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47"/>
  </p:notesMasterIdLst>
  <p:handoutMasterIdLst>
    <p:handoutMasterId r:id="rId48"/>
  </p:handoutMasterIdLst>
  <p:sldIdLst>
    <p:sldId id="329" r:id="rId2"/>
    <p:sldId id="405" r:id="rId3"/>
    <p:sldId id="332" r:id="rId4"/>
    <p:sldId id="333" r:id="rId5"/>
    <p:sldId id="364" r:id="rId6"/>
    <p:sldId id="365" r:id="rId7"/>
    <p:sldId id="367" r:id="rId8"/>
    <p:sldId id="335" r:id="rId9"/>
    <p:sldId id="336" r:id="rId10"/>
    <p:sldId id="337" r:id="rId11"/>
    <p:sldId id="334" r:id="rId12"/>
    <p:sldId id="338" r:id="rId13"/>
    <p:sldId id="386" r:id="rId14"/>
    <p:sldId id="387" r:id="rId15"/>
    <p:sldId id="339" r:id="rId16"/>
    <p:sldId id="408" r:id="rId17"/>
    <p:sldId id="340" r:id="rId18"/>
    <p:sldId id="399" r:id="rId19"/>
    <p:sldId id="400" r:id="rId20"/>
    <p:sldId id="389" r:id="rId21"/>
    <p:sldId id="342" r:id="rId22"/>
    <p:sldId id="412" r:id="rId23"/>
    <p:sldId id="411" r:id="rId24"/>
    <p:sldId id="413" r:id="rId25"/>
    <p:sldId id="409" r:id="rId26"/>
    <p:sldId id="391" r:id="rId27"/>
    <p:sldId id="362" r:id="rId28"/>
    <p:sldId id="390" r:id="rId29"/>
    <p:sldId id="392" r:id="rId30"/>
    <p:sldId id="406" r:id="rId31"/>
    <p:sldId id="385" r:id="rId32"/>
    <p:sldId id="388" r:id="rId33"/>
    <p:sldId id="393" r:id="rId34"/>
    <p:sldId id="394" r:id="rId35"/>
    <p:sldId id="395" r:id="rId36"/>
    <p:sldId id="396" r:id="rId37"/>
    <p:sldId id="397" r:id="rId38"/>
    <p:sldId id="410" r:id="rId39"/>
    <p:sldId id="398" r:id="rId40"/>
    <p:sldId id="401" r:id="rId41"/>
    <p:sldId id="402" r:id="rId42"/>
    <p:sldId id="380" r:id="rId43"/>
    <p:sldId id="407" r:id="rId44"/>
    <p:sldId id="363" r:id="rId45"/>
    <p:sldId id="368" r:id="rId46"/>
  </p:sldIdLst>
  <p:sldSz cx="9144000" cy="6858000" type="screen4x3"/>
  <p:notesSz cx="7105650" cy="10231438"/>
  <p:defaultTextStyle>
    <a:defPPr>
      <a:defRPr lang="zh-TW"/>
    </a:defPPr>
    <a:lvl1pPr algn="l"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l"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l"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l"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l"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33CC"/>
    <a:srgbClr val="00FF00"/>
    <a:srgbClr val="FF0000"/>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005" autoAdjust="0"/>
  </p:normalViewPr>
  <p:slideViewPr>
    <p:cSldViewPr>
      <p:cViewPr>
        <p:scale>
          <a:sx n="50" d="100"/>
          <a:sy n="50" d="100"/>
        </p:scale>
        <p:origin x="-3384" y="-1296"/>
      </p:cViewPr>
      <p:guideLst>
        <p:guide orient="horz" pos="981"/>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208" y="-96"/>
      </p:cViewPr>
      <p:guideLst>
        <p:guide orient="horz" pos="3222"/>
        <p:guide pos="2238"/>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2.xml"/><Relationship Id="rId13" Type="http://schemas.openxmlformats.org/officeDocument/2006/relationships/slide" Target="slides/slide25.xml"/><Relationship Id="rId3" Type="http://schemas.openxmlformats.org/officeDocument/2006/relationships/slide" Target="slides/slide4.xml"/><Relationship Id="rId7" Type="http://schemas.openxmlformats.org/officeDocument/2006/relationships/slide" Target="slides/slide11.xml"/><Relationship Id="rId12" Type="http://schemas.openxmlformats.org/officeDocument/2006/relationships/slide" Target="slides/slide21.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0.xml"/><Relationship Id="rId11" Type="http://schemas.openxmlformats.org/officeDocument/2006/relationships/slide" Target="slides/slide17.xml"/><Relationship Id="rId5" Type="http://schemas.openxmlformats.org/officeDocument/2006/relationships/slide" Target="slides/slide9.xml"/><Relationship Id="rId15" Type="http://schemas.openxmlformats.org/officeDocument/2006/relationships/slide" Target="slides/slide38.xml"/><Relationship Id="rId10" Type="http://schemas.openxmlformats.org/officeDocument/2006/relationships/slide" Target="slides/slide16.xml"/><Relationship Id="rId4" Type="http://schemas.openxmlformats.org/officeDocument/2006/relationships/slide" Target="slides/slide8.xml"/><Relationship Id="rId9" Type="http://schemas.openxmlformats.org/officeDocument/2006/relationships/slide" Target="slides/slide15.xml"/><Relationship Id="rId14"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02" name="Rectangle 2"/>
          <p:cNvSpPr>
            <a:spLocks noGrp="1" noChangeArrowheads="1"/>
          </p:cNvSpPr>
          <p:nvPr>
            <p:ph type="hdr" sz="quarter"/>
          </p:nvPr>
        </p:nvSpPr>
        <p:spPr bwMode="auto">
          <a:xfrm>
            <a:off x="0" y="0"/>
            <a:ext cx="3079750"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defTabSz="990600">
              <a:defRPr sz="1300">
                <a:ea typeface="新細明體" charset="-120"/>
              </a:defRPr>
            </a:lvl1pPr>
          </a:lstStyle>
          <a:p>
            <a:pPr>
              <a:defRPr/>
            </a:pPr>
            <a:endParaRPr lang="en-US" altLang="zh-TW"/>
          </a:p>
        </p:txBody>
      </p:sp>
      <p:sp>
        <p:nvSpPr>
          <p:cNvPr id="204803" name="Rectangle 3"/>
          <p:cNvSpPr>
            <a:spLocks noGrp="1" noChangeArrowheads="1"/>
          </p:cNvSpPr>
          <p:nvPr>
            <p:ph type="dt" sz="quarter" idx="1"/>
          </p:nvPr>
        </p:nvSpPr>
        <p:spPr bwMode="auto">
          <a:xfrm>
            <a:off x="4025900" y="0"/>
            <a:ext cx="3079750"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algn="r" defTabSz="990600">
              <a:defRPr sz="1300">
                <a:ea typeface="新細明體" charset="-120"/>
              </a:defRPr>
            </a:lvl1pPr>
          </a:lstStyle>
          <a:p>
            <a:pPr>
              <a:defRPr/>
            </a:pPr>
            <a:endParaRPr lang="en-US" altLang="zh-TW"/>
          </a:p>
        </p:txBody>
      </p:sp>
      <p:sp>
        <p:nvSpPr>
          <p:cNvPr id="204804" name="Rectangle 4"/>
          <p:cNvSpPr>
            <a:spLocks noGrp="1" noChangeArrowheads="1"/>
          </p:cNvSpPr>
          <p:nvPr>
            <p:ph type="ftr" sz="quarter" idx="2"/>
          </p:nvPr>
        </p:nvSpPr>
        <p:spPr bwMode="auto">
          <a:xfrm>
            <a:off x="0" y="9720263"/>
            <a:ext cx="3079750"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defTabSz="990600">
              <a:defRPr sz="1300">
                <a:ea typeface="新細明體" charset="-120"/>
              </a:defRPr>
            </a:lvl1pPr>
          </a:lstStyle>
          <a:p>
            <a:pPr>
              <a:defRPr/>
            </a:pPr>
            <a:endParaRPr lang="en-US" altLang="zh-TW"/>
          </a:p>
        </p:txBody>
      </p:sp>
      <p:sp>
        <p:nvSpPr>
          <p:cNvPr id="204805" name="Rectangle 5"/>
          <p:cNvSpPr>
            <a:spLocks noGrp="1" noChangeArrowheads="1"/>
          </p:cNvSpPr>
          <p:nvPr>
            <p:ph type="sldNum" sz="quarter" idx="3"/>
          </p:nvPr>
        </p:nvSpPr>
        <p:spPr bwMode="auto">
          <a:xfrm>
            <a:off x="4025900" y="9720263"/>
            <a:ext cx="3079750"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algn="r" defTabSz="990600">
              <a:defRPr sz="1300">
                <a:ea typeface="新細明體" charset="-120"/>
              </a:defRPr>
            </a:lvl1pPr>
          </a:lstStyle>
          <a:p>
            <a:pPr>
              <a:defRPr/>
            </a:pPr>
            <a:fld id="{1FD053FD-B4A8-4A84-87A2-7E5758E02822}"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0" y="0"/>
            <a:ext cx="3079750"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defTabSz="990600">
              <a:defRPr sz="1300">
                <a:ea typeface="新細明體" charset="-120"/>
              </a:defRPr>
            </a:lvl1pPr>
          </a:lstStyle>
          <a:p>
            <a:pPr>
              <a:defRPr/>
            </a:pPr>
            <a:endParaRPr lang="en-US" altLang="zh-TW"/>
          </a:p>
        </p:txBody>
      </p:sp>
      <p:sp>
        <p:nvSpPr>
          <p:cNvPr id="159747" name="Rectangle 3"/>
          <p:cNvSpPr>
            <a:spLocks noGrp="1" noChangeArrowheads="1"/>
          </p:cNvSpPr>
          <p:nvPr>
            <p:ph type="dt" idx="1"/>
          </p:nvPr>
        </p:nvSpPr>
        <p:spPr bwMode="auto">
          <a:xfrm>
            <a:off x="4025900" y="0"/>
            <a:ext cx="3079750"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algn="r" defTabSz="990600">
              <a:defRPr sz="1300">
                <a:ea typeface="新細明體" charset="-120"/>
              </a:defRPr>
            </a:lvl1pPr>
          </a:lstStyle>
          <a:p>
            <a:pPr>
              <a:defRPr/>
            </a:pPr>
            <a:endParaRPr lang="en-US" altLang="zh-TW"/>
          </a:p>
        </p:txBody>
      </p:sp>
      <p:sp>
        <p:nvSpPr>
          <p:cNvPr id="54276" name="Rectangle 4"/>
          <p:cNvSpPr>
            <a:spLocks noChangeArrowheads="1" noTextEdit="1"/>
          </p:cNvSpPr>
          <p:nvPr>
            <p:ph type="sldImg" idx="2"/>
          </p:nvPr>
        </p:nvSpPr>
        <p:spPr bwMode="auto">
          <a:xfrm>
            <a:off x="995363" y="766763"/>
            <a:ext cx="5116512" cy="3836987"/>
          </a:xfrm>
          <a:prstGeom prst="rect">
            <a:avLst/>
          </a:prstGeom>
          <a:noFill/>
          <a:ln w="9525">
            <a:solidFill>
              <a:srgbClr val="000000"/>
            </a:solidFill>
            <a:miter lim="800000"/>
            <a:headEnd/>
            <a:tailEnd/>
          </a:ln>
        </p:spPr>
      </p:sp>
      <p:sp>
        <p:nvSpPr>
          <p:cNvPr id="159749" name="Rectangle 5"/>
          <p:cNvSpPr>
            <a:spLocks noGrp="1" noChangeArrowheads="1"/>
          </p:cNvSpPr>
          <p:nvPr>
            <p:ph type="body" sz="quarter" idx="3"/>
          </p:nvPr>
        </p:nvSpPr>
        <p:spPr bwMode="auto">
          <a:xfrm>
            <a:off x="947738" y="4859338"/>
            <a:ext cx="5210175" cy="4605337"/>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59750" name="Rectangle 6"/>
          <p:cNvSpPr>
            <a:spLocks noGrp="1" noChangeArrowheads="1"/>
          </p:cNvSpPr>
          <p:nvPr>
            <p:ph type="ftr" sz="quarter" idx="4"/>
          </p:nvPr>
        </p:nvSpPr>
        <p:spPr bwMode="auto">
          <a:xfrm>
            <a:off x="0" y="9720263"/>
            <a:ext cx="3079750"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defTabSz="990600">
              <a:defRPr sz="1300">
                <a:ea typeface="新細明體" charset="-120"/>
              </a:defRPr>
            </a:lvl1pPr>
          </a:lstStyle>
          <a:p>
            <a:pPr>
              <a:defRPr/>
            </a:pPr>
            <a:endParaRPr lang="en-US" altLang="zh-TW"/>
          </a:p>
        </p:txBody>
      </p:sp>
      <p:sp>
        <p:nvSpPr>
          <p:cNvPr id="159751" name="Rectangle 7"/>
          <p:cNvSpPr>
            <a:spLocks noGrp="1" noChangeArrowheads="1"/>
          </p:cNvSpPr>
          <p:nvPr>
            <p:ph type="sldNum" sz="quarter" idx="5"/>
          </p:nvPr>
        </p:nvSpPr>
        <p:spPr bwMode="auto">
          <a:xfrm>
            <a:off x="4025900" y="9720263"/>
            <a:ext cx="3079750"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algn="r" defTabSz="990600">
              <a:defRPr sz="1300">
                <a:ea typeface="新細明體" charset="-120"/>
              </a:defRPr>
            </a:lvl1pPr>
          </a:lstStyle>
          <a:p>
            <a:pPr>
              <a:defRPr/>
            </a:pPr>
            <a:fld id="{6C388700-C915-4CC4-8D69-3E98B308B56C}"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a:noFill/>
        </p:spPr>
        <p:txBody>
          <a:bodyPr/>
          <a:lstStyle/>
          <a:p>
            <a:r>
              <a:rPr lang="en-US" altLang="zh-TW" smtClean="0"/>
              <a:t>An Interactive Introduction to OpenGL Programming</a:t>
            </a:r>
          </a:p>
        </p:txBody>
      </p:sp>
      <p:sp>
        <p:nvSpPr>
          <p:cNvPr id="55299" name="Rectangle 7"/>
          <p:cNvSpPr>
            <a:spLocks noGrp="1" noChangeArrowheads="1"/>
          </p:cNvSpPr>
          <p:nvPr>
            <p:ph type="sldNum" sz="quarter" idx="5"/>
          </p:nvPr>
        </p:nvSpPr>
        <p:spPr>
          <a:noFill/>
        </p:spPr>
        <p:txBody>
          <a:bodyPr/>
          <a:lstStyle/>
          <a:p>
            <a:fld id="{A4C37E03-C0AA-42B7-B3F7-8948F0A81146}" type="slidenum">
              <a:rPr lang="en-US" altLang="zh-TW" smtClean="0"/>
              <a:pPr/>
              <a:t>3</a:t>
            </a:fld>
            <a:endParaRPr lang="en-US" altLang="zh-TW" smtClean="0"/>
          </a:p>
        </p:txBody>
      </p:sp>
      <p:sp>
        <p:nvSpPr>
          <p:cNvPr id="55300" name="Rectangle 2"/>
          <p:cNvSpPr>
            <a:spLocks noChangeArrowheads="1" noTextEdit="1"/>
          </p:cNvSpPr>
          <p:nvPr>
            <p:ph type="sldImg"/>
          </p:nvPr>
        </p:nvSpPr>
        <p:spPr>
          <a:ln/>
        </p:spPr>
      </p:sp>
      <p:sp>
        <p:nvSpPr>
          <p:cNvPr id="55301" name="Rectangle 3"/>
          <p:cNvSpPr>
            <a:spLocks noGrp="1" noChangeArrowheads="1"/>
          </p:cNvSpPr>
          <p:nvPr>
            <p:ph type="body" idx="1"/>
          </p:nvPr>
        </p:nvSpPr>
        <p:spPr>
          <a:noFill/>
          <a:ln/>
        </p:spPr>
        <p:txBody>
          <a:bodyPr/>
          <a:lstStyle/>
          <a:p>
            <a:r>
              <a:rPr lang="en-US" altLang="zh-TW" smtClean="0"/>
              <a:t>In this section, we discuss what the OpenGL API (Application Programming Interface) is, and some of its capabilities.</a:t>
            </a:r>
          </a:p>
          <a:p>
            <a:r>
              <a:rPr lang="en-US" altLang="zh-TW" smtClean="0"/>
              <a:t>As OpenGL is platform independent, we need some way to integrate OpenGL into each windowing system.  Every windowing system where OpenGL is supported has additional API calls for managing OpenGL windows, colormaps, and other features.  These additional APIs are platform dependent.</a:t>
            </a:r>
          </a:p>
          <a:p>
            <a:r>
              <a:rPr lang="en-US" altLang="zh-TW" smtClean="0"/>
              <a:t>For the sake of simplicity, we’ll use an additional freeware library for simplifying interacting with windowing systems, GLUT.  GLUT, the OpenGL Utility Toolkit is a library to make writing OpenGL programs regardless of windowing systems much easier.  It’ll be the base of all of our examples in the class.</a:t>
            </a:r>
          </a:p>
          <a:p>
            <a:r>
              <a:rPr lang="en-US" altLang="zh-TW" smtClean="0"/>
              <a:t>We conclude the section with a basic program template for an OpenGL program using GLUT.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a:noFill/>
        </p:spPr>
        <p:txBody>
          <a:bodyPr/>
          <a:lstStyle/>
          <a:p>
            <a:r>
              <a:rPr lang="en-US" altLang="zh-TW" smtClean="0"/>
              <a:t>An Interactive Introduction to OpenGL Programming</a:t>
            </a:r>
          </a:p>
        </p:txBody>
      </p:sp>
      <p:sp>
        <p:nvSpPr>
          <p:cNvPr id="64515" name="Rectangle 7"/>
          <p:cNvSpPr>
            <a:spLocks noGrp="1" noChangeArrowheads="1"/>
          </p:cNvSpPr>
          <p:nvPr>
            <p:ph type="sldNum" sz="quarter" idx="5"/>
          </p:nvPr>
        </p:nvSpPr>
        <p:spPr>
          <a:noFill/>
        </p:spPr>
        <p:txBody>
          <a:bodyPr/>
          <a:lstStyle/>
          <a:p>
            <a:fld id="{3223AF26-F777-493A-AA18-BB8AF6A8F273}" type="slidenum">
              <a:rPr lang="en-US" altLang="zh-TW" smtClean="0"/>
              <a:pPr/>
              <a:t>17</a:t>
            </a:fld>
            <a:endParaRPr lang="en-US" altLang="zh-TW" smtClean="0"/>
          </a:p>
        </p:txBody>
      </p:sp>
      <p:sp>
        <p:nvSpPr>
          <p:cNvPr id="64516" name="Rectangle 2"/>
          <p:cNvSpPr>
            <a:spLocks noChangeArrowheads="1" noTextEdit="1"/>
          </p:cNvSpPr>
          <p:nvPr>
            <p:ph type="sldImg"/>
          </p:nvPr>
        </p:nvSpPr>
        <p:spPr>
          <a:ln/>
        </p:spPr>
      </p:sp>
      <p:sp>
        <p:nvSpPr>
          <p:cNvPr id="64517" name="Rectangle 3"/>
          <p:cNvSpPr>
            <a:spLocks noGrp="1" noChangeArrowheads="1"/>
          </p:cNvSpPr>
          <p:nvPr>
            <p:ph type="body" idx="1"/>
          </p:nvPr>
        </p:nvSpPr>
        <p:spPr>
          <a:noFill/>
          <a:ln/>
        </p:spPr>
        <p:txBody>
          <a:bodyPr/>
          <a:lstStyle/>
          <a:p>
            <a:r>
              <a:rPr lang="en-US" altLang="zh-TW" smtClean="0"/>
              <a:t>Here’s an example of the main part of a GLUT based OpenGL application.  This is the model that we’ll use for most of our programs in the course.</a:t>
            </a:r>
          </a:p>
          <a:p>
            <a:r>
              <a:rPr lang="en-US" altLang="zh-TW" smtClean="0"/>
              <a:t>The </a:t>
            </a:r>
            <a:r>
              <a:rPr lang="en-US" altLang="zh-TW" smtClean="0">
                <a:latin typeface="Courier New" pitchFamily="49" charset="0"/>
              </a:rPr>
              <a:t>glutInitDisplayMode()</a:t>
            </a:r>
            <a:r>
              <a:rPr lang="en-US" altLang="zh-TW" smtClean="0"/>
              <a:t> and </a:t>
            </a:r>
            <a:r>
              <a:rPr lang="en-US" altLang="zh-TW" smtClean="0">
                <a:latin typeface="Courier New" pitchFamily="49" charset="0"/>
              </a:rPr>
              <a:t>glutCreateWindow()</a:t>
            </a:r>
            <a:r>
              <a:rPr lang="en-US" altLang="zh-TW" smtClean="0"/>
              <a:t> functions compose the window configuration step.</a:t>
            </a:r>
          </a:p>
          <a:p>
            <a:r>
              <a:rPr lang="en-US" altLang="zh-TW" smtClean="0"/>
              <a:t>We then call the </a:t>
            </a:r>
            <a:r>
              <a:rPr lang="en-US" altLang="zh-TW" smtClean="0">
                <a:latin typeface="Courier New" pitchFamily="49" charset="0"/>
              </a:rPr>
              <a:t>init()</a:t>
            </a:r>
            <a:r>
              <a:rPr lang="en-US" altLang="zh-TW" smtClean="0"/>
              <a:t> routine, which contains our one-time initialization. Here we initialize any OpenGL state and other program variables that we might need to use during our program that remain constant throughout the program’s execution.</a:t>
            </a:r>
          </a:p>
          <a:p>
            <a:r>
              <a:rPr lang="en-US" altLang="zh-TW" smtClean="0"/>
              <a:t>Next, we register the callback routines that we’re going to use during our program.</a:t>
            </a:r>
          </a:p>
          <a:p>
            <a:r>
              <a:rPr lang="en-US" altLang="zh-TW" smtClean="0"/>
              <a:t>Finally, we enter the event processing loop, which interprets events and calls our respective callback routines.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p:spPr>
        <p:txBody>
          <a:bodyPr/>
          <a:lstStyle/>
          <a:p>
            <a:r>
              <a:rPr lang="en-US" altLang="zh-TW" smtClean="0"/>
              <a:t>An Interactive Introduction to OpenGL Programming</a:t>
            </a:r>
          </a:p>
        </p:txBody>
      </p:sp>
      <p:sp>
        <p:nvSpPr>
          <p:cNvPr id="65539" name="Rectangle 7"/>
          <p:cNvSpPr>
            <a:spLocks noGrp="1" noChangeArrowheads="1"/>
          </p:cNvSpPr>
          <p:nvPr>
            <p:ph type="sldNum" sz="quarter" idx="5"/>
          </p:nvPr>
        </p:nvSpPr>
        <p:spPr>
          <a:noFill/>
        </p:spPr>
        <p:txBody>
          <a:bodyPr/>
          <a:lstStyle/>
          <a:p>
            <a:fld id="{EBDDC0FF-FB8A-4917-9E2A-D354D9F56739}" type="slidenum">
              <a:rPr lang="en-US" altLang="zh-TW" smtClean="0"/>
              <a:pPr/>
              <a:t>21</a:t>
            </a:fld>
            <a:endParaRPr lang="en-US" altLang="zh-TW" smtClean="0"/>
          </a:p>
        </p:txBody>
      </p:sp>
      <p:sp>
        <p:nvSpPr>
          <p:cNvPr id="65540" name="Rectangle 2"/>
          <p:cNvSpPr>
            <a:spLocks noChangeArrowheads="1" noTextEdit="1"/>
          </p:cNvSpPr>
          <p:nvPr>
            <p:ph type="sldImg"/>
          </p:nvPr>
        </p:nvSpPr>
        <p:spPr>
          <a:ln/>
        </p:spPr>
      </p:sp>
      <p:sp>
        <p:nvSpPr>
          <p:cNvPr id="65541" name="Rectangle 3"/>
          <p:cNvSpPr>
            <a:spLocks noGrp="1" noChangeArrowheads="1"/>
          </p:cNvSpPr>
          <p:nvPr>
            <p:ph type="body" idx="1"/>
          </p:nvPr>
        </p:nvSpPr>
        <p:spPr>
          <a:noFill/>
          <a:ln/>
        </p:spPr>
        <p:txBody>
          <a:bodyPr/>
          <a:lstStyle/>
          <a:p>
            <a:r>
              <a:rPr lang="en-US" altLang="zh-TW" smtClean="0"/>
              <a:t>GLUT uses a </a:t>
            </a:r>
            <a:r>
              <a:rPr lang="en-US" altLang="zh-TW" i="1" smtClean="0"/>
              <a:t>callback mechanism</a:t>
            </a:r>
            <a:r>
              <a:rPr lang="en-US" altLang="zh-TW" smtClean="0"/>
              <a:t> to do its event processing. Callbacks simplify event processing for the application developer. As compared to more traditional event driven programming, where the author must receive and process each event, and call whatever actions are necessary, callbacks simplify the process by defining what actions are supported, and automatically handling the user events. All the author must do is fill in what should happen when.</a:t>
            </a:r>
          </a:p>
          <a:p>
            <a:r>
              <a:rPr lang="en-US" altLang="zh-TW" smtClean="0"/>
              <a:t>GLUT supports many different callback actions, including:</a:t>
            </a:r>
          </a:p>
          <a:p>
            <a:pPr lvl="1">
              <a:buFontTx/>
              <a:buChar char="•"/>
            </a:pPr>
            <a:r>
              <a:rPr lang="en-US" altLang="zh-TW" smtClean="0"/>
              <a:t> </a:t>
            </a:r>
            <a:r>
              <a:rPr lang="en-US" altLang="zh-TW" smtClean="0">
                <a:latin typeface="Courier New" pitchFamily="49" charset="0"/>
              </a:rPr>
              <a:t>glutDisplayFunc()</a:t>
            </a:r>
            <a:r>
              <a:rPr lang="en-US" altLang="zh-TW" smtClean="0"/>
              <a:t> - called when pixels in the window need to be refreshed.</a:t>
            </a:r>
          </a:p>
          <a:p>
            <a:pPr lvl="1">
              <a:buFontTx/>
              <a:buChar char="•"/>
            </a:pPr>
            <a:r>
              <a:rPr lang="en-US" altLang="zh-TW" smtClean="0"/>
              <a:t> </a:t>
            </a:r>
            <a:r>
              <a:rPr lang="en-US" altLang="zh-TW" smtClean="0">
                <a:latin typeface="Courier New" pitchFamily="49" charset="0"/>
              </a:rPr>
              <a:t>glutReshapeFunc()</a:t>
            </a:r>
            <a:r>
              <a:rPr lang="en-US" altLang="zh-TW" smtClean="0"/>
              <a:t> - called when the window changes size</a:t>
            </a:r>
          </a:p>
          <a:p>
            <a:pPr lvl="1">
              <a:buFontTx/>
              <a:buChar char="•"/>
            </a:pPr>
            <a:r>
              <a:rPr lang="en-US" altLang="zh-TW" smtClean="0"/>
              <a:t> </a:t>
            </a:r>
            <a:r>
              <a:rPr lang="en-US" altLang="zh-TW" smtClean="0">
                <a:latin typeface="Courier New" pitchFamily="49" charset="0"/>
              </a:rPr>
              <a:t>glutKeyboardFunc()</a:t>
            </a:r>
            <a:r>
              <a:rPr lang="en-US" altLang="zh-TW" smtClean="0"/>
              <a:t> - called when a key is struck on the keyboard</a:t>
            </a:r>
          </a:p>
          <a:p>
            <a:pPr lvl="1">
              <a:buFontTx/>
              <a:buChar char="•"/>
            </a:pPr>
            <a:r>
              <a:rPr lang="en-US" altLang="zh-TW" smtClean="0"/>
              <a:t> </a:t>
            </a:r>
            <a:r>
              <a:rPr lang="en-US" altLang="zh-TW" smtClean="0">
                <a:latin typeface="Courier New" pitchFamily="49" charset="0"/>
              </a:rPr>
              <a:t>glutMouseFunc()</a:t>
            </a:r>
            <a:r>
              <a:rPr lang="en-US" altLang="zh-TW" smtClean="0"/>
              <a:t> - called when the user presses a mouse button on the mouse</a:t>
            </a:r>
          </a:p>
          <a:p>
            <a:pPr lvl="1">
              <a:buFontTx/>
              <a:buChar char="•"/>
            </a:pPr>
            <a:r>
              <a:rPr lang="en-US" altLang="zh-TW" smtClean="0"/>
              <a:t> </a:t>
            </a:r>
            <a:r>
              <a:rPr lang="en-US" altLang="zh-TW" smtClean="0">
                <a:latin typeface="Courier New" pitchFamily="49" charset="0"/>
              </a:rPr>
              <a:t>glutMotionFunc()</a:t>
            </a:r>
            <a:r>
              <a:rPr lang="en-US" altLang="zh-TW" smtClean="0"/>
              <a:t> - called when the user moves the mouse while a mouse button is pressed</a:t>
            </a:r>
          </a:p>
          <a:p>
            <a:pPr lvl="1">
              <a:buFontTx/>
              <a:buChar char="•"/>
            </a:pPr>
            <a:r>
              <a:rPr lang="en-US" altLang="zh-TW" smtClean="0"/>
              <a:t> </a:t>
            </a:r>
            <a:r>
              <a:rPr lang="en-US" altLang="zh-TW" smtClean="0">
                <a:latin typeface="Courier New" pitchFamily="49" charset="0"/>
              </a:rPr>
              <a:t>glutPassiveMouseFunc()</a:t>
            </a:r>
            <a:r>
              <a:rPr lang="en-US" altLang="zh-TW" smtClean="0"/>
              <a:t> - called when the mouse is moved regardless of mouse button state</a:t>
            </a:r>
          </a:p>
          <a:p>
            <a:pPr lvl="1">
              <a:buFontTx/>
              <a:buChar char="•"/>
            </a:pPr>
            <a:r>
              <a:rPr lang="en-US" altLang="zh-TW" smtClean="0"/>
              <a:t> </a:t>
            </a:r>
            <a:r>
              <a:rPr lang="en-US" altLang="zh-TW" smtClean="0">
                <a:latin typeface="Courier New" pitchFamily="49" charset="0"/>
              </a:rPr>
              <a:t>glutIdleFunc()</a:t>
            </a:r>
            <a:r>
              <a:rPr lang="en-US" altLang="zh-TW" smtClean="0"/>
              <a:t> - a callback function called when nothing else is going on. Very useful for animations.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p:spPr>
        <p:txBody>
          <a:bodyPr/>
          <a:lstStyle/>
          <a:p>
            <a:r>
              <a:rPr lang="en-US" altLang="zh-TW" smtClean="0"/>
              <a:t>An Interactive Introduction to OpenGL Programming</a:t>
            </a:r>
          </a:p>
        </p:txBody>
      </p:sp>
      <p:sp>
        <p:nvSpPr>
          <p:cNvPr id="66563" name="Rectangle 7"/>
          <p:cNvSpPr>
            <a:spLocks noGrp="1" noChangeArrowheads="1"/>
          </p:cNvSpPr>
          <p:nvPr>
            <p:ph type="sldNum" sz="quarter" idx="5"/>
          </p:nvPr>
        </p:nvSpPr>
        <p:spPr>
          <a:noFill/>
        </p:spPr>
        <p:txBody>
          <a:bodyPr/>
          <a:lstStyle/>
          <a:p>
            <a:fld id="{A3455F2E-D708-4CB1-AE3F-82D4295B0195}" type="slidenum">
              <a:rPr lang="en-US" altLang="zh-TW" smtClean="0"/>
              <a:pPr/>
              <a:t>25</a:t>
            </a:fld>
            <a:endParaRPr lang="en-US" altLang="zh-TW" smtClean="0"/>
          </a:p>
        </p:txBody>
      </p:sp>
      <p:sp>
        <p:nvSpPr>
          <p:cNvPr id="66564" name="Rectangle 2"/>
          <p:cNvSpPr>
            <a:spLocks noChangeArrowheads="1" noTextEdit="1"/>
          </p:cNvSpPr>
          <p:nvPr>
            <p:ph type="sldImg"/>
          </p:nvPr>
        </p:nvSpPr>
        <p:spPr>
          <a:xfrm>
            <a:off x="996950" y="766763"/>
            <a:ext cx="5113338" cy="3835400"/>
          </a:xfrm>
          <a:ln/>
        </p:spPr>
      </p:sp>
      <p:sp>
        <p:nvSpPr>
          <p:cNvPr id="66565" name="Rectangle 3"/>
          <p:cNvSpPr>
            <a:spLocks noGrp="1" noChangeArrowheads="1"/>
          </p:cNvSpPr>
          <p:nvPr>
            <p:ph type="body" idx="1"/>
          </p:nvPr>
        </p:nvSpPr>
        <p:spPr>
          <a:xfrm>
            <a:off x="946150" y="4859338"/>
            <a:ext cx="5213350" cy="4602162"/>
          </a:xfrm>
          <a:noFill/>
          <a:ln/>
        </p:spPr>
        <p:txBody>
          <a:bodyPr/>
          <a:lstStyle/>
          <a:p>
            <a:endParaRPr lang="zh-TW" altLang="zh-TW"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p:spPr>
        <p:txBody>
          <a:bodyPr/>
          <a:lstStyle/>
          <a:p>
            <a:r>
              <a:rPr lang="en-US" altLang="zh-TW" smtClean="0"/>
              <a:t>An Interactive Introduction to OpenGL Programming</a:t>
            </a:r>
          </a:p>
        </p:txBody>
      </p:sp>
      <p:sp>
        <p:nvSpPr>
          <p:cNvPr id="67587" name="Rectangle 7"/>
          <p:cNvSpPr>
            <a:spLocks noGrp="1" noChangeArrowheads="1"/>
          </p:cNvSpPr>
          <p:nvPr>
            <p:ph type="sldNum" sz="quarter" idx="5"/>
          </p:nvPr>
        </p:nvSpPr>
        <p:spPr>
          <a:noFill/>
        </p:spPr>
        <p:txBody>
          <a:bodyPr/>
          <a:lstStyle/>
          <a:p>
            <a:fld id="{529B1679-33B4-4B4B-93C1-24BEABA10F4E}" type="slidenum">
              <a:rPr lang="en-US" altLang="zh-TW" smtClean="0"/>
              <a:pPr/>
              <a:t>31</a:t>
            </a:fld>
            <a:endParaRPr lang="en-US" altLang="zh-TW" smtClean="0"/>
          </a:p>
        </p:txBody>
      </p:sp>
      <p:sp>
        <p:nvSpPr>
          <p:cNvPr id="67588" name="Rectangle 2"/>
          <p:cNvSpPr>
            <a:spLocks noChangeArrowheads="1" noTextEdit="1"/>
          </p:cNvSpPr>
          <p:nvPr>
            <p:ph type="sldImg"/>
          </p:nvPr>
        </p:nvSpPr>
        <p:spPr>
          <a:xfrm>
            <a:off x="1003300" y="771525"/>
            <a:ext cx="5100638" cy="3825875"/>
          </a:xfrm>
          <a:ln w="12700" cap="flat">
            <a:solidFill>
              <a:schemeClr val="tx1"/>
            </a:solidFill>
          </a:ln>
        </p:spPr>
      </p:sp>
      <p:sp>
        <p:nvSpPr>
          <p:cNvPr id="67589" name="Rectangle 3"/>
          <p:cNvSpPr>
            <a:spLocks noGrp="1" noChangeArrowheads="1"/>
          </p:cNvSpPr>
          <p:nvPr>
            <p:ph type="body" idx="1"/>
          </p:nvPr>
        </p:nvSpPr>
        <p:spPr>
          <a:noFill/>
          <a:ln/>
        </p:spPr>
        <p:txBody>
          <a:bodyPr lIns="100126" tIns="49214" rIns="100126" bIns="49214"/>
          <a:lstStyle/>
          <a:p>
            <a:r>
              <a:rPr lang="en-US" altLang="zh-TW" smtClean="0"/>
              <a:t>The OpenGL API calls are designed to accept almost any basic data type, which is reflected in the calls name. Knowing how the calls are structured makes it easy to determine which call should be used for a particular data format and size.</a:t>
            </a:r>
          </a:p>
          <a:p>
            <a:r>
              <a:rPr lang="en-US" altLang="zh-TW" smtClean="0"/>
              <a:t>For instance, vertices from most commercial models are stored as three component floating point vectors.  As such, the appropriate OpenGL command to use is </a:t>
            </a:r>
            <a:r>
              <a:rPr lang="en-US" altLang="zh-TW" smtClean="0">
                <a:latin typeface="Courier New" pitchFamily="49" charset="0"/>
              </a:rPr>
              <a:t>glVertex3fv</a:t>
            </a:r>
            <a:r>
              <a:rPr lang="en-US" altLang="zh-TW" smtClean="0"/>
              <a:t>( coords ). </a:t>
            </a:r>
          </a:p>
          <a:p>
            <a:r>
              <a:rPr lang="en-US" altLang="zh-TW" smtClean="0"/>
              <a:t>As mentioned before, OpenGL uses homogenous coordinates to specify vertices.  For </a:t>
            </a:r>
            <a:r>
              <a:rPr lang="en-US" altLang="zh-TW" smtClean="0">
                <a:latin typeface="Courier New" pitchFamily="49" charset="0"/>
              </a:rPr>
              <a:t>glVertex*() </a:t>
            </a:r>
            <a:r>
              <a:rPr lang="en-US" altLang="zh-TW" smtClean="0"/>
              <a:t>calls which don’t specify all the coordinates</a:t>
            </a:r>
            <a:br>
              <a:rPr lang="en-US" altLang="zh-TW" smtClean="0"/>
            </a:br>
            <a:r>
              <a:rPr lang="en-US" altLang="zh-TW" smtClean="0"/>
              <a:t>( i.e. </a:t>
            </a:r>
            <a:r>
              <a:rPr lang="en-US" altLang="zh-TW" smtClean="0">
                <a:latin typeface="Courier New" pitchFamily="49" charset="0"/>
              </a:rPr>
              <a:t>glVertex2f()</a:t>
            </a:r>
            <a:r>
              <a:rPr lang="en-US" altLang="zh-TW" smtClean="0"/>
              <a:t>), OpenGL will default </a:t>
            </a:r>
            <a:r>
              <a:rPr lang="en-US" altLang="zh-TW" i="1" smtClean="0"/>
              <a:t>z = 0.0</a:t>
            </a:r>
            <a:r>
              <a:rPr lang="en-US" altLang="zh-TW" smtClean="0"/>
              <a:t>, and </a:t>
            </a:r>
            <a:r>
              <a:rPr lang="en-US" altLang="zh-TW" i="1" smtClean="0"/>
              <a:t>w = 1.0</a:t>
            </a:r>
            <a:r>
              <a:rPr lang="en-US" altLang="zh-TW" smtClean="0"/>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p:spPr>
        <p:txBody>
          <a:bodyPr/>
          <a:lstStyle/>
          <a:p>
            <a:r>
              <a:rPr lang="en-US" altLang="zh-TW" smtClean="0"/>
              <a:t>An Interactive Introduction to OpenGL Programming</a:t>
            </a:r>
          </a:p>
        </p:txBody>
      </p:sp>
      <p:sp>
        <p:nvSpPr>
          <p:cNvPr id="68611" name="Rectangle 7"/>
          <p:cNvSpPr>
            <a:spLocks noGrp="1" noChangeArrowheads="1"/>
          </p:cNvSpPr>
          <p:nvPr>
            <p:ph type="sldNum" sz="quarter" idx="5"/>
          </p:nvPr>
        </p:nvSpPr>
        <p:spPr>
          <a:noFill/>
        </p:spPr>
        <p:txBody>
          <a:bodyPr/>
          <a:lstStyle/>
          <a:p>
            <a:fld id="{4C490B50-5083-44B3-B3BD-4194FF840FF9}" type="slidenum">
              <a:rPr lang="en-US" altLang="zh-TW" smtClean="0"/>
              <a:pPr/>
              <a:t>38</a:t>
            </a:fld>
            <a:endParaRPr lang="en-US" altLang="zh-TW" smtClean="0"/>
          </a:p>
        </p:txBody>
      </p:sp>
      <p:sp>
        <p:nvSpPr>
          <p:cNvPr id="68612" name="Rectangle 2"/>
          <p:cNvSpPr>
            <a:spLocks noChangeArrowheads="1" noTextEdit="1"/>
          </p:cNvSpPr>
          <p:nvPr>
            <p:ph type="sldImg"/>
          </p:nvPr>
        </p:nvSpPr>
        <p:spPr>
          <a:xfrm>
            <a:off x="996950" y="766763"/>
            <a:ext cx="5113338" cy="3835400"/>
          </a:xfrm>
          <a:ln/>
        </p:spPr>
      </p:sp>
      <p:sp>
        <p:nvSpPr>
          <p:cNvPr id="68613" name="Rectangle 3"/>
          <p:cNvSpPr>
            <a:spLocks noGrp="1" noChangeArrowheads="1"/>
          </p:cNvSpPr>
          <p:nvPr>
            <p:ph type="body" idx="1"/>
          </p:nvPr>
        </p:nvSpPr>
        <p:spPr>
          <a:xfrm>
            <a:off x="946150" y="4859338"/>
            <a:ext cx="5213350" cy="4602162"/>
          </a:xfrm>
          <a:noFill/>
          <a:ln/>
        </p:spPr>
        <p:txBody>
          <a:bodyPr/>
          <a:lstStyle/>
          <a:p>
            <a:endParaRPr lang="zh-TW" altLang="zh-TW"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投影片圖像版面配置區 1"/>
          <p:cNvSpPr>
            <a:spLocks noGrp="1" noRot="1" noChangeAspect="1" noTextEdit="1"/>
          </p:cNvSpPr>
          <p:nvPr>
            <p:ph type="sldImg"/>
          </p:nvPr>
        </p:nvSpPr>
        <p:spPr>
          <a:ln/>
        </p:spPr>
      </p:sp>
      <p:sp>
        <p:nvSpPr>
          <p:cNvPr id="69635" name="備忘稿版面配置區 2"/>
          <p:cNvSpPr>
            <a:spLocks noGrp="1"/>
          </p:cNvSpPr>
          <p:nvPr>
            <p:ph type="body" idx="1"/>
          </p:nvPr>
        </p:nvSpPr>
        <p:spPr>
          <a:noFill/>
          <a:ln/>
        </p:spPr>
        <p:txBody>
          <a:bodyPr/>
          <a:lstStyle/>
          <a:p>
            <a:r>
              <a:rPr lang="en-US" altLang="zh-TW" smtClean="0"/>
              <a:t>Above is a simple example of a user input callback. In this case, the routine was registered to receive keyboard input. GLUT supports user input through a number of devices including the keyboard, mouse, dial and button boxes and spaceballs.</a:t>
            </a:r>
          </a:p>
          <a:p>
            <a:endParaRPr lang="zh-TW" altLang="en-US" smtClean="0"/>
          </a:p>
        </p:txBody>
      </p:sp>
      <p:sp>
        <p:nvSpPr>
          <p:cNvPr id="69636" name="投影片編號版面配置區 3"/>
          <p:cNvSpPr>
            <a:spLocks noGrp="1"/>
          </p:cNvSpPr>
          <p:nvPr>
            <p:ph type="sldNum" sz="quarter" idx="5"/>
          </p:nvPr>
        </p:nvSpPr>
        <p:spPr>
          <a:noFill/>
        </p:spPr>
        <p:txBody>
          <a:bodyPr/>
          <a:lstStyle/>
          <a:p>
            <a:fld id="{872E9306-85AC-4A04-A090-633E7D938535}" type="slidenum">
              <a:rPr lang="en-US" altLang="zh-TW" smtClean="0"/>
              <a:pPr/>
              <a:t>44</a:t>
            </a:fld>
            <a:endParaRPr lang="en-US" altLang="zh-TW"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a:noFill/>
        </p:spPr>
        <p:txBody>
          <a:bodyPr/>
          <a:lstStyle/>
          <a:p>
            <a:r>
              <a:rPr lang="en-US" altLang="zh-TW" smtClean="0"/>
              <a:t>An Interactive Introduction to OpenGL Programming</a:t>
            </a:r>
          </a:p>
        </p:txBody>
      </p:sp>
      <p:sp>
        <p:nvSpPr>
          <p:cNvPr id="56323" name="Rectangle 7"/>
          <p:cNvSpPr>
            <a:spLocks noGrp="1" noChangeArrowheads="1"/>
          </p:cNvSpPr>
          <p:nvPr>
            <p:ph type="sldNum" sz="quarter" idx="5"/>
          </p:nvPr>
        </p:nvSpPr>
        <p:spPr>
          <a:noFill/>
        </p:spPr>
        <p:txBody>
          <a:bodyPr/>
          <a:lstStyle/>
          <a:p>
            <a:fld id="{47EE5171-D470-4B4D-8BAC-137A964536FE}" type="slidenum">
              <a:rPr lang="en-US" altLang="zh-TW" smtClean="0"/>
              <a:pPr/>
              <a:t>4</a:t>
            </a:fld>
            <a:endParaRPr lang="en-US" altLang="zh-TW" smtClean="0"/>
          </a:p>
        </p:txBody>
      </p:sp>
      <p:sp>
        <p:nvSpPr>
          <p:cNvPr id="56324" name="Rectangle 2"/>
          <p:cNvSpPr>
            <a:spLocks noChangeArrowheads="1" noTextEdit="1"/>
          </p:cNvSpPr>
          <p:nvPr>
            <p:ph type="sldImg"/>
          </p:nvPr>
        </p:nvSpPr>
        <p:spPr>
          <a:ln/>
        </p:spPr>
      </p:sp>
      <p:sp>
        <p:nvSpPr>
          <p:cNvPr id="56325" name="Rectangle 3"/>
          <p:cNvSpPr>
            <a:spLocks noGrp="1" noChangeArrowheads="1"/>
          </p:cNvSpPr>
          <p:nvPr>
            <p:ph type="body" idx="1"/>
          </p:nvPr>
        </p:nvSpPr>
        <p:spPr>
          <a:noFill/>
          <a:ln/>
        </p:spPr>
        <p:txBody>
          <a:bodyPr/>
          <a:lstStyle/>
          <a:p>
            <a:r>
              <a:rPr lang="en-US" altLang="zh-TW" smtClean="0"/>
              <a:t>OpenGL is a library for doing computer graphics. By using it, you can create interactive applications which render high-quality color images composed of 3D geometric objects and images.</a:t>
            </a:r>
          </a:p>
          <a:p>
            <a:r>
              <a:rPr lang="en-US" altLang="zh-TW" smtClean="0"/>
              <a:t>OpenGL is window and operating system independent. As such, the part of your application which does rendering is platform independent. However, in order for OpenGL to be able to render, it needs a window to draw into. Generally,  this is controlled by the windowing system on whatever platform you’re working 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a:noFill/>
        </p:spPr>
        <p:txBody>
          <a:bodyPr/>
          <a:lstStyle/>
          <a:p>
            <a:r>
              <a:rPr lang="en-US" altLang="zh-TW" smtClean="0"/>
              <a:t>An Interactive Introduction to OpenGL Programming</a:t>
            </a:r>
          </a:p>
        </p:txBody>
      </p:sp>
      <p:sp>
        <p:nvSpPr>
          <p:cNvPr id="57347" name="Rectangle 7"/>
          <p:cNvSpPr>
            <a:spLocks noGrp="1" noChangeArrowheads="1"/>
          </p:cNvSpPr>
          <p:nvPr>
            <p:ph type="sldNum" sz="quarter" idx="5"/>
          </p:nvPr>
        </p:nvSpPr>
        <p:spPr>
          <a:noFill/>
        </p:spPr>
        <p:txBody>
          <a:bodyPr/>
          <a:lstStyle/>
          <a:p>
            <a:fld id="{19FE75AA-508E-41A2-81DF-4B33B97F51CE}" type="slidenum">
              <a:rPr lang="en-US" altLang="zh-TW" smtClean="0"/>
              <a:pPr/>
              <a:t>8</a:t>
            </a:fld>
            <a:endParaRPr lang="en-US" altLang="zh-TW" smtClean="0"/>
          </a:p>
        </p:txBody>
      </p:sp>
      <p:sp>
        <p:nvSpPr>
          <p:cNvPr id="57348" name="Rectangle 2"/>
          <p:cNvSpPr>
            <a:spLocks noChangeArrowheads="1" noTextEdit="1"/>
          </p:cNvSpPr>
          <p:nvPr>
            <p:ph type="sldImg"/>
          </p:nvPr>
        </p:nvSpPr>
        <p:spPr>
          <a:ln/>
        </p:spPr>
      </p:sp>
      <p:sp>
        <p:nvSpPr>
          <p:cNvPr id="57349" name="Rectangle 3"/>
          <p:cNvSpPr>
            <a:spLocks noGrp="1" noChangeArrowheads="1"/>
          </p:cNvSpPr>
          <p:nvPr>
            <p:ph type="body" idx="1"/>
          </p:nvPr>
        </p:nvSpPr>
        <p:spPr>
          <a:noFill/>
          <a:ln/>
        </p:spPr>
        <p:txBody>
          <a:bodyPr/>
          <a:lstStyle/>
          <a:p>
            <a:r>
              <a:rPr lang="en-US" altLang="zh-TW" smtClean="0"/>
              <a:t>As mentioned, OpenGL is a library for rendering computer graphics. Generally, there are two operations that you do with OpenGL:</a:t>
            </a:r>
          </a:p>
          <a:p>
            <a:pPr lvl="1">
              <a:buFontTx/>
              <a:buChar char="•"/>
            </a:pPr>
            <a:r>
              <a:rPr lang="en-US" altLang="zh-TW" smtClean="0"/>
              <a:t>  draw something</a:t>
            </a:r>
          </a:p>
          <a:p>
            <a:pPr lvl="1">
              <a:buFontTx/>
              <a:buChar char="•"/>
            </a:pPr>
            <a:r>
              <a:rPr lang="en-US" altLang="zh-TW" smtClean="0"/>
              <a:t>  change the state of how OpenGL draws</a:t>
            </a:r>
          </a:p>
          <a:p>
            <a:r>
              <a:rPr lang="en-US" altLang="zh-TW" smtClean="0"/>
              <a:t>OpenGL has two types of things that it can render: geometric primitives and image primitives. </a:t>
            </a:r>
            <a:r>
              <a:rPr lang="en-US" altLang="zh-TW" i="1" smtClean="0"/>
              <a:t>Geometric primitives</a:t>
            </a:r>
            <a:r>
              <a:rPr lang="en-US" altLang="zh-TW" smtClean="0"/>
              <a:t> are points, lines and polygons. </a:t>
            </a:r>
            <a:r>
              <a:rPr lang="en-US" altLang="zh-TW" i="1" smtClean="0"/>
              <a:t>Image primitives</a:t>
            </a:r>
            <a:r>
              <a:rPr lang="en-US" altLang="zh-TW" smtClean="0"/>
              <a:t> are bitmaps and graphics images (i.e. the pixels that you might extract from a JPEG image after you’ve read it into your program.) Additionally, OpenGL links image and geometric primitives together using </a:t>
            </a:r>
            <a:r>
              <a:rPr lang="en-US" altLang="zh-TW" i="1" smtClean="0"/>
              <a:t>texture mapping</a:t>
            </a:r>
            <a:r>
              <a:rPr lang="en-US" altLang="zh-TW" smtClean="0"/>
              <a:t>, which is an advanced topic we’ll discuss this afternoon.</a:t>
            </a:r>
          </a:p>
          <a:p>
            <a:r>
              <a:rPr lang="en-US" altLang="zh-TW" smtClean="0"/>
              <a:t>The other common operation that you do with OpenGL is </a:t>
            </a:r>
            <a:r>
              <a:rPr lang="en-US" altLang="zh-TW" i="1" smtClean="0"/>
              <a:t>setting state.</a:t>
            </a:r>
            <a:r>
              <a:rPr lang="en-US" altLang="zh-TW" smtClean="0"/>
              <a:t> “Setting state” is the process of initializing the internal data that OpenGL uses to render your primitives.  It can be as simple as setting up the size of points and color that you want a vertex to be, to initializing multiple mipmap levels for texture mapping.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p:spPr>
        <p:txBody>
          <a:bodyPr/>
          <a:lstStyle/>
          <a:p>
            <a:r>
              <a:rPr lang="en-US" altLang="zh-TW" smtClean="0"/>
              <a:t>An Interactive Introduction to OpenGL Programming</a:t>
            </a:r>
          </a:p>
        </p:txBody>
      </p:sp>
      <p:sp>
        <p:nvSpPr>
          <p:cNvPr id="58371" name="Rectangle 7"/>
          <p:cNvSpPr>
            <a:spLocks noGrp="1" noChangeArrowheads="1"/>
          </p:cNvSpPr>
          <p:nvPr>
            <p:ph type="sldNum" sz="quarter" idx="5"/>
          </p:nvPr>
        </p:nvSpPr>
        <p:spPr>
          <a:noFill/>
        </p:spPr>
        <p:txBody>
          <a:bodyPr/>
          <a:lstStyle/>
          <a:p>
            <a:fld id="{66285AED-991B-4B79-ADC1-A70D74A26D4B}" type="slidenum">
              <a:rPr lang="en-US" altLang="zh-TW" smtClean="0"/>
              <a:pPr/>
              <a:t>9</a:t>
            </a:fld>
            <a:endParaRPr lang="en-US" altLang="zh-TW" smtClean="0"/>
          </a:p>
        </p:txBody>
      </p:sp>
      <p:sp>
        <p:nvSpPr>
          <p:cNvPr id="58372" name="Rectangle 2"/>
          <p:cNvSpPr>
            <a:spLocks noChangeArrowheads="1" noTextEdit="1"/>
          </p:cNvSpPr>
          <p:nvPr>
            <p:ph type="sldImg"/>
          </p:nvPr>
        </p:nvSpPr>
        <p:spPr>
          <a:ln/>
        </p:spPr>
      </p:sp>
      <p:sp>
        <p:nvSpPr>
          <p:cNvPr id="58373" name="Rectangle 3"/>
          <p:cNvSpPr>
            <a:spLocks noGrp="1" noChangeArrowheads="1"/>
          </p:cNvSpPr>
          <p:nvPr>
            <p:ph type="body" idx="1"/>
          </p:nvPr>
        </p:nvSpPr>
        <p:spPr>
          <a:noFill/>
          <a:ln/>
        </p:spPr>
        <p:txBody>
          <a:bodyPr/>
          <a:lstStyle/>
          <a:p>
            <a:r>
              <a:rPr lang="en-US" altLang="zh-TW" smtClean="0"/>
              <a:t>As mentioned, OpenGL is window and operating system independent. To integrate it into various window systems, additional libraries are used to modify a native window into an OpenGL capable window.  Every window system has its own unique library and functions to do this.  Some examples are:</a:t>
            </a:r>
          </a:p>
          <a:p>
            <a:pPr lvl="1">
              <a:buFontTx/>
              <a:buChar char="•"/>
            </a:pPr>
            <a:r>
              <a:rPr lang="en-US" altLang="zh-TW" smtClean="0"/>
              <a:t>  </a:t>
            </a:r>
            <a:r>
              <a:rPr lang="en-US" altLang="zh-TW" smtClean="0">
                <a:latin typeface="Courier New" pitchFamily="49" charset="0"/>
              </a:rPr>
              <a:t>GLX</a:t>
            </a:r>
            <a:r>
              <a:rPr lang="en-US" altLang="zh-TW" smtClean="0"/>
              <a:t> for the X Windows system, common on Unix platforms</a:t>
            </a:r>
          </a:p>
          <a:p>
            <a:pPr lvl="1">
              <a:buFontTx/>
              <a:buChar char="•"/>
            </a:pPr>
            <a:r>
              <a:rPr lang="en-US" altLang="zh-TW" smtClean="0"/>
              <a:t>  </a:t>
            </a:r>
            <a:r>
              <a:rPr lang="en-US" altLang="zh-TW" smtClean="0">
                <a:latin typeface="Courier New" pitchFamily="49" charset="0"/>
              </a:rPr>
              <a:t>AGL</a:t>
            </a:r>
            <a:r>
              <a:rPr lang="en-US" altLang="zh-TW" smtClean="0"/>
              <a:t> for the Apple Macintosh</a:t>
            </a:r>
          </a:p>
          <a:p>
            <a:pPr lvl="1">
              <a:buFontTx/>
              <a:buChar char="•"/>
            </a:pPr>
            <a:r>
              <a:rPr lang="en-US" altLang="zh-TW" smtClean="0"/>
              <a:t>  </a:t>
            </a:r>
            <a:r>
              <a:rPr lang="en-US" altLang="zh-TW" smtClean="0">
                <a:latin typeface="Courier New" pitchFamily="49" charset="0"/>
              </a:rPr>
              <a:t>WGL</a:t>
            </a:r>
            <a:r>
              <a:rPr lang="en-US" altLang="zh-TW" smtClean="0"/>
              <a:t> for Microsoft Windows</a:t>
            </a:r>
          </a:p>
          <a:p>
            <a:r>
              <a:rPr lang="en-US" altLang="zh-TW" smtClean="0"/>
              <a:t>OpenGL also includes a utility library, GLU, to simplify common tasks such as: rendering quadric surfaces (i.e. spheres, cones, cylinders, etc. ), working with NURBS and curves, and concave polygon tessellation.</a:t>
            </a:r>
          </a:p>
          <a:p>
            <a:r>
              <a:rPr lang="en-US" altLang="zh-TW" smtClean="0"/>
              <a:t>Finally to simplify programming and window system dependence, we’ll be using the freeware library, GLUT.  GLUT, written by Mark Kilgard, is a public domain window system independent toolkit for making simple OpenGL applications.  It simplifies the process of creating windows, working with events in the window system and handling animation.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p:spPr>
        <p:txBody>
          <a:bodyPr/>
          <a:lstStyle/>
          <a:p>
            <a:r>
              <a:rPr lang="en-US" altLang="zh-TW" smtClean="0"/>
              <a:t>An Interactive Introduction to OpenGL Programming</a:t>
            </a:r>
          </a:p>
        </p:txBody>
      </p:sp>
      <p:sp>
        <p:nvSpPr>
          <p:cNvPr id="59395" name="Rectangle 7"/>
          <p:cNvSpPr>
            <a:spLocks noGrp="1" noChangeArrowheads="1"/>
          </p:cNvSpPr>
          <p:nvPr>
            <p:ph type="sldNum" sz="quarter" idx="5"/>
          </p:nvPr>
        </p:nvSpPr>
        <p:spPr>
          <a:noFill/>
        </p:spPr>
        <p:txBody>
          <a:bodyPr/>
          <a:lstStyle/>
          <a:p>
            <a:fld id="{CF14A465-9389-4B77-AD18-062024BCD2CA}" type="slidenum">
              <a:rPr lang="en-US" altLang="zh-TW" smtClean="0"/>
              <a:pPr/>
              <a:t>10</a:t>
            </a:fld>
            <a:endParaRPr lang="en-US" altLang="zh-TW" smtClean="0"/>
          </a:p>
        </p:txBody>
      </p:sp>
      <p:sp>
        <p:nvSpPr>
          <p:cNvPr id="59396" name="Rectangle 2"/>
          <p:cNvSpPr>
            <a:spLocks noChangeArrowheads="1" noTextEdit="1"/>
          </p:cNvSpPr>
          <p:nvPr>
            <p:ph type="sldImg"/>
          </p:nvPr>
        </p:nvSpPr>
        <p:spPr>
          <a:xfrm>
            <a:off x="996950" y="766763"/>
            <a:ext cx="5113338" cy="3835400"/>
          </a:xfrm>
          <a:ln w="12700" cap="flat">
            <a:solidFill>
              <a:schemeClr val="tx1"/>
            </a:solidFill>
          </a:ln>
        </p:spPr>
      </p:sp>
      <p:sp>
        <p:nvSpPr>
          <p:cNvPr id="59397" name="Rectangle 3"/>
          <p:cNvSpPr>
            <a:spLocks noGrp="1" noChangeArrowheads="1"/>
          </p:cNvSpPr>
          <p:nvPr>
            <p:ph type="body" idx="1"/>
          </p:nvPr>
        </p:nvSpPr>
        <p:spPr>
          <a:xfrm>
            <a:off x="946150" y="4859338"/>
            <a:ext cx="5213350" cy="4602162"/>
          </a:xfrm>
          <a:noFill/>
          <a:ln/>
        </p:spPr>
        <p:txBody>
          <a:bodyPr lIns="99746" tIns="49874" rIns="99746" bIns="49874"/>
          <a:lstStyle/>
          <a:p>
            <a:pPr>
              <a:spcBef>
                <a:spcPct val="20000"/>
              </a:spcBef>
            </a:pPr>
            <a:r>
              <a:rPr lang="en-US" altLang="zh-TW" smtClean="0"/>
              <a:t>The above diagram illustrates the relationships of the various libraries and window system components.</a:t>
            </a:r>
          </a:p>
          <a:p>
            <a:pPr>
              <a:spcBef>
                <a:spcPct val="20000"/>
              </a:spcBef>
            </a:pPr>
            <a:r>
              <a:rPr lang="en-US" altLang="zh-TW" smtClean="0"/>
              <a:t>Generally, applications which require more user interface support will use a library designed to support those types of features (i.e. buttons, menu and scroll bars, etc.) such as Motif or the Win32 API.</a:t>
            </a:r>
          </a:p>
          <a:p>
            <a:pPr>
              <a:spcBef>
                <a:spcPct val="20000"/>
              </a:spcBef>
            </a:pPr>
            <a:r>
              <a:rPr lang="en-US" altLang="zh-TW" smtClean="0"/>
              <a:t>Prototype applications, or one which don’t require all the bells and whistles of a full GUI, may choose to use GLUT instead because of its simplified programming model and window system independence.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p:spPr>
        <p:txBody>
          <a:bodyPr/>
          <a:lstStyle/>
          <a:p>
            <a:r>
              <a:rPr lang="en-US" altLang="zh-TW" smtClean="0"/>
              <a:t>An Interactive Introduction to OpenGL Programming</a:t>
            </a:r>
          </a:p>
        </p:txBody>
      </p:sp>
      <p:sp>
        <p:nvSpPr>
          <p:cNvPr id="60419" name="Rectangle 7"/>
          <p:cNvSpPr>
            <a:spLocks noGrp="1" noChangeArrowheads="1"/>
          </p:cNvSpPr>
          <p:nvPr>
            <p:ph type="sldNum" sz="quarter" idx="5"/>
          </p:nvPr>
        </p:nvSpPr>
        <p:spPr>
          <a:noFill/>
        </p:spPr>
        <p:txBody>
          <a:bodyPr/>
          <a:lstStyle/>
          <a:p>
            <a:fld id="{6B7ECC74-CDA0-4683-A7A9-1B2C3227B83A}" type="slidenum">
              <a:rPr lang="en-US" altLang="zh-TW" smtClean="0"/>
              <a:pPr/>
              <a:t>11</a:t>
            </a:fld>
            <a:endParaRPr lang="en-US" altLang="zh-TW" smtClean="0"/>
          </a:p>
        </p:txBody>
      </p:sp>
      <p:sp>
        <p:nvSpPr>
          <p:cNvPr id="60420" name="Rectangle 2"/>
          <p:cNvSpPr>
            <a:spLocks noChangeArrowheads="1" noTextEdit="1"/>
          </p:cNvSpPr>
          <p:nvPr>
            <p:ph type="sldImg"/>
          </p:nvPr>
        </p:nvSpPr>
        <p:spPr>
          <a:xfrm>
            <a:off x="996950" y="766763"/>
            <a:ext cx="5113338" cy="3835400"/>
          </a:xfrm>
          <a:ln w="12700" cap="flat">
            <a:solidFill>
              <a:schemeClr val="tx1"/>
            </a:solidFill>
          </a:ln>
        </p:spPr>
      </p:sp>
      <p:sp>
        <p:nvSpPr>
          <p:cNvPr id="60421" name="Rectangle 3"/>
          <p:cNvSpPr>
            <a:spLocks noGrp="1" noChangeArrowheads="1"/>
          </p:cNvSpPr>
          <p:nvPr>
            <p:ph type="body" idx="1"/>
          </p:nvPr>
        </p:nvSpPr>
        <p:spPr>
          <a:xfrm>
            <a:off x="946150" y="4859338"/>
            <a:ext cx="5213350" cy="4602162"/>
          </a:xfrm>
          <a:noFill/>
          <a:ln/>
        </p:spPr>
        <p:txBody>
          <a:bodyPr lIns="99746" tIns="49874" rIns="99746" bIns="49874"/>
          <a:lstStyle/>
          <a:p>
            <a:r>
              <a:rPr lang="en-US" altLang="zh-TW" smtClean="0"/>
              <a:t>This is the most important diagram you will see today, representing the flow of graphical information, as it is processed from CPU to the frame buffer.</a:t>
            </a:r>
          </a:p>
          <a:p>
            <a:r>
              <a:rPr lang="en-US" altLang="zh-TW" smtClean="0"/>
              <a:t>There are two pipelines of data flow.  The upper pipeline is for geometric, vertex-based primitives. The lower pipeline is for pixel-based, image primitives. Texturing combines the two types of primitives together.</a:t>
            </a:r>
          </a:p>
          <a:p>
            <a:r>
              <a:rPr lang="en-US" altLang="zh-TW" smtClean="0"/>
              <a:t>There is a pull-out poster in the back of the OpenGL Reference Manual (“Blue Book”), which shows this diagram in more detail.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p:spPr>
        <p:txBody>
          <a:bodyPr/>
          <a:lstStyle/>
          <a:p>
            <a:r>
              <a:rPr lang="en-US" altLang="zh-TW" smtClean="0"/>
              <a:t>An Interactive Introduction to OpenGL Programming</a:t>
            </a:r>
          </a:p>
        </p:txBody>
      </p:sp>
      <p:sp>
        <p:nvSpPr>
          <p:cNvPr id="61443" name="Rectangle 7"/>
          <p:cNvSpPr>
            <a:spLocks noGrp="1" noChangeArrowheads="1"/>
          </p:cNvSpPr>
          <p:nvPr>
            <p:ph type="sldNum" sz="quarter" idx="5"/>
          </p:nvPr>
        </p:nvSpPr>
        <p:spPr>
          <a:noFill/>
        </p:spPr>
        <p:txBody>
          <a:bodyPr/>
          <a:lstStyle/>
          <a:p>
            <a:fld id="{862E34A0-7C9C-4962-BF49-7A6D20A565F8}" type="slidenum">
              <a:rPr lang="en-US" altLang="zh-TW" smtClean="0"/>
              <a:pPr/>
              <a:t>12</a:t>
            </a:fld>
            <a:endParaRPr lang="en-US" altLang="zh-TW" smtClean="0"/>
          </a:p>
        </p:txBody>
      </p:sp>
      <p:sp>
        <p:nvSpPr>
          <p:cNvPr id="61444" name="Rectangle 2"/>
          <p:cNvSpPr>
            <a:spLocks noChangeArrowheads="1" noTextEdit="1"/>
          </p:cNvSpPr>
          <p:nvPr>
            <p:ph type="sldImg"/>
          </p:nvPr>
        </p:nvSpPr>
        <p:spPr>
          <a:ln/>
        </p:spPr>
      </p:sp>
      <p:sp>
        <p:nvSpPr>
          <p:cNvPr id="61445" name="Rectangle 3"/>
          <p:cNvSpPr>
            <a:spLocks noGrp="1" noChangeArrowheads="1"/>
          </p:cNvSpPr>
          <p:nvPr>
            <p:ph type="body" idx="1"/>
          </p:nvPr>
        </p:nvSpPr>
        <p:spPr>
          <a:noFill/>
          <a:ln/>
        </p:spPr>
        <p:txBody>
          <a:bodyPr/>
          <a:lstStyle/>
          <a:p>
            <a:r>
              <a:rPr lang="en-US" altLang="zh-TW" smtClean="0"/>
              <a:t>All of our discussions today will be presented in the C computer language.</a:t>
            </a:r>
          </a:p>
          <a:p>
            <a:r>
              <a:rPr lang="en-US" altLang="zh-TW" smtClean="0"/>
              <a:t>For C, there are a few required elements which an application must do:</a:t>
            </a:r>
          </a:p>
          <a:p>
            <a:pPr lvl="1">
              <a:buFontTx/>
              <a:buChar char="•"/>
            </a:pPr>
            <a:r>
              <a:rPr lang="en-US" altLang="zh-TW" smtClean="0"/>
              <a:t>  </a:t>
            </a:r>
            <a:r>
              <a:rPr lang="en-US" altLang="zh-TW" i="1" smtClean="0"/>
              <a:t>Header files</a:t>
            </a:r>
            <a:r>
              <a:rPr lang="en-US" altLang="zh-TW" smtClean="0"/>
              <a:t> describe all of the function calls, their parameters and defined constant values to the compiler.  OpenGL has header files for GL (the core library), GLU (the utility library), and GLUT (freeware windowing toolkit). </a:t>
            </a:r>
          </a:p>
          <a:p>
            <a:pPr lvl="1"/>
            <a:r>
              <a:rPr lang="en-US" altLang="zh-TW" i="1" u="sng" smtClean="0"/>
              <a:t>Note</a:t>
            </a:r>
            <a:r>
              <a:rPr lang="en-US" altLang="zh-TW" smtClean="0"/>
              <a:t>: </a:t>
            </a:r>
            <a:r>
              <a:rPr lang="en-US" altLang="zh-TW" smtClean="0">
                <a:latin typeface="Courier New" pitchFamily="49" charset="0"/>
              </a:rPr>
              <a:t>glut.h</a:t>
            </a:r>
            <a:r>
              <a:rPr lang="en-US" altLang="zh-TW" smtClean="0"/>
              <a:t> includes </a:t>
            </a:r>
            <a:r>
              <a:rPr lang="en-US" altLang="zh-TW" smtClean="0">
                <a:latin typeface="Courier New" pitchFamily="49" charset="0"/>
              </a:rPr>
              <a:t>gl.h</a:t>
            </a:r>
            <a:r>
              <a:rPr lang="en-US" altLang="zh-TW" smtClean="0"/>
              <a:t> and </a:t>
            </a:r>
            <a:r>
              <a:rPr lang="en-US" altLang="zh-TW" smtClean="0">
                <a:latin typeface="Courier New" pitchFamily="49" charset="0"/>
              </a:rPr>
              <a:t>glu.h</a:t>
            </a:r>
            <a:r>
              <a:rPr lang="en-US" altLang="zh-TW" smtClean="0"/>
              <a:t>. On Microsoft Windows, including </a:t>
            </a:r>
            <a:r>
              <a:rPr lang="en-US" altLang="zh-TW" i="1" smtClean="0"/>
              <a:t>only</a:t>
            </a:r>
            <a:r>
              <a:rPr lang="en-US" altLang="zh-TW" smtClean="0"/>
              <a:t> </a:t>
            </a:r>
            <a:r>
              <a:rPr lang="en-US" altLang="zh-TW" smtClean="0">
                <a:latin typeface="Courier New" pitchFamily="49" charset="0"/>
              </a:rPr>
              <a:t>glut.h</a:t>
            </a:r>
            <a:r>
              <a:rPr lang="en-US" altLang="zh-TW" smtClean="0"/>
              <a:t> is  recommended to avoid warnings about redefining Windows macros.</a:t>
            </a:r>
          </a:p>
          <a:p>
            <a:pPr lvl="1">
              <a:buFontTx/>
              <a:buChar char="•"/>
            </a:pPr>
            <a:r>
              <a:rPr lang="en-US" altLang="zh-TW" smtClean="0"/>
              <a:t>  </a:t>
            </a:r>
            <a:r>
              <a:rPr lang="en-US" altLang="zh-TW" i="1" smtClean="0"/>
              <a:t>Libraries</a:t>
            </a:r>
            <a:r>
              <a:rPr lang="en-US" altLang="zh-TW" smtClean="0"/>
              <a:t> are the operating system dependent implementation of OpenGL on the system you’re using. Each operating system has its own set of libraries.  For Unix systems, the OpenGL library is commonly named </a:t>
            </a:r>
            <a:r>
              <a:rPr lang="en-US" altLang="zh-TW" smtClean="0">
                <a:latin typeface="Courier New" pitchFamily="49" charset="0"/>
              </a:rPr>
              <a:t>libGL.so</a:t>
            </a:r>
            <a:r>
              <a:rPr lang="en-US" altLang="zh-TW" smtClean="0"/>
              <a:t> and for Microsoft Windows, it’s named </a:t>
            </a:r>
            <a:r>
              <a:rPr lang="en-US" altLang="zh-TW" smtClean="0">
                <a:latin typeface="Courier New" pitchFamily="49" charset="0"/>
              </a:rPr>
              <a:t>opengl32.lib</a:t>
            </a:r>
            <a:r>
              <a:rPr lang="en-US" altLang="zh-TW" smtClean="0"/>
              <a:t>.</a:t>
            </a:r>
          </a:p>
          <a:p>
            <a:pPr lvl="1">
              <a:buFontTx/>
              <a:buChar char="•"/>
            </a:pPr>
            <a:r>
              <a:rPr lang="en-US" altLang="zh-TW" smtClean="0"/>
              <a:t>  Finally, </a:t>
            </a:r>
            <a:r>
              <a:rPr lang="en-US" altLang="zh-TW" i="1" smtClean="0"/>
              <a:t>enumerated types</a:t>
            </a:r>
            <a:r>
              <a:rPr lang="en-US" altLang="zh-TW" smtClean="0"/>
              <a:t> are definitions for the basic types (i.e. float, double, int, etc.) which your program uses to store variables. To simplify platform independence for OpenGL programs, a complete set of enumerated types are defined. Use them to simplify transferring your programs to other operating systems.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p:spPr>
        <p:txBody>
          <a:bodyPr/>
          <a:lstStyle/>
          <a:p>
            <a:r>
              <a:rPr lang="en-US" altLang="zh-TW" smtClean="0"/>
              <a:t>An Interactive Introduction to OpenGL Programming</a:t>
            </a:r>
          </a:p>
        </p:txBody>
      </p:sp>
      <p:sp>
        <p:nvSpPr>
          <p:cNvPr id="62467" name="Rectangle 7"/>
          <p:cNvSpPr>
            <a:spLocks noGrp="1" noChangeArrowheads="1"/>
          </p:cNvSpPr>
          <p:nvPr>
            <p:ph type="sldNum" sz="quarter" idx="5"/>
          </p:nvPr>
        </p:nvSpPr>
        <p:spPr>
          <a:noFill/>
        </p:spPr>
        <p:txBody>
          <a:bodyPr/>
          <a:lstStyle/>
          <a:p>
            <a:fld id="{8A83DB3E-C8DF-427F-ADFC-2886B88FA78D}" type="slidenum">
              <a:rPr lang="en-US" altLang="zh-TW" smtClean="0"/>
              <a:pPr/>
              <a:t>15</a:t>
            </a:fld>
            <a:endParaRPr lang="en-US" altLang="zh-TW" smtClean="0"/>
          </a:p>
        </p:txBody>
      </p:sp>
      <p:sp>
        <p:nvSpPr>
          <p:cNvPr id="62468" name="Rectangle 2"/>
          <p:cNvSpPr>
            <a:spLocks noChangeArrowheads="1" noTextEdit="1"/>
          </p:cNvSpPr>
          <p:nvPr>
            <p:ph type="sldImg"/>
          </p:nvPr>
        </p:nvSpPr>
        <p:spPr>
          <a:ln/>
        </p:spPr>
      </p:sp>
      <p:sp>
        <p:nvSpPr>
          <p:cNvPr id="62469" name="Rectangle 3"/>
          <p:cNvSpPr>
            <a:spLocks noGrp="1" noChangeArrowheads="1"/>
          </p:cNvSpPr>
          <p:nvPr>
            <p:ph type="body" idx="1"/>
          </p:nvPr>
        </p:nvSpPr>
        <p:spPr>
          <a:noFill/>
          <a:ln/>
        </p:spPr>
        <p:txBody>
          <a:bodyPr/>
          <a:lstStyle/>
          <a:p>
            <a:r>
              <a:rPr lang="en-US" altLang="zh-TW" smtClean="0"/>
              <a:t>Here’s the basic structure that we’ll be using in our applications. This is generally what you’d do in your own OpenGL applications.</a:t>
            </a:r>
          </a:p>
          <a:p>
            <a:r>
              <a:rPr lang="en-US" altLang="zh-TW" smtClean="0"/>
              <a:t>The steps are:</a:t>
            </a:r>
          </a:p>
          <a:p>
            <a:r>
              <a:rPr lang="en-US" altLang="zh-TW" smtClean="0"/>
              <a:t>   1) Choose the type of window that you need for your application and initialize it.</a:t>
            </a:r>
          </a:p>
          <a:p>
            <a:r>
              <a:rPr lang="en-US" altLang="zh-TW" smtClean="0"/>
              <a:t>   2) Initialize any OpenGL state that you don’t need to change every frame of your program. This might include things like the background color, light positions and texture maps.</a:t>
            </a:r>
          </a:p>
          <a:p>
            <a:r>
              <a:rPr lang="en-US" altLang="zh-TW" smtClean="0"/>
              <a:t>   3) Register the </a:t>
            </a:r>
            <a:r>
              <a:rPr lang="en-US" altLang="zh-TW" i="1" smtClean="0"/>
              <a:t>callback</a:t>
            </a:r>
            <a:r>
              <a:rPr lang="en-US" altLang="zh-TW" smtClean="0"/>
              <a:t> functions that you’ll need. Callbacks are routines you write that GLUT calls when a certain sequence of events occurs, like the window needing to be refreshed, or the user moving the mouse. The most important callback function is the one to render your scene, which we’ll discuss in a few slides.</a:t>
            </a:r>
          </a:p>
          <a:p>
            <a:r>
              <a:rPr lang="en-US" altLang="zh-TW" smtClean="0"/>
              <a:t>   4) Enter the main event processing loop. This is where your application receives events, and schedules when callback functions are called.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p:spPr>
        <p:txBody>
          <a:bodyPr/>
          <a:lstStyle/>
          <a:p>
            <a:r>
              <a:rPr lang="en-US" altLang="zh-TW" smtClean="0"/>
              <a:t>An Interactive Introduction to OpenGL Programming</a:t>
            </a:r>
          </a:p>
        </p:txBody>
      </p:sp>
      <p:sp>
        <p:nvSpPr>
          <p:cNvPr id="63491" name="Rectangle 7"/>
          <p:cNvSpPr>
            <a:spLocks noGrp="1" noChangeArrowheads="1"/>
          </p:cNvSpPr>
          <p:nvPr>
            <p:ph type="sldNum" sz="quarter" idx="5"/>
          </p:nvPr>
        </p:nvSpPr>
        <p:spPr>
          <a:noFill/>
        </p:spPr>
        <p:txBody>
          <a:bodyPr/>
          <a:lstStyle/>
          <a:p>
            <a:fld id="{7D72209F-59DB-4FC7-959B-F721D0879811}" type="slidenum">
              <a:rPr lang="en-US" altLang="zh-TW" smtClean="0"/>
              <a:pPr/>
              <a:t>16</a:t>
            </a:fld>
            <a:endParaRPr lang="en-US" altLang="zh-TW" smtClean="0"/>
          </a:p>
        </p:txBody>
      </p:sp>
      <p:sp>
        <p:nvSpPr>
          <p:cNvPr id="63492" name="Rectangle 2"/>
          <p:cNvSpPr>
            <a:spLocks noChangeArrowheads="1" noTextEdit="1"/>
          </p:cNvSpPr>
          <p:nvPr>
            <p:ph type="sldImg"/>
          </p:nvPr>
        </p:nvSpPr>
        <p:spPr>
          <a:xfrm>
            <a:off x="996950" y="766763"/>
            <a:ext cx="5113338" cy="3835400"/>
          </a:xfrm>
          <a:ln/>
        </p:spPr>
      </p:sp>
      <p:sp>
        <p:nvSpPr>
          <p:cNvPr id="63493" name="Rectangle 3"/>
          <p:cNvSpPr>
            <a:spLocks noGrp="1" noChangeArrowheads="1"/>
          </p:cNvSpPr>
          <p:nvPr>
            <p:ph type="body" idx="1"/>
          </p:nvPr>
        </p:nvSpPr>
        <p:spPr>
          <a:xfrm>
            <a:off x="946150" y="4859338"/>
            <a:ext cx="5213350" cy="4602162"/>
          </a:xfrm>
          <a:noFill/>
          <a:ln/>
        </p:spPr>
        <p:txBody>
          <a:bodyPr/>
          <a:lstStyle/>
          <a:p>
            <a:endParaRPr lang="zh-TW" altLang="zh-TW"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4" name="矩形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5" name="矩形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2" name="標題 1"/>
          <p:cNvSpPr>
            <a:spLocks noGrp="1"/>
          </p:cNvSpPr>
          <p:nvPr>
            <p:ph type="ctrTitle"/>
          </p:nvPr>
        </p:nvSpPr>
        <p:spPr>
          <a:xfrm>
            <a:off x="685800" y="3355848"/>
            <a:ext cx="8077200" cy="1673352"/>
          </a:xfrm>
        </p:spPr>
        <p:txBody>
          <a:bodyPr tIns="0" bIns="0" anchor="t"/>
          <a:lstStyle>
            <a:lvl1pPr algn="l">
              <a:defRPr sz="4700" b="1"/>
            </a:lvl1pPr>
            <a:extLst/>
          </a:lstStyle>
          <a:p>
            <a:r>
              <a:rPr lang="zh-TW" altLang="en-US" smtClean="0"/>
              <a:t>按一下以編輯母片標題樣式</a:t>
            </a:r>
            <a:endParaRPr lang="en-US"/>
          </a:p>
        </p:txBody>
      </p:sp>
      <p:sp>
        <p:nvSpPr>
          <p:cNvPr id="3" name="副標題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zh-TW" altLang="en-US" smtClean="0"/>
              <a:t>按一下以編輯母片副標題樣式</a:t>
            </a:r>
            <a:endParaRPr lang="en-US"/>
          </a:p>
        </p:txBody>
      </p:sp>
      <p:sp>
        <p:nvSpPr>
          <p:cNvPr id="6" name="日期版面配置區 3"/>
          <p:cNvSpPr>
            <a:spLocks noGrp="1"/>
          </p:cNvSpPr>
          <p:nvPr>
            <p:ph type="dt" sz="half" idx="10"/>
          </p:nvPr>
        </p:nvSpPr>
        <p:spPr/>
        <p:txBody>
          <a:bodyPr/>
          <a:lstStyle>
            <a:lvl1pPr>
              <a:defRPr/>
            </a:lvl1pPr>
          </a:lstStyle>
          <a:p>
            <a:pPr>
              <a:defRPr/>
            </a:pPr>
            <a:endParaRPr lang="en-US" altLang="zh-TW"/>
          </a:p>
        </p:txBody>
      </p:sp>
      <p:sp>
        <p:nvSpPr>
          <p:cNvPr id="7" name="頁尾版面配置區 4"/>
          <p:cNvSpPr>
            <a:spLocks noGrp="1"/>
          </p:cNvSpPr>
          <p:nvPr>
            <p:ph type="ftr" sz="quarter" idx="11"/>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2"/>
          </p:nvPr>
        </p:nvSpPr>
        <p:spPr/>
        <p:txBody>
          <a:bodyPr/>
          <a:lstStyle>
            <a:lvl1pPr>
              <a:defRPr/>
            </a:lvl1pPr>
          </a:lstStyle>
          <a:p>
            <a:pPr>
              <a:defRPr/>
            </a:pPr>
            <a:fld id="{EEC6AB30-93EF-49D1-A041-2DF00FBDD1E1}" type="slidenum">
              <a:rPr lang="en-US" altLang="zh-TW"/>
              <a:pPr>
                <a:defRPr/>
              </a:pPr>
              <a:t>‹#›</a:t>
            </a:fld>
            <a:endParaRPr lang="en-US" altLang="zh-TW"/>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pPr>
              <a:defRPr/>
            </a:pPr>
            <a:fld id="{D37307A8-4F57-42CD-8057-5F74EDFC9DD3}" type="slidenum">
              <a:rPr lang="en-US" altLang="zh-TW"/>
              <a:pPr>
                <a:defRPr/>
              </a:pPr>
              <a:t>‹#›</a:t>
            </a:fld>
            <a:endParaRPr lang="en-US" altLang="zh-TW"/>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4" name="矩形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5" name="矩形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2" name="直排標題 1"/>
          <p:cNvSpPr>
            <a:spLocks noGrp="1"/>
          </p:cNvSpPr>
          <p:nvPr>
            <p:ph type="title" orient="vert"/>
          </p:nvPr>
        </p:nvSpPr>
        <p:spPr>
          <a:xfrm>
            <a:off x="6781800" y="274640"/>
            <a:ext cx="1905000" cy="5851525"/>
          </a:xfrm>
        </p:spPr>
        <p:txBody>
          <a:bodyPr vert="eaVert"/>
          <a:lstStyle>
            <a:extLs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304800"/>
            <a:ext cx="6019800" cy="5851525"/>
          </a:xfrm>
        </p:spPr>
        <p:txBody>
          <a:bodyPr vert="eaVert"/>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日期版面配置區 3"/>
          <p:cNvSpPr>
            <a:spLocks noGrp="1"/>
          </p:cNvSpPr>
          <p:nvPr>
            <p:ph type="dt" sz="half" idx="10"/>
          </p:nvPr>
        </p:nvSpPr>
        <p:spPr/>
        <p:txBody>
          <a:bodyPr/>
          <a:lstStyle>
            <a:lvl1pPr>
              <a:defRPr/>
            </a:lvl1pPr>
          </a:lstStyle>
          <a:p>
            <a:pPr>
              <a:defRPr/>
            </a:pPr>
            <a:endParaRPr lang="en-US" altLang="zh-TW"/>
          </a:p>
        </p:txBody>
      </p:sp>
      <p:sp>
        <p:nvSpPr>
          <p:cNvPr id="7" name="頁尾版面配置區 4"/>
          <p:cNvSpPr>
            <a:spLocks noGrp="1"/>
          </p:cNvSpPr>
          <p:nvPr>
            <p:ph type="ftr" sz="quarter" idx="11"/>
          </p:nvPr>
        </p:nvSpPr>
        <p:spPr>
          <a:xfrm>
            <a:off x="2640013" y="6376988"/>
            <a:ext cx="3836987" cy="365125"/>
          </a:xfrm>
        </p:spPr>
        <p:txBody>
          <a:bodyPr/>
          <a:lstStyle>
            <a:lvl1pPr>
              <a:defRPr/>
            </a:lvl1pPr>
          </a:lstStyle>
          <a:p>
            <a:pPr>
              <a:defRPr/>
            </a:pPr>
            <a:endParaRPr lang="en-US" altLang="zh-TW"/>
          </a:p>
        </p:txBody>
      </p:sp>
      <p:sp>
        <p:nvSpPr>
          <p:cNvPr id="8" name="投影片編號版面配置區 5"/>
          <p:cNvSpPr>
            <a:spLocks noGrp="1"/>
          </p:cNvSpPr>
          <p:nvPr>
            <p:ph type="sldNum" sz="quarter" idx="12"/>
          </p:nvPr>
        </p:nvSpPr>
        <p:spPr/>
        <p:txBody>
          <a:bodyPr/>
          <a:lstStyle>
            <a:lvl1pPr>
              <a:defRPr/>
            </a:lvl1pPr>
          </a:lstStyle>
          <a:p>
            <a:pPr>
              <a:defRPr/>
            </a:pPr>
            <a:fld id="{46FC723F-D35C-4D9E-9C38-6EBEE4B2DCD0}" type="slidenum">
              <a:rPr lang="en-US" altLang="zh-TW"/>
              <a:pPr>
                <a:defRPr/>
              </a:pPr>
              <a:t>‹#›</a:t>
            </a:fld>
            <a:endParaRPr lang="en-US" altLang="zh-TW"/>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55448"/>
            <a:ext cx="8229600" cy="1252728"/>
          </a:xfrm>
        </p:spPr>
        <p:txBody>
          <a:bodyPr/>
          <a:lstStyle>
            <a:extLst/>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pPr>
              <a:defRPr/>
            </a:pPr>
            <a:fld id="{011C1228-7737-4110-B122-7FD371949FE3}" type="slidenum">
              <a:rPr lang="en-US" altLang="zh-TW"/>
              <a:pPr>
                <a:defRPr/>
              </a:pPr>
              <a:t>‹#›</a:t>
            </a:fld>
            <a:endParaRPr lang="en-US" altLang="zh-TW"/>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2">
        <a:schemeClr val="bg2"/>
      </p:bgRef>
    </p:bg>
    <p:spTree>
      <p:nvGrpSpPr>
        <p:cNvPr id="1" name=""/>
        <p:cNvGrpSpPr/>
        <p:nvPr/>
      </p:nvGrpSpPr>
      <p:grpSpPr>
        <a:xfrm>
          <a:off x="0" y="0"/>
          <a:ext cx="0" cy="0"/>
          <a:chOff x="0" y="0"/>
          <a:chExt cx="0" cy="0"/>
        </a:xfrm>
      </p:grpSpPr>
      <p:sp>
        <p:nvSpPr>
          <p:cNvPr id="4" name="矩形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5" name="矩形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2" name="標題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zh-TW" altLang="en-US" smtClean="0"/>
              <a:t>按一下以編輯母片標題樣式</a:t>
            </a:r>
            <a:endParaRPr lang="en-US"/>
          </a:p>
        </p:txBody>
      </p:sp>
      <p:sp>
        <p:nvSpPr>
          <p:cNvPr id="3" name="文字版面配置區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zh-TW" altLang="en-US" smtClean="0"/>
              <a:t>按一下以編輯母片文字樣式</a:t>
            </a:r>
          </a:p>
        </p:txBody>
      </p:sp>
      <p:sp>
        <p:nvSpPr>
          <p:cNvPr id="6" name="日期版面配置區 3"/>
          <p:cNvSpPr>
            <a:spLocks noGrp="1"/>
          </p:cNvSpPr>
          <p:nvPr>
            <p:ph type="dt" sz="half" idx="10"/>
          </p:nvPr>
        </p:nvSpPr>
        <p:spPr/>
        <p:txBody>
          <a:bodyPr/>
          <a:lstStyle>
            <a:lvl1pPr>
              <a:defRPr/>
            </a:lvl1pPr>
          </a:lstStyle>
          <a:p>
            <a:pPr>
              <a:defRPr/>
            </a:pPr>
            <a:endParaRPr lang="en-US" altLang="zh-TW"/>
          </a:p>
        </p:txBody>
      </p:sp>
      <p:sp>
        <p:nvSpPr>
          <p:cNvPr id="7" name="頁尾版面配置區 4"/>
          <p:cNvSpPr>
            <a:spLocks noGrp="1"/>
          </p:cNvSpPr>
          <p:nvPr>
            <p:ph type="ftr" sz="quarter" idx="11"/>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2"/>
          </p:nvPr>
        </p:nvSpPr>
        <p:spPr/>
        <p:txBody>
          <a:bodyPr/>
          <a:lstStyle>
            <a:lvl1pPr>
              <a:defRPr/>
            </a:lvl1pPr>
          </a:lstStyle>
          <a:p>
            <a:pPr>
              <a:defRPr/>
            </a:pPr>
            <a:fld id="{A744788F-242C-4726-8016-3DBCDB0780D7}" type="slidenum">
              <a:rPr lang="en-US" altLang="zh-TW"/>
              <a:pPr>
                <a:defRPr/>
              </a:pPr>
              <a:t>‹#›</a:t>
            </a:fld>
            <a:endParaRPr lang="en-US" altLang="zh-TW"/>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頁尾版面配置區 4"/>
          <p:cNvSpPr>
            <a:spLocks noGrp="1"/>
          </p:cNvSpPr>
          <p:nvPr>
            <p:ph type="ftr" sz="quarter" idx="11"/>
          </p:nvPr>
        </p:nvSpPr>
        <p:spPr/>
        <p:txBody>
          <a:bodyPr/>
          <a:lstStyle>
            <a:lvl1pPr>
              <a:defRPr/>
            </a:lvl1pPr>
          </a:lstStyle>
          <a:p>
            <a:pPr>
              <a:defRPr/>
            </a:pPr>
            <a:endParaRPr lang="en-US" altLang="zh-TW"/>
          </a:p>
        </p:txBody>
      </p:sp>
      <p:sp>
        <p:nvSpPr>
          <p:cNvPr id="7" name="投影片編號版面配置區 5"/>
          <p:cNvSpPr>
            <a:spLocks noGrp="1"/>
          </p:cNvSpPr>
          <p:nvPr>
            <p:ph type="sldNum" sz="quarter" idx="12"/>
          </p:nvPr>
        </p:nvSpPr>
        <p:spPr/>
        <p:txBody>
          <a:bodyPr/>
          <a:lstStyle>
            <a:lvl1pPr>
              <a:defRPr/>
            </a:lvl1pPr>
          </a:lstStyle>
          <a:p>
            <a:pPr>
              <a:defRPr/>
            </a:pPr>
            <a:fld id="{881986E6-0328-4073-8704-CB978D1E56ED}" type="slidenum">
              <a:rPr lang="en-US" altLang="zh-TW"/>
              <a:pPr>
                <a:defRPr/>
              </a:pPr>
              <a:t>‹#›</a:t>
            </a:fld>
            <a:endParaRPr lang="en-US" altLang="zh-TW"/>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extLst/>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zh-TW" altLang="en-US" smtClean="0"/>
              <a:t>按一下以編輯母片文字樣式</a:t>
            </a:r>
          </a:p>
        </p:txBody>
      </p:sp>
      <p:sp>
        <p:nvSpPr>
          <p:cNvPr id="4" name="內容版面配置區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文字版面配置區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zh-TW" altLang="en-US" smtClean="0"/>
              <a:t>按一下以編輯母片文字樣式</a:t>
            </a:r>
          </a:p>
        </p:txBody>
      </p:sp>
      <p:sp>
        <p:nvSpPr>
          <p:cNvPr id="6" name="內容版面配置區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頁尾版面配置區 4"/>
          <p:cNvSpPr>
            <a:spLocks noGrp="1"/>
          </p:cNvSpPr>
          <p:nvPr>
            <p:ph type="ftr" sz="quarter" idx="11"/>
          </p:nvPr>
        </p:nvSpPr>
        <p:spPr/>
        <p:txBody>
          <a:bodyPr/>
          <a:lstStyle>
            <a:lvl1pPr>
              <a:defRPr/>
            </a:lvl1pPr>
          </a:lstStyle>
          <a:p>
            <a:pPr>
              <a:defRPr/>
            </a:pPr>
            <a:endParaRPr lang="en-US" altLang="zh-TW"/>
          </a:p>
        </p:txBody>
      </p:sp>
      <p:sp>
        <p:nvSpPr>
          <p:cNvPr id="9" name="投影片編號版面配置區 5"/>
          <p:cNvSpPr>
            <a:spLocks noGrp="1"/>
          </p:cNvSpPr>
          <p:nvPr>
            <p:ph type="sldNum" sz="quarter" idx="12"/>
          </p:nvPr>
        </p:nvSpPr>
        <p:spPr/>
        <p:txBody>
          <a:bodyPr/>
          <a:lstStyle>
            <a:lvl1pPr>
              <a:defRPr/>
            </a:lvl1pPr>
          </a:lstStyle>
          <a:p>
            <a:pPr>
              <a:defRPr/>
            </a:pPr>
            <a:fld id="{92984209-4E0B-41FE-8AE0-6B01C0A8ABE7}" type="slidenum">
              <a:rPr lang="en-US" altLang="zh-TW"/>
              <a:pPr>
                <a:defRPr/>
              </a:pPr>
              <a:t>‹#›</a:t>
            </a:fld>
            <a:endParaRPr lang="en-US" altLang="zh-TW"/>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lang="zh-TW" altLang="en-US" smtClean="0"/>
              <a:t>按一下以編輯母片標題樣式</a:t>
            </a:r>
            <a:endParaRPr 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頁尾版面配置區 4"/>
          <p:cNvSpPr>
            <a:spLocks noGrp="1"/>
          </p:cNvSpPr>
          <p:nvPr>
            <p:ph type="ftr" sz="quarter" idx="11"/>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2"/>
          </p:nvPr>
        </p:nvSpPr>
        <p:spPr/>
        <p:txBody>
          <a:bodyPr/>
          <a:lstStyle>
            <a:lvl1pPr>
              <a:defRPr/>
            </a:lvl1pPr>
          </a:lstStyle>
          <a:p>
            <a:pPr>
              <a:defRPr/>
            </a:pPr>
            <a:fld id="{FF2B3986-CD8C-455F-AAFF-858CCE961FEC}" type="slidenum">
              <a:rPr lang="en-US" altLang="zh-TW"/>
              <a:pPr>
                <a:defRPr/>
              </a:pPr>
              <a:t>‹#›</a:t>
            </a:fld>
            <a:endParaRPr lang="en-US" altLang="zh-TW"/>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pPr>
              <a:defRPr/>
            </a:pPr>
            <a:endParaRPr lang="en-US" altLang="zh-TW"/>
          </a:p>
        </p:txBody>
      </p:sp>
      <p:sp>
        <p:nvSpPr>
          <p:cNvPr id="3" name="頁尾版面配置區 2"/>
          <p:cNvSpPr>
            <a:spLocks noGrp="1"/>
          </p:cNvSpPr>
          <p:nvPr>
            <p:ph type="ftr" sz="quarter" idx="11"/>
          </p:nvPr>
        </p:nvSpPr>
        <p:spPr/>
        <p:txBody>
          <a:bodyPr/>
          <a:lstStyle>
            <a:lvl1pPr>
              <a:defRPr/>
            </a:lvl1pPr>
          </a:lstStyle>
          <a:p>
            <a:pPr>
              <a:defRPr/>
            </a:pPr>
            <a:endParaRPr lang="en-US" altLang="zh-TW"/>
          </a:p>
        </p:txBody>
      </p:sp>
      <p:sp>
        <p:nvSpPr>
          <p:cNvPr id="4" name="投影片編號版面配置區 3"/>
          <p:cNvSpPr>
            <a:spLocks noGrp="1"/>
          </p:cNvSpPr>
          <p:nvPr>
            <p:ph type="sldNum" sz="quarter" idx="12"/>
          </p:nvPr>
        </p:nvSpPr>
        <p:spPr/>
        <p:txBody>
          <a:bodyPr/>
          <a:lstStyle>
            <a:lvl1pPr>
              <a:defRPr/>
            </a:lvl1pPr>
          </a:lstStyle>
          <a:p>
            <a:pPr>
              <a:defRPr/>
            </a:pPr>
            <a:fld id="{463238AA-3089-4AD2-B36E-A32F3BEC2A4E}" type="slidenum">
              <a:rPr lang="en-US" altLang="zh-TW"/>
              <a:pPr>
                <a:defRPr/>
              </a:pPr>
              <a:t>‹#›</a:t>
            </a:fld>
            <a:endParaRPr lang="en-US" altLang="zh-TW"/>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5" name="矩形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6" name="矩形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2" name="標題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zh-TW" altLang="en-US" smtClean="0"/>
              <a:t>按一下以編輯母片標題樣式</a:t>
            </a:r>
            <a:endParaRPr lang="en-US"/>
          </a:p>
        </p:txBody>
      </p:sp>
      <p:sp>
        <p:nvSpPr>
          <p:cNvPr id="3" name="內容版面配置區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文字版面配置區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zh-TW" altLang="en-US" smtClean="0"/>
              <a:t>按一下以編輯母片文字樣式</a:t>
            </a:r>
          </a:p>
        </p:txBody>
      </p:sp>
      <p:sp>
        <p:nvSpPr>
          <p:cNvPr id="7" name="日期版面配置區 4"/>
          <p:cNvSpPr>
            <a:spLocks noGrp="1"/>
          </p:cNvSpPr>
          <p:nvPr>
            <p:ph type="dt" sz="half" idx="10"/>
          </p:nvPr>
        </p:nvSpPr>
        <p:spPr/>
        <p:txBody>
          <a:bodyPr/>
          <a:lstStyle>
            <a:lvl1pPr>
              <a:defRPr/>
            </a:lvl1pPr>
          </a:lstStyle>
          <a:p>
            <a:pPr>
              <a:defRPr/>
            </a:pPr>
            <a:endParaRPr lang="en-US" altLang="zh-TW"/>
          </a:p>
        </p:txBody>
      </p:sp>
      <p:sp>
        <p:nvSpPr>
          <p:cNvPr id="8" name="頁尾版面配置區 5"/>
          <p:cNvSpPr>
            <a:spLocks noGrp="1"/>
          </p:cNvSpPr>
          <p:nvPr>
            <p:ph type="ftr" sz="quarter" idx="11"/>
          </p:nvPr>
        </p:nvSpPr>
        <p:spPr/>
        <p:txBody>
          <a:bodyPr/>
          <a:lstStyle>
            <a:lvl1pPr>
              <a:defRPr/>
            </a:lvl1pPr>
          </a:lstStyle>
          <a:p>
            <a:pPr>
              <a:defRPr/>
            </a:pPr>
            <a:endParaRPr lang="en-US" altLang="zh-TW"/>
          </a:p>
        </p:txBody>
      </p:sp>
      <p:sp>
        <p:nvSpPr>
          <p:cNvPr id="9" name="投影片編號版面配置區 6"/>
          <p:cNvSpPr>
            <a:spLocks noGrp="1"/>
          </p:cNvSpPr>
          <p:nvPr>
            <p:ph type="sldNum" sz="quarter" idx="12"/>
          </p:nvPr>
        </p:nvSpPr>
        <p:spPr/>
        <p:txBody>
          <a:bodyPr/>
          <a:lstStyle>
            <a:lvl1pPr>
              <a:defRPr/>
            </a:lvl1pPr>
          </a:lstStyle>
          <a:p>
            <a:pPr>
              <a:defRPr/>
            </a:pPr>
            <a:fld id="{2AF09A39-B734-4BFB-B739-6CF941435AFD}" type="slidenum">
              <a:rPr lang="en-US" altLang="zh-TW"/>
              <a:pPr>
                <a:defRPr/>
              </a:pPr>
              <a:t>‹#›</a:t>
            </a:fld>
            <a:endParaRPr lang="en-US" altLang="zh-TW"/>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bg>
      <p:bgRef idx="1001">
        <a:schemeClr val="bg2"/>
      </p:bgRef>
    </p:bg>
    <p:spTree>
      <p:nvGrpSpPr>
        <p:cNvPr id="1" name=""/>
        <p:cNvGrpSpPr/>
        <p:nvPr/>
      </p:nvGrpSpPr>
      <p:grpSpPr>
        <a:xfrm>
          <a:off x="0" y="0"/>
          <a:ext cx="0" cy="0"/>
          <a:chOff x="0" y="0"/>
          <a:chExt cx="0" cy="0"/>
        </a:xfrm>
      </p:grpSpPr>
      <p:sp>
        <p:nvSpPr>
          <p:cNvPr id="5" name="矩形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6" name="矩形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2" name="標題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zh-TW" altLang="en-US" smtClean="0"/>
              <a:t>按一下以編輯母片標題樣式</a:t>
            </a:r>
            <a:endParaRPr lang="en-US"/>
          </a:p>
        </p:txBody>
      </p:sp>
      <p:sp>
        <p:nvSpPr>
          <p:cNvPr id="3" name="圖片版面配置區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zh-TW" altLang="en-US" noProof="0" smtClean="0"/>
              <a:t>按一下圖示以新增圖片</a:t>
            </a:r>
            <a:endParaRPr lang="en-US" noProof="0" dirty="0"/>
          </a:p>
        </p:txBody>
      </p:sp>
      <p:sp>
        <p:nvSpPr>
          <p:cNvPr id="4" name="文字版面配置區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zh-TW" altLang="en-US" smtClean="0"/>
              <a:t>按一下以編輯母片文字樣式</a:t>
            </a:r>
          </a:p>
        </p:txBody>
      </p:sp>
      <p:sp>
        <p:nvSpPr>
          <p:cNvPr id="7" name="日期版面配置區 4"/>
          <p:cNvSpPr>
            <a:spLocks noGrp="1"/>
          </p:cNvSpPr>
          <p:nvPr>
            <p:ph type="dt" sz="half" idx="10"/>
          </p:nvPr>
        </p:nvSpPr>
        <p:spPr>
          <a:xfrm>
            <a:off x="165100" y="1169988"/>
            <a:ext cx="2522538" cy="201612"/>
          </a:xfrm>
        </p:spPr>
        <p:txBody>
          <a:bodyPr/>
          <a:lstStyle>
            <a:lvl1pPr>
              <a:defRPr/>
            </a:lvl1pPr>
          </a:lstStyle>
          <a:p>
            <a:pPr>
              <a:defRPr/>
            </a:pPr>
            <a:endParaRPr lang="en-US" altLang="zh-TW"/>
          </a:p>
        </p:txBody>
      </p:sp>
      <p:sp>
        <p:nvSpPr>
          <p:cNvPr id="8" name="頁尾版面配置區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ltLang="zh-TW"/>
          </a:p>
        </p:txBody>
      </p:sp>
      <p:sp>
        <p:nvSpPr>
          <p:cNvPr id="9" name="投影片編號版面配置區 6"/>
          <p:cNvSpPr>
            <a:spLocks noGrp="1"/>
          </p:cNvSpPr>
          <p:nvPr>
            <p:ph type="sldNum" sz="quarter" idx="12"/>
          </p:nvPr>
        </p:nvSpPr>
        <p:spPr>
          <a:xfrm>
            <a:off x="8339138" y="1169988"/>
            <a:ext cx="733425" cy="201612"/>
          </a:xfrm>
        </p:spPr>
        <p:txBody>
          <a:bodyPr/>
          <a:lstStyle>
            <a:lvl1pPr>
              <a:defRPr/>
            </a:lvl1pPr>
          </a:lstStyle>
          <a:p>
            <a:pPr>
              <a:defRPr/>
            </a:pPr>
            <a:fld id="{26AC444C-C35E-4E5F-A573-744339BF48E2}" type="slidenum">
              <a:rPr lang="en-US" altLang="zh-TW"/>
              <a:pPr>
                <a:defRPr/>
              </a:pPr>
              <a:t>‹#›</a:t>
            </a:fld>
            <a:endParaRPr lang="en-US" altLang="zh-TW"/>
          </a:p>
        </p:txBody>
      </p:sp>
    </p:spTree>
  </p:cSld>
  <p:clrMapOvr>
    <a:overrideClrMapping bg1="lt1" tx1="dk1" bg2="lt2" tx2="dk2" accent1="accent1" accent2="accent2" accent3="accent3" accent4="accent4" accent5="accent5" accent6="accent6" hlink="hlink" folHlink="folHlink"/>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矩形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7" name="矩形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kumimoji="0" lang="en-US"/>
          </a:p>
        </p:txBody>
      </p:sp>
      <p:sp>
        <p:nvSpPr>
          <p:cNvPr id="2" name="標題版面配置區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zh-TW" altLang="en-US" smtClean="0"/>
              <a:t>按一下以編輯母片標題樣式</a:t>
            </a:r>
            <a:endParaRPr lang="en-US"/>
          </a:p>
        </p:txBody>
      </p:sp>
      <p:sp>
        <p:nvSpPr>
          <p:cNvPr id="1029" name="文字版面配置區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4" name="日期版面配置區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ea typeface="新細明體" pitchFamily="18" charset="-120"/>
              </a:defRPr>
            </a:lvl1pPr>
            <a:extLst/>
          </a:lstStyle>
          <a:p>
            <a:pPr>
              <a:defRPr/>
            </a:pPr>
            <a:endParaRPr lang="en-US" altLang="zh-TW"/>
          </a:p>
        </p:txBody>
      </p:sp>
      <p:sp>
        <p:nvSpPr>
          <p:cNvPr id="5" name="頁尾版面配置區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ea typeface="新細明體" pitchFamily="18" charset="-120"/>
              </a:defRPr>
            </a:lvl1pPr>
            <a:extLst/>
          </a:lstStyle>
          <a:p>
            <a:pPr>
              <a:defRPr/>
            </a:pPr>
            <a:endParaRPr lang="en-US" altLang="zh-TW"/>
          </a:p>
        </p:txBody>
      </p:sp>
      <p:sp>
        <p:nvSpPr>
          <p:cNvPr id="6" name="投影片編號版面配置區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ea typeface="新細明體" pitchFamily="18" charset="-120"/>
              </a:defRPr>
            </a:lvl1pPr>
            <a:extLst/>
          </a:lstStyle>
          <a:p>
            <a:pPr>
              <a:defRPr/>
            </a:pPr>
            <a:fld id="{5D184418-89B8-4619-8794-270508AAEB9B}"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856" r:id="rId1"/>
    <p:sldLayoutId id="2147483851" r:id="rId2"/>
    <p:sldLayoutId id="2147483857" r:id="rId3"/>
    <p:sldLayoutId id="2147483852" r:id="rId4"/>
    <p:sldLayoutId id="2147483853" r:id="rId5"/>
    <p:sldLayoutId id="2147483854" r:id="rId6"/>
    <p:sldLayoutId id="2147483858" r:id="rId7"/>
    <p:sldLayoutId id="2147483859" r:id="rId8"/>
    <p:sldLayoutId id="2147483860" r:id="rId9"/>
    <p:sldLayoutId id="2147483855" r:id="rId10"/>
    <p:sldLayoutId id="2147483861" r:id="rId11"/>
  </p:sldLayoutIdLst>
  <p:transition spd="med"/>
  <p:timing>
    <p:tnLst>
      <p:par>
        <p:cTn id="1" dur="indefinite" restart="never" nodeType="tmRoot"/>
      </p:par>
    </p:tnLst>
  </p:timing>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ea typeface="新細明體" pitchFamily="18" charset="-120"/>
        </a:defRPr>
      </a:lvl2pPr>
      <a:lvl3pPr algn="l" rtl="0" eaLnBrk="0" fontAlgn="base" hangingPunct="0">
        <a:spcBef>
          <a:spcPct val="0"/>
        </a:spcBef>
        <a:spcAft>
          <a:spcPct val="0"/>
        </a:spcAft>
        <a:defRPr sz="4500" b="1">
          <a:solidFill>
            <a:srgbClr val="FFC800"/>
          </a:solidFill>
          <a:latin typeface="Corbel" pitchFamily="34" charset="0"/>
          <a:ea typeface="新細明體" pitchFamily="18" charset="-120"/>
        </a:defRPr>
      </a:lvl3pPr>
      <a:lvl4pPr algn="l" rtl="0" eaLnBrk="0" fontAlgn="base" hangingPunct="0">
        <a:spcBef>
          <a:spcPct val="0"/>
        </a:spcBef>
        <a:spcAft>
          <a:spcPct val="0"/>
        </a:spcAft>
        <a:defRPr sz="4500" b="1">
          <a:solidFill>
            <a:srgbClr val="FFC800"/>
          </a:solidFill>
          <a:latin typeface="Corbel" pitchFamily="34" charset="0"/>
          <a:ea typeface="新細明體" pitchFamily="18" charset="-120"/>
        </a:defRPr>
      </a:lvl4pPr>
      <a:lvl5pPr algn="l" rtl="0" eaLnBrk="0" fontAlgn="base" hangingPunct="0">
        <a:spcBef>
          <a:spcPct val="0"/>
        </a:spcBef>
        <a:spcAft>
          <a:spcPct val="0"/>
        </a:spcAft>
        <a:defRPr sz="4500" b="1">
          <a:solidFill>
            <a:srgbClr val="FFC800"/>
          </a:solidFill>
          <a:latin typeface="Corbel" pitchFamily="34" charset="0"/>
          <a:ea typeface="新細明體" pitchFamily="18" charset="-120"/>
        </a:defRPr>
      </a:lvl5pPr>
      <a:lvl6pPr marL="457200" algn="l" rtl="0" fontAlgn="base">
        <a:spcBef>
          <a:spcPct val="0"/>
        </a:spcBef>
        <a:spcAft>
          <a:spcPct val="0"/>
        </a:spcAft>
        <a:defRPr sz="4500" b="1">
          <a:solidFill>
            <a:srgbClr val="FFC800"/>
          </a:solidFill>
          <a:latin typeface="Corbel" pitchFamily="34" charset="0"/>
          <a:ea typeface="新細明體" pitchFamily="18" charset="-120"/>
        </a:defRPr>
      </a:lvl6pPr>
      <a:lvl7pPr marL="914400" algn="l" rtl="0" fontAlgn="base">
        <a:spcBef>
          <a:spcPct val="0"/>
        </a:spcBef>
        <a:spcAft>
          <a:spcPct val="0"/>
        </a:spcAft>
        <a:defRPr sz="4500" b="1">
          <a:solidFill>
            <a:srgbClr val="FFC800"/>
          </a:solidFill>
          <a:latin typeface="Corbel" pitchFamily="34" charset="0"/>
          <a:ea typeface="新細明體" pitchFamily="18" charset="-120"/>
        </a:defRPr>
      </a:lvl7pPr>
      <a:lvl8pPr marL="1371600" algn="l" rtl="0" fontAlgn="base">
        <a:spcBef>
          <a:spcPct val="0"/>
        </a:spcBef>
        <a:spcAft>
          <a:spcPct val="0"/>
        </a:spcAft>
        <a:defRPr sz="4500" b="1">
          <a:solidFill>
            <a:srgbClr val="FFC800"/>
          </a:solidFill>
          <a:latin typeface="Corbel" pitchFamily="34" charset="0"/>
          <a:ea typeface="新細明體" pitchFamily="18" charset="-120"/>
        </a:defRPr>
      </a:lvl8pPr>
      <a:lvl9pPr marL="1828800" algn="l" rtl="0" fontAlgn="base">
        <a:spcBef>
          <a:spcPct val="0"/>
        </a:spcBef>
        <a:spcAft>
          <a:spcPct val="0"/>
        </a:spcAft>
        <a:defRPr sz="4500" b="1">
          <a:solidFill>
            <a:srgbClr val="FFC800"/>
          </a:solidFill>
          <a:latin typeface="Corbel" pitchFamily="34" charset="0"/>
          <a:ea typeface="新細明體" pitchFamily="18" charset="-12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42900" y="1557338"/>
            <a:ext cx="8458200" cy="1143000"/>
          </a:xfrm>
          <a:prstGeom prst="rect">
            <a:avLst/>
          </a:prstGeom>
          <a:noFill/>
          <a:ln w="9525">
            <a:noFill/>
            <a:miter lim="800000"/>
            <a:headEnd/>
            <a:tailEnd/>
          </a:ln>
        </p:spPr>
        <p:txBody>
          <a:bodyPr anchor="ctr"/>
          <a:lstStyle/>
          <a:p>
            <a:r>
              <a:rPr kumimoji="0" lang="en-US" altLang="zh-TW" sz="4400" b="1">
                <a:solidFill>
                  <a:srgbClr val="FF0000"/>
                </a:solidFill>
              </a:rPr>
              <a:t> </a:t>
            </a:r>
          </a:p>
          <a:p>
            <a:pPr algn="ctr"/>
            <a:r>
              <a:rPr kumimoji="0" lang="en-US" altLang="zh-TW" sz="4400" b="1"/>
              <a:t>Chapter 2</a:t>
            </a:r>
          </a:p>
          <a:p>
            <a:pPr algn="ctr"/>
            <a:r>
              <a:rPr kumimoji="0" lang="en-US" altLang="zh-TW" sz="4400" b="1"/>
              <a:t>Using OpenGL</a:t>
            </a:r>
            <a:endParaRPr kumimoji="0" lang="en-US" altLang="zh-TW" sz="4400"/>
          </a:p>
        </p:txBody>
      </p:sp>
      <p:sp>
        <p:nvSpPr>
          <p:cNvPr id="8195" name="Rectangle 3"/>
          <p:cNvSpPr>
            <a:spLocks noChangeArrowheads="1"/>
          </p:cNvSpPr>
          <p:nvPr/>
        </p:nvSpPr>
        <p:spPr bwMode="auto">
          <a:xfrm>
            <a:off x="1371600" y="5000625"/>
            <a:ext cx="6400800" cy="1285875"/>
          </a:xfrm>
          <a:prstGeom prst="rect">
            <a:avLst/>
          </a:prstGeom>
          <a:noFill/>
          <a:ln w="9525">
            <a:noFill/>
            <a:miter lim="800000"/>
            <a:headEnd/>
            <a:tailEnd/>
          </a:ln>
        </p:spPr>
        <p:txBody>
          <a:bodyPr/>
          <a:lstStyle/>
          <a:p>
            <a:pPr marL="342900" indent="-342900" algn="ctr">
              <a:spcBef>
                <a:spcPct val="20000"/>
              </a:spcBef>
            </a:pPr>
            <a:r>
              <a:rPr kumimoji="0" lang="en-US" altLang="zh-TW" b="1">
                <a:ea typeface="標楷體" pitchFamily="65" charset="-120"/>
                <a:cs typeface="Times New Roman" pitchFamily="18" charset="0"/>
              </a:rPr>
              <a:t>Chih-Kuo Yeh</a:t>
            </a:r>
            <a:endParaRPr kumimoji="0" lang="zh-TW" altLang="en-US" sz="3200">
              <a:ea typeface="標楷體" pitchFamily="65" charset="-120"/>
              <a:cs typeface="Times New Roman" pitchFamily="18" charset="0"/>
            </a:endParaRPr>
          </a:p>
          <a:p>
            <a:pPr marL="342900" indent="-342900">
              <a:spcBef>
                <a:spcPct val="20000"/>
              </a:spcBef>
              <a:buFontTx/>
              <a:buChar char="•"/>
            </a:pPr>
            <a:endParaRPr kumimoji="0" lang="en-US" altLang="zh-TW" sz="3200">
              <a:ea typeface="標楷體" pitchFamily="65" charset="-120"/>
              <a:cs typeface="Times New Roman" pitchFamily="18"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投影片編號版面配置區 3"/>
          <p:cNvSpPr>
            <a:spLocks noGrp="1"/>
          </p:cNvSpPr>
          <p:nvPr>
            <p:ph type="sldNum" sz="quarter" idx="12"/>
          </p:nvPr>
        </p:nvSpPr>
        <p:spPr>
          <a:xfrm>
            <a:off x="457200" y="6477000"/>
            <a:ext cx="2133600" cy="274638"/>
          </a:xfrm>
        </p:spPr>
        <p:txBody>
          <a:bodyPr lIns="109728" rIns="45720"/>
          <a:lstStyle/>
          <a:p>
            <a:pPr algn="l">
              <a:defRPr/>
            </a:pPr>
            <a:fld id="{838CB930-38F1-460B-AEA6-AFE23CE7F5FA}" type="slidenum">
              <a:rPr lang="en-US" altLang="en-US"/>
              <a:pPr algn="l">
                <a:defRPr/>
              </a:pPr>
              <a:t>10</a:t>
            </a:fld>
            <a:endParaRPr lang="en-US" altLang="en-US"/>
          </a:p>
        </p:txBody>
      </p:sp>
      <p:sp>
        <p:nvSpPr>
          <p:cNvPr id="421890" name="Rectangle 2"/>
          <p:cNvSpPr>
            <a:spLocks noGrp="1" noChangeArrowheads="1"/>
          </p:cNvSpPr>
          <p:nvPr>
            <p:ph type="title"/>
          </p:nvPr>
        </p:nvSpPr>
        <p:spPr/>
        <p:txBody>
          <a:bodyPr lIns="90488" tIns="44450" rIns="90488" bIns="44450"/>
          <a:lstStyle/>
          <a:p>
            <a:pPr eaLnBrk="1" fontAlgn="auto" hangingPunct="1">
              <a:spcAft>
                <a:spcPts val="0"/>
              </a:spcAft>
              <a:defRPr/>
            </a:pPr>
            <a:r>
              <a:rPr lang="en-US" altLang="zh-TW">
                <a:solidFill>
                  <a:schemeClr val="accent1">
                    <a:satMod val="150000"/>
                  </a:schemeClr>
                </a:solidFill>
              </a:rPr>
              <a:t>OpenGL and Related APIs</a:t>
            </a:r>
          </a:p>
        </p:txBody>
      </p:sp>
      <p:grpSp>
        <p:nvGrpSpPr>
          <p:cNvPr id="17412" name="Group 34"/>
          <p:cNvGrpSpPr>
            <a:grpSpLocks/>
          </p:cNvGrpSpPr>
          <p:nvPr/>
        </p:nvGrpSpPr>
        <p:grpSpPr bwMode="auto">
          <a:xfrm>
            <a:off x="1073150" y="1973263"/>
            <a:ext cx="6997700" cy="3573462"/>
            <a:chOff x="676" y="1243"/>
            <a:chExt cx="4408" cy="2251"/>
          </a:xfrm>
        </p:grpSpPr>
        <p:sp>
          <p:nvSpPr>
            <p:cNvPr id="421891" name="Rectangle 3"/>
            <p:cNvSpPr>
              <a:spLocks noChangeArrowheads="1"/>
            </p:cNvSpPr>
            <p:nvPr/>
          </p:nvSpPr>
          <p:spPr bwMode="blackWhite">
            <a:xfrm>
              <a:off x="676" y="1742"/>
              <a:ext cx="4408" cy="12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zh-TW" altLang="en-US">
                <a:ea typeface="新細明體" pitchFamily="18" charset="-120"/>
              </a:endParaRPr>
            </a:p>
          </p:txBody>
        </p:sp>
        <p:sp>
          <p:nvSpPr>
            <p:cNvPr id="17414" name="Rectangle 4"/>
            <p:cNvSpPr>
              <a:spLocks noChangeArrowheads="1"/>
            </p:cNvSpPr>
            <p:nvPr/>
          </p:nvSpPr>
          <p:spPr bwMode="blackWhite">
            <a:xfrm>
              <a:off x="2308" y="1742"/>
              <a:ext cx="1144" cy="424"/>
            </a:xfrm>
            <a:prstGeom prst="rect">
              <a:avLst/>
            </a:prstGeom>
            <a:solidFill>
              <a:schemeClr val="bg1"/>
            </a:solidFill>
            <a:ln w="12700">
              <a:solidFill>
                <a:schemeClr val="tx1"/>
              </a:solidFill>
              <a:miter lim="800000"/>
              <a:headEnd/>
              <a:tailEnd/>
            </a:ln>
          </p:spPr>
          <p:txBody>
            <a:bodyPr wrap="none" anchor="ctr"/>
            <a:lstStyle/>
            <a:p>
              <a:endParaRPr lang="zh-TW" altLang="en-US"/>
            </a:p>
          </p:txBody>
        </p:sp>
        <p:sp>
          <p:nvSpPr>
            <p:cNvPr id="17415" name="Line 5"/>
            <p:cNvSpPr>
              <a:spLocks noChangeShapeType="1"/>
            </p:cNvSpPr>
            <p:nvPr/>
          </p:nvSpPr>
          <p:spPr bwMode="blackWhite">
            <a:xfrm>
              <a:off x="4176" y="1738"/>
              <a:ext cx="0" cy="864"/>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17416" name="Line 6"/>
            <p:cNvSpPr>
              <a:spLocks noChangeShapeType="1"/>
            </p:cNvSpPr>
            <p:nvPr/>
          </p:nvSpPr>
          <p:spPr bwMode="blackWhite">
            <a:xfrm flipH="1">
              <a:off x="3168" y="2602"/>
              <a:ext cx="1008" cy="0"/>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17417" name="Line 7"/>
            <p:cNvSpPr>
              <a:spLocks noChangeShapeType="1"/>
            </p:cNvSpPr>
            <p:nvPr/>
          </p:nvSpPr>
          <p:spPr bwMode="blackWhite">
            <a:xfrm>
              <a:off x="3168" y="2170"/>
              <a:ext cx="0" cy="432"/>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17418" name="Line 8"/>
            <p:cNvSpPr>
              <a:spLocks noChangeShapeType="1"/>
            </p:cNvSpPr>
            <p:nvPr/>
          </p:nvSpPr>
          <p:spPr bwMode="blackWhite">
            <a:xfrm>
              <a:off x="1584" y="2170"/>
              <a:ext cx="0" cy="432"/>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17419" name="Line 9"/>
            <p:cNvSpPr>
              <a:spLocks noChangeShapeType="1"/>
            </p:cNvSpPr>
            <p:nvPr/>
          </p:nvSpPr>
          <p:spPr bwMode="blackWhite">
            <a:xfrm flipH="1">
              <a:off x="1584" y="2602"/>
              <a:ext cx="1008" cy="0"/>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17420" name="Line 10"/>
            <p:cNvSpPr>
              <a:spLocks noChangeShapeType="1"/>
            </p:cNvSpPr>
            <p:nvPr/>
          </p:nvSpPr>
          <p:spPr bwMode="blackWhite">
            <a:xfrm>
              <a:off x="2592" y="2170"/>
              <a:ext cx="0" cy="432"/>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17421" name="Line 11"/>
            <p:cNvSpPr>
              <a:spLocks noChangeShapeType="1"/>
            </p:cNvSpPr>
            <p:nvPr/>
          </p:nvSpPr>
          <p:spPr bwMode="blackWhite">
            <a:xfrm>
              <a:off x="2880" y="2170"/>
              <a:ext cx="0" cy="864"/>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17422" name="Rectangle 12"/>
            <p:cNvSpPr>
              <a:spLocks noChangeArrowheads="1"/>
            </p:cNvSpPr>
            <p:nvPr/>
          </p:nvSpPr>
          <p:spPr bwMode="blackWhite">
            <a:xfrm>
              <a:off x="2582" y="1824"/>
              <a:ext cx="638" cy="288"/>
            </a:xfrm>
            <a:prstGeom prst="rect">
              <a:avLst/>
            </a:prstGeom>
            <a:noFill/>
            <a:ln w="9525">
              <a:noFill/>
              <a:miter lim="800000"/>
              <a:headEnd/>
              <a:tailEnd/>
            </a:ln>
          </p:spPr>
          <p:txBody>
            <a:bodyPr wrap="none" lIns="92075" tIns="46038" rIns="92075" bIns="46038">
              <a:spAutoFit/>
            </a:bodyPr>
            <a:lstStyle/>
            <a:p>
              <a:r>
                <a:rPr lang="en-US" altLang="zh-TW"/>
                <a:t>GLUT</a:t>
              </a:r>
            </a:p>
          </p:txBody>
        </p:sp>
        <p:sp>
          <p:nvSpPr>
            <p:cNvPr id="17423" name="Rectangle 13"/>
            <p:cNvSpPr>
              <a:spLocks noChangeArrowheads="1"/>
            </p:cNvSpPr>
            <p:nvPr/>
          </p:nvSpPr>
          <p:spPr bwMode="blackWhite">
            <a:xfrm>
              <a:off x="3542" y="2256"/>
              <a:ext cx="521" cy="288"/>
            </a:xfrm>
            <a:prstGeom prst="rect">
              <a:avLst/>
            </a:prstGeom>
            <a:noFill/>
            <a:ln w="9525">
              <a:noFill/>
              <a:miter lim="800000"/>
              <a:headEnd/>
              <a:tailEnd/>
            </a:ln>
          </p:spPr>
          <p:txBody>
            <a:bodyPr wrap="none" lIns="92075" tIns="46038" rIns="92075" bIns="46038">
              <a:spAutoFit/>
            </a:bodyPr>
            <a:lstStyle/>
            <a:p>
              <a:r>
                <a:rPr lang="en-US" altLang="zh-TW"/>
                <a:t>GLU</a:t>
              </a:r>
            </a:p>
          </p:txBody>
        </p:sp>
        <p:sp>
          <p:nvSpPr>
            <p:cNvPr id="17424" name="Rectangle 14"/>
            <p:cNvSpPr>
              <a:spLocks noChangeArrowheads="1"/>
            </p:cNvSpPr>
            <p:nvPr/>
          </p:nvSpPr>
          <p:spPr bwMode="blackWhite">
            <a:xfrm>
              <a:off x="3878" y="2640"/>
              <a:ext cx="382" cy="288"/>
            </a:xfrm>
            <a:prstGeom prst="rect">
              <a:avLst/>
            </a:prstGeom>
            <a:noFill/>
            <a:ln w="9525">
              <a:noFill/>
              <a:miter lim="800000"/>
              <a:headEnd/>
              <a:tailEnd/>
            </a:ln>
          </p:spPr>
          <p:txBody>
            <a:bodyPr wrap="none" lIns="92075" tIns="46038" rIns="92075" bIns="46038">
              <a:spAutoFit/>
            </a:bodyPr>
            <a:lstStyle/>
            <a:p>
              <a:r>
                <a:rPr lang="en-US" altLang="zh-TW"/>
                <a:t>GL</a:t>
              </a:r>
            </a:p>
          </p:txBody>
        </p:sp>
        <p:sp>
          <p:nvSpPr>
            <p:cNvPr id="17425" name="Rectangle 15"/>
            <p:cNvSpPr>
              <a:spLocks noChangeArrowheads="1"/>
            </p:cNvSpPr>
            <p:nvPr/>
          </p:nvSpPr>
          <p:spPr bwMode="blackWhite">
            <a:xfrm>
              <a:off x="1653" y="2150"/>
              <a:ext cx="871" cy="442"/>
            </a:xfrm>
            <a:prstGeom prst="rect">
              <a:avLst/>
            </a:prstGeom>
            <a:noFill/>
            <a:ln w="9525">
              <a:noFill/>
              <a:miter lim="800000"/>
              <a:headEnd/>
              <a:tailEnd/>
            </a:ln>
          </p:spPr>
          <p:txBody>
            <a:bodyPr wrap="none" lIns="92075" tIns="46038" rIns="92075" bIns="46038">
              <a:spAutoFit/>
            </a:bodyPr>
            <a:lstStyle/>
            <a:p>
              <a:r>
                <a:rPr lang="en-US" altLang="zh-TW" sz="2000"/>
                <a:t>GLX, AGL</a:t>
              </a:r>
              <a:br>
                <a:rPr lang="en-US" altLang="zh-TW" sz="2000"/>
              </a:br>
              <a:r>
                <a:rPr lang="en-US" altLang="zh-TW" sz="2000"/>
                <a:t>or WGL</a:t>
              </a:r>
            </a:p>
          </p:txBody>
        </p:sp>
        <p:sp>
          <p:nvSpPr>
            <p:cNvPr id="17426" name="Rectangle 16"/>
            <p:cNvSpPr>
              <a:spLocks noChangeArrowheads="1"/>
            </p:cNvSpPr>
            <p:nvPr/>
          </p:nvSpPr>
          <p:spPr bwMode="blackWhite">
            <a:xfrm>
              <a:off x="890" y="2688"/>
              <a:ext cx="1778" cy="288"/>
            </a:xfrm>
            <a:prstGeom prst="rect">
              <a:avLst/>
            </a:prstGeom>
            <a:noFill/>
            <a:ln w="9525">
              <a:noFill/>
              <a:miter lim="800000"/>
              <a:headEnd/>
              <a:tailEnd/>
            </a:ln>
          </p:spPr>
          <p:txBody>
            <a:bodyPr wrap="none" lIns="92075" tIns="46038" rIns="92075" bIns="46038">
              <a:spAutoFit/>
            </a:bodyPr>
            <a:lstStyle/>
            <a:p>
              <a:r>
                <a:rPr lang="en-US" altLang="zh-TW"/>
                <a:t>X, Win32, Mac O/S</a:t>
              </a:r>
            </a:p>
          </p:txBody>
        </p:sp>
        <p:sp>
          <p:nvSpPr>
            <p:cNvPr id="421905" name="Rectangle 17"/>
            <p:cNvSpPr>
              <a:spLocks noChangeArrowheads="1"/>
            </p:cNvSpPr>
            <p:nvPr/>
          </p:nvSpPr>
          <p:spPr bwMode="blackWhite">
            <a:xfrm>
              <a:off x="676" y="3230"/>
              <a:ext cx="4408" cy="23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zh-TW" altLang="en-US">
                <a:ea typeface="新細明體" pitchFamily="18" charset="-120"/>
              </a:endParaRPr>
            </a:p>
          </p:txBody>
        </p:sp>
        <p:sp>
          <p:nvSpPr>
            <p:cNvPr id="17428" name="Rectangle 18"/>
            <p:cNvSpPr>
              <a:spLocks noChangeArrowheads="1"/>
            </p:cNvSpPr>
            <p:nvPr/>
          </p:nvSpPr>
          <p:spPr bwMode="blackWhite">
            <a:xfrm>
              <a:off x="1654" y="3206"/>
              <a:ext cx="2452" cy="288"/>
            </a:xfrm>
            <a:prstGeom prst="rect">
              <a:avLst/>
            </a:prstGeom>
            <a:noFill/>
            <a:ln w="9525">
              <a:noFill/>
              <a:miter lim="800000"/>
              <a:headEnd/>
              <a:tailEnd/>
            </a:ln>
          </p:spPr>
          <p:txBody>
            <a:bodyPr wrap="none" lIns="92075" tIns="46038" rIns="92075" bIns="46038">
              <a:spAutoFit/>
            </a:bodyPr>
            <a:lstStyle/>
            <a:p>
              <a:r>
                <a:rPr lang="en-US" altLang="zh-TW"/>
                <a:t>software and/or hardware</a:t>
              </a:r>
            </a:p>
          </p:txBody>
        </p:sp>
        <p:sp>
          <p:nvSpPr>
            <p:cNvPr id="421907" name="Rectangle 19"/>
            <p:cNvSpPr>
              <a:spLocks noChangeArrowheads="1"/>
            </p:cNvSpPr>
            <p:nvPr/>
          </p:nvSpPr>
          <p:spPr bwMode="blackWhite">
            <a:xfrm>
              <a:off x="676" y="1296"/>
              <a:ext cx="4408" cy="23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zh-TW" altLang="en-US">
                <a:ea typeface="新細明體" pitchFamily="18" charset="-120"/>
              </a:endParaRPr>
            </a:p>
          </p:txBody>
        </p:sp>
        <p:sp>
          <p:nvSpPr>
            <p:cNvPr id="17430" name="Rectangle 20"/>
            <p:cNvSpPr>
              <a:spLocks noChangeArrowheads="1"/>
            </p:cNvSpPr>
            <p:nvPr/>
          </p:nvSpPr>
          <p:spPr bwMode="blackWhite">
            <a:xfrm>
              <a:off x="1899" y="1243"/>
              <a:ext cx="1960" cy="288"/>
            </a:xfrm>
            <a:prstGeom prst="rect">
              <a:avLst/>
            </a:prstGeom>
            <a:noFill/>
            <a:ln w="9525">
              <a:noFill/>
              <a:miter lim="800000"/>
              <a:headEnd/>
              <a:tailEnd/>
            </a:ln>
          </p:spPr>
          <p:txBody>
            <a:bodyPr wrap="none" lIns="92075" tIns="46038" rIns="92075" bIns="46038">
              <a:spAutoFit/>
            </a:bodyPr>
            <a:lstStyle/>
            <a:p>
              <a:r>
                <a:rPr lang="en-US" altLang="zh-TW"/>
                <a:t>application program</a:t>
              </a:r>
            </a:p>
          </p:txBody>
        </p:sp>
        <p:sp>
          <p:nvSpPr>
            <p:cNvPr id="17431" name="Line 21"/>
            <p:cNvSpPr>
              <a:spLocks noChangeShapeType="1"/>
            </p:cNvSpPr>
            <p:nvPr/>
          </p:nvSpPr>
          <p:spPr bwMode="blackWhite">
            <a:xfrm flipH="1">
              <a:off x="1584" y="2170"/>
              <a:ext cx="480" cy="0"/>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17432" name="Line 22"/>
            <p:cNvSpPr>
              <a:spLocks noChangeShapeType="1"/>
            </p:cNvSpPr>
            <p:nvPr/>
          </p:nvSpPr>
          <p:spPr bwMode="blackWhite">
            <a:xfrm flipH="1">
              <a:off x="960" y="2170"/>
              <a:ext cx="624" cy="0"/>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17433" name="Rectangle 23"/>
            <p:cNvSpPr>
              <a:spLocks noChangeArrowheads="1"/>
            </p:cNvSpPr>
            <p:nvPr/>
          </p:nvSpPr>
          <p:spPr bwMode="blackWhite">
            <a:xfrm>
              <a:off x="946" y="1785"/>
              <a:ext cx="1136" cy="366"/>
            </a:xfrm>
            <a:prstGeom prst="rect">
              <a:avLst/>
            </a:prstGeom>
            <a:noFill/>
            <a:ln w="9525">
              <a:noFill/>
              <a:miter lim="800000"/>
              <a:headEnd/>
              <a:tailEnd/>
            </a:ln>
          </p:spPr>
          <p:txBody>
            <a:bodyPr wrap="none" lIns="92075" tIns="46038" rIns="92075" bIns="46038">
              <a:spAutoFit/>
            </a:bodyPr>
            <a:lstStyle/>
            <a:p>
              <a:r>
                <a:rPr lang="en-US" altLang="zh-TW" sz="1600"/>
                <a:t>OpenGL Motif</a:t>
              </a:r>
            </a:p>
            <a:p>
              <a:r>
                <a:rPr lang="en-US" altLang="zh-TW" sz="1600"/>
                <a:t>widget or similar</a:t>
              </a:r>
            </a:p>
          </p:txBody>
        </p:sp>
        <p:sp>
          <p:nvSpPr>
            <p:cNvPr id="17434" name="Line 24"/>
            <p:cNvSpPr>
              <a:spLocks noChangeShapeType="1"/>
            </p:cNvSpPr>
            <p:nvPr/>
          </p:nvSpPr>
          <p:spPr bwMode="blackWhite">
            <a:xfrm>
              <a:off x="1536" y="1546"/>
              <a:ext cx="0" cy="192"/>
            </a:xfrm>
            <a:prstGeom prst="line">
              <a:avLst/>
            </a:prstGeom>
            <a:noFill/>
            <a:ln w="12700">
              <a:solidFill>
                <a:schemeClr val="tx1"/>
              </a:solidFill>
              <a:round/>
              <a:headEnd type="none" w="sm" len="sm"/>
              <a:tailEnd type="stealth" w="med" len="med"/>
            </a:ln>
          </p:spPr>
          <p:txBody>
            <a:bodyPr wrap="none" anchor="ctr"/>
            <a:lstStyle/>
            <a:p>
              <a:endParaRPr lang="zh-TW" altLang="en-US"/>
            </a:p>
          </p:txBody>
        </p:sp>
        <p:sp>
          <p:nvSpPr>
            <p:cNvPr id="17435" name="Line 25"/>
            <p:cNvSpPr>
              <a:spLocks noChangeShapeType="1"/>
            </p:cNvSpPr>
            <p:nvPr/>
          </p:nvSpPr>
          <p:spPr bwMode="blackWhite">
            <a:xfrm>
              <a:off x="2064" y="1738"/>
              <a:ext cx="0" cy="432"/>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17436" name="Line 26"/>
            <p:cNvSpPr>
              <a:spLocks noChangeShapeType="1"/>
            </p:cNvSpPr>
            <p:nvPr/>
          </p:nvSpPr>
          <p:spPr bwMode="blackWhite">
            <a:xfrm>
              <a:off x="960" y="1738"/>
              <a:ext cx="0" cy="432"/>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17437" name="Line 27"/>
            <p:cNvSpPr>
              <a:spLocks noChangeShapeType="1"/>
            </p:cNvSpPr>
            <p:nvPr/>
          </p:nvSpPr>
          <p:spPr bwMode="blackWhite">
            <a:xfrm>
              <a:off x="816" y="1546"/>
              <a:ext cx="0" cy="192"/>
            </a:xfrm>
            <a:prstGeom prst="line">
              <a:avLst/>
            </a:prstGeom>
            <a:noFill/>
            <a:ln w="12700">
              <a:solidFill>
                <a:schemeClr val="tx1"/>
              </a:solidFill>
              <a:round/>
              <a:headEnd type="none" w="sm" len="sm"/>
              <a:tailEnd type="stealth" w="med" len="med"/>
            </a:ln>
          </p:spPr>
          <p:txBody>
            <a:bodyPr wrap="none" anchor="ctr"/>
            <a:lstStyle/>
            <a:p>
              <a:endParaRPr lang="zh-TW" altLang="en-US"/>
            </a:p>
          </p:txBody>
        </p:sp>
        <p:sp>
          <p:nvSpPr>
            <p:cNvPr id="17438" name="Line 28"/>
            <p:cNvSpPr>
              <a:spLocks noChangeShapeType="1"/>
            </p:cNvSpPr>
            <p:nvPr/>
          </p:nvSpPr>
          <p:spPr bwMode="blackWhite">
            <a:xfrm>
              <a:off x="2160" y="1546"/>
              <a:ext cx="0" cy="192"/>
            </a:xfrm>
            <a:prstGeom prst="line">
              <a:avLst/>
            </a:prstGeom>
            <a:noFill/>
            <a:ln w="12700">
              <a:solidFill>
                <a:schemeClr val="tx1"/>
              </a:solidFill>
              <a:round/>
              <a:headEnd type="none" w="sm" len="sm"/>
              <a:tailEnd type="stealth" w="med" len="med"/>
            </a:ln>
          </p:spPr>
          <p:txBody>
            <a:bodyPr wrap="none" anchor="ctr"/>
            <a:lstStyle/>
            <a:p>
              <a:endParaRPr lang="zh-TW" altLang="en-US"/>
            </a:p>
          </p:txBody>
        </p:sp>
        <p:sp>
          <p:nvSpPr>
            <p:cNvPr id="17439" name="Line 29"/>
            <p:cNvSpPr>
              <a:spLocks noChangeShapeType="1"/>
            </p:cNvSpPr>
            <p:nvPr/>
          </p:nvSpPr>
          <p:spPr bwMode="blackWhite">
            <a:xfrm>
              <a:off x="2880" y="1546"/>
              <a:ext cx="0" cy="192"/>
            </a:xfrm>
            <a:prstGeom prst="line">
              <a:avLst/>
            </a:prstGeom>
            <a:noFill/>
            <a:ln w="12700">
              <a:solidFill>
                <a:schemeClr val="tx1"/>
              </a:solidFill>
              <a:round/>
              <a:headEnd type="none" w="sm" len="sm"/>
              <a:tailEnd type="stealth" w="med" len="med"/>
            </a:ln>
          </p:spPr>
          <p:txBody>
            <a:bodyPr wrap="none" anchor="ctr"/>
            <a:lstStyle/>
            <a:p>
              <a:endParaRPr lang="zh-TW" altLang="en-US"/>
            </a:p>
          </p:txBody>
        </p:sp>
        <p:sp>
          <p:nvSpPr>
            <p:cNvPr id="17440" name="Line 30"/>
            <p:cNvSpPr>
              <a:spLocks noChangeShapeType="1"/>
            </p:cNvSpPr>
            <p:nvPr/>
          </p:nvSpPr>
          <p:spPr bwMode="blackWhite">
            <a:xfrm>
              <a:off x="3792" y="1546"/>
              <a:ext cx="0" cy="192"/>
            </a:xfrm>
            <a:prstGeom prst="line">
              <a:avLst/>
            </a:prstGeom>
            <a:noFill/>
            <a:ln w="12700">
              <a:solidFill>
                <a:schemeClr val="tx1"/>
              </a:solidFill>
              <a:round/>
              <a:headEnd type="none" w="sm" len="sm"/>
              <a:tailEnd type="stealth" w="med" len="med"/>
            </a:ln>
          </p:spPr>
          <p:txBody>
            <a:bodyPr wrap="none" anchor="ctr"/>
            <a:lstStyle/>
            <a:p>
              <a:endParaRPr lang="zh-TW" altLang="en-US"/>
            </a:p>
          </p:txBody>
        </p:sp>
        <p:sp>
          <p:nvSpPr>
            <p:cNvPr id="17441" name="Line 31"/>
            <p:cNvSpPr>
              <a:spLocks noChangeShapeType="1"/>
            </p:cNvSpPr>
            <p:nvPr/>
          </p:nvSpPr>
          <p:spPr bwMode="blackWhite">
            <a:xfrm>
              <a:off x="4560" y="1546"/>
              <a:ext cx="0" cy="192"/>
            </a:xfrm>
            <a:prstGeom prst="line">
              <a:avLst/>
            </a:prstGeom>
            <a:noFill/>
            <a:ln w="12700">
              <a:solidFill>
                <a:schemeClr val="tx1"/>
              </a:solidFill>
              <a:round/>
              <a:headEnd type="none" w="sm" len="sm"/>
              <a:tailEnd type="stealth" w="med" len="med"/>
            </a:ln>
          </p:spPr>
          <p:txBody>
            <a:bodyPr wrap="none" anchor="ctr"/>
            <a:lstStyle/>
            <a:p>
              <a:endParaRPr lang="zh-TW" altLang="en-US"/>
            </a:p>
          </p:txBody>
        </p:sp>
        <p:sp>
          <p:nvSpPr>
            <p:cNvPr id="17442" name="Line 32"/>
            <p:cNvSpPr>
              <a:spLocks noChangeShapeType="1"/>
            </p:cNvSpPr>
            <p:nvPr/>
          </p:nvSpPr>
          <p:spPr bwMode="blackWhite">
            <a:xfrm>
              <a:off x="4032" y="3034"/>
              <a:ext cx="0" cy="192"/>
            </a:xfrm>
            <a:prstGeom prst="line">
              <a:avLst/>
            </a:prstGeom>
            <a:noFill/>
            <a:ln w="12700">
              <a:solidFill>
                <a:schemeClr val="tx1"/>
              </a:solidFill>
              <a:round/>
              <a:headEnd type="none" w="sm" len="sm"/>
              <a:tailEnd type="stealth" w="med" len="med"/>
            </a:ln>
          </p:spPr>
          <p:txBody>
            <a:bodyPr wrap="none" anchor="ctr"/>
            <a:lstStyle/>
            <a:p>
              <a:endParaRPr lang="zh-TW" altLang="en-US"/>
            </a:p>
          </p:txBody>
        </p:sp>
        <p:sp>
          <p:nvSpPr>
            <p:cNvPr id="17443" name="Line 33"/>
            <p:cNvSpPr>
              <a:spLocks noChangeShapeType="1"/>
            </p:cNvSpPr>
            <p:nvPr/>
          </p:nvSpPr>
          <p:spPr bwMode="blackWhite">
            <a:xfrm>
              <a:off x="1680" y="3034"/>
              <a:ext cx="0" cy="192"/>
            </a:xfrm>
            <a:prstGeom prst="line">
              <a:avLst/>
            </a:prstGeom>
            <a:noFill/>
            <a:ln w="12700">
              <a:solidFill>
                <a:schemeClr val="tx1"/>
              </a:solidFill>
              <a:round/>
              <a:headEnd type="none" w="sm" len="sm"/>
              <a:tailEnd type="stealth" w="med" len="med"/>
            </a:ln>
          </p:spPr>
          <p:txBody>
            <a:bodyPr wrap="none" anchor="ctr"/>
            <a:lstStyle/>
            <a:p>
              <a:endParaRPr lang="zh-TW" altLang="en-US"/>
            </a:p>
          </p:txBody>
        </p:sp>
      </p:gr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投影片編號版面配置區 3"/>
          <p:cNvSpPr>
            <a:spLocks noGrp="1"/>
          </p:cNvSpPr>
          <p:nvPr>
            <p:ph type="sldNum" sz="quarter" idx="12"/>
          </p:nvPr>
        </p:nvSpPr>
        <p:spPr>
          <a:xfrm>
            <a:off x="457200" y="6477000"/>
            <a:ext cx="2133600" cy="274638"/>
          </a:xfrm>
        </p:spPr>
        <p:txBody>
          <a:bodyPr lIns="109728" rIns="45720"/>
          <a:lstStyle/>
          <a:p>
            <a:pPr algn="l">
              <a:defRPr/>
            </a:pPr>
            <a:fld id="{12ED1737-6CC5-4103-B189-5B6390E9D73E}" type="slidenum">
              <a:rPr lang="en-US" altLang="en-US"/>
              <a:pPr algn="l">
                <a:defRPr/>
              </a:pPr>
              <a:t>11</a:t>
            </a:fld>
            <a:endParaRPr lang="en-US" altLang="en-US"/>
          </a:p>
        </p:txBody>
      </p:sp>
      <p:sp>
        <p:nvSpPr>
          <p:cNvPr id="415746" name="Rectangle 2"/>
          <p:cNvSpPr>
            <a:spLocks noGrp="1" noChangeArrowheads="1"/>
          </p:cNvSpPr>
          <p:nvPr>
            <p:ph type="title"/>
          </p:nvPr>
        </p:nvSpPr>
        <p:spPr/>
        <p:txBody>
          <a:bodyPr lIns="90488" tIns="44450" rIns="90488" bIns="44450"/>
          <a:lstStyle/>
          <a:p>
            <a:pPr eaLnBrk="1" fontAlgn="auto" hangingPunct="1">
              <a:spcAft>
                <a:spcPts val="0"/>
              </a:spcAft>
              <a:defRPr/>
            </a:pPr>
            <a:r>
              <a:rPr lang="en-US" altLang="zh-TW">
                <a:solidFill>
                  <a:schemeClr val="accent1">
                    <a:satMod val="150000"/>
                  </a:schemeClr>
                </a:solidFill>
              </a:rPr>
              <a:t>OpenGL Architecture</a:t>
            </a:r>
          </a:p>
        </p:txBody>
      </p:sp>
      <p:grpSp>
        <p:nvGrpSpPr>
          <p:cNvPr id="18436" name="Group 3"/>
          <p:cNvGrpSpPr>
            <a:grpSpLocks/>
          </p:cNvGrpSpPr>
          <p:nvPr/>
        </p:nvGrpSpPr>
        <p:grpSpPr bwMode="auto">
          <a:xfrm>
            <a:off x="504825" y="1873250"/>
            <a:ext cx="8259763" cy="4451350"/>
            <a:chOff x="318" y="1296"/>
            <a:chExt cx="5203" cy="2804"/>
          </a:xfrm>
        </p:grpSpPr>
        <p:sp>
          <p:nvSpPr>
            <p:cNvPr id="415748" name="Rectangle 4"/>
            <p:cNvSpPr>
              <a:spLocks noChangeArrowheads="1"/>
            </p:cNvSpPr>
            <p:nvPr/>
          </p:nvSpPr>
          <p:spPr bwMode="blackWhite">
            <a:xfrm>
              <a:off x="964" y="2548"/>
              <a:ext cx="664" cy="4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zh-TW" altLang="en-US">
                <a:ea typeface="新細明體" pitchFamily="18" charset="-120"/>
              </a:endParaRPr>
            </a:p>
          </p:txBody>
        </p:sp>
        <p:sp>
          <p:nvSpPr>
            <p:cNvPr id="18438" name="Rectangle 5"/>
            <p:cNvSpPr>
              <a:spLocks noChangeArrowheads="1"/>
            </p:cNvSpPr>
            <p:nvPr/>
          </p:nvSpPr>
          <p:spPr bwMode="blackWhite">
            <a:xfrm>
              <a:off x="1010" y="2592"/>
              <a:ext cx="571" cy="366"/>
            </a:xfrm>
            <a:prstGeom prst="rect">
              <a:avLst/>
            </a:prstGeom>
            <a:noFill/>
            <a:ln w="9525">
              <a:noFill/>
              <a:miter lim="800000"/>
              <a:headEnd/>
              <a:tailEnd/>
            </a:ln>
          </p:spPr>
          <p:txBody>
            <a:bodyPr wrap="none" lIns="92075" tIns="46038" rIns="92075" bIns="46038">
              <a:spAutoFit/>
            </a:bodyPr>
            <a:lstStyle/>
            <a:p>
              <a:r>
                <a:rPr lang="en-US" altLang="zh-TW" sz="1600"/>
                <a:t>Display</a:t>
              </a:r>
              <a:br>
                <a:rPr lang="en-US" altLang="zh-TW" sz="1600"/>
              </a:br>
              <a:r>
                <a:rPr lang="en-US" altLang="zh-TW" sz="1600"/>
                <a:t>List</a:t>
              </a:r>
            </a:p>
          </p:txBody>
        </p:sp>
        <p:sp>
          <p:nvSpPr>
            <p:cNvPr id="415750" name="Rectangle 6"/>
            <p:cNvSpPr>
              <a:spLocks noChangeArrowheads="1"/>
            </p:cNvSpPr>
            <p:nvPr/>
          </p:nvSpPr>
          <p:spPr bwMode="blackWhite">
            <a:xfrm>
              <a:off x="5001" y="2548"/>
              <a:ext cx="520" cy="4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zh-TW" altLang="en-US">
                <a:ea typeface="新細明體" pitchFamily="18" charset="-120"/>
              </a:endParaRPr>
            </a:p>
          </p:txBody>
        </p:sp>
        <p:sp>
          <p:nvSpPr>
            <p:cNvPr id="415751" name="Rectangle 7"/>
            <p:cNvSpPr>
              <a:spLocks noChangeArrowheads="1"/>
            </p:cNvSpPr>
            <p:nvPr/>
          </p:nvSpPr>
          <p:spPr bwMode="blackWhite">
            <a:xfrm>
              <a:off x="3796" y="2548"/>
              <a:ext cx="952" cy="4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zh-TW" altLang="en-US">
                <a:ea typeface="新細明體" pitchFamily="18" charset="-120"/>
              </a:endParaRPr>
            </a:p>
          </p:txBody>
        </p:sp>
        <p:sp>
          <p:nvSpPr>
            <p:cNvPr id="415752" name="Rectangle 8"/>
            <p:cNvSpPr>
              <a:spLocks noChangeArrowheads="1"/>
            </p:cNvSpPr>
            <p:nvPr/>
          </p:nvSpPr>
          <p:spPr bwMode="blackWhite">
            <a:xfrm>
              <a:off x="2596" y="2548"/>
              <a:ext cx="952" cy="4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zh-TW" altLang="en-US">
                <a:ea typeface="新細明體" pitchFamily="18" charset="-120"/>
              </a:endParaRPr>
            </a:p>
          </p:txBody>
        </p:sp>
        <p:sp>
          <p:nvSpPr>
            <p:cNvPr id="415753" name="Rectangle 9"/>
            <p:cNvSpPr>
              <a:spLocks noChangeArrowheads="1"/>
            </p:cNvSpPr>
            <p:nvPr/>
          </p:nvSpPr>
          <p:spPr bwMode="blackWhite">
            <a:xfrm>
              <a:off x="2452" y="3268"/>
              <a:ext cx="808" cy="4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zh-TW" altLang="en-US">
                <a:ea typeface="新細明體" pitchFamily="18" charset="-120"/>
              </a:endParaRPr>
            </a:p>
          </p:txBody>
        </p:sp>
        <p:sp>
          <p:nvSpPr>
            <p:cNvPr id="415754" name="Rectangle 10"/>
            <p:cNvSpPr>
              <a:spLocks noChangeArrowheads="1"/>
            </p:cNvSpPr>
            <p:nvPr/>
          </p:nvSpPr>
          <p:spPr bwMode="blackWhite">
            <a:xfrm>
              <a:off x="2212" y="1540"/>
              <a:ext cx="1048" cy="76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zh-TW" altLang="en-US">
                <a:ea typeface="新細明體" pitchFamily="18" charset="-120"/>
              </a:endParaRPr>
            </a:p>
          </p:txBody>
        </p:sp>
        <p:sp>
          <p:nvSpPr>
            <p:cNvPr id="415755" name="Rectangle 11"/>
            <p:cNvSpPr>
              <a:spLocks noChangeArrowheads="1"/>
            </p:cNvSpPr>
            <p:nvPr/>
          </p:nvSpPr>
          <p:spPr bwMode="blackWhite">
            <a:xfrm>
              <a:off x="1163" y="1636"/>
              <a:ext cx="808" cy="52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zh-TW" altLang="en-US">
                <a:ea typeface="新細明體" pitchFamily="18" charset="-120"/>
              </a:endParaRPr>
            </a:p>
          </p:txBody>
        </p:sp>
        <p:sp>
          <p:nvSpPr>
            <p:cNvPr id="18445" name="Rectangle 12"/>
            <p:cNvSpPr>
              <a:spLocks noChangeArrowheads="1"/>
            </p:cNvSpPr>
            <p:nvPr/>
          </p:nvSpPr>
          <p:spPr bwMode="blackWhite">
            <a:xfrm>
              <a:off x="1168" y="1732"/>
              <a:ext cx="799" cy="366"/>
            </a:xfrm>
            <a:prstGeom prst="rect">
              <a:avLst/>
            </a:prstGeom>
            <a:noFill/>
            <a:ln w="9525">
              <a:noFill/>
              <a:miter lim="800000"/>
              <a:headEnd/>
              <a:tailEnd/>
            </a:ln>
          </p:spPr>
          <p:txBody>
            <a:bodyPr wrap="none" lIns="92075" tIns="46038" rIns="92075" bIns="46038">
              <a:spAutoFit/>
            </a:bodyPr>
            <a:lstStyle/>
            <a:p>
              <a:r>
                <a:rPr lang="en-US" altLang="zh-TW" sz="1600"/>
                <a:t>Polynomial</a:t>
              </a:r>
            </a:p>
            <a:p>
              <a:r>
                <a:rPr lang="en-US" altLang="zh-TW" sz="1600"/>
                <a:t>Evaluator</a:t>
              </a:r>
            </a:p>
          </p:txBody>
        </p:sp>
        <p:sp>
          <p:nvSpPr>
            <p:cNvPr id="18446" name="Rectangle 13"/>
            <p:cNvSpPr>
              <a:spLocks noChangeArrowheads="1"/>
            </p:cNvSpPr>
            <p:nvPr/>
          </p:nvSpPr>
          <p:spPr bwMode="blackWhite">
            <a:xfrm>
              <a:off x="2218" y="1584"/>
              <a:ext cx="1046" cy="674"/>
            </a:xfrm>
            <a:prstGeom prst="rect">
              <a:avLst/>
            </a:prstGeom>
            <a:noFill/>
            <a:ln w="9525">
              <a:noFill/>
              <a:miter lim="800000"/>
              <a:headEnd/>
              <a:tailEnd/>
            </a:ln>
          </p:spPr>
          <p:txBody>
            <a:bodyPr lIns="92075" tIns="46038" rIns="92075" bIns="46038">
              <a:spAutoFit/>
            </a:bodyPr>
            <a:lstStyle/>
            <a:p>
              <a:r>
                <a:rPr lang="en-US" altLang="zh-TW" sz="1600"/>
                <a:t>Per Vertex</a:t>
              </a:r>
            </a:p>
            <a:p>
              <a:r>
                <a:rPr lang="en-US" altLang="zh-TW" sz="1600"/>
                <a:t>Operations &amp;</a:t>
              </a:r>
            </a:p>
            <a:p>
              <a:r>
                <a:rPr lang="en-US" altLang="zh-TW" sz="1600"/>
                <a:t>Primitive</a:t>
              </a:r>
            </a:p>
            <a:p>
              <a:r>
                <a:rPr lang="en-US" altLang="zh-TW" sz="1600"/>
                <a:t>Assembly</a:t>
              </a:r>
            </a:p>
          </p:txBody>
        </p:sp>
        <p:sp>
          <p:nvSpPr>
            <p:cNvPr id="18447" name="Rectangle 14"/>
            <p:cNvSpPr>
              <a:spLocks noChangeArrowheads="1"/>
            </p:cNvSpPr>
            <p:nvPr/>
          </p:nvSpPr>
          <p:spPr bwMode="blackWhite">
            <a:xfrm>
              <a:off x="2612" y="2678"/>
              <a:ext cx="920" cy="212"/>
            </a:xfrm>
            <a:prstGeom prst="rect">
              <a:avLst/>
            </a:prstGeom>
            <a:noFill/>
            <a:ln w="9525">
              <a:noFill/>
              <a:miter lim="800000"/>
              <a:headEnd/>
              <a:tailEnd/>
            </a:ln>
          </p:spPr>
          <p:txBody>
            <a:bodyPr wrap="none" lIns="92075" tIns="46038" rIns="92075" bIns="46038">
              <a:spAutoFit/>
            </a:bodyPr>
            <a:lstStyle/>
            <a:p>
              <a:r>
                <a:rPr lang="en-US" altLang="zh-TW" sz="1600"/>
                <a:t>Rasterization</a:t>
              </a:r>
            </a:p>
          </p:txBody>
        </p:sp>
        <p:sp>
          <p:nvSpPr>
            <p:cNvPr id="18448" name="Rectangle 15"/>
            <p:cNvSpPr>
              <a:spLocks noChangeArrowheads="1"/>
            </p:cNvSpPr>
            <p:nvPr/>
          </p:nvSpPr>
          <p:spPr bwMode="blackWhite">
            <a:xfrm>
              <a:off x="3804" y="2601"/>
              <a:ext cx="941" cy="366"/>
            </a:xfrm>
            <a:prstGeom prst="rect">
              <a:avLst/>
            </a:prstGeom>
            <a:noFill/>
            <a:ln w="9525">
              <a:noFill/>
              <a:miter lim="800000"/>
              <a:headEnd/>
              <a:tailEnd/>
            </a:ln>
          </p:spPr>
          <p:txBody>
            <a:bodyPr wrap="none" lIns="92075" tIns="46038" rIns="92075" bIns="46038">
              <a:spAutoFit/>
            </a:bodyPr>
            <a:lstStyle/>
            <a:p>
              <a:r>
                <a:rPr lang="en-US" altLang="zh-TW" sz="1600"/>
                <a:t>Per Fragment</a:t>
              </a:r>
            </a:p>
            <a:p>
              <a:r>
                <a:rPr lang="en-US" altLang="zh-TW" sz="1600"/>
                <a:t>Operations</a:t>
              </a:r>
            </a:p>
          </p:txBody>
        </p:sp>
        <p:sp>
          <p:nvSpPr>
            <p:cNvPr id="18449" name="Rectangle 16"/>
            <p:cNvSpPr>
              <a:spLocks noChangeArrowheads="1"/>
            </p:cNvSpPr>
            <p:nvPr/>
          </p:nvSpPr>
          <p:spPr bwMode="blackWhite">
            <a:xfrm>
              <a:off x="5011" y="2601"/>
              <a:ext cx="500" cy="366"/>
            </a:xfrm>
            <a:prstGeom prst="rect">
              <a:avLst/>
            </a:prstGeom>
            <a:noFill/>
            <a:ln w="9525">
              <a:noFill/>
              <a:miter lim="800000"/>
              <a:headEnd/>
              <a:tailEnd/>
            </a:ln>
          </p:spPr>
          <p:txBody>
            <a:bodyPr wrap="none" lIns="92075" tIns="46038" rIns="92075" bIns="46038">
              <a:spAutoFit/>
            </a:bodyPr>
            <a:lstStyle/>
            <a:p>
              <a:r>
                <a:rPr lang="en-US" altLang="zh-TW" sz="1600"/>
                <a:t>Frame</a:t>
              </a:r>
            </a:p>
            <a:p>
              <a:r>
                <a:rPr lang="en-US" altLang="zh-TW" sz="1600"/>
                <a:t>Buffer</a:t>
              </a:r>
            </a:p>
          </p:txBody>
        </p:sp>
        <p:sp>
          <p:nvSpPr>
            <p:cNvPr id="18450" name="Rectangle 17"/>
            <p:cNvSpPr>
              <a:spLocks noChangeArrowheads="1"/>
            </p:cNvSpPr>
            <p:nvPr/>
          </p:nvSpPr>
          <p:spPr bwMode="blackWhite">
            <a:xfrm>
              <a:off x="2553" y="3321"/>
              <a:ext cx="607" cy="366"/>
            </a:xfrm>
            <a:prstGeom prst="rect">
              <a:avLst/>
            </a:prstGeom>
            <a:noFill/>
            <a:ln w="9525">
              <a:noFill/>
              <a:miter lim="800000"/>
              <a:headEnd/>
              <a:tailEnd/>
            </a:ln>
          </p:spPr>
          <p:txBody>
            <a:bodyPr lIns="92075" tIns="46038" rIns="92075" bIns="46038">
              <a:spAutoFit/>
            </a:bodyPr>
            <a:lstStyle/>
            <a:p>
              <a:r>
                <a:rPr lang="en-US" altLang="zh-TW" sz="1600"/>
                <a:t>Texture</a:t>
              </a:r>
            </a:p>
            <a:p>
              <a:r>
                <a:rPr lang="en-US" altLang="zh-TW" sz="1600"/>
                <a:t>Memory</a:t>
              </a:r>
            </a:p>
          </p:txBody>
        </p:sp>
        <p:sp>
          <p:nvSpPr>
            <p:cNvPr id="18451" name="Line 18"/>
            <p:cNvSpPr>
              <a:spLocks noChangeShapeType="1"/>
            </p:cNvSpPr>
            <p:nvPr/>
          </p:nvSpPr>
          <p:spPr bwMode="blackWhite">
            <a:xfrm>
              <a:off x="4752" y="2784"/>
              <a:ext cx="240" cy="0"/>
            </a:xfrm>
            <a:prstGeom prst="line">
              <a:avLst/>
            </a:prstGeom>
            <a:noFill/>
            <a:ln w="12700">
              <a:solidFill>
                <a:schemeClr val="tx1"/>
              </a:solidFill>
              <a:round/>
              <a:headEnd type="none" w="sm" len="sm"/>
              <a:tailEnd type="stealth" w="med" len="med"/>
            </a:ln>
          </p:spPr>
          <p:txBody>
            <a:bodyPr wrap="none" anchor="ctr"/>
            <a:lstStyle/>
            <a:p>
              <a:endParaRPr lang="zh-TW" altLang="en-US"/>
            </a:p>
          </p:txBody>
        </p:sp>
        <p:sp>
          <p:nvSpPr>
            <p:cNvPr id="18452" name="Line 19"/>
            <p:cNvSpPr>
              <a:spLocks noChangeShapeType="1"/>
            </p:cNvSpPr>
            <p:nvPr/>
          </p:nvSpPr>
          <p:spPr bwMode="blackWhite">
            <a:xfrm>
              <a:off x="3552" y="2784"/>
              <a:ext cx="240" cy="0"/>
            </a:xfrm>
            <a:prstGeom prst="line">
              <a:avLst/>
            </a:prstGeom>
            <a:noFill/>
            <a:ln w="12700">
              <a:solidFill>
                <a:schemeClr val="tx1"/>
              </a:solidFill>
              <a:round/>
              <a:headEnd type="none" w="sm" len="sm"/>
              <a:tailEnd type="stealth" w="med" len="med"/>
            </a:ln>
          </p:spPr>
          <p:txBody>
            <a:bodyPr wrap="none" anchor="ctr"/>
            <a:lstStyle/>
            <a:p>
              <a:endParaRPr lang="zh-TW" altLang="en-US"/>
            </a:p>
          </p:txBody>
        </p:sp>
        <p:sp>
          <p:nvSpPr>
            <p:cNvPr id="18453" name="Line 20"/>
            <p:cNvSpPr>
              <a:spLocks noChangeShapeType="1"/>
            </p:cNvSpPr>
            <p:nvPr/>
          </p:nvSpPr>
          <p:spPr bwMode="blackWhite">
            <a:xfrm>
              <a:off x="3072" y="2304"/>
              <a:ext cx="0" cy="240"/>
            </a:xfrm>
            <a:prstGeom prst="line">
              <a:avLst/>
            </a:prstGeom>
            <a:noFill/>
            <a:ln w="12700">
              <a:solidFill>
                <a:schemeClr val="tx1"/>
              </a:solidFill>
              <a:round/>
              <a:headEnd type="none" w="sm" len="sm"/>
              <a:tailEnd type="stealth" w="med" len="med"/>
            </a:ln>
          </p:spPr>
          <p:txBody>
            <a:bodyPr wrap="none" anchor="ctr"/>
            <a:lstStyle/>
            <a:p>
              <a:endParaRPr lang="zh-TW" altLang="en-US"/>
            </a:p>
          </p:txBody>
        </p:sp>
        <p:sp>
          <p:nvSpPr>
            <p:cNvPr id="18454" name="Line 21"/>
            <p:cNvSpPr>
              <a:spLocks noChangeShapeType="1"/>
            </p:cNvSpPr>
            <p:nvPr/>
          </p:nvSpPr>
          <p:spPr bwMode="blackWhite">
            <a:xfrm>
              <a:off x="1968" y="1920"/>
              <a:ext cx="240" cy="0"/>
            </a:xfrm>
            <a:prstGeom prst="line">
              <a:avLst/>
            </a:prstGeom>
            <a:noFill/>
            <a:ln w="12700">
              <a:solidFill>
                <a:schemeClr val="tx1"/>
              </a:solidFill>
              <a:round/>
              <a:headEnd type="none" w="sm" len="sm"/>
              <a:tailEnd type="stealth" w="med" len="med"/>
            </a:ln>
          </p:spPr>
          <p:txBody>
            <a:bodyPr wrap="none" anchor="ctr"/>
            <a:lstStyle/>
            <a:p>
              <a:endParaRPr lang="zh-TW" altLang="en-US"/>
            </a:p>
          </p:txBody>
        </p:sp>
        <p:sp>
          <p:nvSpPr>
            <p:cNvPr id="18455" name="Line 22"/>
            <p:cNvSpPr>
              <a:spLocks noChangeShapeType="1"/>
            </p:cNvSpPr>
            <p:nvPr/>
          </p:nvSpPr>
          <p:spPr bwMode="blackWhite">
            <a:xfrm>
              <a:off x="3072" y="3024"/>
              <a:ext cx="0" cy="240"/>
            </a:xfrm>
            <a:prstGeom prst="line">
              <a:avLst/>
            </a:prstGeom>
            <a:noFill/>
            <a:ln w="12700">
              <a:solidFill>
                <a:schemeClr val="tx1"/>
              </a:solidFill>
              <a:round/>
              <a:headEnd type="stealth" w="med" len="med"/>
              <a:tailEnd type="none" w="sm" len="sm"/>
            </a:ln>
          </p:spPr>
          <p:txBody>
            <a:bodyPr wrap="none" anchor="ctr"/>
            <a:lstStyle/>
            <a:p>
              <a:endParaRPr lang="zh-TW" altLang="en-US"/>
            </a:p>
          </p:txBody>
        </p:sp>
        <p:sp>
          <p:nvSpPr>
            <p:cNvPr id="18456" name="Line 23"/>
            <p:cNvSpPr>
              <a:spLocks noChangeShapeType="1"/>
            </p:cNvSpPr>
            <p:nvPr/>
          </p:nvSpPr>
          <p:spPr bwMode="blackWhite">
            <a:xfrm>
              <a:off x="720" y="2784"/>
              <a:ext cx="240" cy="0"/>
            </a:xfrm>
            <a:prstGeom prst="line">
              <a:avLst/>
            </a:prstGeom>
            <a:noFill/>
            <a:ln w="12700">
              <a:solidFill>
                <a:schemeClr val="tx1"/>
              </a:solidFill>
              <a:round/>
              <a:headEnd type="none" w="sm" len="sm"/>
              <a:tailEnd type="stealth" w="med" len="med"/>
            </a:ln>
          </p:spPr>
          <p:txBody>
            <a:bodyPr wrap="none" anchor="ctr"/>
            <a:lstStyle/>
            <a:p>
              <a:endParaRPr lang="zh-TW" altLang="en-US"/>
            </a:p>
          </p:txBody>
        </p:sp>
        <p:sp>
          <p:nvSpPr>
            <p:cNvPr id="18457" name="Line 24"/>
            <p:cNvSpPr>
              <a:spLocks noChangeShapeType="1"/>
            </p:cNvSpPr>
            <p:nvPr/>
          </p:nvSpPr>
          <p:spPr bwMode="blackWhite">
            <a:xfrm flipV="1">
              <a:off x="864" y="1920"/>
              <a:ext cx="0" cy="864"/>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18458" name="Line 25"/>
            <p:cNvSpPr>
              <a:spLocks noChangeShapeType="1"/>
            </p:cNvSpPr>
            <p:nvPr/>
          </p:nvSpPr>
          <p:spPr bwMode="blackWhite">
            <a:xfrm>
              <a:off x="864" y="1920"/>
              <a:ext cx="288" cy="0"/>
            </a:xfrm>
            <a:prstGeom prst="line">
              <a:avLst/>
            </a:prstGeom>
            <a:noFill/>
            <a:ln w="12700">
              <a:solidFill>
                <a:schemeClr val="tx1"/>
              </a:solidFill>
              <a:round/>
              <a:headEnd type="none" w="sm" len="sm"/>
              <a:tailEnd type="stealth" w="med" len="med"/>
            </a:ln>
          </p:spPr>
          <p:txBody>
            <a:bodyPr wrap="none" anchor="ctr"/>
            <a:lstStyle/>
            <a:p>
              <a:endParaRPr lang="zh-TW" altLang="en-US"/>
            </a:p>
          </p:txBody>
        </p:sp>
        <p:sp>
          <p:nvSpPr>
            <p:cNvPr id="18459" name="Line 26"/>
            <p:cNvSpPr>
              <a:spLocks noChangeShapeType="1"/>
            </p:cNvSpPr>
            <p:nvPr/>
          </p:nvSpPr>
          <p:spPr bwMode="blackWhite">
            <a:xfrm>
              <a:off x="816" y="2784"/>
              <a:ext cx="0" cy="1056"/>
            </a:xfrm>
            <a:prstGeom prst="line">
              <a:avLst/>
            </a:prstGeom>
            <a:noFill/>
            <a:ln w="12700">
              <a:solidFill>
                <a:schemeClr val="tx1"/>
              </a:solidFill>
              <a:round/>
              <a:headEnd type="stealth" w="med" len="med"/>
              <a:tailEnd type="none" w="sm" len="sm"/>
            </a:ln>
          </p:spPr>
          <p:txBody>
            <a:bodyPr wrap="none" anchor="ctr"/>
            <a:lstStyle/>
            <a:p>
              <a:endParaRPr lang="zh-TW" altLang="en-US"/>
            </a:p>
          </p:txBody>
        </p:sp>
        <p:sp>
          <p:nvSpPr>
            <p:cNvPr id="18460" name="Line 27"/>
            <p:cNvSpPr>
              <a:spLocks noChangeShapeType="1"/>
            </p:cNvSpPr>
            <p:nvPr/>
          </p:nvSpPr>
          <p:spPr bwMode="blackWhite">
            <a:xfrm>
              <a:off x="816" y="3840"/>
              <a:ext cx="672" cy="0"/>
            </a:xfrm>
            <a:prstGeom prst="line">
              <a:avLst/>
            </a:prstGeom>
            <a:noFill/>
            <a:ln w="12700">
              <a:solidFill>
                <a:schemeClr val="tx1"/>
              </a:solidFill>
              <a:round/>
              <a:headEnd type="none" w="sm" len="sm"/>
              <a:tailEnd type="stealth" w="med" len="med"/>
            </a:ln>
          </p:spPr>
          <p:txBody>
            <a:bodyPr wrap="none" anchor="ctr"/>
            <a:lstStyle/>
            <a:p>
              <a:endParaRPr lang="zh-TW" altLang="en-US"/>
            </a:p>
          </p:txBody>
        </p:sp>
        <p:sp>
          <p:nvSpPr>
            <p:cNvPr id="18461" name="Line 28"/>
            <p:cNvSpPr>
              <a:spLocks noChangeShapeType="1"/>
            </p:cNvSpPr>
            <p:nvPr/>
          </p:nvSpPr>
          <p:spPr bwMode="blackWhite">
            <a:xfrm>
              <a:off x="5280" y="3024"/>
              <a:ext cx="0" cy="816"/>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18462" name="Line 29"/>
            <p:cNvSpPr>
              <a:spLocks noChangeShapeType="1"/>
            </p:cNvSpPr>
            <p:nvPr/>
          </p:nvSpPr>
          <p:spPr bwMode="blackWhite">
            <a:xfrm>
              <a:off x="1392" y="2160"/>
              <a:ext cx="0" cy="384"/>
            </a:xfrm>
            <a:prstGeom prst="line">
              <a:avLst/>
            </a:prstGeom>
            <a:noFill/>
            <a:ln w="12700">
              <a:solidFill>
                <a:schemeClr val="tx1"/>
              </a:solidFill>
              <a:round/>
              <a:headEnd type="stealth" w="med" len="med"/>
              <a:tailEnd type="stealth" w="med" len="med"/>
            </a:ln>
          </p:spPr>
          <p:txBody>
            <a:bodyPr wrap="none" anchor="ctr"/>
            <a:lstStyle/>
            <a:p>
              <a:endParaRPr lang="zh-TW" altLang="en-US"/>
            </a:p>
          </p:txBody>
        </p:sp>
        <p:sp>
          <p:nvSpPr>
            <p:cNvPr id="18463" name="Line 30"/>
            <p:cNvSpPr>
              <a:spLocks noChangeShapeType="1"/>
            </p:cNvSpPr>
            <p:nvPr/>
          </p:nvSpPr>
          <p:spPr bwMode="blackWhite">
            <a:xfrm>
              <a:off x="1392" y="3024"/>
              <a:ext cx="0" cy="816"/>
            </a:xfrm>
            <a:prstGeom prst="line">
              <a:avLst/>
            </a:prstGeom>
            <a:noFill/>
            <a:ln w="12700">
              <a:solidFill>
                <a:schemeClr val="tx1"/>
              </a:solidFill>
              <a:round/>
              <a:headEnd type="none" w="sm" len="sm"/>
              <a:tailEnd type="stealth" w="med" len="med"/>
            </a:ln>
          </p:spPr>
          <p:txBody>
            <a:bodyPr wrap="none" anchor="ctr"/>
            <a:lstStyle/>
            <a:p>
              <a:endParaRPr lang="zh-TW" altLang="en-US"/>
            </a:p>
          </p:txBody>
        </p:sp>
        <p:sp>
          <p:nvSpPr>
            <p:cNvPr id="18464" name="Line 31"/>
            <p:cNvSpPr>
              <a:spLocks noChangeShapeType="1"/>
            </p:cNvSpPr>
            <p:nvPr/>
          </p:nvSpPr>
          <p:spPr bwMode="blackWhite">
            <a:xfrm>
              <a:off x="2256" y="3696"/>
              <a:ext cx="192" cy="0"/>
            </a:xfrm>
            <a:prstGeom prst="line">
              <a:avLst/>
            </a:prstGeom>
            <a:noFill/>
            <a:ln w="12700">
              <a:solidFill>
                <a:schemeClr val="tx1"/>
              </a:solidFill>
              <a:round/>
              <a:headEnd type="none" w="sm" len="sm"/>
              <a:tailEnd type="stealth" w="med" len="med"/>
            </a:ln>
          </p:spPr>
          <p:txBody>
            <a:bodyPr wrap="none" anchor="ctr"/>
            <a:lstStyle/>
            <a:p>
              <a:endParaRPr lang="zh-TW" altLang="en-US"/>
            </a:p>
          </p:txBody>
        </p:sp>
        <p:sp>
          <p:nvSpPr>
            <p:cNvPr id="18465" name="Line 32"/>
            <p:cNvSpPr>
              <a:spLocks noChangeShapeType="1"/>
            </p:cNvSpPr>
            <p:nvPr/>
          </p:nvSpPr>
          <p:spPr bwMode="blackWhite">
            <a:xfrm flipV="1">
              <a:off x="2352" y="2784"/>
              <a:ext cx="0" cy="912"/>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18466" name="Line 33"/>
            <p:cNvSpPr>
              <a:spLocks noChangeShapeType="1"/>
            </p:cNvSpPr>
            <p:nvPr/>
          </p:nvSpPr>
          <p:spPr bwMode="blackWhite">
            <a:xfrm>
              <a:off x="2352" y="2784"/>
              <a:ext cx="240" cy="0"/>
            </a:xfrm>
            <a:prstGeom prst="line">
              <a:avLst/>
            </a:prstGeom>
            <a:noFill/>
            <a:ln w="12700">
              <a:solidFill>
                <a:schemeClr val="tx1"/>
              </a:solidFill>
              <a:round/>
              <a:headEnd type="none" w="sm" len="sm"/>
              <a:tailEnd type="stealth" w="med" len="med"/>
            </a:ln>
          </p:spPr>
          <p:txBody>
            <a:bodyPr wrap="none" anchor="ctr"/>
            <a:lstStyle/>
            <a:p>
              <a:endParaRPr lang="zh-TW" altLang="en-US"/>
            </a:p>
          </p:txBody>
        </p:sp>
        <p:sp>
          <p:nvSpPr>
            <p:cNvPr id="18467" name="Line 34"/>
            <p:cNvSpPr>
              <a:spLocks noChangeShapeType="1"/>
            </p:cNvSpPr>
            <p:nvPr/>
          </p:nvSpPr>
          <p:spPr bwMode="blackWhite">
            <a:xfrm>
              <a:off x="2784" y="1296"/>
              <a:ext cx="0" cy="240"/>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18468" name="Line 35"/>
            <p:cNvSpPr>
              <a:spLocks noChangeShapeType="1"/>
            </p:cNvSpPr>
            <p:nvPr/>
          </p:nvSpPr>
          <p:spPr bwMode="blackWhite">
            <a:xfrm flipH="1">
              <a:off x="528" y="1296"/>
              <a:ext cx="2256" cy="0"/>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18469" name="Rectangle 36"/>
            <p:cNvSpPr>
              <a:spLocks noChangeArrowheads="1"/>
            </p:cNvSpPr>
            <p:nvPr/>
          </p:nvSpPr>
          <p:spPr bwMode="blackWhite">
            <a:xfrm>
              <a:off x="318" y="2673"/>
              <a:ext cx="420" cy="231"/>
            </a:xfrm>
            <a:prstGeom prst="rect">
              <a:avLst/>
            </a:prstGeom>
            <a:noFill/>
            <a:ln w="9525">
              <a:noFill/>
              <a:miter lim="800000"/>
              <a:headEnd/>
              <a:tailEnd/>
            </a:ln>
          </p:spPr>
          <p:txBody>
            <a:bodyPr wrap="none" lIns="92075" tIns="46038" rIns="92075" bIns="46038">
              <a:spAutoFit/>
            </a:bodyPr>
            <a:lstStyle/>
            <a:p>
              <a:r>
                <a:rPr lang="en-US" altLang="zh-TW" sz="1800"/>
                <a:t>CPU</a:t>
              </a:r>
            </a:p>
          </p:txBody>
        </p:sp>
        <p:sp>
          <p:nvSpPr>
            <p:cNvPr id="18470" name="Line 37"/>
            <p:cNvSpPr>
              <a:spLocks noChangeShapeType="1"/>
            </p:cNvSpPr>
            <p:nvPr/>
          </p:nvSpPr>
          <p:spPr bwMode="blackWhite">
            <a:xfrm>
              <a:off x="528" y="1296"/>
              <a:ext cx="0" cy="1392"/>
            </a:xfrm>
            <a:prstGeom prst="line">
              <a:avLst/>
            </a:prstGeom>
            <a:noFill/>
            <a:ln w="12700">
              <a:solidFill>
                <a:schemeClr val="tx1"/>
              </a:solidFill>
              <a:round/>
              <a:headEnd type="none" w="sm" len="sm"/>
              <a:tailEnd type="stealth" w="med" len="med"/>
            </a:ln>
          </p:spPr>
          <p:txBody>
            <a:bodyPr wrap="none" anchor="ctr"/>
            <a:lstStyle/>
            <a:p>
              <a:endParaRPr lang="zh-TW" altLang="en-US"/>
            </a:p>
          </p:txBody>
        </p:sp>
        <p:sp>
          <p:nvSpPr>
            <p:cNvPr id="415782" name="Rectangle 38"/>
            <p:cNvSpPr>
              <a:spLocks noChangeArrowheads="1"/>
            </p:cNvSpPr>
            <p:nvPr/>
          </p:nvSpPr>
          <p:spPr bwMode="blackWhite">
            <a:xfrm>
              <a:off x="1496" y="3580"/>
              <a:ext cx="760" cy="52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zh-TW" altLang="en-US">
                <a:ea typeface="新細明體" pitchFamily="18" charset="-120"/>
              </a:endParaRPr>
            </a:p>
          </p:txBody>
        </p:sp>
        <p:sp>
          <p:nvSpPr>
            <p:cNvPr id="18472" name="Rectangle 39"/>
            <p:cNvSpPr>
              <a:spLocks noChangeArrowheads="1"/>
            </p:cNvSpPr>
            <p:nvPr/>
          </p:nvSpPr>
          <p:spPr bwMode="blackWhite">
            <a:xfrm>
              <a:off x="1480" y="3657"/>
              <a:ext cx="792" cy="366"/>
            </a:xfrm>
            <a:prstGeom prst="rect">
              <a:avLst/>
            </a:prstGeom>
            <a:noFill/>
            <a:ln w="9525">
              <a:noFill/>
              <a:miter lim="800000"/>
              <a:headEnd/>
              <a:tailEnd/>
            </a:ln>
          </p:spPr>
          <p:txBody>
            <a:bodyPr wrap="none" lIns="92075" tIns="46038" rIns="92075" bIns="46038">
              <a:spAutoFit/>
            </a:bodyPr>
            <a:lstStyle/>
            <a:p>
              <a:r>
                <a:rPr lang="en-US" altLang="zh-TW" sz="1600"/>
                <a:t>Pixel</a:t>
              </a:r>
            </a:p>
            <a:p>
              <a:r>
                <a:rPr lang="en-US" altLang="zh-TW" sz="1600"/>
                <a:t>Operations</a:t>
              </a:r>
            </a:p>
          </p:txBody>
        </p:sp>
        <p:sp>
          <p:nvSpPr>
            <p:cNvPr id="18473" name="Line 40"/>
            <p:cNvSpPr>
              <a:spLocks noChangeShapeType="1"/>
            </p:cNvSpPr>
            <p:nvPr/>
          </p:nvSpPr>
          <p:spPr bwMode="blackWhite">
            <a:xfrm>
              <a:off x="2256" y="3840"/>
              <a:ext cx="3024" cy="0"/>
            </a:xfrm>
            <a:prstGeom prst="line">
              <a:avLst/>
            </a:prstGeom>
            <a:noFill/>
            <a:ln w="12700">
              <a:solidFill>
                <a:schemeClr val="tx1"/>
              </a:solidFill>
              <a:round/>
              <a:headEnd type="stealth" w="med" len="med"/>
              <a:tailEnd type="none" w="sm" len="sm"/>
            </a:ln>
          </p:spPr>
          <p:txBody>
            <a:bodyPr wrap="none" anchor="ctr"/>
            <a:lstStyle/>
            <a:p>
              <a:endParaRPr lang="zh-TW" altLang="en-US"/>
            </a:p>
          </p:txBody>
        </p:sp>
      </p:gr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xfrm>
            <a:off x="457200" y="6477000"/>
            <a:ext cx="2133600" cy="274638"/>
          </a:xfrm>
        </p:spPr>
        <p:txBody>
          <a:bodyPr lIns="109728" rIns="45720"/>
          <a:lstStyle/>
          <a:p>
            <a:pPr algn="l">
              <a:defRPr/>
            </a:pPr>
            <a:fld id="{00AA365B-86FF-46B8-9C8C-1172BD4F7815}" type="slidenum">
              <a:rPr lang="en-US" altLang="en-US"/>
              <a:pPr algn="l">
                <a:defRPr/>
              </a:pPr>
              <a:t>12</a:t>
            </a:fld>
            <a:endParaRPr lang="en-US" altLang="en-US"/>
          </a:p>
        </p:txBody>
      </p:sp>
      <p:sp>
        <p:nvSpPr>
          <p:cNvPr id="423940" name="Rectangle 4"/>
          <p:cNvSpPr>
            <a:spLocks noGrp="1" noChangeArrowheads="1"/>
          </p:cNvSpPr>
          <p:nvPr>
            <p:ph type="title"/>
          </p:nvPr>
        </p:nvSpPr>
        <p:spPr/>
        <p:txBody>
          <a:bodyPr/>
          <a:lstStyle/>
          <a:p>
            <a:pPr eaLnBrk="1" fontAlgn="auto" hangingPunct="1">
              <a:spcAft>
                <a:spcPts val="0"/>
              </a:spcAft>
              <a:defRPr/>
            </a:pPr>
            <a:r>
              <a:rPr lang="en-US" altLang="zh-TW" dirty="0">
                <a:solidFill>
                  <a:schemeClr val="accent1">
                    <a:satMod val="150000"/>
                  </a:schemeClr>
                </a:solidFill>
              </a:rPr>
              <a:t>Preliminaries</a:t>
            </a:r>
          </a:p>
        </p:txBody>
      </p:sp>
      <p:sp>
        <p:nvSpPr>
          <p:cNvPr id="19460" name="Rectangle 5"/>
          <p:cNvSpPr>
            <a:spLocks noGrp="1" noChangeArrowheads="1"/>
          </p:cNvSpPr>
          <p:nvPr>
            <p:ph type="body" idx="1"/>
          </p:nvPr>
        </p:nvSpPr>
        <p:spPr/>
        <p:txBody>
          <a:bodyPr/>
          <a:lstStyle/>
          <a:p>
            <a:pPr eaLnBrk="1" hangingPunct="1"/>
            <a:r>
              <a:rPr lang="en-US" altLang="zh-TW" smtClean="0"/>
              <a:t>Headers Files</a:t>
            </a:r>
          </a:p>
          <a:p>
            <a:pPr eaLnBrk="1" hangingPunct="1"/>
            <a:r>
              <a:rPr lang="en-US" altLang="zh-TW" sz="1600" smtClean="0"/>
              <a:t>#ifdef WIN32</a:t>
            </a:r>
          </a:p>
          <a:p>
            <a:pPr eaLnBrk="1" hangingPunct="1"/>
            <a:r>
              <a:rPr lang="en-US" altLang="zh-TW" sz="1600" smtClean="0"/>
              <a:t>#include &lt;windows.h&gt;	// Must have for Windows platform builds</a:t>
            </a:r>
          </a:p>
          <a:p>
            <a:pPr eaLnBrk="1" hangingPunct="1"/>
            <a:r>
              <a:rPr lang="en-US" altLang="zh-TW" sz="1600" smtClean="0"/>
              <a:t>#include "glee.h"	// OpenGL Extension "autoloader"</a:t>
            </a:r>
          </a:p>
          <a:p>
            <a:pPr eaLnBrk="1" hangingPunct="1"/>
            <a:r>
              <a:rPr lang="en-US" altLang="zh-TW" sz="1600" smtClean="0"/>
              <a:t>#include &lt;gl\gl.h&gt;	// Microsoft OpenGL headers (version 1.1 by themselves)</a:t>
            </a:r>
          </a:p>
          <a:p>
            <a:pPr eaLnBrk="1" hangingPunct="1"/>
            <a:r>
              <a:rPr lang="en-US" altLang="zh-TW" sz="1600" smtClean="0"/>
              <a:t>#include &lt;gl\glu.h&gt;	// OpenGL Utilities</a:t>
            </a:r>
          </a:p>
          <a:p>
            <a:pPr eaLnBrk="1" hangingPunct="1"/>
            <a:r>
              <a:rPr lang="en-US" altLang="zh-TW" sz="1600" smtClean="0"/>
              <a:t>#include "glut.h"	// Glut (Free-Glut on Windows)</a:t>
            </a:r>
          </a:p>
          <a:p>
            <a:pPr eaLnBrk="1" hangingPunct="1"/>
            <a:r>
              <a:rPr lang="en-US" altLang="zh-TW" sz="1600" smtClean="0"/>
              <a:t>#endif</a:t>
            </a:r>
            <a:endParaRPr lang="en-US" altLang="zh-TW" sz="4000" smtClean="0"/>
          </a:p>
          <a:p>
            <a:pPr eaLnBrk="1" hangingPunct="1"/>
            <a:r>
              <a:rPr lang="en-US" altLang="zh-TW" smtClean="0"/>
              <a:t>Libraries</a:t>
            </a:r>
          </a:p>
          <a:p>
            <a:pPr eaLnBrk="1" hangingPunct="1"/>
            <a:r>
              <a:rPr lang="en-US" altLang="zh-TW" smtClean="0"/>
              <a:t>Enumerated Types</a:t>
            </a:r>
          </a:p>
          <a:p>
            <a:pPr lvl="1" eaLnBrk="1" hangingPunct="1"/>
            <a:r>
              <a:rPr lang="en-US" altLang="zh-TW" smtClean="0"/>
              <a:t>OpenGL defines numerous types for compatibility</a:t>
            </a:r>
          </a:p>
          <a:p>
            <a:pPr lvl="3" eaLnBrk="1" hangingPunct="1"/>
            <a:r>
              <a:rPr lang="en-US" altLang="zh-TW" smtClean="0"/>
              <a:t>GLfloat, GLint, GLenum, etc.</a:t>
            </a:r>
          </a:p>
          <a:p>
            <a:pPr lvl="2" eaLnBrk="1" hangingPunct="1"/>
            <a:endParaRPr lang="en-US" altLang="zh-TW" smtClean="0"/>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2"/>
          </p:nvPr>
        </p:nvSpPr>
        <p:spPr bwMode="auto">
          <a:xfrm>
            <a:off x="457200" y="6477000"/>
            <a:ext cx="2133600" cy="274638"/>
          </a:xfrm>
          <a:noFill/>
          <a:ln>
            <a:miter lim="800000"/>
            <a:headEnd/>
            <a:tailEnd/>
          </a:ln>
        </p:spPr>
        <p:txBody>
          <a:bodyPr wrap="square" lIns="109728" tIns="45720" rIns="45720" numCol="1" anchorCtr="0" compatLnSpc="1">
            <a:prstTxWarp prst="textNoShape">
              <a:avLst/>
            </a:prstTxWarp>
          </a:bodyPr>
          <a:lstStyle/>
          <a:p>
            <a:pPr lvl="1"/>
            <a:fld id="{E7DA83F0-10FF-43EC-820E-0D0EA42C45B4}" type="slidenum">
              <a:rPr kumimoji="0" lang="es-ES" altLang="zh-TW">
                <a:latin typeface="Corbel" pitchFamily="34" charset="0"/>
              </a:rPr>
              <a:pPr lvl="1"/>
              <a:t>13</a:t>
            </a:fld>
            <a:endParaRPr kumimoji="0" lang="es-ES" altLang="zh-TW">
              <a:latin typeface="Corbel" pitchFamily="34" charset="0"/>
            </a:endParaRPr>
          </a:p>
        </p:txBody>
      </p:sp>
      <p:sp>
        <p:nvSpPr>
          <p:cNvPr id="35843" name="Footer Placeholder 4"/>
          <p:cNvSpPr>
            <a:spLocks noGrp="1"/>
          </p:cNvSpPr>
          <p:nvPr>
            <p:ph type="ftr" sz="quarter" idx="11"/>
          </p:nvPr>
        </p:nvSpPr>
        <p:spPr/>
        <p:txBody>
          <a:bodyPr/>
          <a:lstStyle/>
          <a:p>
            <a:pPr>
              <a:defRPr/>
            </a:pPr>
            <a:r>
              <a:rPr lang="en-US" altLang="zh-TW"/>
              <a:t>Angel: Interactive Computer Graphics 5E © Addison-Wesley 2009</a:t>
            </a:r>
          </a:p>
        </p:txBody>
      </p:sp>
      <p:sp>
        <p:nvSpPr>
          <p:cNvPr id="35844" name="Rectangle 2"/>
          <p:cNvSpPr>
            <a:spLocks noGrp="1" noChangeArrowheads="1"/>
          </p:cNvSpPr>
          <p:nvPr>
            <p:ph type="title"/>
          </p:nvPr>
        </p:nvSpPr>
        <p:spPr/>
        <p:txBody>
          <a:bodyPr/>
          <a:lstStyle/>
          <a:p>
            <a:pPr eaLnBrk="1" fontAlgn="auto" hangingPunct="1">
              <a:spcAft>
                <a:spcPts val="0"/>
              </a:spcAft>
              <a:defRPr/>
            </a:pPr>
            <a:r>
              <a:rPr lang="en-US" altLang="zh-TW" smtClean="0">
                <a:solidFill>
                  <a:schemeClr val="accent1">
                    <a:satMod val="150000"/>
                  </a:schemeClr>
                </a:solidFill>
              </a:rPr>
              <a:t>Notes on compilation</a:t>
            </a:r>
          </a:p>
        </p:txBody>
      </p:sp>
      <p:sp>
        <p:nvSpPr>
          <p:cNvPr id="20485" name="Rectangle 3"/>
          <p:cNvSpPr>
            <a:spLocks noGrp="1" noChangeArrowheads="1"/>
          </p:cNvSpPr>
          <p:nvPr>
            <p:ph type="body" idx="1"/>
          </p:nvPr>
        </p:nvSpPr>
        <p:spPr/>
        <p:txBody>
          <a:bodyPr/>
          <a:lstStyle/>
          <a:p>
            <a:pPr eaLnBrk="1" hangingPunct="1"/>
            <a:r>
              <a:rPr lang="en-US" altLang="zh-TW" smtClean="0"/>
              <a:t>See website and ftp for examples</a:t>
            </a:r>
          </a:p>
          <a:p>
            <a:pPr eaLnBrk="1" hangingPunct="1"/>
            <a:r>
              <a:rPr lang="en-US" altLang="zh-TW" smtClean="0"/>
              <a:t>Unix/linux</a:t>
            </a:r>
          </a:p>
          <a:p>
            <a:pPr lvl="1" eaLnBrk="1" hangingPunct="1"/>
            <a:r>
              <a:rPr lang="en-US" altLang="zh-TW" smtClean="0">
                <a:ea typeface="ＭＳ Ｐゴシック" pitchFamily="34" charset="-128"/>
              </a:rPr>
              <a:t>Include files usually in …/include/GL</a:t>
            </a:r>
          </a:p>
          <a:p>
            <a:pPr lvl="1" eaLnBrk="1" hangingPunct="1"/>
            <a:r>
              <a:rPr lang="en-US" altLang="zh-TW" smtClean="0">
                <a:ea typeface="ＭＳ Ｐゴシック" pitchFamily="34" charset="-128"/>
              </a:rPr>
              <a:t>Compile with –lglut –lglu –lgl loader flags</a:t>
            </a:r>
          </a:p>
          <a:p>
            <a:pPr lvl="1" eaLnBrk="1" hangingPunct="1"/>
            <a:r>
              <a:rPr lang="en-US" altLang="zh-TW" smtClean="0">
                <a:ea typeface="ＭＳ Ｐゴシック" pitchFamily="34" charset="-128"/>
              </a:rPr>
              <a:t>May have to add –L flag for X libraries</a:t>
            </a:r>
          </a:p>
          <a:p>
            <a:pPr lvl="1" eaLnBrk="1" hangingPunct="1"/>
            <a:r>
              <a:rPr lang="en-US" altLang="zh-TW" smtClean="0">
                <a:ea typeface="ＭＳ Ｐゴシック" pitchFamily="34" charset="-128"/>
              </a:rPr>
              <a:t>Mesa implementation included with most linux distributions</a:t>
            </a:r>
          </a:p>
          <a:p>
            <a:pPr lvl="1" eaLnBrk="1" hangingPunct="1"/>
            <a:r>
              <a:rPr lang="en-US" altLang="zh-TW" smtClean="0">
                <a:ea typeface="ＭＳ Ｐゴシック" pitchFamily="34" charset="-128"/>
              </a:rPr>
              <a:t>Check web for latest versions of Mesa and glut</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2"/>
          </p:nvPr>
        </p:nvSpPr>
        <p:spPr bwMode="auto">
          <a:xfrm>
            <a:off x="457200" y="6477000"/>
            <a:ext cx="2133600" cy="274638"/>
          </a:xfrm>
          <a:noFill/>
          <a:ln>
            <a:miter lim="800000"/>
            <a:headEnd/>
            <a:tailEnd/>
          </a:ln>
        </p:spPr>
        <p:txBody>
          <a:bodyPr wrap="square" lIns="109728" tIns="45720" rIns="45720" numCol="1" anchorCtr="0" compatLnSpc="1">
            <a:prstTxWarp prst="textNoShape">
              <a:avLst/>
            </a:prstTxWarp>
          </a:bodyPr>
          <a:lstStyle/>
          <a:p>
            <a:pPr lvl="1"/>
            <a:fld id="{C44F063B-A392-4DA3-A27D-2AD36196C3ED}" type="slidenum">
              <a:rPr kumimoji="0" lang="es-ES" altLang="zh-TW">
                <a:latin typeface="Corbel" pitchFamily="34" charset="0"/>
              </a:rPr>
              <a:pPr lvl="1"/>
              <a:t>14</a:t>
            </a:fld>
            <a:endParaRPr kumimoji="0" lang="es-ES" altLang="zh-TW">
              <a:latin typeface="Corbel" pitchFamily="34" charset="0"/>
            </a:endParaRPr>
          </a:p>
        </p:txBody>
      </p:sp>
      <p:sp>
        <p:nvSpPr>
          <p:cNvPr id="36867" name="Footer Placeholder 4"/>
          <p:cNvSpPr>
            <a:spLocks noGrp="1"/>
          </p:cNvSpPr>
          <p:nvPr>
            <p:ph type="ftr" sz="quarter" idx="11"/>
          </p:nvPr>
        </p:nvSpPr>
        <p:spPr/>
        <p:txBody>
          <a:bodyPr/>
          <a:lstStyle/>
          <a:p>
            <a:pPr>
              <a:defRPr/>
            </a:pPr>
            <a:r>
              <a:rPr lang="en-US" altLang="zh-TW"/>
              <a:t>Angel: Interactive Computer Graphics 5E © Addison-Wesley 2009</a:t>
            </a:r>
          </a:p>
        </p:txBody>
      </p:sp>
      <p:sp>
        <p:nvSpPr>
          <p:cNvPr id="36868" name="Rectangle 2"/>
          <p:cNvSpPr>
            <a:spLocks noGrp="1" noChangeArrowheads="1"/>
          </p:cNvSpPr>
          <p:nvPr>
            <p:ph type="title"/>
          </p:nvPr>
        </p:nvSpPr>
        <p:spPr>
          <a:xfrm>
            <a:off x="1371600" y="228600"/>
            <a:ext cx="6934200" cy="1066800"/>
          </a:xfrm>
        </p:spPr>
        <p:txBody>
          <a:bodyPr/>
          <a:lstStyle/>
          <a:p>
            <a:pPr eaLnBrk="1" fontAlgn="auto" hangingPunct="1">
              <a:spcAft>
                <a:spcPts val="0"/>
              </a:spcAft>
              <a:defRPr/>
            </a:pPr>
            <a:r>
              <a:rPr lang="en-US" altLang="zh-TW" smtClean="0">
                <a:solidFill>
                  <a:schemeClr val="accent1">
                    <a:satMod val="150000"/>
                  </a:schemeClr>
                </a:solidFill>
              </a:rPr>
              <a:t>Compilation on Windows</a:t>
            </a:r>
          </a:p>
        </p:txBody>
      </p:sp>
      <p:sp>
        <p:nvSpPr>
          <p:cNvPr id="21509" name="Rectangle 3"/>
          <p:cNvSpPr>
            <a:spLocks noGrp="1" noChangeArrowheads="1"/>
          </p:cNvSpPr>
          <p:nvPr>
            <p:ph type="body" idx="1"/>
          </p:nvPr>
        </p:nvSpPr>
        <p:spPr/>
        <p:txBody>
          <a:bodyPr/>
          <a:lstStyle/>
          <a:p>
            <a:pPr eaLnBrk="1" hangingPunct="1"/>
            <a:r>
              <a:rPr lang="en-US" altLang="zh-TW" smtClean="0"/>
              <a:t>Visual C++</a:t>
            </a:r>
          </a:p>
          <a:p>
            <a:pPr lvl="1" eaLnBrk="1" hangingPunct="1"/>
            <a:r>
              <a:rPr lang="en-US" altLang="zh-TW" smtClean="0">
                <a:ea typeface="ＭＳ Ｐゴシック" pitchFamily="34" charset="-128"/>
              </a:rPr>
              <a:t>Get glut.h, glut32.lib and glut32.dll from web</a:t>
            </a:r>
          </a:p>
          <a:p>
            <a:pPr lvl="1" eaLnBrk="1" hangingPunct="1"/>
            <a:r>
              <a:rPr lang="en-US" altLang="zh-TW" smtClean="0">
                <a:ea typeface="ＭＳ Ｐゴシック" pitchFamily="34" charset="-128"/>
              </a:rPr>
              <a:t>Create a console application</a:t>
            </a:r>
          </a:p>
          <a:p>
            <a:pPr lvl="1" eaLnBrk="1" hangingPunct="1"/>
            <a:r>
              <a:rPr lang="en-US" altLang="zh-TW" smtClean="0">
                <a:ea typeface="ＭＳ Ｐゴシック" pitchFamily="34" charset="-128"/>
              </a:rPr>
              <a:t>Add opengl32.lib, glu32.lib, glut32.lib to project settings (under link tab)</a:t>
            </a:r>
          </a:p>
          <a:p>
            <a:pPr eaLnBrk="1" hangingPunct="1"/>
            <a:r>
              <a:rPr lang="en-US" altLang="zh-TW" smtClean="0"/>
              <a:t>Borland C similar</a:t>
            </a:r>
          </a:p>
          <a:p>
            <a:pPr eaLnBrk="1" hangingPunct="1"/>
            <a:r>
              <a:rPr lang="en-US" altLang="zh-TW" smtClean="0"/>
              <a:t>Cygwin (linux under Windows)</a:t>
            </a:r>
          </a:p>
          <a:p>
            <a:pPr lvl="1" eaLnBrk="1" hangingPunct="1"/>
            <a:r>
              <a:rPr lang="en-US" altLang="zh-TW" smtClean="0">
                <a:ea typeface="ＭＳ Ｐゴシック" pitchFamily="34" charset="-128"/>
              </a:rPr>
              <a:t>Can use gcc and similar makefile to linux</a:t>
            </a:r>
          </a:p>
          <a:p>
            <a:pPr lvl="1" eaLnBrk="1" hangingPunct="1"/>
            <a:r>
              <a:rPr lang="en-US" altLang="zh-TW" smtClean="0">
                <a:ea typeface="ＭＳ Ｐゴシック" pitchFamily="34" charset="-128"/>
              </a:rPr>
              <a:t>Use –lopengl32 –lglu32 –lglut32 flags</a:t>
            </a:r>
          </a:p>
          <a:p>
            <a:pPr lvl="1" eaLnBrk="1" hangingPunct="1">
              <a:buFontTx/>
              <a:buNone/>
            </a:pPr>
            <a:endParaRPr lang="en-US" altLang="zh-TW" smtClean="0">
              <a:ea typeface="ＭＳ Ｐゴシック" pitchFamily="34" charset="-128"/>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xfrm>
            <a:off x="457200" y="6477000"/>
            <a:ext cx="2133600" cy="274638"/>
          </a:xfrm>
        </p:spPr>
        <p:txBody>
          <a:bodyPr lIns="109728" rIns="45720"/>
          <a:lstStyle/>
          <a:p>
            <a:pPr algn="l">
              <a:defRPr/>
            </a:pPr>
            <a:fld id="{830F876B-1CD2-4CA9-8E50-EE571BCE1B41}" type="slidenum">
              <a:rPr lang="en-US" altLang="en-US"/>
              <a:pPr algn="l">
                <a:defRPr/>
              </a:pPr>
              <a:t>15</a:t>
            </a:fld>
            <a:endParaRPr lang="en-US" altLang="en-US"/>
          </a:p>
        </p:txBody>
      </p:sp>
      <p:sp>
        <p:nvSpPr>
          <p:cNvPr id="425986" name="Rectangle 2"/>
          <p:cNvSpPr>
            <a:spLocks noGrp="1" noChangeArrowheads="1"/>
          </p:cNvSpPr>
          <p:nvPr>
            <p:ph type="title"/>
          </p:nvPr>
        </p:nvSpPr>
        <p:spPr/>
        <p:txBody>
          <a:bodyPr/>
          <a:lstStyle/>
          <a:p>
            <a:pPr eaLnBrk="1" fontAlgn="auto" hangingPunct="1">
              <a:spcAft>
                <a:spcPts val="0"/>
              </a:spcAft>
              <a:defRPr/>
            </a:pPr>
            <a:r>
              <a:rPr lang="en-US" altLang="zh-TW">
                <a:solidFill>
                  <a:schemeClr val="accent1">
                    <a:satMod val="150000"/>
                  </a:schemeClr>
                </a:solidFill>
              </a:rPr>
              <a:t>GLUT Basics</a:t>
            </a:r>
          </a:p>
        </p:txBody>
      </p:sp>
      <p:sp>
        <p:nvSpPr>
          <p:cNvPr id="22532" name="Rectangle 3"/>
          <p:cNvSpPr>
            <a:spLocks noGrp="1" noChangeArrowheads="1"/>
          </p:cNvSpPr>
          <p:nvPr>
            <p:ph type="body" idx="1"/>
          </p:nvPr>
        </p:nvSpPr>
        <p:spPr/>
        <p:txBody>
          <a:bodyPr/>
          <a:lstStyle/>
          <a:p>
            <a:pPr eaLnBrk="1" hangingPunct="1">
              <a:lnSpc>
                <a:spcPct val="90000"/>
              </a:lnSpc>
            </a:pPr>
            <a:r>
              <a:rPr lang="en-US" altLang="zh-TW" smtClean="0"/>
              <a:t>Application Structure</a:t>
            </a:r>
          </a:p>
          <a:p>
            <a:pPr lvl="1" eaLnBrk="1" hangingPunct="1"/>
            <a:r>
              <a:rPr lang="en-US" altLang="zh-TW" smtClean="0"/>
              <a:t>Configure and open window</a:t>
            </a:r>
          </a:p>
          <a:p>
            <a:pPr lvl="1" eaLnBrk="1" hangingPunct="1"/>
            <a:r>
              <a:rPr lang="en-US" altLang="zh-TW" smtClean="0"/>
              <a:t>Initialize OpenGL state</a:t>
            </a:r>
          </a:p>
          <a:p>
            <a:pPr lvl="1" eaLnBrk="1" hangingPunct="1"/>
            <a:r>
              <a:rPr lang="en-US" altLang="zh-TW" smtClean="0"/>
              <a:t>Register input callback functions</a:t>
            </a:r>
          </a:p>
          <a:p>
            <a:pPr lvl="2" eaLnBrk="1" hangingPunct="1">
              <a:lnSpc>
                <a:spcPct val="90000"/>
              </a:lnSpc>
            </a:pPr>
            <a:r>
              <a:rPr lang="en-US" altLang="zh-TW" smtClean="0"/>
              <a:t>render</a:t>
            </a:r>
          </a:p>
          <a:p>
            <a:pPr lvl="2" eaLnBrk="1" hangingPunct="1">
              <a:lnSpc>
                <a:spcPct val="90000"/>
              </a:lnSpc>
            </a:pPr>
            <a:r>
              <a:rPr lang="en-US" altLang="zh-TW" smtClean="0"/>
              <a:t>resize</a:t>
            </a:r>
          </a:p>
          <a:p>
            <a:pPr lvl="2" eaLnBrk="1" hangingPunct="1">
              <a:lnSpc>
                <a:spcPct val="90000"/>
              </a:lnSpc>
            </a:pPr>
            <a:r>
              <a:rPr lang="en-US" altLang="zh-TW" smtClean="0"/>
              <a:t>input: keyboard, mouse, etc.</a:t>
            </a:r>
          </a:p>
          <a:p>
            <a:pPr lvl="1" eaLnBrk="1" hangingPunct="1"/>
            <a:r>
              <a:rPr lang="en-US" altLang="zh-TW" smtClean="0"/>
              <a:t>Enter event processing loop</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ctrTitle"/>
          </p:nvPr>
        </p:nvSpPr>
        <p:spPr>
          <a:xfrm>
            <a:off x="685800" y="2286000"/>
            <a:ext cx="7772400" cy="1143000"/>
          </a:xfrm>
        </p:spPr>
        <p:txBody>
          <a:bodyPr/>
          <a:lstStyle/>
          <a:p>
            <a:pPr algn="ctr" eaLnBrk="1" fontAlgn="auto" hangingPunct="1">
              <a:spcAft>
                <a:spcPts val="0"/>
              </a:spcAft>
              <a:defRPr/>
            </a:pPr>
            <a:r>
              <a:rPr lang="en-US" altLang="zh-TW" dirty="0" smtClean="0">
                <a:solidFill>
                  <a:schemeClr val="accent1">
                    <a:satMod val="150000"/>
                  </a:schemeClr>
                </a:solidFill>
              </a:rPr>
              <a:t>Your First Program</a:t>
            </a:r>
            <a:endParaRPr lang="en-US" altLang="zh-TW" dirty="0">
              <a:solidFill>
                <a:schemeClr val="accent1">
                  <a:satMod val="150000"/>
                </a:schemeClr>
              </a:solidFill>
            </a:endParaRP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xfrm>
            <a:off x="457200" y="6477000"/>
            <a:ext cx="2133600" cy="274638"/>
          </a:xfrm>
        </p:spPr>
        <p:txBody>
          <a:bodyPr lIns="109728" rIns="45720"/>
          <a:lstStyle/>
          <a:p>
            <a:pPr algn="l">
              <a:defRPr/>
            </a:pPr>
            <a:fld id="{6B20B25B-3792-4447-BE87-44F63881EC78}" type="slidenum">
              <a:rPr lang="en-US" altLang="en-US"/>
              <a:pPr algn="l">
                <a:defRPr/>
              </a:pPr>
              <a:t>17</a:t>
            </a:fld>
            <a:endParaRPr lang="en-US" altLang="en-US"/>
          </a:p>
        </p:txBody>
      </p:sp>
      <p:sp>
        <p:nvSpPr>
          <p:cNvPr id="428034" name="Rectangle 2"/>
          <p:cNvSpPr>
            <a:spLocks noGrp="1" noChangeArrowheads="1"/>
          </p:cNvSpPr>
          <p:nvPr>
            <p:ph type="title"/>
          </p:nvPr>
        </p:nvSpPr>
        <p:spPr/>
        <p:txBody>
          <a:bodyPr/>
          <a:lstStyle/>
          <a:p>
            <a:pPr eaLnBrk="1" fontAlgn="auto" hangingPunct="1">
              <a:spcAft>
                <a:spcPts val="0"/>
              </a:spcAft>
              <a:defRPr/>
            </a:pPr>
            <a:r>
              <a:rPr lang="en-US" altLang="zh-TW" dirty="0" smtClean="0">
                <a:solidFill>
                  <a:schemeClr val="accent1">
                    <a:satMod val="150000"/>
                  </a:schemeClr>
                </a:solidFill>
              </a:rPr>
              <a:t>simple.cpp</a:t>
            </a:r>
            <a:endParaRPr lang="en-US" altLang="zh-TW" dirty="0">
              <a:solidFill>
                <a:schemeClr val="accent1">
                  <a:satMod val="150000"/>
                </a:schemeClr>
              </a:solidFill>
            </a:endParaRPr>
          </a:p>
        </p:txBody>
      </p:sp>
      <p:sp>
        <p:nvSpPr>
          <p:cNvPr id="24580" name="Rectangle 3"/>
          <p:cNvSpPr>
            <a:spLocks noGrp="1" noChangeArrowheads="1"/>
          </p:cNvSpPr>
          <p:nvPr>
            <p:ph type="body" idx="1"/>
          </p:nvPr>
        </p:nvSpPr>
        <p:spPr/>
        <p:txBody>
          <a:bodyPr/>
          <a:lstStyle/>
          <a:p>
            <a:pPr marL="460375" indent="-342900" eaLnBrk="1" hangingPunct="1">
              <a:lnSpc>
                <a:spcPct val="90000"/>
              </a:lnSpc>
              <a:buFont typeface="Corbel" pitchFamily="34" charset="0"/>
              <a:buAutoNum type="arabicPeriod"/>
            </a:pPr>
            <a:r>
              <a:rPr lang="en-US" altLang="zh-TW" sz="1800" smtClean="0">
                <a:latin typeface="Courier New" pitchFamily="49" charset="0"/>
              </a:rPr>
              <a:t>#include “../../shared/gltools.h” // OpenGL toolkit</a:t>
            </a:r>
          </a:p>
          <a:p>
            <a:pPr marL="460375" indent="-342900" eaLnBrk="1" hangingPunct="1">
              <a:lnSpc>
                <a:spcPct val="90000"/>
              </a:lnSpc>
              <a:buFont typeface="Corbel" pitchFamily="34" charset="0"/>
              <a:buAutoNum type="arabicPeriod"/>
            </a:pPr>
            <a:r>
              <a:rPr lang="en-US" altLang="zh-TW" sz="1800" smtClean="0">
                <a:latin typeface="Courier New" pitchFamily="49" charset="0"/>
              </a:rPr>
              <a:t>void RenderScene(void)</a:t>
            </a:r>
          </a:p>
          <a:p>
            <a:pPr marL="460375" indent="-342900" eaLnBrk="1" hangingPunct="1">
              <a:lnSpc>
                <a:spcPct val="90000"/>
              </a:lnSpc>
              <a:buFont typeface="Corbel" pitchFamily="34" charset="0"/>
              <a:buAutoNum type="arabicPeriod"/>
            </a:pPr>
            <a:r>
              <a:rPr lang="en-US" altLang="zh-TW" sz="1800" smtClean="0">
                <a:latin typeface="Courier New" pitchFamily="49" charset="0"/>
              </a:rPr>
              <a:t>{</a:t>
            </a:r>
          </a:p>
          <a:p>
            <a:pPr marL="460375" indent="-342900" eaLnBrk="1" hangingPunct="1">
              <a:lnSpc>
                <a:spcPct val="90000"/>
              </a:lnSpc>
              <a:buFont typeface="Corbel" pitchFamily="34" charset="0"/>
              <a:buAutoNum type="arabicPeriod"/>
            </a:pPr>
            <a:r>
              <a:rPr lang="en-US" altLang="zh-TW" sz="1800" smtClean="0">
                <a:latin typeface="Courier New" pitchFamily="49" charset="0"/>
              </a:rPr>
              <a:t>	glClear(GL_COLOR_BUFFER_BIT);</a:t>
            </a:r>
          </a:p>
          <a:p>
            <a:pPr marL="460375" indent="-342900" eaLnBrk="1" hangingPunct="1">
              <a:lnSpc>
                <a:spcPct val="90000"/>
              </a:lnSpc>
              <a:buFont typeface="Corbel" pitchFamily="34" charset="0"/>
              <a:buAutoNum type="arabicPeriod"/>
            </a:pPr>
            <a:r>
              <a:rPr lang="en-US" altLang="zh-TW" sz="1800" smtClean="0">
                <a:latin typeface="Courier New" pitchFamily="49" charset="0"/>
              </a:rPr>
              <a:t>	glFlush();</a:t>
            </a:r>
          </a:p>
          <a:p>
            <a:pPr marL="460375" indent="-342900" eaLnBrk="1" hangingPunct="1">
              <a:lnSpc>
                <a:spcPct val="90000"/>
              </a:lnSpc>
              <a:buFont typeface="Corbel" pitchFamily="34" charset="0"/>
              <a:buAutoNum type="arabicPeriod"/>
            </a:pPr>
            <a:r>
              <a:rPr lang="en-US" altLang="zh-TW" sz="1800" smtClean="0">
                <a:latin typeface="Courier New" pitchFamily="49" charset="0"/>
              </a:rPr>
              <a:t>}</a:t>
            </a:r>
          </a:p>
          <a:p>
            <a:pPr marL="460375" indent="-342900" eaLnBrk="1" hangingPunct="1">
              <a:lnSpc>
                <a:spcPct val="90000"/>
              </a:lnSpc>
              <a:buFont typeface="Corbel" pitchFamily="34" charset="0"/>
              <a:buAutoNum type="arabicPeriod"/>
            </a:pPr>
            <a:r>
              <a:rPr lang="en-US" altLang="zh-TW" sz="1800" smtClean="0">
                <a:latin typeface="Courier New" pitchFamily="49" charset="0"/>
              </a:rPr>
              <a:t>void SetupRC(void)</a:t>
            </a:r>
          </a:p>
          <a:p>
            <a:pPr marL="460375" indent="-342900" eaLnBrk="1" hangingPunct="1">
              <a:lnSpc>
                <a:spcPct val="90000"/>
              </a:lnSpc>
              <a:buFont typeface="Corbel" pitchFamily="34" charset="0"/>
              <a:buAutoNum type="arabicPeriod"/>
            </a:pPr>
            <a:r>
              <a:rPr lang="en-US" altLang="zh-TW" sz="1800" smtClean="0">
                <a:latin typeface="Courier New" pitchFamily="49" charset="0"/>
              </a:rPr>
              <a:t>{</a:t>
            </a:r>
          </a:p>
          <a:p>
            <a:pPr marL="460375" indent="-342900" eaLnBrk="1" hangingPunct="1">
              <a:lnSpc>
                <a:spcPct val="90000"/>
              </a:lnSpc>
              <a:buFont typeface="Corbel" pitchFamily="34" charset="0"/>
              <a:buAutoNum type="arabicPeriod"/>
            </a:pPr>
            <a:r>
              <a:rPr lang="en-US" altLang="zh-TW" sz="1800" smtClean="0">
                <a:latin typeface="Courier New" pitchFamily="49" charset="0"/>
              </a:rPr>
              <a:t>	glClearColor(0.0f, 0.0f, 1.0f, 1.0f);</a:t>
            </a:r>
          </a:p>
          <a:p>
            <a:pPr marL="460375" indent="-342900" eaLnBrk="1" hangingPunct="1">
              <a:lnSpc>
                <a:spcPct val="90000"/>
              </a:lnSpc>
              <a:buFont typeface="Corbel" pitchFamily="34" charset="0"/>
              <a:buAutoNum type="arabicPeriod"/>
            </a:pPr>
            <a:r>
              <a:rPr lang="en-US" altLang="zh-TW" sz="1800" smtClean="0">
                <a:latin typeface="Courier New" pitchFamily="49" charset="0"/>
              </a:rPr>
              <a:t>}</a:t>
            </a:r>
          </a:p>
          <a:p>
            <a:pPr marL="460375" indent="-342900" eaLnBrk="1" hangingPunct="1">
              <a:lnSpc>
                <a:spcPct val="90000"/>
              </a:lnSpc>
              <a:buFont typeface="Corbel" pitchFamily="34" charset="0"/>
              <a:buAutoNum type="arabicPeriod"/>
            </a:pPr>
            <a:r>
              <a:rPr lang="en-US" altLang="zh-TW" sz="1800" smtClean="0">
                <a:latin typeface="Courier New" pitchFamily="49" charset="0"/>
              </a:rPr>
              <a:t>int main(int argc, char* argv[])</a:t>
            </a:r>
          </a:p>
          <a:p>
            <a:pPr marL="460375" indent="-342900" eaLnBrk="1" hangingPunct="1">
              <a:lnSpc>
                <a:spcPct val="90000"/>
              </a:lnSpc>
              <a:buFont typeface="Corbel" pitchFamily="34" charset="0"/>
              <a:buAutoNum type="arabicPeriod"/>
            </a:pPr>
            <a:r>
              <a:rPr lang="en-US" altLang="zh-TW" sz="1800" smtClean="0">
                <a:latin typeface="Courier New" pitchFamily="49" charset="0"/>
              </a:rPr>
              <a:t>{</a:t>
            </a:r>
          </a:p>
          <a:p>
            <a:pPr marL="460375" indent="-342900" eaLnBrk="1" hangingPunct="1">
              <a:lnSpc>
                <a:spcPct val="90000"/>
              </a:lnSpc>
              <a:buFont typeface="Corbel" pitchFamily="34" charset="0"/>
              <a:buAutoNum type="arabicPeriod"/>
            </a:pPr>
            <a:r>
              <a:rPr lang="en-US" altLang="zh-TW" sz="1800" smtClean="0">
                <a:latin typeface="Courier New" pitchFamily="49" charset="0"/>
              </a:rPr>
              <a:t>	glutInit(&amp;argc, argv);</a:t>
            </a:r>
          </a:p>
          <a:p>
            <a:pPr marL="460375" indent="-342900" eaLnBrk="1" hangingPunct="1">
              <a:lnSpc>
                <a:spcPct val="90000"/>
              </a:lnSpc>
              <a:buFont typeface="Corbel" pitchFamily="34" charset="0"/>
              <a:buAutoNum type="arabicPeriod"/>
            </a:pPr>
            <a:r>
              <a:rPr lang="en-US" altLang="zh-TW" sz="1800" smtClean="0">
                <a:latin typeface="Courier New" pitchFamily="49" charset="0"/>
              </a:rPr>
              <a:t>	glutInitDisplayMode(GLUT_SINGLE | GLUT_RGBA);</a:t>
            </a:r>
          </a:p>
          <a:p>
            <a:pPr marL="460375" indent="-342900" eaLnBrk="1" hangingPunct="1">
              <a:lnSpc>
                <a:spcPct val="90000"/>
              </a:lnSpc>
              <a:buFont typeface="Corbel" pitchFamily="34" charset="0"/>
              <a:buAutoNum type="arabicPeriod"/>
            </a:pPr>
            <a:r>
              <a:rPr lang="en-US" altLang="zh-TW" sz="1800" smtClean="0">
                <a:latin typeface="Courier New" pitchFamily="49" charset="0"/>
              </a:rPr>
              <a:t>	glutCreateWindow(“Simple”);</a:t>
            </a:r>
          </a:p>
          <a:p>
            <a:pPr marL="460375" indent="-342900" eaLnBrk="1" hangingPunct="1">
              <a:lnSpc>
                <a:spcPct val="90000"/>
              </a:lnSpc>
              <a:buFont typeface="Corbel" pitchFamily="34" charset="0"/>
              <a:buAutoNum type="arabicPeriod"/>
            </a:pPr>
            <a:r>
              <a:rPr lang="en-US" altLang="zh-TW" sz="1800" smtClean="0">
                <a:latin typeface="Courier New" pitchFamily="49" charset="0"/>
              </a:rPr>
              <a:t>	glutDisplayFunc(RenderScene);</a:t>
            </a:r>
          </a:p>
          <a:p>
            <a:pPr marL="460375" indent="-342900" eaLnBrk="1" hangingPunct="1">
              <a:lnSpc>
                <a:spcPct val="90000"/>
              </a:lnSpc>
              <a:buFont typeface="Corbel" pitchFamily="34" charset="0"/>
              <a:buAutoNum type="arabicPeriod"/>
            </a:pPr>
            <a:r>
              <a:rPr lang="en-US" altLang="zh-TW" sz="1800" smtClean="0">
                <a:latin typeface="Courier New" pitchFamily="49" charset="0"/>
              </a:rPr>
              <a:t>	SetupRC();</a:t>
            </a:r>
          </a:p>
          <a:p>
            <a:pPr marL="460375" indent="-342900" eaLnBrk="1" hangingPunct="1">
              <a:lnSpc>
                <a:spcPct val="90000"/>
              </a:lnSpc>
              <a:buFont typeface="Corbel" pitchFamily="34" charset="0"/>
              <a:buAutoNum type="arabicPeriod"/>
            </a:pPr>
            <a:r>
              <a:rPr lang="en-US" altLang="zh-TW" sz="1800" smtClean="0">
                <a:latin typeface="Courier New" pitchFamily="49" charset="0"/>
              </a:rPr>
              <a:t>	glutMainLoop();</a:t>
            </a:r>
          </a:p>
          <a:p>
            <a:pPr marL="460375" indent="-342900" eaLnBrk="1" hangingPunct="1">
              <a:lnSpc>
                <a:spcPct val="90000"/>
              </a:lnSpc>
              <a:buFont typeface="Corbel" pitchFamily="34" charset="0"/>
              <a:buAutoNum type="arabicPeriod"/>
            </a:pPr>
            <a:r>
              <a:rPr lang="en-US" altLang="zh-TW" sz="1800" smtClean="0">
                <a:latin typeface="Courier New" pitchFamily="49" charset="0"/>
              </a:rPr>
              <a:t>	return 0;</a:t>
            </a:r>
          </a:p>
          <a:p>
            <a:pPr marL="460375" indent="-342900" eaLnBrk="1" hangingPunct="1">
              <a:lnSpc>
                <a:spcPct val="90000"/>
              </a:lnSpc>
              <a:buFont typeface="Corbel" pitchFamily="34" charset="0"/>
              <a:buAutoNum type="arabicPeriod"/>
            </a:pPr>
            <a:r>
              <a:rPr lang="en-US" altLang="zh-TW" sz="1800" smtClean="0">
                <a:latin typeface="Courier New" pitchFamily="49" charset="0"/>
              </a:rPr>
              <a:t>}</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VC 2005 Compiler</a:t>
            </a:r>
            <a:endParaRPr lang="zh-TW" altLang="en-US" dirty="0"/>
          </a:p>
        </p:txBody>
      </p:sp>
      <p:pic>
        <p:nvPicPr>
          <p:cNvPr id="25603" name="內容版面配置區 3" descr="1.1.png"/>
          <p:cNvPicPr>
            <a:picLocks noGrp="1" noChangeAspect="1"/>
          </p:cNvPicPr>
          <p:nvPr>
            <p:ph idx="1"/>
          </p:nvPr>
        </p:nvPicPr>
        <p:blipFill>
          <a:blip r:embed="rId2" cstate="print"/>
          <a:srcRect/>
          <a:stretch>
            <a:fillRect/>
          </a:stretch>
        </p:blipFill>
        <p:spPr>
          <a:xfrm>
            <a:off x="457200" y="2627313"/>
            <a:ext cx="8229600" cy="2921000"/>
          </a:xfrm>
        </p:spPr>
      </p:pic>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VC 2005 Compiler</a:t>
            </a:r>
            <a:endParaRPr lang="zh-TW" altLang="en-US" dirty="0"/>
          </a:p>
        </p:txBody>
      </p:sp>
      <p:pic>
        <p:nvPicPr>
          <p:cNvPr id="26627" name="內容版面配置區 3" descr="1.2.png"/>
          <p:cNvPicPr>
            <a:picLocks noGrp="1" noChangeAspect="1"/>
          </p:cNvPicPr>
          <p:nvPr>
            <p:ph idx="1"/>
          </p:nvPr>
        </p:nvPicPr>
        <p:blipFill>
          <a:blip r:embed="rId2" cstate="print"/>
          <a:srcRect/>
          <a:stretch>
            <a:fillRect/>
          </a:stretch>
        </p:blipFill>
        <p:spPr>
          <a:xfrm>
            <a:off x="1577975" y="1774825"/>
            <a:ext cx="5988050" cy="4625975"/>
          </a:xfrm>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Textbook</a:t>
            </a:r>
            <a:endParaRPr lang="zh-TW" altLang="en-US" dirty="0"/>
          </a:p>
        </p:txBody>
      </p:sp>
      <p:sp>
        <p:nvSpPr>
          <p:cNvPr id="9219" name="內容版面配置區 2"/>
          <p:cNvSpPr>
            <a:spLocks noGrp="1"/>
          </p:cNvSpPr>
          <p:nvPr>
            <p:ph idx="1"/>
          </p:nvPr>
        </p:nvSpPr>
        <p:spPr>
          <a:xfrm>
            <a:off x="457200" y="1774825"/>
            <a:ext cx="4402138" cy="4625975"/>
          </a:xfrm>
        </p:spPr>
        <p:txBody>
          <a:bodyPr/>
          <a:lstStyle/>
          <a:p>
            <a:r>
              <a:rPr lang="en-US" altLang="zh-TW" smtClean="0"/>
              <a:t>Addison Wesley OpenGL SuperBible 4</a:t>
            </a:r>
            <a:r>
              <a:rPr lang="en-US" altLang="zh-TW" baseline="30000" smtClean="0"/>
              <a:t>th</a:t>
            </a:r>
            <a:r>
              <a:rPr lang="en-US" altLang="zh-TW" smtClean="0"/>
              <a:t> Edition Jun 2007</a:t>
            </a:r>
          </a:p>
          <a:p>
            <a:pPr>
              <a:buFont typeface="Wingdings 2" pitchFamily="18" charset="2"/>
              <a:buNone/>
            </a:pPr>
            <a:r>
              <a:rPr lang="en-US" altLang="zh-TW" smtClean="0"/>
              <a:t>Author:</a:t>
            </a:r>
          </a:p>
          <a:p>
            <a:pPr>
              <a:buFont typeface="Wingdings 2" pitchFamily="18" charset="2"/>
              <a:buNone/>
            </a:pPr>
            <a:r>
              <a:rPr lang="en-US" altLang="zh-TW" smtClean="0"/>
              <a:t>Richard S. Wright, Jr.</a:t>
            </a:r>
          </a:p>
          <a:p>
            <a:pPr>
              <a:buFont typeface="Wingdings 2" pitchFamily="18" charset="2"/>
              <a:buNone/>
            </a:pPr>
            <a:r>
              <a:rPr lang="en-US" altLang="zh-TW" smtClean="0"/>
              <a:t>Benjamin Lipchak</a:t>
            </a:r>
          </a:p>
          <a:p>
            <a:pPr>
              <a:buFont typeface="Wingdings 2" pitchFamily="18" charset="2"/>
              <a:buNone/>
            </a:pPr>
            <a:r>
              <a:rPr lang="en-US" altLang="zh-TW" smtClean="0"/>
              <a:t>Nicholas Haemel</a:t>
            </a:r>
            <a:endParaRPr lang="zh-TW" altLang="en-US" smtClean="0"/>
          </a:p>
        </p:txBody>
      </p:sp>
      <p:pic>
        <p:nvPicPr>
          <p:cNvPr id="9220" name="Picture 2"/>
          <p:cNvPicPr>
            <a:picLocks noChangeAspect="1" noChangeArrowheads="1"/>
          </p:cNvPicPr>
          <p:nvPr/>
        </p:nvPicPr>
        <p:blipFill>
          <a:blip r:embed="rId2" cstate="print"/>
          <a:srcRect/>
          <a:stretch>
            <a:fillRect/>
          </a:stretch>
        </p:blipFill>
        <p:spPr bwMode="auto">
          <a:xfrm>
            <a:off x="4932363" y="1844675"/>
            <a:ext cx="3671887" cy="4564063"/>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solidFill>
                  <a:schemeClr val="accent1">
                    <a:satMod val="150000"/>
                  </a:schemeClr>
                </a:solidFill>
              </a:rPr>
              <a:t>Sample Program</a:t>
            </a:r>
            <a:endParaRPr lang="zh-TW" altLang="en-US" dirty="0"/>
          </a:p>
        </p:txBody>
      </p:sp>
      <p:pic>
        <p:nvPicPr>
          <p:cNvPr id="27651" name="內容版面配置區 4" descr="2.a.png"/>
          <p:cNvPicPr>
            <a:picLocks noGrp="1" noChangeAspect="1"/>
          </p:cNvPicPr>
          <p:nvPr>
            <p:ph idx="1"/>
          </p:nvPr>
        </p:nvPicPr>
        <p:blipFill>
          <a:blip r:embed="rId2" cstate="print"/>
          <a:srcRect/>
          <a:stretch>
            <a:fillRect/>
          </a:stretch>
        </p:blipFill>
        <p:spPr>
          <a:xfrm>
            <a:off x="3105150" y="2497138"/>
            <a:ext cx="2933700" cy="3181350"/>
          </a:xfrm>
        </p:spPr>
      </p:pic>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xfrm>
            <a:off x="457200" y="6477000"/>
            <a:ext cx="2133600" cy="274638"/>
          </a:xfrm>
        </p:spPr>
        <p:txBody>
          <a:bodyPr lIns="109728" rIns="45720"/>
          <a:lstStyle/>
          <a:p>
            <a:pPr algn="l">
              <a:defRPr/>
            </a:pPr>
            <a:fld id="{66CE0A5D-B2AA-43F1-AC8D-F42DEB6DE02B}" type="slidenum">
              <a:rPr lang="en-US" altLang="en-US"/>
              <a:pPr algn="l">
                <a:defRPr/>
              </a:pPr>
              <a:t>21</a:t>
            </a:fld>
            <a:endParaRPr lang="en-US" altLang="en-US"/>
          </a:p>
        </p:txBody>
      </p:sp>
      <p:sp>
        <p:nvSpPr>
          <p:cNvPr id="432130" name="Rectangle 2"/>
          <p:cNvSpPr>
            <a:spLocks noGrp="1" noChangeArrowheads="1"/>
          </p:cNvSpPr>
          <p:nvPr>
            <p:ph type="title"/>
          </p:nvPr>
        </p:nvSpPr>
        <p:spPr/>
        <p:txBody>
          <a:bodyPr/>
          <a:lstStyle/>
          <a:p>
            <a:pPr eaLnBrk="1" fontAlgn="auto" hangingPunct="1">
              <a:spcAft>
                <a:spcPts val="0"/>
              </a:spcAft>
              <a:defRPr/>
            </a:pPr>
            <a:r>
              <a:rPr lang="en-US" altLang="zh-TW">
                <a:solidFill>
                  <a:schemeClr val="accent1">
                    <a:satMod val="150000"/>
                  </a:schemeClr>
                </a:solidFill>
              </a:rPr>
              <a:t>GLUT Callback Functions</a:t>
            </a:r>
          </a:p>
        </p:txBody>
      </p:sp>
      <p:sp>
        <p:nvSpPr>
          <p:cNvPr id="28676" name="Rectangle 3"/>
          <p:cNvSpPr>
            <a:spLocks noGrp="1" noChangeArrowheads="1"/>
          </p:cNvSpPr>
          <p:nvPr>
            <p:ph type="body" idx="1"/>
          </p:nvPr>
        </p:nvSpPr>
        <p:spPr/>
        <p:txBody>
          <a:bodyPr/>
          <a:lstStyle/>
          <a:p>
            <a:pPr eaLnBrk="1" hangingPunct="1">
              <a:lnSpc>
                <a:spcPct val="90000"/>
              </a:lnSpc>
            </a:pPr>
            <a:r>
              <a:rPr lang="en-US" altLang="zh-TW" smtClean="0"/>
              <a:t>Routine to call when something happens</a:t>
            </a:r>
          </a:p>
          <a:p>
            <a:pPr lvl="1" eaLnBrk="1" hangingPunct="1"/>
            <a:r>
              <a:rPr lang="en-US" altLang="zh-TW" smtClean="0"/>
              <a:t>window resize or redraw</a:t>
            </a:r>
          </a:p>
          <a:p>
            <a:pPr lvl="1" eaLnBrk="1" hangingPunct="1"/>
            <a:r>
              <a:rPr lang="en-US" altLang="zh-TW" smtClean="0"/>
              <a:t>user input</a:t>
            </a:r>
          </a:p>
          <a:p>
            <a:pPr lvl="1" eaLnBrk="1" hangingPunct="1"/>
            <a:r>
              <a:rPr lang="en-US" altLang="zh-TW" smtClean="0"/>
              <a:t>animation</a:t>
            </a:r>
          </a:p>
          <a:p>
            <a:pPr eaLnBrk="1" hangingPunct="1">
              <a:lnSpc>
                <a:spcPct val="90000"/>
              </a:lnSpc>
            </a:pPr>
            <a:r>
              <a:rPr lang="en-US" altLang="zh-TW" smtClean="0"/>
              <a:t>“Register” callbacks with GLUT</a:t>
            </a:r>
            <a:endParaRPr lang="en-US" altLang="zh-TW" i="1" smtClean="0">
              <a:latin typeface="Courier New" pitchFamily="49" charset="0"/>
            </a:endParaRPr>
          </a:p>
          <a:p>
            <a:pPr lvl="2" eaLnBrk="1" hangingPunct="1">
              <a:lnSpc>
                <a:spcPct val="90000"/>
              </a:lnSpc>
              <a:buFontTx/>
              <a:buNone/>
            </a:pPr>
            <a:r>
              <a:rPr lang="en-US" altLang="zh-TW" b="1" smtClean="0">
                <a:latin typeface="Courier New" pitchFamily="49" charset="0"/>
              </a:rPr>
              <a:t>glutDisplayFunc( </a:t>
            </a:r>
            <a:r>
              <a:rPr lang="en-US" altLang="zh-TW" b="1" i="1" smtClean="0">
                <a:latin typeface="Courier New" pitchFamily="49" charset="0"/>
              </a:rPr>
              <a:t>display</a:t>
            </a:r>
            <a:r>
              <a:rPr lang="en-US" altLang="zh-TW" b="1" smtClean="0">
                <a:latin typeface="Courier New" pitchFamily="49" charset="0"/>
              </a:rPr>
              <a:t> );</a:t>
            </a:r>
          </a:p>
          <a:p>
            <a:pPr lvl="2" eaLnBrk="1" hangingPunct="1">
              <a:lnSpc>
                <a:spcPct val="90000"/>
              </a:lnSpc>
              <a:buFontTx/>
              <a:buNone/>
            </a:pPr>
            <a:r>
              <a:rPr lang="en-US" altLang="zh-TW" b="1" smtClean="0">
                <a:latin typeface="Courier New" pitchFamily="49" charset="0"/>
              </a:rPr>
              <a:t>glutIdleFunc( </a:t>
            </a:r>
            <a:r>
              <a:rPr lang="en-US" altLang="zh-TW" b="1" i="1" smtClean="0">
                <a:latin typeface="Courier New" pitchFamily="49" charset="0"/>
              </a:rPr>
              <a:t>idle</a:t>
            </a:r>
            <a:r>
              <a:rPr lang="en-US" altLang="zh-TW" b="1" smtClean="0">
                <a:latin typeface="Courier New" pitchFamily="49" charset="0"/>
              </a:rPr>
              <a:t> );</a:t>
            </a:r>
          </a:p>
          <a:p>
            <a:pPr lvl="2" eaLnBrk="1" hangingPunct="1">
              <a:lnSpc>
                <a:spcPct val="90000"/>
              </a:lnSpc>
              <a:buFontTx/>
              <a:buNone/>
            </a:pPr>
            <a:r>
              <a:rPr lang="en-US" altLang="zh-TW" b="1" smtClean="0">
                <a:latin typeface="Courier New" pitchFamily="49" charset="0"/>
              </a:rPr>
              <a:t>glutKeyboardFunc( </a:t>
            </a:r>
            <a:r>
              <a:rPr lang="en-US" altLang="zh-TW" b="1" i="1" smtClean="0">
                <a:latin typeface="Courier New" pitchFamily="49" charset="0"/>
              </a:rPr>
              <a:t>keyboard</a:t>
            </a:r>
            <a:r>
              <a:rPr lang="en-US" altLang="zh-TW" b="1" smtClean="0">
                <a:latin typeface="Courier New" pitchFamily="49" charset="0"/>
              </a:rPr>
              <a:t> );</a:t>
            </a:r>
            <a:endParaRPr lang="en-US" altLang="zh-TW" smtClean="0"/>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5575"/>
            <a:ext cx="8229600" cy="1252538"/>
          </a:xfrm>
        </p:spPr>
        <p:txBody>
          <a:bodyPr/>
          <a:lstStyle/>
          <a:p>
            <a:pPr>
              <a:defRPr/>
            </a:pPr>
            <a:endParaRPr lang="zh-TW" altLang="en-US"/>
          </a:p>
        </p:txBody>
      </p:sp>
      <p:sp>
        <p:nvSpPr>
          <p:cNvPr id="29699" name="內容版面配置區 2"/>
          <p:cNvSpPr>
            <a:spLocks noGrp="1"/>
          </p:cNvSpPr>
          <p:nvPr>
            <p:ph idx="1"/>
          </p:nvPr>
        </p:nvSpPr>
        <p:spPr/>
        <p:txBody>
          <a:bodyPr/>
          <a:lstStyle/>
          <a:p>
            <a:r>
              <a:rPr lang="en-US" altLang="zh-TW" smtClean="0"/>
              <a:t>void glClearColor(GLclampf red, GLclampf green, GLclampf blue, GLclampf alpha);</a:t>
            </a:r>
            <a:endParaRPr lang="zh-TW" altLang="en-US" smtClean="0"/>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defRPr/>
            </a:pPr>
            <a:r>
              <a:rPr lang="en-US" altLang="zh-TW" dirty="0" smtClean="0"/>
              <a:t>Some Common Composite Colors</a:t>
            </a:r>
            <a:endParaRPr lang="zh-TW" altLang="en-US" dirty="0"/>
          </a:p>
        </p:txBody>
      </p:sp>
      <p:pic>
        <p:nvPicPr>
          <p:cNvPr id="30723" name="內容版面配置區 4" descr="table2.2.png"/>
          <p:cNvPicPr>
            <a:picLocks noGrp="1" noChangeAspect="1"/>
          </p:cNvPicPr>
          <p:nvPr>
            <p:ph idx="1"/>
          </p:nvPr>
        </p:nvPicPr>
        <p:blipFill>
          <a:blip r:embed="rId2" cstate="print"/>
          <a:srcRect/>
          <a:stretch>
            <a:fillRect/>
          </a:stretch>
        </p:blipFill>
        <p:spPr>
          <a:xfrm>
            <a:off x="457200" y="1833563"/>
            <a:ext cx="8229600" cy="4508500"/>
          </a:xfrm>
        </p:spPr>
      </p:pic>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Clearing the Color Buffer</a:t>
            </a:r>
            <a:endParaRPr lang="zh-TW" altLang="en-US" dirty="0"/>
          </a:p>
        </p:txBody>
      </p:sp>
      <p:sp>
        <p:nvSpPr>
          <p:cNvPr id="31747" name="內容版面配置區 2"/>
          <p:cNvSpPr>
            <a:spLocks noGrp="1"/>
          </p:cNvSpPr>
          <p:nvPr>
            <p:ph idx="1"/>
          </p:nvPr>
        </p:nvSpPr>
        <p:spPr/>
        <p:txBody>
          <a:bodyPr/>
          <a:lstStyle/>
          <a:p>
            <a:r>
              <a:rPr lang="en-US" altLang="zh-TW" b="1" smtClean="0"/>
              <a:t>glClear(GL_COLOR_BUFFER_BIT);</a:t>
            </a:r>
          </a:p>
          <a:p>
            <a:r>
              <a:rPr lang="en-US" altLang="zh-TW" b="1" smtClean="0"/>
              <a:t>glFlush();</a:t>
            </a:r>
            <a:endParaRPr lang="zh-TW" altLang="en-US" smtClean="0"/>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ctrTitle"/>
          </p:nvPr>
        </p:nvSpPr>
        <p:spPr>
          <a:xfrm>
            <a:off x="685800" y="2286000"/>
            <a:ext cx="7772400" cy="1143000"/>
          </a:xfrm>
        </p:spPr>
        <p:txBody>
          <a:bodyPr>
            <a:normAutofit fontScale="90000"/>
          </a:bodyPr>
          <a:lstStyle/>
          <a:p>
            <a:pPr algn="ctr" eaLnBrk="1" fontAlgn="auto" hangingPunct="1">
              <a:spcAft>
                <a:spcPts val="0"/>
              </a:spcAft>
              <a:defRPr/>
            </a:pPr>
            <a:r>
              <a:rPr lang="en-US" altLang="zh-TW" dirty="0" smtClean="0">
                <a:solidFill>
                  <a:schemeClr val="accent1">
                    <a:satMod val="150000"/>
                  </a:schemeClr>
                </a:solidFill>
              </a:rPr>
              <a:t>Drawing Shapes with OpenGL</a:t>
            </a:r>
            <a:endParaRPr lang="en-US" altLang="zh-TW" dirty="0">
              <a:solidFill>
                <a:schemeClr val="accent1">
                  <a:satMod val="150000"/>
                </a:schemeClr>
              </a:solidFill>
            </a:endParaRP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solidFill>
                  <a:schemeClr val="accent1">
                    <a:satMod val="150000"/>
                  </a:schemeClr>
                </a:solidFill>
              </a:rPr>
              <a:t>glrect.cpp</a:t>
            </a:r>
            <a:endParaRPr lang="zh-TW" altLang="en-US" dirty="0"/>
          </a:p>
        </p:txBody>
      </p:sp>
      <p:sp>
        <p:nvSpPr>
          <p:cNvPr id="33795" name="內容版面配置區 2"/>
          <p:cNvSpPr>
            <a:spLocks noGrp="1"/>
          </p:cNvSpPr>
          <p:nvPr>
            <p:ph idx="1"/>
          </p:nvPr>
        </p:nvSpPr>
        <p:spPr/>
        <p:txBody>
          <a:bodyPr/>
          <a:lstStyle/>
          <a:p>
            <a:pPr marL="631825" indent="-514350">
              <a:buFont typeface="Wingdings 2" pitchFamily="18" charset="2"/>
              <a:buNone/>
            </a:pPr>
            <a:r>
              <a:rPr lang="en-US" altLang="zh-TW" sz="2800" smtClean="0"/>
              <a:t>int main(int argc, char* argv[])</a:t>
            </a:r>
          </a:p>
          <a:p>
            <a:pPr marL="631825" indent="-514350">
              <a:buFont typeface="Wingdings 2" pitchFamily="18" charset="2"/>
              <a:buNone/>
            </a:pPr>
            <a:r>
              <a:rPr lang="en-US" altLang="zh-TW" sz="2800" smtClean="0"/>
              <a:t>{</a:t>
            </a:r>
          </a:p>
          <a:p>
            <a:pPr marL="631825" indent="-514350">
              <a:buFont typeface="Wingdings 2" pitchFamily="18" charset="2"/>
              <a:buNone/>
            </a:pPr>
            <a:r>
              <a:rPr lang="en-US" altLang="zh-TW" sz="2800" smtClean="0"/>
              <a:t>	glutInit(&amp;argc, argv);</a:t>
            </a:r>
          </a:p>
          <a:p>
            <a:pPr marL="631825" indent="-514350">
              <a:buFont typeface="Wingdings 2" pitchFamily="18" charset="2"/>
              <a:buNone/>
            </a:pPr>
            <a:r>
              <a:rPr lang="en-US" altLang="zh-TW" sz="2800" smtClean="0"/>
              <a:t>	glutInitDisplayMode(GLUT_SINGLE | GLUT_RGB);</a:t>
            </a:r>
          </a:p>
          <a:p>
            <a:pPr marL="631825" indent="-514350">
              <a:buFont typeface="Wingdings 2" pitchFamily="18" charset="2"/>
              <a:buNone/>
            </a:pPr>
            <a:r>
              <a:rPr lang="en-US" altLang="zh-TW" sz="2800" smtClean="0"/>
              <a:t>	glutCreateWindow("GLRect");</a:t>
            </a:r>
          </a:p>
          <a:p>
            <a:pPr marL="631825" indent="-514350">
              <a:buFont typeface="Wingdings 2" pitchFamily="18" charset="2"/>
              <a:buNone/>
            </a:pPr>
            <a:r>
              <a:rPr lang="en-US" altLang="zh-TW" sz="2800" smtClean="0"/>
              <a:t>	glutDisplayFunc(RenderScene);</a:t>
            </a:r>
          </a:p>
          <a:p>
            <a:pPr marL="631825" indent="-514350">
              <a:buFont typeface="Wingdings 2" pitchFamily="18" charset="2"/>
              <a:buNone/>
            </a:pPr>
            <a:r>
              <a:rPr lang="en-US" altLang="zh-TW" sz="2800" smtClean="0"/>
              <a:t>	</a:t>
            </a:r>
            <a:r>
              <a:rPr lang="en-US" altLang="zh-TW" sz="2800" b="1" smtClean="0">
                <a:solidFill>
                  <a:srgbClr val="FF0000"/>
                </a:solidFill>
              </a:rPr>
              <a:t>glutReshapeFunc(ChangeSize);</a:t>
            </a:r>
          </a:p>
          <a:p>
            <a:pPr marL="631825" indent="-514350">
              <a:buFont typeface="Wingdings 2" pitchFamily="18" charset="2"/>
              <a:buNone/>
            </a:pPr>
            <a:r>
              <a:rPr lang="en-US" altLang="zh-TW" sz="2800" smtClean="0"/>
              <a:t>	SetupRC();</a:t>
            </a:r>
          </a:p>
          <a:p>
            <a:pPr marL="631825" indent="-514350">
              <a:buFont typeface="Wingdings 2" pitchFamily="18" charset="2"/>
              <a:buNone/>
            </a:pPr>
            <a:r>
              <a:rPr lang="en-US" altLang="zh-TW" sz="2800" smtClean="0"/>
              <a:t>	glutMainLoop();        </a:t>
            </a:r>
          </a:p>
          <a:p>
            <a:pPr marL="631825" indent="-514350">
              <a:buFont typeface="Wingdings 2" pitchFamily="18" charset="2"/>
              <a:buNone/>
            </a:pPr>
            <a:r>
              <a:rPr lang="en-US" altLang="zh-TW" sz="2800" smtClean="0"/>
              <a:t>	return 0;</a:t>
            </a:r>
          </a:p>
          <a:p>
            <a:pPr marL="631825" indent="-514350">
              <a:buFont typeface="Wingdings 2" pitchFamily="18" charset="2"/>
              <a:buNone/>
            </a:pPr>
            <a:r>
              <a:rPr lang="en-US" altLang="zh-TW" sz="2800" smtClean="0"/>
              <a:t>}</a:t>
            </a: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hangingPunct="1">
              <a:defRPr/>
            </a:pPr>
            <a:r>
              <a:rPr lang="en-US" altLang="zh-TW" dirty="0" smtClean="0">
                <a:solidFill>
                  <a:schemeClr val="accent1">
                    <a:satMod val="150000"/>
                  </a:schemeClr>
                </a:solidFill>
              </a:rPr>
              <a:t>Rendering Callback</a:t>
            </a:r>
            <a:endParaRPr lang="zh-TW" altLang="en-US" dirty="0"/>
          </a:p>
        </p:txBody>
      </p:sp>
      <p:sp>
        <p:nvSpPr>
          <p:cNvPr id="3" name="內容版面配置區 2"/>
          <p:cNvSpPr>
            <a:spLocks noGrp="1"/>
          </p:cNvSpPr>
          <p:nvPr>
            <p:ph idx="1"/>
          </p:nvPr>
        </p:nvSpPr>
        <p:spPr/>
        <p:txBody>
          <a:bodyPr/>
          <a:lstStyle/>
          <a:p>
            <a:pPr eaLnBrk="1" hangingPunct="1">
              <a:defRPr/>
            </a:pPr>
            <a:r>
              <a:rPr lang="en-US" altLang="zh-TW" dirty="0" smtClean="0"/>
              <a:t>Do all of your drawing here</a:t>
            </a:r>
            <a:endParaRPr lang="en-US" altLang="zh-TW" dirty="0" smtClean="0">
              <a:solidFill>
                <a:schemeClr val="hlink"/>
              </a:solidFill>
              <a:effectLst>
                <a:outerShdw blurRad="38100" dist="38100" dir="2700000" algn="tl">
                  <a:srgbClr val="FFFFFF"/>
                </a:outerShdw>
              </a:effectLst>
            </a:endParaRPr>
          </a:p>
          <a:p>
            <a:pPr marL="1109663" lvl="2" indent="-342900" eaLnBrk="1" hangingPunct="1">
              <a:buFont typeface="Arial" charset="0"/>
              <a:buNone/>
              <a:defRPr/>
            </a:pPr>
            <a:r>
              <a:rPr lang="en-US" altLang="zh-TW" dirty="0" smtClean="0">
                <a:effectLst>
                  <a:outerShdw blurRad="38100" dist="38100" dir="2700000" algn="tl">
                    <a:srgbClr val="FFFFFF"/>
                  </a:outerShdw>
                </a:effectLst>
                <a:latin typeface="Courier New" pitchFamily="49" charset="0"/>
              </a:rPr>
              <a:t>void </a:t>
            </a:r>
            <a:r>
              <a:rPr lang="en-US" altLang="zh-TW" dirty="0" err="1" smtClean="0">
                <a:effectLst>
                  <a:outerShdw blurRad="38100" dist="38100" dir="2700000" algn="tl">
                    <a:srgbClr val="FFFFFF"/>
                  </a:outerShdw>
                </a:effectLst>
                <a:latin typeface="Courier New" pitchFamily="49" charset="0"/>
              </a:rPr>
              <a:t>RenderScene</a:t>
            </a:r>
            <a:r>
              <a:rPr lang="en-US" altLang="zh-TW" dirty="0" smtClean="0">
                <a:effectLst>
                  <a:outerShdw blurRad="38100" dist="38100" dir="2700000" algn="tl">
                    <a:srgbClr val="FFFFFF"/>
                  </a:outerShdw>
                </a:effectLst>
                <a:latin typeface="Courier New" pitchFamily="49" charset="0"/>
              </a:rPr>
              <a:t>(void)</a:t>
            </a:r>
          </a:p>
          <a:p>
            <a:pPr marL="1109663" lvl="2" indent="-342900" eaLnBrk="1" hangingPunct="1">
              <a:buFont typeface="Arial" charset="0"/>
              <a:buNone/>
              <a:defRPr/>
            </a:pPr>
            <a:r>
              <a:rPr lang="en-US" altLang="zh-TW" dirty="0" smtClean="0">
                <a:effectLst>
                  <a:outerShdw blurRad="38100" dist="38100" dir="2700000" algn="tl">
                    <a:srgbClr val="FFFFFF"/>
                  </a:outerShdw>
                </a:effectLst>
                <a:latin typeface="Courier New" pitchFamily="49" charset="0"/>
              </a:rPr>
              <a:t>{	</a:t>
            </a:r>
          </a:p>
          <a:p>
            <a:pPr marL="1109663" lvl="2" indent="-342900" eaLnBrk="1" hangingPunct="1">
              <a:buFont typeface="Arial" charset="0"/>
              <a:buNone/>
              <a:defRPr/>
            </a:pPr>
            <a:r>
              <a:rPr lang="en-US" altLang="zh-TW" dirty="0" smtClean="0">
                <a:effectLst>
                  <a:outerShdw blurRad="38100" dist="38100" dir="2700000" algn="tl">
                    <a:srgbClr val="FFFFFF"/>
                  </a:outerShdw>
                </a:effectLst>
                <a:latin typeface="Courier New" pitchFamily="49" charset="0"/>
              </a:rPr>
              <a:t>	</a:t>
            </a:r>
            <a:r>
              <a:rPr lang="en-US" altLang="zh-TW" dirty="0" err="1" smtClean="0">
                <a:effectLst>
                  <a:outerShdw blurRad="38100" dist="38100" dir="2700000" algn="tl">
                    <a:srgbClr val="FFFFFF"/>
                  </a:outerShdw>
                </a:effectLst>
                <a:latin typeface="Courier New" pitchFamily="49" charset="0"/>
              </a:rPr>
              <a:t>glClear</a:t>
            </a:r>
            <a:r>
              <a:rPr lang="en-US" altLang="zh-TW" dirty="0" smtClean="0">
                <a:effectLst>
                  <a:outerShdw blurRad="38100" dist="38100" dir="2700000" algn="tl">
                    <a:srgbClr val="FFFFFF"/>
                  </a:outerShdw>
                </a:effectLst>
                <a:latin typeface="Courier New" pitchFamily="49" charset="0"/>
              </a:rPr>
              <a:t>(GL_COLOR_BUFFER_BIT);	</a:t>
            </a:r>
          </a:p>
          <a:p>
            <a:pPr marL="1109663" lvl="2" indent="-342900" eaLnBrk="1" hangingPunct="1">
              <a:buFont typeface="Arial" charset="0"/>
              <a:buNone/>
              <a:defRPr/>
            </a:pPr>
            <a:r>
              <a:rPr lang="en-US" altLang="zh-TW" dirty="0" smtClean="0">
                <a:effectLst>
                  <a:outerShdw blurRad="38100" dist="38100" dir="2700000" algn="tl">
                    <a:srgbClr val="FFFFFF"/>
                  </a:outerShdw>
                </a:effectLst>
                <a:latin typeface="Courier New" pitchFamily="49" charset="0"/>
              </a:rPr>
              <a:t>	glColor3f(1.0f, 0.0f, 0.0f);	</a:t>
            </a:r>
          </a:p>
          <a:p>
            <a:pPr marL="1109663" lvl="2" indent="-342900" eaLnBrk="1" hangingPunct="1">
              <a:buFont typeface="Arial" charset="0"/>
              <a:buNone/>
              <a:defRPr/>
            </a:pPr>
            <a:r>
              <a:rPr lang="en-US" altLang="zh-TW" dirty="0" smtClean="0">
                <a:effectLst>
                  <a:outerShdw blurRad="38100" dist="38100" dir="2700000" algn="tl">
                    <a:srgbClr val="FFFFFF"/>
                  </a:outerShdw>
                </a:effectLst>
                <a:latin typeface="Courier New" pitchFamily="49" charset="0"/>
              </a:rPr>
              <a:t>	</a:t>
            </a:r>
            <a:r>
              <a:rPr lang="en-US" altLang="zh-TW" dirty="0" err="1" smtClean="0">
                <a:effectLst>
                  <a:outerShdw blurRad="38100" dist="38100" dir="2700000" algn="tl">
                    <a:srgbClr val="FFFFFF"/>
                  </a:outerShdw>
                </a:effectLst>
                <a:latin typeface="Courier New" pitchFamily="49" charset="0"/>
              </a:rPr>
              <a:t>glRectf</a:t>
            </a:r>
            <a:r>
              <a:rPr lang="en-US" altLang="zh-TW" dirty="0" smtClean="0">
                <a:effectLst>
                  <a:outerShdw blurRad="38100" dist="38100" dir="2700000" algn="tl">
                    <a:srgbClr val="FFFFFF"/>
                  </a:outerShdw>
                </a:effectLst>
                <a:latin typeface="Courier New" pitchFamily="49" charset="0"/>
              </a:rPr>
              <a:t>(-25.0f, 25.0f, 25.0f, -25.0f)	</a:t>
            </a:r>
          </a:p>
          <a:p>
            <a:pPr marL="1109663" lvl="2" indent="-342900" eaLnBrk="1" hangingPunct="1">
              <a:buFont typeface="Arial" charset="0"/>
              <a:buNone/>
              <a:defRPr/>
            </a:pPr>
            <a:r>
              <a:rPr lang="en-US" altLang="zh-TW" dirty="0" smtClean="0">
                <a:effectLst>
                  <a:outerShdw blurRad="38100" dist="38100" dir="2700000" algn="tl">
                    <a:srgbClr val="FFFFFF"/>
                  </a:outerShdw>
                </a:effectLst>
                <a:latin typeface="Courier New" pitchFamily="49" charset="0"/>
              </a:rPr>
              <a:t>	</a:t>
            </a:r>
            <a:r>
              <a:rPr lang="en-US" altLang="zh-TW" dirty="0" err="1" smtClean="0">
                <a:effectLst>
                  <a:outerShdw blurRad="38100" dist="38100" dir="2700000" algn="tl">
                    <a:srgbClr val="FFFFFF"/>
                  </a:outerShdw>
                </a:effectLst>
                <a:latin typeface="Courier New" pitchFamily="49" charset="0"/>
              </a:rPr>
              <a:t>glFlush</a:t>
            </a:r>
            <a:r>
              <a:rPr lang="en-US" altLang="zh-TW" dirty="0" smtClean="0">
                <a:effectLst>
                  <a:outerShdw blurRad="38100" dist="38100" dir="2700000" algn="tl">
                    <a:srgbClr val="FFFFFF"/>
                  </a:outerShdw>
                </a:effectLst>
                <a:latin typeface="Courier New" pitchFamily="49" charset="0"/>
              </a:rPr>
              <a:t>();</a:t>
            </a:r>
          </a:p>
          <a:p>
            <a:pPr marL="1109663" lvl="2" indent="-342900" eaLnBrk="1" hangingPunct="1">
              <a:buFont typeface="Arial" charset="0"/>
              <a:buNone/>
              <a:defRPr/>
            </a:pPr>
            <a:r>
              <a:rPr lang="en-US" altLang="zh-TW" dirty="0" smtClean="0">
                <a:effectLst>
                  <a:outerShdw blurRad="38100" dist="38100" dir="2700000" algn="tl">
                    <a:srgbClr val="FFFFFF"/>
                  </a:outerShdw>
                </a:effectLst>
                <a:latin typeface="Courier New" pitchFamily="49" charset="0"/>
              </a:rPr>
              <a:t>}</a:t>
            </a:r>
            <a:endParaRPr lang="zh-TW" altLang="en-US" dirty="0"/>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Reshape </a:t>
            </a:r>
            <a:r>
              <a:rPr lang="en-US" altLang="zh-TW" dirty="0" smtClean="0">
                <a:solidFill>
                  <a:schemeClr val="accent1">
                    <a:satMod val="150000"/>
                  </a:schemeClr>
                </a:solidFill>
              </a:rPr>
              <a:t>Callback</a:t>
            </a:r>
            <a:endParaRPr lang="zh-TW" altLang="en-US" dirty="0"/>
          </a:p>
        </p:txBody>
      </p:sp>
      <p:sp>
        <p:nvSpPr>
          <p:cNvPr id="35843" name="內容版面配置區 2"/>
          <p:cNvSpPr>
            <a:spLocks noGrp="1"/>
          </p:cNvSpPr>
          <p:nvPr>
            <p:ph idx="1"/>
          </p:nvPr>
        </p:nvSpPr>
        <p:spPr/>
        <p:txBody>
          <a:bodyPr/>
          <a:lstStyle/>
          <a:p>
            <a:pPr>
              <a:buFont typeface="Wingdings 2" pitchFamily="18" charset="2"/>
              <a:buNone/>
            </a:pPr>
            <a:r>
              <a:rPr lang="en-US" altLang="zh-TW" sz="1800" smtClean="0"/>
              <a:t>void ChangeSize(int w, int h)</a:t>
            </a:r>
          </a:p>
          <a:p>
            <a:pPr>
              <a:buFont typeface="Wingdings 2" pitchFamily="18" charset="2"/>
              <a:buNone/>
            </a:pPr>
            <a:r>
              <a:rPr lang="en-US" altLang="zh-TW" sz="1800" smtClean="0"/>
              <a:t>{</a:t>
            </a:r>
          </a:p>
          <a:p>
            <a:pPr>
              <a:buFont typeface="Wingdings 2" pitchFamily="18" charset="2"/>
              <a:buNone/>
            </a:pPr>
            <a:r>
              <a:rPr lang="en-US" altLang="zh-TW" sz="1800" smtClean="0"/>
              <a:t>	GLfloat aspectRatio;</a:t>
            </a:r>
          </a:p>
          <a:p>
            <a:pPr>
              <a:buFont typeface="Wingdings 2" pitchFamily="18" charset="2"/>
              <a:buNone/>
            </a:pPr>
            <a:r>
              <a:rPr lang="en-US" altLang="zh-TW" sz="1800" smtClean="0"/>
              <a:t>	if(h == 0)</a:t>
            </a:r>
          </a:p>
          <a:p>
            <a:pPr>
              <a:buFont typeface="Wingdings 2" pitchFamily="18" charset="2"/>
              <a:buNone/>
            </a:pPr>
            <a:r>
              <a:rPr lang="en-US" altLang="zh-TW" sz="1800" smtClean="0"/>
              <a:t>		h = 1;</a:t>
            </a:r>
          </a:p>
          <a:p>
            <a:pPr>
              <a:buFont typeface="Wingdings 2" pitchFamily="18" charset="2"/>
              <a:buNone/>
            </a:pPr>
            <a:r>
              <a:rPr lang="en-US" altLang="zh-TW" sz="1800" smtClean="0"/>
              <a:t>	glViewport(0, 0, w, h);</a:t>
            </a:r>
          </a:p>
          <a:p>
            <a:pPr>
              <a:buFont typeface="Wingdings 2" pitchFamily="18" charset="2"/>
              <a:buNone/>
            </a:pPr>
            <a:r>
              <a:rPr lang="en-US" altLang="zh-TW" sz="1800" smtClean="0"/>
              <a:t>	glMatrixMode(GL_PROJECTION);</a:t>
            </a:r>
          </a:p>
          <a:p>
            <a:pPr>
              <a:buFont typeface="Wingdings 2" pitchFamily="18" charset="2"/>
              <a:buNone/>
            </a:pPr>
            <a:r>
              <a:rPr lang="en-US" altLang="zh-TW" sz="1800" smtClean="0"/>
              <a:t>	glLoadIdentity();</a:t>
            </a:r>
          </a:p>
          <a:p>
            <a:pPr>
              <a:buFont typeface="Wingdings 2" pitchFamily="18" charset="2"/>
              <a:buNone/>
            </a:pPr>
            <a:r>
              <a:rPr lang="en-US" altLang="zh-TW" sz="1800" smtClean="0"/>
              <a:t>	aspectRatio = (GLfloat)w / (GLfloat)h;</a:t>
            </a:r>
          </a:p>
          <a:p>
            <a:pPr>
              <a:buFont typeface="Wingdings 2" pitchFamily="18" charset="2"/>
              <a:buNone/>
            </a:pPr>
            <a:r>
              <a:rPr lang="en-US" altLang="zh-TW" sz="1800" smtClean="0"/>
              <a:t>	if (w &lt;= h) </a:t>
            </a:r>
          </a:p>
          <a:p>
            <a:pPr>
              <a:buFont typeface="Wingdings 2" pitchFamily="18" charset="2"/>
              <a:buNone/>
            </a:pPr>
            <a:r>
              <a:rPr lang="en-US" altLang="zh-TW" sz="1800" smtClean="0"/>
              <a:t>		glOrtho (-100.0, 100.0, -100 / aspectRatio, 100.0 / aspectRatio, 1.0, -1.0);</a:t>
            </a:r>
          </a:p>
          <a:p>
            <a:pPr>
              <a:buFont typeface="Wingdings 2" pitchFamily="18" charset="2"/>
              <a:buNone/>
            </a:pPr>
            <a:r>
              <a:rPr lang="en-US" altLang="zh-TW" sz="1800" smtClean="0"/>
              <a:t>	else </a:t>
            </a:r>
          </a:p>
          <a:p>
            <a:pPr>
              <a:buFont typeface="Wingdings 2" pitchFamily="18" charset="2"/>
              <a:buNone/>
            </a:pPr>
            <a:r>
              <a:rPr lang="en-US" altLang="zh-TW" sz="1800" smtClean="0"/>
              <a:t>		glOrtho (-100.0 * aspectRatio, 100.0 * aspectRatio, -100.0, 100.0, 1.0, -1.0);</a:t>
            </a:r>
          </a:p>
          <a:p>
            <a:pPr>
              <a:buFont typeface="Wingdings 2" pitchFamily="18" charset="2"/>
              <a:buNone/>
            </a:pPr>
            <a:r>
              <a:rPr lang="en-US" altLang="zh-TW" sz="1800" smtClean="0"/>
              <a:t>	glMatrixMode(GL_MODELVIEW);</a:t>
            </a:r>
          </a:p>
          <a:p>
            <a:pPr>
              <a:buFont typeface="Wingdings 2" pitchFamily="18" charset="2"/>
              <a:buNone/>
            </a:pPr>
            <a:r>
              <a:rPr lang="en-US" altLang="zh-TW" sz="1800" smtClean="0"/>
              <a:t>	glLoadIdentity();</a:t>
            </a:r>
          </a:p>
          <a:p>
            <a:pPr>
              <a:buFont typeface="Wingdings 2" pitchFamily="18" charset="2"/>
              <a:buNone/>
            </a:pPr>
            <a:r>
              <a:rPr lang="en-US" altLang="zh-TW" sz="1800" smtClean="0"/>
              <a:t>}</a:t>
            </a:r>
          </a:p>
          <a:p>
            <a:pPr>
              <a:buFont typeface="Wingdings 2" pitchFamily="18" charset="2"/>
              <a:buNone/>
            </a:pPr>
            <a:endParaRPr lang="zh-TW" altLang="en-US" sz="1800" smtClean="0"/>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5575"/>
            <a:ext cx="8229600" cy="1252538"/>
          </a:xfrm>
        </p:spPr>
        <p:txBody>
          <a:bodyPr/>
          <a:lstStyle/>
          <a:p>
            <a:pPr>
              <a:defRPr/>
            </a:pPr>
            <a:endParaRPr lang="zh-TW" altLang="en-US"/>
          </a:p>
        </p:txBody>
      </p:sp>
      <p:pic>
        <p:nvPicPr>
          <p:cNvPr id="36867" name="內容版面配置區 4" descr="2.b.png"/>
          <p:cNvPicPr>
            <a:picLocks noGrp="1" noChangeAspect="1"/>
          </p:cNvPicPr>
          <p:nvPr>
            <p:ph idx="1"/>
          </p:nvPr>
        </p:nvPicPr>
        <p:blipFill>
          <a:blip r:embed="rId2" cstate="print"/>
          <a:srcRect/>
          <a:stretch>
            <a:fillRect/>
          </a:stretch>
        </p:blipFill>
        <p:spPr>
          <a:xfrm>
            <a:off x="3105150" y="2497138"/>
            <a:ext cx="2933700" cy="3181350"/>
          </a:xfrm>
        </p:spPr>
      </p:pic>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xfrm>
            <a:off x="457200" y="6477000"/>
            <a:ext cx="2133600" cy="274638"/>
          </a:xfrm>
        </p:spPr>
        <p:txBody>
          <a:bodyPr lIns="109728" rIns="45720"/>
          <a:lstStyle/>
          <a:p>
            <a:pPr algn="l">
              <a:defRPr/>
            </a:pPr>
            <a:fld id="{D4BB2EEC-2887-4156-9AF1-5DFECBDA1392}" type="slidenum">
              <a:rPr lang="en-US" altLang="en-US"/>
              <a:pPr algn="l">
                <a:defRPr/>
              </a:pPr>
              <a:t>3</a:t>
            </a:fld>
            <a:endParaRPr lang="en-US" altLang="en-US"/>
          </a:p>
        </p:txBody>
      </p:sp>
      <p:sp>
        <p:nvSpPr>
          <p:cNvPr id="411650" name="Rectangle 2"/>
          <p:cNvSpPr>
            <a:spLocks noGrp="1" noChangeArrowheads="1"/>
          </p:cNvSpPr>
          <p:nvPr>
            <p:ph type="title"/>
          </p:nvPr>
        </p:nvSpPr>
        <p:spPr/>
        <p:txBody>
          <a:bodyPr/>
          <a:lstStyle/>
          <a:p>
            <a:pPr eaLnBrk="1" fontAlgn="auto" hangingPunct="1">
              <a:spcAft>
                <a:spcPts val="0"/>
              </a:spcAft>
              <a:defRPr/>
            </a:pPr>
            <a:r>
              <a:rPr lang="en-US" altLang="zh-TW">
                <a:solidFill>
                  <a:schemeClr val="accent1">
                    <a:satMod val="150000"/>
                  </a:schemeClr>
                </a:solidFill>
              </a:rPr>
              <a:t>OpenGL and GLUT Overview</a:t>
            </a:r>
          </a:p>
        </p:txBody>
      </p:sp>
      <p:sp>
        <p:nvSpPr>
          <p:cNvPr id="10244" name="Rectangle 3"/>
          <p:cNvSpPr>
            <a:spLocks noGrp="1" noChangeArrowheads="1"/>
          </p:cNvSpPr>
          <p:nvPr>
            <p:ph type="body" idx="1"/>
          </p:nvPr>
        </p:nvSpPr>
        <p:spPr/>
        <p:txBody>
          <a:bodyPr/>
          <a:lstStyle/>
          <a:p>
            <a:pPr eaLnBrk="1" hangingPunct="1"/>
            <a:r>
              <a:rPr lang="en-US" altLang="zh-TW" smtClean="0"/>
              <a:t>What is OpenGL &amp; what can it do for me?</a:t>
            </a:r>
          </a:p>
          <a:p>
            <a:pPr eaLnBrk="1" hangingPunct="1"/>
            <a:r>
              <a:rPr lang="en-US" altLang="zh-TW" smtClean="0"/>
              <a:t>OpenGL in windowing systems</a:t>
            </a:r>
          </a:p>
          <a:p>
            <a:pPr eaLnBrk="1" hangingPunct="1"/>
            <a:r>
              <a:rPr lang="en-US" altLang="zh-TW" smtClean="0"/>
              <a:t>Why GLUT</a:t>
            </a:r>
          </a:p>
          <a:p>
            <a:pPr eaLnBrk="1" hangingPunct="1"/>
            <a:r>
              <a:rPr lang="en-US" altLang="zh-TW" smtClean="0"/>
              <a:t>A GLUT program template</a:t>
            </a: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Drawing a Rectangle</a:t>
            </a:r>
            <a:endParaRPr lang="zh-TW" altLang="en-US" dirty="0"/>
          </a:p>
        </p:txBody>
      </p:sp>
      <p:sp>
        <p:nvSpPr>
          <p:cNvPr id="37891" name="內容版面配置區 2"/>
          <p:cNvSpPr>
            <a:spLocks noGrp="1"/>
          </p:cNvSpPr>
          <p:nvPr>
            <p:ph idx="1"/>
          </p:nvPr>
        </p:nvSpPr>
        <p:spPr/>
        <p:txBody>
          <a:bodyPr/>
          <a:lstStyle/>
          <a:p>
            <a:r>
              <a:rPr lang="en-US" altLang="zh-TW" smtClean="0"/>
              <a:t>void glColor3f(GLfloat red, GLfloat green, GLfloat blue);</a:t>
            </a:r>
          </a:p>
          <a:p>
            <a:endParaRPr lang="en-US" altLang="zh-TW" smtClean="0"/>
          </a:p>
          <a:p>
            <a:r>
              <a:rPr lang="en-US" altLang="zh-TW" smtClean="0"/>
              <a:t>void glRectf(GLfloat x1, GLfloat y1, GLfloat x2, GLfloat y2);</a:t>
            </a:r>
            <a:endParaRPr lang="zh-TW" altLang="en-US" smtClean="0"/>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投影片編號版面配置區 3"/>
          <p:cNvSpPr>
            <a:spLocks noGrp="1"/>
          </p:cNvSpPr>
          <p:nvPr>
            <p:ph type="sldNum" sz="quarter" idx="12"/>
          </p:nvPr>
        </p:nvSpPr>
        <p:spPr>
          <a:xfrm>
            <a:off x="457200" y="6477000"/>
            <a:ext cx="2133600" cy="274638"/>
          </a:xfrm>
        </p:spPr>
        <p:txBody>
          <a:bodyPr lIns="109728" rIns="45720"/>
          <a:lstStyle/>
          <a:p>
            <a:pPr algn="l">
              <a:defRPr/>
            </a:pPr>
            <a:fld id="{BF1078CB-3D29-40A9-9851-1BEFF854B14B}" type="slidenum">
              <a:rPr lang="en-US" altLang="en-US"/>
              <a:pPr algn="l">
                <a:defRPr/>
              </a:pPr>
              <a:t>31</a:t>
            </a:fld>
            <a:endParaRPr lang="en-US" altLang="en-US"/>
          </a:p>
        </p:txBody>
      </p:sp>
      <p:sp>
        <p:nvSpPr>
          <p:cNvPr id="448514" name="Rectangle 2"/>
          <p:cNvSpPr>
            <a:spLocks noGrp="1" noChangeArrowheads="1"/>
          </p:cNvSpPr>
          <p:nvPr>
            <p:ph type="title"/>
          </p:nvPr>
        </p:nvSpPr>
        <p:spPr/>
        <p:txBody>
          <a:bodyPr lIns="90488" tIns="44450" rIns="90488" bIns="44450"/>
          <a:lstStyle/>
          <a:p>
            <a:pPr eaLnBrk="1" hangingPunct="1">
              <a:defRPr/>
            </a:pPr>
            <a:r>
              <a:rPr lang="en-US" altLang="zh-TW"/>
              <a:t>OpenGL Command Formats</a:t>
            </a:r>
          </a:p>
        </p:txBody>
      </p:sp>
      <p:sp>
        <p:nvSpPr>
          <p:cNvPr id="448515" name="Rectangle 3"/>
          <p:cNvSpPr>
            <a:spLocks noChangeArrowheads="1"/>
          </p:cNvSpPr>
          <p:nvPr/>
        </p:nvSpPr>
        <p:spPr bwMode="auto">
          <a:xfrm>
            <a:off x="2438400" y="1828800"/>
            <a:ext cx="4095750" cy="579438"/>
          </a:xfrm>
          <a:prstGeom prst="rect">
            <a:avLst/>
          </a:prstGeom>
          <a:noFill/>
          <a:ln w="9525">
            <a:noFill/>
            <a:miter lim="800000"/>
            <a:headEnd/>
            <a:tailEnd/>
          </a:ln>
          <a:effectLst/>
        </p:spPr>
        <p:txBody>
          <a:bodyPr wrap="none" lIns="92075" tIns="46038" rIns="92075" bIns="46038">
            <a:spAutoFit/>
          </a:bodyPr>
          <a:lstStyle/>
          <a:p>
            <a:pPr>
              <a:defRPr/>
            </a:pPr>
            <a:r>
              <a:rPr lang="en-US" altLang="zh-TW" sz="3200">
                <a:solidFill>
                  <a:srgbClr val="FEBF02"/>
                </a:solidFill>
                <a:effectLst>
                  <a:outerShdw blurRad="38100" dist="38100" dir="2700000" algn="tl">
                    <a:srgbClr val="FFFFFF"/>
                  </a:outerShdw>
                </a:effectLst>
                <a:latin typeface="Courier New" pitchFamily="49" charset="0"/>
                <a:ea typeface="新細明體" pitchFamily="18" charset="-120"/>
              </a:rPr>
              <a:t>glVertex3fv( </a:t>
            </a:r>
            <a:r>
              <a:rPr lang="en-US" altLang="zh-TW" sz="3200" i="1">
                <a:solidFill>
                  <a:srgbClr val="FEBF02"/>
                </a:solidFill>
                <a:effectLst>
                  <a:outerShdw blurRad="38100" dist="38100" dir="2700000" algn="tl">
                    <a:srgbClr val="FFFFFF"/>
                  </a:outerShdw>
                </a:effectLst>
                <a:latin typeface="Courier New" pitchFamily="49" charset="0"/>
                <a:ea typeface="新細明體" pitchFamily="18" charset="-120"/>
              </a:rPr>
              <a:t>v</a:t>
            </a:r>
            <a:r>
              <a:rPr lang="en-US" altLang="zh-TW" sz="3200">
                <a:solidFill>
                  <a:srgbClr val="FEBF02"/>
                </a:solidFill>
                <a:effectLst>
                  <a:outerShdw blurRad="38100" dist="38100" dir="2700000" algn="tl">
                    <a:srgbClr val="FFFFFF"/>
                  </a:outerShdw>
                </a:effectLst>
                <a:latin typeface="Courier New" pitchFamily="49" charset="0"/>
                <a:ea typeface="新細明體" pitchFamily="18" charset="-120"/>
              </a:rPr>
              <a:t> )</a:t>
            </a:r>
          </a:p>
        </p:txBody>
      </p:sp>
      <p:sp>
        <p:nvSpPr>
          <p:cNvPr id="38917" name="Freeform 4"/>
          <p:cNvSpPr>
            <a:spLocks/>
          </p:cNvSpPr>
          <p:nvPr/>
        </p:nvSpPr>
        <p:spPr bwMode="auto">
          <a:xfrm>
            <a:off x="4192588" y="2312988"/>
            <a:ext cx="685800" cy="1454150"/>
          </a:xfrm>
          <a:custGeom>
            <a:avLst/>
            <a:gdLst>
              <a:gd name="T0" fmla="*/ 2147483647 w 432"/>
              <a:gd name="T1" fmla="*/ 0 h 916"/>
              <a:gd name="T2" fmla="*/ 2147483647 w 432"/>
              <a:gd name="T3" fmla="*/ 2147483647 h 916"/>
              <a:gd name="T4" fmla="*/ 0 w 432"/>
              <a:gd name="T5" fmla="*/ 2147483647 h 916"/>
              <a:gd name="T6" fmla="*/ 0 w 432"/>
              <a:gd name="T7" fmla="*/ 2147483647 h 916"/>
              <a:gd name="T8" fmla="*/ 0 60000 65536"/>
              <a:gd name="T9" fmla="*/ 0 60000 65536"/>
              <a:gd name="T10" fmla="*/ 0 60000 65536"/>
              <a:gd name="T11" fmla="*/ 0 60000 65536"/>
              <a:gd name="T12" fmla="*/ 0 w 432"/>
              <a:gd name="T13" fmla="*/ 0 h 916"/>
              <a:gd name="T14" fmla="*/ 432 w 432"/>
              <a:gd name="T15" fmla="*/ 916 h 916"/>
            </a:gdLst>
            <a:ahLst/>
            <a:cxnLst>
              <a:cxn ang="T8">
                <a:pos x="T0" y="T1"/>
              </a:cxn>
              <a:cxn ang="T9">
                <a:pos x="T2" y="T3"/>
              </a:cxn>
              <a:cxn ang="T10">
                <a:pos x="T4" y="T5"/>
              </a:cxn>
              <a:cxn ang="T11">
                <a:pos x="T6" y="T7"/>
              </a:cxn>
            </a:cxnLst>
            <a:rect l="T12" t="T13" r="T14" b="T15"/>
            <a:pathLst>
              <a:path w="432" h="916">
                <a:moveTo>
                  <a:pt x="431" y="0"/>
                </a:moveTo>
                <a:lnTo>
                  <a:pt x="431" y="426"/>
                </a:lnTo>
                <a:lnTo>
                  <a:pt x="0" y="665"/>
                </a:lnTo>
                <a:lnTo>
                  <a:pt x="0" y="915"/>
                </a:lnTo>
              </a:path>
            </a:pathLst>
          </a:custGeom>
          <a:noFill/>
          <a:ln w="12700" cap="rnd">
            <a:solidFill>
              <a:srgbClr val="FEBF02"/>
            </a:solidFill>
            <a:round/>
            <a:headEnd type="stealth" w="med" len="lg"/>
            <a:tailEnd type="none" w="sm" len="sm"/>
          </a:ln>
        </p:spPr>
        <p:txBody>
          <a:bodyPr/>
          <a:lstStyle/>
          <a:p>
            <a:endParaRPr lang="zh-TW" altLang="en-US"/>
          </a:p>
        </p:txBody>
      </p:sp>
      <p:sp>
        <p:nvSpPr>
          <p:cNvPr id="448517" name="Rectangle 5"/>
          <p:cNvSpPr>
            <a:spLocks noChangeArrowheads="1"/>
          </p:cNvSpPr>
          <p:nvPr/>
        </p:nvSpPr>
        <p:spPr bwMode="auto">
          <a:xfrm>
            <a:off x="519113" y="3795713"/>
            <a:ext cx="1708150" cy="701675"/>
          </a:xfrm>
          <a:prstGeom prst="rect">
            <a:avLst/>
          </a:prstGeom>
          <a:noFill/>
          <a:ln w="9525">
            <a:noFill/>
            <a:miter lim="800000"/>
            <a:headEnd/>
            <a:tailEnd/>
          </a:ln>
          <a:effectLst/>
        </p:spPr>
        <p:txBody>
          <a:bodyPr wrap="none" lIns="92075" tIns="46038" rIns="92075" bIns="46038">
            <a:spAutoFit/>
          </a:bodyPr>
          <a:lstStyle/>
          <a:p>
            <a:pPr>
              <a:defRPr/>
            </a:pPr>
            <a:r>
              <a:rPr lang="en-US" altLang="zh-TW" sz="2000" i="1">
                <a:solidFill>
                  <a:srgbClr val="FEBF02"/>
                </a:solidFill>
                <a:effectLst>
                  <a:outerShdw blurRad="38100" dist="38100" dir="2700000" algn="tl">
                    <a:srgbClr val="FFFFFF"/>
                  </a:outerShdw>
                </a:effectLst>
                <a:latin typeface="Courier New" pitchFamily="49" charset="0"/>
                <a:ea typeface="新細明體" pitchFamily="18" charset="-120"/>
              </a:rPr>
              <a:t>Number of</a:t>
            </a:r>
          </a:p>
          <a:p>
            <a:pPr>
              <a:defRPr/>
            </a:pPr>
            <a:r>
              <a:rPr lang="en-US" altLang="zh-TW" sz="2000" i="1">
                <a:solidFill>
                  <a:srgbClr val="FEBF02"/>
                </a:solidFill>
                <a:effectLst>
                  <a:outerShdw blurRad="38100" dist="38100" dir="2700000" algn="tl">
                    <a:srgbClr val="FFFFFF"/>
                  </a:outerShdw>
                </a:effectLst>
                <a:latin typeface="Courier New" pitchFamily="49" charset="0"/>
                <a:ea typeface="新細明體" pitchFamily="18" charset="-120"/>
              </a:rPr>
              <a:t>components</a:t>
            </a:r>
          </a:p>
        </p:txBody>
      </p:sp>
      <p:sp>
        <p:nvSpPr>
          <p:cNvPr id="448518" name="Rectangle 6"/>
          <p:cNvSpPr>
            <a:spLocks noChangeArrowheads="1"/>
          </p:cNvSpPr>
          <p:nvPr/>
        </p:nvSpPr>
        <p:spPr bwMode="auto">
          <a:xfrm>
            <a:off x="482600" y="4557713"/>
            <a:ext cx="1785938" cy="838200"/>
          </a:xfrm>
          <a:prstGeom prst="rect">
            <a:avLst/>
          </a:prstGeom>
          <a:noFill/>
          <a:ln w="12700">
            <a:solidFill>
              <a:srgbClr val="FEBF02"/>
            </a:solidFill>
            <a:miter lim="800000"/>
            <a:headEnd/>
            <a:tailEnd/>
          </a:ln>
          <a:effectLst/>
        </p:spPr>
        <p:txBody>
          <a:bodyPr wrap="none" lIns="92075" tIns="46038" rIns="92075" bIns="46038">
            <a:spAutoFit/>
          </a:bodyPr>
          <a:lstStyle/>
          <a:p>
            <a:pPr>
              <a:defRPr/>
            </a:pPr>
            <a:r>
              <a:rPr lang="en-US" altLang="zh-TW" sz="1600">
                <a:solidFill>
                  <a:schemeClr val="tx2"/>
                </a:solidFill>
                <a:effectLst>
                  <a:outerShdw blurRad="38100" dist="38100" dir="2700000" algn="tl">
                    <a:srgbClr val="FFFFFF"/>
                  </a:outerShdw>
                </a:effectLst>
                <a:latin typeface="Courier New" pitchFamily="49" charset="0"/>
                <a:ea typeface="新細明體" pitchFamily="18" charset="-120"/>
              </a:rPr>
              <a:t>2 - (x,y) </a:t>
            </a:r>
          </a:p>
          <a:p>
            <a:pPr>
              <a:defRPr/>
            </a:pPr>
            <a:r>
              <a:rPr lang="en-US" altLang="zh-TW" sz="1600">
                <a:solidFill>
                  <a:schemeClr val="tx2"/>
                </a:solidFill>
                <a:effectLst>
                  <a:outerShdw blurRad="38100" dist="38100" dir="2700000" algn="tl">
                    <a:srgbClr val="FFFFFF"/>
                  </a:outerShdw>
                </a:effectLst>
                <a:latin typeface="Courier New" pitchFamily="49" charset="0"/>
                <a:ea typeface="新細明體" pitchFamily="18" charset="-120"/>
              </a:rPr>
              <a:t>3 - (x,y,z)</a:t>
            </a:r>
          </a:p>
          <a:p>
            <a:pPr>
              <a:defRPr/>
            </a:pPr>
            <a:r>
              <a:rPr lang="en-US" altLang="zh-TW" sz="1600">
                <a:solidFill>
                  <a:schemeClr val="tx2"/>
                </a:solidFill>
                <a:effectLst>
                  <a:outerShdw blurRad="38100" dist="38100" dir="2700000" algn="tl">
                    <a:srgbClr val="FFFFFF"/>
                  </a:outerShdw>
                </a:effectLst>
                <a:latin typeface="Courier New" pitchFamily="49" charset="0"/>
                <a:ea typeface="新細明體" pitchFamily="18" charset="-120"/>
              </a:rPr>
              <a:t>4 - (x,y,z,w)</a:t>
            </a:r>
          </a:p>
        </p:txBody>
      </p:sp>
      <p:sp>
        <p:nvSpPr>
          <p:cNvPr id="448519" name="Rectangle 7"/>
          <p:cNvSpPr>
            <a:spLocks noChangeArrowheads="1"/>
          </p:cNvSpPr>
          <p:nvPr/>
        </p:nvSpPr>
        <p:spPr bwMode="auto">
          <a:xfrm>
            <a:off x="3463925" y="3787775"/>
            <a:ext cx="1555750" cy="396875"/>
          </a:xfrm>
          <a:prstGeom prst="rect">
            <a:avLst/>
          </a:prstGeom>
          <a:noFill/>
          <a:ln w="9525">
            <a:noFill/>
            <a:miter lim="800000"/>
            <a:headEnd/>
            <a:tailEnd/>
          </a:ln>
          <a:effectLst/>
        </p:spPr>
        <p:txBody>
          <a:bodyPr wrap="none" lIns="92075" tIns="46038" rIns="92075" bIns="46038">
            <a:spAutoFit/>
          </a:bodyPr>
          <a:lstStyle/>
          <a:p>
            <a:pPr>
              <a:defRPr/>
            </a:pPr>
            <a:r>
              <a:rPr lang="en-US" altLang="zh-TW" sz="2000" i="1">
                <a:solidFill>
                  <a:srgbClr val="FEBF02"/>
                </a:solidFill>
                <a:effectLst>
                  <a:outerShdw blurRad="38100" dist="38100" dir="2700000" algn="tl">
                    <a:srgbClr val="FFFFFF"/>
                  </a:outerShdw>
                </a:effectLst>
                <a:latin typeface="Courier New" pitchFamily="49" charset="0"/>
                <a:ea typeface="新細明體" pitchFamily="18" charset="-120"/>
              </a:rPr>
              <a:t>Data Type</a:t>
            </a:r>
          </a:p>
        </p:txBody>
      </p:sp>
      <p:sp>
        <p:nvSpPr>
          <p:cNvPr id="448520" name="Rectangle 8"/>
          <p:cNvSpPr>
            <a:spLocks noChangeArrowheads="1"/>
          </p:cNvSpPr>
          <p:nvPr/>
        </p:nvSpPr>
        <p:spPr bwMode="auto">
          <a:xfrm>
            <a:off x="2986088" y="4178300"/>
            <a:ext cx="2519362" cy="2060575"/>
          </a:xfrm>
          <a:prstGeom prst="rect">
            <a:avLst/>
          </a:prstGeom>
          <a:noFill/>
          <a:ln w="12700">
            <a:solidFill>
              <a:srgbClr val="FEBF02"/>
            </a:solidFill>
            <a:miter lim="800000"/>
            <a:headEnd/>
            <a:tailEnd/>
          </a:ln>
          <a:effectLst/>
        </p:spPr>
        <p:txBody>
          <a:bodyPr wrap="none" lIns="92075" tIns="46038" rIns="92075" bIns="46038">
            <a:spAutoFit/>
          </a:bodyPr>
          <a:lstStyle/>
          <a:p>
            <a:pPr>
              <a:defRPr/>
            </a:pPr>
            <a:r>
              <a:rPr lang="en-US" altLang="zh-TW" sz="1600">
                <a:solidFill>
                  <a:schemeClr val="tx2"/>
                </a:solidFill>
                <a:effectLst>
                  <a:outerShdw blurRad="38100" dist="38100" dir="2700000" algn="tl">
                    <a:srgbClr val="FFFFFF"/>
                  </a:outerShdw>
                </a:effectLst>
                <a:latin typeface="Courier New" pitchFamily="49" charset="0"/>
                <a:ea typeface="新細明體" pitchFamily="18" charset="-120"/>
              </a:rPr>
              <a:t>b  - byte</a:t>
            </a:r>
          </a:p>
          <a:p>
            <a:pPr>
              <a:defRPr/>
            </a:pPr>
            <a:r>
              <a:rPr lang="en-US" altLang="zh-TW" sz="1600">
                <a:solidFill>
                  <a:schemeClr val="tx2"/>
                </a:solidFill>
                <a:effectLst>
                  <a:outerShdw blurRad="38100" dist="38100" dir="2700000" algn="tl">
                    <a:srgbClr val="FFFFFF"/>
                  </a:outerShdw>
                </a:effectLst>
                <a:latin typeface="Courier New" pitchFamily="49" charset="0"/>
                <a:ea typeface="新細明體" pitchFamily="18" charset="-120"/>
              </a:rPr>
              <a:t>ub - unsigned byte</a:t>
            </a:r>
          </a:p>
          <a:p>
            <a:pPr>
              <a:defRPr/>
            </a:pPr>
            <a:r>
              <a:rPr lang="en-US" altLang="zh-TW" sz="1600">
                <a:solidFill>
                  <a:schemeClr val="tx2"/>
                </a:solidFill>
                <a:effectLst>
                  <a:outerShdw blurRad="38100" dist="38100" dir="2700000" algn="tl">
                    <a:srgbClr val="FFFFFF"/>
                  </a:outerShdw>
                </a:effectLst>
                <a:latin typeface="Courier New" pitchFamily="49" charset="0"/>
                <a:ea typeface="新細明體" pitchFamily="18" charset="-120"/>
              </a:rPr>
              <a:t>s  - short</a:t>
            </a:r>
          </a:p>
          <a:p>
            <a:pPr>
              <a:defRPr/>
            </a:pPr>
            <a:r>
              <a:rPr lang="en-US" altLang="zh-TW" sz="1600">
                <a:solidFill>
                  <a:schemeClr val="tx2"/>
                </a:solidFill>
                <a:effectLst>
                  <a:outerShdw blurRad="38100" dist="38100" dir="2700000" algn="tl">
                    <a:srgbClr val="FFFFFF"/>
                  </a:outerShdw>
                </a:effectLst>
                <a:latin typeface="Courier New" pitchFamily="49" charset="0"/>
                <a:ea typeface="新細明體" pitchFamily="18" charset="-120"/>
              </a:rPr>
              <a:t>us - unsigned short</a:t>
            </a:r>
          </a:p>
          <a:p>
            <a:pPr>
              <a:defRPr/>
            </a:pPr>
            <a:r>
              <a:rPr lang="en-US" altLang="zh-TW" sz="1600">
                <a:solidFill>
                  <a:schemeClr val="tx2"/>
                </a:solidFill>
                <a:effectLst>
                  <a:outerShdw blurRad="38100" dist="38100" dir="2700000" algn="tl">
                    <a:srgbClr val="FFFFFF"/>
                  </a:outerShdw>
                </a:effectLst>
                <a:latin typeface="Courier New" pitchFamily="49" charset="0"/>
                <a:ea typeface="新細明體" pitchFamily="18" charset="-120"/>
              </a:rPr>
              <a:t>i  - int</a:t>
            </a:r>
          </a:p>
          <a:p>
            <a:pPr>
              <a:defRPr/>
            </a:pPr>
            <a:r>
              <a:rPr lang="en-US" altLang="zh-TW" sz="1600">
                <a:solidFill>
                  <a:schemeClr val="tx2"/>
                </a:solidFill>
                <a:effectLst>
                  <a:outerShdw blurRad="38100" dist="38100" dir="2700000" algn="tl">
                    <a:srgbClr val="FFFFFF"/>
                  </a:outerShdw>
                </a:effectLst>
                <a:latin typeface="Courier New" pitchFamily="49" charset="0"/>
                <a:ea typeface="新細明體" pitchFamily="18" charset="-120"/>
              </a:rPr>
              <a:t>ui - unsigned int</a:t>
            </a:r>
          </a:p>
          <a:p>
            <a:pPr>
              <a:defRPr/>
            </a:pPr>
            <a:r>
              <a:rPr lang="en-US" altLang="zh-TW" sz="1600">
                <a:solidFill>
                  <a:schemeClr val="tx2"/>
                </a:solidFill>
                <a:effectLst>
                  <a:outerShdw blurRad="38100" dist="38100" dir="2700000" algn="tl">
                    <a:srgbClr val="FFFFFF"/>
                  </a:outerShdw>
                </a:effectLst>
                <a:latin typeface="Courier New" pitchFamily="49" charset="0"/>
                <a:ea typeface="新細明體" pitchFamily="18" charset="-120"/>
              </a:rPr>
              <a:t>f  - float</a:t>
            </a:r>
          </a:p>
          <a:p>
            <a:pPr>
              <a:defRPr/>
            </a:pPr>
            <a:r>
              <a:rPr lang="en-US" altLang="zh-TW" sz="1600">
                <a:solidFill>
                  <a:schemeClr val="tx2"/>
                </a:solidFill>
                <a:effectLst>
                  <a:outerShdw blurRad="38100" dist="38100" dir="2700000" algn="tl">
                    <a:srgbClr val="FFFFFF"/>
                  </a:outerShdw>
                </a:effectLst>
                <a:latin typeface="Courier New" pitchFamily="49" charset="0"/>
                <a:ea typeface="新細明體" pitchFamily="18" charset="-120"/>
              </a:rPr>
              <a:t>d  - double</a:t>
            </a:r>
          </a:p>
        </p:txBody>
      </p:sp>
      <p:sp>
        <p:nvSpPr>
          <p:cNvPr id="448521" name="Rectangle 9"/>
          <p:cNvSpPr>
            <a:spLocks noChangeArrowheads="1"/>
          </p:cNvSpPr>
          <p:nvPr/>
        </p:nvSpPr>
        <p:spPr bwMode="auto">
          <a:xfrm>
            <a:off x="6796088" y="3787775"/>
            <a:ext cx="1098550" cy="396875"/>
          </a:xfrm>
          <a:prstGeom prst="rect">
            <a:avLst/>
          </a:prstGeom>
          <a:noFill/>
          <a:ln w="9525">
            <a:noFill/>
            <a:miter lim="800000"/>
            <a:headEnd/>
            <a:tailEnd/>
          </a:ln>
          <a:effectLst/>
        </p:spPr>
        <p:txBody>
          <a:bodyPr wrap="none" lIns="92075" tIns="46038" rIns="92075" bIns="46038">
            <a:spAutoFit/>
          </a:bodyPr>
          <a:lstStyle/>
          <a:p>
            <a:pPr>
              <a:defRPr/>
            </a:pPr>
            <a:r>
              <a:rPr lang="en-US" altLang="zh-TW" sz="2000" i="1">
                <a:solidFill>
                  <a:srgbClr val="FEBF02"/>
                </a:solidFill>
                <a:effectLst>
                  <a:outerShdw blurRad="38100" dist="38100" dir="2700000" algn="tl">
                    <a:srgbClr val="FFFFFF"/>
                  </a:outerShdw>
                </a:effectLst>
                <a:latin typeface="Courier New" pitchFamily="49" charset="0"/>
                <a:ea typeface="新細明體" pitchFamily="18" charset="-120"/>
              </a:rPr>
              <a:t>Vector</a:t>
            </a:r>
          </a:p>
        </p:txBody>
      </p:sp>
      <p:sp>
        <p:nvSpPr>
          <p:cNvPr id="448522" name="Rectangle 10"/>
          <p:cNvSpPr>
            <a:spLocks noChangeArrowheads="1"/>
          </p:cNvSpPr>
          <p:nvPr/>
        </p:nvSpPr>
        <p:spPr bwMode="auto">
          <a:xfrm>
            <a:off x="6018213" y="4240213"/>
            <a:ext cx="2654300" cy="1203325"/>
          </a:xfrm>
          <a:prstGeom prst="rect">
            <a:avLst/>
          </a:prstGeom>
          <a:noFill/>
          <a:ln w="12700">
            <a:solidFill>
              <a:srgbClr val="FEBF02"/>
            </a:solidFill>
            <a:miter lim="800000"/>
            <a:headEnd/>
            <a:tailEnd/>
          </a:ln>
          <a:effectLst/>
        </p:spPr>
        <p:txBody>
          <a:bodyPr wrap="none" lIns="92075" tIns="46038" rIns="92075" bIns="46038">
            <a:spAutoFit/>
          </a:bodyPr>
          <a:lstStyle/>
          <a:p>
            <a:pPr>
              <a:defRPr/>
            </a:pPr>
            <a:r>
              <a:rPr lang="en-US" altLang="zh-TW" sz="1800">
                <a:solidFill>
                  <a:schemeClr val="tx2"/>
                </a:solidFill>
                <a:effectLst>
                  <a:outerShdw blurRad="38100" dist="38100" dir="2700000" algn="tl">
                    <a:srgbClr val="FFFFFF"/>
                  </a:outerShdw>
                </a:effectLst>
                <a:latin typeface="Courier New" pitchFamily="49" charset="0"/>
                <a:ea typeface="新細明體" pitchFamily="18" charset="-120"/>
              </a:rPr>
              <a:t>omit “v” for</a:t>
            </a:r>
          </a:p>
          <a:p>
            <a:pPr>
              <a:defRPr/>
            </a:pPr>
            <a:r>
              <a:rPr lang="en-US" altLang="zh-TW" sz="1800">
                <a:solidFill>
                  <a:schemeClr val="tx2"/>
                </a:solidFill>
                <a:effectLst>
                  <a:outerShdw blurRad="38100" dist="38100" dir="2700000" algn="tl">
                    <a:srgbClr val="FFFFFF"/>
                  </a:outerShdw>
                </a:effectLst>
                <a:latin typeface="Courier New" pitchFamily="49" charset="0"/>
                <a:ea typeface="新細明體" pitchFamily="18" charset="-120"/>
              </a:rPr>
              <a:t>scalar form</a:t>
            </a:r>
          </a:p>
          <a:p>
            <a:pPr>
              <a:defRPr/>
            </a:pPr>
            <a:endParaRPr lang="en-US" altLang="zh-TW" sz="1800">
              <a:solidFill>
                <a:schemeClr val="tx2"/>
              </a:solidFill>
              <a:effectLst>
                <a:outerShdw blurRad="38100" dist="38100" dir="2700000" algn="tl">
                  <a:srgbClr val="FFFFFF"/>
                </a:outerShdw>
              </a:effectLst>
              <a:latin typeface="Courier New" pitchFamily="49" charset="0"/>
              <a:ea typeface="新細明體" pitchFamily="18" charset="-120"/>
            </a:endParaRPr>
          </a:p>
          <a:p>
            <a:pPr>
              <a:defRPr/>
            </a:pPr>
            <a:r>
              <a:rPr lang="en-US" altLang="zh-TW" sz="1800">
                <a:solidFill>
                  <a:schemeClr val="tx2"/>
                </a:solidFill>
                <a:effectLst>
                  <a:outerShdw blurRad="38100" dist="38100" dir="2700000" algn="tl">
                    <a:srgbClr val="FFFFFF"/>
                  </a:outerShdw>
                </a:effectLst>
                <a:latin typeface="Courier New" pitchFamily="49" charset="0"/>
                <a:ea typeface="新細明體" pitchFamily="18" charset="-120"/>
              </a:rPr>
              <a:t>glVertex2f( x, y )</a:t>
            </a:r>
          </a:p>
        </p:txBody>
      </p:sp>
      <p:sp>
        <p:nvSpPr>
          <p:cNvPr id="38924" name="Freeform 11"/>
          <p:cNvSpPr>
            <a:spLocks/>
          </p:cNvSpPr>
          <p:nvPr/>
        </p:nvSpPr>
        <p:spPr bwMode="auto">
          <a:xfrm>
            <a:off x="1366838" y="2289175"/>
            <a:ext cx="3238500" cy="1454150"/>
          </a:xfrm>
          <a:custGeom>
            <a:avLst/>
            <a:gdLst>
              <a:gd name="T0" fmla="*/ 2147483647 w 2040"/>
              <a:gd name="T1" fmla="*/ 0 h 916"/>
              <a:gd name="T2" fmla="*/ 2147483647 w 2040"/>
              <a:gd name="T3" fmla="*/ 2147483647 h 916"/>
              <a:gd name="T4" fmla="*/ 0 w 2040"/>
              <a:gd name="T5" fmla="*/ 2147483647 h 916"/>
              <a:gd name="T6" fmla="*/ 0 w 2040"/>
              <a:gd name="T7" fmla="*/ 2147483647 h 916"/>
              <a:gd name="T8" fmla="*/ 0 60000 65536"/>
              <a:gd name="T9" fmla="*/ 0 60000 65536"/>
              <a:gd name="T10" fmla="*/ 0 60000 65536"/>
              <a:gd name="T11" fmla="*/ 0 60000 65536"/>
              <a:gd name="T12" fmla="*/ 0 w 2040"/>
              <a:gd name="T13" fmla="*/ 0 h 916"/>
              <a:gd name="T14" fmla="*/ 2040 w 2040"/>
              <a:gd name="T15" fmla="*/ 916 h 916"/>
            </a:gdLst>
            <a:ahLst/>
            <a:cxnLst>
              <a:cxn ang="T8">
                <a:pos x="T0" y="T1"/>
              </a:cxn>
              <a:cxn ang="T9">
                <a:pos x="T2" y="T3"/>
              </a:cxn>
              <a:cxn ang="T10">
                <a:pos x="T4" y="T5"/>
              </a:cxn>
              <a:cxn ang="T11">
                <a:pos x="T6" y="T7"/>
              </a:cxn>
            </a:cxnLst>
            <a:rect l="T12" t="T13" r="T14" b="T15"/>
            <a:pathLst>
              <a:path w="2040" h="916">
                <a:moveTo>
                  <a:pt x="2039" y="0"/>
                </a:moveTo>
                <a:lnTo>
                  <a:pt x="2039" y="329"/>
                </a:lnTo>
                <a:lnTo>
                  <a:pt x="0" y="565"/>
                </a:lnTo>
                <a:lnTo>
                  <a:pt x="0" y="915"/>
                </a:lnTo>
              </a:path>
            </a:pathLst>
          </a:custGeom>
          <a:noFill/>
          <a:ln w="12700" cap="rnd">
            <a:solidFill>
              <a:srgbClr val="FEBF02"/>
            </a:solidFill>
            <a:round/>
            <a:headEnd type="stealth" w="med" len="lg"/>
            <a:tailEnd type="none" w="sm" len="sm"/>
          </a:ln>
        </p:spPr>
        <p:txBody>
          <a:bodyPr/>
          <a:lstStyle/>
          <a:p>
            <a:endParaRPr lang="zh-TW" altLang="en-US"/>
          </a:p>
        </p:txBody>
      </p:sp>
      <p:sp>
        <p:nvSpPr>
          <p:cNvPr id="38925" name="Freeform 12"/>
          <p:cNvSpPr>
            <a:spLocks/>
          </p:cNvSpPr>
          <p:nvPr/>
        </p:nvSpPr>
        <p:spPr bwMode="auto">
          <a:xfrm>
            <a:off x="5116513" y="2320925"/>
            <a:ext cx="2208212" cy="1487488"/>
          </a:xfrm>
          <a:custGeom>
            <a:avLst/>
            <a:gdLst>
              <a:gd name="T0" fmla="*/ 0 w 1391"/>
              <a:gd name="T1" fmla="*/ 0 h 937"/>
              <a:gd name="T2" fmla="*/ 0 w 1391"/>
              <a:gd name="T3" fmla="*/ 2147483647 h 937"/>
              <a:gd name="T4" fmla="*/ 2147483647 w 1391"/>
              <a:gd name="T5" fmla="*/ 2147483647 h 937"/>
              <a:gd name="T6" fmla="*/ 2147483647 w 1391"/>
              <a:gd name="T7" fmla="*/ 2147483647 h 937"/>
              <a:gd name="T8" fmla="*/ 0 60000 65536"/>
              <a:gd name="T9" fmla="*/ 0 60000 65536"/>
              <a:gd name="T10" fmla="*/ 0 60000 65536"/>
              <a:gd name="T11" fmla="*/ 0 60000 65536"/>
              <a:gd name="T12" fmla="*/ 0 w 1391"/>
              <a:gd name="T13" fmla="*/ 0 h 937"/>
              <a:gd name="T14" fmla="*/ 1391 w 1391"/>
              <a:gd name="T15" fmla="*/ 937 h 937"/>
            </a:gdLst>
            <a:ahLst/>
            <a:cxnLst>
              <a:cxn ang="T8">
                <a:pos x="T0" y="T1"/>
              </a:cxn>
              <a:cxn ang="T9">
                <a:pos x="T2" y="T3"/>
              </a:cxn>
              <a:cxn ang="T10">
                <a:pos x="T4" y="T5"/>
              </a:cxn>
              <a:cxn ang="T11">
                <a:pos x="T6" y="T7"/>
              </a:cxn>
            </a:cxnLst>
            <a:rect l="T12" t="T13" r="T14" b="T15"/>
            <a:pathLst>
              <a:path w="1391" h="937">
                <a:moveTo>
                  <a:pt x="0" y="0"/>
                </a:moveTo>
                <a:lnTo>
                  <a:pt x="0" y="305"/>
                </a:lnTo>
                <a:lnTo>
                  <a:pt x="1390" y="612"/>
                </a:lnTo>
                <a:lnTo>
                  <a:pt x="1390" y="936"/>
                </a:lnTo>
              </a:path>
            </a:pathLst>
          </a:custGeom>
          <a:noFill/>
          <a:ln w="12700" cap="rnd">
            <a:solidFill>
              <a:srgbClr val="FEBF02"/>
            </a:solidFill>
            <a:round/>
            <a:headEnd type="stealth" w="med" len="lg"/>
            <a:tailEnd type="none" w="sm" len="sm"/>
          </a:ln>
        </p:spPr>
        <p:txBody>
          <a:bodyPr/>
          <a:lstStyle/>
          <a:p>
            <a:endParaRPr lang="zh-TW" altLang="en-US"/>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OpenGL Variable Types</a:t>
            </a:r>
            <a:endParaRPr lang="zh-TW" altLang="en-US" dirty="0"/>
          </a:p>
        </p:txBody>
      </p:sp>
      <p:pic>
        <p:nvPicPr>
          <p:cNvPr id="39939" name="內容版面配置區 5" descr="table2.1.PNG"/>
          <p:cNvPicPr>
            <a:picLocks noGrp="1" noChangeAspect="1"/>
          </p:cNvPicPr>
          <p:nvPr>
            <p:ph idx="1"/>
          </p:nvPr>
        </p:nvPicPr>
        <p:blipFill>
          <a:blip r:embed="rId2" cstate="print"/>
          <a:srcRect/>
          <a:stretch>
            <a:fillRect/>
          </a:stretch>
        </p:blipFill>
        <p:spPr>
          <a:xfrm>
            <a:off x="0" y="1439863"/>
            <a:ext cx="9001125" cy="5418137"/>
          </a:xfrm>
        </p:spPr>
      </p:pic>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defRPr/>
            </a:pPr>
            <a:r>
              <a:rPr lang="en-US" altLang="zh-TW" dirty="0" smtClean="0"/>
              <a:t>Setting the Viewport and Clipping Volume</a:t>
            </a:r>
            <a:endParaRPr lang="zh-TW" altLang="en-US" dirty="0"/>
          </a:p>
        </p:txBody>
      </p:sp>
      <p:sp>
        <p:nvSpPr>
          <p:cNvPr id="40963" name="內容版面配置區 2"/>
          <p:cNvSpPr>
            <a:spLocks noGrp="1"/>
          </p:cNvSpPr>
          <p:nvPr>
            <p:ph idx="1"/>
          </p:nvPr>
        </p:nvSpPr>
        <p:spPr/>
        <p:txBody>
          <a:bodyPr/>
          <a:lstStyle/>
          <a:p>
            <a:endParaRPr lang="zh-TW" altLang="en-US" smtClean="0"/>
          </a:p>
        </p:txBody>
      </p:sp>
      <p:pic>
        <p:nvPicPr>
          <p:cNvPr id="40964" name="Picture 2"/>
          <p:cNvPicPr>
            <a:picLocks noChangeAspect="1" noChangeArrowheads="1"/>
          </p:cNvPicPr>
          <p:nvPr/>
        </p:nvPicPr>
        <p:blipFill>
          <a:blip r:embed="rId2" cstate="print"/>
          <a:srcRect/>
          <a:stretch>
            <a:fillRect/>
          </a:stretch>
        </p:blipFill>
        <p:spPr bwMode="auto">
          <a:xfrm>
            <a:off x="1979613" y="1773238"/>
            <a:ext cx="5280025" cy="466248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Defining the Viewport</a:t>
            </a:r>
            <a:endParaRPr lang="zh-TW" altLang="en-US" dirty="0"/>
          </a:p>
        </p:txBody>
      </p:sp>
      <p:pic>
        <p:nvPicPr>
          <p:cNvPr id="41987" name="內容版面配置區 3" descr="2.8.png"/>
          <p:cNvPicPr>
            <a:picLocks noGrp="1" noChangeAspect="1"/>
          </p:cNvPicPr>
          <p:nvPr>
            <p:ph idx="1"/>
          </p:nvPr>
        </p:nvPicPr>
        <p:blipFill>
          <a:blip r:embed="rId2" cstate="print"/>
          <a:srcRect/>
          <a:stretch>
            <a:fillRect/>
          </a:stretch>
        </p:blipFill>
        <p:spPr>
          <a:xfrm>
            <a:off x="847725" y="2239963"/>
            <a:ext cx="7448550" cy="3695700"/>
          </a:xfrm>
        </p:spPr>
      </p:pic>
      <p:sp>
        <p:nvSpPr>
          <p:cNvPr id="41988" name="矩形 4"/>
          <p:cNvSpPr>
            <a:spLocks noChangeArrowheads="1"/>
          </p:cNvSpPr>
          <p:nvPr/>
        </p:nvSpPr>
        <p:spPr bwMode="auto">
          <a:xfrm>
            <a:off x="503238" y="1628775"/>
            <a:ext cx="8640762" cy="461963"/>
          </a:xfrm>
          <a:prstGeom prst="rect">
            <a:avLst/>
          </a:prstGeom>
          <a:noFill/>
          <a:ln w="9525">
            <a:noFill/>
            <a:miter lim="800000"/>
            <a:headEnd/>
            <a:tailEnd/>
          </a:ln>
        </p:spPr>
        <p:txBody>
          <a:bodyPr>
            <a:spAutoFit/>
          </a:bodyPr>
          <a:lstStyle/>
          <a:p>
            <a:r>
              <a:rPr lang="en-US" altLang="zh-TW"/>
              <a:t>void glViewport(GLint x, GLint y, GLsizei width, GLsizei height);</a:t>
            </a:r>
            <a:endParaRPr lang="zh-TW" altLang="en-US"/>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defRPr/>
            </a:pPr>
            <a:r>
              <a:rPr lang="en-US" altLang="zh-TW" dirty="0" smtClean="0"/>
              <a:t>Defining the Clipped Viewing Volume</a:t>
            </a:r>
            <a:endParaRPr lang="zh-TW" altLang="en-US" dirty="0"/>
          </a:p>
        </p:txBody>
      </p:sp>
      <p:sp>
        <p:nvSpPr>
          <p:cNvPr id="43011" name="內容版面配置區 2"/>
          <p:cNvSpPr>
            <a:spLocks noGrp="1"/>
          </p:cNvSpPr>
          <p:nvPr>
            <p:ph idx="1"/>
          </p:nvPr>
        </p:nvSpPr>
        <p:spPr/>
        <p:txBody>
          <a:bodyPr/>
          <a:lstStyle/>
          <a:p>
            <a:r>
              <a:rPr lang="en-US" altLang="zh-TW" sz="2400" smtClean="0"/>
              <a:t>void glOrtho(GLdouble left, GLdouble right, GLdouble bottom, GLdouble top, GLdouble near, GLdouble far );</a:t>
            </a:r>
            <a:endParaRPr lang="zh-TW" altLang="en-US" sz="2400" smtClean="0"/>
          </a:p>
        </p:txBody>
      </p:sp>
      <p:pic>
        <p:nvPicPr>
          <p:cNvPr id="43012" name="圖片 3" descr="2.9.png"/>
          <p:cNvPicPr>
            <a:picLocks noChangeAspect="1"/>
          </p:cNvPicPr>
          <p:nvPr/>
        </p:nvPicPr>
        <p:blipFill>
          <a:blip r:embed="rId2" cstate="print"/>
          <a:srcRect/>
          <a:stretch>
            <a:fillRect/>
          </a:stretch>
        </p:blipFill>
        <p:spPr bwMode="auto">
          <a:xfrm>
            <a:off x="2987675" y="3213100"/>
            <a:ext cx="2728913" cy="272415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Keeping a Square </a:t>
            </a:r>
            <a:r>
              <a:rPr lang="en-US" altLang="zh-TW" dirty="0" err="1" smtClean="0"/>
              <a:t>Square</a:t>
            </a:r>
            <a:endParaRPr lang="zh-TW" altLang="en-US" dirty="0"/>
          </a:p>
        </p:txBody>
      </p:sp>
      <p:pic>
        <p:nvPicPr>
          <p:cNvPr id="44035" name="內容版面配置區 3" descr="2.10.png"/>
          <p:cNvPicPr>
            <a:picLocks noGrp="1" noChangeAspect="1"/>
          </p:cNvPicPr>
          <p:nvPr>
            <p:ph idx="1"/>
          </p:nvPr>
        </p:nvPicPr>
        <p:blipFill>
          <a:blip r:embed="rId2" cstate="print"/>
          <a:srcRect/>
          <a:stretch>
            <a:fillRect/>
          </a:stretch>
        </p:blipFill>
        <p:spPr>
          <a:xfrm>
            <a:off x="457200" y="2160588"/>
            <a:ext cx="8229600" cy="3854450"/>
          </a:xfrm>
        </p:spPr>
      </p:pic>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Keeping a Square </a:t>
            </a:r>
            <a:r>
              <a:rPr lang="en-US" altLang="zh-TW" dirty="0" err="1" smtClean="0"/>
              <a:t>Square</a:t>
            </a:r>
            <a:endParaRPr lang="zh-TW" altLang="en-US" dirty="0"/>
          </a:p>
        </p:txBody>
      </p:sp>
      <p:sp>
        <p:nvSpPr>
          <p:cNvPr id="45059" name="內容版面配置區 2"/>
          <p:cNvSpPr>
            <a:spLocks noGrp="1"/>
          </p:cNvSpPr>
          <p:nvPr>
            <p:ph idx="1"/>
          </p:nvPr>
        </p:nvSpPr>
        <p:spPr/>
        <p:txBody>
          <a:bodyPr/>
          <a:lstStyle/>
          <a:p>
            <a:pPr>
              <a:buFont typeface="Wingdings 2" pitchFamily="18" charset="2"/>
              <a:buNone/>
            </a:pPr>
            <a:r>
              <a:rPr lang="en-US" altLang="zh-TW" smtClean="0"/>
              <a:t>	aspectRatio = (GLfloat)w / (GLfloat)h;</a:t>
            </a:r>
          </a:p>
          <a:p>
            <a:pPr>
              <a:buFont typeface="Wingdings 2" pitchFamily="18" charset="2"/>
              <a:buNone/>
            </a:pPr>
            <a:r>
              <a:rPr lang="en-US" altLang="zh-TW" smtClean="0"/>
              <a:t>	if (w &lt;= h) </a:t>
            </a:r>
          </a:p>
          <a:p>
            <a:pPr>
              <a:buFont typeface="Wingdings 2" pitchFamily="18" charset="2"/>
              <a:buNone/>
            </a:pPr>
            <a:r>
              <a:rPr lang="en-US" altLang="zh-TW" smtClean="0"/>
              <a:t>		glOrtho (-100.0, 100.0, -100 / aspectRatio, 100.0 / aspectRatio, 1.0, -1.0);</a:t>
            </a:r>
          </a:p>
          <a:p>
            <a:pPr>
              <a:buFont typeface="Wingdings 2" pitchFamily="18" charset="2"/>
              <a:buNone/>
            </a:pPr>
            <a:r>
              <a:rPr lang="en-US" altLang="zh-TW" smtClean="0"/>
              <a:t>	else </a:t>
            </a:r>
          </a:p>
          <a:p>
            <a:pPr>
              <a:buFont typeface="Wingdings 2" pitchFamily="18" charset="2"/>
              <a:buNone/>
            </a:pPr>
            <a:r>
              <a:rPr lang="en-US" altLang="zh-TW" smtClean="0"/>
              <a:t>		glOrtho (-100.0 * aspectRatio, 100.0 * aspectRatio, -100.0, 100.0, 1.0, -1.0);</a:t>
            </a:r>
          </a:p>
          <a:p>
            <a:endParaRPr lang="zh-TW" altLang="en-US" smtClean="0"/>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ctrTitle"/>
          </p:nvPr>
        </p:nvSpPr>
        <p:spPr>
          <a:xfrm>
            <a:off x="685800" y="2286000"/>
            <a:ext cx="7772400" cy="1143000"/>
          </a:xfrm>
        </p:spPr>
        <p:txBody>
          <a:bodyPr>
            <a:normAutofit fontScale="90000"/>
          </a:bodyPr>
          <a:lstStyle/>
          <a:p>
            <a:pPr algn="ctr" eaLnBrk="1" fontAlgn="auto" hangingPunct="1">
              <a:spcAft>
                <a:spcPts val="0"/>
              </a:spcAft>
              <a:defRPr/>
            </a:pPr>
            <a:r>
              <a:rPr lang="en-US" altLang="zh-TW" dirty="0" smtClean="0">
                <a:solidFill>
                  <a:schemeClr val="accent1">
                    <a:satMod val="150000"/>
                  </a:schemeClr>
                </a:solidFill>
              </a:rPr>
              <a:t>Animation with OpenGL and GLUT</a:t>
            </a:r>
            <a:endParaRPr lang="en-US" altLang="zh-TW" dirty="0">
              <a:solidFill>
                <a:schemeClr val="accent1">
                  <a:satMod val="150000"/>
                </a:schemeClr>
              </a:solidFill>
            </a:endParaRPr>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bounce.cpp</a:t>
            </a:r>
            <a:endParaRPr lang="zh-TW" altLang="en-US" dirty="0"/>
          </a:p>
        </p:txBody>
      </p:sp>
      <p:sp>
        <p:nvSpPr>
          <p:cNvPr id="47107" name="內容版面配置區 2"/>
          <p:cNvSpPr>
            <a:spLocks noGrp="1"/>
          </p:cNvSpPr>
          <p:nvPr>
            <p:ph idx="1"/>
          </p:nvPr>
        </p:nvSpPr>
        <p:spPr/>
        <p:txBody>
          <a:bodyPr/>
          <a:lstStyle/>
          <a:p>
            <a:pPr>
              <a:buFont typeface="Wingdings 2" pitchFamily="18" charset="2"/>
              <a:buNone/>
            </a:pPr>
            <a:r>
              <a:rPr lang="en-US" altLang="zh-TW" sz="2400" smtClean="0"/>
              <a:t>int main(int argc, char* argv[])</a:t>
            </a:r>
          </a:p>
          <a:p>
            <a:pPr>
              <a:buFont typeface="Wingdings 2" pitchFamily="18" charset="2"/>
              <a:buNone/>
            </a:pPr>
            <a:r>
              <a:rPr lang="en-US" altLang="zh-TW" sz="2400" smtClean="0"/>
              <a:t>{</a:t>
            </a:r>
          </a:p>
          <a:p>
            <a:pPr>
              <a:buFont typeface="Wingdings 2" pitchFamily="18" charset="2"/>
              <a:buNone/>
            </a:pPr>
            <a:r>
              <a:rPr lang="en-US" altLang="zh-TW" sz="2400" smtClean="0"/>
              <a:t>	glutInit(&amp;argc, argv);</a:t>
            </a:r>
          </a:p>
          <a:p>
            <a:pPr>
              <a:buFont typeface="Wingdings 2" pitchFamily="18" charset="2"/>
              <a:buNone/>
            </a:pPr>
            <a:r>
              <a:rPr lang="en-US" altLang="zh-TW" sz="2400" smtClean="0"/>
              <a:t>	</a:t>
            </a:r>
            <a:r>
              <a:rPr lang="en-US" altLang="zh-TW" sz="2400" b="1" smtClean="0">
                <a:solidFill>
                  <a:srgbClr val="FF0000"/>
                </a:solidFill>
              </a:rPr>
              <a:t>glutInitDisplayMode(GLUT_DOUBLE | GLUT_RGBA);</a:t>
            </a:r>
          </a:p>
          <a:p>
            <a:pPr>
              <a:buFont typeface="Wingdings 2" pitchFamily="18" charset="2"/>
              <a:buNone/>
            </a:pPr>
            <a:r>
              <a:rPr lang="en-US" altLang="zh-TW" sz="2400" smtClean="0"/>
              <a:t>	glutInitWindowSize(800,600);</a:t>
            </a:r>
          </a:p>
          <a:p>
            <a:pPr>
              <a:buFont typeface="Wingdings 2" pitchFamily="18" charset="2"/>
              <a:buNone/>
            </a:pPr>
            <a:r>
              <a:rPr lang="en-US" altLang="zh-TW" sz="2400" smtClean="0"/>
              <a:t>	glutCreateWindow("Bounce");</a:t>
            </a:r>
          </a:p>
          <a:p>
            <a:pPr>
              <a:buFont typeface="Wingdings 2" pitchFamily="18" charset="2"/>
              <a:buNone/>
            </a:pPr>
            <a:r>
              <a:rPr lang="en-US" altLang="zh-TW" sz="2400" smtClean="0"/>
              <a:t>	glutDisplayFunc(RenderScene);</a:t>
            </a:r>
          </a:p>
          <a:p>
            <a:pPr>
              <a:buFont typeface="Wingdings 2" pitchFamily="18" charset="2"/>
              <a:buNone/>
            </a:pPr>
            <a:r>
              <a:rPr lang="en-US" altLang="zh-TW" sz="2400" smtClean="0"/>
              <a:t>	glutReshapeFunc(ChangeSize);</a:t>
            </a:r>
          </a:p>
          <a:p>
            <a:pPr>
              <a:buFont typeface="Wingdings 2" pitchFamily="18" charset="2"/>
              <a:buNone/>
            </a:pPr>
            <a:r>
              <a:rPr lang="en-US" altLang="zh-TW" sz="2400" smtClean="0"/>
              <a:t>	</a:t>
            </a:r>
            <a:r>
              <a:rPr lang="en-US" altLang="zh-TW" sz="2400" b="1" smtClean="0">
                <a:solidFill>
                  <a:srgbClr val="FF0000"/>
                </a:solidFill>
              </a:rPr>
              <a:t>glutTimerFunc(33, TimerFunction, 1);</a:t>
            </a:r>
          </a:p>
          <a:p>
            <a:pPr>
              <a:buFont typeface="Wingdings 2" pitchFamily="18" charset="2"/>
              <a:buNone/>
            </a:pPr>
            <a:r>
              <a:rPr lang="en-US" altLang="zh-TW" sz="2400" smtClean="0"/>
              <a:t>	SetupRC();</a:t>
            </a:r>
          </a:p>
          <a:p>
            <a:pPr>
              <a:buFont typeface="Wingdings 2" pitchFamily="18" charset="2"/>
              <a:buNone/>
            </a:pPr>
            <a:r>
              <a:rPr lang="en-US" altLang="zh-TW" sz="2400" smtClean="0"/>
              <a:t>	glutMainLoop();</a:t>
            </a:r>
          </a:p>
          <a:p>
            <a:pPr>
              <a:buFont typeface="Wingdings 2" pitchFamily="18" charset="2"/>
              <a:buNone/>
            </a:pPr>
            <a:r>
              <a:rPr lang="en-US" altLang="zh-TW" sz="2400" smtClean="0"/>
              <a:t>	return 0;</a:t>
            </a:r>
          </a:p>
          <a:p>
            <a:pPr>
              <a:buFont typeface="Wingdings 2" pitchFamily="18" charset="2"/>
              <a:buNone/>
            </a:pPr>
            <a:r>
              <a:rPr lang="en-US" altLang="zh-TW" sz="2400" smtClean="0"/>
              <a:t>}</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xfrm>
            <a:off x="457200" y="6477000"/>
            <a:ext cx="2133600" cy="274638"/>
          </a:xfrm>
        </p:spPr>
        <p:txBody>
          <a:bodyPr lIns="109728" rIns="45720"/>
          <a:lstStyle/>
          <a:p>
            <a:pPr algn="l">
              <a:defRPr/>
            </a:pPr>
            <a:fld id="{175B3B0D-3539-4FB2-85EC-B039FFFD82E0}" type="slidenum">
              <a:rPr lang="en-US" altLang="en-US"/>
              <a:pPr algn="l">
                <a:defRPr/>
              </a:pPr>
              <a:t>4</a:t>
            </a:fld>
            <a:endParaRPr lang="en-US" altLang="en-US"/>
          </a:p>
        </p:txBody>
      </p:sp>
      <p:sp>
        <p:nvSpPr>
          <p:cNvPr id="413698" name="Rectangle 2"/>
          <p:cNvSpPr>
            <a:spLocks noGrp="1" noChangeArrowheads="1"/>
          </p:cNvSpPr>
          <p:nvPr>
            <p:ph type="title"/>
          </p:nvPr>
        </p:nvSpPr>
        <p:spPr/>
        <p:txBody>
          <a:bodyPr/>
          <a:lstStyle/>
          <a:p>
            <a:pPr eaLnBrk="1" fontAlgn="auto" hangingPunct="1">
              <a:spcAft>
                <a:spcPts val="0"/>
              </a:spcAft>
              <a:defRPr/>
            </a:pPr>
            <a:r>
              <a:rPr lang="en-US" altLang="zh-TW">
                <a:solidFill>
                  <a:schemeClr val="accent1">
                    <a:satMod val="150000"/>
                  </a:schemeClr>
                </a:solidFill>
              </a:rPr>
              <a:t>What Is OpenGL?</a:t>
            </a:r>
          </a:p>
        </p:txBody>
      </p:sp>
      <p:sp>
        <p:nvSpPr>
          <p:cNvPr id="11268" name="Rectangle 3"/>
          <p:cNvSpPr>
            <a:spLocks noGrp="1" noChangeArrowheads="1"/>
          </p:cNvSpPr>
          <p:nvPr>
            <p:ph type="body" idx="1"/>
          </p:nvPr>
        </p:nvSpPr>
        <p:spPr/>
        <p:txBody>
          <a:bodyPr/>
          <a:lstStyle/>
          <a:p>
            <a:pPr eaLnBrk="1" hangingPunct="1"/>
            <a:r>
              <a:rPr lang="en-US" altLang="zh-TW" smtClean="0"/>
              <a:t>Graphics rendering API</a:t>
            </a:r>
          </a:p>
          <a:p>
            <a:pPr lvl="1" eaLnBrk="1" hangingPunct="1"/>
            <a:r>
              <a:rPr lang="en-US" altLang="zh-TW" smtClean="0"/>
              <a:t>high-quality color images composed of geometric and image primitives</a:t>
            </a:r>
          </a:p>
          <a:p>
            <a:pPr lvl="1" eaLnBrk="1" hangingPunct="1"/>
            <a:r>
              <a:rPr lang="en-US" altLang="zh-TW" smtClean="0"/>
              <a:t>window system independent</a:t>
            </a:r>
          </a:p>
          <a:p>
            <a:pPr lvl="1" eaLnBrk="1" hangingPunct="1"/>
            <a:r>
              <a:rPr lang="en-US" altLang="zh-TW" smtClean="0"/>
              <a:t>operating system independent</a:t>
            </a:r>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solidFill>
                  <a:schemeClr val="accent1">
                    <a:satMod val="150000"/>
                  </a:schemeClr>
                </a:solidFill>
              </a:rPr>
              <a:t>Rendering Callback</a:t>
            </a:r>
            <a:endParaRPr lang="zh-TW" altLang="en-US" dirty="0"/>
          </a:p>
        </p:txBody>
      </p:sp>
      <p:sp>
        <p:nvSpPr>
          <p:cNvPr id="48131" name="內容版面配置區 2"/>
          <p:cNvSpPr>
            <a:spLocks noGrp="1"/>
          </p:cNvSpPr>
          <p:nvPr>
            <p:ph idx="1"/>
          </p:nvPr>
        </p:nvSpPr>
        <p:spPr/>
        <p:txBody>
          <a:bodyPr/>
          <a:lstStyle/>
          <a:p>
            <a:pPr>
              <a:buFont typeface="Wingdings 2" pitchFamily="18" charset="2"/>
              <a:buNone/>
            </a:pPr>
            <a:r>
              <a:rPr lang="en-US" altLang="zh-TW" sz="1800" smtClean="0"/>
              <a:t>GLfloat x = 0.0f;</a:t>
            </a:r>
          </a:p>
          <a:p>
            <a:pPr>
              <a:buFont typeface="Wingdings 2" pitchFamily="18" charset="2"/>
              <a:buNone/>
            </a:pPr>
            <a:r>
              <a:rPr lang="en-US" altLang="zh-TW" sz="1800" smtClean="0"/>
              <a:t>GLfloat y = 0.0f;</a:t>
            </a:r>
          </a:p>
          <a:p>
            <a:pPr>
              <a:buFont typeface="Wingdings 2" pitchFamily="18" charset="2"/>
              <a:buNone/>
            </a:pPr>
            <a:r>
              <a:rPr lang="en-US" altLang="zh-TW" sz="1800" smtClean="0"/>
              <a:t>GLfloat rsize = 25;</a:t>
            </a:r>
          </a:p>
          <a:p>
            <a:pPr>
              <a:buFont typeface="Wingdings 2" pitchFamily="18" charset="2"/>
              <a:buNone/>
            </a:pPr>
            <a:r>
              <a:rPr lang="en-US" altLang="zh-TW" sz="1800" smtClean="0"/>
              <a:t>GLfloat xstep = 1.0f;</a:t>
            </a:r>
          </a:p>
          <a:p>
            <a:pPr>
              <a:buFont typeface="Wingdings 2" pitchFamily="18" charset="2"/>
              <a:buNone/>
            </a:pPr>
            <a:r>
              <a:rPr lang="en-US" altLang="zh-TW" sz="1800" smtClean="0"/>
              <a:t>GLfloat ystep = 1.0f;</a:t>
            </a:r>
          </a:p>
          <a:p>
            <a:pPr>
              <a:buFont typeface="Wingdings 2" pitchFamily="18" charset="2"/>
              <a:buNone/>
            </a:pPr>
            <a:r>
              <a:rPr lang="en-US" altLang="zh-TW" sz="1800" smtClean="0"/>
              <a:t>GLfloat windowWidth;</a:t>
            </a:r>
          </a:p>
          <a:p>
            <a:pPr>
              <a:buFont typeface="Wingdings 2" pitchFamily="18" charset="2"/>
              <a:buNone/>
            </a:pPr>
            <a:r>
              <a:rPr lang="en-US" altLang="zh-TW" sz="1800" smtClean="0"/>
              <a:t>GLfloat windowHeight;</a:t>
            </a:r>
          </a:p>
          <a:p>
            <a:pPr>
              <a:buFont typeface="Wingdings 2" pitchFamily="18" charset="2"/>
              <a:buNone/>
            </a:pPr>
            <a:endParaRPr lang="en-US" altLang="zh-TW" sz="1800" smtClean="0"/>
          </a:p>
          <a:p>
            <a:pPr>
              <a:buFont typeface="Wingdings 2" pitchFamily="18" charset="2"/>
              <a:buNone/>
            </a:pPr>
            <a:r>
              <a:rPr lang="en-US" altLang="zh-TW" sz="1800" smtClean="0"/>
              <a:t>void RenderScene(void)</a:t>
            </a:r>
          </a:p>
          <a:p>
            <a:pPr>
              <a:buFont typeface="Wingdings 2" pitchFamily="18" charset="2"/>
              <a:buNone/>
            </a:pPr>
            <a:r>
              <a:rPr lang="en-US" altLang="zh-TW" sz="1800" smtClean="0"/>
              <a:t>{</a:t>
            </a:r>
          </a:p>
          <a:p>
            <a:pPr>
              <a:buFont typeface="Wingdings 2" pitchFamily="18" charset="2"/>
              <a:buNone/>
            </a:pPr>
            <a:r>
              <a:rPr lang="en-US" altLang="zh-TW" sz="1800" smtClean="0"/>
              <a:t>	glClear(GL_COLOR_BUFFER_BIT);</a:t>
            </a:r>
          </a:p>
          <a:p>
            <a:pPr>
              <a:buFont typeface="Wingdings 2" pitchFamily="18" charset="2"/>
              <a:buNone/>
            </a:pPr>
            <a:r>
              <a:rPr lang="en-US" altLang="zh-TW" sz="1800" smtClean="0"/>
              <a:t>	glColor3f(1.0f, 0.0f, 0.0f);</a:t>
            </a:r>
          </a:p>
          <a:p>
            <a:pPr>
              <a:buFont typeface="Wingdings 2" pitchFamily="18" charset="2"/>
              <a:buNone/>
            </a:pPr>
            <a:r>
              <a:rPr lang="en-US" altLang="zh-TW" sz="1800" smtClean="0"/>
              <a:t>	glRectf(x, y, x + rsize, y - rsize);</a:t>
            </a:r>
          </a:p>
          <a:p>
            <a:pPr>
              <a:buFont typeface="Wingdings 2" pitchFamily="18" charset="2"/>
              <a:buNone/>
            </a:pPr>
            <a:r>
              <a:rPr lang="en-US" altLang="zh-TW" sz="1800" smtClean="0"/>
              <a:t>	glutSwapBuffers();</a:t>
            </a:r>
          </a:p>
          <a:p>
            <a:pPr>
              <a:buFont typeface="Wingdings 2" pitchFamily="18" charset="2"/>
              <a:buNone/>
            </a:pPr>
            <a:r>
              <a:rPr lang="en-US" altLang="zh-TW" sz="1800" smtClean="0"/>
              <a:t>}</a:t>
            </a:r>
            <a:endParaRPr lang="zh-TW" altLang="en-US" sz="1800" smtClean="0"/>
          </a:p>
        </p:txBody>
      </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solidFill>
                  <a:schemeClr val="accent1">
                    <a:satMod val="150000"/>
                  </a:schemeClr>
                </a:solidFill>
              </a:rPr>
              <a:t>Timer Callback</a:t>
            </a:r>
            <a:endParaRPr lang="zh-TW" altLang="en-US" dirty="0"/>
          </a:p>
        </p:txBody>
      </p:sp>
      <p:sp>
        <p:nvSpPr>
          <p:cNvPr id="49155" name="內容版面配置區 2"/>
          <p:cNvSpPr>
            <a:spLocks noGrp="1"/>
          </p:cNvSpPr>
          <p:nvPr>
            <p:ph idx="1"/>
          </p:nvPr>
        </p:nvSpPr>
        <p:spPr/>
        <p:txBody>
          <a:bodyPr/>
          <a:lstStyle/>
          <a:p>
            <a:pPr>
              <a:buFont typeface="Wingdings 2" pitchFamily="18" charset="2"/>
              <a:buNone/>
            </a:pPr>
            <a:r>
              <a:rPr lang="en-US" altLang="zh-TW" sz="1400" smtClean="0"/>
              <a:t>void TimerFunction(int value)</a:t>
            </a:r>
          </a:p>
          <a:p>
            <a:pPr>
              <a:buFont typeface="Wingdings 2" pitchFamily="18" charset="2"/>
              <a:buNone/>
            </a:pPr>
            <a:r>
              <a:rPr lang="en-US" altLang="zh-TW" sz="1400" smtClean="0"/>
              <a:t>{</a:t>
            </a:r>
          </a:p>
          <a:p>
            <a:pPr>
              <a:buFont typeface="Wingdings 2" pitchFamily="18" charset="2"/>
              <a:buNone/>
            </a:pPr>
            <a:r>
              <a:rPr lang="en-US" altLang="zh-TW" sz="1400" smtClean="0"/>
              <a:t>	if(x &gt; windowWidth-rsize || x &lt; -windowWidth)</a:t>
            </a:r>
          </a:p>
          <a:p>
            <a:pPr>
              <a:buFont typeface="Wingdings 2" pitchFamily="18" charset="2"/>
              <a:buNone/>
            </a:pPr>
            <a:r>
              <a:rPr lang="en-US" altLang="zh-TW" sz="1400" smtClean="0"/>
              <a:t>		xstep = -xstep;</a:t>
            </a:r>
          </a:p>
          <a:p>
            <a:pPr>
              <a:buFont typeface="Wingdings 2" pitchFamily="18" charset="2"/>
              <a:buNone/>
            </a:pPr>
            <a:r>
              <a:rPr lang="en-US" altLang="zh-TW" sz="1400" smtClean="0"/>
              <a:t>	if(y &gt; windowHeight || y &lt; -windowHeight + rsize)</a:t>
            </a:r>
          </a:p>
          <a:p>
            <a:pPr>
              <a:buFont typeface="Wingdings 2" pitchFamily="18" charset="2"/>
              <a:buNone/>
            </a:pPr>
            <a:r>
              <a:rPr lang="en-US" altLang="zh-TW" sz="1400" smtClean="0"/>
              <a:t>		ystep = -ystep;</a:t>
            </a:r>
          </a:p>
          <a:p>
            <a:pPr>
              <a:buFont typeface="Wingdings 2" pitchFamily="18" charset="2"/>
              <a:buNone/>
            </a:pPr>
            <a:r>
              <a:rPr lang="en-US" altLang="zh-TW" sz="1400" smtClean="0"/>
              <a:t>	x += xstep;</a:t>
            </a:r>
          </a:p>
          <a:p>
            <a:pPr>
              <a:buFont typeface="Wingdings 2" pitchFamily="18" charset="2"/>
              <a:buNone/>
            </a:pPr>
            <a:r>
              <a:rPr lang="en-US" altLang="zh-TW" sz="1400" smtClean="0"/>
              <a:t>	y += ystep;</a:t>
            </a:r>
          </a:p>
          <a:p>
            <a:pPr>
              <a:buFont typeface="Wingdings 2" pitchFamily="18" charset="2"/>
              <a:buNone/>
            </a:pPr>
            <a:endParaRPr lang="en-US" altLang="zh-TW" sz="1400" smtClean="0"/>
          </a:p>
          <a:p>
            <a:pPr>
              <a:buFont typeface="Wingdings 2" pitchFamily="18" charset="2"/>
              <a:buNone/>
            </a:pPr>
            <a:r>
              <a:rPr lang="en-US" altLang="zh-TW" sz="1400" smtClean="0"/>
              <a:t>	if(x &gt; (windowWidth-rsize + xstep))</a:t>
            </a:r>
          </a:p>
          <a:p>
            <a:pPr>
              <a:buFont typeface="Wingdings 2" pitchFamily="18" charset="2"/>
              <a:buNone/>
            </a:pPr>
            <a:r>
              <a:rPr lang="en-US" altLang="zh-TW" sz="1400" smtClean="0"/>
              <a:t>		x = windowWidth-rsize-1;</a:t>
            </a:r>
          </a:p>
          <a:p>
            <a:pPr>
              <a:buFont typeface="Wingdings 2" pitchFamily="18" charset="2"/>
              <a:buNone/>
            </a:pPr>
            <a:r>
              <a:rPr lang="en-US" altLang="zh-TW" sz="1400" smtClean="0"/>
              <a:t>	else if(x &lt; -(windowWidth + xstep))</a:t>
            </a:r>
          </a:p>
          <a:p>
            <a:pPr>
              <a:buFont typeface="Wingdings 2" pitchFamily="18" charset="2"/>
              <a:buNone/>
            </a:pPr>
            <a:r>
              <a:rPr lang="en-US" altLang="zh-TW" sz="1400" smtClean="0"/>
              <a:t>		x = -windowWidth -1;</a:t>
            </a:r>
          </a:p>
          <a:p>
            <a:pPr>
              <a:buFont typeface="Wingdings 2" pitchFamily="18" charset="2"/>
              <a:buNone/>
            </a:pPr>
            <a:endParaRPr lang="en-US" altLang="zh-TW" sz="1400" smtClean="0"/>
          </a:p>
          <a:p>
            <a:pPr>
              <a:buFont typeface="Wingdings 2" pitchFamily="18" charset="2"/>
              <a:buNone/>
            </a:pPr>
            <a:r>
              <a:rPr lang="en-US" altLang="zh-TW" sz="1400" smtClean="0"/>
              <a:t>	if(y &gt; (windowHeight + ystep))</a:t>
            </a:r>
          </a:p>
          <a:p>
            <a:pPr>
              <a:buFont typeface="Wingdings 2" pitchFamily="18" charset="2"/>
              <a:buNone/>
            </a:pPr>
            <a:r>
              <a:rPr lang="en-US" altLang="zh-TW" sz="1400" smtClean="0"/>
              <a:t>		y = windowHeight-1; </a:t>
            </a:r>
          </a:p>
          <a:p>
            <a:pPr>
              <a:buFont typeface="Wingdings 2" pitchFamily="18" charset="2"/>
              <a:buNone/>
            </a:pPr>
            <a:r>
              <a:rPr lang="en-US" altLang="zh-TW" sz="1400" smtClean="0"/>
              <a:t>	else if(y &lt; -(windowHeight - rsize + ystep))</a:t>
            </a:r>
          </a:p>
          <a:p>
            <a:pPr>
              <a:buFont typeface="Wingdings 2" pitchFamily="18" charset="2"/>
              <a:buNone/>
            </a:pPr>
            <a:r>
              <a:rPr lang="en-US" altLang="zh-TW" sz="1400" smtClean="0"/>
              <a:t>		y = -windowHeight + rsize - 1;</a:t>
            </a:r>
          </a:p>
          <a:p>
            <a:pPr>
              <a:buFont typeface="Wingdings 2" pitchFamily="18" charset="2"/>
              <a:buNone/>
            </a:pPr>
            <a:r>
              <a:rPr lang="en-US" altLang="zh-TW" sz="1400" smtClean="0"/>
              <a:t>	glutPostRedisplay();</a:t>
            </a:r>
          </a:p>
          <a:p>
            <a:pPr>
              <a:buFont typeface="Wingdings 2" pitchFamily="18" charset="2"/>
              <a:buNone/>
            </a:pPr>
            <a:r>
              <a:rPr lang="en-US" altLang="zh-TW" sz="1400" smtClean="0"/>
              <a:t>	glutTimerFunc(33,TimerFunction, 1);</a:t>
            </a:r>
          </a:p>
          <a:p>
            <a:pPr>
              <a:buFont typeface="Wingdings 2" pitchFamily="18" charset="2"/>
              <a:buNone/>
            </a:pPr>
            <a:r>
              <a:rPr lang="en-US" altLang="zh-TW" sz="1400" smtClean="0"/>
              <a:t>}</a:t>
            </a:r>
          </a:p>
          <a:p>
            <a:pPr>
              <a:buFont typeface="Wingdings 2" pitchFamily="18" charset="2"/>
              <a:buNone/>
            </a:pPr>
            <a:endParaRPr lang="zh-TW" altLang="en-US" sz="1800" smtClean="0"/>
          </a:p>
        </p:txBody>
      </p:sp>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hangingPunct="1">
              <a:defRPr/>
            </a:pPr>
            <a:r>
              <a:rPr lang="en-US" altLang="zh-TW" dirty="0" smtClean="0"/>
              <a:t>Time function</a:t>
            </a:r>
            <a:endParaRPr lang="zh-TW" altLang="en-US" dirty="0"/>
          </a:p>
        </p:txBody>
      </p:sp>
      <p:sp>
        <p:nvSpPr>
          <p:cNvPr id="3" name="內容版面配置區 2"/>
          <p:cNvSpPr>
            <a:spLocks noGrp="1"/>
          </p:cNvSpPr>
          <p:nvPr>
            <p:ph idx="1"/>
          </p:nvPr>
        </p:nvSpPr>
        <p:spPr/>
        <p:txBody>
          <a:bodyPr/>
          <a:lstStyle/>
          <a:p>
            <a:pPr eaLnBrk="1" hangingPunct="1">
              <a:defRPr/>
            </a:pPr>
            <a:r>
              <a:rPr lang="en-US" altLang="zh-TW" dirty="0" err="1" smtClean="0">
                <a:solidFill>
                  <a:schemeClr val="accent1">
                    <a:lumMod val="50000"/>
                  </a:schemeClr>
                </a:solidFill>
              </a:rPr>
              <a:t>glutTimerFunc</a:t>
            </a:r>
            <a:r>
              <a:rPr lang="en-US" altLang="zh-TW" dirty="0" smtClean="0">
                <a:solidFill>
                  <a:schemeClr val="accent1">
                    <a:lumMod val="50000"/>
                  </a:schemeClr>
                </a:solidFill>
              </a:rPr>
              <a:t>(unsigned </a:t>
            </a:r>
            <a:r>
              <a:rPr lang="en-US" altLang="zh-TW" dirty="0" err="1" smtClean="0">
                <a:solidFill>
                  <a:schemeClr val="accent1">
                    <a:lumMod val="50000"/>
                  </a:schemeClr>
                </a:solidFill>
              </a:rPr>
              <a:t>int</a:t>
            </a:r>
            <a:r>
              <a:rPr lang="en-US" altLang="zh-TW" dirty="0" smtClean="0">
                <a:solidFill>
                  <a:schemeClr val="accent1">
                    <a:lumMod val="50000"/>
                  </a:schemeClr>
                </a:solidFill>
              </a:rPr>
              <a:t> </a:t>
            </a:r>
            <a:r>
              <a:rPr lang="en-US" altLang="zh-TW" dirty="0" err="1" smtClean="0">
                <a:solidFill>
                  <a:schemeClr val="accent1">
                    <a:lumMod val="50000"/>
                  </a:schemeClr>
                </a:solidFill>
              </a:rPr>
              <a:t>millis</a:t>
            </a:r>
            <a:r>
              <a:rPr lang="en-US" altLang="zh-TW" dirty="0" smtClean="0">
                <a:solidFill>
                  <a:schemeClr val="accent1">
                    <a:lumMod val="50000"/>
                  </a:schemeClr>
                </a:solidFill>
              </a:rPr>
              <a:t>, void (GLUTCALLBACK *</a:t>
            </a:r>
            <a:r>
              <a:rPr lang="en-US" altLang="zh-TW" dirty="0" err="1" smtClean="0">
                <a:solidFill>
                  <a:schemeClr val="accent1">
                    <a:lumMod val="50000"/>
                  </a:schemeClr>
                </a:solidFill>
              </a:rPr>
              <a:t>func</a:t>
            </a:r>
            <a:r>
              <a:rPr lang="en-US" altLang="zh-TW" dirty="0" smtClean="0">
                <a:solidFill>
                  <a:schemeClr val="accent1">
                    <a:lumMod val="50000"/>
                  </a:schemeClr>
                </a:solidFill>
              </a:rPr>
              <a:t>)(</a:t>
            </a:r>
            <a:r>
              <a:rPr lang="en-US" altLang="zh-TW" dirty="0" err="1" smtClean="0">
                <a:solidFill>
                  <a:schemeClr val="accent1">
                    <a:lumMod val="50000"/>
                  </a:schemeClr>
                </a:solidFill>
              </a:rPr>
              <a:t>int</a:t>
            </a:r>
            <a:r>
              <a:rPr lang="en-US" altLang="zh-TW" dirty="0" smtClean="0">
                <a:solidFill>
                  <a:schemeClr val="accent1">
                    <a:lumMod val="50000"/>
                  </a:schemeClr>
                </a:solidFill>
              </a:rPr>
              <a:t> value), </a:t>
            </a:r>
            <a:r>
              <a:rPr lang="en-US" altLang="zh-TW" dirty="0" err="1" smtClean="0">
                <a:solidFill>
                  <a:schemeClr val="accent1">
                    <a:lumMod val="50000"/>
                  </a:schemeClr>
                </a:solidFill>
              </a:rPr>
              <a:t>int</a:t>
            </a:r>
            <a:r>
              <a:rPr lang="en-US" altLang="zh-TW" dirty="0" smtClean="0">
                <a:solidFill>
                  <a:schemeClr val="accent1">
                    <a:lumMod val="50000"/>
                  </a:schemeClr>
                </a:solidFill>
              </a:rPr>
              <a:t> value);</a:t>
            </a:r>
          </a:p>
          <a:p>
            <a:pPr eaLnBrk="1" hangingPunct="1">
              <a:defRPr/>
            </a:pPr>
            <a:endParaRPr lang="en-US" altLang="zh-TW" sz="1800" dirty="0" smtClean="0">
              <a:solidFill>
                <a:schemeClr val="accent1">
                  <a:lumMod val="50000"/>
                </a:schemeClr>
              </a:solidFill>
            </a:endParaRPr>
          </a:p>
          <a:p>
            <a:pPr eaLnBrk="1" hangingPunct="1">
              <a:defRPr/>
            </a:pPr>
            <a:r>
              <a:rPr lang="en-US" sz="2400" dirty="0" smtClean="0"/>
              <a:t>Registers a timer callback to be triggered in a specified number of milliseconds. </a:t>
            </a:r>
            <a:endParaRPr lang="zh-TW" altLang="en-US" sz="2400" dirty="0">
              <a:solidFill>
                <a:schemeClr val="accent1">
                  <a:lumMod val="50000"/>
                </a:schemeClr>
              </a:solidFill>
            </a:endParaRPr>
          </a:p>
        </p:txBody>
      </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Double Buffering</a:t>
            </a:r>
            <a:endParaRPr lang="zh-TW" altLang="en-US" dirty="0"/>
          </a:p>
        </p:txBody>
      </p:sp>
      <p:sp>
        <p:nvSpPr>
          <p:cNvPr id="51203" name="內容版面配置區 2"/>
          <p:cNvSpPr>
            <a:spLocks noGrp="1"/>
          </p:cNvSpPr>
          <p:nvPr>
            <p:ph idx="1"/>
          </p:nvPr>
        </p:nvSpPr>
        <p:spPr/>
        <p:txBody>
          <a:bodyPr/>
          <a:lstStyle/>
          <a:p>
            <a:r>
              <a:rPr lang="en-US" altLang="zh-TW" smtClean="0"/>
              <a:t>glutInitDisplayMode(GLUT_DOUBLE | GLUT_RGBA);</a:t>
            </a:r>
          </a:p>
          <a:p>
            <a:endParaRPr lang="en-US" altLang="zh-TW" smtClean="0"/>
          </a:p>
          <a:p>
            <a:r>
              <a:rPr lang="en-US" altLang="zh-TW" smtClean="0"/>
              <a:t>glutSwapBuffers();</a:t>
            </a:r>
          </a:p>
          <a:p>
            <a:endParaRPr lang="zh-TW" altLang="en-US" smtClean="0"/>
          </a:p>
        </p:txBody>
      </p:sp>
    </p:spTree>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hangingPunct="1">
              <a:defRPr/>
            </a:pPr>
            <a:r>
              <a:rPr lang="en-US" altLang="zh-TW" dirty="0" smtClean="0">
                <a:solidFill>
                  <a:schemeClr val="accent1">
                    <a:satMod val="150000"/>
                  </a:schemeClr>
                </a:solidFill>
              </a:rPr>
              <a:t>User Input Callbacks</a:t>
            </a:r>
            <a:endParaRPr lang="zh-TW" altLang="en-US" dirty="0"/>
          </a:p>
        </p:txBody>
      </p:sp>
      <p:sp>
        <p:nvSpPr>
          <p:cNvPr id="3" name="內容版面配置區 2"/>
          <p:cNvSpPr>
            <a:spLocks noGrp="1"/>
          </p:cNvSpPr>
          <p:nvPr>
            <p:ph idx="1"/>
          </p:nvPr>
        </p:nvSpPr>
        <p:spPr/>
        <p:txBody>
          <a:bodyPr/>
          <a:lstStyle/>
          <a:p>
            <a:pPr marL="438912" indent="-320040" eaLnBrk="1" fontAlgn="auto" hangingPunct="1">
              <a:spcBef>
                <a:spcPts val="0"/>
              </a:spcBef>
              <a:spcAft>
                <a:spcPts val="0"/>
              </a:spcAft>
              <a:buFont typeface="Wingdings 2"/>
              <a:buChar char=""/>
              <a:defRPr/>
            </a:pPr>
            <a:r>
              <a:rPr lang="en-US" altLang="zh-TW" dirty="0" smtClean="0"/>
              <a:t>Process user input</a:t>
            </a:r>
          </a:p>
          <a:p>
            <a:pPr marL="996125" lvl="2" indent="-320040" algn="ctr" eaLnBrk="1" fontAlgn="auto" hangingPunct="1">
              <a:spcBef>
                <a:spcPts val="0"/>
              </a:spcBef>
              <a:spcAft>
                <a:spcPts val="0"/>
              </a:spcAft>
              <a:buFont typeface="Wingdings 2"/>
              <a:buChar char=""/>
              <a:defRPr/>
            </a:pPr>
            <a:r>
              <a:rPr lang="en-US" altLang="zh-TW" dirty="0" err="1" smtClean="0">
                <a:solidFill>
                  <a:srgbClr val="FFCC00"/>
                </a:solidFill>
                <a:effectLst>
                  <a:outerShdw blurRad="38100" dist="38100" dir="2700000" algn="tl">
                    <a:srgbClr val="FFFFFF"/>
                  </a:outerShdw>
                </a:effectLst>
                <a:latin typeface="Courier New" pitchFamily="49" charset="0"/>
              </a:rPr>
              <a:t>glutKeyboardFunc</a:t>
            </a:r>
            <a:r>
              <a:rPr lang="en-US" altLang="zh-TW" dirty="0" smtClean="0">
                <a:solidFill>
                  <a:srgbClr val="FFCC00"/>
                </a:solidFill>
                <a:effectLst>
                  <a:outerShdw blurRad="38100" dist="38100" dir="2700000" algn="tl">
                    <a:srgbClr val="FFFFFF"/>
                  </a:outerShdw>
                </a:effectLst>
                <a:latin typeface="Courier New" pitchFamily="49" charset="0"/>
              </a:rPr>
              <a:t>( </a:t>
            </a:r>
            <a:r>
              <a:rPr lang="en-US" altLang="zh-TW" i="1" dirty="0" smtClean="0">
                <a:solidFill>
                  <a:srgbClr val="FFCC00"/>
                </a:solidFill>
                <a:effectLst>
                  <a:outerShdw blurRad="38100" dist="38100" dir="2700000" algn="tl">
                    <a:srgbClr val="FFFFFF"/>
                  </a:outerShdw>
                </a:effectLst>
                <a:latin typeface="Courier New" pitchFamily="49" charset="0"/>
              </a:rPr>
              <a:t>keyboard</a:t>
            </a:r>
            <a:r>
              <a:rPr lang="en-US" altLang="zh-TW" dirty="0" smtClean="0">
                <a:solidFill>
                  <a:srgbClr val="FFCC00"/>
                </a:solidFill>
                <a:effectLst>
                  <a:outerShdw blurRad="38100" dist="38100" dir="2700000" algn="tl">
                    <a:srgbClr val="FFFFFF"/>
                  </a:outerShdw>
                </a:effectLst>
                <a:latin typeface="Courier New" pitchFamily="49" charset="0"/>
              </a:rPr>
              <a:t> );</a:t>
            </a:r>
            <a:endParaRPr lang="en-US" altLang="zh-TW" sz="1600" dirty="0" smtClean="0"/>
          </a:p>
          <a:p>
            <a:pPr marL="438912" indent="-320040" eaLnBrk="1" fontAlgn="auto" hangingPunct="1">
              <a:lnSpc>
                <a:spcPct val="72000"/>
              </a:lnSpc>
              <a:spcBef>
                <a:spcPct val="50000"/>
              </a:spcBef>
              <a:spcAft>
                <a:spcPts val="0"/>
              </a:spcAft>
              <a:buFont typeface="Wingdings 2"/>
              <a:buChar char=""/>
              <a:defRPr/>
            </a:pPr>
            <a:r>
              <a:rPr lang="en-US" altLang="zh-TW" sz="2000" dirty="0" smtClean="0">
                <a:latin typeface="Courier New" pitchFamily="49" charset="0"/>
              </a:rPr>
              <a:t>void keyboard( unsigned char key, </a:t>
            </a:r>
            <a:r>
              <a:rPr lang="en-US" altLang="zh-TW" sz="2000" dirty="0" err="1" smtClean="0">
                <a:latin typeface="Courier New" pitchFamily="49" charset="0"/>
              </a:rPr>
              <a:t>int</a:t>
            </a:r>
            <a:r>
              <a:rPr lang="en-US" altLang="zh-TW" sz="2000" dirty="0" smtClean="0">
                <a:latin typeface="Courier New" pitchFamily="49" charset="0"/>
              </a:rPr>
              <a:t> x, </a:t>
            </a:r>
            <a:r>
              <a:rPr lang="en-US" altLang="zh-TW" sz="2000" dirty="0" err="1" smtClean="0">
                <a:latin typeface="Courier New" pitchFamily="49" charset="0"/>
              </a:rPr>
              <a:t>int</a:t>
            </a:r>
            <a:r>
              <a:rPr lang="en-US" altLang="zh-TW" sz="2000" dirty="0" smtClean="0">
                <a:latin typeface="Courier New" pitchFamily="49" charset="0"/>
              </a:rPr>
              <a:t> y )</a:t>
            </a:r>
          </a:p>
          <a:p>
            <a:pPr marL="438912" indent="-320040" eaLnBrk="1" fontAlgn="auto" hangingPunct="1">
              <a:lnSpc>
                <a:spcPct val="72000"/>
              </a:lnSpc>
              <a:spcAft>
                <a:spcPts val="0"/>
              </a:spcAft>
              <a:buFont typeface="Wingdings 2"/>
              <a:buChar char=""/>
              <a:defRPr/>
            </a:pPr>
            <a:r>
              <a:rPr lang="en-US" altLang="zh-TW" sz="2000" dirty="0" smtClean="0">
                <a:latin typeface="Courier New" pitchFamily="49" charset="0"/>
              </a:rPr>
              <a:t>{</a:t>
            </a:r>
          </a:p>
          <a:p>
            <a:pPr marL="438912" indent="-320040" eaLnBrk="1" fontAlgn="auto" hangingPunct="1">
              <a:lnSpc>
                <a:spcPct val="72000"/>
              </a:lnSpc>
              <a:spcAft>
                <a:spcPts val="0"/>
              </a:spcAft>
              <a:buFont typeface="Wingdings 2"/>
              <a:buChar char=""/>
              <a:defRPr/>
            </a:pPr>
            <a:r>
              <a:rPr lang="en-US" altLang="zh-TW" sz="2000" dirty="0" smtClean="0">
                <a:latin typeface="Courier New" pitchFamily="49" charset="0"/>
              </a:rPr>
              <a:t>  switch( key ) {</a:t>
            </a:r>
          </a:p>
          <a:p>
            <a:pPr marL="438912" indent="-320040" eaLnBrk="1" fontAlgn="auto" hangingPunct="1">
              <a:lnSpc>
                <a:spcPct val="72000"/>
              </a:lnSpc>
              <a:spcAft>
                <a:spcPts val="0"/>
              </a:spcAft>
              <a:buFont typeface="Wingdings 2"/>
              <a:buChar char=""/>
              <a:defRPr/>
            </a:pPr>
            <a:r>
              <a:rPr lang="en-US" altLang="zh-TW" sz="2000" dirty="0" smtClean="0">
                <a:latin typeface="Courier New" pitchFamily="49" charset="0"/>
              </a:rPr>
              <a:t>    case ‘q’ : case ‘Q’ :</a:t>
            </a:r>
          </a:p>
          <a:p>
            <a:pPr marL="438912" indent="-320040" eaLnBrk="1" fontAlgn="auto" hangingPunct="1">
              <a:lnSpc>
                <a:spcPct val="72000"/>
              </a:lnSpc>
              <a:spcAft>
                <a:spcPts val="0"/>
              </a:spcAft>
              <a:buFont typeface="Wingdings 2"/>
              <a:buChar char=""/>
              <a:defRPr/>
            </a:pPr>
            <a:r>
              <a:rPr lang="en-US" altLang="zh-TW" sz="2000" dirty="0" smtClean="0">
                <a:latin typeface="Courier New" pitchFamily="49" charset="0"/>
              </a:rPr>
              <a:t>      exit( EXIT_SUCCESS );</a:t>
            </a:r>
          </a:p>
          <a:p>
            <a:pPr marL="438912" indent="-320040" eaLnBrk="1" fontAlgn="auto" hangingPunct="1">
              <a:lnSpc>
                <a:spcPct val="72000"/>
              </a:lnSpc>
              <a:spcAft>
                <a:spcPct val="35000"/>
              </a:spcAft>
              <a:buFont typeface="Wingdings 2"/>
              <a:buChar char=""/>
              <a:defRPr/>
            </a:pPr>
            <a:r>
              <a:rPr lang="en-US" altLang="zh-TW" sz="2000" dirty="0" smtClean="0">
                <a:latin typeface="Courier New" pitchFamily="49" charset="0"/>
              </a:rPr>
              <a:t>      break;</a:t>
            </a:r>
          </a:p>
          <a:p>
            <a:pPr marL="438912" indent="-320040" eaLnBrk="1" fontAlgn="auto" hangingPunct="1">
              <a:lnSpc>
                <a:spcPct val="72000"/>
              </a:lnSpc>
              <a:spcAft>
                <a:spcPts val="0"/>
              </a:spcAft>
              <a:buFont typeface="Wingdings 2"/>
              <a:buChar char=""/>
              <a:defRPr/>
            </a:pPr>
            <a:r>
              <a:rPr lang="en-US" altLang="zh-TW" sz="2000" dirty="0" smtClean="0">
                <a:latin typeface="Courier New" pitchFamily="49" charset="0"/>
              </a:rPr>
              <a:t>    case ‘r’ : case ‘R’ :</a:t>
            </a:r>
          </a:p>
          <a:p>
            <a:pPr marL="438912" indent="-320040" eaLnBrk="1" fontAlgn="auto" hangingPunct="1">
              <a:lnSpc>
                <a:spcPct val="72000"/>
              </a:lnSpc>
              <a:spcAft>
                <a:spcPts val="0"/>
              </a:spcAft>
              <a:buFont typeface="Wingdings 2"/>
              <a:buChar char=""/>
              <a:defRPr/>
            </a:pPr>
            <a:r>
              <a:rPr lang="en-US" altLang="zh-TW" sz="2000" dirty="0" smtClean="0">
                <a:latin typeface="Courier New" pitchFamily="49" charset="0"/>
              </a:rPr>
              <a:t>      rotate = GL_TRUE;</a:t>
            </a:r>
          </a:p>
          <a:p>
            <a:pPr marL="438912" indent="-320040" eaLnBrk="1" fontAlgn="auto" hangingPunct="1">
              <a:lnSpc>
                <a:spcPct val="72000"/>
              </a:lnSpc>
              <a:spcAft>
                <a:spcPts val="0"/>
              </a:spcAft>
              <a:buFont typeface="Wingdings 2"/>
              <a:buChar char=""/>
              <a:defRPr/>
            </a:pPr>
            <a:r>
              <a:rPr lang="en-US" altLang="zh-TW" sz="2000" dirty="0" smtClean="0">
                <a:latin typeface="Courier New" pitchFamily="49" charset="0"/>
              </a:rPr>
              <a:t>		</a:t>
            </a:r>
            <a:r>
              <a:rPr lang="en-US" altLang="zh-TW" sz="2000" dirty="0" err="1" smtClean="0">
                <a:latin typeface="Courier New" pitchFamily="49" charset="0"/>
              </a:rPr>
              <a:t>glutPostRedisplay</a:t>
            </a:r>
            <a:r>
              <a:rPr lang="en-US" altLang="zh-TW" sz="2000" dirty="0" smtClean="0">
                <a:latin typeface="Courier New" pitchFamily="49" charset="0"/>
              </a:rPr>
              <a:t>();</a:t>
            </a:r>
          </a:p>
          <a:p>
            <a:pPr marL="438912" indent="-320040" eaLnBrk="1" fontAlgn="auto" hangingPunct="1">
              <a:lnSpc>
                <a:spcPct val="72000"/>
              </a:lnSpc>
              <a:spcAft>
                <a:spcPts val="0"/>
              </a:spcAft>
              <a:buFont typeface="Wingdings 2"/>
              <a:buChar char=""/>
              <a:defRPr/>
            </a:pPr>
            <a:r>
              <a:rPr lang="en-US" altLang="zh-TW" sz="2000" dirty="0" smtClean="0">
                <a:latin typeface="Courier New" pitchFamily="49" charset="0"/>
              </a:rPr>
              <a:t>      break;</a:t>
            </a:r>
          </a:p>
          <a:p>
            <a:pPr marL="438912" indent="-320040" eaLnBrk="1" fontAlgn="auto" hangingPunct="1">
              <a:lnSpc>
                <a:spcPct val="72000"/>
              </a:lnSpc>
              <a:spcAft>
                <a:spcPts val="0"/>
              </a:spcAft>
              <a:buFont typeface="Wingdings 2"/>
              <a:buChar char=""/>
              <a:defRPr/>
            </a:pPr>
            <a:r>
              <a:rPr lang="en-US" altLang="zh-TW" sz="2000" dirty="0" smtClean="0">
                <a:latin typeface="Courier New" pitchFamily="49" charset="0"/>
              </a:rPr>
              <a:t>  }</a:t>
            </a:r>
          </a:p>
          <a:p>
            <a:pPr marL="438912" indent="-320040" eaLnBrk="1" fontAlgn="auto" hangingPunct="1">
              <a:lnSpc>
                <a:spcPct val="72000"/>
              </a:lnSpc>
              <a:spcAft>
                <a:spcPts val="0"/>
              </a:spcAft>
              <a:buFont typeface="Wingdings 2"/>
              <a:buChar char=""/>
              <a:defRPr/>
            </a:pPr>
            <a:r>
              <a:rPr lang="en-US" altLang="zh-TW" sz="2000" dirty="0" smtClean="0">
                <a:latin typeface="Courier New" pitchFamily="49" charset="0"/>
              </a:rPr>
              <a:t>}</a:t>
            </a:r>
          </a:p>
          <a:p>
            <a:pPr eaLnBrk="1" hangingPunct="1">
              <a:defRPr/>
            </a:pPr>
            <a:endParaRPr lang="zh-TW" altLang="en-US" dirty="0"/>
          </a:p>
        </p:txBody>
      </p:sp>
    </p:spTree>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2"/>
          </p:nvPr>
        </p:nvSpPr>
        <p:spPr bwMode="auto">
          <a:xfrm>
            <a:off x="457200" y="6477000"/>
            <a:ext cx="2133600" cy="274638"/>
          </a:xfrm>
          <a:noFill/>
          <a:ln>
            <a:miter lim="800000"/>
            <a:headEnd/>
            <a:tailEnd/>
          </a:ln>
        </p:spPr>
        <p:txBody>
          <a:bodyPr wrap="square" lIns="109728" tIns="45720" rIns="45720" numCol="1" anchorCtr="0" compatLnSpc="1">
            <a:prstTxWarp prst="textNoShape">
              <a:avLst/>
            </a:prstTxWarp>
          </a:bodyPr>
          <a:lstStyle/>
          <a:p>
            <a:pPr lvl="1"/>
            <a:fld id="{9DF9AFDA-F9FB-4807-B69F-3EA7539423B9}" type="slidenum">
              <a:rPr lang="es-ES" altLang="zh-TW"/>
              <a:pPr lvl="1"/>
              <a:t>45</a:t>
            </a:fld>
            <a:endParaRPr lang="es-ES" altLang="zh-TW"/>
          </a:p>
        </p:txBody>
      </p:sp>
      <p:sp>
        <p:nvSpPr>
          <p:cNvPr id="17411" name="Footer Placeholder 4"/>
          <p:cNvSpPr>
            <a:spLocks noGrp="1"/>
          </p:cNvSpPr>
          <p:nvPr>
            <p:ph type="ftr" sz="quarter" idx="11"/>
          </p:nvPr>
        </p:nvSpPr>
        <p:spPr/>
        <p:txBody>
          <a:bodyPr/>
          <a:lstStyle/>
          <a:p>
            <a:pPr>
              <a:defRPr/>
            </a:pPr>
            <a:r>
              <a:rPr lang="en-US" altLang="zh-TW"/>
              <a:t>Angel: Interactive Computer Graphics 5E © Addison-Wesley 2009</a:t>
            </a:r>
          </a:p>
        </p:txBody>
      </p:sp>
      <p:sp>
        <p:nvSpPr>
          <p:cNvPr id="17412" name="Rectangle 2"/>
          <p:cNvSpPr>
            <a:spLocks noGrp="1" noChangeArrowheads="1"/>
          </p:cNvSpPr>
          <p:nvPr>
            <p:ph type="title"/>
          </p:nvPr>
        </p:nvSpPr>
        <p:spPr/>
        <p:txBody>
          <a:bodyPr/>
          <a:lstStyle/>
          <a:p>
            <a:pPr eaLnBrk="1" hangingPunct="1">
              <a:defRPr/>
            </a:pPr>
            <a:r>
              <a:rPr lang="en-US" altLang="zh-TW" smtClean="0"/>
              <a:t>The mouse callback</a:t>
            </a:r>
          </a:p>
        </p:txBody>
      </p:sp>
      <p:sp>
        <p:nvSpPr>
          <p:cNvPr id="18437" name="Rectangle 3"/>
          <p:cNvSpPr>
            <a:spLocks noGrp="1" noChangeArrowheads="1"/>
          </p:cNvSpPr>
          <p:nvPr>
            <p:ph type="body" idx="1"/>
          </p:nvPr>
        </p:nvSpPr>
        <p:spPr/>
        <p:txBody>
          <a:bodyPr/>
          <a:lstStyle/>
          <a:p>
            <a:pPr eaLnBrk="1" hangingPunct="1">
              <a:buFontTx/>
              <a:buNone/>
              <a:defRPr/>
            </a:pPr>
            <a:r>
              <a:rPr lang="en-US" altLang="zh-TW" b="1" dirty="0" err="1" smtClean="0">
                <a:solidFill>
                  <a:schemeClr val="accent2"/>
                </a:solidFill>
                <a:latin typeface="Courier New" pitchFamily="49" charset="0"/>
              </a:rPr>
              <a:t>glutMouseFunc</a:t>
            </a:r>
            <a:r>
              <a:rPr lang="en-US" altLang="zh-TW" b="1" dirty="0" smtClean="0">
                <a:solidFill>
                  <a:schemeClr val="accent2"/>
                </a:solidFill>
                <a:latin typeface="Courier New" pitchFamily="49" charset="0"/>
              </a:rPr>
              <a:t>(</a:t>
            </a:r>
            <a:r>
              <a:rPr lang="en-US" altLang="zh-TW" b="1" dirty="0" err="1" smtClean="0">
                <a:solidFill>
                  <a:schemeClr val="accent2"/>
                </a:solidFill>
                <a:latin typeface="Courier New" pitchFamily="49" charset="0"/>
              </a:rPr>
              <a:t>mymouse</a:t>
            </a:r>
            <a:r>
              <a:rPr lang="en-US" altLang="zh-TW" b="1" dirty="0" smtClean="0">
                <a:solidFill>
                  <a:schemeClr val="accent2"/>
                </a:solidFill>
                <a:latin typeface="Courier New" pitchFamily="49" charset="0"/>
              </a:rPr>
              <a:t>)</a:t>
            </a:r>
          </a:p>
          <a:p>
            <a:pPr marL="996125" lvl="2" indent="-320040" algn="ctr" eaLnBrk="1" fontAlgn="auto" hangingPunct="1">
              <a:spcBef>
                <a:spcPts val="0"/>
              </a:spcBef>
              <a:spcAft>
                <a:spcPts val="0"/>
              </a:spcAft>
              <a:buFont typeface="Wingdings 2"/>
              <a:buChar char=""/>
              <a:defRPr/>
            </a:pPr>
            <a:r>
              <a:rPr lang="en-US" altLang="zh-TW" sz="1600" b="1" dirty="0" smtClean="0">
                <a:solidFill>
                  <a:schemeClr val="accent1">
                    <a:lumMod val="50000"/>
                  </a:schemeClr>
                </a:solidFill>
                <a:effectLst>
                  <a:outerShdw blurRad="38100" dist="38100" dir="2700000" algn="tl">
                    <a:srgbClr val="FFFFFF"/>
                  </a:outerShdw>
                </a:effectLst>
                <a:latin typeface="Courier New" pitchFamily="49" charset="0"/>
              </a:rPr>
              <a:t>void </a:t>
            </a:r>
            <a:r>
              <a:rPr lang="en-US" altLang="zh-TW" sz="1600" b="1" dirty="0" err="1" smtClean="0">
                <a:solidFill>
                  <a:schemeClr val="accent1">
                    <a:lumMod val="50000"/>
                  </a:schemeClr>
                </a:solidFill>
                <a:effectLst>
                  <a:outerShdw blurRad="38100" dist="38100" dir="2700000" algn="tl">
                    <a:srgbClr val="FFFFFF"/>
                  </a:outerShdw>
                </a:effectLst>
                <a:latin typeface="Courier New" pitchFamily="49" charset="0"/>
              </a:rPr>
              <a:t>mymouse</a:t>
            </a:r>
            <a:r>
              <a:rPr lang="en-US" altLang="zh-TW" sz="1600" b="1" dirty="0" smtClean="0">
                <a:solidFill>
                  <a:schemeClr val="accent1">
                    <a:lumMod val="50000"/>
                  </a:schemeClr>
                </a:solidFill>
                <a:effectLst>
                  <a:outerShdw blurRad="38100" dist="38100" dir="2700000" algn="tl">
                    <a:srgbClr val="FFFFFF"/>
                  </a:outerShdw>
                </a:effectLst>
                <a:latin typeface="Courier New" pitchFamily="49" charset="0"/>
              </a:rPr>
              <a:t>(</a:t>
            </a:r>
            <a:r>
              <a:rPr lang="en-US" altLang="zh-TW" sz="1600" b="1" dirty="0" err="1" smtClean="0">
                <a:solidFill>
                  <a:schemeClr val="accent1">
                    <a:lumMod val="50000"/>
                  </a:schemeClr>
                </a:solidFill>
                <a:effectLst>
                  <a:outerShdw blurRad="38100" dist="38100" dir="2700000" algn="tl">
                    <a:srgbClr val="FFFFFF"/>
                  </a:outerShdw>
                </a:effectLst>
                <a:latin typeface="Courier New" pitchFamily="49" charset="0"/>
              </a:rPr>
              <a:t>GLint</a:t>
            </a:r>
            <a:r>
              <a:rPr lang="en-US" altLang="zh-TW" sz="1600" b="1" dirty="0" smtClean="0">
                <a:solidFill>
                  <a:schemeClr val="accent1">
                    <a:lumMod val="50000"/>
                  </a:schemeClr>
                </a:solidFill>
                <a:effectLst>
                  <a:outerShdw blurRad="38100" dist="38100" dir="2700000" algn="tl">
                    <a:srgbClr val="FFFFFF"/>
                  </a:outerShdw>
                </a:effectLst>
                <a:latin typeface="Courier New" pitchFamily="49" charset="0"/>
              </a:rPr>
              <a:t> button, </a:t>
            </a:r>
            <a:r>
              <a:rPr lang="en-US" altLang="zh-TW" sz="1600" b="1" dirty="0" err="1" smtClean="0">
                <a:solidFill>
                  <a:schemeClr val="accent1">
                    <a:lumMod val="50000"/>
                  </a:schemeClr>
                </a:solidFill>
                <a:effectLst>
                  <a:outerShdw blurRad="38100" dist="38100" dir="2700000" algn="tl">
                    <a:srgbClr val="FFFFFF"/>
                  </a:outerShdw>
                </a:effectLst>
                <a:latin typeface="Courier New" pitchFamily="49" charset="0"/>
              </a:rPr>
              <a:t>GLint</a:t>
            </a:r>
            <a:r>
              <a:rPr lang="en-US" altLang="zh-TW" sz="1600" b="1" dirty="0" smtClean="0">
                <a:solidFill>
                  <a:schemeClr val="accent1">
                    <a:lumMod val="50000"/>
                  </a:schemeClr>
                </a:solidFill>
                <a:effectLst>
                  <a:outerShdw blurRad="38100" dist="38100" dir="2700000" algn="tl">
                    <a:srgbClr val="FFFFFF"/>
                  </a:outerShdw>
                </a:effectLst>
                <a:latin typeface="Courier New" pitchFamily="49" charset="0"/>
              </a:rPr>
              <a:t> state, </a:t>
            </a:r>
            <a:r>
              <a:rPr lang="en-US" altLang="zh-TW" sz="1600" b="1" dirty="0" err="1" smtClean="0">
                <a:solidFill>
                  <a:schemeClr val="accent1">
                    <a:lumMod val="50000"/>
                  </a:schemeClr>
                </a:solidFill>
                <a:effectLst>
                  <a:outerShdw blurRad="38100" dist="38100" dir="2700000" algn="tl">
                    <a:srgbClr val="FFFFFF"/>
                  </a:outerShdw>
                </a:effectLst>
                <a:latin typeface="Courier New" pitchFamily="49" charset="0"/>
              </a:rPr>
              <a:t>GLint</a:t>
            </a:r>
            <a:r>
              <a:rPr lang="en-US" altLang="zh-TW" sz="1600" b="1" dirty="0" smtClean="0">
                <a:solidFill>
                  <a:schemeClr val="accent1">
                    <a:lumMod val="50000"/>
                  </a:schemeClr>
                </a:solidFill>
                <a:effectLst>
                  <a:outerShdw blurRad="38100" dist="38100" dir="2700000" algn="tl">
                    <a:srgbClr val="FFFFFF"/>
                  </a:outerShdw>
                </a:effectLst>
                <a:latin typeface="Courier New" pitchFamily="49" charset="0"/>
              </a:rPr>
              <a:t> x, </a:t>
            </a:r>
            <a:r>
              <a:rPr lang="en-US" altLang="zh-TW" sz="1600" b="1" dirty="0" err="1" smtClean="0">
                <a:solidFill>
                  <a:schemeClr val="accent1">
                    <a:lumMod val="50000"/>
                  </a:schemeClr>
                </a:solidFill>
                <a:effectLst>
                  <a:outerShdw blurRad="38100" dist="38100" dir="2700000" algn="tl">
                    <a:srgbClr val="FFFFFF"/>
                  </a:outerShdw>
                </a:effectLst>
                <a:latin typeface="Courier New" pitchFamily="49" charset="0"/>
              </a:rPr>
              <a:t>GLint</a:t>
            </a:r>
            <a:r>
              <a:rPr lang="en-US" altLang="zh-TW" sz="1600" b="1" dirty="0" smtClean="0">
                <a:solidFill>
                  <a:schemeClr val="accent1">
                    <a:lumMod val="50000"/>
                  </a:schemeClr>
                </a:solidFill>
                <a:effectLst>
                  <a:outerShdw blurRad="38100" dist="38100" dir="2700000" algn="tl">
                    <a:srgbClr val="FFFFFF"/>
                  </a:outerShdw>
                </a:effectLst>
                <a:latin typeface="Courier New" pitchFamily="49" charset="0"/>
              </a:rPr>
              <a:t> y)</a:t>
            </a:r>
          </a:p>
          <a:p>
            <a:pPr eaLnBrk="1" hangingPunct="1">
              <a:defRPr/>
            </a:pPr>
            <a:r>
              <a:rPr lang="en-US" altLang="zh-TW" dirty="0" smtClean="0"/>
              <a:t>Returns </a:t>
            </a:r>
          </a:p>
          <a:p>
            <a:pPr lvl="1" eaLnBrk="1" hangingPunct="1">
              <a:defRPr/>
            </a:pPr>
            <a:r>
              <a:rPr lang="en-US" altLang="zh-TW" dirty="0" smtClean="0">
                <a:ea typeface="ＭＳ Ｐゴシック" pitchFamily="34" charset="-128"/>
              </a:rPr>
              <a:t>which button (</a:t>
            </a:r>
            <a:r>
              <a:rPr lang="en-US" altLang="zh-TW" b="1" dirty="0" smtClean="0">
                <a:latin typeface="Courier New" pitchFamily="49" charset="0"/>
                <a:ea typeface="ＭＳ Ｐゴシック" pitchFamily="34" charset="-128"/>
              </a:rPr>
              <a:t>GLUT_LEFT_BUTTON</a:t>
            </a:r>
            <a:r>
              <a:rPr lang="en-US" altLang="zh-TW" dirty="0" smtClean="0">
                <a:ea typeface="ＭＳ Ｐゴシック" pitchFamily="34" charset="-128"/>
              </a:rPr>
              <a:t>, </a:t>
            </a:r>
            <a:r>
              <a:rPr lang="en-US" altLang="zh-TW" b="1" dirty="0" smtClean="0">
                <a:latin typeface="Courier New" pitchFamily="49" charset="0"/>
                <a:ea typeface="ＭＳ Ｐゴシック" pitchFamily="34" charset="-128"/>
              </a:rPr>
              <a:t>GLUT_MIDDLE_BUTTON</a:t>
            </a:r>
            <a:r>
              <a:rPr lang="en-US" altLang="zh-TW" dirty="0" smtClean="0">
                <a:ea typeface="ＭＳ Ｐゴシック" pitchFamily="34" charset="-128"/>
              </a:rPr>
              <a:t>, </a:t>
            </a:r>
            <a:r>
              <a:rPr lang="en-US" altLang="zh-TW" b="1" dirty="0" smtClean="0">
                <a:latin typeface="Courier New" pitchFamily="49" charset="0"/>
                <a:ea typeface="ＭＳ Ｐゴシック" pitchFamily="34" charset="-128"/>
              </a:rPr>
              <a:t>GLUT_RIGHT_BUTTON</a:t>
            </a:r>
            <a:r>
              <a:rPr lang="en-US" altLang="zh-TW" dirty="0" smtClean="0">
                <a:ea typeface="ＭＳ Ｐゴシック" pitchFamily="34" charset="-128"/>
              </a:rPr>
              <a:t>) caused event </a:t>
            </a:r>
          </a:p>
          <a:p>
            <a:pPr lvl="1" eaLnBrk="1" hangingPunct="1">
              <a:defRPr/>
            </a:pPr>
            <a:r>
              <a:rPr lang="en-US" altLang="zh-TW" dirty="0" smtClean="0">
                <a:ea typeface="ＭＳ Ｐゴシック" pitchFamily="34" charset="-128"/>
              </a:rPr>
              <a:t>state of that button (</a:t>
            </a:r>
            <a:r>
              <a:rPr lang="en-US" altLang="zh-TW" b="1" dirty="0" smtClean="0">
                <a:latin typeface="Courier New" pitchFamily="49" charset="0"/>
                <a:ea typeface="ＭＳ Ｐゴシック" pitchFamily="34" charset="-128"/>
              </a:rPr>
              <a:t>GLUT_UP</a:t>
            </a:r>
            <a:r>
              <a:rPr lang="en-US" altLang="zh-TW" dirty="0" smtClean="0">
                <a:ea typeface="ＭＳ Ｐゴシック" pitchFamily="34" charset="-128"/>
              </a:rPr>
              <a:t>, </a:t>
            </a:r>
            <a:r>
              <a:rPr lang="en-US" altLang="zh-TW" b="1" dirty="0" smtClean="0">
                <a:latin typeface="Courier New" pitchFamily="49" charset="0"/>
                <a:ea typeface="ＭＳ Ｐゴシック" pitchFamily="34" charset="-128"/>
              </a:rPr>
              <a:t>GLUT_DOWN</a:t>
            </a:r>
            <a:r>
              <a:rPr lang="en-US" altLang="zh-TW" dirty="0" smtClean="0">
                <a:ea typeface="ＭＳ Ｐゴシック" pitchFamily="34" charset="-128"/>
              </a:rPr>
              <a:t>)</a:t>
            </a:r>
          </a:p>
          <a:p>
            <a:pPr lvl="1" eaLnBrk="1" hangingPunct="1">
              <a:defRPr/>
            </a:pPr>
            <a:r>
              <a:rPr lang="en-US" altLang="zh-TW" dirty="0" smtClean="0">
                <a:ea typeface="ＭＳ Ｐゴシック" pitchFamily="34" charset="-128"/>
              </a:rPr>
              <a:t>Position in window</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bwMode="auto">
          <a:xfrm>
            <a:off x="457200" y="6477000"/>
            <a:ext cx="2133600" cy="274638"/>
          </a:xfrm>
          <a:noFill/>
          <a:ln>
            <a:miter lim="800000"/>
            <a:headEnd/>
            <a:tailEnd/>
          </a:ln>
        </p:spPr>
        <p:txBody>
          <a:bodyPr wrap="square" lIns="109728" tIns="45720" rIns="45720" numCol="1" anchorCtr="0" compatLnSpc="1">
            <a:prstTxWarp prst="textNoShape">
              <a:avLst/>
            </a:prstTxWarp>
          </a:bodyPr>
          <a:lstStyle/>
          <a:p>
            <a:pPr lvl="1"/>
            <a:fld id="{361D0235-778F-4B4C-A180-8C538E3918DE}" type="slidenum">
              <a:rPr kumimoji="0" lang="es-ES" altLang="zh-TW">
                <a:latin typeface="Corbel" pitchFamily="34" charset="0"/>
              </a:rPr>
              <a:pPr lvl="1"/>
              <a:t>5</a:t>
            </a:fld>
            <a:endParaRPr kumimoji="0" lang="es-ES" altLang="zh-TW">
              <a:latin typeface="Corbel" pitchFamily="34" charset="0"/>
            </a:endParaRPr>
          </a:p>
        </p:txBody>
      </p:sp>
      <p:sp>
        <p:nvSpPr>
          <p:cNvPr id="19459" name="Footer Placeholder 4"/>
          <p:cNvSpPr>
            <a:spLocks noGrp="1"/>
          </p:cNvSpPr>
          <p:nvPr>
            <p:ph type="ftr" sz="quarter" idx="11"/>
          </p:nvPr>
        </p:nvSpPr>
        <p:spPr/>
        <p:txBody>
          <a:bodyPr/>
          <a:lstStyle/>
          <a:p>
            <a:pPr>
              <a:defRPr/>
            </a:pPr>
            <a:r>
              <a:rPr lang="en-US" altLang="zh-TW"/>
              <a:t>Angel: Interactive Computer Graphics 5E © Addison-Wesley 2009</a:t>
            </a:r>
          </a:p>
        </p:txBody>
      </p:sp>
      <p:sp>
        <p:nvSpPr>
          <p:cNvPr id="19460" name="Rectangle 2"/>
          <p:cNvSpPr>
            <a:spLocks noGrp="1" noChangeArrowheads="1"/>
          </p:cNvSpPr>
          <p:nvPr>
            <p:ph type="title"/>
          </p:nvPr>
        </p:nvSpPr>
        <p:spPr/>
        <p:txBody>
          <a:bodyPr/>
          <a:lstStyle/>
          <a:p>
            <a:pPr eaLnBrk="1" fontAlgn="auto" hangingPunct="1">
              <a:spcAft>
                <a:spcPts val="0"/>
              </a:spcAft>
              <a:defRPr/>
            </a:pPr>
            <a:r>
              <a:rPr lang="en-US" altLang="zh-TW" smtClean="0">
                <a:solidFill>
                  <a:schemeClr val="accent1">
                    <a:satMod val="150000"/>
                  </a:schemeClr>
                </a:solidFill>
              </a:rPr>
              <a:t>SGI and GL</a:t>
            </a:r>
          </a:p>
        </p:txBody>
      </p:sp>
      <p:sp>
        <p:nvSpPr>
          <p:cNvPr id="12293" name="Rectangle 3"/>
          <p:cNvSpPr>
            <a:spLocks noGrp="1" noChangeArrowheads="1"/>
          </p:cNvSpPr>
          <p:nvPr>
            <p:ph type="body" idx="1"/>
          </p:nvPr>
        </p:nvSpPr>
        <p:spPr/>
        <p:txBody>
          <a:bodyPr/>
          <a:lstStyle/>
          <a:p>
            <a:pPr eaLnBrk="1" hangingPunct="1"/>
            <a:r>
              <a:rPr lang="en-US" altLang="zh-TW" smtClean="0"/>
              <a:t>Silicon Graphics (SGI) revolutionized the graphics workstation by implementing the pipeline in hardware (1982)</a:t>
            </a:r>
          </a:p>
          <a:p>
            <a:pPr eaLnBrk="1" hangingPunct="1"/>
            <a:r>
              <a:rPr lang="en-US" altLang="zh-TW" smtClean="0"/>
              <a:t>To access the system, application programmers used a library called GL</a:t>
            </a:r>
          </a:p>
          <a:p>
            <a:pPr eaLnBrk="1" hangingPunct="1"/>
            <a:r>
              <a:rPr lang="en-US" altLang="zh-TW" smtClean="0"/>
              <a:t>With GL, it was relatively simple to program three dimensional interactive applications </a:t>
            </a:r>
          </a:p>
          <a:p>
            <a:pPr eaLnBrk="1" hangingPunct="1"/>
            <a:r>
              <a:rPr lang="en-US" altLang="zh-TW" smtClean="0"/>
              <a:t>1.0 (1992)</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2"/>
          </p:nvPr>
        </p:nvSpPr>
        <p:spPr bwMode="auto">
          <a:xfrm>
            <a:off x="457200" y="6477000"/>
            <a:ext cx="2133600" cy="274638"/>
          </a:xfrm>
          <a:noFill/>
          <a:ln>
            <a:miter lim="800000"/>
            <a:headEnd/>
            <a:tailEnd/>
          </a:ln>
        </p:spPr>
        <p:txBody>
          <a:bodyPr wrap="square" lIns="109728" tIns="45720" rIns="45720" numCol="1" anchorCtr="0" compatLnSpc="1">
            <a:prstTxWarp prst="textNoShape">
              <a:avLst/>
            </a:prstTxWarp>
          </a:bodyPr>
          <a:lstStyle/>
          <a:p>
            <a:pPr lvl="1"/>
            <a:fld id="{BFC3DBCA-E799-49FC-90EC-7BE722280D08}" type="slidenum">
              <a:rPr kumimoji="0" lang="es-ES" altLang="zh-TW">
                <a:latin typeface="Corbel" pitchFamily="34" charset="0"/>
              </a:rPr>
              <a:pPr lvl="1"/>
              <a:t>6</a:t>
            </a:fld>
            <a:endParaRPr kumimoji="0" lang="es-ES" altLang="zh-TW">
              <a:latin typeface="Corbel" pitchFamily="34" charset="0"/>
            </a:endParaRPr>
          </a:p>
        </p:txBody>
      </p:sp>
      <p:sp>
        <p:nvSpPr>
          <p:cNvPr id="20483" name="Footer Placeholder 4"/>
          <p:cNvSpPr>
            <a:spLocks noGrp="1"/>
          </p:cNvSpPr>
          <p:nvPr>
            <p:ph type="ftr" sz="quarter" idx="11"/>
          </p:nvPr>
        </p:nvSpPr>
        <p:spPr/>
        <p:txBody>
          <a:bodyPr/>
          <a:lstStyle/>
          <a:p>
            <a:pPr>
              <a:defRPr/>
            </a:pPr>
            <a:r>
              <a:rPr lang="en-US" altLang="zh-TW"/>
              <a:t>Angel: Interactive Computer Graphics 5E © Addison-Wesley 2009</a:t>
            </a:r>
          </a:p>
        </p:txBody>
      </p:sp>
      <p:sp>
        <p:nvSpPr>
          <p:cNvPr id="20484" name="Rectangle 2"/>
          <p:cNvSpPr>
            <a:spLocks noGrp="1" noChangeArrowheads="1"/>
          </p:cNvSpPr>
          <p:nvPr>
            <p:ph type="title"/>
          </p:nvPr>
        </p:nvSpPr>
        <p:spPr/>
        <p:txBody>
          <a:bodyPr/>
          <a:lstStyle/>
          <a:p>
            <a:pPr eaLnBrk="1" fontAlgn="auto" hangingPunct="1">
              <a:spcAft>
                <a:spcPts val="0"/>
              </a:spcAft>
              <a:defRPr/>
            </a:pPr>
            <a:r>
              <a:rPr lang="en-US" altLang="zh-TW" smtClean="0">
                <a:solidFill>
                  <a:schemeClr val="accent1">
                    <a:satMod val="150000"/>
                  </a:schemeClr>
                </a:solidFill>
              </a:rPr>
              <a:t>OpenGL</a:t>
            </a:r>
          </a:p>
        </p:txBody>
      </p:sp>
      <p:sp>
        <p:nvSpPr>
          <p:cNvPr id="13317" name="Rectangle 3"/>
          <p:cNvSpPr>
            <a:spLocks noGrp="1" noChangeArrowheads="1"/>
          </p:cNvSpPr>
          <p:nvPr>
            <p:ph type="body" idx="1"/>
          </p:nvPr>
        </p:nvSpPr>
        <p:spPr/>
        <p:txBody>
          <a:bodyPr/>
          <a:lstStyle/>
          <a:p>
            <a:pPr eaLnBrk="1" hangingPunct="1">
              <a:buFontTx/>
              <a:buNone/>
            </a:pPr>
            <a:r>
              <a:rPr lang="en-US" altLang="zh-TW" smtClean="0"/>
              <a:t>The success of GL lead to OpenGL (1992), a platform-independent API that was </a:t>
            </a:r>
          </a:p>
          <a:p>
            <a:pPr lvl="1" eaLnBrk="1" hangingPunct="1"/>
            <a:r>
              <a:rPr lang="en-US" altLang="zh-TW" smtClean="0">
                <a:ea typeface="ＭＳ Ｐゴシック" pitchFamily="34" charset="-128"/>
              </a:rPr>
              <a:t>Easy to use</a:t>
            </a:r>
          </a:p>
          <a:p>
            <a:pPr lvl="1" eaLnBrk="1" hangingPunct="1"/>
            <a:r>
              <a:rPr lang="en-US" altLang="zh-TW" smtClean="0">
                <a:ea typeface="ＭＳ Ｐゴシック" pitchFamily="34" charset="-128"/>
              </a:rPr>
              <a:t>Close enough to the hardware to get excellent performance</a:t>
            </a:r>
          </a:p>
          <a:p>
            <a:pPr lvl="1" eaLnBrk="1" hangingPunct="1"/>
            <a:r>
              <a:rPr lang="en-US" altLang="zh-TW" smtClean="0">
                <a:ea typeface="ＭＳ Ｐゴシック" pitchFamily="34" charset="-128"/>
              </a:rPr>
              <a:t>Focus on rendering</a:t>
            </a:r>
          </a:p>
          <a:p>
            <a:pPr lvl="1" eaLnBrk="1" hangingPunct="1"/>
            <a:r>
              <a:rPr lang="en-US" altLang="zh-TW" smtClean="0">
                <a:ea typeface="ＭＳ Ｐゴシック" pitchFamily="34" charset="-128"/>
              </a:rPr>
              <a:t>Omitted windowing and input to avoid window system dependencies </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2"/>
          </p:nvPr>
        </p:nvSpPr>
        <p:spPr bwMode="auto">
          <a:xfrm>
            <a:off x="457200" y="6477000"/>
            <a:ext cx="2133600" cy="274638"/>
          </a:xfrm>
          <a:noFill/>
          <a:ln>
            <a:miter lim="800000"/>
            <a:headEnd/>
            <a:tailEnd/>
          </a:ln>
        </p:spPr>
        <p:txBody>
          <a:bodyPr wrap="square" lIns="109728" tIns="45720" rIns="45720" numCol="1" anchorCtr="0" compatLnSpc="1">
            <a:prstTxWarp prst="textNoShape">
              <a:avLst/>
            </a:prstTxWarp>
          </a:bodyPr>
          <a:lstStyle/>
          <a:p>
            <a:pPr lvl="1"/>
            <a:fld id="{B03AD9CF-9C62-46F4-8728-ED40CCD617EA}" type="slidenum">
              <a:rPr kumimoji="0" lang="es-ES" altLang="zh-TW">
                <a:latin typeface="Corbel" pitchFamily="34" charset="0"/>
              </a:rPr>
              <a:pPr lvl="1"/>
              <a:t>7</a:t>
            </a:fld>
            <a:endParaRPr kumimoji="0" lang="es-ES" altLang="zh-TW">
              <a:latin typeface="Corbel" pitchFamily="34" charset="0"/>
            </a:endParaRPr>
          </a:p>
        </p:txBody>
      </p:sp>
      <p:sp>
        <p:nvSpPr>
          <p:cNvPr id="22531" name="Footer Placeholder 4"/>
          <p:cNvSpPr>
            <a:spLocks noGrp="1"/>
          </p:cNvSpPr>
          <p:nvPr>
            <p:ph type="ftr" sz="quarter" idx="11"/>
          </p:nvPr>
        </p:nvSpPr>
        <p:spPr/>
        <p:txBody>
          <a:bodyPr/>
          <a:lstStyle/>
          <a:p>
            <a:pPr>
              <a:defRPr/>
            </a:pPr>
            <a:r>
              <a:rPr lang="en-US" altLang="zh-TW"/>
              <a:t>Angel: Interactive Computer Graphics 5E © Addison-Wesley 2009</a:t>
            </a:r>
          </a:p>
        </p:txBody>
      </p:sp>
      <p:sp>
        <p:nvSpPr>
          <p:cNvPr id="22532" name="Rectangle 2"/>
          <p:cNvSpPr>
            <a:spLocks noGrp="1" noChangeArrowheads="1"/>
          </p:cNvSpPr>
          <p:nvPr>
            <p:ph type="title"/>
          </p:nvPr>
        </p:nvSpPr>
        <p:spPr/>
        <p:txBody>
          <a:bodyPr/>
          <a:lstStyle/>
          <a:p>
            <a:pPr eaLnBrk="1" fontAlgn="auto" hangingPunct="1">
              <a:spcAft>
                <a:spcPts val="0"/>
              </a:spcAft>
              <a:defRPr/>
            </a:pPr>
            <a:r>
              <a:rPr lang="en-US" altLang="zh-TW" smtClean="0">
                <a:solidFill>
                  <a:schemeClr val="accent1">
                    <a:satMod val="150000"/>
                  </a:schemeClr>
                </a:solidFill>
              </a:rPr>
              <a:t>OpenGL Libraries</a:t>
            </a:r>
          </a:p>
        </p:txBody>
      </p:sp>
      <p:sp>
        <p:nvSpPr>
          <p:cNvPr id="22533" name="Rectangle 3"/>
          <p:cNvSpPr>
            <a:spLocks noGrp="1" noChangeArrowheads="1"/>
          </p:cNvSpPr>
          <p:nvPr>
            <p:ph type="body" idx="1"/>
          </p:nvPr>
        </p:nvSpPr>
        <p:spPr/>
        <p:txBody>
          <a:bodyPr rtlCol="0">
            <a:normAutofit lnSpcReduction="10000"/>
          </a:bodyPr>
          <a:lstStyle/>
          <a:p>
            <a:pPr marL="438912" indent="-320040" eaLnBrk="1" fontAlgn="auto" hangingPunct="1">
              <a:lnSpc>
                <a:spcPct val="90000"/>
              </a:lnSpc>
              <a:spcBef>
                <a:spcPts val="0"/>
              </a:spcBef>
              <a:spcAft>
                <a:spcPts val="0"/>
              </a:spcAft>
              <a:buFont typeface="Wingdings 2"/>
              <a:buChar char=""/>
              <a:defRPr/>
            </a:pPr>
            <a:r>
              <a:rPr lang="en-US" altLang="zh-TW" smtClean="0"/>
              <a:t>OpenGL core library</a:t>
            </a:r>
          </a:p>
          <a:p>
            <a:pPr marL="731520" lvl="1" indent="-274320" eaLnBrk="1" fontAlgn="auto" hangingPunct="1">
              <a:lnSpc>
                <a:spcPct val="90000"/>
              </a:lnSpc>
              <a:spcAft>
                <a:spcPts val="0"/>
              </a:spcAft>
              <a:buFont typeface="Wingdings"/>
              <a:buChar char=""/>
              <a:defRPr/>
            </a:pPr>
            <a:r>
              <a:rPr lang="en-US" altLang="zh-TW" smtClean="0">
                <a:ea typeface="ＭＳ Ｐゴシック" pitchFamily="34" charset="-128"/>
              </a:rPr>
              <a:t>OpenGL32 on Windows</a:t>
            </a:r>
          </a:p>
          <a:p>
            <a:pPr marL="731520" lvl="1" indent="-274320" eaLnBrk="1" fontAlgn="auto" hangingPunct="1">
              <a:lnSpc>
                <a:spcPct val="90000"/>
              </a:lnSpc>
              <a:spcAft>
                <a:spcPts val="0"/>
              </a:spcAft>
              <a:buFont typeface="Wingdings"/>
              <a:buChar char=""/>
              <a:defRPr/>
            </a:pPr>
            <a:r>
              <a:rPr lang="en-US" altLang="zh-TW" smtClean="0">
                <a:ea typeface="ＭＳ Ｐゴシック" pitchFamily="34" charset="-128"/>
              </a:rPr>
              <a:t>GL on most unix/linux systems (libGL.a)</a:t>
            </a:r>
          </a:p>
          <a:p>
            <a:pPr marL="438912" indent="-320040" eaLnBrk="1" fontAlgn="auto" hangingPunct="1">
              <a:lnSpc>
                <a:spcPct val="90000"/>
              </a:lnSpc>
              <a:spcBef>
                <a:spcPts val="0"/>
              </a:spcBef>
              <a:spcAft>
                <a:spcPts val="0"/>
              </a:spcAft>
              <a:buFont typeface="Wingdings 2"/>
              <a:buChar char=""/>
              <a:defRPr/>
            </a:pPr>
            <a:r>
              <a:rPr lang="en-US" altLang="zh-TW" smtClean="0"/>
              <a:t>OpenGL Utility Library (GLU)</a:t>
            </a:r>
          </a:p>
          <a:p>
            <a:pPr marL="731520" lvl="1" indent="-274320" eaLnBrk="1" fontAlgn="auto" hangingPunct="1">
              <a:lnSpc>
                <a:spcPct val="90000"/>
              </a:lnSpc>
              <a:spcAft>
                <a:spcPts val="0"/>
              </a:spcAft>
              <a:buFont typeface="Wingdings"/>
              <a:buChar char=""/>
              <a:defRPr/>
            </a:pPr>
            <a:r>
              <a:rPr lang="en-US" altLang="zh-TW" smtClean="0">
                <a:ea typeface="ＭＳ Ｐゴシック" pitchFamily="34" charset="-128"/>
              </a:rPr>
              <a:t>Provides functionality in OpenGL core but avoids having to rewrite code</a:t>
            </a:r>
          </a:p>
          <a:p>
            <a:pPr marL="438912" indent="-320040" eaLnBrk="1" fontAlgn="auto" hangingPunct="1">
              <a:lnSpc>
                <a:spcPct val="90000"/>
              </a:lnSpc>
              <a:spcBef>
                <a:spcPts val="0"/>
              </a:spcBef>
              <a:spcAft>
                <a:spcPts val="0"/>
              </a:spcAft>
              <a:buFont typeface="Wingdings 2"/>
              <a:buChar char=""/>
              <a:defRPr/>
            </a:pPr>
            <a:r>
              <a:rPr lang="en-US" altLang="zh-TW" smtClean="0"/>
              <a:t>Links with window system</a:t>
            </a:r>
          </a:p>
          <a:p>
            <a:pPr marL="731520" lvl="1" indent="-274320" eaLnBrk="1" fontAlgn="auto" hangingPunct="1">
              <a:lnSpc>
                <a:spcPct val="90000"/>
              </a:lnSpc>
              <a:spcAft>
                <a:spcPts val="0"/>
              </a:spcAft>
              <a:buFont typeface="Wingdings"/>
              <a:buChar char=""/>
              <a:defRPr/>
            </a:pPr>
            <a:r>
              <a:rPr lang="en-US" altLang="zh-TW" smtClean="0">
                <a:ea typeface="ＭＳ Ｐゴシック" pitchFamily="34" charset="-128"/>
              </a:rPr>
              <a:t>GLX for X window systems</a:t>
            </a:r>
          </a:p>
          <a:p>
            <a:pPr marL="731520" lvl="1" indent="-274320" eaLnBrk="1" fontAlgn="auto" hangingPunct="1">
              <a:lnSpc>
                <a:spcPct val="90000"/>
              </a:lnSpc>
              <a:spcAft>
                <a:spcPts val="0"/>
              </a:spcAft>
              <a:buFont typeface="Wingdings"/>
              <a:buChar char=""/>
              <a:defRPr/>
            </a:pPr>
            <a:r>
              <a:rPr lang="en-US" altLang="zh-TW" smtClean="0">
                <a:ea typeface="ＭＳ Ｐゴシック" pitchFamily="34" charset="-128"/>
              </a:rPr>
              <a:t>WGL for Windows</a:t>
            </a:r>
          </a:p>
          <a:p>
            <a:pPr marL="731520" lvl="1" indent="-274320" eaLnBrk="1" fontAlgn="auto" hangingPunct="1">
              <a:lnSpc>
                <a:spcPct val="90000"/>
              </a:lnSpc>
              <a:spcAft>
                <a:spcPts val="0"/>
              </a:spcAft>
              <a:buFont typeface="Wingdings"/>
              <a:buChar char=""/>
              <a:defRPr/>
            </a:pPr>
            <a:r>
              <a:rPr lang="en-US" altLang="zh-TW" smtClean="0">
                <a:ea typeface="ＭＳ Ｐゴシック" pitchFamily="34" charset="-128"/>
              </a:rPr>
              <a:t>AGL for Macintosh</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xfrm>
            <a:off x="457200" y="6477000"/>
            <a:ext cx="2133600" cy="274638"/>
          </a:xfrm>
        </p:spPr>
        <p:txBody>
          <a:bodyPr lIns="109728" rIns="45720"/>
          <a:lstStyle/>
          <a:p>
            <a:pPr algn="l">
              <a:defRPr/>
            </a:pPr>
            <a:fld id="{3EB0DD05-3B06-4540-AD3F-C43938883A0A}" type="slidenum">
              <a:rPr lang="en-US" altLang="en-US"/>
              <a:pPr algn="l">
                <a:defRPr/>
              </a:pPr>
              <a:t>8</a:t>
            </a:fld>
            <a:endParaRPr lang="en-US" altLang="en-US"/>
          </a:p>
        </p:txBody>
      </p:sp>
      <p:sp>
        <p:nvSpPr>
          <p:cNvPr id="417794" name="Rectangle 2"/>
          <p:cNvSpPr>
            <a:spLocks noGrp="1" noChangeArrowheads="1"/>
          </p:cNvSpPr>
          <p:nvPr>
            <p:ph type="title"/>
          </p:nvPr>
        </p:nvSpPr>
        <p:spPr/>
        <p:txBody>
          <a:bodyPr/>
          <a:lstStyle/>
          <a:p>
            <a:pPr eaLnBrk="1" fontAlgn="auto" hangingPunct="1">
              <a:spcAft>
                <a:spcPts val="0"/>
              </a:spcAft>
              <a:defRPr/>
            </a:pPr>
            <a:r>
              <a:rPr lang="en-US" altLang="zh-TW">
                <a:solidFill>
                  <a:schemeClr val="accent1">
                    <a:satMod val="150000"/>
                  </a:schemeClr>
                </a:solidFill>
              </a:rPr>
              <a:t>OpenGL as a Renderer</a:t>
            </a:r>
          </a:p>
        </p:txBody>
      </p:sp>
      <p:sp>
        <p:nvSpPr>
          <p:cNvPr id="15364" name="Rectangle 3"/>
          <p:cNvSpPr>
            <a:spLocks noGrp="1" noChangeArrowheads="1"/>
          </p:cNvSpPr>
          <p:nvPr>
            <p:ph type="body" idx="1"/>
          </p:nvPr>
        </p:nvSpPr>
        <p:spPr/>
        <p:txBody>
          <a:bodyPr/>
          <a:lstStyle/>
          <a:p>
            <a:pPr eaLnBrk="1" hangingPunct="1">
              <a:lnSpc>
                <a:spcPct val="90000"/>
              </a:lnSpc>
            </a:pPr>
            <a:r>
              <a:rPr lang="en-US" altLang="zh-TW" smtClean="0"/>
              <a:t>Geometric primitives</a:t>
            </a:r>
          </a:p>
          <a:p>
            <a:pPr lvl="1" eaLnBrk="1" hangingPunct="1"/>
            <a:r>
              <a:rPr lang="en-US" altLang="zh-TW" smtClean="0"/>
              <a:t>points, lines and polygons</a:t>
            </a:r>
          </a:p>
          <a:p>
            <a:pPr eaLnBrk="1" hangingPunct="1">
              <a:lnSpc>
                <a:spcPct val="90000"/>
              </a:lnSpc>
            </a:pPr>
            <a:r>
              <a:rPr lang="en-US" altLang="zh-TW" smtClean="0"/>
              <a:t>Image Primitives</a:t>
            </a:r>
          </a:p>
          <a:p>
            <a:pPr lvl="1" eaLnBrk="1" hangingPunct="1"/>
            <a:r>
              <a:rPr lang="en-US" altLang="zh-TW" smtClean="0"/>
              <a:t>images and bitmaps</a:t>
            </a:r>
          </a:p>
          <a:p>
            <a:pPr lvl="1" eaLnBrk="1" hangingPunct="1"/>
            <a:r>
              <a:rPr lang="en-US" altLang="zh-TW" smtClean="0"/>
              <a:t>separate pipeline for images and geometry</a:t>
            </a:r>
          </a:p>
          <a:p>
            <a:pPr lvl="2" eaLnBrk="1" hangingPunct="1">
              <a:lnSpc>
                <a:spcPct val="90000"/>
              </a:lnSpc>
            </a:pPr>
            <a:r>
              <a:rPr lang="en-US" altLang="zh-TW" smtClean="0"/>
              <a:t>linked through texture mapping</a:t>
            </a:r>
          </a:p>
          <a:p>
            <a:pPr eaLnBrk="1" hangingPunct="1">
              <a:lnSpc>
                <a:spcPct val="90000"/>
              </a:lnSpc>
            </a:pPr>
            <a:r>
              <a:rPr lang="en-US" altLang="zh-TW" smtClean="0"/>
              <a:t>Rendering depends on state</a:t>
            </a:r>
          </a:p>
          <a:p>
            <a:pPr lvl="1" eaLnBrk="1" hangingPunct="1"/>
            <a:r>
              <a:rPr lang="en-US" altLang="zh-TW" smtClean="0"/>
              <a:t>colors, materials, light sources, etc.</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xfrm>
            <a:off x="457200" y="6477000"/>
            <a:ext cx="2133600" cy="274638"/>
          </a:xfrm>
        </p:spPr>
        <p:txBody>
          <a:bodyPr lIns="109728" rIns="45720"/>
          <a:lstStyle/>
          <a:p>
            <a:pPr algn="l">
              <a:defRPr/>
            </a:pPr>
            <a:fld id="{E73068DF-6C79-4F1C-91E2-0E2965452A46}" type="slidenum">
              <a:rPr lang="en-US" altLang="en-US"/>
              <a:pPr algn="l">
                <a:defRPr/>
              </a:pPr>
              <a:t>9</a:t>
            </a:fld>
            <a:endParaRPr lang="en-US" altLang="en-US"/>
          </a:p>
        </p:txBody>
      </p:sp>
      <p:sp>
        <p:nvSpPr>
          <p:cNvPr id="419842" name="Rectangle 2"/>
          <p:cNvSpPr>
            <a:spLocks noGrp="1" noChangeArrowheads="1"/>
          </p:cNvSpPr>
          <p:nvPr>
            <p:ph type="title"/>
          </p:nvPr>
        </p:nvSpPr>
        <p:spPr/>
        <p:txBody>
          <a:bodyPr/>
          <a:lstStyle/>
          <a:p>
            <a:pPr eaLnBrk="1" fontAlgn="auto" hangingPunct="1">
              <a:spcAft>
                <a:spcPts val="0"/>
              </a:spcAft>
              <a:defRPr/>
            </a:pPr>
            <a:r>
              <a:rPr lang="en-US" altLang="zh-TW">
                <a:solidFill>
                  <a:schemeClr val="accent1">
                    <a:satMod val="150000"/>
                  </a:schemeClr>
                </a:solidFill>
              </a:rPr>
              <a:t>Related APIs</a:t>
            </a:r>
          </a:p>
        </p:txBody>
      </p:sp>
      <p:sp>
        <p:nvSpPr>
          <p:cNvPr id="16388" name="Rectangle 3"/>
          <p:cNvSpPr>
            <a:spLocks noGrp="1" noChangeArrowheads="1"/>
          </p:cNvSpPr>
          <p:nvPr>
            <p:ph type="body" idx="1"/>
          </p:nvPr>
        </p:nvSpPr>
        <p:spPr/>
        <p:txBody>
          <a:bodyPr/>
          <a:lstStyle/>
          <a:p>
            <a:pPr eaLnBrk="1" hangingPunct="1"/>
            <a:r>
              <a:rPr lang="en-US" altLang="zh-TW" sz="2700" smtClean="0"/>
              <a:t>AGL, GLX, WGL</a:t>
            </a:r>
          </a:p>
          <a:p>
            <a:pPr lvl="1" eaLnBrk="1" hangingPunct="1"/>
            <a:r>
              <a:rPr lang="en-US" altLang="zh-TW" sz="2200" smtClean="0"/>
              <a:t>glue between OpenGL and windowing systems</a:t>
            </a:r>
          </a:p>
          <a:p>
            <a:pPr eaLnBrk="1" hangingPunct="1"/>
            <a:r>
              <a:rPr lang="en-US" altLang="zh-TW" sz="2700" smtClean="0"/>
              <a:t>GLU (OpenGL Utility Library)</a:t>
            </a:r>
          </a:p>
          <a:p>
            <a:pPr lvl="1" eaLnBrk="1" hangingPunct="1"/>
            <a:r>
              <a:rPr lang="en-US" altLang="zh-TW" sz="2200" smtClean="0"/>
              <a:t>part of OpenGL</a:t>
            </a:r>
          </a:p>
          <a:p>
            <a:pPr lvl="1" eaLnBrk="1" hangingPunct="1"/>
            <a:r>
              <a:rPr lang="en-US" altLang="zh-TW" sz="2200" smtClean="0"/>
              <a:t>NURBS, tessellators, quadric shapes, etc.</a:t>
            </a:r>
          </a:p>
          <a:p>
            <a:pPr eaLnBrk="1" hangingPunct="1"/>
            <a:r>
              <a:rPr lang="en-US" altLang="zh-TW" sz="2700" smtClean="0"/>
              <a:t>GLUT (OpenGL Utility Toolkit)</a:t>
            </a:r>
          </a:p>
          <a:p>
            <a:pPr lvl="1" eaLnBrk="1" hangingPunct="1"/>
            <a:r>
              <a:rPr lang="en-US" altLang="zh-TW" sz="2200" smtClean="0"/>
              <a:t>portable windowing API</a:t>
            </a:r>
          </a:p>
          <a:p>
            <a:pPr lvl="1" eaLnBrk="1" hangingPunct="1"/>
            <a:r>
              <a:rPr lang="en-US" altLang="zh-TW" sz="2200" smtClean="0"/>
              <a:t>not officially part of OpenGL</a:t>
            </a:r>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模組">
  <a:themeElements>
    <a:clrScheme name="模組">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模組">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模組">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模組">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模組">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4708</TotalTime>
  <Words>2731</Words>
  <Application>Microsoft Office PowerPoint</Application>
  <PresentationFormat>如螢幕大小 (4:3)</PresentationFormat>
  <Paragraphs>430</Paragraphs>
  <Slides>45</Slides>
  <Notes>15</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45</vt:i4>
      </vt:variant>
    </vt:vector>
  </HeadingPairs>
  <TitlesOfParts>
    <vt:vector size="56" baseType="lpstr">
      <vt:lpstr>Times New Roman</vt:lpstr>
      <vt:lpstr>新細明體</vt:lpstr>
      <vt:lpstr>Arial</vt:lpstr>
      <vt:lpstr>Corbel</vt:lpstr>
      <vt:lpstr>Wingdings 2</vt:lpstr>
      <vt:lpstr>Wingdings</vt:lpstr>
      <vt:lpstr>Wingdings 3</vt:lpstr>
      <vt:lpstr>標楷體</vt:lpstr>
      <vt:lpstr>ＭＳ Ｐゴシック</vt:lpstr>
      <vt:lpstr>Courier New</vt:lpstr>
      <vt:lpstr>模組</vt:lpstr>
      <vt:lpstr>投影片 1</vt:lpstr>
      <vt:lpstr>Textbook</vt:lpstr>
      <vt:lpstr>OpenGL and GLUT Overview</vt:lpstr>
      <vt:lpstr>What Is OpenGL?</vt:lpstr>
      <vt:lpstr>SGI and GL</vt:lpstr>
      <vt:lpstr>OpenGL</vt:lpstr>
      <vt:lpstr>OpenGL Libraries</vt:lpstr>
      <vt:lpstr>OpenGL as a Renderer</vt:lpstr>
      <vt:lpstr>Related APIs</vt:lpstr>
      <vt:lpstr>OpenGL and Related APIs</vt:lpstr>
      <vt:lpstr>OpenGL Architecture</vt:lpstr>
      <vt:lpstr>Preliminaries</vt:lpstr>
      <vt:lpstr>Notes on compilation</vt:lpstr>
      <vt:lpstr>Compilation on Windows</vt:lpstr>
      <vt:lpstr>GLUT Basics</vt:lpstr>
      <vt:lpstr>Your First Program</vt:lpstr>
      <vt:lpstr>simple.cpp</vt:lpstr>
      <vt:lpstr>VC 2005 Compiler</vt:lpstr>
      <vt:lpstr>VC 2005 Compiler</vt:lpstr>
      <vt:lpstr>Sample Program</vt:lpstr>
      <vt:lpstr>GLUT Callback Functions</vt:lpstr>
      <vt:lpstr>投影片 22</vt:lpstr>
      <vt:lpstr>Some Common Composite Colors</vt:lpstr>
      <vt:lpstr>Clearing the Color Buffer</vt:lpstr>
      <vt:lpstr>Drawing Shapes with OpenGL</vt:lpstr>
      <vt:lpstr>glrect.cpp</vt:lpstr>
      <vt:lpstr>Rendering Callback</vt:lpstr>
      <vt:lpstr>Reshape Callback</vt:lpstr>
      <vt:lpstr>投影片 29</vt:lpstr>
      <vt:lpstr>Drawing a Rectangle</vt:lpstr>
      <vt:lpstr>OpenGL Command Formats</vt:lpstr>
      <vt:lpstr>OpenGL Variable Types</vt:lpstr>
      <vt:lpstr>Setting the Viewport and Clipping Volume</vt:lpstr>
      <vt:lpstr>Defining the Viewport</vt:lpstr>
      <vt:lpstr>Defining the Clipped Viewing Volume</vt:lpstr>
      <vt:lpstr>Keeping a Square Square</vt:lpstr>
      <vt:lpstr>Keeping a Square Square</vt:lpstr>
      <vt:lpstr>Animation with OpenGL and GLUT</vt:lpstr>
      <vt:lpstr>bounce.cpp</vt:lpstr>
      <vt:lpstr>Rendering Callback</vt:lpstr>
      <vt:lpstr>Timer Callback</vt:lpstr>
      <vt:lpstr>Time function</vt:lpstr>
      <vt:lpstr>Double Buffering</vt:lpstr>
      <vt:lpstr>User Input Callbacks</vt:lpstr>
      <vt:lpstr>The mouse callback</vt:lpstr>
    </vt:vector>
  </TitlesOfParts>
  <Compan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Computer Graphics</dc:title>
  <dc:creator>lee</dc:creator>
  <cp:lastModifiedBy>I-Cheng (Garrett) Yeh</cp:lastModifiedBy>
  <cp:revision>165</cp:revision>
  <dcterms:created xsi:type="dcterms:W3CDTF">1999-02-12T03:08:44Z</dcterms:created>
  <dcterms:modified xsi:type="dcterms:W3CDTF">2010-09-27T07:54:09Z</dcterms:modified>
</cp:coreProperties>
</file>