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7"/>
  </p:notesMasterIdLst>
  <p:handoutMasterIdLst>
    <p:handoutMasterId r:id="rId28"/>
  </p:handoutMasterIdLst>
  <p:sldIdLst>
    <p:sldId id="399" r:id="rId2"/>
    <p:sldId id="331" r:id="rId3"/>
    <p:sldId id="380" r:id="rId4"/>
    <p:sldId id="405" r:id="rId5"/>
    <p:sldId id="406" r:id="rId6"/>
    <p:sldId id="381" r:id="rId7"/>
    <p:sldId id="382" r:id="rId8"/>
    <p:sldId id="408" r:id="rId9"/>
    <p:sldId id="383" r:id="rId10"/>
    <p:sldId id="384" r:id="rId11"/>
    <p:sldId id="407" r:id="rId12"/>
    <p:sldId id="385" r:id="rId13"/>
    <p:sldId id="409" r:id="rId14"/>
    <p:sldId id="389" r:id="rId15"/>
    <p:sldId id="410" r:id="rId16"/>
    <p:sldId id="387" r:id="rId17"/>
    <p:sldId id="411" r:id="rId18"/>
    <p:sldId id="391" r:id="rId19"/>
    <p:sldId id="412" r:id="rId20"/>
    <p:sldId id="388" r:id="rId21"/>
    <p:sldId id="413" r:id="rId22"/>
    <p:sldId id="390" r:id="rId23"/>
    <p:sldId id="414" r:id="rId24"/>
    <p:sldId id="415" r:id="rId25"/>
    <p:sldId id="416" r:id="rId26"/>
  </p:sldIdLst>
  <p:sldSz cx="9144000" cy="6858000" type="screen4x3"/>
  <p:notesSz cx="7105650" cy="102314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05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98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3E4DB1A4-5478-4BD1-A70C-E87E28DB92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BC4E9664-E52B-4DDD-9C12-DF0DEF7263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void </a:t>
            </a:r>
            <a:r>
              <a:rPr kumimoji="1" lang="en-US" altLang="zh-TW" sz="1200" b="1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glOrtho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(</a:t>
            </a:r>
            <a:r>
              <a:rPr kumimoji="1" lang="en-US" altLang="zh-TW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GLdouble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  </a:t>
            </a:r>
            <a:r>
              <a:rPr kumimoji="1" lang="en-US" altLang="zh-TW" sz="1200" b="0" i="1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left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, </a:t>
            </a:r>
            <a:r>
              <a:rPr kumimoji="1" lang="en-US" altLang="zh-TW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GLdouble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  </a:t>
            </a:r>
            <a:r>
              <a:rPr kumimoji="1" lang="en-US" altLang="zh-TW" sz="1200" b="0" i="1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right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, 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GLdouble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  </a:t>
            </a:r>
            <a:r>
              <a:rPr kumimoji="1" lang="en-US" altLang="zh-TW" sz="1200" b="0" i="1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bottom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, </a:t>
            </a:r>
            <a:r>
              <a:rPr kumimoji="1" lang="en-US" altLang="zh-TW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GLdouble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  </a:t>
            </a:r>
            <a:r>
              <a:rPr kumimoji="1" lang="en-US" altLang="zh-TW" sz="1200" b="0" i="1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top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, 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GLdouble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  </a:t>
            </a:r>
            <a:r>
              <a:rPr kumimoji="1" lang="en-US" altLang="zh-TW" sz="1200" b="0" i="1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nearVal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, </a:t>
            </a:r>
            <a:r>
              <a:rPr kumimoji="1" lang="en-US" altLang="zh-TW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GLdouble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  </a:t>
            </a:r>
            <a:r>
              <a:rPr kumimoji="1" lang="en-US" altLang="zh-TW" sz="1200" b="0" i="1" kern="12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farVal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rPr>
              <a:t>);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E9664-E52B-4DDD-9C12-DF0DEF726347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2C76-6505-45BA-8E7C-131AE53827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2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90AF-EA28-4032-AA23-26FEAB236C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4991-7BFF-448E-A7A0-858392DC60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0F86C-2087-4603-9211-B501A3D6FF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6CF1-7A38-4EE6-A5D3-CBEFA99A65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2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4EDA1-B38B-49C7-B06B-E31A43C8CF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6488C-A152-45FB-8767-E7BC8E4A7D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683F-522E-405A-A1F2-F998499A40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EC37-0322-4291-B055-7F664D36AC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0936-85AD-4FD4-AD9A-6C27E1F205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7F3D-7002-4AE3-8142-E25A2DA272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07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0342278-55C3-4466-A6B3-7EC30193AB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1" r:id="rId2"/>
    <p:sldLayoutId id="2147483857" r:id="rId3"/>
    <p:sldLayoutId id="2147483852" r:id="rId4"/>
    <p:sldLayoutId id="2147483853" r:id="rId5"/>
    <p:sldLayoutId id="2147483854" r:id="rId6"/>
    <p:sldLayoutId id="2147483858" r:id="rId7"/>
    <p:sldLayoutId id="2147483859" r:id="rId8"/>
    <p:sldLayoutId id="2147483860" r:id="rId9"/>
    <p:sldLayoutId id="2147483855" r:id="rId10"/>
    <p:sldLayoutId id="2147483861" r:id="rId11"/>
  </p:sldLayoutIdLst>
  <p:transition spd="med"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 dirty="0" smtClean="0"/>
              <a:t>OpenGL </a:t>
            </a:r>
            <a:r>
              <a:rPr lang="en-US" altLang="zh-TW" sz="4800" dirty="0" err="1" smtClean="0"/>
              <a:t>SuperBible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Chapter 3. </a:t>
            </a:r>
            <a:r>
              <a:rPr lang="en-US" altLang="zh-TW" b="1" dirty="0" smtClean="0"/>
              <a:t>Drawing primitives in Space</a:t>
            </a:r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6591282" y="5211561"/>
            <a:ext cx="255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0"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標楷體" pitchFamily="65" charset="-120"/>
                <a:cs typeface="Times New Roman" charset="0"/>
              </a:rPr>
              <a:t>2010.10.04</a:t>
            </a:r>
            <a:br>
              <a:rPr kumimoji="0"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標楷體" pitchFamily="65" charset="-120"/>
                <a:cs typeface="Times New Roman" charset="0"/>
              </a:rPr>
            </a:br>
            <a:r>
              <a:rPr kumimoji="0"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標楷體" pitchFamily="65" charset="-120"/>
                <a:cs typeface="Times New Roman" charset="0"/>
              </a:rPr>
              <a:t>Presented by Garrett Yeh</a:t>
            </a:r>
            <a:endParaRPr lang="zh-TW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4800" dirty="0" smtClean="0"/>
              <a:t>Setting Point Size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None/>
            </a:pPr>
            <a:r>
              <a:rPr lang="en-US" altLang="zh-TW" sz="2000" dirty="0" err="1" smtClean="0"/>
              <a:t>GLfloat</a:t>
            </a:r>
            <a:r>
              <a:rPr lang="en-US" altLang="zh-TW" sz="2000" dirty="0" smtClean="0"/>
              <a:t> sizes[2]; </a:t>
            </a:r>
            <a:r>
              <a:rPr lang="en-US" altLang="zh-TW" sz="2000" dirty="0" smtClean="0">
                <a:solidFill>
                  <a:srgbClr val="00B050"/>
                </a:solidFill>
              </a:rPr>
              <a:t>// Store supported point size range</a:t>
            </a:r>
          </a:p>
          <a:p>
            <a:pPr>
              <a:buNone/>
            </a:pPr>
            <a:r>
              <a:rPr lang="en-US" altLang="zh-TW" sz="2000" dirty="0" err="1" smtClean="0"/>
              <a:t>GLfloat</a:t>
            </a:r>
            <a:r>
              <a:rPr lang="en-US" altLang="zh-TW" sz="2000" dirty="0" smtClean="0"/>
              <a:t> step; </a:t>
            </a:r>
            <a:r>
              <a:rPr lang="en-US" altLang="zh-TW" sz="2000" dirty="0" smtClean="0">
                <a:solidFill>
                  <a:srgbClr val="00B050"/>
                </a:solidFill>
              </a:rPr>
              <a:t>// Store supported point size increments</a:t>
            </a:r>
          </a:p>
          <a:p>
            <a:pPr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 Get supported point size range and step size</a:t>
            </a:r>
          </a:p>
          <a:p>
            <a:pPr>
              <a:buNone/>
            </a:pPr>
            <a:r>
              <a:rPr lang="en-US" altLang="zh-TW" sz="2000" dirty="0" err="1" smtClean="0"/>
              <a:t>glGetFloatv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GL_POINT_SIZE_RANGE,sizes</a:t>
            </a:r>
            <a:r>
              <a:rPr lang="en-US" altLang="zh-TW" sz="2000" dirty="0" smtClean="0"/>
              <a:t>);</a:t>
            </a:r>
          </a:p>
          <a:p>
            <a:pPr>
              <a:buNone/>
            </a:pPr>
            <a:r>
              <a:rPr lang="en-US" altLang="zh-TW" sz="2000" dirty="0" err="1" smtClean="0"/>
              <a:t>glGetFloatv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GL_POINT_SIZE_GRANULARITY,&amp;step</a:t>
            </a:r>
            <a:r>
              <a:rPr lang="en-US" altLang="zh-TW" sz="2000" dirty="0" smtClean="0"/>
              <a:t>);</a:t>
            </a:r>
          </a:p>
          <a:p>
            <a:pPr>
              <a:buFont typeface="Wingdings 2" pitchFamily="18" charset="2"/>
              <a:buNone/>
            </a:pPr>
            <a:endParaRPr lang="en-US" altLang="zh-TW" sz="2400" dirty="0" smtClean="0"/>
          </a:p>
          <a:p>
            <a:pPr>
              <a:buFont typeface="Wingdings 2" pitchFamily="18" charset="2"/>
              <a:buNone/>
            </a:pPr>
            <a:r>
              <a:rPr lang="en-US" altLang="zh-TW" sz="2400" dirty="0" smtClean="0"/>
              <a:t>… </a:t>
            </a:r>
            <a:r>
              <a:rPr lang="en-US" altLang="zh-TW" sz="2400" dirty="0" smtClean="0">
                <a:solidFill>
                  <a:srgbClr val="FF0000"/>
                </a:solidFill>
              </a:rPr>
              <a:t>setup point size between size[0]~size[1]</a:t>
            </a:r>
          </a:p>
          <a:p>
            <a:pPr lvl="2">
              <a:buFont typeface="Wingdings 2" pitchFamily="18" charset="2"/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Specify the point size before the primitive is specified</a:t>
            </a:r>
          </a:p>
          <a:p>
            <a:pPr lvl="2">
              <a:buFont typeface="Wingdings 2" pitchFamily="18" charset="2"/>
              <a:buNone/>
            </a:pPr>
            <a:r>
              <a:rPr lang="en-US" altLang="zh-TW" sz="1600" dirty="0" err="1" smtClean="0"/>
              <a:t>glPointSize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curSize</a:t>
            </a:r>
            <a:r>
              <a:rPr lang="en-US" altLang="zh-TW" sz="1600" dirty="0" smtClean="0"/>
              <a:t>);  </a:t>
            </a:r>
            <a:r>
              <a:rPr lang="en-US" altLang="zh-TW" sz="1600" dirty="0" smtClean="0">
                <a:solidFill>
                  <a:srgbClr val="00B050"/>
                </a:solidFill>
              </a:rPr>
              <a:t>// a floating point</a:t>
            </a:r>
          </a:p>
          <a:p>
            <a:pPr lvl="2">
              <a:buFont typeface="Wingdings 2" pitchFamily="18" charset="2"/>
              <a:buNone/>
            </a:pPr>
            <a:endParaRPr lang="zh-TW" altLang="en-US" sz="1600" dirty="0" smtClean="0"/>
          </a:p>
          <a:p>
            <a:pPr lvl="2">
              <a:buFont typeface="Wingdings 2" pitchFamily="18" charset="2"/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Draw the point</a:t>
            </a:r>
          </a:p>
          <a:p>
            <a:pPr lvl="2">
              <a:buFont typeface="Wingdings 2" pitchFamily="18" charset="2"/>
              <a:buNone/>
            </a:pPr>
            <a:r>
              <a:rPr lang="en-US" altLang="zh-TW" sz="1600" dirty="0" err="1" smtClean="0"/>
              <a:t>glBegin</a:t>
            </a:r>
            <a:r>
              <a:rPr lang="en-US" altLang="zh-TW" sz="1600" dirty="0" smtClean="0"/>
              <a:t>(GL_POINTS);</a:t>
            </a:r>
          </a:p>
          <a:p>
            <a:pPr lvl="2">
              <a:buFont typeface="Wingdings 2" pitchFamily="18" charset="2"/>
              <a:buNone/>
            </a:pPr>
            <a:r>
              <a:rPr lang="en-US" altLang="zh-TW" sz="1600" dirty="0" smtClean="0"/>
              <a:t>	glVertex3f(x, y, z);</a:t>
            </a:r>
          </a:p>
          <a:p>
            <a:pPr lvl="2">
              <a:buFont typeface="Wingdings 2" pitchFamily="18" charset="2"/>
              <a:buNone/>
            </a:pPr>
            <a:r>
              <a:rPr lang="en-US" altLang="zh-TW" sz="1600" dirty="0" err="1" smtClean="0"/>
              <a:t>glEnd</a:t>
            </a:r>
            <a:r>
              <a:rPr lang="en-US" altLang="zh-TW" sz="1600" dirty="0" smtClean="0"/>
              <a:t>();</a:t>
            </a:r>
          </a:p>
          <a:p>
            <a:pPr>
              <a:buFont typeface="Wingdings 2" pitchFamily="18" charset="2"/>
              <a:buNone/>
            </a:pPr>
            <a:r>
              <a:rPr lang="en-US" altLang="zh-TW" sz="2400" dirty="0" smtClean="0"/>
              <a:t>…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2492896"/>
            <a:ext cx="5760640" cy="936104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0280" y="944880"/>
            <a:ext cx="4663440" cy="4968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Line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1800" dirty="0" err="1" smtClean="0"/>
              <a:t>glBegin</a:t>
            </a:r>
            <a:r>
              <a:rPr lang="en-US" altLang="zh-TW" sz="1800" dirty="0" smtClean="0"/>
              <a:t>(</a:t>
            </a:r>
            <a:r>
              <a:rPr lang="en-US" altLang="zh-TW" sz="1800" dirty="0" smtClean="0">
                <a:solidFill>
                  <a:srgbClr val="FF0000"/>
                </a:solidFill>
              </a:rPr>
              <a:t>GL_LINES</a:t>
            </a:r>
            <a:r>
              <a:rPr lang="en-US" altLang="zh-TW" sz="1800" dirty="0" smtClean="0"/>
              <a:t>);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z = 0.0f;</a:t>
            </a:r>
          </a:p>
          <a:p>
            <a:pPr>
              <a:buFont typeface="Wingdings 2" pitchFamily="18" charset="2"/>
              <a:buNone/>
            </a:pPr>
            <a:r>
              <a:rPr lang="da-DK" altLang="zh-TW" sz="1800" dirty="0" smtClean="0"/>
              <a:t>for(angle = 0.0f; angle &lt;= GL_PI; angle += (GL_PI / 20.0f))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{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>
                <a:solidFill>
                  <a:srgbClr val="00B050"/>
                </a:solidFill>
              </a:rPr>
              <a:t>	// Top half of the circle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	x = 50.0f*sin(angle);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	y = 50.0f*</a:t>
            </a:r>
            <a:r>
              <a:rPr lang="en-US" altLang="zh-TW" sz="1800" dirty="0" err="1" smtClean="0"/>
              <a:t>cos</a:t>
            </a:r>
            <a:r>
              <a:rPr lang="en-US" altLang="zh-TW" sz="1800" dirty="0" smtClean="0"/>
              <a:t>(angle);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	</a:t>
            </a:r>
            <a:r>
              <a:rPr lang="en-US" altLang="zh-TW" sz="1800" dirty="0" smtClean="0">
                <a:solidFill>
                  <a:srgbClr val="FF0000"/>
                </a:solidFill>
              </a:rPr>
              <a:t>glVertex3f</a:t>
            </a:r>
            <a:r>
              <a:rPr lang="en-US" altLang="zh-TW" sz="1800" dirty="0" smtClean="0"/>
              <a:t>(x, y, z);</a:t>
            </a:r>
          </a:p>
          <a:p>
            <a:pPr>
              <a:buFont typeface="Wingdings 2" pitchFamily="18" charset="2"/>
              <a:buNone/>
            </a:pPr>
            <a:endParaRPr lang="zh-TW" altLang="en-US" sz="1800" dirty="0" smtClean="0"/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>
                <a:solidFill>
                  <a:srgbClr val="00B050"/>
                </a:solidFill>
              </a:rPr>
              <a:t>	// Bottom half of the circle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	x = 50.0f*sin(</a:t>
            </a:r>
            <a:r>
              <a:rPr lang="en-US" altLang="zh-TW" sz="1800" dirty="0" err="1" smtClean="0"/>
              <a:t>angle+GL_PI</a:t>
            </a:r>
            <a:r>
              <a:rPr lang="en-US" altLang="zh-TW" sz="1800" dirty="0" smtClean="0"/>
              <a:t>);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	y = 50.0f*</a:t>
            </a:r>
            <a:r>
              <a:rPr lang="en-US" altLang="zh-TW" sz="1800" dirty="0" err="1" smtClean="0"/>
              <a:t>cos</a:t>
            </a:r>
            <a:r>
              <a:rPr lang="en-US" altLang="zh-TW" sz="1800" dirty="0" smtClean="0"/>
              <a:t>(</a:t>
            </a:r>
            <a:r>
              <a:rPr lang="en-US" altLang="zh-TW" sz="1800" dirty="0" err="1" smtClean="0"/>
              <a:t>angle+GL_PI</a:t>
            </a:r>
            <a:r>
              <a:rPr lang="en-US" altLang="zh-TW" sz="1800" dirty="0" smtClean="0"/>
              <a:t>);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	</a:t>
            </a:r>
            <a:r>
              <a:rPr lang="en-US" altLang="zh-TW" sz="1800" dirty="0" smtClean="0">
                <a:solidFill>
                  <a:srgbClr val="FF0000"/>
                </a:solidFill>
              </a:rPr>
              <a:t>glVertex3f</a:t>
            </a:r>
            <a:r>
              <a:rPr lang="en-US" altLang="zh-TW" sz="1800" dirty="0" smtClean="0"/>
              <a:t>(x, y, z);	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/>
              <a:t>}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smtClean="0">
                <a:solidFill>
                  <a:srgbClr val="00B050"/>
                </a:solidFill>
              </a:rPr>
              <a:t>// Done drawing points</a:t>
            </a:r>
          </a:p>
          <a:p>
            <a:pPr>
              <a:buFont typeface="Wingdings 2" pitchFamily="18" charset="2"/>
              <a:buNone/>
            </a:pPr>
            <a:r>
              <a:rPr lang="en-US" altLang="zh-TW" sz="1800" dirty="0" err="1" smtClean="0"/>
              <a:t>glEnd</a:t>
            </a:r>
            <a:r>
              <a:rPr lang="en-US" altLang="zh-TW" sz="1800" dirty="0" smtClean="0"/>
              <a:t>();</a:t>
            </a:r>
            <a:endParaRPr lang="zh-TW" altLang="en-US" sz="1800" dirty="0" smtClean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839746"/>
            <a:ext cx="4959896" cy="389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LINE_STRIP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glBegin(</a:t>
            </a:r>
            <a:r>
              <a:rPr lang="en-US" altLang="zh-TW" smtClean="0">
                <a:solidFill>
                  <a:srgbClr val="FF0000"/>
                </a:solidFill>
              </a:rPr>
              <a:t>GL_LINE_STRIP</a:t>
            </a:r>
            <a:r>
              <a:rPr lang="en-US" altLang="zh-TW" smtClean="0"/>
              <a:t>);</a:t>
            </a:r>
            <a:endParaRPr lang="zh-TW" altLang="en-US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2675434"/>
            <a:ext cx="2914650" cy="3105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708920"/>
            <a:ext cx="3286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sz="4400" dirty="0" smtClean="0"/>
              <a:t>Setting Line Width</a:t>
            </a:r>
            <a:r>
              <a:rPr lang="en-US" altLang="zh-TW" sz="4400" baseline="-25000" dirty="0" smtClean="0"/>
              <a:t> cont.</a:t>
            </a:r>
            <a:endParaRPr lang="zh-TW" altLang="en-US" sz="4400" dirty="0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None/>
            </a:pPr>
            <a:r>
              <a:rPr lang="en-US" altLang="zh-TW" sz="2000" dirty="0" err="1" smtClean="0"/>
              <a:t>GLfloat</a:t>
            </a:r>
            <a:r>
              <a:rPr lang="en-US" altLang="zh-TW" sz="2000" dirty="0" smtClean="0"/>
              <a:t> sizes[2]; // Store supported line width range</a:t>
            </a:r>
          </a:p>
          <a:p>
            <a:pPr>
              <a:buNone/>
            </a:pPr>
            <a:r>
              <a:rPr lang="en-US" altLang="zh-TW" sz="2000" dirty="0" err="1" smtClean="0"/>
              <a:t>GLfloat</a:t>
            </a:r>
            <a:r>
              <a:rPr lang="en-US" altLang="zh-TW" sz="2000" dirty="0" smtClean="0"/>
              <a:t> step; // Store supported line width increments</a:t>
            </a:r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// Get supported line width range and step size</a:t>
            </a:r>
          </a:p>
          <a:p>
            <a:pPr>
              <a:buNone/>
            </a:pPr>
            <a:r>
              <a:rPr lang="en-US" altLang="zh-TW" sz="2000" dirty="0" err="1" smtClean="0"/>
              <a:t>glGetFloatv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GL_LINE_WIDTH_RANGE,sizes</a:t>
            </a:r>
            <a:r>
              <a:rPr lang="en-US" altLang="zh-TW" sz="2000" dirty="0" smtClean="0"/>
              <a:t>);</a:t>
            </a:r>
          </a:p>
          <a:p>
            <a:pPr>
              <a:buNone/>
            </a:pPr>
            <a:r>
              <a:rPr lang="en-US" altLang="zh-TW" sz="2000" dirty="0" err="1" smtClean="0"/>
              <a:t>glGetFloatv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GL_LINE_WIDTH_GRANULARITY,&amp;step</a:t>
            </a:r>
            <a:r>
              <a:rPr lang="en-US" altLang="zh-TW" sz="2000" dirty="0" smtClean="0"/>
              <a:t>);</a:t>
            </a:r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… </a:t>
            </a:r>
            <a:r>
              <a:rPr lang="en-US" altLang="zh-TW" sz="2000" dirty="0" smtClean="0">
                <a:solidFill>
                  <a:srgbClr val="FF0000"/>
                </a:solidFill>
              </a:rPr>
              <a:t>setup line width between size[0]~size[1]</a:t>
            </a:r>
          </a:p>
          <a:p>
            <a:pPr lvl="1">
              <a:buNone/>
            </a:pPr>
            <a:r>
              <a:rPr lang="en-US" altLang="zh-TW" sz="1600" dirty="0" err="1" smtClean="0">
                <a:solidFill>
                  <a:srgbClr val="FF0000"/>
                </a:solidFill>
              </a:rPr>
              <a:t>glLineWidth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fCurrSize</a:t>
            </a:r>
            <a:r>
              <a:rPr lang="en-US" altLang="zh-TW" sz="1600" dirty="0" smtClean="0"/>
              <a:t>);</a:t>
            </a:r>
          </a:p>
          <a:p>
            <a:pPr lvl="1">
              <a:buNone/>
            </a:pPr>
            <a:endParaRPr lang="zh-TW" altLang="en-US" sz="1600" dirty="0" smtClean="0"/>
          </a:p>
          <a:p>
            <a:pPr lvl="1">
              <a:buNone/>
            </a:pPr>
            <a:r>
              <a:rPr lang="en-US" altLang="zh-TW" sz="1600" dirty="0" smtClean="0"/>
              <a:t>// Draw the line</a:t>
            </a:r>
          </a:p>
          <a:p>
            <a:pPr lvl="1">
              <a:buNone/>
            </a:pPr>
            <a:r>
              <a:rPr lang="en-US" altLang="zh-TW" sz="1600" dirty="0" err="1" smtClean="0"/>
              <a:t>glBegin</a:t>
            </a:r>
            <a:r>
              <a:rPr lang="en-US" altLang="zh-TW" sz="1600" dirty="0" smtClean="0"/>
              <a:t>(GL_LINES);</a:t>
            </a:r>
          </a:p>
          <a:p>
            <a:pPr lvl="1">
              <a:buNone/>
            </a:pPr>
            <a:r>
              <a:rPr lang="en-US" altLang="zh-TW" sz="1600" dirty="0" smtClean="0"/>
              <a:t>	glVertex2f(-80.0f, y);</a:t>
            </a:r>
          </a:p>
          <a:p>
            <a:pPr lvl="1">
              <a:buNone/>
            </a:pPr>
            <a:r>
              <a:rPr lang="en-US" altLang="zh-TW" sz="1600" dirty="0" smtClean="0"/>
              <a:t>	glVertex2f(80.0f, y);	</a:t>
            </a:r>
          </a:p>
          <a:p>
            <a:pPr lvl="1">
              <a:buNone/>
            </a:pPr>
            <a:r>
              <a:rPr lang="en-US" altLang="zh-TW" sz="1600" dirty="0" err="1" smtClean="0"/>
              <a:t>glEnd</a:t>
            </a:r>
            <a:r>
              <a:rPr lang="en-US" altLang="zh-TW" sz="1600" dirty="0" smtClean="0"/>
              <a:t>();</a:t>
            </a:r>
          </a:p>
          <a:p>
            <a:pPr>
              <a:buNone/>
            </a:pPr>
            <a:r>
              <a:rPr lang="en-US" altLang="zh-TW" sz="2000" dirty="0" smtClean="0"/>
              <a:t>…</a:t>
            </a:r>
            <a:endParaRPr lang="zh-TW" altLang="en-US" sz="2000" dirty="0" smtClean="0"/>
          </a:p>
          <a:p>
            <a:pPr>
              <a:buNone/>
            </a:pPr>
            <a:endParaRPr lang="zh-TW" altLang="en-US" sz="2000" dirty="0" smtClean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660" y="937260"/>
            <a:ext cx="4678680" cy="4983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4800" dirty="0" err="1" smtClean="0"/>
              <a:t>LineStipple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457200" y="1774825"/>
            <a:ext cx="8686800" cy="4625975"/>
          </a:xfrm>
        </p:spPr>
        <p:txBody>
          <a:bodyPr/>
          <a:lstStyle/>
          <a:p>
            <a:pPr>
              <a:buNone/>
            </a:pPr>
            <a:r>
              <a:rPr lang="en-US" altLang="zh-TW" sz="2800" dirty="0" err="1" smtClean="0"/>
              <a:t>glEnable</a:t>
            </a:r>
            <a:r>
              <a:rPr lang="en-US" altLang="zh-TW" sz="2800" dirty="0" smtClean="0"/>
              <a:t>(GL_LINE_STIPPLE);</a:t>
            </a:r>
          </a:p>
          <a:p>
            <a:pPr>
              <a:buFont typeface="Wingdings 2" pitchFamily="18" charset="2"/>
              <a:buNone/>
            </a:pPr>
            <a:r>
              <a:rPr lang="en-US" altLang="zh-TW" sz="2800" dirty="0" err="1" smtClean="0"/>
              <a:t>GLushort</a:t>
            </a:r>
            <a:r>
              <a:rPr lang="en-US" altLang="zh-TW" sz="2800" dirty="0" smtClean="0"/>
              <a:t> pattern = 0x5555;</a:t>
            </a:r>
            <a:r>
              <a:rPr lang="en-US" altLang="zh-TW" sz="2800" dirty="0" smtClean="0">
                <a:solidFill>
                  <a:srgbClr val="00B050"/>
                </a:solidFill>
              </a:rPr>
              <a:t>	// Stipple pattern</a:t>
            </a:r>
          </a:p>
          <a:p>
            <a:pPr>
              <a:buFont typeface="Wingdings 2" pitchFamily="18" charset="2"/>
              <a:buNone/>
            </a:pPr>
            <a:r>
              <a:rPr lang="en-US" altLang="zh-TW" sz="2800" dirty="0" err="1" smtClean="0">
                <a:solidFill>
                  <a:srgbClr val="FF0000"/>
                </a:solidFill>
              </a:rPr>
              <a:t>glLineStipple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/>
              <a:t>factor,pattern</a:t>
            </a:r>
            <a:r>
              <a:rPr lang="en-US" altLang="zh-TW" sz="2800" dirty="0" smtClean="0"/>
              <a:t>);	</a:t>
            </a:r>
            <a:r>
              <a:rPr lang="en-US" altLang="zh-TW" sz="2800" dirty="0" smtClean="0">
                <a:solidFill>
                  <a:srgbClr val="00B050"/>
                </a:solidFill>
              </a:rPr>
              <a:t>// factor = width of pattern</a:t>
            </a:r>
          </a:p>
          <a:p>
            <a:pPr>
              <a:buFont typeface="Wingdings 2" pitchFamily="18" charset="2"/>
              <a:buNone/>
            </a:pPr>
            <a:endParaRPr lang="zh-TW" altLang="en-US" sz="2800" dirty="0" smtClean="0"/>
          </a:p>
          <a:p>
            <a:pPr>
              <a:buFont typeface="Wingdings 2" pitchFamily="18" charset="2"/>
              <a:buNone/>
            </a:pPr>
            <a:r>
              <a:rPr lang="en-US" altLang="zh-TW" sz="2800" dirty="0" smtClean="0"/>
              <a:t>// Draw the line</a:t>
            </a:r>
          </a:p>
          <a:p>
            <a:pPr>
              <a:buFont typeface="Wingdings 2" pitchFamily="18" charset="2"/>
              <a:buNone/>
            </a:pPr>
            <a:r>
              <a:rPr lang="en-US" altLang="zh-TW" sz="2800" dirty="0" err="1" smtClean="0"/>
              <a:t>glBegin</a:t>
            </a:r>
            <a:r>
              <a:rPr lang="en-US" altLang="zh-TW" sz="2800" dirty="0" smtClean="0"/>
              <a:t>(GL_LINES);</a:t>
            </a:r>
          </a:p>
          <a:p>
            <a:pPr>
              <a:buFont typeface="Wingdings 2" pitchFamily="18" charset="2"/>
              <a:buNone/>
            </a:pPr>
            <a:r>
              <a:rPr lang="en-US" altLang="zh-TW" sz="2800" dirty="0" smtClean="0"/>
              <a:t>	…</a:t>
            </a:r>
          </a:p>
          <a:p>
            <a:pPr>
              <a:buFont typeface="Wingdings 2" pitchFamily="18" charset="2"/>
              <a:buNone/>
            </a:pPr>
            <a:r>
              <a:rPr lang="en-US" altLang="zh-TW" sz="2800" dirty="0" err="1" smtClean="0"/>
              <a:t>glEnd</a:t>
            </a:r>
            <a:r>
              <a:rPr lang="en-US" altLang="zh-TW" sz="2800" dirty="0" smtClean="0"/>
              <a:t>();</a:t>
            </a:r>
            <a:endParaRPr lang="zh-TW" altLang="en-US" sz="2800" dirty="0" smtClean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501008"/>
            <a:ext cx="48101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0280" y="952500"/>
            <a:ext cx="4663440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979" y="781026"/>
            <a:ext cx="8106043" cy="52959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Triangle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mtClean="0"/>
              <a:t>glBegin(GL_TRANGLES);</a:t>
            </a:r>
          </a:p>
          <a:p>
            <a:pPr>
              <a:buFont typeface="Wingdings 2" pitchFamily="18" charset="2"/>
              <a:buNone/>
            </a:pPr>
            <a:r>
              <a:rPr lang="en-US" altLang="zh-TW" smtClean="0"/>
              <a:t>…</a:t>
            </a:r>
          </a:p>
          <a:p>
            <a:pPr>
              <a:buFont typeface="Wingdings 2" pitchFamily="18" charset="2"/>
              <a:buNone/>
            </a:pPr>
            <a:endParaRPr lang="en-US" altLang="zh-TW" smtClean="0"/>
          </a:p>
          <a:p>
            <a:pPr>
              <a:buFont typeface="Wingdings 2" pitchFamily="18" charset="2"/>
              <a:buNone/>
            </a:pPr>
            <a:r>
              <a:rPr lang="en-US" altLang="zh-TW" smtClean="0"/>
              <a:t>glEnd();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Front / Back face</a:t>
            </a:r>
          </a:p>
          <a:p>
            <a:pPr lvl="1"/>
            <a:r>
              <a:rPr lang="en-US" altLang="zh-TW" smtClean="0"/>
              <a:t>glFrontFace(GL_CW);</a:t>
            </a:r>
            <a:endParaRPr lang="zh-TW" altLang="en-US" smtClean="0"/>
          </a:p>
        </p:txBody>
      </p: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5786438" y="4643438"/>
            <a:ext cx="2505075" cy="1839912"/>
            <a:chOff x="320" y="2910"/>
            <a:chExt cx="1578" cy="1240"/>
          </a:xfrm>
        </p:grpSpPr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320" y="3903"/>
              <a:ext cx="157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zh-TW" sz="1800" dirty="0">
                  <a:effectLst>
                    <a:outerShdw blurRad="38100" dist="38100" dir="2700000" algn="tl">
                      <a:srgbClr val="1C1C1C"/>
                    </a:outerShdw>
                  </a:effectLst>
                  <a:latin typeface="Courier New" pitchFamily="49" charset="0"/>
                </a:rPr>
                <a:t>GL_TRIANGLE_STRIP</a:t>
              </a:r>
            </a:p>
          </p:txBody>
        </p:sp>
        <p:grpSp>
          <p:nvGrpSpPr>
            <p:cNvPr id="24594" name="Group 16"/>
            <p:cNvGrpSpPr>
              <a:grpSpLocks/>
            </p:cNvGrpSpPr>
            <p:nvPr/>
          </p:nvGrpSpPr>
          <p:grpSpPr bwMode="auto">
            <a:xfrm>
              <a:off x="858" y="2910"/>
              <a:ext cx="673" cy="913"/>
              <a:chOff x="858" y="2910"/>
              <a:chExt cx="673" cy="913"/>
            </a:xfrm>
          </p:grpSpPr>
          <p:sp>
            <p:nvSpPr>
              <p:cNvPr id="24595" name="Freeform 17"/>
              <p:cNvSpPr>
                <a:spLocks/>
              </p:cNvSpPr>
              <p:nvPr/>
            </p:nvSpPr>
            <p:spPr bwMode="auto">
              <a:xfrm>
                <a:off x="858" y="2910"/>
                <a:ext cx="673" cy="337"/>
              </a:xfrm>
              <a:custGeom>
                <a:avLst/>
                <a:gdLst>
                  <a:gd name="T0" fmla="*/ 0 w 673"/>
                  <a:gd name="T1" fmla="*/ 48 h 337"/>
                  <a:gd name="T2" fmla="*/ 672 w 673"/>
                  <a:gd name="T3" fmla="*/ 0 h 337"/>
                  <a:gd name="T4" fmla="*/ 144 w 673"/>
                  <a:gd name="T5" fmla="*/ 336 h 337"/>
                  <a:gd name="T6" fmla="*/ 0 w 673"/>
                  <a:gd name="T7" fmla="*/ 48 h 3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3"/>
                  <a:gd name="T13" fmla="*/ 0 h 337"/>
                  <a:gd name="T14" fmla="*/ 673 w 673"/>
                  <a:gd name="T15" fmla="*/ 337 h 3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3" h="337">
                    <a:moveTo>
                      <a:pt x="0" y="48"/>
                    </a:moveTo>
                    <a:lnTo>
                      <a:pt x="672" y="0"/>
                    </a:lnTo>
                    <a:lnTo>
                      <a:pt x="144" y="336"/>
                    </a:lnTo>
                    <a:lnTo>
                      <a:pt x="0" y="48"/>
                    </a:lnTo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6" name="Freeform 18"/>
              <p:cNvSpPr>
                <a:spLocks/>
              </p:cNvSpPr>
              <p:nvPr/>
            </p:nvSpPr>
            <p:spPr bwMode="auto">
              <a:xfrm>
                <a:off x="1002" y="2910"/>
                <a:ext cx="529" cy="337"/>
              </a:xfrm>
              <a:custGeom>
                <a:avLst/>
                <a:gdLst>
                  <a:gd name="T0" fmla="*/ 0 w 529"/>
                  <a:gd name="T1" fmla="*/ 336 h 337"/>
                  <a:gd name="T2" fmla="*/ 528 w 529"/>
                  <a:gd name="T3" fmla="*/ 0 h 337"/>
                  <a:gd name="T4" fmla="*/ 384 w 529"/>
                  <a:gd name="T5" fmla="*/ 288 h 337"/>
                  <a:gd name="T6" fmla="*/ 0 w 529"/>
                  <a:gd name="T7" fmla="*/ 336 h 3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9"/>
                  <a:gd name="T13" fmla="*/ 0 h 337"/>
                  <a:gd name="T14" fmla="*/ 529 w 529"/>
                  <a:gd name="T15" fmla="*/ 337 h 3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9" h="337">
                    <a:moveTo>
                      <a:pt x="0" y="336"/>
                    </a:moveTo>
                    <a:lnTo>
                      <a:pt x="528" y="0"/>
                    </a:lnTo>
                    <a:lnTo>
                      <a:pt x="384" y="288"/>
                    </a:lnTo>
                    <a:lnTo>
                      <a:pt x="0" y="336"/>
                    </a:lnTo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97" name="Freeform 19"/>
              <p:cNvSpPr>
                <a:spLocks/>
              </p:cNvSpPr>
              <p:nvPr/>
            </p:nvSpPr>
            <p:spPr bwMode="auto">
              <a:xfrm>
                <a:off x="954" y="3198"/>
                <a:ext cx="433" cy="289"/>
              </a:xfrm>
              <a:custGeom>
                <a:avLst/>
                <a:gdLst>
                  <a:gd name="T0" fmla="*/ 432 w 433"/>
                  <a:gd name="T1" fmla="*/ 0 h 289"/>
                  <a:gd name="T2" fmla="*/ 48 w 433"/>
                  <a:gd name="T3" fmla="*/ 48 h 289"/>
                  <a:gd name="T4" fmla="*/ 0 w 433"/>
                  <a:gd name="T5" fmla="*/ 288 h 289"/>
                  <a:gd name="T6" fmla="*/ 432 w 433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3"/>
                  <a:gd name="T13" fmla="*/ 0 h 289"/>
                  <a:gd name="T14" fmla="*/ 433 w 43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3" h="289">
                    <a:moveTo>
                      <a:pt x="432" y="0"/>
                    </a:moveTo>
                    <a:lnTo>
                      <a:pt x="48" y="48"/>
                    </a:lnTo>
                    <a:lnTo>
                      <a:pt x="0" y="288"/>
                    </a:lnTo>
                    <a:lnTo>
                      <a:pt x="432" y="0"/>
                    </a:lnTo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100000">
                    <a:srgbClr val="AFAFAF"/>
                  </a:gs>
                </a:gsLst>
                <a:lin ang="2700000" scaled="1"/>
              </a:gra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" name="Freeform 20"/>
              <p:cNvSpPr>
                <a:spLocks/>
              </p:cNvSpPr>
              <p:nvPr/>
            </p:nvSpPr>
            <p:spPr bwMode="auto">
              <a:xfrm>
                <a:off x="954" y="3198"/>
                <a:ext cx="433" cy="337"/>
              </a:xfrm>
              <a:custGeom>
                <a:avLst/>
                <a:gdLst/>
                <a:ahLst/>
                <a:cxnLst>
                  <a:cxn ang="0">
                    <a:pos x="432" y="0"/>
                  </a:cxn>
                  <a:cxn ang="0">
                    <a:pos x="384" y="336"/>
                  </a:cxn>
                  <a:cxn ang="0">
                    <a:pos x="0" y="288"/>
                  </a:cxn>
                  <a:cxn ang="0">
                    <a:pos x="432" y="0"/>
                  </a:cxn>
                </a:cxnLst>
                <a:rect l="0" t="0" r="r" b="b"/>
                <a:pathLst>
                  <a:path w="433" h="337">
                    <a:moveTo>
                      <a:pt x="432" y="0"/>
                    </a:moveTo>
                    <a:lnTo>
                      <a:pt x="384" y="336"/>
                    </a:lnTo>
                    <a:lnTo>
                      <a:pt x="0" y="288"/>
                    </a:lnTo>
                    <a:lnTo>
                      <a:pt x="432" y="0"/>
                    </a:lnTo>
                  </a:path>
                </a:pathLst>
              </a:cu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27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599" name="Freeform 21"/>
              <p:cNvSpPr>
                <a:spLocks/>
              </p:cNvSpPr>
              <p:nvPr/>
            </p:nvSpPr>
            <p:spPr bwMode="auto">
              <a:xfrm>
                <a:off x="954" y="3486"/>
                <a:ext cx="385" cy="337"/>
              </a:xfrm>
              <a:custGeom>
                <a:avLst/>
                <a:gdLst>
                  <a:gd name="T0" fmla="*/ 0 w 385"/>
                  <a:gd name="T1" fmla="*/ 0 h 337"/>
                  <a:gd name="T2" fmla="*/ 192 w 385"/>
                  <a:gd name="T3" fmla="*/ 336 h 337"/>
                  <a:gd name="T4" fmla="*/ 384 w 385"/>
                  <a:gd name="T5" fmla="*/ 48 h 337"/>
                  <a:gd name="T6" fmla="*/ 0 w 385"/>
                  <a:gd name="T7" fmla="*/ 0 h 3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5"/>
                  <a:gd name="T13" fmla="*/ 0 h 337"/>
                  <a:gd name="T14" fmla="*/ 385 w 385"/>
                  <a:gd name="T15" fmla="*/ 337 h 3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5" h="337">
                    <a:moveTo>
                      <a:pt x="0" y="0"/>
                    </a:moveTo>
                    <a:lnTo>
                      <a:pt x="192" y="336"/>
                    </a:lnTo>
                    <a:lnTo>
                      <a:pt x="384" y="4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600" name="Freeform 22"/>
              <p:cNvSpPr>
                <a:spLocks/>
              </p:cNvSpPr>
              <p:nvPr/>
            </p:nvSpPr>
            <p:spPr bwMode="auto">
              <a:xfrm>
                <a:off x="1146" y="3534"/>
                <a:ext cx="337" cy="289"/>
              </a:xfrm>
              <a:custGeom>
                <a:avLst/>
                <a:gdLst>
                  <a:gd name="T0" fmla="*/ 192 w 337"/>
                  <a:gd name="T1" fmla="*/ 0 h 289"/>
                  <a:gd name="T2" fmla="*/ 336 w 337"/>
                  <a:gd name="T3" fmla="*/ 192 h 289"/>
                  <a:gd name="T4" fmla="*/ 0 w 337"/>
                  <a:gd name="T5" fmla="*/ 288 h 289"/>
                  <a:gd name="T6" fmla="*/ 192 w 337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7"/>
                  <a:gd name="T13" fmla="*/ 0 h 289"/>
                  <a:gd name="T14" fmla="*/ 337 w 337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7" h="289">
                    <a:moveTo>
                      <a:pt x="192" y="0"/>
                    </a:moveTo>
                    <a:lnTo>
                      <a:pt x="336" y="192"/>
                    </a:lnTo>
                    <a:lnTo>
                      <a:pt x="0" y="288"/>
                    </a:lnTo>
                    <a:lnTo>
                      <a:pt x="192" y="0"/>
                    </a:lnTo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100000">
                    <a:srgbClr val="AFAFAF"/>
                  </a:gs>
                </a:gsLst>
                <a:lin ang="18900000" scaled="1"/>
              </a:gra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24581" name="Group 23"/>
          <p:cNvGrpSpPr>
            <a:grpSpLocks/>
          </p:cNvGrpSpPr>
          <p:nvPr/>
        </p:nvGrpSpPr>
        <p:grpSpPr bwMode="auto">
          <a:xfrm>
            <a:off x="6000750" y="3214688"/>
            <a:ext cx="2232025" cy="1093787"/>
            <a:chOff x="2285" y="3379"/>
            <a:chExt cx="1406" cy="737"/>
          </a:xfrm>
        </p:grpSpPr>
        <p:grpSp>
          <p:nvGrpSpPr>
            <p:cNvPr id="24587" name="Group 24"/>
            <p:cNvGrpSpPr>
              <a:grpSpLocks/>
            </p:cNvGrpSpPr>
            <p:nvPr/>
          </p:nvGrpSpPr>
          <p:grpSpPr bwMode="auto">
            <a:xfrm>
              <a:off x="2679" y="3379"/>
              <a:ext cx="769" cy="385"/>
              <a:chOff x="2679" y="3379"/>
              <a:chExt cx="769" cy="385"/>
            </a:xfrm>
          </p:grpSpPr>
          <p:sp>
            <p:nvSpPr>
              <p:cNvPr id="16" name="Freeform 25"/>
              <p:cNvSpPr>
                <a:spLocks/>
              </p:cNvSpPr>
              <p:nvPr/>
            </p:nvSpPr>
            <p:spPr bwMode="auto">
              <a:xfrm>
                <a:off x="2679" y="3379"/>
                <a:ext cx="433" cy="289"/>
              </a:xfrm>
              <a:custGeom>
                <a:avLst/>
                <a:gdLst/>
                <a:ahLst/>
                <a:cxnLst>
                  <a:cxn ang="0">
                    <a:pos x="432" y="0"/>
                  </a:cxn>
                  <a:cxn ang="0">
                    <a:pos x="48" y="48"/>
                  </a:cxn>
                  <a:cxn ang="0">
                    <a:pos x="0" y="288"/>
                  </a:cxn>
                  <a:cxn ang="0">
                    <a:pos x="432" y="0"/>
                  </a:cxn>
                </a:cxnLst>
                <a:rect l="0" t="0" r="r" b="b"/>
                <a:pathLst>
                  <a:path w="433" h="289">
                    <a:moveTo>
                      <a:pt x="432" y="0"/>
                    </a:moveTo>
                    <a:lnTo>
                      <a:pt x="48" y="48"/>
                    </a:lnTo>
                    <a:lnTo>
                      <a:pt x="0" y="288"/>
                    </a:lnTo>
                    <a:lnTo>
                      <a:pt x="432" y="0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189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Freeform 26"/>
              <p:cNvSpPr>
                <a:spLocks/>
              </p:cNvSpPr>
              <p:nvPr/>
            </p:nvSpPr>
            <p:spPr bwMode="auto">
              <a:xfrm>
                <a:off x="2679" y="3379"/>
                <a:ext cx="529" cy="289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528" y="144"/>
                  </a:cxn>
                  <a:cxn ang="0">
                    <a:pos x="432" y="0"/>
                  </a:cxn>
                  <a:cxn ang="0">
                    <a:pos x="0" y="288"/>
                  </a:cxn>
                </a:cxnLst>
                <a:rect l="0" t="0" r="r" b="b"/>
                <a:pathLst>
                  <a:path w="529" h="289">
                    <a:moveTo>
                      <a:pt x="0" y="288"/>
                    </a:moveTo>
                    <a:lnTo>
                      <a:pt x="528" y="144"/>
                    </a:lnTo>
                    <a:lnTo>
                      <a:pt x="432" y="0"/>
                    </a:lnTo>
                    <a:lnTo>
                      <a:pt x="0" y="288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189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Freeform 27"/>
              <p:cNvSpPr>
                <a:spLocks/>
              </p:cNvSpPr>
              <p:nvPr/>
            </p:nvSpPr>
            <p:spPr bwMode="auto">
              <a:xfrm>
                <a:off x="2679" y="3523"/>
                <a:ext cx="769" cy="144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528" y="0"/>
                  </a:cxn>
                  <a:cxn ang="0">
                    <a:pos x="768" y="48"/>
                  </a:cxn>
                  <a:cxn ang="0">
                    <a:pos x="0" y="144"/>
                  </a:cxn>
                </a:cxnLst>
                <a:rect l="0" t="0" r="r" b="b"/>
                <a:pathLst>
                  <a:path w="769" h="145">
                    <a:moveTo>
                      <a:pt x="0" y="144"/>
                    </a:moveTo>
                    <a:lnTo>
                      <a:pt x="528" y="0"/>
                    </a:lnTo>
                    <a:lnTo>
                      <a:pt x="768" y="48"/>
                    </a:lnTo>
                    <a:lnTo>
                      <a:pt x="0" y="144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189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2679" y="3572"/>
                <a:ext cx="769" cy="193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768" y="0"/>
                  </a:cxn>
                  <a:cxn ang="0">
                    <a:pos x="576" y="192"/>
                  </a:cxn>
                  <a:cxn ang="0">
                    <a:pos x="0" y="96"/>
                  </a:cxn>
                </a:cxnLst>
                <a:rect l="0" t="0" r="r" b="b"/>
                <a:pathLst>
                  <a:path w="769" h="193">
                    <a:moveTo>
                      <a:pt x="0" y="96"/>
                    </a:moveTo>
                    <a:lnTo>
                      <a:pt x="768" y="0"/>
                    </a:lnTo>
                    <a:lnTo>
                      <a:pt x="576" y="192"/>
                    </a:lnTo>
                    <a:lnTo>
                      <a:pt x="0" y="96"/>
                    </a:lnTo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18900000" scaled="1"/>
              </a:gra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2285" y="3869"/>
              <a:ext cx="140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zh-TW" sz="1800">
                  <a:effectLst>
                    <a:outerShdw blurRad="38100" dist="38100" dir="2700000" algn="tl">
                      <a:srgbClr val="1C1C1C"/>
                    </a:outerShdw>
                  </a:effectLst>
                  <a:latin typeface="Courier New" pitchFamily="49" charset="0"/>
                </a:rPr>
                <a:t>GL_TRIANGLE_FAN</a:t>
              </a:r>
            </a:p>
          </p:txBody>
        </p:sp>
      </p:grpSp>
      <p:grpSp>
        <p:nvGrpSpPr>
          <p:cNvPr id="24582" name="Group 48"/>
          <p:cNvGrpSpPr>
            <a:grpSpLocks/>
          </p:cNvGrpSpPr>
          <p:nvPr/>
        </p:nvGrpSpPr>
        <p:grpSpPr bwMode="auto">
          <a:xfrm>
            <a:off x="6143625" y="1785938"/>
            <a:ext cx="1822450" cy="1138237"/>
            <a:chOff x="1666" y="2546"/>
            <a:chExt cx="1148" cy="767"/>
          </a:xfrm>
        </p:grpSpPr>
        <p:grpSp>
          <p:nvGrpSpPr>
            <p:cNvPr id="24583" name="Group 49"/>
            <p:cNvGrpSpPr>
              <a:grpSpLocks/>
            </p:cNvGrpSpPr>
            <p:nvPr/>
          </p:nvGrpSpPr>
          <p:grpSpPr bwMode="auto">
            <a:xfrm>
              <a:off x="1936" y="2546"/>
              <a:ext cx="730" cy="437"/>
              <a:chOff x="1936" y="2546"/>
              <a:chExt cx="730" cy="437"/>
            </a:xfrm>
          </p:grpSpPr>
          <p:sp>
            <p:nvSpPr>
              <p:cNvPr id="24585" name="Freeform 50"/>
              <p:cNvSpPr>
                <a:spLocks/>
              </p:cNvSpPr>
              <p:nvPr/>
            </p:nvSpPr>
            <p:spPr bwMode="auto">
              <a:xfrm>
                <a:off x="1936" y="2546"/>
                <a:ext cx="244" cy="187"/>
              </a:xfrm>
              <a:custGeom>
                <a:avLst/>
                <a:gdLst>
                  <a:gd name="T0" fmla="*/ 158 w 244"/>
                  <a:gd name="T1" fmla="*/ 0 h 187"/>
                  <a:gd name="T2" fmla="*/ 0 w 244"/>
                  <a:gd name="T3" fmla="*/ 171 h 187"/>
                  <a:gd name="T4" fmla="*/ 243 w 244"/>
                  <a:gd name="T5" fmla="*/ 186 h 187"/>
                  <a:gd name="T6" fmla="*/ 158 w 244"/>
                  <a:gd name="T7" fmla="*/ 0 h 1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"/>
                  <a:gd name="T13" fmla="*/ 0 h 187"/>
                  <a:gd name="T14" fmla="*/ 244 w 244"/>
                  <a:gd name="T15" fmla="*/ 187 h 1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" h="187">
                    <a:moveTo>
                      <a:pt x="158" y="0"/>
                    </a:moveTo>
                    <a:lnTo>
                      <a:pt x="0" y="171"/>
                    </a:lnTo>
                    <a:lnTo>
                      <a:pt x="243" y="186"/>
                    </a:lnTo>
                    <a:lnTo>
                      <a:pt x="158" y="0"/>
                    </a:lnTo>
                  </a:path>
                </a:pathLst>
              </a:custGeom>
              <a:solidFill>
                <a:schemeClr val="accent2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4586" name="Freeform 51"/>
              <p:cNvSpPr>
                <a:spLocks/>
              </p:cNvSpPr>
              <p:nvPr/>
            </p:nvSpPr>
            <p:spPr bwMode="auto">
              <a:xfrm>
                <a:off x="2215" y="2696"/>
                <a:ext cx="451" cy="287"/>
              </a:xfrm>
              <a:custGeom>
                <a:avLst/>
                <a:gdLst>
                  <a:gd name="T0" fmla="*/ 129 w 451"/>
                  <a:gd name="T1" fmla="*/ 0 h 287"/>
                  <a:gd name="T2" fmla="*/ 0 w 451"/>
                  <a:gd name="T3" fmla="*/ 179 h 287"/>
                  <a:gd name="T4" fmla="*/ 450 w 451"/>
                  <a:gd name="T5" fmla="*/ 286 h 287"/>
                  <a:gd name="T6" fmla="*/ 129 w 451"/>
                  <a:gd name="T7" fmla="*/ 0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1"/>
                  <a:gd name="T13" fmla="*/ 0 h 287"/>
                  <a:gd name="T14" fmla="*/ 451 w 451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1" h="287">
                    <a:moveTo>
                      <a:pt x="129" y="0"/>
                    </a:moveTo>
                    <a:lnTo>
                      <a:pt x="0" y="179"/>
                    </a:lnTo>
                    <a:lnTo>
                      <a:pt x="450" y="286"/>
                    </a:lnTo>
                    <a:lnTo>
                      <a:pt x="129" y="0"/>
                    </a:lnTo>
                  </a:path>
                </a:pathLst>
              </a:custGeom>
              <a:solidFill>
                <a:schemeClr val="accent1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2" name="Rectangle 52"/>
            <p:cNvSpPr>
              <a:spLocks noChangeArrowheads="1"/>
            </p:cNvSpPr>
            <p:nvPr/>
          </p:nvSpPr>
          <p:spPr bwMode="auto">
            <a:xfrm>
              <a:off x="1666" y="3066"/>
              <a:ext cx="114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zh-TW" sz="1800" dirty="0">
                  <a:effectLst>
                    <a:outerShdw blurRad="38100" dist="38100" dir="2700000" algn="tl">
                      <a:srgbClr val="1C1C1C"/>
                    </a:outerShdw>
                  </a:effectLst>
                  <a:latin typeface="Courier New" pitchFamily="49" charset="0"/>
                </a:rPr>
                <a:t>GL_TRIANGLES</a:t>
              </a:r>
            </a:p>
          </p:txBody>
        </p:sp>
      </p:grp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Triangle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mtClean="0"/>
              <a:t>glBegin(GL_TRANGLES);</a:t>
            </a:r>
          </a:p>
          <a:p>
            <a:pPr>
              <a:buFont typeface="Wingdings 2" pitchFamily="18" charset="2"/>
              <a:buNone/>
            </a:pPr>
            <a:r>
              <a:rPr lang="en-US" altLang="zh-TW" smtClean="0"/>
              <a:t>…</a:t>
            </a:r>
          </a:p>
          <a:p>
            <a:pPr>
              <a:buFont typeface="Wingdings 2" pitchFamily="18" charset="2"/>
              <a:buNone/>
            </a:pPr>
            <a:endParaRPr lang="en-US" altLang="zh-TW" smtClean="0"/>
          </a:p>
          <a:p>
            <a:pPr>
              <a:buFont typeface="Wingdings 2" pitchFamily="18" charset="2"/>
              <a:buNone/>
            </a:pPr>
            <a:r>
              <a:rPr lang="en-US" altLang="zh-TW" smtClean="0"/>
              <a:t>glEnd();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Front / Back face</a:t>
            </a:r>
          </a:p>
          <a:p>
            <a:pPr lvl="1"/>
            <a:r>
              <a:rPr lang="en-US" altLang="zh-TW" smtClean="0"/>
              <a:t>glFrontFace(GL_CW);</a:t>
            </a:r>
            <a:endParaRPr lang="zh-TW" altLang="en-US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696" y="2348880"/>
            <a:ext cx="455056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accent1">
                    <a:satMod val="150000"/>
                  </a:schemeClr>
                </a:solidFill>
              </a:rPr>
              <a:t>Outline</a:t>
            </a:r>
            <a:endParaRPr lang="zh-TW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Primitives and buffers (Ch3)</a:t>
            </a:r>
          </a:p>
          <a:p>
            <a:pPr lvl="1" eaLnBrk="1" hangingPunct="1"/>
            <a:r>
              <a:rPr lang="en-US" altLang="zh-TW" dirty="0" smtClean="0"/>
              <a:t>Rendering primitives</a:t>
            </a:r>
          </a:p>
          <a:p>
            <a:pPr lvl="1" eaLnBrk="1" hangingPunct="1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Using stand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buffers</a:t>
            </a:r>
            <a:endParaRPr lang="zh-TW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內容版面配置區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61150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glBegin</a:t>
            </a:r>
            <a:r>
              <a:rPr lang="en-US" altLang="zh-TW" sz="2000" dirty="0" smtClean="0"/>
              <a:t>(</a:t>
            </a:r>
            <a:r>
              <a:rPr lang="en-US" altLang="zh-TW" sz="2000" dirty="0" smtClean="0">
                <a:solidFill>
                  <a:srgbClr val="FF0000"/>
                </a:solidFill>
              </a:rPr>
              <a:t>GL_TRIANGLE_FAN</a:t>
            </a:r>
            <a:r>
              <a:rPr lang="en-US" altLang="zh-TW" sz="2000" dirty="0" smtClean="0"/>
              <a:t>);</a:t>
            </a:r>
          </a:p>
          <a:p>
            <a:pPr>
              <a:buFont typeface="Wingdings 2" pitchFamily="18" charset="2"/>
              <a:buNone/>
            </a:pPr>
            <a:endParaRPr lang="zh-TW" altLang="en-US" sz="2000" dirty="0" smtClean="0"/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	// Pinnacle of cone is shared vertex for fan, moved up Z axis   to produce a cone instead of a circle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glVertex3f(0.0f, 0.0f, 75.0f);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	// Loop around in a circle and specify even points along the circle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	// as the vertices of the triangle fan</a:t>
            </a:r>
          </a:p>
          <a:p>
            <a:pPr>
              <a:buFont typeface="Wingdings 2" pitchFamily="18" charset="2"/>
              <a:buNone/>
            </a:pPr>
            <a:r>
              <a:rPr lang="da-DK" altLang="zh-TW" sz="2000" dirty="0" smtClean="0"/>
              <a:t>	for(angle = 0.0f; angle &lt; (2.0f*GL_PI); angle += (GL_PI/8.0f))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  <a:r>
              <a:rPr lang="en-US" altLang="zh-TW" sz="2000" dirty="0" smtClean="0"/>
              <a:t>{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// Calculate x and y position of the next vertex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x = 50.0f*sin(angle);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y = 50.0f*</a:t>
            </a:r>
            <a:r>
              <a:rPr lang="en-US" altLang="zh-TW" sz="2000" dirty="0" err="1" smtClean="0"/>
              <a:t>cos</a:t>
            </a:r>
            <a:r>
              <a:rPr lang="en-US" altLang="zh-TW" sz="2000" dirty="0" smtClean="0"/>
              <a:t>(angle);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// Specify the next vertex for the triangle fan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glVertex2f(x, y);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  <a:r>
              <a:rPr lang="en-US" altLang="zh-TW" sz="2000" dirty="0" smtClean="0"/>
              <a:t>}</a:t>
            </a:r>
          </a:p>
          <a:p>
            <a:pPr>
              <a:buFont typeface="Wingdings 2" pitchFamily="18" charset="2"/>
              <a:buNone/>
            </a:pPr>
            <a:endParaRPr lang="zh-TW" altLang="en-US" sz="2000" dirty="0" smtClean="0"/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// Done drawing fan for cone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glEnd</a:t>
            </a:r>
            <a:r>
              <a:rPr lang="en-US" altLang="zh-TW" sz="2000" dirty="0" smtClean="0"/>
              <a:t>();</a:t>
            </a:r>
            <a:endParaRPr lang="zh-TW" altLang="en-US" sz="2000" dirty="0" smtClean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5040" y="937260"/>
            <a:ext cx="4693920" cy="4983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Hidden Surface Remove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2286000"/>
            <a:ext cx="30099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2286000"/>
            <a:ext cx="30099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文字方塊 6"/>
          <p:cNvSpPr txBox="1">
            <a:spLocks noChangeArrowheads="1"/>
          </p:cNvSpPr>
          <p:nvPr/>
        </p:nvSpPr>
        <p:spPr bwMode="auto">
          <a:xfrm>
            <a:off x="4676526" y="5589240"/>
            <a:ext cx="4071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 err="1">
                <a:solidFill>
                  <a:srgbClr val="FF0000"/>
                </a:solidFill>
                <a:latin typeface="+mn-lt"/>
              </a:rPr>
              <a:t>glEnable</a:t>
            </a:r>
            <a:r>
              <a:rPr lang="en-US" altLang="zh-TW" b="1" dirty="0">
                <a:solidFill>
                  <a:srgbClr val="FF0000"/>
                </a:solidFill>
                <a:latin typeface="+mn-lt"/>
              </a:rPr>
              <a:t>(GL_DEPTH_TEST);</a:t>
            </a:r>
            <a:endParaRPr lang="zh-TW" alt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Polygon</a:t>
            </a:r>
            <a:r>
              <a:rPr lang="zh-TW" altLang="en-US" dirty="0" smtClean="0"/>
              <a:t> </a:t>
            </a:r>
            <a:r>
              <a:rPr lang="en-US" altLang="zh-TW" dirty="0" smtClean="0"/>
              <a:t>mode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dirty="0" smtClean="0"/>
              <a:t>// Draw back side as a polygon only, if flag is set</a:t>
            </a:r>
          </a:p>
          <a:p>
            <a:pPr>
              <a:buNone/>
            </a:pPr>
            <a:r>
              <a:rPr lang="en-US" altLang="zh-TW" sz="2400" dirty="0" smtClean="0"/>
              <a:t>if(</a:t>
            </a:r>
            <a:r>
              <a:rPr lang="en-US" altLang="zh-TW" sz="2400" dirty="0" err="1" smtClean="0"/>
              <a:t>bOutline</a:t>
            </a:r>
            <a:r>
              <a:rPr lang="en-US" altLang="zh-TW" sz="2400" dirty="0" smtClean="0"/>
              <a:t>)</a:t>
            </a:r>
          </a:p>
          <a:p>
            <a:pPr>
              <a:buNone/>
            </a:pP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glPolygonMode</a:t>
            </a:r>
            <a:r>
              <a:rPr lang="en-US" altLang="zh-TW" sz="2400" dirty="0" smtClean="0"/>
              <a:t>(GL_BACK,GL_LINE);</a:t>
            </a:r>
          </a:p>
          <a:p>
            <a:pPr>
              <a:buNone/>
            </a:pPr>
            <a:r>
              <a:rPr lang="en-US" altLang="zh-TW" sz="2400" dirty="0" smtClean="0"/>
              <a:t>else</a:t>
            </a:r>
          </a:p>
          <a:p>
            <a:pPr>
              <a:buNone/>
            </a:pP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glPolygonMode</a:t>
            </a:r>
            <a:r>
              <a:rPr lang="en-US" altLang="zh-TW" sz="2400" dirty="0" smtClean="0"/>
              <a:t>(GL_BACK,GL_FILL);</a:t>
            </a:r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>
                <a:solidFill>
                  <a:srgbClr val="FF0000"/>
                </a:solidFill>
              </a:rPr>
              <a:t>(Culling disabled)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12976"/>
            <a:ext cx="29337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Polygon Construction Rules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 polygons must be planar</a:t>
            </a:r>
            <a:endParaRPr lang="zh-TW" alt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924944"/>
            <a:ext cx="63246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Polygon Construction Rules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 polygons must be convex</a:t>
            </a:r>
            <a:endParaRPr lang="zh-TW" altLang="en-US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9102" y="2924944"/>
            <a:ext cx="619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群組 9"/>
          <p:cNvGrpSpPr/>
          <p:nvPr/>
        </p:nvGrpSpPr>
        <p:grpSpPr>
          <a:xfrm>
            <a:off x="853008" y="2837656"/>
            <a:ext cx="7391400" cy="3327648"/>
            <a:chOff x="853008" y="2837656"/>
            <a:chExt cx="7391400" cy="3327648"/>
          </a:xfrm>
        </p:grpSpPr>
        <p:pic>
          <p:nvPicPr>
            <p:cNvPr id="6144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3008" y="2837656"/>
              <a:ext cx="73914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矩形 8"/>
            <p:cNvSpPr/>
            <p:nvPr/>
          </p:nvSpPr>
          <p:spPr>
            <a:xfrm>
              <a:off x="4860032" y="5703639"/>
              <a:ext cx="26949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err="1">
                  <a:latin typeface="+mj-lt"/>
                </a:rPr>
                <a:t>glEdgeFlag</a:t>
              </a:r>
              <a:r>
                <a:rPr lang="en-US" altLang="zh-TW" dirty="0">
                  <a:latin typeface="+mj-lt"/>
                </a:rPr>
                <a:t>(TRUE);</a:t>
              </a:r>
              <a:endParaRPr lang="zh-TW" altLang="en-US" dirty="0">
                <a:latin typeface="+mj-lt"/>
              </a:endParaRPr>
            </a:p>
          </p:txBody>
        </p:sp>
      </p:grp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Primitives and Buffers</a:t>
            </a:r>
            <a:endParaRPr lang="zh-TW" altLang="en-US" dirty="0"/>
          </a:p>
        </p:txBody>
      </p:sp>
      <p:sp>
        <p:nvSpPr>
          <p:cNvPr id="15363" name="文字版面配置區 4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Setting Up a 3D Canvas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3550" y="1556792"/>
            <a:ext cx="6076900" cy="51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Reshape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0">
              <a:buClr>
                <a:srgbClr val="F0AD00"/>
              </a:buClr>
              <a:buNone/>
            </a:pPr>
            <a:r>
              <a:rPr lang="de-DE" altLang="zh-TW" sz="2400" dirty="0" smtClean="0"/>
              <a:t>void ChangeSize(GLsizei w, GLsizei h) </a:t>
            </a:r>
          </a:p>
          <a:p>
            <a:pPr lvl="0">
              <a:buClr>
                <a:srgbClr val="F0AD00"/>
              </a:buClr>
              <a:buNone/>
            </a:pPr>
            <a:r>
              <a:rPr lang="de-DE" altLang="zh-TW" sz="2400" dirty="0" smtClean="0"/>
              <a:t>{</a:t>
            </a:r>
            <a:endParaRPr lang="en-US" altLang="zh-TW" sz="2400" dirty="0" smtClean="0">
              <a:solidFill>
                <a:prstClr val="black"/>
              </a:solidFill>
            </a:endParaRP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err="1" smtClean="0">
                <a:solidFill>
                  <a:prstClr val="black"/>
                </a:solidFill>
              </a:rPr>
              <a:t>Glfloat</a:t>
            </a:r>
            <a:r>
              <a:rPr lang="en-US" altLang="zh-TW" sz="2000" dirty="0" smtClean="0">
                <a:solidFill>
                  <a:prstClr val="black"/>
                </a:solidFill>
              </a:rPr>
              <a:t> </a:t>
            </a:r>
            <a:r>
              <a:rPr lang="en-US" altLang="zh-TW" sz="2000" dirty="0" err="1" smtClean="0">
                <a:solidFill>
                  <a:prstClr val="black"/>
                </a:solidFill>
              </a:rPr>
              <a:t>nRange</a:t>
            </a:r>
            <a:r>
              <a:rPr lang="en-US" altLang="zh-TW" sz="2000" dirty="0" smtClean="0">
                <a:solidFill>
                  <a:prstClr val="black"/>
                </a:solidFill>
              </a:rPr>
              <a:t> = 100.0f;</a:t>
            </a: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 Prevent a divide by zero</a:t>
            </a: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smtClean="0">
                <a:solidFill>
                  <a:prstClr val="black"/>
                </a:solidFill>
              </a:rPr>
              <a:t>if(h == 0)</a:t>
            </a: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smtClean="0">
                <a:solidFill>
                  <a:prstClr val="black"/>
                </a:solidFill>
              </a:rPr>
              <a:t>	h = 1;</a:t>
            </a:r>
          </a:p>
          <a:p>
            <a:pPr lvl="1">
              <a:buClr>
                <a:srgbClr val="F0AD00"/>
              </a:buClr>
              <a:buNone/>
            </a:pPr>
            <a:endParaRPr lang="en-US" altLang="zh-TW" sz="2000" dirty="0" smtClean="0">
              <a:solidFill>
                <a:prstClr val="black"/>
              </a:solidFill>
            </a:endParaRP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 Set Viewport to window dimensions</a:t>
            </a: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err="1" smtClean="0">
                <a:solidFill>
                  <a:prstClr val="black"/>
                </a:solidFill>
              </a:rPr>
              <a:t>glViewport</a:t>
            </a:r>
            <a:r>
              <a:rPr lang="en-US" altLang="zh-TW" sz="2000" dirty="0" smtClean="0">
                <a:solidFill>
                  <a:prstClr val="black"/>
                </a:solidFill>
              </a:rPr>
              <a:t>(0, 0, w, h);</a:t>
            </a:r>
          </a:p>
          <a:p>
            <a:pPr lvl="1">
              <a:buClr>
                <a:srgbClr val="F0AD00"/>
              </a:buClr>
              <a:buNone/>
            </a:pPr>
            <a:endParaRPr lang="en-US" altLang="zh-TW" sz="2000" dirty="0" smtClean="0">
              <a:solidFill>
                <a:prstClr val="black"/>
              </a:solidFill>
            </a:endParaRP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 Reset projection matrix stack</a:t>
            </a: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err="1" smtClean="0">
                <a:solidFill>
                  <a:prstClr val="black"/>
                </a:solidFill>
              </a:rPr>
              <a:t>glMatrixMode</a:t>
            </a:r>
            <a:r>
              <a:rPr lang="en-US" altLang="zh-TW" sz="2000" dirty="0" smtClean="0">
                <a:solidFill>
                  <a:prstClr val="black"/>
                </a:solidFill>
              </a:rPr>
              <a:t>(GL_PROJECTION);</a:t>
            </a:r>
          </a:p>
          <a:p>
            <a:pPr lvl="1">
              <a:buClr>
                <a:srgbClr val="F0AD00"/>
              </a:buClr>
              <a:buNone/>
            </a:pPr>
            <a:r>
              <a:rPr lang="en-US" altLang="zh-TW" sz="2000" dirty="0" err="1" smtClean="0">
                <a:solidFill>
                  <a:prstClr val="black"/>
                </a:solidFill>
              </a:rPr>
              <a:t>glLoadIdentity</a:t>
            </a:r>
            <a:r>
              <a:rPr lang="en-US" altLang="zh-TW" sz="2000" dirty="0" smtClean="0">
                <a:solidFill>
                  <a:prstClr val="black"/>
                </a:solidFill>
              </a:rPr>
              <a:t>();</a:t>
            </a:r>
            <a:endParaRPr lang="zh-TW" altLang="en-US" dirty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Reshape function</a:t>
            </a:r>
            <a:r>
              <a:rPr lang="en-US" altLang="zh-TW" baseline="-25000" dirty="0" smtClean="0"/>
              <a:t> cont.</a:t>
            </a:r>
            <a:endParaRPr lang="zh-TW" altLang="en-US" baseline="-25000" dirty="0"/>
          </a:p>
        </p:txBody>
      </p:sp>
      <p:sp>
        <p:nvSpPr>
          <p:cNvPr id="16387" name="內容版面配置區 4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1"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//Establish clipping volume</a:t>
            </a:r>
          </a:p>
          <a:p>
            <a:pPr lvl="1">
              <a:buNone/>
            </a:pPr>
            <a:r>
              <a:rPr lang="en-US" altLang="zh-TW" sz="2000" dirty="0" smtClean="0"/>
              <a:t>if (w &lt;= h) </a:t>
            </a:r>
          </a:p>
          <a:p>
            <a:pPr lvl="1">
              <a:buNone/>
            </a:pPr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glOrtho</a:t>
            </a:r>
            <a:r>
              <a:rPr lang="en-US" altLang="zh-TW" sz="2000" dirty="0" smtClean="0"/>
              <a:t> (-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, </a:t>
            </a:r>
          </a:p>
          <a:p>
            <a:pPr lvl="1">
              <a:buNone/>
            </a:pPr>
            <a:r>
              <a:rPr lang="en-US" altLang="zh-TW" sz="2000" dirty="0" smtClean="0"/>
              <a:t>                            -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*h/w, 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*h/w, 			                    		 -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);</a:t>
            </a:r>
          </a:p>
          <a:p>
            <a:pPr lvl="1">
              <a:buNone/>
            </a:pPr>
            <a:r>
              <a:rPr lang="en-US" altLang="zh-TW" sz="2000" dirty="0" smtClean="0"/>
              <a:t>else </a:t>
            </a:r>
          </a:p>
          <a:p>
            <a:pPr lvl="1">
              <a:buNone/>
            </a:pPr>
            <a:r>
              <a:rPr lang="en-US" altLang="zh-TW" sz="2000" dirty="0" smtClean="0"/>
              <a:t>      	</a:t>
            </a:r>
            <a:r>
              <a:rPr lang="en-US" altLang="zh-TW" sz="2000" dirty="0" err="1" smtClean="0"/>
              <a:t>glOrtho</a:t>
            </a:r>
            <a:r>
              <a:rPr lang="en-US" altLang="zh-TW" sz="2000" dirty="0" smtClean="0"/>
              <a:t> (-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*w/h, 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*w/h, 			      	    	 -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, 					                   -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nRange</a:t>
            </a:r>
            <a:r>
              <a:rPr lang="en-US" altLang="zh-TW" sz="2000" dirty="0" smtClean="0"/>
              <a:t>);</a:t>
            </a:r>
          </a:p>
          <a:p>
            <a:pPr lvl="1">
              <a:buNone/>
            </a:pPr>
            <a:endParaRPr lang="en-US" altLang="zh-TW" sz="2000" dirty="0" smtClean="0"/>
          </a:p>
          <a:p>
            <a:pPr lvl="1"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 Reset Model view matrix stack</a:t>
            </a:r>
          </a:p>
          <a:p>
            <a:pPr lvl="1">
              <a:buNone/>
            </a:pPr>
            <a:r>
              <a:rPr lang="en-US" altLang="zh-TW" sz="2000" dirty="0" err="1" smtClean="0"/>
              <a:t>glMatrixMode</a:t>
            </a:r>
            <a:r>
              <a:rPr lang="en-US" altLang="zh-TW" sz="2000" dirty="0" smtClean="0"/>
              <a:t>(GL_MODELVIEW);</a:t>
            </a:r>
          </a:p>
          <a:p>
            <a:pPr lvl="1">
              <a:buNone/>
            </a:pPr>
            <a:r>
              <a:rPr lang="en-US" altLang="zh-TW" sz="2000" dirty="0" err="1" smtClean="0"/>
              <a:t>glLoadIdentity</a:t>
            </a:r>
            <a:r>
              <a:rPr lang="en-US" altLang="zh-TW" sz="2000" dirty="0" smtClean="0"/>
              <a:t>();</a:t>
            </a:r>
          </a:p>
          <a:p>
            <a:pPr>
              <a:buNone/>
            </a:pPr>
            <a:r>
              <a:rPr lang="en-US" altLang="zh-TW" sz="2400" dirty="0" smtClean="0"/>
              <a:t>}</a:t>
            </a:r>
            <a:endParaRPr lang="zh-TW" altLang="en-US" sz="2400" dirty="0" smtClean="0"/>
          </a:p>
        </p:txBody>
      </p:sp>
      <p:sp>
        <p:nvSpPr>
          <p:cNvPr id="5" name="矩形 4"/>
          <p:cNvSpPr/>
          <p:nvPr/>
        </p:nvSpPr>
        <p:spPr>
          <a:xfrm>
            <a:off x="827584" y="2204864"/>
            <a:ext cx="5256584" cy="2808312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Drawing Points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None/>
            </a:pPr>
            <a:r>
              <a:rPr lang="en-US" altLang="zh-TW" sz="2000" dirty="0" smtClean="0"/>
              <a:t>void </a:t>
            </a:r>
            <a:r>
              <a:rPr lang="en-US" altLang="zh-TW" sz="2000" dirty="0" err="1" smtClean="0"/>
              <a:t>RenderScene</a:t>
            </a:r>
            <a:r>
              <a:rPr lang="en-US" altLang="zh-TW" sz="2000" dirty="0" smtClean="0"/>
              <a:t>(void) {</a:t>
            </a:r>
          </a:p>
          <a:p>
            <a:pPr lvl="1">
              <a:buNone/>
            </a:pPr>
            <a:r>
              <a:rPr lang="en-US" altLang="zh-TW" sz="1600" dirty="0" err="1" smtClean="0"/>
              <a:t>GLfloat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x,y,z,angle</a:t>
            </a:r>
            <a:r>
              <a:rPr lang="en-US" altLang="zh-TW" sz="1600" dirty="0" smtClean="0"/>
              <a:t>; </a:t>
            </a:r>
            <a:r>
              <a:rPr lang="en-US" altLang="zh-TW" sz="1600" dirty="0" smtClean="0">
                <a:solidFill>
                  <a:srgbClr val="00B050"/>
                </a:solidFill>
              </a:rPr>
              <a:t>// Storage for coordinates and angles</a:t>
            </a:r>
          </a:p>
          <a:p>
            <a:pPr lvl="1"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Clear the window with current clearing color</a:t>
            </a:r>
          </a:p>
          <a:p>
            <a:pPr lvl="1">
              <a:buNone/>
            </a:pPr>
            <a:r>
              <a:rPr lang="en-US" altLang="zh-TW" sz="1600" dirty="0" err="1" smtClean="0"/>
              <a:t>glClear</a:t>
            </a:r>
            <a:r>
              <a:rPr lang="en-US" altLang="zh-TW" sz="1600" dirty="0" smtClean="0"/>
              <a:t>(GL_COLOR_BUFFER_BIT);</a:t>
            </a:r>
          </a:p>
          <a:p>
            <a:pPr lvl="1"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Save matrix state and do the rotation</a:t>
            </a:r>
          </a:p>
          <a:p>
            <a:pPr lvl="1">
              <a:buNone/>
            </a:pPr>
            <a:r>
              <a:rPr lang="en-US" altLang="zh-TW" sz="1600" dirty="0" err="1" smtClean="0"/>
              <a:t>glPushMatrix</a:t>
            </a:r>
            <a:r>
              <a:rPr lang="en-US" altLang="zh-TW" sz="1600" dirty="0" smtClean="0"/>
              <a:t>();</a:t>
            </a:r>
          </a:p>
          <a:p>
            <a:pPr lvl="1">
              <a:buNone/>
            </a:pPr>
            <a:r>
              <a:rPr lang="en-US" altLang="zh-TW" sz="1600" dirty="0" err="1" smtClean="0"/>
              <a:t>glRotatef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xRot</a:t>
            </a:r>
            <a:r>
              <a:rPr lang="en-US" altLang="zh-TW" sz="1600" dirty="0" smtClean="0"/>
              <a:t>, 1.0f, 0.0f, 0.0f);</a:t>
            </a:r>
          </a:p>
          <a:p>
            <a:pPr lvl="1">
              <a:buNone/>
            </a:pPr>
            <a:r>
              <a:rPr lang="en-US" altLang="zh-TW" sz="1600" dirty="0" err="1" smtClean="0"/>
              <a:t>glRotatef</a:t>
            </a:r>
            <a:r>
              <a:rPr lang="en-US" altLang="zh-TW" sz="1600" dirty="0" smtClean="0"/>
              <a:t>(</a:t>
            </a:r>
            <a:r>
              <a:rPr lang="en-US" altLang="zh-TW" sz="1600" dirty="0" err="1" smtClean="0"/>
              <a:t>yRot</a:t>
            </a:r>
            <a:r>
              <a:rPr lang="en-US" altLang="zh-TW" sz="1600" dirty="0" smtClean="0"/>
              <a:t>, 0.0f, 1.0f, 0.0f);</a:t>
            </a:r>
          </a:p>
          <a:p>
            <a:pPr lvl="1">
              <a:buNone/>
            </a:pPr>
            <a:endParaRPr lang="en-US" altLang="zh-TW" sz="1600" dirty="0" smtClean="0"/>
          </a:p>
          <a:p>
            <a:pPr lvl="1"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Drawing Points</a:t>
            </a:r>
          </a:p>
          <a:p>
            <a:pPr lvl="1">
              <a:buNone/>
            </a:pPr>
            <a:r>
              <a:rPr lang="en-US" altLang="zh-TW" sz="1600" dirty="0" smtClean="0"/>
              <a:t>… (next slide)</a:t>
            </a:r>
          </a:p>
          <a:p>
            <a:pPr lvl="1">
              <a:buNone/>
            </a:pPr>
            <a:endParaRPr lang="en-US" altLang="zh-TW" sz="1600" dirty="0" smtClean="0"/>
          </a:p>
          <a:p>
            <a:pPr lvl="1"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Restore transformations</a:t>
            </a:r>
          </a:p>
          <a:p>
            <a:pPr lvl="1">
              <a:buNone/>
            </a:pPr>
            <a:r>
              <a:rPr lang="en-US" altLang="zh-TW" sz="1600" dirty="0" err="1" smtClean="0"/>
              <a:t>glPopMatrix</a:t>
            </a:r>
            <a:r>
              <a:rPr lang="en-US" altLang="zh-TW" sz="1600" dirty="0" smtClean="0"/>
              <a:t>();</a:t>
            </a:r>
          </a:p>
          <a:p>
            <a:pPr lvl="1">
              <a:buNone/>
            </a:pPr>
            <a:r>
              <a:rPr lang="en-US" altLang="zh-TW" sz="1600" dirty="0" smtClean="0">
                <a:solidFill>
                  <a:srgbClr val="00B050"/>
                </a:solidFill>
              </a:rPr>
              <a:t>// Flush drawing commands</a:t>
            </a:r>
          </a:p>
          <a:p>
            <a:pPr lvl="1">
              <a:buNone/>
            </a:pPr>
            <a:r>
              <a:rPr lang="en-US" altLang="zh-TW" sz="1600" dirty="0" err="1" smtClean="0"/>
              <a:t>glutSwapBuffers</a:t>
            </a:r>
            <a:r>
              <a:rPr lang="en-US" altLang="zh-TW" sz="1600" dirty="0" smtClean="0"/>
              <a:t>();</a:t>
            </a:r>
          </a:p>
          <a:p>
            <a:pPr>
              <a:buNone/>
            </a:pPr>
            <a:r>
              <a:rPr lang="en-US" altLang="zh-TW" sz="2000" dirty="0" smtClean="0"/>
              <a:t>}</a:t>
            </a:r>
            <a:endParaRPr lang="zh-TW" altLang="en-US" sz="2000" dirty="0" smtClean="0"/>
          </a:p>
        </p:txBody>
      </p:sp>
      <p:sp>
        <p:nvSpPr>
          <p:cNvPr id="4" name="矩形 3"/>
          <p:cNvSpPr/>
          <p:nvPr/>
        </p:nvSpPr>
        <p:spPr>
          <a:xfrm>
            <a:off x="827584" y="3356992"/>
            <a:ext cx="5256584" cy="936104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50346"/>
            <a:ext cx="3394720" cy="32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Drawing Points</a:t>
            </a:r>
            <a:r>
              <a:rPr lang="en-US" altLang="zh-TW" baseline="-25000" dirty="0" smtClean="0"/>
              <a:t> cont.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	 // Call only once for all remaining points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glBegin</a:t>
            </a:r>
            <a:r>
              <a:rPr lang="en-US" altLang="zh-TW" sz="2000" dirty="0" smtClean="0"/>
              <a:t>(GL_POINTS);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z = -50.0f;</a:t>
            </a:r>
          </a:p>
          <a:p>
            <a:pPr>
              <a:buFont typeface="Wingdings 2" pitchFamily="18" charset="2"/>
              <a:buNone/>
            </a:pPr>
            <a:r>
              <a:rPr lang="da-DK" altLang="zh-TW" sz="2000" dirty="0" smtClean="0"/>
              <a:t>	for(angle = 0.0f; angle &lt;= (2.0f*GL_PI)*3.0f; angle += 0.1f)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  <a:r>
              <a:rPr lang="en-US" altLang="zh-TW" sz="2000" dirty="0" smtClean="0"/>
              <a:t>{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x = 50.0f*sin(angle);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y = 50.0f*</a:t>
            </a:r>
            <a:r>
              <a:rPr lang="en-US" altLang="zh-TW" sz="2000" dirty="0" err="1" smtClean="0"/>
              <a:t>cos</a:t>
            </a:r>
            <a:r>
              <a:rPr lang="en-US" altLang="zh-TW" sz="2000" dirty="0" smtClean="0"/>
              <a:t>(angle);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</a:t>
            </a:r>
            <a:r>
              <a:rPr lang="en-US" altLang="zh-TW" sz="2000" dirty="0" smtClean="0">
                <a:solidFill>
                  <a:srgbClr val="00B050"/>
                </a:solidFill>
              </a:rPr>
              <a:t>// Specify the point and move the Z value up a little	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glVertex3f(x, y, z);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	z += 0.5f;</a:t>
            </a:r>
          </a:p>
          <a:p>
            <a:pPr>
              <a:buFont typeface="Wingdings 2" pitchFamily="18" charset="2"/>
              <a:buNone/>
            </a:pPr>
            <a:r>
              <a:rPr lang="zh-TW" altLang="en-US" sz="2000" dirty="0" smtClean="0"/>
              <a:t>	</a:t>
            </a:r>
            <a:r>
              <a:rPr lang="en-US" altLang="zh-TW" sz="2000" dirty="0" smtClean="0"/>
              <a:t>}</a:t>
            </a:r>
          </a:p>
          <a:p>
            <a:pPr>
              <a:buFont typeface="Wingdings 2" pitchFamily="18" charset="2"/>
              <a:buNone/>
            </a:pPr>
            <a:endParaRPr lang="zh-TW" altLang="en-US" sz="2000" dirty="0" smtClean="0"/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	// Done drawing points</a:t>
            </a:r>
          </a:p>
          <a:p>
            <a:pPr>
              <a:buFont typeface="Wingdings 2" pitchFamily="18" charset="2"/>
              <a:buNone/>
            </a:pP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glEnd</a:t>
            </a:r>
            <a:r>
              <a:rPr lang="en-US" altLang="zh-TW" sz="2000" dirty="0" smtClean="0"/>
              <a:t>();</a:t>
            </a:r>
            <a:endParaRPr lang="zh-TW" altLang="en-US" sz="2000" dirty="0" smtClean="0"/>
          </a:p>
        </p:txBody>
      </p:sp>
      <p:sp>
        <p:nvSpPr>
          <p:cNvPr id="4" name="矩形 3"/>
          <p:cNvSpPr/>
          <p:nvPr/>
        </p:nvSpPr>
        <p:spPr>
          <a:xfrm>
            <a:off x="827584" y="3356992"/>
            <a:ext cx="5256584" cy="720080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0280" y="952500"/>
            <a:ext cx="4663440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4873</TotalTime>
  <Words>369</Words>
  <Application>Microsoft Office PowerPoint</Application>
  <PresentationFormat>如螢幕大小 (4:3)</PresentationFormat>
  <Paragraphs>189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模組</vt:lpstr>
      <vt:lpstr>OpenGL SuperBible</vt:lpstr>
      <vt:lpstr>Outline</vt:lpstr>
      <vt:lpstr>Primitives and Buffers</vt:lpstr>
      <vt:lpstr>Setting Up a 3D Canvas</vt:lpstr>
      <vt:lpstr>Reshape function</vt:lpstr>
      <vt:lpstr>Reshape function cont.</vt:lpstr>
      <vt:lpstr>Drawing Points</vt:lpstr>
      <vt:lpstr>Drawing Points cont.</vt:lpstr>
      <vt:lpstr>投影片 9</vt:lpstr>
      <vt:lpstr>Setting Point Size</vt:lpstr>
      <vt:lpstr>投影片 11</vt:lpstr>
      <vt:lpstr>Line</vt:lpstr>
      <vt:lpstr>LINE_STRIP</vt:lpstr>
      <vt:lpstr>Setting Line Width cont.</vt:lpstr>
      <vt:lpstr>投影片 15</vt:lpstr>
      <vt:lpstr>LineStipple</vt:lpstr>
      <vt:lpstr>投影片 17</vt:lpstr>
      <vt:lpstr>Triangle</vt:lpstr>
      <vt:lpstr>Triangle</vt:lpstr>
      <vt:lpstr>投影片 20</vt:lpstr>
      <vt:lpstr>投影片 21</vt:lpstr>
      <vt:lpstr>Hidden Surface Remove</vt:lpstr>
      <vt:lpstr>Polygon mode</vt:lpstr>
      <vt:lpstr>Polygon Construction Rules</vt:lpstr>
      <vt:lpstr>Polygon Construction Rules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Graphics</dc:title>
  <dc:creator>lee</dc:creator>
  <cp:lastModifiedBy>I-Cheng (Garrett) Yeh</cp:lastModifiedBy>
  <cp:revision>137</cp:revision>
  <dcterms:created xsi:type="dcterms:W3CDTF">1999-02-12T03:08:44Z</dcterms:created>
  <dcterms:modified xsi:type="dcterms:W3CDTF">2010-10-04T03:11:50Z</dcterms:modified>
</cp:coreProperties>
</file>