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notesMasterIdLst>
    <p:notesMasterId r:id="rId27"/>
  </p:notesMasterIdLst>
  <p:handoutMasterIdLst>
    <p:handoutMasterId r:id="rId28"/>
  </p:handoutMasterIdLst>
  <p:sldIdLst>
    <p:sldId id="356" r:id="rId2"/>
    <p:sldId id="371" r:id="rId3"/>
    <p:sldId id="332" r:id="rId4"/>
    <p:sldId id="333" r:id="rId5"/>
    <p:sldId id="357" r:id="rId6"/>
    <p:sldId id="335" r:id="rId7"/>
    <p:sldId id="336" r:id="rId8"/>
    <p:sldId id="337" r:id="rId9"/>
    <p:sldId id="338" r:id="rId10"/>
    <p:sldId id="339" r:id="rId11"/>
    <p:sldId id="358" r:id="rId12"/>
    <p:sldId id="359" r:id="rId13"/>
    <p:sldId id="361" r:id="rId14"/>
    <p:sldId id="360" r:id="rId15"/>
    <p:sldId id="362" r:id="rId16"/>
    <p:sldId id="363" r:id="rId17"/>
    <p:sldId id="364" r:id="rId18"/>
    <p:sldId id="342" r:id="rId19"/>
    <p:sldId id="365" r:id="rId20"/>
    <p:sldId id="366" r:id="rId21"/>
    <p:sldId id="367" r:id="rId22"/>
    <p:sldId id="368" r:id="rId23"/>
    <p:sldId id="347" r:id="rId24"/>
    <p:sldId id="369" r:id="rId25"/>
    <p:sldId id="370" r:id="rId26"/>
  </p:sldIdLst>
  <p:sldSz cx="9144000" cy="6858000" type="screen4x3"/>
  <p:notesSz cx="7105650" cy="102314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00"/>
    <a:srgbClr val="FF33CC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91" autoAdjust="0"/>
  </p:normalViewPr>
  <p:slideViewPr>
    <p:cSldViewPr>
      <p:cViewPr varScale="1">
        <p:scale>
          <a:sx n="112" d="100"/>
          <a:sy n="112" d="100"/>
        </p:scale>
        <p:origin x="-1584" y="-72"/>
      </p:cViewPr>
      <p:guideLst>
        <p:guide orient="horz" pos="981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0263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1266B537-7928-4C59-A856-30535A51C3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6763"/>
            <a:ext cx="5116512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59338"/>
            <a:ext cx="52101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0263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1D1602DC-E7A1-4A5F-9433-6106480473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zh-TW" altLang="en-US" smtClean="0">
                <a:ea typeface="新細明體" pitchFamily="18" charset="-120"/>
              </a:rPr>
              <a:t>本章是講如何在座標系中移動各種形狀與物體</a:t>
            </a:r>
            <a:r>
              <a:rPr lang="en-US" altLang="zh-TW" smtClean="0">
                <a:ea typeface="新細明體" pitchFamily="18" charset="-120"/>
              </a:rPr>
              <a:t>. </a:t>
            </a:r>
            <a:r>
              <a:rPr lang="zh-TW" altLang="en-US" smtClean="0">
                <a:ea typeface="新細明體" pitchFamily="18" charset="-120"/>
              </a:rPr>
              <a:t>者些是透過移動座標系去達到這樣的視覺效果</a:t>
            </a:r>
            <a:r>
              <a:rPr lang="en-US" altLang="zh-TW" smtClean="0">
                <a:ea typeface="新細明體" pitchFamily="18" charset="-120"/>
              </a:rPr>
              <a:t>, </a:t>
            </a:r>
            <a:r>
              <a:rPr lang="zh-TW" altLang="en-US" smtClean="0">
                <a:ea typeface="新細明體" pitchFamily="18" charset="-120"/>
              </a:rPr>
              <a:t>而不是移動物體</a:t>
            </a:r>
            <a:r>
              <a:rPr lang="en-US" altLang="zh-TW" smtClean="0">
                <a:ea typeface="新細明體" pitchFamily="18" charset="-120"/>
              </a:rPr>
              <a:t>.</a:t>
            </a:r>
          </a:p>
          <a:p>
            <a:r>
              <a:rPr lang="zh-TW" altLang="en-US" smtClean="0">
                <a:ea typeface="新細明體" pitchFamily="18" charset="-120"/>
              </a:rPr>
              <a:t>要先在場景的原點畫出物體</a:t>
            </a:r>
            <a:r>
              <a:rPr lang="en-US" altLang="zh-TW" smtClean="0">
                <a:ea typeface="新細明體" pitchFamily="18" charset="-120"/>
              </a:rPr>
              <a:t>,</a:t>
            </a:r>
            <a:r>
              <a:rPr lang="zh-TW" altLang="en-US" smtClean="0">
                <a:ea typeface="新細明體" pitchFamily="18" charset="-120"/>
              </a:rPr>
              <a:t>再旋轉到想要的位置與方向</a:t>
            </a:r>
            <a:r>
              <a:rPr lang="en-US" altLang="zh-TW" smtClean="0">
                <a:ea typeface="新細明體" pitchFamily="18" charset="-120"/>
              </a:rPr>
              <a:t>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zh-TW" altLang="en-US" smtClean="0">
                <a:ea typeface="新細明體" pitchFamily="18" charset="-120"/>
              </a:rPr>
              <a:t>首先原始的座標會先轉成一個</a:t>
            </a:r>
            <a:r>
              <a:rPr lang="en-US" altLang="zh-TW" smtClean="0">
                <a:ea typeface="新細明體" pitchFamily="18" charset="-120"/>
              </a:rPr>
              <a:t>1*4</a:t>
            </a:r>
            <a:r>
              <a:rPr lang="zh-TW" altLang="en-US" smtClean="0">
                <a:ea typeface="新細明體" pitchFamily="18" charset="-120"/>
              </a:rPr>
              <a:t>的矩陣</a:t>
            </a:r>
            <a:r>
              <a:rPr lang="en-US" altLang="zh-TW" smtClean="0">
                <a:ea typeface="新細明體" pitchFamily="18" charset="-120"/>
              </a:rPr>
              <a:t>,</a:t>
            </a:r>
            <a:r>
              <a:rPr lang="zh-TW" altLang="en-US" smtClean="0">
                <a:ea typeface="新細明體" pitchFamily="18" charset="-120"/>
              </a:rPr>
              <a:t>前中前三個值分別是</a:t>
            </a:r>
            <a:r>
              <a:rPr lang="en-US" altLang="zh-TW" smtClean="0">
                <a:ea typeface="新細明體" pitchFamily="18" charset="-120"/>
              </a:rPr>
              <a:t>X Y Z</a:t>
            </a:r>
            <a:r>
              <a:rPr lang="zh-TW" altLang="en-US" smtClean="0">
                <a:ea typeface="新細明體" pitchFamily="18" charset="-120"/>
              </a:rPr>
              <a:t>座標</a:t>
            </a:r>
            <a:r>
              <a:rPr lang="en-US" altLang="zh-TW" smtClean="0">
                <a:ea typeface="新細明體" pitchFamily="18" charset="-120"/>
              </a:rPr>
              <a:t>,</a:t>
            </a:r>
            <a:r>
              <a:rPr lang="zh-TW" altLang="en-US" smtClean="0">
                <a:ea typeface="新細明體" pitchFamily="18" charset="-120"/>
              </a:rPr>
              <a:t>第四個值是</a:t>
            </a:r>
            <a:r>
              <a:rPr lang="en-US" altLang="zh-TW" smtClean="0">
                <a:ea typeface="新細明體" pitchFamily="18" charset="-120"/>
              </a:rPr>
              <a:t>scaling factor</a:t>
            </a:r>
            <a:r>
              <a:rPr lang="zh-TW" altLang="en-US" smtClean="0">
                <a:ea typeface="新細明體" pitchFamily="18" charset="-120"/>
              </a:rPr>
              <a:t>縮放係數</a:t>
            </a:r>
            <a:r>
              <a:rPr lang="en-US" altLang="zh-TW" smtClean="0">
                <a:ea typeface="新細明體" pitchFamily="18" charset="-120"/>
              </a:rPr>
              <a:t>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zh-TW" altLang="en-US" dirty="0" smtClean="0">
                <a:ea typeface="新細明體" pitchFamily="18" charset="-120"/>
              </a:rPr>
              <a:t>第一行間將目前的</a:t>
            </a:r>
            <a:r>
              <a:rPr lang="en-US" altLang="zh-TW" dirty="0" err="1" smtClean="0">
                <a:ea typeface="新細明體" pitchFamily="18" charset="-120"/>
              </a:rPr>
              <a:t>modelview</a:t>
            </a:r>
            <a:r>
              <a:rPr lang="zh-TW" altLang="en-US" dirty="0" smtClean="0">
                <a:ea typeface="新細明體" pitchFamily="18" charset="-120"/>
              </a:rPr>
              <a:t>存起來</a:t>
            </a:r>
          </a:p>
          <a:p>
            <a:endParaRPr lang="zh-TW" altLang="en-US" dirty="0" smtClean="0">
              <a:ea typeface="新細明體" pitchFamily="18" charset="-120"/>
            </a:endParaRPr>
          </a:p>
          <a:p>
            <a:r>
              <a:rPr lang="zh-TW" altLang="en-US" dirty="0" smtClean="0">
                <a:ea typeface="新細明體" pitchFamily="18" charset="-120"/>
              </a:rPr>
              <a:t>然後將</a:t>
            </a:r>
            <a:r>
              <a:rPr lang="en-US" altLang="zh-TW" sz="1000" dirty="0" smtClean="0">
                <a:ea typeface="新細明體" pitchFamily="18" charset="-120"/>
              </a:rPr>
              <a:t>fElect1</a:t>
            </a:r>
            <a:r>
              <a:rPr lang="zh-TW" altLang="en-US" sz="1000" dirty="0" smtClean="0">
                <a:ea typeface="新細明體" pitchFamily="18" charset="-120"/>
              </a:rPr>
              <a:t>繞著</a:t>
            </a:r>
            <a:r>
              <a:rPr lang="en-US" altLang="zh-TW" sz="1000" dirty="0" smtClean="0">
                <a:ea typeface="新細明體" pitchFamily="18" charset="-120"/>
              </a:rPr>
              <a:t>y</a:t>
            </a:r>
            <a:r>
              <a:rPr lang="zh-TW" altLang="en-US" sz="1000" dirty="0" smtClean="0">
                <a:ea typeface="新細明體" pitchFamily="18" charset="-120"/>
              </a:rPr>
              <a:t>軸</a:t>
            </a:r>
            <a:r>
              <a:rPr lang="en-US" altLang="zh-TW" sz="1000" dirty="0" smtClean="0">
                <a:ea typeface="新細明體" pitchFamily="18" charset="-120"/>
              </a:rPr>
              <a:t>(0 1 0)</a:t>
            </a:r>
            <a:r>
              <a:rPr lang="zh-TW" altLang="en-US" dirty="0" smtClean="0">
                <a:ea typeface="新細明體" pitchFamily="18" charset="-120"/>
              </a:rPr>
              <a:t>旋轉</a:t>
            </a:r>
          </a:p>
          <a:p>
            <a:r>
              <a:rPr lang="zh-TW" altLang="en-US" dirty="0" smtClean="0">
                <a:ea typeface="新細明體" pitchFamily="18" charset="-120"/>
              </a:rPr>
              <a:t>然後再平移</a:t>
            </a:r>
          </a:p>
          <a:p>
            <a:r>
              <a:rPr lang="zh-TW" altLang="en-US" dirty="0" smtClean="0">
                <a:ea typeface="新細明體" pitchFamily="18" charset="-120"/>
              </a:rPr>
              <a:t>畫好電子一號</a:t>
            </a:r>
          </a:p>
          <a:p>
            <a:endParaRPr lang="zh-TW" altLang="en-US" dirty="0" smtClean="0">
              <a:ea typeface="新細明體" pitchFamily="18" charset="-120"/>
            </a:endParaRPr>
          </a:p>
          <a:p>
            <a:r>
              <a:rPr lang="zh-TW" altLang="en-US" dirty="0" smtClean="0">
                <a:ea typeface="新細明體" pitchFamily="18" charset="-120"/>
              </a:rPr>
              <a:t>最後再把</a:t>
            </a:r>
            <a:r>
              <a:rPr lang="en-US" altLang="zh-TW" dirty="0" err="1" smtClean="0">
                <a:ea typeface="新細明體" pitchFamily="18" charset="-120"/>
              </a:rPr>
              <a:t>modelview</a:t>
            </a:r>
            <a:r>
              <a:rPr lang="zh-TW" altLang="en-US" dirty="0" smtClean="0">
                <a:ea typeface="新細明體" pitchFamily="18" charset="-120"/>
              </a:rPr>
              <a:t>從堆疊中</a:t>
            </a:r>
            <a:r>
              <a:rPr lang="en-US" altLang="zh-TW" dirty="0" smtClean="0">
                <a:ea typeface="新細明體" pitchFamily="18" charset="-120"/>
              </a:rPr>
              <a:t>pop</a:t>
            </a:r>
            <a:r>
              <a:rPr lang="zh-TW" altLang="en-US" dirty="0" smtClean="0">
                <a:ea typeface="新細明體" pitchFamily="18" charset="-120"/>
              </a:rPr>
              <a:t>回來</a:t>
            </a:r>
            <a:r>
              <a:rPr lang="en-US" altLang="zh-TW" dirty="0" smtClean="0">
                <a:ea typeface="新細明體" pitchFamily="18" charset="-120"/>
              </a:rPr>
              <a:t>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zh-TW" altLang="en-US" smtClean="0">
                <a:ea typeface="新細明體" pitchFamily="18" charset="-120"/>
              </a:rPr>
              <a:t>可以自訂自己想要的矩陣轉換</a:t>
            </a:r>
            <a:r>
              <a:rPr lang="en-US" altLang="zh-TW" smtClean="0">
                <a:ea typeface="新細明體" pitchFamily="18" charset="-120"/>
              </a:rPr>
              <a:t>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1602DC-E7A1-4A5F-9433-6106480473C7}" type="slidenum">
              <a:rPr lang="en-US" altLang="zh-TW" smtClean="0"/>
              <a:pPr>
                <a:defRPr/>
              </a:pPr>
              <a:t>25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zh-TW" altLang="en-US" smtClean="0">
                <a:ea typeface="新細明體" pitchFamily="18" charset="-120"/>
              </a:rPr>
              <a:t>空間中指定一個座標點</a:t>
            </a:r>
            <a:r>
              <a:rPr lang="en-US" altLang="zh-TW" smtClean="0">
                <a:ea typeface="新細明體" pitchFamily="18" charset="-120"/>
              </a:rPr>
              <a:t>vertices,</a:t>
            </a:r>
            <a:r>
              <a:rPr lang="zh-TW" altLang="en-US" smtClean="0">
                <a:ea typeface="新細明體" pitchFamily="18" charset="-120"/>
              </a:rPr>
              <a:t>到它被話在螢幕上</a:t>
            </a:r>
            <a:r>
              <a:rPr lang="en-US" altLang="zh-TW" smtClean="0">
                <a:ea typeface="新細明體" pitchFamily="18" charset="-120"/>
              </a:rPr>
              <a:t>,</a:t>
            </a:r>
            <a:r>
              <a:rPr lang="zh-TW" altLang="en-US" smtClean="0">
                <a:ea typeface="新細明體" pitchFamily="18" charset="-120"/>
              </a:rPr>
              <a:t>會經過三種轉換</a:t>
            </a:r>
            <a:r>
              <a:rPr lang="en-US" altLang="zh-TW" smtClean="0">
                <a:ea typeface="新細明體" pitchFamily="18" charset="-120"/>
              </a:rPr>
              <a:t>: viewing modeling projection.</a:t>
            </a:r>
          </a:p>
          <a:p>
            <a:r>
              <a:rPr lang="en-US" altLang="zh-TW" smtClean="0">
                <a:ea typeface="新細明體" pitchFamily="18" charset="-120"/>
              </a:rPr>
              <a:t>Viewing : </a:t>
            </a:r>
            <a:r>
              <a:rPr lang="zh-TW" altLang="en-US" smtClean="0">
                <a:ea typeface="新細明體" pitchFamily="18" charset="-120"/>
              </a:rPr>
              <a:t>指定</a:t>
            </a:r>
            <a:r>
              <a:rPr lang="en-US" altLang="zh-TW" smtClean="0">
                <a:ea typeface="新細明體" pitchFamily="18" charset="-120"/>
              </a:rPr>
              <a:t>camera</a:t>
            </a:r>
            <a:r>
              <a:rPr lang="zh-TW" altLang="en-US" smtClean="0">
                <a:ea typeface="新細明體" pitchFamily="18" charset="-120"/>
              </a:rPr>
              <a:t>的位置</a:t>
            </a:r>
          </a:p>
          <a:p>
            <a:r>
              <a:rPr lang="en-US" altLang="zh-TW" smtClean="0">
                <a:ea typeface="新細明體" pitchFamily="18" charset="-120"/>
              </a:rPr>
              <a:t>Modeling </a:t>
            </a:r>
            <a:r>
              <a:rPr lang="zh-TW" altLang="en-US" smtClean="0">
                <a:ea typeface="新細明體" pitchFamily="18" charset="-120"/>
              </a:rPr>
              <a:t>在場景中移動物體</a:t>
            </a:r>
          </a:p>
          <a:p>
            <a:r>
              <a:rPr lang="en-US" altLang="zh-TW" smtClean="0">
                <a:ea typeface="新細明體" pitchFamily="18" charset="-120"/>
              </a:rPr>
              <a:t>Modelview </a:t>
            </a:r>
            <a:r>
              <a:rPr lang="zh-TW" altLang="en-US" smtClean="0">
                <a:ea typeface="新細明體" pitchFamily="18" charset="-120"/>
              </a:rPr>
              <a:t>描述</a:t>
            </a:r>
            <a:r>
              <a:rPr lang="en-US" altLang="zh-TW" smtClean="0">
                <a:ea typeface="新細明體" pitchFamily="18" charset="-120"/>
              </a:rPr>
              <a:t>viewing and modeling</a:t>
            </a:r>
            <a:r>
              <a:rPr lang="zh-TW" altLang="en-US" smtClean="0">
                <a:ea typeface="新細明體" pitchFamily="18" charset="-120"/>
              </a:rPr>
              <a:t>之間轉換的關係</a:t>
            </a:r>
          </a:p>
          <a:p>
            <a:r>
              <a:rPr lang="en-US" altLang="zh-TW" smtClean="0">
                <a:ea typeface="新細明體" pitchFamily="18" charset="-120"/>
              </a:rPr>
              <a:t>Projection </a:t>
            </a:r>
            <a:r>
              <a:rPr lang="zh-TW" altLang="en-US" smtClean="0">
                <a:ea typeface="新細明體" pitchFamily="18" charset="-120"/>
              </a:rPr>
              <a:t>裁剪並調整</a:t>
            </a:r>
            <a:r>
              <a:rPr lang="en-US" altLang="zh-TW" smtClean="0">
                <a:ea typeface="新細明體" pitchFamily="18" charset="-120"/>
              </a:rPr>
              <a:t>viewing volumn</a:t>
            </a:r>
            <a:r>
              <a:rPr lang="zh-TW" altLang="en-US" smtClean="0">
                <a:ea typeface="新細明體" pitchFamily="18" charset="-120"/>
              </a:rPr>
              <a:t>的大小</a:t>
            </a:r>
          </a:p>
          <a:p>
            <a:r>
              <a:rPr lang="en-US" altLang="zh-TW" smtClean="0">
                <a:ea typeface="新細明體" pitchFamily="18" charset="-120"/>
              </a:rPr>
              <a:t>Viewport </a:t>
            </a:r>
            <a:r>
              <a:rPr lang="zh-TW" altLang="en-US" smtClean="0">
                <a:ea typeface="新細明體" pitchFamily="18" charset="-120"/>
              </a:rPr>
              <a:t>最後輸出縮放以顯示到視窗上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On </a:t>
            </a:r>
            <a:r>
              <a:rPr lang="en-US" altLang="zh-TW" dirty="0" smtClean="0">
                <a:ea typeface="新細明體" pitchFamily="18" charset="-120"/>
              </a:rPr>
              <a:t>the left (a), the eye coordinates are represented as seen by the observer of the scene (that is, perpendicular to</a:t>
            </a:r>
          </a:p>
          <a:p>
            <a:r>
              <a:rPr lang="en-US" altLang="zh-TW" dirty="0" smtClean="0">
                <a:ea typeface="新細明體" pitchFamily="18" charset="-120"/>
              </a:rPr>
              <a:t>the monitor). On the right (b), the eye coordinate system is rotated slightly so you can</a:t>
            </a:r>
          </a:p>
          <a:p>
            <a:r>
              <a:rPr lang="en-US" altLang="zh-TW" dirty="0" smtClean="0">
                <a:ea typeface="新細明體" pitchFamily="18" charset="-120"/>
              </a:rPr>
              <a:t>better see the relation of the z-axis.</a:t>
            </a:r>
          </a:p>
          <a:p>
            <a:endParaRPr lang="zh-TW"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TW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TW" b="1" dirty="0" smtClean="0">
                <a:ea typeface="新細明體" pitchFamily="18" charset="-120"/>
              </a:rPr>
              <a:t>Modeling Transformations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zh-TW" altLang="en-US" dirty="0" smtClean="0">
                <a:ea typeface="新細明體" pitchFamily="18" charset="-120"/>
              </a:rPr>
              <a:t>是用來控制</a:t>
            </a:r>
            <a:r>
              <a:rPr lang="en-US" altLang="zh-TW" dirty="0" smtClean="0">
                <a:ea typeface="新細明體" pitchFamily="18" charset="-120"/>
              </a:rPr>
              <a:t>model</a:t>
            </a:r>
          </a:p>
          <a:p>
            <a:endParaRPr lang="en-US" altLang="zh-TW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200EA2-7731-4C93-B34A-B21CF073308D}" type="slidenum">
              <a:rPr lang="en-US" altLang="zh-TW" smtClean="0">
                <a:ea typeface="新細明體" pitchFamily="18" charset="-120"/>
              </a:rPr>
              <a:pPr/>
              <a:t>7</a:t>
            </a:fld>
            <a:endParaRPr lang="en-US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TW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61443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61444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445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446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447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448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449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450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61451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452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453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454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455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456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61457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61458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459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460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1461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61462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463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464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1465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61466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467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468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1469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61470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471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472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1473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6147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47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47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6147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47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47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48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48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48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48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1484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47913D2-637A-4A73-9B3E-6640950CD9E2}" type="datetimeFigureOut">
              <a:rPr lang="zh-TW" altLang="en-US"/>
              <a:pPr/>
              <a:t>2010/10/15</a:t>
            </a:fld>
            <a:endParaRPr lang="en-US" altLang="zh-TW"/>
          </a:p>
        </p:txBody>
      </p:sp>
      <p:sp>
        <p:nvSpPr>
          <p:cNvPr id="6148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148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07C1615-3D23-4DD0-A1DF-C1150A5FE3C7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6148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6148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 spd="med">
    <p:zoom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A30F48-3C62-4E5C-8576-79B4D29A9B61}" type="datetimeFigureOut">
              <a:rPr lang="zh-TW" altLang="en-US"/>
              <a:pPr/>
              <a:t>2010/10/15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38A8A-724A-4C80-925A-D18C438B1159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B76528-5751-43FE-A2EF-2E26A2EEBFCF}" type="datetimeFigureOut">
              <a:rPr lang="zh-TW" altLang="en-US"/>
              <a:pPr/>
              <a:t>2010/10/15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8CD26-C5AF-4AD9-9C3D-6352459400B8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347036-C415-47B7-8318-6B74574C70E0}" type="datetimeFigureOut">
              <a:rPr lang="zh-TW" altLang="en-US"/>
              <a:pPr/>
              <a:t>2010/10/15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54368-DFEC-4F09-BEAA-F1FF10E7502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E4B93B-F055-4289-AD9A-BA5862EDAC60}" type="datetimeFigureOut">
              <a:rPr lang="zh-TW" altLang="en-US"/>
              <a:pPr/>
              <a:t>2010/10/15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D6194-F025-40F9-993A-0FB472F24E61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AC2CA9-5A8F-4A8E-9D17-5DB2B78D091D}" type="datetimeFigureOut">
              <a:rPr lang="zh-TW" altLang="en-US"/>
              <a:pPr/>
              <a:t>2010/10/15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16A96-B2FA-4187-8E4F-B91376CCEC4B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B36E6B-9ED7-40FF-98CE-C4FC1A084FA8}" type="datetimeFigureOut">
              <a:rPr lang="zh-TW" altLang="en-US"/>
              <a:pPr/>
              <a:t>2010/10/15</a:t>
            </a:fld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ABF2D-23E7-4EA0-9CDF-E6AFCCA87974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A87B41-CCC1-4095-B28A-D07D46556851}" type="datetimeFigureOut">
              <a:rPr lang="zh-TW" altLang="en-US"/>
              <a:pPr/>
              <a:t>2010/10/15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6F775-C6C5-456E-829B-31BF8BD5D038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D3AA3C-FF0B-4108-AB90-B2DA689E7737}" type="datetimeFigureOut">
              <a:rPr lang="zh-TW" altLang="en-US"/>
              <a:pPr/>
              <a:t>2010/10/15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96B78-8886-48D9-BDC6-8A70B7396D0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3780F8-14BE-44D5-98B2-9A4B9867D8FB}" type="datetimeFigureOut">
              <a:rPr lang="zh-TW" altLang="en-US"/>
              <a:pPr/>
              <a:t>2010/10/15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7F15F-0DEC-403B-815E-A47E345D2C7F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C8A6C3-40D6-43BF-8FBF-7E600C8F3B78}" type="datetimeFigureOut">
              <a:rPr lang="zh-TW" altLang="en-US"/>
              <a:pPr/>
              <a:t>2010/10/15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9E4D8-ED6A-4571-85E9-036A93ECD63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60419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60420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6042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042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042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6042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6042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6042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042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042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042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043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60431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6043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6043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6043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60435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60436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0437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0438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0439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6044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044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044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0443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60444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0445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0446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6044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4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4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5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5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5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5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5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5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5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5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5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5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046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046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0462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046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fld id="{ACECEA2D-7445-435E-88C4-C4B4750A739A}" type="datetimeFigureOut">
              <a:rPr lang="zh-TW" altLang="en-US"/>
              <a:pPr/>
              <a:t>2010/10/15</a:t>
            </a:fld>
            <a:endParaRPr lang="en-US" altLang="zh-TW"/>
          </a:p>
        </p:txBody>
      </p:sp>
      <p:sp>
        <p:nvSpPr>
          <p:cNvPr id="6046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6046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fld id="{D2F666F2-02DD-49E4-A17C-10ABF0C527F0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ransition spd="med">
    <p:sndAc>
      <p:stSnd>
        <p:snd r:embed="rId13" name="CAMERA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42900" y="1557338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0" lang="en-US" altLang="zh-TW" sz="4400" b="1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kumimoji="0" lang="en-US" altLang="zh-TW" sz="3600"/>
              <a:t>CHAPTER </a:t>
            </a:r>
            <a:r>
              <a:rPr kumimoji="0" lang="en-US" altLang="zh-TW" sz="3600" b="1"/>
              <a:t>4</a:t>
            </a:r>
          </a:p>
          <a:p>
            <a:pPr algn="ctr"/>
            <a:r>
              <a:rPr kumimoji="0" lang="en-US" altLang="zh-TW" sz="3600"/>
              <a:t>Geometric Transformations:</a:t>
            </a:r>
          </a:p>
          <a:p>
            <a:pPr algn="ctr"/>
            <a:r>
              <a:rPr kumimoji="0" lang="en-US" altLang="zh-TW" sz="3600"/>
              <a:t>The Pipeline</a:t>
            </a:r>
          </a:p>
          <a:p>
            <a:pPr algn="ctr"/>
            <a:endParaRPr kumimoji="0" lang="en-US" altLang="zh-TW" sz="3600"/>
          </a:p>
          <a:p>
            <a:endParaRPr kumimoji="0" lang="en-US" altLang="zh-TW" sz="4400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371600" y="5357813"/>
            <a:ext cx="64008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0" lang="zh-TW" altLang="en-US" sz="3200">
                <a:ea typeface="標楷體" pitchFamily="65" charset="-120"/>
                <a:cs typeface="Times New Roman" pitchFamily="18" charset="0"/>
              </a:rPr>
              <a:t>						</a:t>
            </a:r>
            <a:r>
              <a:rPr kumimoji="0" lang="en-US" altLang="zh-TW" sz="3200">
                <a:ea typeface="標楷體" pitchFamily="65" charset="-120"/>
                <a:cs typeface="Times New Roman" pitchFamily="18" charset="0"/>
              </a:rPr>
              <a:t>Vivian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kumimoji="0" lang="en-US" altLang="zh-TW" sz="3200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990850" y="31496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altLang="zh-TW" sz="2800" i="1"/>
              <a:t>by Richard S. Wright Jr.</a:t>
            </a:r>
            <a:endParaRPr kumimoji="0" lang="zh-TW" altLang="en-US" sz="2800" i="1"/>
          </a:p>
        </p:txBody>
      </p:sp>
    </p:spTree>
  </p:cSld>
  <p:clrMapOvr>
    <a:masterClrMapping/>
  </p:clrMapOvr>
  <p:transition spd="med"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The Matrix: Mathematical Currency for 3D Graphics</a:t>
            </a:r>
            <a:endParaRPr lang="zh-TW" alt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What is matrix?</a:t>
            </a:r>
          </a:p>
        </p:txBody>
      </p:sp>
      <p:graphicFrame>
        <p:nvGraphicFramePr>
          <p:cNvPr id="1026" name="內容版面配置區 3"/>
          <p:cNvGraphicFramePr>
            <a:graphicFrameLocks noChangeAspect="1"/>
          </p:cNvGraphicFramePr>
          <p:nvPr>
            <p:ph idx="4294967295"/>
          </p:nvPr>
        </p:nvGraphicFramePr>
        <p:xfrm>
          <a:off x="468313" y="2708275"/>
          <a:ext cx="2362200" cy="2316163"/>
        </p:xfrm>
        <a:graphic>
          <a:graphicData uri="http://schemas.openxmlformats.org/presentationml/2006/ole">
            <p:oleObj spid="_x0000_s1026" name="Equation" r:id="rId4" imgW="698400" imgH="711000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7092950" y="2349500"/>
          <a:ext cx="827088" cy="2979738"/>
        </p:xfrm>
        <a:graphic>
          <a:graphicData uri="http://schemas.openxmlformats.org/presentationml/2006/ole">
            <p:oleObj spid="_x0000_s1027" name="Equation" r:id="rId5" imgW="253800" imgH="91440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3492500" y="2636838"/>
          <a:ext cx="2727325" cy="2312987"/>
        </p:xfrm>
        <a:graphic>
          <a:graphicData uri="http://schemas.openxmlformats.org/presentationml/2006/ole">
            <p:oleObj spid="_x0000_s1032" name="方程式" r:id="rId6" imgW="838080" imgH="711000" progId="Equation.3">
              <p:embed/>
            </p:oleObj>
          </a:graphicData>
        </a:graphic>
      </p:graphicFrame>
    </p:spTree>
  </p:cSld>
  <p:clrMapOvr>
    <a:masterClrMapping/>
  </p:clrMapOvr>
  <p:transition spd="med"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The Transformation Pipeline</a:t>
            </a:r>
            <a:endParaRPr lang="zh-TW" altLang="en-US"/>
          </a:p>
        </p:txBody>
      </p:sp>
      <p:sp>
        <p:nvSpPr>
          <p:cNvPr id="56" name="投影片編號版面配置區 3"/>
          <p:cNvSpPr txBox="1">
            <a:spLocks noGrp="1"/>
          </p:cNvSpPr>
          <p:nvPr/>
        </p:nvSpPr>
        <p:spPr>
          <a:xfrm>
            <a:off x="457200" y="6477000"/>
            <a:ext cx="2133600" cy="274638"/>
          </a:xfrm>
          <a:prstGeom prst="rect">
            <a:avLst/>
          </a:prstGeom>
          <a:noFill/>
        </p:spPr>
        <p:txBody>
          <a:bodyPr lIns="109728" rIns="45720" bIns="0" anchor="b"/>
          <a:lstStyle/>
          <a:p>
            <a:pPr>
              <a:defRPr/>
            </a:pPr>
            <a:fld id="{EDA47A43-50DC-423C-9FBB-A54DDA0AF25F}" type="slidenum">
              <a:rPr kumimoji="0" lang="en-US" altLang="en-US" sz="1200">
                <a:solidFill>
                  <a:schemeClr val="tx1">
                    <a:tint val="95000"/>
                  </a:schemeClr>
                </a:solidFill>
              </a:rPr>
              <a:pPr>
                <a:defRPr/>
              </a:pPr>
              <a:t>11</a:t>
            </a:fld>
            <a:endParaRPr kumimoji="0" lang="en-US" altLang="en-US" sz="1200">
              <a:solidFill>
                <a:schemeClr val="tx1">
                  <a:tint val="95000"/>
                </a:schemeClr>
              </a:solidFill>
            </a:endParaRPr>
          </a:p>
        </p:txBody>
      </p:sp>
      <p:grpSp>
        <p:nvGrpSpPr>
          <p:cNvPr id="81925" name="Group 143"/>
          <p:cNvGrpSpPr>
            <a:grpSpLocks/>
          </p:cNvGrpSpPr>
          <p:nvPr/>
        </p:nvGrpSpPr>
        <p:grpSpPr bwMode="auto">
          <a:xfrm>
            <a:off x="511175" y="2667000"/>
            <a:ext cx="7712075" cy="3375025"/>
            <a:chOff x="322" y="1680"/>
            <a:chExt cx="4858" cy="2126"/>
          </a:xfrm>
        </p:grpSpPr>
        <p:sp>
          <p:nvSpPr>
            <p:cNvPr id="485378" name="Rectangle 2"/>
            <p:cNvSpPr>
              <a:spLocks noChangeArrowheads="1"/>
            </p:cNvSpPr>
            <p:nvPr/>
          </p:nvSpPr>
          <p:spPr bwMode="blackWhite">
            <a:xfrm>
              <a:off x="4032" y="1680"/>
              <a:ext cx="904" cy="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zh-TW"/>
            </a:p>
          </p:txBody>
        </p:sp>
        <p:sp>
          <p:nvSpPr>
            <p:cNvPr id="485379" name="Rectangle 3"/>
            <p:cNvSpPr>
              <a:spLocks noChangeArrowheads="1"/>
            </p:cNvSpPr>
            <p:nvPr/>
          </p:nvSpPr>
          <p:spPr bwMode="blackWhite">
            <a:xfrm>
              <a:off x="2928" y="1680"/>
              <a:ext cx="904" cy="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485380" name="Rectangle 4"/>
            <p:cNvSpPr>
              <a:spLocks noChangeArrowheads="1"/>
            </p:cNvSpPr>
            <p:nvPr/>
          </p:nvSpPr>
          <p:spPr bwMode="blackWhite">
            <a:xfrm>
              <a:off x="1824" y="1680"/>
              <a:ext cx="904" cy="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485381" name="Rectangle 5"/>
            <p:cNvSpPr>
              <a:spLocks noChangeArrowheads="1"/>
            </p:cNvSpPr>
            <p:nvPr/>
          </p:nvSpPr>
          <p:spPr bwMode="blackWhite">
            <a:xfrm>
              <a:off x="720" y="1680"/>
              <a:ext cx="904" cy="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485383" name="Rectangle 7"/>
            <p:cNvSpPr>
              <a:spLocks noChangeArrowheads="1"/>
            </p:cNvSpPr>
            <p:nvPr/>
          </p:nvSpPr>
          <p:spPr bwMode="blackWhite">
            <a:xfrm>
              <a:off x="347" y="1680"/>
              <a:ext cx="125" cy="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1931" name="Rectangle 8"/>
            <p:cNvSpPr>
              <a:spLocks noChangeArrowheads="1"/>
            </p:cNvSpPr>
            <p:nvPr/>
          </p:nvSpPr>
          <p:spPr bwMode="blackWhite">
            <a:xfrm>
              <a:off x="322" y="1753"/>
              <a:ext cx="187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zh-TW" sz="2000" i="1"/>
                <a:t>v</a:t>
              </a:r>
            </a:p>
            <a:p>
              <a:pPr>
                <a:lnSpc>
                  <a:spcPct val="60000"/>
                </a:lnSpc>
              </a:pPr>
              <a:r>
                <a:rPr lang="en-US" altLang="zh-TW" sz="2000" i="1"/>
                <a:t>e</a:t>
              </a:r>
            </a:p>
            <a:p>
              <a:pPr>
                <a:lnSpc>
                  <a:spcPct val="60000"/>
                </a:lnSpc>
              </a:pPr>
              <a:r>
                <a:rPr lang="en-US" altLang="zh-TW" sz="2000" i="1"/>
                <a:t>r</a:t>
              </a:r>
            </a:p>
            <a:p>
              <a:pPr>
                <a:lnSpc>
                  <a:spcPct val="60000"/>
                </a:lnSpc>
              </a:pPr>
              <a:r>
                <a:rPr lang="en-US" altLang="zh-TW" sz="2000" i="1"/>
                <a:t>t</a:t>
              </a:r>
            </a:p>
            <a:p>
              <a:pPr>
                <a:lnSpc>
                  <a:spcPct val="60000"/>
                </a:lnSpc>
              </a:pPr>
              <a:r>
                <a:rPr lang="en-US" altLang="zh-TW" sz="2000" i="1"/>
                <a:t>e</a:t>
              </a:r>
            </a:p>
            <a:p>
              <a:pPr>
                <a:lnSpc>
                  <a:spcPct val="60000"/>
                </a:lnSpc>
              </a:pPr>
              <a:r>
                <a:rPr lang="en-US" altLang="zh-TW" sz="2000" i="1"/>
                <a:t>x</a:t>
              </a:r>
            </a:p>
          </p:txBody>
        </p:sp>
        <p:sp>
          <p:nvSpPr>
            <p:cNvPr id="81932" name="Rectangle 9"/>
            <p:cNvSpPr>
              <a:spLocks noChangeArrowheads="1"/>
            </p:cNvSpPr>
            <p:nvPr/>
          </p:nvSpPr>
          <p:spPr bwMode="blackWhite">
            <a:xfrm>
              <a:off x="697" y="1858"/>
              <a:ext cx="95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zh-TW" i="1"/>
                <a:t>Modelview</a:t>
              </a:r>
            </a:p>
            <a:p>
              <a:r>
                <a:rPr lang="en-US" altLang="zh-TW" i="1"/>
                <a:t>Matrix</a:t>
              </a:r>
            </a:p>
          </p:txBody>
        </p:sp>
        <p:sp>
          <p:nvSpPr>
            <p:cNvPr id="81933" name="Rectangle 10"/>
            <p:cNvSpPr>
              <a:spLocks noChangeArrowheads="1"/>
            </p:cNvSpPr>
            <p:nvPr/>
          </p:nvSpPr>
          <p:spPr bwMode="blackWhite">
            <a:xfrm>
              <a:off x="1783" y="1858"/>
              <a:ext cx="92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zh-TW" i="1"/>
                <a:t>Projection</a:t>
              </a:r>
            </a:p>
            <a:p>
              <a:r>
                <a:rPr lang="en-US" altLang="zh-TW" i="1"/>
                <a:t>Matrix</a:t>
              </a:r>
            </a:p>
          </p:txBody>
        </p:sp>
        <p:sp>
          <p:nvSpPr>
            <p:cNvPr id="81934" name="Rectangle 11"/>
            <p:cNvSpPr>
              <a:spLocks noChangeArrowheads="1"/>
            </p:cNvSpPr>
            <p:nvPr/>
          </p:nvSpPr>
          <p:spPr bwMode="blackWhite">
            <a:xfrm>
              <a:off x="2884" y="1858"/>
              <a:ext cx="101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zh-TW" i="1"/>
                <a:t>Perspective</a:t>
              </a:r>
            </a:p>
            <a:p>
              <a:r>
                <a:rPr lang="en-US" altLang="zh-TW" i="1"/>
                <a:t>Division</a:t>
              </a:r>
            </a:p>
          </p:txBody>
        </p:sp>
        <p:sp>
          <p:nvSpPr>
            <p:cNvPr id="81935" name="Rectangle 12"/>
            <p:cNvSpPr>
              <a:spLocks noChangeArrowheads="1"/>
            </p:cNvSpPr>
            <p:nvPr/>
          </p:nvSpPr>
          <p:spPr bwMode="blackWhite">
            <a:xfrm>
              <a:off x="3999" y="1858"/>
              <a:ext cx="92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zh-TW" i="1"/>
                <a:t>Viewport</a:t>
              </a:r>
            </a:p>
            <a:p>
              <a:r>
                <a:rPr lang="en-US" altLang="zh-TW" i="1"/>
                <a:t>Transform</a:t>
              </a:r>
            </a:p>
          </p:txBody>
        </p:sp>
        <p:sp>
          <p:nvSpPr>
            <p:cNvPr id="81936" name="Line 13"/>
            <p:cNvSpPr>
              <a:spLocks noChangeShapeType="1"/>
            </p:cNvSpPr>
            <p:nvPr/>
          </p:nvSpPr>
          <p:spPr bwMode="blackWhite">
            <a:xfrm>
              <a:off x="476" y="210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937" name="Line 14"/>
            <p:cNvSpPr>
              <a:spLocks noChangeShapeType="1"/>
            </p:cNvSpPr>
            <p:nvPr/>
          </p:nvSpPr>
          <p:spPr bwMode="blackWhite">
            <a:xfrm>
              <a:off x="1628" y="210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938" name="Line 15"/>
            <p:cNvSpPr>
              <a:spLocks noChangeShapeType="1"/>
            </p:cNvSpPr>
            <p:nvPr/>
          </p:nvSpPr>
          <p:spPr bwMode="blackWhite">
            <a:xfrm>
              <a:off x="2732" y="210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939" name="Line 16"/>
            <p:cNvSpPr>
              <a:spLocks noChangeShapeType="1"/>
            </p:cNvSpPr>
            <p:nvPr/>
          </p:nvSpPr>
          <p:spPr bwMode="blackWhite">
            <a:xfrm>
              <a:off x="3836" y="210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940" name="Line 17"/>
            <p:cNvSpPr>
              <a:spLocks noChangeShapeType="1"/>
            </p:cNvSpPr>
            <p:nvPr/>
          </p:nvSpPr>
          <p:spPr bwMode="blackWhite">
            <a:xfrm>
              <a:off x="4940" y="210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5394" name="Rectangle 18"/>
            <p:cNvSpPr>
              <a:spLocks noChangeArrowheads="1"/>
            </p:cNvSpPr>
            <p:nvPr/>
          </p:nvSpPr>
          <p:spPr bwMode="blackWhite">
            <a:xfrm>
              <a:off x="720" y="2544"/>
              <a:ext cx="904" cy="3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1942" name="Rectangle 19"/>
            <p:cNvSpPr>
              <a:spLocks noChangeArrowheads="1"/>
            </p:cNvSpPr>
            <p:nvPr/>
          </p:nvSpPr>
          <p:spPr bwMode="blackWhite">
            <a:xfrm>
              <a:off x="669" y="2588"/>
              <a:ext cx="9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zh-TW" i="1"/>
                <a:t>Modelview</a:t>
              </a:r>
            </a:p>
          </p:txBody>
        </p:sp>
        <p:sp>
          <p:nvSpPr>
            <p:cNvPr id="485396" name="Rectangle 20"/>
            <p:cNvSpPr>
              <a:spLocks noChangeArrowheads="1"/>
            </p:cNvSpPr>
            <p:nvPr/>
          </p:nvSpPr>
          <p:spPr bwMode="blackWhite">
            <a:xfrm>
              <a:off x="720" y="2928"/>
              <a:ext cx="904" cy="3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1944" name="Rectangle 21"/>
            <p:cNvSpPr>
              <a:spLocks noChangeArrowheads="1"/>
            </p:cNvSpPr>
            <p:nvPr/>
          </p:nvSpPr>
          <p:spPr bwMode="blackWhite">
            <a:xfrm>
              <a:off x="669" y="2972"/>
              <a:ext cx="9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zh-TW" i="1"/>
                <a:t>Modelview</a:t>
              </a:r>
            </a:p>
          </p:txBody>
        </p:sp>
        <p:sp>
          <p:nvSpPr>
            <p:cNvPr id="485398" name="Rectangle 22"/>
            <p:cNvSpPr>
              <a:spLocks noChangeArrowheads="1"/>
            </p:cNvSpPr>
            <p:nvPr/>
          </p:nvSpPr>
          <p:spPr bwMode="blackWhite">
            <a:xfrm>
              <a:off x="1824" y="2544"/>
              <a:ext cx="904" cy="3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1946" name="Rectangle 23"/>
            <p:cNvSpPr>
              <a:spLocks noChangeArrowheads="1"/>
            </p:cNvSpPr>
            <p:nvPr/>
          </p:nvSpPr>
          <p:spPr bwMode="blackWhite">
            <a:xfrm>
              <a:off x="1789" y="2588"/>
              <a:ext cx="9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zh-TW" i="1"/>
                <a:t>Projection</a:t>
              </a:r>
            </a:p>
          </p:txBody>
        </p:sp>
        <p:sp>
          <p:nvSpPr>
            <p:cNvPr id="81947" name="Rectangle 24"/>
            <p:cNvSpPr>
              <a:spLocks noChangeArrowheads="1"/>
            </p:cNvSpPr>
            <p:nvPr/>
          </p:nvSpPr>
          <p:spPr bwMode="blackWhite">
            <a:xfrm>
              <a:off x="1042" y="3379"/>
              <a:ext cx="212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zh-TW" sz="1600">
                  <a:latin typeface="Wingdings" pitchFamily="2" charset="2"/>
                </a:rPr>
                <a:t>l</a:t>
              </a:r>
            </a:p>
            <a:p>
              <a:pPr>
                <a:lnSpc>
                  <a:spcPct val="80000"/>
                </a:lnSpc>
              </a:pPr>
              <a:r>
                <a:rPr lang="en-US" altLang="zh-TW" sz="1600">
                  <a:latin typeface="Wingdings" pitchFamily="2" charset="2"/>
                </a:rPr>
                <a:t>l</a:t>
              </a:r>
            </a:p>
            <a:p>
              <a:pPr>
                <a:lnSpc>
                  <a:spcPct val="80000"/>
                </a:lnSpc>
              </a:pPr>
              <a:r>
                <a:rPr lang="en-US" altLang="zh-TW" sz="1600">
                  <a:latin typeface="Wingdings" pitchFamily="2" charset="2"/>
                </a:rPr>
                <a:t>l</a:t>
              </a:r>
            </a:p>
          </p:txBody>
        </p:sp>
      </p:grpSp>
      <p:sp>
        <p:nvSpPr>
          <p:cNvPr id="81948" name="Rectangle 25"/>
          <p:cNvSpPr>
            <a:spLocks noChangeArrowheads="1"/>
          </p:cNvSpPr>
          <p:nvPr/>
        </p:nvSpPr>
        <p:spPr bwMode="auto">
          <a:xfrm>
            <a:off x="679450" y="2081213"/>
            <a:ext cx="803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zh-TW" sz="2000" i="1"/>
              <a:t>object</a:t>
            </a:r>
          </a:p>
        </p:txBody>
      </p:sp>
      <p:sp>
        <p:nvSpPr>
          <p:cNvPr id="81949" name="Rectangle 26"/>
          <p:cNvSpPr>
            <a:spLocks noChangeArrowheads="1"/>
          </p:cNvSpPr>
          <p:nvPr/>
        </p:nvSpPr>
        <p:spPr bwMode="auto">
          <a:xfrm>
            <a:off x="2584450" y="205105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altLang="zh-TW" sz="2000" i="1"/>
              <a:t>eye</a:t>
            </a:r>
          </a:p>
        </p:txBody>
      </p:sp>
      <p:sp>
        <p:nvSpPr>
          <p:cNvPr id="81950" name="Rectangle 27"/>
          <p:cNvSpPr>
            <a:spLocks noChangeArrowheads="1"/>
          </p:cNvSpPr>
          <p:nvPr/>
        </p:nvSpPr>
        <p:spPr bwMode="auto">
          <a:xfrm>
            <a:off x="4260850" y="2081213"/>
            <a:ext cx="563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zh-TW" sz="2000" i="1"/>
              <a:t>clip</a:t>
            </a:r>
          </a:p>
        </p:txBody>
      </p:sp>
      <p:sp>
        <p:nvSpPr>
          <p:cNvPr id="81951" name="Rectangle 28"/>
          <p:cNvSpPr>
            <a:spLocks noChangeArrowheads="1"/>
          </p:cNvSpPr>
          <p:nvPr/>
        </p:nvSpPr>
        <p:spPr bwMode="auto">
          <a:xfrm>
            <a:off x="5708650" y="2005013"/>
            <a:ext cx="1325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zh-TW" sz="2000" i="1"/>
              <a:t>normalized</a:t>
            </a:r>
          </a:p>
          <a:p>
            <a:r>
              <a:rPr lang="en-US" altLang="zh-TW" sz="2000" i="1"/>
              <a:t>device</a:t>
            </a:r>
          </a:p>
        </p:txBody>
      </p:sp>
      <p:sp>
        <p:nvSpPr>
          <p:cNvPr id="81952" name="Rectangle 29"/>
          <p:cNvSpPr>
            <a:spLocks noChangeArrowheads="1"/>
          </p:cNvSpPr>
          <p:nvPr/>
        </p:nvSpPr>
        <p:spPr bwMode="auto">
          <a:xfrm>
            <a:off x="7842250" y="2081213"/>
            <a:ext cx="974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zh-TW" sz="2000" i="1"/>
              <a:t>window</a:t>
            </a:r>
          </a:p>
        </p:txBody>
      </p:sp>
      <p:sp>
        <p:nvSpPr>
          <p:cNvPr id="81953" name="Rectangle 67"/>
          <p:cNvSpPr>
            <a:spLocks noChangeArrowheads="1"/>
          </p:cNvSpPr>
          <p:nvPr/>
        </p:nvSpPr>
        <p:spPr bwMode="auto">
          <a:xfrm>
            <a:off x="4584700" y="4235450"/>
            <a:ext cx="43322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438150" indent="-319088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zh-TW">
                <a:latin typeface="Verdana" pitchFamily="34" charset="0"/>
              </a:rPr>
              <a:t>other calculations here</a:t>
            </a:r>
          </a:p>
          <a:p>
            <a:pPr marL="730250" lvl="1" indent="-273050">
              <a:lnSpc>
                <a:spcPct val="65000"/>
              </a:lnSpc>
              <a:spcBef>
                <a:spcPct val="20000"/>
              </a:spcBef>
              <a:buFontTx/>
              <a:buChar char="–"/>
            </a:pPr>
            <a:r>
              <a:rPr lang="en-US" altLang="zh-TW" sz="2000">
                <a:latin typeface="Verdana" pitchFamily="34" charset="0"/>
              </a:rPr>
              <a:t>material </a:t>
            </a:r>
            <a:r>
              <a:rPr lang="en-US" altLang="zh-TW" sz="1800">
                <a:latin typeface="Wingdings" pitchFamily="2" charset="2"/>
              </a:rPr>
              <a:t>è</a:t>
            </a:r>
            <a:r>
              <a:rPr lang="en-US" altLang="zh-TW" sz="2000">
                <a:latin typeface="Verdana" pitchFamily="34" charset="0"/>
              </a:rPr>
              <a:t> color</a:t>
            </a:r>
          </a:p>
          <a:p>
            <a:pPr marL="730250" lvl="1" indent="-273050">
              <a:lnSpc>
                <a:spcPct val="70000"/>
              </a:lnSpc>
              <a:spcBef>
                <a:spcPct val="20000"/>
              </a:spcBef>
              <a:buFontTx/>
              <a:buChar char="–"/>
            </a:pPr>
            <a:r>
              <a:rPr lang="en-US" altLang="zh-TW" sz="2000">
                <a:latin typeface="Verdana" pitchFamily="34" charset="0"/>
              </a:rPr>
              <a:t>shade model (flat)</a:t>
            </a:r>
          </a:p>
          <a:p>
            <a:pPr marL="730250" lvl="1" indent="-273050">
              <a:lnSpc>
                <a:spcPct val="70000"/>
              </a:lnSpc>
              <a:spcBef>
                <a:spcPct val="20000"/>
              </a:spcBef>
              <a:buFontTx/>
              <a:buChar char="–"/>
            </a:pPr>
            <a:r>
              <a:rPr lang="en-US" altLang="zh-TW" sz="2000">
                <a:latin typeface="Verdana" pitchFamily="34" charset="0"/>
              </a:rPr>
              <a:t>polygon rendering mode</a:t>
            </a:r>
          </a:p>
          <a:p>
            <a:pPr marL="730250" lvl="1" indent="-273050">
              <a:lnSpc>
                <a:spcPct val="70000"/>
              </a:lnSpc>
              <a:spcBef>
                <a:spcPct val="20000"/>
              </a:spcBef>
              <a:buFontTx/>
              <a:buChar char="–"/>
            </a:pPr>
            <a:r>
              <a:rPr lang="en-US" altLang="zh-TW" sz="2000">
                <a:latin typeface="Verdana" pitchFamily="34" charset="0"/>
              </a:rPr>
              <a:t>polygon culling</a:t>
            </a:r>
          </a:p>
          <a:p>
            <a:pPr marL="730250" lvl="1" indent="-273050">
              <a:lnSpc>
                <a:spcPct val="70000"/>
              </a:lnSpc>
              <a:spcBef>
                <a:spcPct val="20000"/>
              </a:spcBef>
              <a:buFontTx/>
              <a:buChar char="–"/>
            </a:pPr>
            <a:r>
              <a:rPr lang="en-US" altLang="zh-TW" sz="2000">
                <a:latin typeface="Verdana" pitchFamily="34" charset="0"/>
              </a:rPr>
              <a:t>clipping</a:t>
            </a:r>
          </a:p>
        </p:txBody>
      </p:sp>
    </p:spTree>
  </p:cSld>
  <p:clrMapOvr>
    <a:masterClrMapping/>
  </p:clrMapOvr>
  <p:transition spd="med">
    <p:sndAc>
      <p:stSnd>
        <p:snd r:embed="rId3" name="CAMERA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341438"/>
            <a:ext cx="9144000" cy="434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ndAc>
      <p:stSnd>
        <p:snd r:embed="rId3" name="CAMER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內容版面配置區 2"/>
          <p:cNvSpPr>
            <a:spLocks noGrp="1"/>
          </p:cNvSpPr>
          <p:nvPr>
            <p:ph type="body" idx="1"/>
          </p:nvPr>
        </p:nvSpPr>
        <p:spPr/>
        <p:txBody>
          <a:bodyPr lIns="54864" tIns="91440"/>
          <a:lstStyle/>
          <a:p>
            <a:r>
              <a:rPr lang="en-US" altLang="zh-TW"/>
              <a:t>glTranslatef(x, y, z);</a:t>
            </a:r>
          </a:p>
          <a:p>
            <a:endParaRPr lang="en-US" altLang="zh-TW"/>
          </a:p>
          <a:p>
            <a:r>
              <a:rPr lang="en-US" altLang="zh-TW"/>
              <a:t>glRotatef(angle, x, y, z);</a:t>
            </a:r>
          </a:p>
          <a:p>
            <a:endParaRPr lang="en-US" altLang="zh-TW"/>
          </a:p>
          <a:p>
            <a:r>
              <a:rPr lang="en-US" altLang="zh-TW"/>
              <a:t>glScalef(x, y, z);</a:t>
            </a:r>
          </a:p>
          <a:p>
            <a:endParaRPr lang="en-US" altLang="zh-TW"/>
          </a:p>
          <a:p>
            <a:r>
              <a:rPr lang="en-US" altLang="zh-TW"/>
              <a:t>glLoadIdentity();</a:t>
            </a:r>
            <a:endParaRPr lang="zh-TW" alt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The Modelview Matrix</a:t>
            </a:r>
            <a:endParaRPr lang="zh-TW" altLang="en-US" b="1"/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Transformation functions - Translate</a:t>
            </a:r>
            <a:endParaRPr lang="zh-TW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glTranslatef(x, y, z);</a:t>
            </a:r>
          </a:p>
          <a:p>
            <a:endParaRPr lang="en-US" altLang="zh-TW"/>
          </a:p>
          <a:p>
            <a:r>
              <a:rPr lang="en-US" altLang="zh-TW"/>
              <a:t>Ex: glTranslatef(0.0f, 10.0f, 0.0f);</a:t>
            </a:r>
          </a:p>
          <a:p>
            <a:pPr>
              <a:buFontTx/>
              <a:buNone/>
            </a:pPr>
            <a:endParaRPr lang="en-US" altLang="zh-TW"/>
          </a:p>
        </p:txBody>
      </p:sp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3357563"/>
            <a:ext cx="3960812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Transformation functions - Rotate</a:t>
            </a:r>
            <a:endParaRPr lang="zh-TW" alt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glRotatef(angle, x, y, z);</a:t>
            </a:r>
          </a:p>
          <a:p>
            <a:endParaRPr lang="en-US" altLang="zh-TW"/>
          </a:p>
          <a:p>
            <a:r>
              <a:rPr lang="en-US" altLang="zh-TW"/>
              <a:t>Ex: glRotatef(45.0f, 1.0f, 1.0f, 1.0f);</a:t>
            </a:r>
          </a:p>
          <a:p>
            <a:pPr>
              <a:buFontTx/>
              <a:buNone/>
            </a:pPr>
            <a:endParaRPr lang="en-US" altLang="zh-TW"/>
          </a:p>
        </p:txBody>
      </p:sp>
      <p:pic>
        <p:nvPicPr>
          <p:cNvPr id="890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3403600"/>
            <a:ext cx="3673475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Transformation functions - Scale</a:t>
            </a:r>
            <a:endParaRPr lang="zh-TW" alt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glScalef(x, y, z); </a:t>
            </a:r>
          </a:p>
          <a:p>
            <a:endParaRPr lang="en-US" altLang="zh-TW"/>
          </a:p>
          <a:p>
            <a:r>
              <a:rPr lang="en-US" altLang="zh-TW"/>
              <a:t>Ex: glScalef(2.0f, 1.0f, 2.0f);</a:t>
            </a:r>
          </a:p>
        </p:txBody>
      </p:sp>
      <p:pic>
        <p:nvPicPr>
          <p:cNvPr id="901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3500438"/>
            <a:ext cx="4176712" cy="323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Transformation functions - </a:t>
            </a:r>
            <a:r>
              <a:rPr lang="en-US" altLang="en-US" b="1"/>
              <a:t>The Identity Matrix</a:t>
            </a:r>
            <a:endParaRPr lang="zh-TW" alt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glLoadIdentity();</a:t>
            </a:r>
          </a:p>
          <a:p>
            <a:endParaRPr lang="en-US" altLang="zh-TW"/>
          </a:p>
        </p:txBody>
      </p:sp>
      <p:pic>
        <p:nvPicPr>
          <p:cNvPr id="911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852738"/>
            <a:ext cx="4303712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14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89500" y="2924175"/>
            <a:ext cx="4254500" cy="33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0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214438" y="2071688"/>
            <a:ext cx="2214562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643563" y="2071688"/>
            <a:ext cx="2214562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429000" y="3571875"/>
            <a:ext cx="2214563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3429000" y="4143375"/>
            <a:ext cx="2214563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429000" y="4714875"/>
            <a:ext cx="2214563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429000" y="5286375"/>
            <a:ext cx="2214563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1513" name="文字方塊 11"/>
          <p:cNvSpPr txBox="1">
            <a:spLocks noChangeArrowheads="1"/>
          </p:cNvSpPr>
          <p:nvPr/>
        </p:nvSpPr>
        <p:spPr bwMode="auto">
          <a:xfrm>
            <a:off x="5867400" y="4652963"/>
            <a:ext cx="185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/>
              <a:t>Matrix Stack</a:t>
            </a:r>
            <a:endParaRPr lang="zh-TW" altLang="en-US"/>
          </a:p>
        </p:txBody>
      </p:sp>
      <p:sp>
        <p:nvSpPr>
          <p:cNvPr id="21514" name="文字方塊 12"/>
          <p:cNvSpPr txBox="1">
            <a:spLocks noChangeArrowheads="1"/>
          </p:cNvSpPr>
          <p:nvPr/>
        </p:nvSpPr>
        <p:spPr bwMode="auto">
          <a:xfrm>
            <a:off x="1285875" y="2643188"/>
            <a:ext cx="2071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/>
              <a:t>glPushMatrix</a:t>
            </a:r>
            <a:endParaRPr lang="zh-TW" altLang="en-US"/>
          </a:p>
        </p:txBody>
      </p:sp>
      <p:sp>
        <p:nvSpPr>
          <p:cNvPr id="21515" name="文字方塊 13"/>
          <p:cNvSpPr txBox="1">
            <a:spLocks noChangeArrowheads="1"/>
          </p:cNvSpPr>
          <p:nvPr/>
        </p:nvSpPr>
        <p:spPr bwMode="auto">
          <a:xfrm>
            <a:off x="5715000" y="2643188"/>
            <a:ext cx="2071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/>
              <a:t>glPopMatrix</a:t>
            </a:r>
            <a:endParaRPr lang="zh-TW" altLang="en-US"/>
          </a:p>
        </p:txBody>
      </p:sp>
      <p:sp>
        <p:nvSpPr>
          <p:cNvPr id="14" name="文字方塊 13"/>
          <p:cNvSpPr txBox="1">
            <a:spLocks noChangeArrowheads="1"/>
          </p:cNvSpPr>
          <p:nvPr/>
        </p:nvSpPr>
        <p:spPr bwMode="auto">
          <a:xfrm>
            <a:off x="1500188" y="6143625"/>
            <a:ext cx="6143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"/>
              <a:t>glGet(GL_MAX_MODELVIEW_STACK_DEPTH)</a:t>
            </a:r>
          </a:p>
        </p:txBody>
      </p:sp>
      <p:sp>
        <p:nvSpPr>
          <p:cNvPr id="21521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The Matrix Stacks</a:t>
            </a:r>
            <a:endParaRPr lang="zh-TW" altLang="en-US"/>
          </a:p>
        </p:txBody>
      </p:sp>
      <p:sp>
        <p:nvSpPr>
          <p:cNvPr id="21525" name="Freeform 21"/>
          <p:cNvSpPr>
            <a:spLocks/>
          </p:cNvSpPr>
          <p:nvPr/>
        </p:nvSpPr>
        <p:spPr bwMode="auto">
          <a:xfrm>
            <a:off x="3492500" y="2146300"/>
            <a:ext cx="503238" cy="1427163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181" y="128"/>
              </a:cxn>
              <a:cxn ang="0">
                <a:pos x="317" y="899"/>
              </a:cxn>
            </a:cxnLst>
            <a:rect l="0" t="0" r="r" b="b"/>
            <a:pathLst>
              <a:path w="317" h="899">
                <a:moveTo>
                  <a:pt x="0" y="128"/>
                </a:moveTo>
                <a:cubicBezTo>
                  <a:pt x="64" y="64"/>
                  <a:pt x="128" y="0"/>
                  <a:pt x="181" y="128"/>
                </a:cubicBezTo>
                <a:cubicBezTo>
                  <a:pt x="234" y="256"/>
                  <a:pt x="294" y="771"/>
                  <a:pt x="317" y="899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1526" name="Freeform 22"/>
          <p:cNvSpPr>
            <a:spLocks/>
          </p:cNvSpPr>
          <p:nvPr/>
        </p:nvSpPr>
        <p:spPr bwMode="auto">
          <a:xfrm>
            <a:off x="5076825" y="2133600"/>
            <a:ext cx="574675" cy="1439863"/>
          </a:xfrm>
          <a:custGeom>
            <a:avLst/>
            <a:gdLst/>
            <a:ahLst/>
            <a:cxnLst>
              <a:cxn ang="0">
                <a:pos x="0" y="907"/>
              </a:cxn>
              <a:cxn ang="0">
                <a:pos x="136" y="136"/>
              </a:cxn>
              <a:cxn ang="0">
                <a:pos x="362" y="90"/>
              </a:cxn>
            </a:cxnLst>
            <a:rect l="0" t="0" r="r" b="b"/>
            <a:pathLst>
              <a:path w="362" h="907">
                <a:moveTo>
                  <a:pt x="0" y="907"/>
                </a:moveTo>
                <a:cubicBezTo>
                  <a:pt x="38" y="589"/>
                  <a:pt x="76" y="272"/>
                  <a:pt x="136" y="136"/>
                </a:cubicBezTo>
                <a:cubicBezTo>
                  <a:pt x="196" y="0"/>
                  <a:pt x="324" y="98"/>
                  <a:pt x="362" y="90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A Nuclear Example</a:t>
            </a:r>
            <a:endParaRPr lang="zh-TW" alt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52847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sz="2000"/>
              <a:t>// First Electron Orbit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/>
              <a:t>// Save viewing transformation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0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 b="1">
                <a:solidFill>
                  <a:srgbClr val="FF33CC"/>
                </a:solidFill>
              </a:rPr>
              <a:t>glPushMatrix();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0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/>
              <a:t>// Rotate by angle of revolution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/>
              <a:t>glRotatef(fElect1, 0.0f, 1.0f, 0.0f);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/>
              <a:t>// Translate out from origin to orbit distance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/>
              <a:t>glTranslatef(90.0f, 0.0f, 0.0f);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0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/>
              <a:t>// Draw the electron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/>
              <a:t>glutSolidSphere(6.0f, 15, 15);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0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/>
              <a:t>// Restore the viewing transformation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 b="1">
                <a:solidFill>
                  <a:srgbClr val="FF33CC"/>
                </a:solidFill>
              </a:rPr>
              <a:t>glPopMatrix();</a:t>
            </a:r>
          </a:p>
          <a:p>
            <a:pPr>
              <a:lnSpc>
                <a:spcPct val="90000"/>
              </a:lnSpc>
            </a:pPr>
            <a:endParaRPr lang="zh-TW" altLang="en-US" sz="2000">
              <a:solidFill>
                <a:srgbClr val="FF33CC"/>
              </a:solidFill>
            </a:endParaRPr>
          </a:p>
        </p:txBody>
      </p:sp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7625" y="-26988"/>
            <a:ext cx="1485900" cy="158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ndAc>
      <p:stSnd>
        <p:snd r:embed="rId3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564904"/>
            <a:ext cx="8631607" cy="2321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A Nuclear Example(cont.)</a:t>
            </a:r>
            <a:endParaRPr lang="zh-TW" altLang="en-US" b="1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419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TW" sz="2000"/>
              <a:t>// Second Electron Orbit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>
                <a:solidFill>
                  <a:srgbClr val="FF33CC"/>
                </a:solidFill>
              </a:rPr>
              <a:t>glPushMatrix();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/>
              <a:t>glRotatef(45.0f, 0.0f, 0.0f, 1.0f);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/>
              <a:t>glRotatef(fElect1, 0.0f, 1.0f, 0.0f);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/>
              <a:t>glTranslatef(-70.0f, 0.0f, 0.0f);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/>
              <a:t>glutSolidSphere(6.0f, 15, 15);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>
                <a:solidFill>
                  <a:srgbClr val="FF33CC"/>
                </a:solidFill>
              </a:rPr>
              <a:t>glPopMatrix();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0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/>
              <a:t>// Third Electron Orbit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>
                <a:solidFill>
                  <a:srgbClr val="FF33CC"/>
                </a:solidFill>
              </a:rPr>
              <a:t>glPushMatrix();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/>
              <a:t>glRotatef(360.0f, -45.0f, 0.0f, 0.0f, 1.0f);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/>
              <a:t>glRotatef(fElect1, 0.0f, 1.0f, 0.0f);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/>
              <a:t>glTranslatef(0.0f, 0.0f, 60.0f);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/>
              <a:t>glutSolidSphere(6.0f, 15, 15);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>
                <a:solidFill>
                  <a:srgbClr val="FF33CC"/>
                </a:solidFill>
              </a:rPr>
              <a:t>glPopMatrix();</a:t>
            </a:r>
            <a:endParaRPr lang="zh-TW" altLang="en-US" sz="2000">
              <a:solidFill>
                <a:srgbClr val="FF33CC"/>
              </a:solidFill>
            </a:endParaRPr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700213"/>
            <a:ext cx="2954337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Using Projections</a:t>
            </a:r>
            <a:endParaRPr lang="zh-TW" alt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Orthographic Projections</a:t>
            </a:r>
          </a:p>
          <a:p>
            <a:r>
              <a:rPr lang="en-US" altLang="zh-TW"/>
              <a:t>Perspective Projections</a:t>
            </a:r>
            <a:endParaRPr lang="zh-TW" altLang="en-US"/>
          </a:p>
        </p:txBody>
      </p:sp>
      <p:pic>
        <p:nvPicPr>
          <p:cNvPr id="972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2924175"/>
            <a:ext cx="3552825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728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363" y="2924175"/>
            <a:ext cx="3552825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ndAc>
      <p:stSnd>
        <p:snd r:embed="rId2" name="CAMERA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Frustum</a:t>
            </a:r>
            <a:endParaRPr lang="zh-TW" altLang="en-US"/>
          </a:p>
        </p:txBody>
      </p:sp>
      <p:pic>
        <p:nvPicPr>
          <p:cNvPr id="98308" name="Picture 4" descr="%E7%9C%BC%E7%9D%9B%E8%A1%A8%E6%83%85%E7%AC%A6%E8%99%9F-Carton-01%E7%A4%BA%E6%84%8F%E5%9C%9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4791" b="81461"/>
          <a:stretch>
            <a:fillRect/>
          </a:stretch>
        </p:blipFill>
        <p:spPr bwMode="auto">
          <a:xfrm>
            <a:off x="1042988" y="3500438"/>
            <a:ext cx="576262" cy="576262"/>
          </a:xfrm>
          <a:prstGeom prst="rect">
            <a:avLst/>
          </a:prstGeom>
          <a:noFill/>
        </p:spPr>
      </p:pic>
      <p:sp>
        <p:nvSpPr>
          <p:cNvPr id="98309" name="AutoShape 5"/>
          <p:cNvSpPr>
            <a:spLocks noChangeArrowheads="1"/>
          </p:cNvSpPr>
          <p:nvPr/>
        </p:nvSpPr>
        <p:spPr bwMode="auto">
          <a:xfrm rot="16027178">
            <a:off x="3203575" y="3429000"/>
            <a:ext cx="720725" cy="504825"/>
          </a:xfrm>
          <a:prstGeom prst="parallelogram">
            <a:avLst>
              <a:gd name="adj" fmla="val 30259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8311" name="Line 7"/>
          <p:cNvSpPr>
            <a:spLocks noChangeShapeType="1"/>
          </p:cNvSpPr>
          <p:nvPr/>
        </p:nvSpPr>
        <p:spPr bwMode="auto">
          <a:xfrm flipV="1">
            <a:off x="1547813" y="2924175"/>
            <a:ext cx="295275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98317" name="AutoShape 13"/>
          <p:cNvSpPr>
            <a:spLocks noChangeArrowheads="1"/>
          </p:cNvSpPr>
          <p:nvPr/>
        </p:nvSpPr>
        <p:spPr bwMode="auto">
          <a:xfrm rot="16027178">
            <a:off x="4306888" y="3117850"/>
            <a:ext cx="1298575" cy="911225"/>
          </a:xfrm>
          <a:prstGeom prst="parallelogram">
            <a:avLst>
              <a:gd name="adj" fmla="val 30204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8318" name="Line 14"/>
          <p:cNvSpPr>
            <a:spLocks noChangeShapeType="1"/>
          </p:cNvSpPr>
          <p:nvPr/>
        </p:nvSpPr>
        <p:spPr bwMode="auto">
          <a:xfrm>
            <a:off x="1547813" y="3860800"/>
            <a:ext cx="388778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98321" name="Line 17"/>
          <p:cNvSpPr>
            <a:spLocks noChangeShapeType="1"/>
          </p:cNvSpPr>
          <p:nvPr/>
        </p:nvSpPr>
        <p:spPr bwMode="auto">
          <a:xfrm flipV="1">
            <a:off x="1547813" y="3213100"/>
            <a:ext cx="381635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98323" name="Line 19"/>
          <p:cNvSpPr>
            <a:spLocks noChangeShapeType="1"/>
          </p:cNvSpPr>
          <p:nvPr/>
        </p:nvSpPr>
        <p:spPr bwMode="auto">
          <a:xfrm>
            <a:off x="1619250" y="3860800"/>
            <a:ext cx="2881313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98324" name="Line 20"/>
          <p:cNvSpPr>
            <a:spLocks noChangeShapeType="1"/>
          </p:cNvSpPr>
          <p:nvPr/>
        </p:nvSpPr>
        <p:spPr bwMode="auto">
          <a:xfrm flipV="1">
            <a:off x="3276600" y="2924175"/>
            <a:ext cx="122396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98325" name="Line 21"/>
          <p:cNvSpPr>
            <a:spLocks noChangeShapeType="1"/>
          </p:cNvSpPr>
          <p:nvPr/>
        </p:nvSpPr>
        <p:spPr bwMode="auto">
          <a:xfrm flipV="1">
            <a:off x="3779838" y="3213100"/>
            <a:ext cx="1655762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98327" name="Line 23"/>
          <p:cNvSpPr>
            <a:spLocks noChangeShapeType="1"/>
          </p:cNvSpPr>
          <p:nvPr/>
        </p:nvSpPr>
        <p:spPr bwMode="auto">
          <a:xfrm>
            <a:off x="3851275" y="4076700"/>
            <a:ext cx="1584325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98328" name="Text Box 24"/>
          <p:cNvSpPr txBox="1">
            <a:spLocks noChangeArrowheads="1"/>
          </p:cNvSpPr>
          <p:nvPr/>
        </p:nvSpPr>
        <p:spPr bwMode="auto">
          <a:xfrm>
            <a:off x="3348038" y="4221163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near</a:t>
            </a:r>
          </a:p>
        </p:txBody>
      </p:sp>
      <p:sp>
        <p:nvSpPr>
          <p:cNvPr id="98329" name="Text Box 25"/>
          <p:cNvSpPr txBox="1">
            <a:spLocks noChangeArrowheads="1"/>
          </p:cNvSpPr>
          <p:nvPr/>
        </p:nvSpPr>
        <p:spPr bwMode="auto">
          <a:xfrm>
            <a:off x="5508625" y="4221163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far</a:t>
            </a:r>
          </a:p>
        </p:txBody>
      </p:sp>
      <p:sp>
        <p:nvSpPr>
          <p:cNvPr id="98330" name="Text Box 26"/>
          <p:cNvSpPr txBox="1">
            <a:spLocks noChangeArrowheads="1"/>
          </p:cNvSpPr>
          <p:nvPr/>
        </p:nvSpPr>
        <p:spPr bwMode="auto">
          <a:xfrm>
            <a:off x="2555875" y="2060575"/>
            <a:ext cx="4391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Perspective viewing volume</a:t>
            </a:r>
          </a:p>
        </p:txBody>
      </p:sp>
      <p:sp>
        <p:nvSpPr>
          <p:cNvPr id="98331" name="Freeform 27"/>
          <p:cNvSpPr>
            <a:spLocks/>
          </p:cNvSpPr>
          <p:nvPr/>
        </p:nvSpPr>
        <p:spPr bwMode="auto">
          <a:xfrm>
            <a:off x="3563938" y="2565400"/>
            <a:ext cx="503237" cy="647700"/>
          </a:xfrm>
          <a:custGeom>
            <a:avLst/>
            <a:gdLst/>
            <a:ahLst/>
            <a:cxnLst>
              <a:cxn ang="0">
                <a:pos x="45" y="0"/>
              </a:cxn>
              <a:cxn ang="0">
                <a:pos x="45" y="181"/>
              </a:cxn>
              <a:cxn ang="0">
                <a:pos x="317" y="408"/>
              </a:cxn>
            </a:cxnLst>
            <a:rect l="0" t="0" r="r" b="b"/>
            <a:pathLst>
              <a:path w="317" h="408">
                <a:moveTo>
                  <a:pt x="45" y="0"/>
                </a:moveTo>
                <a:cubicBezTo>
                  <a:pt x="22" y="56"/>
                  <a:pt x="0" y="113"/>
                  <a:pt x="45" y="181"/>
                </a:cubicBezTo>
                <a:cubicBezTo>
                  <a:pt x="90" y="249"/>
                  <a:pt x="272" y="370"/>
                  <a:pt x="317" y="40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98332" name="Text Box 28"/>
          <p:cNvSpPr txBox="1">
            <a:spLocks noChangeArrowheads="1"/>
          </p:cNvSpPr>
          <p:nvPr/>
        </p:nvSpPr>
        <p:spPr bwMode="auto">
          <a:xfrm>
            <a:off x="3419475" y="3068638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w</a:t>
            </a:r>
          </a:p>
        </p:txBody>
      </p:sp>
      <p:sp>
        <p:nvSpPr>
          <p:cNvPr id="98333" name="Text Box 29"/>
          <p:cNvSpPr txBox="1">
            <a:spLocks noChangeArrowheads="1"/>
          </p:cNvSpPr>
          <p:nvPr/>
        </p:nvSpPr>
        <p:spPr bwMode="auto">
          <a:xfrm>
            <a:off x="3779838" y="3500438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h</a:t>
            </a: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13873E-6 L -0.09444 0.125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457200" y="155448"/>
            <a:ext cx="8229600" cy="1252728"/>
          </a:xfrm>
          <a:noFill/>
          <a:ln/>
        </p:spPr>
        <p:txBody>
          <a:bodyPr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l" eaLnBrk="0" hangingPunct="0">
              <a:lnSpc>
                <a:spcPct val="100000"/>
              </a:lnSpc>
              <a:defRPr/>
            </a:pPr>
            <a:r>
              <a:rPr kumimoji="0" lang="en-US" altLang="zh-TW" sz="4500" b="1" kern="1200" dirty="0">
                <a:solidFill>
                  <a:srgbClr val="FFC800"/>
                </a:solidFill>
                <a:effectLst/>
                <a:latin typeface="+mj-lt"/>
                <a:ea typeface="+mj-ea"/>
                <a:cs typeface="+mj-cs"/>
              </a:rPr>
              <a:t>Perspective Projections</a:t>
            </a:r>
            <a:endParaRPr kumimoji="0" lang="zh-TW" altLang="en-US" sz="4500" b="1" kern="1200" dirty="0">
              <a:solidFill>
                <a:srgbClr val="FFC800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26627" name="內容版面配置區 2"/>
          <p:cNvSpPr>
            <a:spLocks noGrp="1"/>
          </p:cNvSpPr>
          <p:nvPr>
            <p:ph idx="4294967295"/>
          </p:nvPr>
        </p:nvSpPr>
        <p:spPr/>
        <p:txBody>
          <a:bodyPr lIns="54864" tIns="91440"/>
          <a:lstStyle/>
          <a:p>
            <a:pPr>
              <a:buFontTx/>
              <a:buNone/>
            </a:pPr>
            <a:r>
              <a:rPr lang="en-US" altLang="zh-TW"/>
              <a:t> // Reset coordinate system</a:t>
            </a:r>
          </a:p>
          <a:p>
            <a:pPr>
              <a:buFontTx/>
              <a:buNone/>
            </a:pPr>
            <a:r>
              <a:rPr lang="en-US" altLang="zh-TW"/>
              <a:t>    glMatrixMode(GL_PROJECTION);</a:t>
            </a:r>
          </a:p>
          <a:p>
            <a:pPr>
              <a:buFontTx/>
              <a:buNone/>
            </a:pPr>
            <a:r>
              <a:rPr lang="en-US" altLang="zh-TW"/>
              <a:t>    glLoadIdentity();</a:t>
            </a:r>
          </a:p>
          <a:p>
            <a:pPr>
              <a:buFontTx/>
              <a:buNone/>
            </a:pPr>
            <a:endParaRPr lang="zh-TW" altLang="en-US"/>
          </a:p>
          <a:p>
            <a:pPr>
              <a:buFontTx/>
              <a:buNone/>
            </a:pPr>
            <a:r>
              <a:rPr lang="en-US" altLang="zh-TW"/>
              <a:t>    // Produce the perspective projection</a:t>
            </a:r>
          </a:p>
          <a:p>
            <a:pPr>
              <a:buFontTx/>
              <a:buNone/>
            </a:pPr>
            <a:r>
              <a:rPr lang="en-US" altLang="zh-TW"/>
              <a:t>    </a:t>
            </a:r>
            <a:r>
              <a:rPr lang="en-US" altLang="zh-TW">
                <a:solidFill>
                  <a:srgbClr val="FF0000"/>
                </a:solidFill>
              </a:rPr>
              <a:t>gluPerspective</a:t>
            </a:r>
            <a:r>
              <a:rPr lang="en-US" altLang="zh-TW"/>
              <a:t>(60.0f, fAspect, 1.0, 400.0);</a:t>
            </a:r>
            <a:endParaRPr lang="zh-TW" altLang="en-US"/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Advanced Matrix Manipulation</a:t>
            </a:r>
            <a:endParaRPr lang="zh-TW" altLang="en-US"/>
          </a:p>
        </p:txBody>
      </p:sp>
      <p:graphicFrame>
        <p:nvGraphicFramePr>
          <p:cNvPr id="99332" name="內容版面配置區 3"/>
          <p:cNvGraphicFramePr>
            <a:graphicFrameLocks noChangeAspect="1"/>
          </p:cNvGraphicFramePr>
          <p:nvPr/>
        </p:nvGraphicFramePr>
        <p:xfrm>
          <a:off x="2843213" y="3284538"/>
          <a:ext cx="2486025" cy="1827212"/>
        </p:xfrm>
        <a:graphic>
          <a:graphicData uri="http://schemas.openxmlformats.org/presentationml/2006/ole">
            <p:oleObj spid="_x0000_s99332" name="Equation" r:id="rId5" imgW="1244520" imgH="914400" progId="Equation.3">
              <p:embed/>
            </p:oleObj>
          </a:graphicData>
        </a:graphic>
      </p:graphicFrame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684213" y="5805488"/>
            <a:ext cx="6557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GLfloat matrix[16]; // Nice OpenGL friendly matrix</a:t>
            </a: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4716463" y="3141663"/>
            <a:ext cx="576262" cy="1943100"/>
          </a:xfrm>
          <a:prstGeom prst="rect">
            <a:avLst/>
          </a:prstGeom>
          <a:noFill/>
          <a:ln w="2857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9336" name="Freeform 8"/>
          <p:cNvSpPr>
            <a:spLocks/>
          </p:cNvSpPr>
          <p:nvPr/>
        </p:nvSpPr>
        <p:spPr bwMode="auto">
          <a:xfrm>
            <a:off x="4919663" y="2805113"/>
            <a:ext cx="588962" cy="336550"/>
          </a:xfrm>
          <a:custGeom>
            <a:avLst/>
            <a:gdLst/>
            <a:ahLst/>
            <a:cxnLst>
              <a:cxn ang="0">
                <a:pos x="53" y="212"/>
              </a:cxn>
              <a:cxn ang="0">
                <a:pos x="53" y="30"/>
              </a:cxn>
              <a:cxn ang="0">
                <a:pos x="371" y="30"/>
              </a:cxn>
            </a:cxnLst>
            <a:rect l="0" t="0" r="r" b="b"/>
            <a:pathLst>
              <a:path w="371" h="212">
                <a:moveTo>
                  <a:pt x="53" y="212"/>
                </a:moveTo>
                <a:cubicBezTo>
                  <a:pt x="26" y="136"/>
                  <a:pt x="0" y="60"/>
                  <a:pt x="53" y="30"/>
                </a:cubicBezTo>
                <a:cubicBezTo>
                  <a:pt x="106" y="0"/>
                  <a:pt x="318" y="30"/>
                  <a:pt x="371" y="30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5651500" y="2636838"/>
            <a:ext cx="2633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Translation/location</a:t>
            </a:r>
          </a:p>
        </p:txBody>
      </p:sp>
    </p:spTree>
  </p:cSld>
  <p:clrMapOvr>
    <a:masterClrMapping/>
  </p:clrMapOvr>
  <p:transition spd="med">
    <p:sndAc>
      <p:stSnd>
        <p:snd r:embed="rId4" name="CAMERA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Loading a Matrix</a:t>
            </a:r>
            <a:endParaRPr lang="zh-TW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/>
              <a:t>glLoadMatrixf(GLfloat </a:t>
            </a:r>
            <a:r>
              <a:rPr lang="en-US" altLang="zh-TW" sz="2800" i="1"/>
              <a:t>m</a:t>
            </a:r>
            <a:r>
              <a:rPr lang="en-US" altLang="zh-TW" sz="2800"/>
              <a:t>);</a:t>
            </a:r>
          </a:p>
          <a:p>
            <a:endParaRPr lang="en-US" altLang="zh-TW" sz="2800"/>
          </a:p>
          <a:p>
            <a:endParaRPr lang="en-US" altLang="zh-TW" sz="2800"/>
          </a:p>
          <a:p>
            <a:endParaRPr lang="en-US" altLang="zh-TW" sz="2800"/>
          </a:p>
          <a:p>
            <a:endParaRPr lang="en-US" altLang="zh-TW" sz="2800"/>
          </a:p>
          <a:p>
            <a:endParaRPr lang="en-US" altLang="zh-TW" sz="2800"/>
          </a:p>
          <a:p>
            <a:endParaRPr lang="en-US" altLang="zh-TW" sz="2800"/>
          </a:p>
          <a:p>
            <a:r>
              <a:rPr lang="en-US" altLang="zh-TW" sz="2800"/>
              <a:t>void glLoadTransposeMatrixf(Glfloat* </a:t>
            </a:r>
            <a:r>
              <a:rPr lang="en-US" altLang="zh-TW" sz="2800" i="1"/>
              <a:t>m</a:t>
            </a:r>
            <a:r>
              <a:rPr lang="en-US" altLang="zh-TW" sz="2800"/>
              <a:t>);</a:t>
            </a:r>
          </a:p>
          <a:p>
            <a:endParaRPr lang="en-US" altLang="zh-TW" sz="2800"/>
          </a:p>
          <a:p>
            <a:endParaRPr lang="zh-TW" altLang="en-US" sz="2800"/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971550" y="2276475"/>
            <a:ext cx="67691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/>
              <a:t>// Load an identity matrix</a:t>
            </a:r>
          </a:p>
          <a:p>
            <a:r>
              <a:rPr lang="en-US" altLang="zh-TW"/>
              <a:t>GLfloat m[] = { 1.0f, 0.0f, 0.0f, 0.0f, // X Column</a:t>
            </a:r>
          </a:p>
          <a:p>
            <a:r>
              <a:rPr lang="en-US" altLang="zh-TW"/>
              <a:t>0.0f, 1.0f, 0.0f, 0.0f, // Y Column</a:t>
            </a:r>
          </a:p>
          <a:p>
            <a:r>
              <a:rPr lang="en-US" altLang="zh-TW"/>
              <a:t>0.0f, 0.0f, 1.0f, 0.0f, // Z Column</a:t>
            </a:r>
          </a:p>
          <a:p>
            <a:r>
              <a:rPr lang="en-US" altLang="zh-TW"/>
              <a:t>0.0f, 0.0f, 0.0f, 1.0f }; // Translation</a:t>
            </a:r>
          </a:p>
          <a:p>
            <a:r>
              <a:rPr lang="en-US" altLang="zh-TW"/>
              <a:t>glMatrixMode(GL_MODELVIEW);</a:t>
            </a:r>
          </a:p>
          <a:p>
            <a:r>
              <a:rPr lang="en-US" altLang="zh-TW"/>
              <a:t>glLoadMatrixf(m);</a:t>
            </a:r>
          </a:p>
        </p:txBody>
      </p:sp>
    </p:spTree>
  </p:cSld>
  <p:clrMapOvr>
    <a:masterClrMapping/>
  </p:clrMapOvr>
  <p:transition spd="med">
    <p:sndAc>
      <p:stSnd>
        <p:snd r:embed="rId3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Transformation Terminology</a:t>
            </a:r>
            <a:endParaRPr lang="zh-TW" altLang="en-US"/>
          </a:p>
        </p:txBody>
      </p:sp>
      <p:sp>
        <p:nvSpPr>
          <p:cNvPr id="12291" name="內容版面配置區 2"/>
          <p:cNvSpPr>
            <a:spLocks noGrp="1"/>
          </p:cNvSpPr>
          <p:nvPr>
            <p:ph type="body" idx="1"/>
          </p:nvPr>
        </p:nvSpPr>
        <p:spPr/>
        <p:txBody>
          <a:bodyPr lIns="54864" tIns="91440"/>
          <a:lstStyle/>
          <a:p>
            <a:r>
              <a:rPr lang="en-US" altLang="zh-TW"/>
              <a:t>Viewing</a:t>
            </a:r>
          </a:p>
          <a:p>
            <a:r>
              <a:rPr lang="en-US" altLang="zh-TW"/>
              <a:t>Modeling</a:t>
            </a:r>
          </a:p>
          <a:p>
            <a:r>
              <a:rPr lang="en-US" altLang="zh-TW"/>
              <a:t>Modelview</a:t>
            </a:r>
          </a:p>
          <a:p>
            <a:r>
              <a:rPr lang="en-US" altLang="zh-TW"/>
              <a:t>Projection</a:t>
            </a:r>
          </a:p>
          <a:p>
            <a:r>
              <a:rPr lang="en-US" altLang="zh-TW"/>
              <a:t>Viewport</a:t>
            </a:r>
            <a:endParaRPr lang="zh-TW" alt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755650" y="1628775"/>
            <a:ext cx="1800225" cy="576263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55650" y="2205038"/>
            <a:ext cx="1944688" cy="576262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755650" y="3357563"/>
            <a:ext cx="2160588" cy="576262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12299" name="Picture 11" descr="rota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175" y="3284538"/>
            <a:ext cx="4535488" cy="302418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5" grpId="0" animBg="1"/>
      <p:bldP spid="122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單箭頭接點 6"/>
          <p:cNvCxnSpPr/>
          <p:nvPr/>
        </p:nvCxnSpPr>
        <p:spPr>
          <a:xfrm>
            <a:off x="1500188" y="3857625"/>
            <a:ext cx="2357437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 rot="5400000" flipH="1" flipV="1">
            <a:off x="1462882" y="3893344"/>
            <a:ext cx="2501900" cy="1587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rot="5400000" flipH="1" flipV="1">
            <a:off x="4893469" y="3964781"/>
            <a:ext cx="2501900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 rot="5400000">
            <a:off x="5250656" y="3178969"/>
            <a:ext cx="1643063" cy="1571625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0" name="文字方塊 13"/>
          <p:cNvSpPr txBox="1">
            <a:spLocks noChangeArrowheads="1"/>
          </p:cNvSpPr>
          <p:nvPr/>
        </p:nvSpPr>
        <p:spPr bwMode="auto">
          <a:xfrm>
            <a:off x="3786188" y="3714750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"/>
              <a:t>+x</a:t>
            </a:r>
            <a:endParaRPr lang="zh-TW" altLang="en-US" sz="2000"/>
          </a:p>
        </p:txBody>
      </p:sp>
      <p:sp>
        <p:nvSpPr>
          <p:cNvPr id="13321" name="文字方塊 14"/>
          <p:cNvSpPr txBox="1">
            <a:spLocks noChangeArrowheads="1"/>
          </p:cNvSpPr>
          <p:nvPr/>
        </p:nvSpPr>
        <p:spPr bwMode="auto">
          <a:xfrm>
            <a:off x="7380288" y="4076700"/>
            <a:ext cx="571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"/>
              <a:t>+x</a:t>
            </a:r>
            <a:endParaRPr lang="zh-TW" altLang="en-US" sz="2000"/>
          </a:p>
        </p:txBody>
      </p:sp>
      <p:sp>
        <p:nvSpPr>
          <p:cNvPr id="13322" name="文字方塊 15"/>
          <p:cNvSpPr txBox="1">
            <a:spLocks noChangeArrowheads="1"/>
          </p:cNvSpPr>
          <p:nvPr/>
        </p:nvSpPr>
        <p:spPr bwMode="auto">
          <a:xfrm>
            <a:off x="2571750" y="2428875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"/>
              <a:t>+y</a:t>
            </a:r>
            <a:endParaRPr lang="zh-TW" altLang="en-US" sz="2000"/>
          </a:p>
        </p:txBody>
      </p:sp>
      <p:sp>
        <p:nvSpPr>
          <p:cNvPr id="13323" name="文字方塊 16"/>
          <p:cNvSpPr txBox="1">
            <a:spLocks noChangeArrowheads="1"/>
          </p:cNvSpPr>
          <p:nvPr/>
        </p:nvSpPr>
        <p:spPr bwMode="auto">
          <a:xfrm>
            <a:off x="5929313" y="2500313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"/>
              <a:t>+y</a:t>
            </a:r>
            <a:endParaRPr lang="zh-TW" altLang="en-US" sz="2000"/>
          </a:p>
        </p:txBody>
      </p:sp>
      <p:sp>
        <p:nvSpPr>
          <p:cNvPr id="13324" name="文字方塊 17"/>
          <p:cNvSpPr txBox="1">
            <a:spLocks noChangeArrowheads="1"/>
          </p:cNvSpPr>
          <p:nvPr/>
        </p:nvSpPr>
        <p:spPr bwMode="auto">
          <a:xfrm>
            <a:off x="4929188" y="5072063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"/>
              <a:t>+z</a:t>
            </a:r>
            <a:endParaRPr lang="zh-TW" altLang="en-US" sz="2000"/>
          </a:p>
        </p:txBody>
      </p:sp>
      <p:sp>
        <p:nvSpPr>
          <p:cNvPr id="13327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Eye Coordinates</a:t>
            </a:r>
            <a:endParaRPr lang="zh-TW" altLang="en-US"/>
          </a:p>
        </p:txBody>
      </p:sp>
      <p:pic>
        <p:nvPicPr>
          <p:cNvPr id="13330" name="Picture 18" descr="%E7%9C%BC%E7%9D%9B%E8%A1%A8%E6%83%85%E7%AC%A6%E8%99%9F-Carton-01%E7%A4%BA%E6%84%8F%E5%9C%96"/>
          <p:cNvPicPr>
            <a:picLocks noChangeAspect="1" noChangeArrowheads="1"/>
          </p:cNvPicPr>
          <p:nvPr/>
        </p:nvPicPr>
        <p:blipFill>
          <a:blip r:embed="rId4" cstate="print"/>
          <a:srcRect r="74791" b="81461"/>
          <a:stretch>
            <a:fillRect/>
          </a:stretch>
        </p:blipFill>
        <p:spPr bwMode="auto">
          <a:xfrm>
            <a:off x="4572000" y="4508500"/>
            <a:ext cx="576263" cy="576263"/>
          </a:xfrm>
          <a:prstGeom prst="rect">
            <a:avLst/>
          </a:prstGeom>
          <a:noFill/>
        </p:spPr>
      </p:pic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4932363" y="3429000"/>
            <a:ext cx="2376487" cy="863600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3332" name="文字方塊 14"/>
          <p:cNvSpPr txBox="1">
            <a:spLocks noChangeArrowheads="1"/>
          </p:cNvSpPr>
          <p:nvPr/>
        </p:nvSpPr>
        <p:spPr bwMode="auto">
          <a:xfrm>
            <a:off x="4427538" y="3213100"/>
            <a:ext cx="571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"/>
              <a:t>-x</a:t>
            </a:r>
            <a:endParaRPr lang="zh-TW" altLang="en-US" sz="2000"/>
          </a:p>
        </p:txBody>
      </p:sp>
      <p:sp>
        <p:nvSpPr>
          <p:cNvPr id="13333" name="文字方塊 16"/>
          <p:cNvSpPr txBox="1">
            <a:spLocks noChangeArrowheads="1"/>
          </p:cNvSpPr>
          <p:nvPr/>
        </p:nvSpPr>
        <p:spPr bwMode="auto">
          <a:xfrm>
            <a:off x="5867400" y="5300663"/>
            <a:ext cx="571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"/>
              <a:t>-y</a:t>
            </a:r>
            <a:endParaRPr lang="zh-TW" altLang="en-US" sz="2000"/>
          </a:p>
        </p:txBody>
      </p:sp>
      <p:sp>
        <p:nvSpPr>
          <p:cNvPr id="13334" name="文字方塊 14"/>
          <p:cNvSpPr txBox="1">
            <a:spLocks noChangeArrowheads="1"/>
          </p:cNvSpPr>
          <p:nvPr/>
        </p:nvSpPr>
        <p:spPr bwMode="auto">
          <a:xfrm>
            <a:off x="900113" y="3644900"/>
            <a:ext cx="571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"/>
              <a:t>-x</a:t>
            </a:r>
            <a:endParaRPr lang="zh-TW" altLang="en-US" sz="2000"/>
          </a:p>
        </p:txBody>
      </p:sp>
      <p:sp>
        <p:nvSpPr>
          <p:cNvPr id="13335" name="文字方塊 16"/>
          <p:cNvSpPr txBox="1">
            <a:spLocks noChangeArrowheads="1"/>
          </p:cNvSpPr>
          <p:nvPr/>
        </p:nvSpPr>
        <p:spPr bwMode="auto">
          <a:xfrm>
            <a:off x="2411413" y="5229225"/>
            <a:ext cx="571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"/>
              <a:t>-y</a:t>
            </a:r>
            <a:endParaRPr lang="zh-TW" altLang="en-US" sz="2000"/>
          </a:p>
        </p:txBody>
      </p:sp>
    </p:spTree>
  </p:cSld>
  <p:clrMapOvr>
    <a:masterClrMapping/>
  </p:clrMapOvr>
  <p:transition spd="med"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Viewing Transformations</a:t>
            </a:r>
            <a:endParaRPr lang="zh-TW" altLang="en-US"/>
          </a:p>
        </p:txBody>
      </p:sp>
      <p:cxnSp>
        <p:nvCxnSpPr>
          <p:cNvPr id="11" name="直線單箭頭接點 10"/>
          <p:cNvCxnSpPr/>
          <p:nvPr/>
        </p:nvCxnSpPr>
        <p:spPr>
          <a:xfrm rot="5400000" flipH="1" flipV="1">
            <a:off x="3164682" y="3532981"/>
            <a:ext cx="2501900" cy="1587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>
            <a:cxnSpLocks noChangeShapeType="1"/>
          </p:cNvCxnSpPr>
          <p:nvPr/>
        </p:nvCxnSpPr>
        <p:spPr bwMode="auto">
          <a:xfrm flipH="1">
            <a:off x="3557588" y="2492375"/>
            <a:ext cx="1735137" cy="1862138"/>
          </a:xfrm>
          <a:prstGeom prst="straightConnector1">
            <a:avLst/>
          </a:prstGeom>
          <a:noFill/>
          <a:ln w="38100" cap="rnd" algn="ctr">
            <a:solidFill>
              <a:srgbClr val="7030A0"/>
            </a:solidFill>
            <a:round/>
            <a:headEnd/>
            <a:tailEnd type="arrow" w="med" len="med"/>
          </a:ln>
        </p:spPr>
      </p:cxnSp>
      <p:sp>
        <p:nvSpPr>
          <p:cNvPr id="70665" name="文字方塊 14"/>
          <p:cNvSpPr txBox="1">
            <a:spLocks noChangeArrowheads="1"/>
          </p:cNvSpPr>
          <p:nvPr/>
        </p:nvSpPr>
        <p:spPr bwMode="auto">
          <a:xfrm>
            <a:off x="5651500" y="3644900"/>
            <a:ext cx="571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"/>
              <a:t>+x</a:t>
            </a:r>
            <a:endParaRPr lang="zh-TW" altLang="en-US" sz="2000"/>
          </a:p>
        </p:txBody>
      </p:sp>
      <p:sp>
        <p:nvSpPr>
          <p:cNvPr id="70666" name="文字方塊 16"/>
          <p:cNvSpPr txBox="1">
            <a:spLocks noChangeArrowheads="1"/>
          </p:cNvSpPr>
          <p:nvPr/>
        </p:nvSpPr>
        <p:spPr bwMode="auto">
          <a:xfrm>
            <a:off x="4200525" y="2068513"/>
            <a:ext cx="571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"/>
              <a:t>+y</a:t>
            </a:r>
            <a:endParaRPr lang="zh-TW" altLang="en-US" sz="2000"/>
          </a:p>
        </p:txBody>
      </p:sp>
      <p:sp>
        <p:nvSpPr>
          <p:cNvPr id="70667" name="文字方塊 17"/>
          <p:cNvSpPr txBox="1">
            <a:spLocks noChangeArrowheads="1"/>
          </p:cNvSpPr>
          <p:nvPr/>
        </p:nvSpPr>
        <p:spPr bwMode="auto">
          <a:xfrm>
            <a:off x="3200400" y="4640263"/>
            <a:ext cx="571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"/>
              <a:t>+z</a:t>
            </a:r>
            <a:endParaRPr lang="zh-TW" altLang="en-US" sz="2000"/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>
            <a:off x="3203575" y="2997200"/>
            <a:ext cx="2376488" cy="863600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70670" name="文字方塊 14"/>
          <p:cNvSpPr txBox="1">
            <a:spLocks noChangeArrowheads="1"/>
          </p:cNvSpPr>
          <p:nvPr/>
        </p:nvSpPr>
        <p:spPr bwMode="auto">
          <a:xfrm>
            <a:off x="2698750" y="2781300"/>
            <a:ext cx="571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"/>
              <a:t>-x</a:t>
            </a:r>
            <a:endParaRPr lang="zh-TW" altLang="en-US" sz="2000"/>
          </a:p>
        </p:txBody>
      </p:sp>
      <p:sp>
        <p:nvSpPr>
          <p:cNvPr id="70671" name="文字方塊 16"/>
          <p:cNvSpPr txBox="1">
            <a:spLocks noChangeArrowheads="1"/>
          </p:cNvSpPr>
          <p:nvPr/>
        </p:nvSpPr>
        <p:spPr bwMode="auto">
          <a:xfrm>
            <a:off x="4138613" y="4868863"/>
            <a:ext cx="571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"/>
              <a:t>-y</a:t>
            </a:r>
            <a:endParaRPr lang="zh-TW" altLang="en-US" sz="2000"/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3132138" y="3213100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(0,0,0)</a:t>
            </a:r>
          </a:p>
        </p:txBody>
      </p:sp>
      <p:pic>
        <p:nvPicPr>
          <p:cNvPr id="70668" name="Picture 12" descr="%E7%9C%BC%E7%9D%9B%E8%A1%A8%E6%83%85%E7%AC%A6%E8%99%9F-Carton-01%E7%A4%BA%E6%84%8F%E5%9C%9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4791" b="81461"/>
          <a:stretch>
            <a:fillRect/>
          </a:stretch>
        </p:blipFill>
        <p:spPr bwMode="auto">
          <a:xfrm>
            <a:off x="4067175" y="3141663"/>
            <a:ext cx="576263" cy="5762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內容版面配置區 2"/>
          <p:cNvSpPr>
            <a:spLocks noGrp="1"/>
          </p:cNvSpPr>
          <p:nvPr>
            <p:ph type="body" idx="1"/>
          </p:nvPr>
        </p:nvSpPr>
        <p:spPr/>
        <p:txBody>
          <a:bodyPr lIns="54864" tIns="91440"/>
          <a:lstStyle/>
          <a:p>
            <a:r>
              <a:rPr lang="en-US" altLang="zh-TW"/>
              <a:t>Translation</a:t>
            </a:r>
          </a:p>
          <a:p>
            <a:r>
              <a:rPr lang="en-US" altLang="zh-TW"/>
              <a:t>Rotation</a:t>
            </a:r>
          </a:p>
          <a:p>
            <a:r>
              <a:rPr lang="en-US" altLang="zh-TW"/>
              <a:t>Scaling</a:t>
            </a:r>
            <a:endParaRPr lang="zh-TW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Modeling Transformations</a:t>
            </a:r>
            <a:endParaRPr lang="zh-TW" altLang="en-US"/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16338"/>
            <a:ext cx="2714625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3933825"/>
            <a:ext cx="2663825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80100" y="3860800"/>
            <a:ext cx="32639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5" name="Picture 9" descr="transpi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4300" y="1341438"/>
            <a:ext cx="2971800" cy="1485900"/>
          </a:xfrm>
          <a:prstGeom prst="rect">
            <a:avLst/>
          </a:prstGeom>
          <a:noFill/>
        </p:spPr>
      </p:pic>
      <p:pic>
        <p:nvPicPr>
          <p:cNvPr id="14346" name="Picture 10" descr="rotpic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4300" y="2924175"/>
            <a:ext cx="2971800" cy="12255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單箭頭接點 3"/>
          <p:cNvCxnSpPr/>
          <p:nvPr/>
        </p:nvCxnSpPr>
        <p:spPr bwMode="auto">
          <a:xfrm>
            <a:off x="928688" y="2786063"/>
            <a:ext cx="1714500" cy="1587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單箭頭接點 4"/>
          <p:cNvCxnSpPr/>
          <p:nvPr/>
        </p:nvCxnSpPr>
        <p:spPr bwMode="auto">
          <a:xfrm rot="5400000" flipH="1" flipV="1">
            <a:off x="858838" y="2786063"/>
            <a:ext cx="1855787" cy="1587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11" name="文字方塊 5"/>
          <p:cNvSpPr txBox="1">
            <a:spLocks noChangeArrowheads="1"/>
          </p:cNvSpPr>
          <p:nvPr/>
        </p:nvSpPr>
        <p:spPr bwMode="auto">
          <a:xfrm>
            <a:off x="1643063" y="1643063"/>
            <a:ext cx="571500" cy="40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"/>
              <a:t>+y</a:t>
            </a:r>
            <a:endParaRPr lang="zh-TW" altLang="en-US" sz="2000"/>
          </a:p>
        </p:txBody>
      </p:sp>
      <p:sp>
        <p:nvSpPr>
          <p:cNvPr id="15412" name="文字方塊 8"/>
          <p:cNvSpPr txBox="1">
            <a:spLocks noChangeArrowheads="1"/>
          </p:cNvSpPr>
          <p:nvPr/>
        </p:nvSpPr>
        <p:spPr bwMode="auto">
          <a:xfrm>
            <a:off x="2500313" y="2571750"/>
            <a:ext cx="571500" cy="40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"/>
              <a:t>+x</a:t>
            </a:r>
            <a:endParaRPr lang="zh-TW" altLang="en-US" sz="2000"/>
          </a:p>
        </p:txBody>
      </p:sp>
      <p:grpSp>
        <p:nvGrpSpPr>
          <p:cNvPr id="15365" name="群組 13"/>
          <p:cNvGrpSpPr>
            <a:grpSpLocks/>
          </p:cNvGrpSpPr>
          <p:nvPr/>
        </p:nvGrpSpPr>
        <p:grpSpPr bwMode="auto">
          <a:xfrm>
            <a:off x="3643313" y="1643063"/>
            <a:ext cx="2143125" cy="2071687"/>
            <a:chOff x="1857356" y="2428868"/>
            <a:chExt cx="2143140" cy="2071702"/>
          </a:xfrm>
        </p:grpSpPr>
        <p:cxnSp>
          <p:nvCxnSpPr>
            <p:cNvPr id="15" name="直線單箭頭接點 14"/>
            <p:cNvCxnSpPr/>
            <p:nvPr/>
          </p:nvCxnSpPr>
          <p:spPr>
            <a:xfrm>
              <a:off x="1857356" y="3571876"/>
              <a:ext cx="1714512" cy="1587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/>
            <p:nvPr/>
          </p:nvCxnSpPr>
          <p:spPr>
            <a:xfrm rot="5400000" flipH="1" flipV="1">
              <a:off x="1787505" y="3571876"/>
              <a:ext cx="1855800" cy="1587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07" name="文字方塊 16"/>
            <p:cNvSpPr txBox="1">
              <a:spLocks noChangeArrowheads="1"/>
            </p:cNvSpPr>
            <p:nvPr/>
          </p:nvSpPr>
          <p:spPr bwMode="auto">
            <a:xfrm>
              <a:off x="2571736" y="2428868"/>
              <a:ext cx="5715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000"/>
                <a:t>+y</a:t>
              </a:r>
              <a:endParaRPr lang="zh-TW" altLang="en-US" sz="2000"/>
            </a:p>
          </p:txBody>
        </p:sp>
        <p:sp>
          <p:nvSpPr>
            <p:cNvPr id="15408" name="文字方塊 17"/>
            <p:cNvSpPr txBox="1">
              <a:spLocks noChangeArrowheads="1"/>
            </p:cNvSpPr>
            <p:nvPr/>
          </p:nvSpPr>
          <p:spPr bwMode="auto">
            <a:xfrm>
              <a:off x="3428992" y="3357562"/>
              <a:ext cx="5715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000"/>
                <a:t>+x</a:t>
              </a:r>
              <a:endParaRPr lang="zh-TW" altLang="en-US" sz="2000"/>
            </a:p>
          </p:txBody>
        </p:sp>
      </p:grpSp>
      <p:grpSp>
        <p:nvGrpSpPr>
          <p:cNvPr id="15366" name="群組 18"/>
          <p:cNvGrpSpPr>
            <a:grpSpLocks/>
          </p:cNvGrpSpPr>
          <p:nvPr/>
        </p:nvGrpSpPr>
        <p:grpSpPr bwMode="auto">
          <a:xfrm>
            <a:off x="6429375" y="1643063"/>
            <a:ext cx="2143125" cy="2071687"/>
            <a:chOff x="1857356" y="2428868"/>
            <a:chExt cx="2143140" cy="2071702"/>
          </a:xfrm>
        </p:grpSpPr>
        <p:cxnSp>
          <p:nvCxnSpPr>
            <p:cNvPr id="20" name="直線單箭頭接點 19"/>
            <p:cNvCxnSpPr/>
            <p:nvPr/>
          </p:nvCxnSpPr>
          <p:spPr>
            <a:xfrm>
              <a:off x="1857356" y="3571876"/>
              <a:ext cx="1714512" cy="1587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單箭頭接點 20"/>
            <p:cNvCxnSpPr/>
            <p:nvPr/>
          </p:nvCxnSpPr>
          <p:spPr>
            <a:xfrm rot="5400000" flipH="1" flipV="1">
              <a:off x="1787505" y="3571876"/>
              <a:ext cx="1855800" cy="158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03" name="文字方塊 21"/>
            <p:cNvSpPr txBox="1">
              <a:spLocks noChangeArrowheads="1"/>
            </p:cNvSpPr>
            <p:nvPr/>
          </p:nvSpPr>
          <p:spPr bwMode="auto">
            <a:xfrm>
              <a:off x="2571736" y="2428868"/>
              <a:ext cx="5715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000"/>
                <a:t>+y</a:t>
              </a:r>
              <a:endParaRPr lang="zh-TW" altLang="en-US" sz="2000"/>
            </a:p>
          </p:txBody>
        </p:sp>
        <p:sp>
          <p:nvSpPr>
            <p:cNvPr id="15404" name="文字方塊 22"/>
            <p:cNvSpPr txBox="1">
              <a:spLocks noChangeArrowheads="1"/>
            </p:cNvSpPr>
            <p:nvPr/>
          </p:nvSpPr>
          <p:spPr bwMode="auto">
            <a:xfrm>
              <a:off x="3428992" y="3357562"/>
              <a:ext cx="5715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000"/>
                <a:t>+x</a:t>
              </a:r>
              <a:endParaRPr lang="zh-TW" altLang="en-US" sz="2000"/>
            </a:p>
          </p:txBody>
        </p:sp>
      </p:grpSp>
      <p:grpSp>
        <p:nvGrpSpPr>
          <p:cNvPr id="15368" name="群組 25"/>
          <p:cNvGrpSpPr>
            <a:grpSpLocks/>
          </p:cNvGrpSpPr>
          <p:nvPr/>
        </p:nvGrpSpPr>
        <p:grpSpPr bwMode="auto">
          <a:xfrm>
            <a:off x="928688" y="4286250"/>
            <a:ext cx="2143125" cy="2071688"/>
            <a:chOff x="1857356" y="2428868"/>
            <a:chExt cx="2143140" cy="2071702"/>
          </a:xfrm>
        </p:grpSpPr>
        <p:cxnSp>
          <p:nvCxnSpPr>
            <p:cNvPr id="27" name="直線單箭頭接點 26"/>
            <p:cNvCxnSpPr/>
            <p:nvPr/>
          </p:nvCxnSpPr>
          <p:spPr>
            <a:xfrm>
              <a:off x="1857356" y="3571876"/>
              <a:ext cx="1714512" cy="158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27"/>
            <p:cNvCxnSpPr/>
            <p:nvPr/>
          </p:nvCxnSpPr>
          <p:spPr>
            <a:xfrm rot="5400000" flipH="1" flipV="1">
              <a:off x="1787506" y="3571876"/>
              <a:ext cx="1855801" cy="1587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99" name="文字方塊 28"/>
            <p:cNvSpPr txBox="1">
              <a:spLocks noChangeArrowheads="1"/>
            </p:cNvSpPr>
            <p:nvPr/>
          </p:nvSpPr>
          <p:spPr bwMode="auto">
            <a:xfrm>
              <a:off x="2571736" y="2428868"/>
              <a:ext cx="5715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000"/>
                <a:t>+y</a:t>
              </a:r>
              <a:endParaRPr lang="zh-TW" altLang="en-US" sz="2000"/>
            </a:p>
          </p:txBody>
        </p:sp>
        <p:sp>
          <p:nvSpPr>
            <p:cNvPr id="15400" name="文字方塊 29"/>
            <p:cNvSpPr txBox="1">
              <a:spLocks noChangeArrowheads="1"/>
            </p:cNvSpPr>
            <p:nvPr/>
          </p:nvSpPr>
          <p:spPr bwMode="auto">
            <a:xfrm>
              <a:off x="3428992" y="3357562"/>
              <a:ext cx="5715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000"/>
                <a:t>+x</a:t>
              </a:r>
              <a:endParaRPr lang="zh-TW" altLang="en-US" sz="2000"/>
            </a:p>
          </p:txBody>
        </p:sp>
      </p:grpSp>
      <p:grpSp>
        <p:nvGrpSpPr>
          <p:cNvPr id="15369" name="群組 30"/>
          <p:cNvGrpSpPr>
            <a:grpSpLocks/>
          </p:cNvGrpSpPr>
          <p:nvPr/>
        </p:nvGrpSpPr>
        <p:grpSpPr bwMode="auto">
          <a:xfrm>
            <a:off x="3643313" y="4286250"/>
            <a:ext cx="2143125" cy="2071688"/>
            <a:chOff x="1857356" y="2428868"/>
            <a:chExt cx="2143140" cy="2071702"/>
          </a:xfrm>
        </p:grpSpPr>
        <p:cxnSp>
          <p:nvCxnSpPr>
            <p:cNvPr id="32" name="直線單箭頭接點 31"/>
            <p:cNvCxnSpPr/>
            <p:nvPr/>
          </p:nvCxnSpPr>
          <p:spPr>
            <a:xfrm>
              <a:off x="1857356" y="3571876"/>
              <a:ext cx="1714512" cy="158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/>
            <p:nvPr/>
          </p:nvCxnSpPr>
          <p:spPr>
            <a:xfrm rot="5400000" flipH="1" flipV="1">
              <a:off x="1787506" y="3571876"/>
              <a:ext cx="1855801" cy="1587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95" name="文字方塊 33"/>
            <p:cNvSpPr txBox="1">
              <a:spLocks noChangeArrowheads="1"/>
            </p:cNvSpPr>
            <p:nvPr/>
          </p:nvSpPr>
          <p:spPr bwMode="auto">
            <a:xfrm>
              <a:off x="2571736" y="2428868"/>
              <a:ext cx="5715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000"/>
                <a:t>+y</a:t>
              </a:r>
              <a:endParaRPr lang="zh-TW" altLang="en-US" sz="2000"/>
            </a:p>
          </p:txBody>
        </p:sp>
        <p:sp>
          <p:nvSpPr>
            <p:cNvPr id="15396" name="文字方塊 34"/>
            <p:cNvSpPr txBox="1">
              <a:spLocks noChangeArrowheads="1"/>
            </p:cNvSpPr>
            <p:nvPr/>
          </p:nvSpPr>
          <p:spPr bwMode="auto">
            <a:xfrm>
              <a:off x="3428992" y="3357562"/>
              <a:ext cx="5715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000"/>
                <a:t>+x</a:t>
              </a:r>
              <a:endParaRPr lang="zh-TW" altLang="en-US" sz="2000"/>
            </a:p>
          </p:txBody>
        </p:sp>
      </p:grpSp>
      <p:grpSp>
        <p:nvGrpSpPr>
          <p:cNvPr id="15370" name="群組 35"/>
          <p:cNvGrpSpPr>
            <a:grpSpLocks/>
          </p:cNvGrpSpPr>
          <p:nvPr/>
        </p:nvGrpSpPr>
        <p:grpSpPr bwMode="auto">
          <a:xfrm>
            <a:off x="6429375" y="4286250"/>
            <a:ext cx="2143125" cy="2071688"/>
            <a:chOff x="1857356" y="2428868"/>
            <a:chExt cx="2143140" cy="2071702"/>
          </a:xfrm>
        </p:grpSpPr>
        <p:cxnSp>
          <p:nvCxnSpPr>
            <p:cNvPr id="37" name="直線單箭頭接點 36"/>
            <p:cNvCxnSpPr/>
            <p:nvPr/>
          </p:nvCxnSpPr>
          <p:spPr>
            <a:xfrm>
              <a:off x="1857356" y="3571876"/>
              <a:ext cx="1714512" cy="158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單箭頭接點 37"/>
            <p:cNvCxnSpPr/>
            <p:nvPr/>
          </p:nvCxnSpPr>
          <p:spPr>
            <a:xfrm rot="5400000" flipH="1" flipV="1">
              <a:off x="1787506" y="3571876"/>
              <a:ext cx="1855801" cy="158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91" name="文字方塊 38"/>
            <p:cNvSpPr txBox="1">
              <a:spLocks noChangeArrowheads="1"/>
            </p:cNvSpPr>
            <p:nvPr/>
          </p:nvSpPr>
          <p:spPr bwMode="auto">
            <a:xfrm>
              <a:off x="2571736" y="2428868"/>
              <a:ext cx="5715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000"/>
                <a:t>+y</a:t>
              </a:r>
              <a:endParaRPr lang="zh-TW" altLang="en-US" sz="2000"/>
            </a:p>
          </p:txBody>
        </p:sp>
        <p:sp>
          <p:nvSpPr>
            <p:cNvPr id="15392" name="文字方塊 39"/>
            <p:cNvSpPr txBox="1">
              <a:spLocks noChangeArrowheads="1"/>
            </p:cNvSpPr>
            <p:nvPr/>
          </p:nvSpPr>
          <p:spPr bwMode="auto">
            <a:xfrm>
              <a:off x="3428992" y="3357562"/>
              <a:ext cx="5715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000"/>
                <a:t>+x</a:t>
              </a:r>
              <a:endParaRPr lang="zh-TW" altLang="en-US" sz="2000"/>
            </a:p>
          </p:txBody>
        </p:sp>
      </p:grpSp>
      <p:sp>
        <p:nvSpPr>
          <p:cNvPr id="41" name="矩形 40"/>
          <p:cNvSpPr/>
          <p:nvPr/>
        </p:nvSpPr>
        <p:spPr>
          <a:xfrm>
            <a:off x="1428750" y="2428875"/>
            <a:ext cx="642938" cy="6429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>
            <a:off x="1428750" y="5143500"/>
            <a:ext cx="642938" cy="6429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3" name="矩形 42"/>
          <p:cNvSpPr/>
          <p:nvPr/>
        </p:nvSpPr>
        <p:spPr>
          <a:xfrm>
            <a:off x="4572000" y="5143500"/>
            <a:ext cx="642938" cy="6429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 rot="19503480">
            <a:off x="7429500" y="5143500"/>
            <a:ext cx="642938" cy="6429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8" name="矩形 47"/>
          <p:cNvSpPr/>
          <p:nvPr/>
        </p:nvSpPr>
        <p:spPr>
          <a:xfrm rot="19388888">
            <a:off x="4143375" y="2500313"/>
            <a:ext cx="642938" cy="6429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grpSp>
        <p:nvGrpSpPr>
          <p:cNvPr id="13" name="群組 49"/>
          <p:cNvGrpSpPr>
            <a:grpSpLocks/>
          </p:cNvGrpSpPr>
          <p:nvPr/>
        </p:nvGrpSpPr>
        <p:grpSpPr bwMode="auto">
          <a:xfrm rot="-2061928">
            <a:off x="6929438" y="4500563"/>
            <a:ext cx="1714500" cy="1857375"/>
            <a:chOff x="9358346" y="4286256"/>
            <a:chExt cx="1714512" cy="1856594"/>
          </a:xfrm>
        </p:grpSpPr>
        <p:cxnSp>
          <p:nvCxnSpPr>
            <p:cNvPr id="51" name="直線單箭頭接點 50"/>
            <p:cNvCxnSpPr/>
            <p:nvPr/>
          </p:nvCxnSpPr>
          <p:spPr>
            <a:xfrm>
              <a:off x="9358794" y="5213105"/>
              <a:ext cx="1714512" cy="1586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單箭頭接點 51"/>
            <p:cNvCxnSpPr/>
            <p:nvPr/>
          </p:nvCxnSpPr>
          <p:spPr>
            <a:xfrm rot="5400000" flipH="1" flipV="1">
              <a:off x="9288028" y="5208486"/>
              <a:ext cx="1856594" cy="1587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群組 52"/>
          <p:cNvGrpSpPr>
            <a:grpSpLocks/>
          </p:cNvGrpSpPr>
          <p:nvPr/>
        </p:nvGrpSpPr>
        <p:grpSpPr bwMode="auto">
          <a:xfrm rot="-2326010">
            <a:off x="3643313" y="1857375"/>
            <a:ext cx="1714500" cy="1857375"/>
            <a:chOff x="9358346" y="4286256"/>
            <a:chExt cx="1714512" cy="1856594"/>
          </a:xfrm>
        </p:grpSpPr>
        <p:cxnSp>
          <p:nvCxnSpPr>
            <p:cNvPr id="54" name="直線單箭頭接點 53"/>
            <p:cNvCxnSpPr/>
            <p:nvPr/>
          </p:nvCxnSpPr>
          <p:spPr>
            <a:xfrm>
              <a:off x="9358843" y="5213141"/>
              <a:ext cx="1714512" cy="1587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單箭頭接點 54"/>
            <p:cNvCxnSpPr/>
            <p:nvPr/>
          </p:nvCxnSpPr>
          <p:spPr>
            <a:xfrm rot="5400000" flipH="1" flipV="1">
              <a:off x="9288430" y="5208558"/>
              <a:ext cx="1856594" cy="1587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群組 61"/>
          <p:cNvGrpSpPr>
            <a:grpSpLocks/>
          </p:cNvGrpSpPr>
          <p:nvPr/>
        </p:nvGrpSpPr>
        <p:grpSpPr bwMode="auto">
          <a:xfrm rot="-2326010">
            <a:off x="6392863" y="1882775"/>
            <a:ext cx="1714500" cy="1857375"/>
            <a:chOff x="9358346" y="4286256"/>
            <a:chExt cx="1714512" cy="1856594"/>
          </a:xfrm>
        </p:grpSpPr>
        <p:cxnSp>
          <p:nvCxnSpPr>
            <p:cNvPr id="63" name="直線單箭頭接點 62"/>
            <p:cNvCxnSpPr/>
            <p:nvPr/>
          </p:nvCxnSpPr>
          <p:spPr>
            <a:xfrm>
              <a:off x="9358843" y="5213141"/>
              <a:ext cx="1714512" cy="1587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單箭頭接點 63"/>
            <p:cNvCxnSpPr/>
            <p:nvPr/>
          </p:nvCxnSpPr>
          <p:spPr>
            <a:xfrm rot="5400000" flipH="1" flipV="1">
              <a:off x="9288430" y="5208558"/>
              <a:ext cx="1856594" cy="1587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矩形 64"/>
          <p:cNvSpPr/>
          <p:nvPr/>
        </p:nvSpPr>
        <p:spPr>
          <a:xfrm rot="19388888">
            <a:off x="7515225" y="2057400"/>
            <a:ext cx="642938" cy="6429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grpSp>
        <p:nvGrpSpPr>
          <p:cNvPr id="18" name="群組 48"/>
          <p:cNvGrpSpPr>
            <a:grpSpLocks/>
          </p:cNvGrpSpPr>
          <p:nvPr/>
        </p:nvGrpSpPr>
        <p:grpSpPr bwMode="auto">
          <a:xfrm>
            <a:off x="4071938" y="4500563"/>
            <a:ext cx="1714500" cy="1857375"/>
            <a:chOff x="9358346" y="4286256"/>
            <a:chExt cx="1714512" cy="1856594"/>
          </a:xfrm>
        </p:grpSpPr>
        <p:cxnSp>
          <p:nvCxnSpPr>
            <p:cNvPr id="10" name="直線單箭頭接點 9"/>
            <p:cNvCxnSpPr/>
            <p:nvPr/>
          </p:nvCxnSpPr>
          <p:spPr>
            <a:xfrm>
              <a:off x="9358346" y="5214553"/>
              <a:ext cx="1714512" cy="1587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單箭頭接點 10"/>
            <p:cNvCxnSpPr/>
            <p:nvPr/>
          </p:nvCxnSpPr>
          <p:spPr>
            <a:xfrm rot="5400000" flipH="1" flipV="1">
              <a:off x="9288099" y="5213759"/>
              <a:ext cx="1856594" cy="1587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14" name="Rectangle 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rotation/translation and translation/rotation.</a:t>
            </a:r>
            <a:endParaRPr lang="zh-TW" altLang="en-US"/>
          </a:p>
        </p:txBody>
      </p:sp>
      <p:sp>
        <p:nvSpPr>
          <p:cNvPr id="56" name="圓角矩形 55"/>
          <p:cNvSpPr/>
          <p:nvPr/>
        </p:nvSpPr>
        <p:spPr>
          <a:xfrm>
            <a:off x="395536" y="1556792"/>
            <a:ext cx="8496944" cy="2592288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圓角矩形 56"/>
          <p:cNvSpPr/>
          <p:nvPr/>
        </p:nvSpPr>
        <p:spPr>
          <a:xfrm>
            <a:off x="395536" y="4265712"/>
            <a:ext cx="8496944" cy="2592288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9" name="直線單箭頭接點 58"/>
          <p:cNvCxnSpPr/>
          <p:nvPr/>
        </p:nvCxnSpPr>
        <p:spPr>
          <a:xfrm flipV="1">
            <a:off x="7452320" y="1844824"/>
            <a:ext cx="360040" cy="288032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單箭頭接點 60"/>
          <p:cNvCxnSpPr/>
          <p:nvPr/>
        </p:nvCxnSpPr>
        <p:spPr>
          <a:xfrm rot="16200000" flipV="1">
            <a:off x="4896036" y="2528900"/>
            <a:ext cx="288032" cy="21602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矩形 65"/>
          <p:cNvSpPr/>
          <p:nvPr/>
        </p:nvSpPr>
        <p:spPr>
          <a:xfrm>
            <a:off x="5076056" y="2348880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zh-TW" dirty="0" smtClean="0"/>
              <a:t>θ</a:t>
            </a:r>
            <a:endParaRPr lang="zh-TW" altLang="en-US" dirty="0"/>
          </a:p>
        </p:txBody>
      </p:sp>
      <p:cxnSp>
        <p:nvCxnSpPr>
          <p:cNvPr id="67" name="直線單箭頭接點 66"/>
          <p:cNvCxnSpPr/>
          <p:nvPr/>
        </p:nvCxnSpPr>
        <p:spPr>
          <a:xfrm rot="16200000" flipV="1">
            <a:off x="8136396" y="5193196"/>
            <a:ext cx="288032" cy="21602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矩形 67"/>
          <p:cNvSpPr/>
          <p:nvPr/>
        </p:nvSpPr>
        <p:spPr>
          <a:xfrm>
            <a:off x="8316416" y="5013176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zh-TW" dirty="0" smtClean="0"/>
              <a:t>θ</a:t>
            </a:r>
            <a:endParaRPr lang="zh-TW" altLang="en-US" dirty="0"/>
          </a:p>
        </p:txBody>
      </p:sp>
    </p:spTree>
  </p:cSld>
  <p:clrMapOvr>
    <a:masterClrMapping/>
  </p:clrMapOvr>
  <p:transition spd="med"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8" grpId="0" animBg="1"/>
      <p:bldP spid="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" name="Rectangle 2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cxnSp>
        <p:nvCxnSpPr>
          <p:cNvPr id="4" name="直線單箭頭接點 3"/>
          <p:cNvCxnSpPr/>
          <p:nvPr/>
        </p:nvCxnSpPr>
        <p:spPr>
          <a:xfrm>
            <a:off x="857250" y="3929063"/>
            <a:ext cx="2357438" cy="1587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單箭頭接點 4"/>
          <p:cNvCxnSpPr/>
          <p:nvPr/>
        </p:nvCxnSpPr>
        <p:spPr>
          <a:xfrm rot="5400000" flipH="1" flipV="1">
            <a:off x="819944" y="3964781"/>
            <a:ext cx="2501900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5"/>
          <p:cNvCxnSpPr/>
          <p:nvPr/>
        </p:nvCxnSpPr>
        <p:spPr>
          <a:xfrm rot="5400000">
            <a:off x="1178719" y="3178969"/>
            <a:ext cx="1643063" cy="1571625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1" name="文字方塊 6"/>
          <p:cNvSpPr txBox="1">
            <a:spLocks noChangeArrowheads="1"/>
          </p:cNvSpPr>
          <p:nvPr/>
        </p:nvSpPr>
        <p:spPr bwMode="auto">
          <a:xfrm>
            <a:off x="3214688" y="3786188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"/>
              <a:t>+x</a:t>
            </a:r>
            <a:endParaRPr lang="zh-TW" altLang="en-US" sz="2000"/>
          </a:p>
        </p:txBody>
      </p:sp>
      <p:sp>
        <p:nvSpPr>
          <p:cNvPr id="16392" name="文字方塊 7"/>
          <p:cNvSpPr txBox="1">
            <a:spLocks noChangeArrowheads="1"/>
          </p:cNvSpPr>
          <p:nvPr/>
        </p:nvSpPr>
        <p:spPr bwMode="auto">
          <a:xfrm>
            <a:off x="1857375" y="2500313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"/>
              <a:t>+y</a:t>
            </a:r>
            <a:endParaRPr lang="zh-TW" altLang="en-US" sz="2000"/>
          </a:p>
        </p:txBody>
      </p:sp>
      <p:sp>
        <p:nvSpPr>
          <p:cNvPr id="16393" name="文字方塊 8"/>
          <p:cNvSpPr txBox="1">
            <a:spLocks noChangeArrowheads="1"/>
          </p:cNvSpPr>
          <p:nvPr/>
        </p:nvSpPr>
        <p:spPr bwMode="auto">
          <a:xfrm>
            <a:off x="857250" y="5072063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2000"/>
              <a:t>+z</a:t>
            </a:r>
            <a:endParaRPr lang="zh-TW" altLang="en-US" sz="2000"/>
          </a:p>
        </p:txBody>
      </p:sp>
      <p:grpSp>
        <p:nvGrpSpPr>
          <p:cNvPr id="3" name="群組 17"/>
          <p:cNvGrpSpPr>
            <a:grpSpLocks/>
          </p:cNvGrpSpPr>
          <p:nvPr/>
        </p:nvGrpSpPr>
        <p:grpSpPr bwMode="auto">
          <a:xfrm>
            <a:off x="5143500" y="2571750"/>
            <a:ext cx="2928938" cy="2971800"/>
            <a:chOff x="5143504" y="2571744"/>
            <a:chExt cx="2928958" cy="2971878"/>
          </a:xfrm>
        </p:grpSpPr>
        <p:cxnSp>
          <p:nvCxnSpPr>
            <p:cNvPr id="10" name="直線單箭頭接點 9"/>
            <p:cNvCxnSpPr/>
            <p:nvPr/>
          </p:nvCxnSpPr>
          <p:spPr>
            <a:xfrm>
              <a:off x="5143504" y="4000532"/>
              <a:ext cx="2357454" cy="158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單箭頭接點 10"/>
            <p:cNvCxnSpPr/>
            <p:nvPr/>
          </p:nvCxnSpPr>
          <p:spPr>
            <a:xfrm rot="5400000" flipH="1" flipV="1">
              <a:off x="5107761" y="4034663"/>
              <a:ext cx="2500378" cy="3175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單箭頭接點 11"/>
            <p:cNvCxnSpPr/>
            <p:nvPr/>
          </p:nvCxnSpPr>
          <p:spPr>
            <a:xfrm rot="5400000">
              <a:off x="5464960" y="3250433"/>
              <a:ext cx="1643105" cy="1571636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0" name="文字方塊 12"/>
            <p:cNvSpPr txBox="1">
              <a:spLocks noChangeArrowheads="1"/>
            </p:cNvSpPr>
            <p:nvPr/>
          </p:nvSpPr>
          <p:spPr bwMode="auto">
            <a:xfrm>
              <a:off x="7500958" y="3857628"/>
              <a:ext cx="5715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000"/>
                <a:t>+x</a:t>
              </a:r>
              <a:endParaRPr lang="zh-TW" altLang="en-US" sz="2000"/>
            </a:p>
          </p:txBody>
        </p:sp>
        <p:sp>
          <p:nvSpPr>
            <p:cNvPr id="16401" name="文字方塊 13"/>
            <p:cNvSpPr txBox="1">
              <a:spLocks noChangeArrowheads="1"/>
            </p:cNvSpPr>
            <p:nvPr/>
          </p:nvSpPr>
          <p:spPr bwMode="auto">
            <a:xfrm>
              <a:off x="6143636" y="2571744"/>
              <a:ext cx="5715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000"/>
                <a:t>+y</a:t>
              </a:r>
              <a:endParaRPr lang="zh-TW" altLang="en-US" sz="2000"/>
            </a:p>
          </p:txBody>
        </p:sp>
        <p:sp>
          <p:nvSpPr>
            <p:cNvPr id="16402" name="文字方塊 14"/>
            <p:cNvSpPr txBox="1">
              <a:spLocks noChangeArrowheads="1"/>
            </p:cNvSpPr>
            <p:nvPr/>
          </p:nvSpPr>
          <p:spPr bwMode="auto">
            <a:xfrm>
              <a:off x="5143504" y="5143512"/>
              <a:ext cx="5715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2000"/>
                <a:t>+z</a:t>
              </a:r>
              <a:endParaRPr lang="zh-TW" altLang="en-US" sz="2000"/>
            </a:p>
          </p:txBody>
        </p:sp>
      </p:grpSp>
      <p:sp>
        <p:nvSpPr>
          <p:cNvPr id="16405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The Modelview Duality</a:t>
            </a:r>
            <a:endParaRPr lang="zh-TW" altLang="en-US"/>
          </a:p>
        </p:txBody>
      </p:sp>
      <p:pic>
        <p:nvPicPr>
          <p:cNvPr id="16408" name="Picture 24" descr="%E7%9C%BC%E7%9D%9B%E8%A1%A8%E6%83%85%E7%AC%A6%E8%99%9F-Carton-01%E7%A4%BA%E6%84%8F%E5%9C%9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4791" b="81461"/>
          <a:stretch>
            <a:fillRect/>
          </a:stretch>
        </p:blipFill>
        <p:spPr bwMode="auto">
          <a:xfrm>
            <a:off x="1692275" y="3573463"/>
            <a:ext cx="576263" cy="576262"/>
          </a:xfrm>
          <a:prstGeom prst="rect">
            <a:avLst/>
          </a:prstGeom>
          <a:noFill/>
        </p:spPr>
      </p:pic>
      <p:pic>
        <p:nvPicPr>
          <p:cNvPr id="16410" name="Picture 26" descr="%E7%9C%BC%E7%9D%9B%E8%A1%A8%E6%83%85%E7%AC%A6%E8%99%9F-Carton-01%E7%A4%BA%E6%84%8F%E5%9C%9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4791" b="81461"/>
          <a:stretch>
            <a:fillRect/>
          </a:stretch>
        </p:blipFill>
        <p:spPr bwMode="auto">
          <a:xfrm>
            <a:off x="5940425" y="3644900"/>
            <a:ext cx="576263" cy="5762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13873E-6 L -0.09444 0.125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10035 -0.1335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Projection Transformations</a:t>
            </a:r>
            <a:endParaRPr lang="zh-TW" altLang="en-US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2268538" y="2420938"/>
            <a:ext cx="792162" cy="216058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 rot="10800000">
            <a:off x="5940425" y="2420938"/>
            <a:ext cx="792163" cy="216058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1835150" y="1628775"/>
            <a:ext cx="1808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Orthographic</a:t>
            </a:r>
            <a:endParaRPr lang="zh-TW" altLang="en-US"/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5651500" y="1628775"/>
            <a:ext cx="158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TW"/>
              <a:t>Perspective</a:t>
            </a:r>
          </a:p>
        </p:txBody>
      </p:sp>
      <p:sp>
        <p:nvSpPr>
          <p:cNvPr id="17428" name="Tree"/>
          <p:cNvSpPr>
            <a:spLocks noEditPoints="1" noChangeArrowheads="1"/>
          </p:cNvSpPr>
          <p:nvPr/>
        </p:nvSpPr>
        <p:spPr bwMode="auto">
          <a:xfrm>
            <a:off x="1258888" y="3716338"/>
            <a:ext cx="979487" cy="92868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zh-TW" altLang="en-US"/>
          </a:p>
        </p:txBody>
      </p:sp>
      <p:sp>
        <p:nvSpPr>
          <p:cNvPr id="17430" name="Tree"/>
          <p:cNvSpPr>
            <a:spLocks noEditPoints="1" noChangeArrowheads="1"/>
          </p:cNvSpPr>
          <p:nvPr/>
        </p:nvSpPr>
        <p:spPr bwMode="auto">
          <a:xfrm>
            <a:off x="1258888" y="2420938"/>
            <a:ext cx="979487" cy="90328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zh-TW" altLang="en-US"/>
          </a:p>
        </p:txBody>
      </p:sp>
      <p:sp>
        <p:nvSpPr>
          <p:cNvPr id="17431" name="Tree"/>
          <p:cNvSpPr>
            <a:spLocks noEditPoints="1" noChangeArrowheads="1"/>
          </p:cNvSpPr>
          <p:nvPr/>
        </p:nvSpPr>
        <p:spPr bwMode="auto">
          <a:xfrm>
            <a:off x="4932363" y="3716338"/>
            <a:ext cx="979487" cy="92868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zh-TW" altLang="en-US"/>
          </a:p>
        </p:txBody>
      </p:sp>
      <p:sp>
        <p:nvSpPr>
          <p:cNvPr id="17432" name="Tree"/>
          <p:cNvSpPr>
            <a:spLocks noEditPoints="1" noChangeArrowheads="1"/>
          </p:cNvSpPr>
          <p:nvPr/>
        </p:nvSpPr>
        <p:spPr bwMode="auto">
          <a:xfrm>
            <a:off x="5076825" y="2420938"/>
            <a:ext cx="601663" cy="60166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4394</TotalTime>
  <Words>790</Words>
  <Application>Microsoft Office PowerPoint</Application>
  <PresentationFormat>如螢幕大小 (4:3)</PresentationFormat>
  <Paragraphs>211</Paragraphs>
  <Slides>25</Slides>
  <Notes>13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25</vt:i4>
      </vt:variant>
    </vt:vector>
  </HeadingPairs>
  <TitlesOfParts>
    <vt:vector size="28" baseType="lpstr">
      <vt:lpstr>Balloons</vt:lpstr>
      <vt:lpstr>Equation</vt:lpstr>
      <vt:lpstr>方程式</vt:lpstr>
      <vt:lpstr>投影片 1</vt:lpstr>
      <vt:lpstr>投影片 2</vt:lpstr>
      <vt:lpstr>Transformation Terminology</vt:lpstr>
      <vt:lpstr>Eye Coordinates</vt:lpstr>
      <vt:lpstr>Viewing Transformations</vt:lpstr>
      <vt:lpstr>Modeling Transformations</vt:lpstr>
      <vt:lpstr>rotation/translation and translation/rotation.</vt:lpstr>
      <vt:lpstr>The Modelview Duality</vt:lpstr>
      <vt:lpstr>Projection Transformations</vt:lpstr>
      <vt:lpstr>The Matrix: Mathematical Currency for 3D Graphics</vt:lpstr>
      <vt:lpstr>The Transformation Pipeline</vt:lpstr>
      <vt:lpstr>投影片 12</vt:lpstr>
      <vt:lpstr>The Modelview Matrix</vt:lpstr>
      <vt:lpstr>Transformation functions - Translate</vt:lpstr>
      <vt:lpstr>Transformation functions - Rotate</vt:lpstr>
      <vt:lpstr>Transformation functions - Scale</vt:lpstr>
      <vt:lpstr>Transformation functions - The Identity Matrix</vt:lpstr>
      <vt:lpstr>The Matrix Stacks</vt:lpstr>
      <vt:lpstr>A Nuclear Example</vt:lpstr>
      <vt:lpstr>A Nuclear Example(cont.)</vt:lpstr>
      <vt:lpstr>Using Projections</vt:lpstr>
      <vt:lpstr>Frustum</vt:lpstr>
      <vt:lpstr>Perspective Projections</vt:lpstr>
      <vt:lpstr>Advanced Matrix Manipulation</vt:lpstr>
      <vt:lpstr>Loading a Matrix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Computer Graphics</dc:title>
  <dc:creator>lee</dc:creator>
  <cp:lastModifiedBy>rabit1109</cp:lastModifiedBy>
  <cp:revision>156</cp:revision>
  <dcterms:created xsi:type="dcterms:W3CDTF">1999-02-12T03:08:44Z</dcterms:created>
  <dcterms:modified xsi:type="dcterms:W3CDTF">2010-10-15T06:49:42Z</dcterms:modified>
</cp:coreProperties>
</file>