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  <p:sldMasterId id="2147483911" r:id="rId2"/>
    <p:sldMasterId id="2147483925" r:id="rId3"/>
  </p:sldMasterIdLst>
  <p:notesMasterIdLst>
    <p:notesMasterId r:id="rId48"/>
  </p:notesMasterIdLst>
  <p:handoutMasterIdLst>
    <p:handoutMasterId r:id="rId49"/>
  </p:handoutMasterIdLst>
  <p:sldIdLst>
    <p:sldId id="356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414" r:id="rId16"/>
    <p:sldId id="383" r:id="rId17"/>
    <p:sldId id="415" r:id="rId18"/>
    <p:sldId id="384" r:id="rId19"/>
    <p:sldId id="385" r:id="rId20"/>
    <p:sldId id="418" r:id="rId21"/>
    <p:sldId id="417" r:id="rId22"/>
    <p:sldId id="388" r:id="rId23"/>
    <p:sldId id="389" r:id="rId24"/>
    <p:sldId id="390" r:id="rId25"/>
    <p:sldId id="391" r:id="rId26"/>
    <p:sldId id="392" r:id="rId27"/>
    <p:sldId id="419" r:id="rId28"/>
    <p:sldId id="393" r:id="rId29"/>
    <p:sldId id="420" r:id="rId30"/>
    <p:sldId id="421" r:id="rId31"/>
    <p:sldId id="422" r:id="rId32"/>
    <p:sldId id="394" r:id="rId33"/>
    <p:sldId id="395" r:id="rId34"/>
    <p:sldId id="396" r:id="rId35"/>
    <p:sldId id="397" r:id="rId36"/>
    <p:sldId id="398" r:id="rId37"/>
    <p:sldId id="399" r:id="rId38"/>
    <p:sldId id="400" r:id="rId39"/>
    <p:sldId id="406" r:id="rId40"/>
    <p:sldId id="407" r:id="rId41"/>
    <p:sldId id="408" r:id="rId42"/>
    <p:sldId id="409" r:id="rId43"/>
    <p:sldId id="410" r:id="rId44"/>
    <p:sldId id="411" r:id="rId45"/>
    <p:sldId id="412" r:id="rId46"/>
    <p:sldId id="413" r:id="rId47"/>
  </p:sldIdLst>
  <p:sldSz cx="9144000" cy="6858000" type="screen4x3"/>
  <p:notesSz cx="7105650" cy="102314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00"/>
    <a:srgbClr val="FF33CC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993" autoAdjust="0"/>
  </p:normalViewPr>
  <p:slideViewPr>
    <p:cSldViewPr>
      <p:cViewPr varScale="1">
        <p:scale>
          <a:sx n="49" d="100"/>
          <a:sy n="49" d="100"/>
        </p:scale>
        <p:origin x="-1110" y="-90"/>
      </p:cViewPr>
      <p:guideLst>
        <p:guide orient="horz" pos="981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900" y="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900" y="9720263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ea typeface="新細明體" charset="-120"/>
              </a:defRPr>
            </a:lvl1pPr>
          </a:lstStyle>
          <a:p>
            <a:pPr>
              <a:defRPr/>
            </a:pPr>
            <a:fld id="{72FA7280-2049-404F-9AB3-D5208AEC01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900" y="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5363" y="766763"/>
            <a:ext cx="5116512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59338"/>
            <a:ext cx="52101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900" y="9720263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ea typeface="新細明體" charset="-120"/>
              </a:defRPr>
            </a:lvl1pPr>
          </a:lstStyle>
          <a:p>
            <a:pPr>
              <a:defRPr/>
            </a:pPr>
            <a:fld id="{6404E939-86C2-41E9-8536-F5ACC3D95C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GL_LIGHT_MODEL_AMBIENT  </a:t>
            </a:r>
            <a:r>
              <a:rPr lang="zh-TW" altLang="en-US" smtClean="0">
                <a:ea typeface="新細明體" pitchFamily="18" charset="-120"/>
              </a:rPr>
              <a:t>這個參數是要設定</a:t>
            </a:r>
            <a:r>
              <a:rPr lang="en-US" altLang="zh-TW" smtClean="0">
                <a:ea typeface="新細明體" pitchFamily="18" charset="-120"/>
              </a:rPr>
              <a:t>lighting model</a:t>
            </a:r>
            <a:r>
              <a:rPr lang="zh-TW" altLang="en-US" smtClean="0">
                <a:ea typeface="新細明體" pitchFamily="18" charset="-120"/>
              </a:rPr>
              <a:t>參數 </a:t>
            </a:r>
          </a:p>
          <a:p>
            <a:r>
              <a:rPr lang="en-US" altLang="zh-TW" sz="800" smtClean="0">
                <a:ea typeface="新細明體" pitchFamily="18" charset="-120"/>
              </a:rPr>
              <a:t>ambientLight RGBA</a:t>
            </a:r>
            <a:r>
              <a:rPr lang="zh-TW" altLang="en-US" sz="800" smtClean="0">
                <a:ea typeface="新細明體" pitchFamily="18" charset="-120"/>
              </a:rPr>
              <a:t>矩陣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LitHet</a:t>
            </a: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880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D4EAE0-99E1-4BF2-A233-E2B7FB0D7C9E}" type="slidenum">
              <a:rPr lang="en-US" altLang="zh-TW" smtClean="0">
                <a:ea typeface="新細明體" pitchFamily="18" charset="-120"/>
              </a:rPr>
              <a:pPr/>
              <a:t>33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17110B-AECF-40AB-9256-8F776AEFD855}" type="slidenum">
              <a:rPr lang="en-US" altLang="zh-TW" smtClean="0">
                <a:ea typeface="新細明體" pitchFamily="18" charset="-120"/>
              </a:rPr>
              <a:pPr/>
              <a:t>35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ShinyJet</a:t>
            </a: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901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B1BB52-824C-4768-BEA5-4ED847B42C01}" type="slidenum">
              <a:rPr lang="en-US" altLang="zh-TW" smtClean="0">
                <a:ea typeface="新細明體" pitchFamily="18" charset="-120"/>
              </a:rPr>
              <a:pPr/>
              <a:t>36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TW" altLang="en-US" smtClean="0">
                <a:ea typeface="新細明體" pitchFamily="18" charset="-120"/>
              </a:rPr>
              <a:t>壓扁的物體</a:t>
            </a:r>
          </a:p>
          <a:p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ShadeModel </a:t>
            </a:r>
            <a:r>
              <a:rPr lang="zh-TW" altLang="en-US" smtClean="0">
                <a:ea typeface="新細明體" pitchFamily="18" charset="-120"/>
              </a:rPr>
              <a:t>著色模式</a:t>
            </a:r>
          </a:p>
          <a:p>
            <a:r>
              <a:rPr lang="en-US" altLang="zh-TW" smtClean="0">
                <a:ea typeface="新細明體" pitchFamily="18" charset="-120"/>
              </a:rPr>
              <a:t>LightModel </a:t>
            </a:r>
            <a:r>
              <a:rPr lang="zh-TW" altLang="en-US" smtClean="0">
                <a:ea typeface="新細明體" pitchFamily="18" charset="-120"/>
              </a:rPr>
              <a:t>燈光模式</a:t>
            </a:r>
          </a:p>
          <a:p>
            <a:r>
              <a:rPr lang="en-US" altLang="zh-TW" smtClean="0">
                <a:ea typeface="新細明體" pitchFamily="18" charset="-120"/>
              </a:rPr>
              <a:t>Light </a:t>
            </a:r>
            <a:r>
              <a:rPr lang="zh-TW" altLang="en-US" smtClean="0">
                <a:ea typeface="新細明體" pitchFamily="18" charset="-120"/>
              </a:rPr>
              <a:t>設定光的參數</a:t>
            </a:r>
          </a:p>
          <a:p>
            <a:r>
              <a:rPr lang="en-US" altLang="zh-TW" smtClean="0">
                <a:ea typeface="新細明體" pitchFamily="18" charset="-120"/>
              </a:rPr>
              <a:t>ColorMaterial/Material </a:t>
            </a:r>
            <a:r>
              <a:rPr lang="zh-TW" altLang="en-US" smtClean="0">
                <a:ea typeface="新細明體" pitchFamily="18" charset="-120"/>
              </a:rPr>
              <a:t>設定材質反射性質</a:t>
            </a:r>
          </a:p>
          <a:p>
            <a:r>
              <a:rPr lang="en-US" altLang="zh-TW" smtClean="0">
                <a:ea typeface="新細明體" pitchFamily="18" charset="-120"/>
              </a:rPr>
              <a:t>Normal </a:t>
            </a:r>
            <a:r>
              <a:rPr lang="zh-TW" altLang="en-US" smtClean="0">
                <a:ea typeface="新細明體" pitchFamily="18" charset="-120"/>
              </a:rPr>
              <a:t>表面法向量</a:t>
            </a:r>
          </a:p>
          <a:p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http://en.wikipedia.org/wiki/Electromagnetic_spectrum </a:t>
            </a:r>
          </a:p>
          <a:p>
            <a:endParaRPr lang="zh-TW" altLang="en-US" smtClean="0">
              <a:ea typeface="新細明體" pitchFamily="18" charset="-120"/>
            </a:endParaRPr>
          </a:p>
          <a:p>
            <a:r>
              <a:rPr lang="zh-TW" altLang="en-US" smtClean="0">
                <a:ea typeface="新細明體" pitchFamily="18" charset="-120"/>
              </a:rPr>
              <a:t>可見光是  </a:t>
            </a:r>
            <a:r>
              <a:rPr lang="en-US" altLang="zh-TW" smtClean="0">
                <a:ea typeface="新細明體" pitchFamily="18" charset="-120"/>
              </a:rPr>
              <a:t>390 nanometers</a:t>
            </a:r>
            <a:r>
              <a:rPr lang="zh-TW" altLang="en-US" smtClean="0">
                <a:ea typeface="新細明體" pitchFamily="18" charset="-120"/>
              </a:rPr>
              <a:t>的紫光到</a:t>
            </a:r>
            <a:r>
              <a:rPr lang="en-US" altLang="zh-TW" smtClean="0">
                <a:ea typeface="新細明體" pitchFamily="18" charset="-120"/>
              </a:rPr>
              <a:t>720nanometers</a:t>
            </a:r>
            <a:r>
              <a:rPr lang="zh-TW" altLang="en-US" smtClean="0">
                <a:ea typeface="新細明體" pitchFamily="18" charset="-120"/>
              </a:rPr>
              <a:t>的紅光</a:t>
            </a:r>
          </a:p>
        </p:txBody>
      </p:sp>
      <p:sp>
        <p:nvSpPr>
          <p:cNvPr id="798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3E8AA5-C074-401C-94E0-8D81933939A5}" type="slidenum">
              <a:rPr lang="en-US" altLang="zh-TW" smtClean="0">
                <a:ea typeface="新細明體" pitchFamily="18" charset="-120"/>
              </a:rPr>
              <a:pPr/>
              <a:t>4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Clipping volume and viewport</a:t>
            </a:r>
          </a:p>
          <a:p>
            <a:endParaRPr lang="en-US" altLang="zh-TW" smtClean="0">
              <a:ea typeface="新細明體" pitchFamily="18" charset="-120"/>
            </a:endParaRPr>
          </a:p>
          <a:p>
            <a:r>
              <a:rPr lang="en-US" altLang="zh-TW" smtClean="0">
                <a:ea typeface="新細明體" pitchFamily="18" charset="-120"/>
              </a:rPr>
              <a:t>Color </a:t>
            </a:r>
            <a:r>
              <a:rPr lang="zh-TW" altLang="en-US" smtClean="0">
                <a:ea typeface="新細明體" pitchFamily="18" charset="-120"/>
              </a:rPr>
              <a:t>有三種色階  </a:t>
            </a:r>
            <a:r>
              <a:rPr lang="en-US" altLang="zh-TW" smtClean="0">
                <a:ea typeface="新細明體" pitchFamily="18" charset="-120"/>
              </a:rPr>
              <a:t>4bit  8bit 24bit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X  </a:t>
            </a:r>
            <a:r>
              <a:rPr lang="zh-TW" altLang="en-US" smtClean="0">
                <a:ea typeface="新細明體" pitchFamily="18" charset="-120"/>
              </a:rPr>
              <a:t>如果是 </a:t>
            </a:r>
            <a:r>
              <a:rPr lang="en-US" altLang="zh-TW" smtClean="0">
                <a:ea typeface="新細明體" pitchFamily="18" charset="-120"/>
              </a:rPr>
              <a:t>3  </a:t>
            </a:r>
            <a:r>
              <a:rPr lang="zh-TW" altLang="en-US" smtClean="0">
                <a:ea typeface="新細明體" pitchFamily="18" charset="-120"/>
              </a:rPr>
              <a:t>就是代表</a:t>
            </a:r>
            <a:r>
              <a:rPr lang="en-US" altLang="zh-TW" smtClean="0">
                <a:ea typeface="新細明體" pitchFamily="18" charset="-120"/>
              </a:rPr>
              <a:t>r g b </a:t>
            </a:r>
            <a:r>
              <a:rPr lang="zh-TW" altLang="en-US" smtClean="0">
                <a:ea typeface="新細明體" pitchFamily="18" charset="-120"/>
              </a:rPr>
              <a:t>三種顏色</a:t>
            </a:r>
          </a:p>
          <a:p>
            <a:r>
              <a:rPr lang="zh-TW" altLang="en-US" smtClean="0">
                <a:ea typeface="新細明體" pitchFamily="18" charset="-120"/>
              </a:rPr>
              <a:t>   如果是</a:t>
            </a:r>
            <a:r>
              <a:rPr lang="en-US" altLang="zh-TW" smtClean="0">
                <a:ea typeface="新細明體" pitchFamily="18" charset="-120"/>
              </a:rPr>
              <a:t>4   </a:t>
            </a:r>
            <a:r>
              <a:rPr lang="zh-TW" altLang="en-US" smtClean="0">
                <a:ea typeface="新細明體" pitchFamily="18" charset="-120"/>
              </a:rPr>
              <a:t>就是家加上</a:t>
            </a:r>
            <a:r>
              <a:rPr lang="en-US" altLang="zh-TW" smtClean="0">
                <a:ea typeface="新細明體" pitchFamily="18" charset="-120"/>
              </a:rPr>
              <a:t>alpha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Shading </a:t>
            </a:r>
            <a:r>
              <a:rPr lang="zh-TW" altLang="en-US" smtClean="0">
                <a:ea typeface="新細明體" pitchFamily="18" charset="-120"/>
              </a:rPr>
              <a:t>簡單來說就是將一端的顏色平滑的變到另一顏色</a:t>
            </a:r>
            <a:r>
              <a:rPr lang="en-US" altLang="zh-TW" smtClean="0">
                <a:ea typeface="新細明體" pitchFamily="18" charset="-120"/>
              </a:rPr>
              <a:t>.</a:t>
            </a:r>
          </a:p>
          <a:p>
            <a:endParaRPr lang="en-US" altLang="zh-TW" smtClean="0">
              <a:ea typeface="新細明體" pitchFamily="18" charset="-120"/>
            </a:endParaRPr>
          </a:p>
          <a:p>
            <a:r>
              <a:rPr lang="zh-TW" altLang="en-US" smtClean="0">
                <a:ea typeface="新細明體" pitchFamily="18" charset="-120"/>
              </a:rPr>
              <a:t>從黑色變到白色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GL_flat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TW" altLang="en-US" smtClean="0">
                <a:ea typeface="新細明體" pitchFamily="18" charset="-120"/>
              </a:rPr>
              <a:t>來自某一方向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TW" altLang="en-US" smtClean="0">
                <a:ea typeface="新細明體" pitchFamily="18" charset="-120"/>
              </a:rPr>
              <a:t>反射光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2"/>
              <a:ext cx="1856" cy="3627"/>
              <a:chOff x="3010" y="776"/>
              <a:chExt cx="1856" cy="3627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5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9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6"/>
              <a:ext cx="500" cy="500"/>
              <a:chOff x="1727" y="868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9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9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7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614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614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559E5-2F25-405D-8D42-A58DC687DC96}" type="datetimeFigureOut">
              <a:rPr lang="zh-TW" altLang="en-US"/>
              <a:pPr>
                <a:defRPr/>
              </a:pPr>
              <a:t>2010/11/10</a:t>
            </a:fld>
            <a:endParaRPr lang="en-US" altLang="zh-TW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488E3-E407-4BEC-AFE2-98C2721135A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08BE2-E8B9-4C0C-B686-73DFBD616795}" type="datetimeFigureOut">
              <a:rPr lang="zh-TW" altLang="en-US"/>
              <a:pPr>
                <a:defRPr/>
              </a:pPr>
              <a:t>2010/11/10</a:t>
            </a:fld>
            <a:endParaRPr lang="en-US" altLang="zh-TW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EEB35-4DE1-4452-A822-00ED7C056E9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05813-60C9-4D73-B864-EE53AB149946}" type="datetimeFigureOut">
              <a:rPr lang="zh-TW" altLang="en-US"/>
              <a:pPr>
                <a:defRPr/>
              </a:pPr>
              <a:t>2010/11/10</a:t>
            </a:fld>
            <a:endParaRPr lang="en-US" altLang="zh-TW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4D589-9C20-494C-A730-67C288B97DC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ne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384925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9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8001000" y="6248400"/>
            <a:ext cx="990600" cy="457200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endParaRPr kumimoji="0" lang="zh-TW" altLang="en-US" sz="2000">
              <a:solidFill>
                <a:srgbClr val="000000"/>
              </a:solidFill>
              <a:latin typeface="Tahoma" pitchFamily="34" charset="0"/>
              <a:ea typeface="+mn-ea"/>
            </a:endParaRPr>
          </a:p>
        </p:txBody>
      </p: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304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828800"/>
            <a:ext cx="2971800" cy="3810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752600" y="6248400"/>
            <a:ext cx="1600200" cy="457200"/>
          </a:xfrm>
        </p:spPr>
        <p:txBody>
          <a:bodyPr/>
          <a:lstStyle>
            <a:lvl1pPr>
              <a:defRPr kumimoji="1" smtClean="0">
                <a:solidFill>
                  <a:srgbClr val="1C1C1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Lecture 15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kumimoji="1" smtClean="0">
                <a:solidFill>
                  <a:srgbClr val="1C1C1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600200" cy="457200"/>
          </a:xfrm>
        </p:spPr>
        <p:txBody>
          <a:bodyPr/>
          <a:lstStyle>
            <a:lvl1pPr>
              <a:defRPr kumimoji="1" smtClean="0">
                <a:solidFill>
                  <a:srgbClr val="1C1C1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6.837 </a:t>
            </a:r>
            <a:r>
              <a:rPr lang="en-US" altLang="zh-TW"/>
              <a:t>Fall 2001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Lecture 15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Slide </a:t>
            </a:r>
            <a:fld id="{50ECA7FD-BB55-4AE6-B6EC-F65B5A895A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6.837 </a:t>
            </a:r>
            <a:r>
              <a:rPr lang="en-US" altLang="zh-TW"/>
              <a:t>Fall 2001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Lecture 15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Slide </a:t>
            </a:r>
            <a:fld id="{3AC7AAE0-EFEC-4C3A-BEAD-4E43F9DF83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6.837 </a:t>
            </a:r>
            <a:r>
              <a:rPr lang="en-US" altLang="zh-TW"/>
              <a:t>Fall 2001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8625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7250" y="914400"/>
            <a:ext cx="4287838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Lecture 15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Slide </a:t>
            </a:r>
            <a:fld id="{9351C534-6BCD-4D2E-91B1-6261A51F05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6.837 </a:t>
            </a:r>
            <a:r>
              <a:rPr lang="en-US" altLang="zh-TW"/>
              <a:t>Fall 2001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Lecture 15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Slide </a:t>
            </a:r>
            <a:fld id="{DFCC8BED-699E-40A6-A367-11170E3EBE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6.837 </a:t>
            </a:r>
            <a:r>
              <a:rPr lang="en-US" altLang="zh-TW"/>
              <a:t>Fall 2001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Lecture 15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Slide </a:t>
            </a:r>
            <a:fld id="{8766281F-9C44-458B-87A3-FBD7BAEE13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6.837 </a:t>
            </a:r>
            <a:r>
              <a:rPr lang="en-US" altLang="zh-TW"/>
              <a:t>Fall 2001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Lecture 15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Slide </a:t>
            </a:r>
            <a:fld id="{7A520CFD-A47F-48C2-8CC1-179504F595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6.837 </a:t>
            </a:r>
            <a:r>
              <a:rPr lang="en-US" altLang="zh-TW"/>
              <a:t>Fall 2001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Lecture 15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Slide </a:t>
            </a:r>
            <a:fld id="{93DA8595-82A0-4E15-9B70-A7AF7C59E8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6.837 </a:t>
            </a:r>
            <a:r>
              <a:rPr lang="en-US" altLang="zh-TW"/>
              <a:t>Fall 2001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D6E3F-6238-447F-9B29-FBD7541F5B6F}" type="datetimeFigureOut">
              <a:rPr lang="zh-TW" altLang="en-US"/>
              <a:pPr>
                <a:defRPr/>
              </a:pPr>
              <a:t>2010/11/10</a:t>
            </a:fld>
            <a:endParaRPr lang="en-US" altLang="zh-TW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9733E-855F-42AD-AD1E-C90DE61253B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Lecture 15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Slide </a:t>
            </a:r>
            <a:fld id="{8201C921-9A27-4278-BAD3-313C272817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6.837 </a:t>
            </a:r>
            <a:r>
              <a:rPr lang="en-US" altLang="zh-TW"/>
              <a:t>Fall 2001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Lecture 15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Slide </a:t>
            </a:r>
            <a:fld id="{C81D5BA3-C672-4CAF-982B-65BAC79923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6.837 </a:t>
            </a:r>
            <a:r>
              <a:rPr lang="en-US" altLang="zh-TW"/>
              <a:t>Fall 2001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73863" y="76200"/>
            <a:ext cx="2181225" cy="60563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392863" cy="60563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Lecture 15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Slide </a:t>
            </a:r>
            <a:fld id="{9B31F5A0-EB92-431D-BD98-60390C1DFB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6.837 </a:t>
            </a:r>
            <a:r>
              <a:rPr lang="en-US" altLang="zh-TW"/>
              <a:t>Fall 2001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76200"/>
            <a:ext cx="7793037" cy="685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228600" y="914400"/>
            <a:ext cx="4286250" cy="52181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7250" y="914400"/>
            <a:ext cx="4287838" cy="52181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Lecture 15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Slide </a:t>
            </a:r>
            <a:fld id="{B4382B40-CEE0-44DD-8366-0578139863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6.837 </a:t>
            </a:r>
            <a:r>
              <a:rPr lang="en-US" altLang="zh-TW"/>
              <a:t>Fall 2001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76200"/>
            <a:ext cx="7793037" cy="685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228600" y="914400"/>
            <a:ext cx="4286250" cy="52181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67250" y="914400"/>
            <a:ext cx="4287838" cy="25320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67250" y="3598863"/>
            <a:ext cx="4287838" cy="25336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Lecture 15</a:t>
            </a: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Slide </a:t>
            </a:r>
            <a:fld id="{BB73B4EB-F1DB-4D5F-871F-FCA5EB8E23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6.837 </a:t>
            </a:r>
            <a:r>
              <a:rPr lang="en-US" altLang="zh-TW"/>
              <a:t>Fall 2001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ne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384925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9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8001000" y="6248400"/>
            <a:ext cx="990600" cy="457200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endParaRPr kumimoji="0" lang="zh-TW" altLang="en-US" sz="2000">
              <a:solidFill>
                <a:srgbClr val="000000"/>
              </a:solidFill>
              <a:latin typeface="Tahoma" pitchFamily="34" charset="0"/>
              <a:ea typeface="+mn-ea"/>
            </a:endParaRPr>
          </a:p>
        </p:txBody>
      </p: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304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828800"/>
            <a:ext cx="2971800" cy="3810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752600" y="6248400"/>
            <a:ext cx="1600200" cy="457200"/>
          </a:xfrm>
        </p:spPr>
        <p:txBody>
          <a:bodyPr/>
          <a:lstStyle>
            <a:lvl1pPr>
              <a:defRPr kumimoji="1" smtClean="0">
                <a:solidFill>
                  <a:srgbClr val="1C1C1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Lecture 15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kumimoji="1" smtClean="0">
                <a:solidFill>
                  <a:srgbClr val="1C1C1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600200" cy="457200"/>
          </a:xfrm>
        </p:spPr>
        <p:txBody>
          <a:bodyPr/>
          <a:lstStyle>
            <a:lvl1pPr>
              <a:defRPr kumimoji="1" smtClean="0">
                <a:solidFill>
                  <a:srgbClr val="1C1C1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6.837 </a:t>
            </a:r>
            <a:r>
              <a:rPr lang="en-US" altLang="zh-TW"/>
              <a:t>Fall 2001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Lecture 15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Slide </a:t>
            </a:r>
            <a:fld id="{F450B171-B5D8-423B-983C-B881F8F485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6.837 </a:t>
            </a:r>
            <a:r>
              <a:rPr lang="en-US" altLang="zh-TW"/>
              <a:t>Fall 2001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Lecture 15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Slide </a:t>
            </a:r>
            <a:fld id="{5B0D44D6-BCEB-42D6-ACB9-34D2C66446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6.837 </a:t>
            </a:r>
            <a:r>
              <a:rPr lang="en-US" altLang="zh-TW"/>
              <a:t>Fall 2001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8625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7250" y="914400"/>
            <a:ext cx="4287838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Lecture 15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Slide </a:t>
            </a:r>
            <a:fld id="{27FC8B21-AF66-437A-B299-17F19BB78C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6.837 </a:t>
            </a:r>
            <a:r>
              <a:rPr lang="en-US" altLang="zh-TW"/>
              <a:t>Fall 2001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Lecture 15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Slide </a:t>
            </a:r>
            <a:fld id="{ACE23329-6F99-4981-A666-A45D733575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6.837 </a:t>
            </a:r>
            <a:r>
              <a:rPr lang="en-US" altLang="zh-TW"/>
              <a:t>Fall 2001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2EA10-9733-4966-9BD9-C5D095A9BEB6}" type="datetimeFigureOut">
              <a:rPr lang="zh-TW" altLang="en-US"/>
              <a:pPr>
                <a:defRPr/>
              </a:pPr>
              <a:t>2010/11/10</a:t>
            </a:fld>
            <a:endParaRPr lang="en-US" altLang="zh-TW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D89D4-F94C-450A-86DC-B063B4D3FC1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Lecture 15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Slide </a:t>
            </a:r>
            <a:fld id="{7332837D-52BA-48C1-9236-14D710840F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6.837 </a:t>
            </a:r>
            <a:r>
              <a:rPr lang="en-US" altLang="zh-TW"/>
              <a:t>Fall 2001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Lecture 15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Slide </a:t>
            </a:r>
            <a:fld id="{1D116DBC-F1FC-4BEB-95FA-40C50B91CE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6.837 </a:t>
            </a:r>
            <a:r>
              <a:rPr lang="en-US" altLang="zh-TW"/>
              <a:t>Fall 2001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Lecture 15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Slide </a:t>
            </a:r>
            <a:fld id="{AB99D663-595B-422D-9D73-7E6D0D4B34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6.837 </a:t>
            </a:r>
            <a:r>
              <a:rPr lang="en-US" altLang="zh-TW"/>
              <a:t>Fall 2001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Lecture 15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Slide </a:t>
            </a:r>
            <a:fld id="{A6027DF1-ACDB-41BF-844E-20115207A7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6.837 </a:t>
            </a:r>
            <a:r>
              <a:rPr lang="en-US" altLang="zh-TW"/>
              <a:t>Fall 2001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Lecture 15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Slide </a:t>
            </a:r>
            <a:fld id="{E47B19DA-9B24-4167-91D2-8915F1DBF2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6.837 </a:t>
            </a:r>
            <a:r>
              <a:rPr lang="en-US" altLang="zh-TW"/>
              <a:t>Fall 2001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73863" y="76200"/>
            <a:ext cx="2181225" cy="60563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392863" cy="60563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Lecture 15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Slide </a:t>
            </a:r>
            <a:fld id="{EBC23077-D55A-4C87-91DF-330FDF2E92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6.837 </a:t>
            </a:r>
            <a:r>
              <a:rPr lang="en-US" altLang="zh-TW"/>
              <a:t>Fall 2001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76200"/>
            <a:ext cx="7793037" cy="685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228600" y="914400"/>
            <a:ext cx="4286250" cy="52181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7250" y="914400"/>
            <a:ext cx="4287838" cy="52181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Lecture 15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Slide </a:t>
            </a:r>
            <a:fld id="{17B6D0D2-1597-4F09-B41C-4274C16C04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6.837 </a:t>
            </a:r>
            <a:r>
              <a:rPr lang="en-US" altLang="zh-TW"/>
              <a:t>Fall 2001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76200"/>
            <a:ext cx="7793037" cy="685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228600" y="914400"/>
            <a:ext cx="4286250" cy="52181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67250" y="914400"/>
            <a:ext cx="4287838" cy="25320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67250" y="3598863"/>
            <a:ext cx="4287838" cy="25336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Lecture 15</a:t>
            </a: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Slide </a:t>
            </a:r>
            <a:fld id="{E808DEC1-B703-4A6E-AD90-ED849684C3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6.837 </a:t>
            </a:r>
            <a:r>
              <a:rPr lang="en-US" altLang="zh-TW"/>
              <a:t>Fall 2001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69D83-9928-464E-8D95-9B1A3B19B36B}" type="datetimeFigureOut">
              <a:rPr lang="zh-TW" altLang="en-US"/>
              <a:pPr>
                <a:defRPr/>
              </a:pPr>
              <a:t>2010/11/10</a:t>
            </a:fld>
            <a:endParaRPr lang="en-US" altLang="zh-TW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4E62D-34DD-47A4-933D-355FD52D726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45F9C-39A7-4DAC-B39D-6FB961844D23}" type="datetimeFigureOut">
              <a:rPr lang="zh-TW" altLang="en-US"/>
              <a:pPr>
                <a:defRPr/>
              </a:pPr>
              <a:t>2010/11/10</a:t>
            </a:fld>
            <a:endParaRPr lang="en-US" altLang="zh-TW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81016-73C7-49D7-89EA-AAA94B3C90D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82A0D-36B2-4BA1-B03B-707050BA7C95}" type="datetimeFigureOut">
              <a:rPr lang="zh-TW" altLang="en-US"/>
              <a:pPr>
                <a:defRPr/>
              </a:pPr>
              <a:t>2010/11/10</a:t>
            </a:fld>
            <a:endParaRPr lang="en-US" altLang="zh-TW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221AE-9CF6-487F-A612-3A0C9FD49A1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5487D-B6CE-4C26-AB7F-084E4EE2080E}" type="datetimeFigureOut">
              <a:rPr lang="zh-TW" altLang="en-US"/>
              <a:pPr>
                <a:defRPr/>
              </a:pPr>
              <a:t>2010/11/10</a:t>
            </a:fld>
            <a:endParaRPr lang="en-US" altLang="zh-TW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32CE-8BF7-4BA5-AF17-99922984337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9B925-4532-4152-A3A8-1D9FD3F06DC9}" type="datetimeFigureOut">
              <a:rPr lang="zh-TW" altLang="en-US"/>
              <a:pPr>
                <a:defRPr/>
              </a:pPr>
              <a:t>2010/11/10</a:t>
            </a:fld>
            <a:endParaRPr lang="en-US" altLang="zh-TW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5EE8C-9937-46F0-9C73-C05ACFED07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EFD6D-ECD1-4F97-9A95-7C4A4F239AE9}" type="datetimeFigureOut">
              <a:rPr lang="zh-TW" altLang="en-US"/>
              <a:pPr>
                <a:defRPr/>
              </a:pPr>
              <a:t>2010/11/10</a:t>
            </a:fld>
            <a:endParaRPr lang="en-US" altLang="zh-TW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26DAA-11C5-4C59-A959-FDC353F1A67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6041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042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042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042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sp>
          <p:nvSpPr>
            <p:cNvPr id="6042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042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042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042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042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043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043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6043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6043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0436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0437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043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044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044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044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044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044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044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sp>
          <p:nvSpPr>
            <p:cNvPr id="6044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044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044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045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045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045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045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045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045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045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045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045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045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046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6046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046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>
              <a:defRPr/>
            </a:pPr>
            <a:fld id="{181271CB-C4E7-48DB-8B2F-313252BE6792}" type="datetimeFigureOut">
              <a:rPr lang="zh-TW" altLang="en-US"/>
              <a:pPr>
                <a:defRPr/>
              </a:pPr>
              <a:t>2010/11/10</a:t>
            </a:fld>
            <a:endParaRPr lang="en-US" altLang="zh-TW"/>
          </a:p>
        </p:txBody>
      </p:sp>
      <p:sp>
        <p:nvSpPr>
          <p:cNvPr id="6046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046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>
              <a:defRPr/>
            </a:pPr>
            <a:fld id="{FDCC2D02-CCC7-4AB5-9810-E7F9801B46A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ransition spd="med">
    <p:sndAc>
      <p:stSnd>
        <p:snd r:embed="rId13" name="CAMERA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prev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6384925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5" descr="nex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96200" y="6384925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76200"/>
            <a:ext cx="7793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726488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76400" y="6324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0" sz="1400" smtClean="0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Lecture 15</a:t>
            </a:r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kumimoji="0" sz="1400" smtClean="0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Slide </a:t>
            </a:r>
            <a:fld id="{E6E810E9-89E0-44C1-BB29-34A266F978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324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0" sz="1400" smtClean="0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zh-TW" altLang="en-US"/>
              <a:t>6.837 </a:t>
            </a:r>
            <a:r>
              <a:rPr lang="en-US" altLang="zh-TW"/>
              <a:t>Fall 2001</a:t>
            </a:r>
          </a:p>
        </p:txBody>
      </p:sp>
      <p:sp>
        <p:nvSpPr>
          <p:cNvPr id="64528" name="AutoShape 16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228600" y="6272213"/>
            <a:ext cx="990600" cy="457200"/>
          </a:xfrm>
          <a:prstGeom prst="actionButtonBackPreviou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endParaRPr kumimoji="0" lang="zh-TW" altLang="en-US" sz="2000">
              <a:solidFill>
                <a:srgbClr val="000000"/>
              </a:solidFill>
              <a:latin typeface="Tahoma" pitchFamily="34" charset="0"/>
              <a:ea typeface="+mn-ea"/>
            </a:endParaRPr>
          </a:p>
        </p:txBody>
      </p:sp>
      <p:sp>
        <p:nvSpPr>
          <p:cNvPr id="64529" name="AutoShape 17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7924800" y="6324600"/>
            <a:ext cx="1066800" cy="457200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endParaRPr kumimoji="0" lang="zh-TW" altLang="en-US" sz="2000">
              <a:solidFill>
                <a:srgbClr val="000000"/>
              </a:solidFill>
              <a:latin typeface="Tahoma" pitchFamily="34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prev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6384925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5" descr="nex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96200" y="6384925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76200"/>
            <a:ext cx="7793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307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726488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76400" y="6324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0" sz="1400" smtClean="0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Lecture 15</a:t>
            </a:r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kumimoji="0" sz="1400" smtClean="0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Slide </a:t>
            </a:r>
            <a:fld id="{398894E7-C640-4879-8B62-B2E81AEC65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324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0" sz="1400" smtClean="0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zh-TW" altLang="en-US"/>
              <a:t>6.837 </a:t>
            </a:r>
            <a:r>
              <a:rPr lang="en-US" altLang="zh-TW"/>
              <a:t>Fall 2001</a:t>
            </a:r>
          </a:p>
        </p:txBody>
      </p:sp>
      <p:sp>
        <p:nvSpPr>
          <p:cNvPr id="64528" name="AutoShape 16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228600" y="6272213"/>
            <a:ext cx="990600" cy="457200"/>
          </a:xfrm>
          <a:prstGeom prst="actionButtonBackPreviou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endParaRPr kumimoji="0" lang="zh-TW" altLang="en-US" sz="2000">
              <a:solidFill>
                <a:srgbClr val="000000"/>
              </a:solidFill>
              <a:latin typeface="Tahoma" pitchFamily="34" charset="0"/>
              <a:ea typeface="+mn-ea"/>
            </a:endParaRPr>
          </a:p>
        </p:txBody>
      </p:sp>
      <p:sp>
        <p:nvSpPr>
          <p:cNvPr id="64529" name="AutoShape 17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7924800" y="6324600"/>
            <a:ext cx="1066800" cy="457200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endParaRPr kumimoji="0" lang="zh-TW" altLang="en-US" sz="2000">
              <a:solidFill>
                <a:srgbClr val="000000"/>
              </a:solidFill>
              <a:latin typeface="Tahoma" pitchFamily="34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42900" y="1557338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en-US" altLang="zh-TW" sz="4400" b="1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kumimoji="0" lang="en-US" altLang="zh-TW" sz="3600"/>
              <a:t>CHAPTER </a:t>
            </a:r>
            <a:r>
              <a:rPr kumimoji="0" lang="en-US" altLang="zh-TW" sz="3600" b="1"/>
              <a:t>5</a:t>
            </a:r>
          </a:p>
          <a:p>
            <a:pPr algn="ctr"/>
            <a:r>
              <a:rPr kumimoji="0" lang="en-US" altLang="zh-TW" sz="3600"/>
              <a:t>3D Graphics Programming</a:t>
            </a:r>
          </a:p>
          <a:p>
            <a:pPr algn="ctr"/>
            <a:r>
              <a:rPr kumimoji="0" lang="en-US" altLang="zh-TW" sz="3600"/>
              <a:t>Color, Material, and Lighting</a:t>
            </a:r>
          </a:p>
          <a:p>
            <a:pPr algn="ctr"/>
            <a:endParaRPr kumimoji="0" lang="en-US" altLang="zh-TW" sz="3600"/>
          </a:p>
          <a:p>
            <a:endParaRPr kumimoji="0" lang="en-US" altLang="zh-TW" sz="440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371600" y="5357813"/>
            <a:ext cx="64008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0" lang="zh-TW" altLang="en-US" sz="3200">
                <a:ea typeface="標楷體" pitchFamily="65" charset="-120"/>
                <a:cs typeface="Times New Roman" pitchFamily="18" charset="0"/>
              </a:rPr>
              <a:t>						</a:t>
            </a:r>
            <a:r>
              <a:rPr kumimoji="0" lang="en-US" altLang="zh-TW" sz="3200">
                <a:ea typeface="標楷體" pitchFamily="65" charset="-120"/>
                <a:cs typeface="Times New Roman" pitchFamily="18" charset="0"/>
              </a:rPr>
              <a:t>Vivian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0" lang="en-US" altLang="zh-TW" sz="3200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990850" y="31496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800" i="1"/>
              <a:t>by Richard S. Wright Jr.</a:t>
            </a:r>
            <a:endParaRPr kumimoji="0" lang="zh-TW" altLang="en-US" sz="2800" i="1"/>
          </a:p>
        </p:txBody>
      </p:sp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Setting the Drawing Color</a:t>
            </a:r>
            <a:endParaRPr lang="zh-TW" altLang="en-US" dirty="0"/>
          </a:p>
        </p:txBody>
      </p:sp>
      <p:sp>
        <p:nvSpPr>
          <p:cNvPr id="409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glColor</a:t>
            </a:r>
            <a:r>
              <a:rPr lang="en-US" altLang="zh-TW" smtClean="0">
                <a:solidFill>
                  <a:srgbClr val="FF0000"/>
                </a:solidFill>
              </a:rPr>
              <a:t>&lt;x&gt;</a:t>
            </a:r>
            <a:r>
              <a:rPr lang="en-US" altLang="zh-TW" smtClean="0">
                <a:solidFill>
                  <a:srgbClr val="00B050"/>
                </a:solidFill>
              </a:rPr>
              <a:t>&lt;t&gt;</a:t>
            </a:r>
            <a:r>
              <a:rPr lang="en-US" altLang="zh-TW" smtClean="0"/>
              <a:t>(red, green, blue, alpha);</a:t>
            </a:r>
          </a:p>
          <a:p>
            <a:r>
              <a:rPr lang="en-US" altLang="zh-TW" smtClean="0">
                <a:solidFill>
                  <a:srgbClr val="FF0000"/>
                </a:solidFill>
              </a:rPr>
              <a:t>&lt;x&gt;</a:t>
            </a:r>
          </a:p>
          <a:p>
            <a:pPr lvl="1"/>
            <a:r>
              <a:rPr lang="en-US" altLang="zh-TW" smtClean="0">
                <a:solidFill>
                  <a:srgbClr val="FF0000"/>
                </a:solidFill>
              </a:rPr>
              <a:t>The number of arguments (3 or 4)</a:t>
            </a:r>
          </a:p>
          <a:p>
            <a:r>
              <a:rPr lang="en-US" altLang="zh-TW" smtClean="0">
                <a:solidFill>
                  <a:srgbClr val="00B050"/>
                </a:solidFill>
              </a:rPr>
              <a:t>&lt;t&gt;</a:t>
            </a:r>
          </a:p>
          <a:p>
            <a:pPr lvl="1"/>
            <a:r>
              <a:rPr lang="en-US" altLang="zh-TW" smtClean="0">
                <a:solidFill>
                  <a:srgbClr val="00B050"/>
                </a:solidFill>
              </a:rPr>
              <a:t>The argument’s data type (double, float, integer…)</a:t>
            </a:r>
          </a:p>
          <a:p>
            <a:r>
              <a:rPr lang="en-US" altLang="zh-TW" smtClean="0"/>
              <a:t>Ex: glColor3f</a:t>
            </a:r>
          </a:p>
          <a:p>
            <a:pPr lvl="1">
              <a:buFont typeface="Wingdings" pitchFamily="2" charset="2"/>
              <a:buNone/>
            </a:pPr>
            <a:endParaRPr lang="en-US" altLang="zh-TW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Shading</a:t>
            </a:r>
            <a:endParaRPr lang="zh-TW" altLang="en-US" dirty="0"/>
          </a:p>
        </p:txBody>
      </p:sp>
      <p:sp>
        <p:nvSpPr>
          <p:cNvPr id="41987" name="文字方塊 9"/>
          <p:cNvSpPr txBox="1">
            <a:spLocks noChangeArrowheads="1"/>
          </p:cNvSpPr>
          <p:nvPr/>
        </p:nvSpPr>
        <p:spPr bwMode="auto">
          <a:xfrm>
            <a:off x="4572000" y="13573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TW" altLang="en-US"/>
          </a:p>
        </p:txBody>
      </p:sp>
      <p:sp>
        <p:nvSpPr>
          <p:cNvPr id="41988" name="文字方塊 10"/>
          <p:cNvSpPr txBox="1">
            <a:spLocks noChangeArrowheads="1"/>
          </p:cNvSpPr>
          <p:nvPr/>
        </p:nvSpPr>
        <p:spPr bwMode="auto">
          <a:xfrm>
            <a:off x="2843213" y="2708275"/>
            <a:ext cx="114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/>
              <a:t>Black</a:t>
            </a:r>
          </a:p>
          <a:p>
            <a:pPr algn="ctr"/>
            <a:r>
              <a:rPr lang="en-US" altLang="zh-TW"/>
              <a:t>(0, 0, 0)</a:t>
            </a:r>
            <a:endParaRPr lang="zh-TW" altLang="en-US"/>
          </a:p>
        </p:txBody>
      </p:sp>
      <p:cxnSp>
        <p:nvCxnSpPr>
          <p:cNvPr id="34" name="直線接點 33"/>
          <p:cNvCxnSpPr/>
          <p:nvPr/>
        </p:nvCxnSpPr>
        <p:spPr>
          <a:xfrm>
            <a:off x="2357438" y="5500688"/>
            <a:ext cx="5286375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stCxn id="42003" idx="1"/>
          </p:cNvCxnSpPr>
          <p:nvPr/>
        </p:nvCxnSpPr>
        <p:spPr>
          <a:xfrm>
            <a:off x="5291138" y="2473325"/>
            <a:ext cx="2424112" cy="30273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rot="5400000">
            <a:off x="2250282" y="3321844"/>
            <a:ext cx="2286000" cy="207168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/>
          <p:cNvSpPr txBox="1">
            <a:spLocks noChangeArrowheads="1"/>
          </p:cNvSpPr>
          <p:nvPr/>
        </p:nvSpPr>
        <p:spPr bwMode="auto">
          <a:xfrm>
            <a:off x="1357313" y="5643563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600"/>
              <a:t>Black</a:t>
            </a:r>
          </a:p>
          <a:p>
            <a:pPr algn="ctr"/>
            <a:r>
              <a:rPr lang="en-US" altLang="zh-TW" sz="1600"/>
              <a:t>(0, 0, 0)</a:t>
            </a:r>
            <a:endParaRPr lang="zh-TW" altLang="en-US" sz="1600"/>
          </a:p>
        </p:txBody>
      </p:sp>
      <p:sp>
        <p:nvSpPr>
          <p:cNvPr id="40" name="文字方塊 39"/>
          <p:cNvSpPr txBox="1">
            <a:spLocks noChangeArrowheads="1"/>
          </p:cNvSpPr>
          <p:nvPr/>
        </p:nvSpPr>
        <p:spPr bwMode="auto">
          <a:xfrm>
            <a:off x="7143750" y="5643563"/>
            <a:ext cx="1428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600"/>
              <a:t>White</a:t>
            </a:r>
          </a:p>
          <a:p>
            <a:pPr algn="ctr"/>
            <a:r>
              <a:rPr lang="en-US" altLang="zh-TW" sz="1600"/>
              <a:t>(255, 255, 255)</a:t>
            </a:r>
            <a:endParaRPr lang="zh-TW" altLang="en-US" sz="1600"/>
          </a:p>
        </p:txBody>
      </p:sp>
      <p:sp>
        <p:nvSpPr>
          <p:cNvPr id="41" name="文字方塊 40"/>
          <p:cNvSpPr txBox="1">
            <a:spLocks noChangeArrowheads="1"/>
          </p:cNvSpPr>
          <p:nvPr/>
        </p:nvSpPr>
        <p:spPr bwMode="auto">
          <a:xfrm>
            <a:off x="4143375" y="5643563"/>
            <a:ext cx="1428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600"/>
              <a:t>Medium gray</a:t>
            </a:r>
          </a:p>
          <a:p>
            <a:pPr algn="ctr"/>
            <a:r>
              <a:rPr lang="en-US" altLang="zh-TW" sz="1600"/>
              <a:t>(128, 128, 128)</a:t>
            </a:r>
            <a:endParaRPr lang="zh-TW" altLang="en-US" sz="1600"/>
          </a:p>
        </p:txBody>
      </p:sp>
      <p:sp>
        <p:nvSpPr>
          <p:cNvPr id="41995" name="文字方塊 9"/>
          <p:cNvSpPr txBox="1">
            <a:spLocks noChangeArrowheads="1"/>
          </p:cNvSpPr>
          <p:nvPr/>
        </p:nvSpPr>
        <p:spPr bwMode="auto">
          <a:xfrm>
            <a:off x="5591175" y="3132138"/>
            <a:ext cx="714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/>
              <a:t>Red</a:t>
            </a:r>
            <a:endParaRPr lang="zh-TW" altLang="en-US"/>
          </a:p>
        </p:txBody>
      </p:sp>
      <p:sp>
        <p:nvSpPr>
          <p:cNvPr id="41996" name="文字方塊 10"/>
          <p:cNvSpPr txBox="1">
            <a:spLocks noChangeArrowheads="1"/>
          </p:cNvSpPr>
          <p:nvPr/>
        </p:nvSpPr>
        <p:spPr bwMode="auto">
          <a:xfrm>
            <a:off x="4500563" y="1557338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/>
              <a:t>Green</a:t>
            </a:r>
            <a:endParaRPr lang="zh-TW" altLang="en-US"/>
          </a:p>
        </p:txBody>
      </p:sp>
      <p:sp>
        <p:nvSpPr>
          <p:cNvPr id="41997" name="文字方塊 11"/>
          <p:cNvSpPr txBox="1">
            <a:spLocks noChangeArrowheads="1"/>
          </p:cNvSpPr>
          <p:nvPr/>
        </p:nvSpPr>
        <p:spPr bwMode="auto">
          <a:xfrm>
            <a:off x="3995738" y="3716338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/>
              <a:t>Blue</a:t>
            </a:r>
            <a:endParaRPr lang="zh-TW" altLang="en-US"/>
          </a:p>
        </p:txBody>
      </p:sp>
      <p:sp>
        <p:nvSpPr>
          <p:cNvPr id="41998" name="文字方塊 12"/>
          <p:cNvSpPr txBox="1">
            <a:spLocks noChangeArrowheads="1"/>
          </p:cNvSpPr>
          <p:nvPr/>
        </p:nvSpPr>
        <p:spPr bwMode="auto">
          <a:xfrm>
            <a:off x="4591050" y="1131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TW" altLang="en-US"/>
          </a:p>
        </p:txBody>
      </p:sp>
      <p:sp>
        <p:nvSpPr>
          <p:cNvPr id="41999" name="AutoShape 34"/>
          <p:cNvSpPr>
            <a:spLocks noChangeArrowheads="1"/>
          </p:cNvSpPr>
          <p:nvPr/>
        </p:nvSpPr>
        <p:spPr bwMode="auto">
          <a:xfrm>
            <a:off x="3995738" y="2060575"/>
            <a:ext cx="1728787" cy="1584325"/>
          </a:xfrm>
          <a:prstGeom prst="cube">
            <a:avLst>
              <a:gd name="adj" fmla="val 28556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000" name="Line 35"/>
          <p:cNvSpPr>
            <a:spLocks noChangeShapeType="1"/>
          </p:cNvSpPr>
          <p:nvPr/>
        </p:nvSpPr>
        <p:spPr bwMode="auto">
          <a:xfrm flipV="1">
            <a:off x="4427538" y="1773238"/>
            <a:ext cx="0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2001" name="Line 36"/>
          <p:cNvSpPr>
            <a:spLocks noChangeShapeType="1"/>
          </p:cNvSpPr>
          <p:nvPr/>
        </p:nvSpPr>
        <p:spPr bwMode="auto">
          <a:xfrm>
            <a:off x="4427538" y="3213100"/>
            <a:ext cx="1655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2002" name="Line 37"/>
          <p:cNvSpPr>
            <a:spLocks noChangeShapeType="1"/>
          </p:cNvSpPr>
          <p:nvPr/>
        </p:nvSpPr>
        <p:spPr bwMode="auto">
          <a:xfrm flipH="1">
            <a:off x="3779838" y="3213100"/>
            <a:ext cx="64770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2003" name="Line 38"/>
          <p:cNvSpPr>
            <a:spLocks noChangeShapeType="1"/>
          </p:cNvSpPr>
          <p:nvPr/>
        </p:nvSpPr>
        <p:spPr bwMode="auto">
          <a:xfrm flipV="1">
            <a:off x="4427538" y="2492375"/>
            <a:ext cx="863600" cy="7207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2004" name="文字方塊 13"/>
          <p:cNvSpPr txBox="1">
            <a:spLocks noChangeArrowheads="1"/>
          </p:cNvSpPr>
          <p:nvPr/>
        </p:nvSpPr>
        <p:spPr bwMode="auto">
          <a:xfrm>
            <a:off x="5364163" y="1989138"/>
            <a:ext cx="2016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/>
              <a:t>White</a:t>
            </a:r>
          </a:p>
          <a:p>
            <a:pPr algn="ctr"/>
            <a:r>
              <a:rPr lang="en-US" altLang="zh-TW"/>
              <a:t>(255, 255, 255)</a:t>
            </a:r>
            <a:endParaRPr lang="zh-TW" altLang="en-US"/>
          </a:p>
        </p:txBody>
      </p:sp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Shading Model</a:t>
            </a:r>
            <a:endParaRPr lang="zh-TW" altLang="en-US" dirty="0"/>
          </a:p>
        </p:txBody>
      </p:sp>
      <p:sp>
        <p:nvSpPr>
          <p:cNvPr id="430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zh-TW" smtClean="0"/>
              <a:t>	</a:t>
            </a:r>
            <a:r>
              <a:rPr lang="en-US" altLang="zh-TW" sz="1600" smtClean="0"/>
              <a:t>// Enable smooth shading</a:t>
            </a:r>
          </a:p>
          <a:p>
            <a:pPr>
              <a:buFont typeface="Wingdings 2" pitchFamily="18" charset="2"/>
              <a:buNone/>
            </a:pPr>
            <a:r>
              <a:rPr lang="en-US" altLang="zh-TW" sz="1600" smtClean="0"/>
              <a:t>	</a:t>
            </a:r>
            <a:r>
              <a:rPr lang="en-US" altLang="zh-TW" sz="1600" smtClean="0">
                <a:solidFill>
                  <a:srgbClr val="FF0000"/>
                </a:solidFill>
              </a:rPr>
              <a:t>glShadeModel</a:t>
            </a:r>
            <a:r>
              <a:rPr lang="en-US" altLang="zh-TW" sz="1600" smtClean="0"/>
              <a:t>(GL_SMOOTH);</a:t>
            </a:r>
          </a:p>
          <a:p>
            <a:pPr>
              <a:buFont typeface="Wingdings 2" pitchFamily="18" charset="2"/>
              <a:buNone/>
            </a:pPr>
            <a:endParaRPr lang="zh-TW" altLang="en-US" sz="1600" smtClean="0"/>
          </a:p>
          <a:p>
            <a:pPr>
              <a:buFont typeface="Wingdings 2" pitchFamily="18" charset="2"/>
              <a:buNone/>
            </a:pPr>
            <a:r>
              <a:rPr lang="en-US" altLang="zh-TW" sz="1600" smtClean="0"/>
              <a:t>	// Draw the triangle</a:t>
            </a:r>
          </a:p>
          <a:p>
            <a:pPr>
              <a:buFont typeface="Wingdings 2" pitchFamily="18" charset="2"/>
              <a:buNone/>
            </a:pPr>
            <a:r>
              <a:rPr lang="en-US" altLang="zh-TW" sz="1600" smtClean="0"/>
              <a:t>	glBegin(GL_TRIANGLES);</a:t>
            </a:r>
          </a:p>
          <a:p>
            <a:pPr>
              <a:buFont typeface="Wingdings 2" pitchFamily="18" charset="2"/>
              <a:buNone/>
            </a:pPr>
            <a:r>
              <a:rPr lang="en-US" altLang="zh-TW" sz="1600" smtClean="0"/>
              <a:t>		// Red Apex</a:t>
            </a:r>
          </a:p>
          <a:p>
            <a:pPr>
              <a:buFont typeface="Wingdings 2" pitchFamily="18" charset="2"/>
              <a:buNone/>
            </a:pPr>
            <a:r>
              <a:rPr lang="en-US" altLang="zh-TW" sz="1600" smtClean="0"/>
              <a:t>		glColor3ub((GLubyte)255,(GLubyte)0,(GLubyte)0);</a:t>
            </a:r>
          </a:p>
          <a:p>
            <a:pPr>
              <a:buFont typeface="Wingdings 2" pitchFamily="18" charset="2"/>
              <a:buNone/>
            </a:pPr>
            <a:r>
              <a:rPr lang="en-US" altLang="zh-TW" sz="1600" smtClean="0"/>
              <a:t>		glVertex3f(0.0f,200.0f,0.0f);</a:t>
            </a:r>
          </a:p>
          <a:p>
            <a:pPr>
              <a:buFont typeface="Wingdings 2" pitchFamily="18" charset="2"/>
              <a:buNone/>
            </a:pPr>
            <a:endParaRPr lang="zh-TW" altLang="en-US" sz="1600" smtClean="0"/>
          </a:p>
          <a:p>
            <a:pPr>
              <a:buFont typeface="Wingdings 2" pitchFamily="18" charset="2"/>
              <a:buNone/>
            </a:pPr>
            <a:r>
              <a:rPr lang="en-US" altLang="zh-TW" sz="1600" smtClean="0"/>
              <a:t>		// Green on the right bottom corner</a:t>
            </a:r>
          </a:p>
          <a:p>
            <a:pPr>
              <a:buFont typeface="Wingdings 2" pitchFamily="18" charset="2"/>
              <a:buNone/>
            </a:pPr>
            <a:r>
              <a:rPr lang="en-US" altLang="zh-TW" sz="1600" smtClean="0"/>
              <a:t>		glColor3ub((GLubyte)0,(GLubyte)255,(GLubyte)0);</a:t>
            </a:r>
          </a:p>
          <a:p>
            <a:pPr>
              <a:buFont typeface="Wingdings 2" pitchFamily="18" charset="2"/>
              <a:buNone/>
            </a:pPr>
            <a:r>
              <a:rPr lang="en-US" altLang="zh-TW" sz="1600" smtClean="0"/>
              <a:t>		glVertex3f(200.0f,-70.0f,0.0f);</a:t>
            </a:r>
          </a:p>
          <a:p>
            <a:pPr>
              <a:buFont typeface="Wingdings 2" pitchFamily="18" charset="2"/>
              <a:buNone/>
            </a:pPr>
            <a:endParaRPr lang="zh-TW" altLang="en-US" sz="1600" smtClean="0"/>
          </a:p>
          <a:p>
            <a:pPr>
              <a:buFont typeface="Wingdings 2" pitchFamily="18" charset="2"/>
              <a:buNone/>
            </a:pPr>
            <a:r>
              <a:rPr lang="en-US" altLang="zh-TW" sz="1600" smtClean="0"/>
              <a:t>		// Blue on the left bottom corner</a:t>
            </a:r>
          </a:p>
          <a:p>
            <a:pPr>
              <a:buFont typeface="Wingdings 2" pitchFamily="18" charset="2"/>
              <a:buNone/>
            </a:pPr>
            <a:r>
              <a:rPr lang="en-US" altLang="zh-TW" sz="1600" smtClean="0"/>
              <a:t>		glColor3ub((GLubyte)0,(GLubyte)0,(GLubyte)255);</a:t>
            </a:r>
          </a:p>
          <a:p>
            <a:pPr>
              <a:buFont typeface="Wingdings 2" pitchFamily="18" charset="2"/>
              <a:buNone/>
            </a:pPr>
            <a:r>
              <a:rPr lang="en-US" altLang="zh-TW" sz="1600" smtClean="0"/>
              <a:t>		glVertex3f(-200.0f, -70.0f, 0.0f);</a:t>
            </a:r>
          </a:p>
          <a:p>
            <a:pPr>
              <a:buFont typeface="Wingdings 2" pitchFamily="18" charset="2"/>
              <a:buNone/>
            </a:pPr>
            <a:r>
              <a:rPr lang="en-US" altLang="zh-TW" sz="1600" smtClean="0"/>
              <a:t>	glEnd();</a:t>
            </a:r>
            <a:endParaRPr lang="zh-TW" altLang="en-US" sz="1600" smtClean="0"/>
          </a:p>
        </p:txBody>
      </p:sp>
      <p:pic>
        <p:nvPicPr>
          <p:cNvPr id="43012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0"/>
            <a:ext cx="3887788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Color in the Real World</a:t>
            </a:r>
            <a:endParaRPr lang="zh-TW" altLang="en-US" dirty="0"/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916113"/>
            <a:ext cx="3721100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矩形 4"/>
          <p:cNvSpPr>
            <a:spLocks noChangeArrowheads="1"/>
          </p:cNvSpPr>
          <p:nvPr/>
        </p:nvSpPr>
        <p:spPr bwMode="auto">
          <a:xfrm>
            <a:off x="611188" y="5949950"/>
            <a:ext cx="77771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A simple jet built by setting a different color for each triangle.</a:t>
            </a:r>
            <a:endParaRPr lang="zh-TW" altLang="en-US"/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Ambient light</a:t>
            </a:r>
            <a:endParaRPr lang="zh-TW" altLang="en-US" smtClean="0"/>
          </a:p>
        </p:txBody>
      </p:sp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060575"/>
            <a:ext cx="4910137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TW"/>
              <a:t>Lecture 15</a:t>
            </a:r>
          </a:p>
        </p:txBody>
      </p:sp>
      <p:sp>
        <p:nvSpPr>
          <p:cNvPr id="46083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Slide </a:t>
            </a:r>
            <a:fld id="{1D505E5B-ED31-418E-A4A9-C8C415108DE8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4608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zh-TW" altLang="en-US"/>
              <a:t>6.837 </a:t>
            </a:r>
            <a:r>
              <a:rPr lang="en-US" altLang="zh-TW"/>
              <a:t>Fall 2001</a:t>
            </a: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793038" cy="685800"/>
          </a:xfrm>
        </p:spPr>
        <p:txBody>
          <a:bodyPr/>
          <a:lstStyle/>
          <a:p>
            <a:pPr eaLnBrk="1" hangingPunct="1"/>
            <a:r>
              <a:rPr lang="en-US" altLang="zh-TW" sz="3600" b="1" smtClean="0">
                <a:solidFill>
                  <a:schemeClr val="accent1"/>
                </a:solidFill>
                <a:ea typeface="新細明體" pitchFamily="18" charset="-120"/>
              </a:rPr>
              <a:t>Ambient Light Source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963" y="685800"/>
            <a:ext cx="8726487" cy="5218113"/>
          </a:xfrm>
        </p:spPr>
        <p:txBody>
          <a:bodyPr/>
          <a:lstStyle/>
          <a:p>
            <a:pPr marL="0" indent="0" eaLnBrk="1" hangingPunct="1"/>
            <a:r>
              <a:rPr lang="en-US" altLang="zh-TW" smtClean="0">
                <a:ea typeface="新細明體" pitchFamily="18" charset="-120"/>
              </a:rPr>
              <a:t>Even though an object in a scene is not directly lit it will still be visible. </a:t>
            </a:r>
            <a:r>
              <a:rPr lang="en-US" altLang="zh-TW" b="1" smtClean="0">
                <a:solidFill>
                  <a:schemeClr val="folHlink"/>
                </a:solidFill>
                <a:ea typeface="新細明體" pitchFamily="18" charset="-120"/>
              </a:rPr>
              <a:t>This is because light is reflected indirectly from nearby objects.</a:t>
            </a:r>
            <a:r>
              <a:rPr lang="en-US" altLang="zh-TW" smtClean="0">
                <a:ea typeface="新細明體" pitchFamily="18" charset="-120"/>
              </a:rPr>
              <a:t> A simple </a:t>
            </a:r>
            <a:r>
              <a:rPr lang="en-US" altLang="zh-TW" i="1" smtClean="0">
                <a:ea typeface="新細明體" pitchFamily="18" charset="-120"/>
              </a:rPr>
              <a:t>hack</a:t>
            </a:r>
            <a:r>
              <a:rPr lang="en-US" altLang="zh-TW" smtClean="0">
                <a:ea typeface="新細明體" pitchFamily="18" charset="-120"/>
              </a:rPr>
              <a:t> that is commonly used to model this indirect illumination is to use of an </a:t>
            </a:r>
            <a:r>
              <a:rPr lang="en-US" altLang="zh-TW" b="1" i="1" smtClean="0">
                <a:solidFill>
                  <a:schemeClr val="hlink"/>
                </a:solidFill>
                <a:ea typeface="新細明體" pitchFamily="18" charset="-120"/>
              </a:rPr>
              <a:t>ambient light</a:t>
            </a:r>
            <a:r>
              <a:rPr lang="en-US" altLang="zh-TW" i="1" smtClean="0">
                <a:ea typeface="新細明體" pitchFamily="18" charset="-120"/>
              </a:rPr>
              <a:t> source</a:t>
            </a:r>
            <a:r>
              <a:rPr lang="en-US" altLang="zh-TW" smtClean="0">
                <a:ea typeface="新細明體" pitchFamily="18" charset="-120"/>
              </a:rPr>
              <a:t>. </a:t>
            </a:r>
            <a:r>
              <a:rPr lang="en-US" altLang="zh-TW" b="1" smtClean="0">
                <a:solidFill>
                  <a:schemeClr val="hlink"/>
                </a:solidFill>
                <a:ea typeface="新細明體" pitchFamily="18" charset="-120"/>
              </a:rPr>
              <a:t>Ambient light has no spatial or directional characteristics.</a:t>
            </a:r>
            <a:r>
              <a:rPr lang="en-US" altLang="zh-TW" smtClean="0">
                <a:ea typeface="新細明體" pitchFamily="18" charset="-120"/>
              </a:rPr>
              <a:t> The amount of ambient light incident on each object is a </a:t>
            </a:r>
            <a:r>
              <a:rPr lang="en-US" altLang="zh-TW" b="1" smtClean="0">
                <a:solidFill>
                  <a:schemeClr val="folHlink"/>
                </a:solidFill>
                <a:ea typeface="新細明體" pitchFamily="18" charset="-120"/>
              </a:rPr>
              <a:t>constant </a:t>
            </a:r>
            <a:r>
              <a:rPr lang="en-US" altLang="zh-TW" smtClean="0">
                <a:ea typeface="新細明體" pitchFamily="18" charset="-120"/>
              </a:rPr>
              <a:t>for all surfaces in the scene. An ambient light can have a color. </a:t>
            </a:r>
            <a:endParaRPr lang="en-US" altLang="zh-TW" b="1" smtClean="0">
              <a:solidFill>
                <a:schemeClr val="hlink"/>
              </a:solidFill>
              <a:ea typeface="新細明體" pitchFamily="18" charset="-120"/>
            </a:endParaRPr>
          </a:p>
          <a:p>
            <a:pPr marL="0" indent="0" eaLnBrk="1" hangingPunct="1"/>
            <a:r>
              <a:rPr lang="en-US" altLang="zh-TW" b="1" smtClean="0">
                <a:solidFill>
                  <a:schemeClr val="hlink"/>
                </a:solidFill>
                <a:ea typeface="新細明體" pitchFamily="18" charset="-120"/>
              </a:rPr>
              <a:t>The amount of ambient light that is reflected by an object is independent of the object's position or orientation</a:t>
            </a:r>
            <a:r>
              <a:rPr lang="en-US" altLang="zh-TW" smtClean="0">
                <a:ea typeface="新細明體" pitchFamily="18" charset="-120"/>
              </a:rPr>
              <a:t>. Surface properties are used to determine how much ambient light is reflected.</a:t>
            </a:r>
          </a:p>
        </p:txBody>
      </p:sp>
      <p:pic>
        <p:nvPicPr>
          <p:cNvPr id="46087" name="Picture 4" descr="Ambi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830763"/>
            <a:ext cx="2895600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Diffuse light</a:t>
            </a:r>
            <a:endParaRPr lang="zh-TW" altLang="en-US" smtClean="0"/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2133600"/>
            <a:ext cx="4827587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3" name="CAMER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Specular light</a:t>
            </a:r>
            <a:endParaRPr lang="zh-TW" altLang="en-US" smtClean="0"/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1989138"/>
            <a:ext cx="5770563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3" name="CAMERA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Putting It All Together</a:t>
            </a:r>
            <a:endParaRPr lang="zh-TW" altLang="en-US" dirty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 cstate="print"/>
          <a:srcRect r="10286"/>
          <a:stretch>
            <a:fillRect/>
          </a:stretch>
        </p:blipFill>
        <p:spPr bwMode="auto">
          <a:xfrm>
            <a:off x="250825" y="2636838"/>
            <a:ext cx="8605838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TW"/>
              <a:t>Lecture 15</a:t>
            </a:r>
          </a:p>
        </p:txBody>
      </p:sp>
      <p:sp>
        <p:nvSpPr>
          <p:cNvPr id="50179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Slide </a:t>
            </a:r>
            <a:fld id="{39C5E13F-7ECF-4AB0-B7CF-165189ACDA2D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5018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zh-TW" altLang="en-US"/>
              <a:t>6.837 </a:t>
            </a:r>
            <a:r>
              <a:rPr lang="en-US" altLang="zh-TW"/>
              <a:t>Fall 2001</a:t>
            </a: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793038" cy="685800"/>
          </a:xfrm>
        </p:spPr>
        <p:txBody>
          <a:bodyPr/>
          <a:lstStyle/>
          <a:p>
            <a:pPr eaLnBrk="1" hangingPunct="1"/>
            <a:r>
              <a:rPr lang="en-US" altLang="zh-TW" sz="3600" b="1" smtClean="0">
                <a:solidFill>
                  <a:schemeClr val="hlink"/>
                </a:solidFill>
                <a:ea typeface="新細明體" pitchFamily="18" charset="-120"/>
              </a:rPr>
              <a:t>Other Light Sources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6400800" cy="52181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zh-TW" b="1" smtClean="0">
                <a:solidFill>
                  <a:schemeClr val="tx2"/>
                </a:solidFill>
                <a:ea typeface="新細明體" pitchFamily="18" charset="-120"/>
              </a:rPr>
              <a:t>Spotlights</a:t>
            </a:r>
            <a:r>
              <a:rPr lang="en-US" altLang="zh-TW" smtClean="0">
                <a:ea typeface="新細明體" pitchFamily="18" charset="-120"/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zh-TW" smtClean="0">
                <a:ea typeface="新細明體" pitchFamily="18" charset="-120"/>
              </a:rPr>
              <a:t>Point source whose intensity falls off away from a given direction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zh-TW" smtClean="0">
                <a:ea typeface="新細明體" pitchFamily="18" charset="-120"/>
              </a:rPr>
              <a:t>Requires a color, </a:t>
            </a:r>
            <a:r>
              <a:rPr lang="en-US" altLang="zh-TW" b="1" smtClean="0">
                <a:solidFill>
                  <a:schemeClr val="hlink"/>
                </a:solidFill>
                <a:ea typeface="新細明體" pitchFamily="18" charset="-120"/>
              </a:rPr>
              <a:t>a point, a direction</a:t>
            </a:r>
            <a:r>
              <a:rPr lang="en-US" altLang="zh-TW" smtClean="0">
                <a:ea typeface="新細明體" pitchFamily="18" charset="-120"/>
              </a:rPr>
              <a:t>, parameters that control the rate of fall off </a:t>
            </a:r>
            <a:endParaRPr lang="en-US" altLang="zh-TW" b="1" smtClean="0">
              <a:solidFill>
                <a:schemeClr val="tx2"/>
              </a:solidFill>
              <a:ea typeface="新細明體" pitchFamily="18" charset="-12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zh-TW" b="1" smtClean="0">
                <a:solidFill>
                  <a:schemeClr val="tx2"/>
                </a:solidFill>
                <a:ea typeface="新細明體" pitchFamily="18" charset="-120"/>
              </a:rPr>
              <a:t>Area Light Sources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zh-TW" smtClean="0">
                <a:ea typeface="新細明體" pitchFamily="18" charset="-120"/>
              </a:rPr>
              <a:t>Light source occupies a 2-D area (usually a polygon or disk)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zh-TW" smtClean="0">
                <a:ea typeface="新細明體" pitchFamily="18" charset="-120"/>
              </a:rPr>
              <a:t>Generates </a:t>
            </a:r>
            <a:r>
              <a:rPr lang="en-US" altLang="zh-TW" b="1" i="1" smtClean="0">
                <a:solidFill>
                  <a:schemeClr val="hlink"/>
                </a:solidFill>
                <a:ea typeface="新細明體" pitchFamily="18" charset="-120"/>
              </a:rPr>
              <a:t>soft</a:t>
            </a:r>
            <a:r>
              <a:rPr lang="en-US" altLang="zh-TW" b="1" smtClean="0">
                <a:solidFill>
                  <a:schemeClr val="hlink"/>
                </a:solidFill>
                <a:ea typeface="新細明體" pitchFamily="18" charset="-120"/>
              </a:rPr>
              <a:t> shadows</a:t>
            </a:r>
            <a:r>
              <a:rPr lang="en-US" altLang="zh-TW" smtClean="0">
                <a:ea typeface="新細明體" pitchFamily="18" charset="-120"/>
              </a:rPr>
              <a:t> </a:t>
            </a:r>
            <a:endParaRPr lang="en-US" altLang="zh-TW" b="1" smtClean="0">
              <a:solidFill>
                <a:schemeClr val="tx2"/>
              </a:solidFill>
              <a:ea typeface="新細明體" pitchFamily="18" charset="-12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zh-TW" b="1" smtClean="0">
                <a:solidFill>
                  <a:schemeClr val="tx2"/>
                </a:solidFill>
                <a:ea typeface="新細明體" pitchFamily="18" charset="-120"/>
              </a:rPr>
              <a:t>Extended Light Sources</a:t>
            </a:r>
            <a:r>
              <a:rPr lang="en-US" altLang="zh-TW" smtClean="0">
                <a:ea typeface="新細明體" pitchFamily="18" charset="-120"/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zh-TW" smtClean="0">
                <a:ea typeface="新細明體" pitchFamily="18" charset="-120"/>
              </a:rPr>
              <a:t>Spherical Light Source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zh-TW" smtClean="0">
                <a:ea typeface="新細明體" pitchFamily="18" charset="-120"/>
              </a:rPr>
              <a:t>Generates </a:t>
            </a:r>
            <a:r>
              <a:rPr lang="en-US" altLang="zh-TW" i="1" smtClean="0">
                <a:ea typeface="新細明體" pitchFamily="18" charset="-120"/>
              </a:rPr>
              <a:t>soft</a:t>
            </a:r>
            <a:r>
              <a:rPr lang="en-US" altLang="zh-TW" smtClean="0">
                <a:ea typeface="新細明體" pitchFamily="18" charset="-120"/>
              </a:rPr>
              <a:t> shadows</a:t>
            </a:r>
          </a:p>
        </p:txBody>
      </p:sp>
      <p:pic>
        <p:nvPicPr>
          <p:cNvPr id="50183" name="Picture 4" descr="areal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9624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6" descr="spotl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219200"/>
            <a:ext cx="27178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 smtClean="0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2636838"/>
            <a:ext cx="87106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Material in the Real world</a:t>
            </a:r>
            <a:endParaRPr lang="zh-TW" altLang="en-US" dirty="0"/>
          </a:p>
        </p:txBody>
      </p:sp>
      <p:sp>
        <p:nvSpPr>
          <p:cNvPr id="512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Material Properties</a:t>
            </a:r>
          </a:p>
          <a:p>
            <a:endParaRPr lang="zh-TW" altLang="en-US" smtClean="0"/>
          </a:p>
        </p:txBody>
      </p:sp>
      <p:cxnSp>
        <p:nvCxnSpPr>
          <p:cNvPr id="5" name="直線接點 4"/>
          <p:cNvCxnSpPr/>
          <p:nvPr/>
        </p:nvCxnSpPr>
        <p:spPr>
          <a:xfrm>
            <a:off x="2214563" y="5286375"/>
            <a:ext cx="4643437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rot="16200000" flipH="1">
            <a:off x="2214563" y="3929062"/>
            <a:ext cx="1714500" cy="10001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rot="5400000" flipH="1" flipV="1">
            <a:off x="3526632" y="4617243"/>
            <a:ext cx="723900" cy="6334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7" name="文字方塊 10"/>
          <p:cNvSpPr txBox="1">
            <a:spLocks noChangeArrowheads="1"/>
          </p:cNvSpPr>
          <p:nvPr/>
        </p:nvSpPr>
        <p:spPr bwMode="auto">
          <a:xfrm>
            <a:off x="2071688" y="2928938"/>
            <a:ext cx="1785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/>
              <a:t> .5 Intensity</a:t>
            </a:r>
            <a:endParaRPr lang="zh-TW" altLang="en-US"/>
          </a:p>
        </p:txBody>
      </p:sp>
      <p:sp>
        <p:nvSpPr>
          <p:cNvPr id="51208" name="文字方塊 11"/>
          <p:cNvSpPr txBox="1">
            <a:spLocks noChangeArrowheads="1"/>
          </p:cNvSpPr>
          <p:nvPr/>
        </p:nvSpPr>
        <p:spPr bwMode="auto">
          <a:xfrm>
            <a:off x="3643313" y="4071938"/>
            <a:ext cx="1785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.5 X .5 =.25</a:t>
            </a:r>
            <a:endParaRPr lang="zh-TW" altLang="en-US"/>
          </a:p>
        </p:txBody>
      </p:sp>
      <p:pic>
        <p:nvPicPr>
          <p:cNvPr id="5120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708275"/>
            <a:ext cx="6550025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Adding Light to a scene</a:t>
            </a:r>
            <a:endParaRPr lang="zh-TW" altLang="en-US" dirty="0"/>
          </a:p>
        </p:txBody>
      </p:sp>
      <p:sp>
        <p:nvSpPr>
          <p:cNvPr id="522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Enabling the lighting</a:t>
            </a:r>
          </a:p>
          <a:p>
            <a:pPr lvl="1"/>
            <a:r>
              <a:rPr lang="en-US" altLang="zh-TW" smtClean="0">
                <a:solidFill>
                  <a:srgbClr val="FF0000"/>
                </a:solidFill>
              </a:rPr>
              <a:t>glEnable</a:t>
            </a:r>
            <a:r>
              <a:rPr lang="en-US" altLang="zh-TW" smtClean="0"/>
              <a:t>(GL_LIGHTING)</a:t>
            </a:r>
          </a:p>
          <a:p>
            <a:pPr lvl="1"/>
            <a:endParaRPr lang="en-US" altLang="zh-TW" smtClean="0"/>
          </a:p>
          <a:p>
            <a:pPr lvl="1"/>
            <a:endParaRPr lang="zh-TW" altLang="en-US" smtClean="0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2924175"/>
            <a:ext cx="25050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矩形 4"/>
          <p:cNvSpPr>
            <a:spLocks noChangeArrowheads="1"/>
          </p:cNvSpPr>
          <p:nvPr/>
        </p:nvSpPr>
        <p:spPr bwMode="auto">
          <a:xfrm>
            <a:off x="2051050" y="5805488"/>
            <a:ext cx="3667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An unlit jet reflects no light.</a:t>
            </a:r>
            <a:endParaRPr lang="zh-TW" altLang="en-US"/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Setting Up Cosmic Background Radiation</a:t>
            </a:r>
            <a:endParaRPr lang="zh-TW" altLang="en-US" dirty="0"/>
          </a:p>
        </p:txBody>
      </p:sp>
      <p:sp>
        <p:nvSpPr>
          <p:cNvPr id="532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n-US" altLang="zh-TW" sz="2000" smtClean="0"/>
          </a:p>
          <a:p>
            <a:pPr>
              <a:buFont typeface="Wingdings 2" pitchFamily="18" charset="2"/>
              <a:buNone/>
            </a:pPr>
            <a:r>
              <a:rPr lang="en-US" altLang="zh-TW" sz="2000" smtClean="0"/>
              <a:t>// Bright white light – full intensity RGB valuesLfloat</a:t>
            </a:r>
            <a:endParaRPr lang="en-US" altLang="zh-TW" smtClean="0"/>
          </a:p>
          <a:p>
            <a:pPr>
              <a:buFont typeface="Wingdings 2" pitchFamily="18" charset="2"/>
              <a:buNone/>
            </a:pPr>
            <a:r>
              <a:rPr lang="en-US" altLang="zh-TW" sz="2000" smtClean="0"/>
              <a:t>Glfloat </a:t>
            </a:r>
            <a:r>
              <a:rPr lang="en-US" altLang="zh-TW" sz="2000" smtClean="0">
                <a:solidFill>
                  <a:srgbClr val="FF0000"/>
                </a:solidFill>
              </a:rPr>
              <a:t>ambientLight</a:t>
            </a:r>
            <a:r>
              <a:rPr lang="en-US" altLang="zh-TW" sz="2000" smtClean="0"/>
              <a:t>[] = { 1.0f, 1.0f, 1.0f, 1.0f };</a:t>
            </a:r>
          </a:p>
          <a:p>
            <a:pPr>
              <a:buFont typeface="Wingdings 2" pitchFamily="18" charset="2"/>
              <a:buNone/>
            </a:pPr>
            <a:endParaRPr lang="zh-TW" altLang="en-US" sz="2000" smtClean="0"/>
          </a:p>
          <a:p>
            <a:pPr>
              <a:buFont typeface="Wingdings 2" pitchFamily="18" charset="2"/>
              <a:buNone/>
            </a:pPr>
            <a:r>
              <a:rPr lang="en-US" altLang="zh-TW" sz="2000" smtClean="0"/>
              <a:t>    // Lighting stuff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smtClean="0"/>
              <a:t>    glEnable(GL_LIGHTING);			// Enable lighting	</a:t>
            </a:r>
          </a:p>
          <a:p>
            <a:pPr>
              <a:buFont typeface="Wingdings 2" pitchFamily="18" charset="2"/>
              <a:buNone/>
            </a:pPr>
            <a:endParaRPr lang="zh-TW" altLang="en-US" sz="2000" smtClean="0"/>
          </a:p>
          <a:p>
            <a:pPr>
              <a:buFont typeface="Wingdings 2" pitchFamily="18" charset="2"/>
              <a:buNone/>
            </a:pPr>
            <a:r>
              <a:rPr lang="en-US" altLang="zh-TW" sz="2000" smtClean="0"/>
              <a:t>    // Set light model to use ambient light specified by ambientLight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smtClean="0"/>
              <a:t>    </a:t>
            </a:r>
            <a:r>
              <a:rPr lang="en-US" altLang="zh-TW" sz="2000" smtClean="0">
                <a:solidFill>
                  <a:srgbClr val="FF0000"/>
                </a:solidFill>
              </a:rPr>
              <a:t>glLightModelfv</a:t>
            </a:r>
            <a:r>
              <a:rPr lang="en-US" altLang="zh-TW" sz="2000" smtClean="0"/>
              <a:t>(</a:t>
            </a:r>
            <a:r>
              <a:rPr lang="en-US" altLang="zh-TW" sz="2000" u="sng" smtClean="0"/>
              <a:t>GL_LIGHT_MODEL_AMBIENT</a:t>
            </a:r>
            <a:r>
              <a:rPr lang="en-US" altLang="zh-TW" sz="2000" smtClean="0"/>
              <a:t>, ambientLight);</a:t>
            </a:r>
            <a:endParaRPr lang="zh-TW" altLang="en-US" sz="2000" smtClean="0"/>
          </a:p>
        </p:txBody>
      </p:sp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442913"/>
            <a:ext cx="76962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Using a Light Source</a:t>
            </a:r>
            <a:endParaRPr lang="zh-TW" altLang="en-US" dirty="0"/>
          </a:p>
        </p:txBody>
      </p:sp>
      <p:sp>
        <p:nvSpPr>
          <p:cNvPr id="552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349500"/>
            <a:ext cx="7107237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Surface Normal</a:t>
            </a:r>
            <a:endParaRPr lang="zh-TW" altLang="en-US" dirty="0"/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916113"/>
            <a:ext cx="7635875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Specifying a normal</a:t>
            </a:r>
            <a:endParaRPr lang="zh-TW" altLang="en-US" dirty="0"/>
          </a:p>
        </p:txBody>
      </p:sp>
      <p:sp>
        <p:nvSpPr>
          <p:cNvPr id="573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	glBegin(GL_TRIANGLES);</a:t>
            </a:r>
          </a:p>
          <a:p>
            <a:r>
              <a:rPr lang="en-US" altLang="zh-TW" smtClean="0"/>
              <a:t>            glNormal3f(0.0f, -1.0f, 0.0f)</a:t>
            </a:r>
          </a:p>
          <a:p>
            <a:r>
              <a:rPr lang="en-US" altLang="zh-TW" smtClean="0"/>
              <a:t>            glVertex3f(0.0f, 0.0f, 60.0f);</a:t>
            </a:r>
          </a:p>
          <a:p>
            <a:r>
              <a:rPr lang="en-US" altLang="zh-TW" smtClean="0"/>
              <a:t>            glVertex3f(-15.0f, 0.0f, 30.0f);</a:t>
            </a:r>
          </a:p>
          <a:p>
            <a:r>
              <a:rPr lang="en-US" altLang="zh-TW" smtClean="0"/>
              <a:t>            glVertex3f(15.0f,0.0f,30.0f);</a:t>
            </a:r>
          </a:p>
          <a:p>
            <a:r>
              <a:rPr lang="en-US" altLang="zh-TW" smtClean="0"/>
              <a:t>	glEnd();</a:t>
            </a:r>
            <a:endParaRPr lang="zh-TW" altLang="en-US" smtClean="0"/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Specifying a Normal</a:t>
            </a:r>
            <a:endParaRPr lang="zh-TW" altLang="en-US" dirty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875"/>
            <a:ext cx="417988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1557338"/>
            <a:ext cx="4402137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Finding a Normal</a:t>
            </a:r>
            <a:endParaRPr lang="zh-TW" altLang="en-US" dirty="0"/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484313"/>
            <a:ext cx="4308475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Finding a Normal</a:t>
            </a:r>
            <a:endParaRPr lang="zh-TW" altLang="en-US" dirty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475"/>
            <a:ext cx="40290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313" y="2060575"/>
            <a:ext cx="41036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3795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Color, Material, and Lighting (CH5)</a:t>
            </a:r>
          </a:p>
          <a:p>
            <a:pPr lvl="1" eaLnBrk="1" hangingPunct="1"/>
            <a:r>
              <a:rPr lang="en-US" altLang="zh-TW" smtClean="0"/>
              <a:t>Color</a:t>
            </a:r>
          </a:p>
          <a:p>
            <a:pPr lvl="1" eaLnBrk="1" hangingPunct="1"/>
            <a:r>
              <a:rPr lang="en-US" altLang="zh-TW" smtClean="0"/>
              <a:t>ShadeModel</a:t>
            </a:r>
          </a:p>
          <a:p>
            <a:pPr lvl="1" eaLnBrk="1" hangingPunct="1"/>
            <a:r>
              <a:rPr lang="en-US" altLang="zh-TW" smtClean="0"/>
              <a:t>LightModel</a:t>
            </a:r>
          </a:p>
          <a:p>
            <a:pPr lvl="1" eaLnBrk="1" hangingPunct="1"/>
            <a:r>
              <a:rPr lang="en-US" altLang="zh-TW" smtClean="0"/>
              <a:t>Light</a:t>
            </a:r>
          </a:p>
          <a:p>
            <a:pPr lvl="1" eaLnBrk="1" hangingPunct="1"/>
            <a:r>
              <a:rPr lang="en-US" altLang="zh-TW" smtClean="0"/>
              <a:t>ColorMaterial/Material</a:t>
            </a:r>
          </a:p>
          <a:p>
            <a:pPr lvl="1" eaLnBrk="1" hangingPunct="1"/>
            <a:r>
              <a:rPr lang="en-US" altLang="zh-TW" smtClean="0"/>
              <a:t>Normal</a:t>
            </a:r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Setting Up a Source</a:t>
            </a:r>
            <a:endParaRPr lang="zh-TW" altLang="en-US" dirty="0"/>
          </a:p>
        </p:txBody>
      </p:sp>
      <p:sp>
        <p:nvSpPr>
          <p:cNvPr id="614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// Light values and coordinates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    GLfloat  ambientLight[] = { 0.3f, 0.3f, 0.3f, 1.0f };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    GLfloat  diffuseLight[] = { 0.7f, 0.7f, 0.7f, 1.0f };</a:t>
            </a:r>
          </a:p>
          <a:p>
            <a:pPr>
              <a:buFont typeface="Wingdings 2" pitchFamily="18" charset="2"/>
              <a:buNone/>
            </a:pPr>
            <a:endParaRPr lang="zh-TW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    // Enable lighting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    glEnable(GL_LIGHTING);</a:t>
            </a:r>
          </a:p>
          <a:p>
            <a:pPr>
              <a:buFont typeface="Wingdings 2" pitchFamily="18" charset="2"/>
              <a:buNone/>
            </a:pPr>
            <a:endParaRPr lang="zh-TW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    // Setup and enable light 0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glLightfv(GL_LIGHT0,GL_AMBIENT,ambientLight);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glLightfv(GL_LIGHT0,GL_DIFFUSE,diffuseLight);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glEnable(GL_LIGHT0);</a:t>
            </a:r>
            <a:endParaRPr lang="zh-TW" altLang="en-US" sz="2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24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zh-TW" sz="1800" smtClean="0">
                <a:solidFill>
                  <a:srgbClr val="FF0000"/>
                </a:solidFill>
              </a:rPr>
              <a:t>    GLfloat lightPos[] = { -50.f, 50.0f, 100.0f, </a:t>
            </a:r>
            <a:r>
              <a:rPr lang="en-US" altLang="zh-TW" sz="1800" u="sng" smtClean="0">
                <a:solidFill>
                  <a:srgbClr val="FF0000"/>
                </a:solidFill>
              </a:rPr>
              <a:t>1.0f </a:t>
            </a:r>
            <a:r>
              <a:rPr lang="en-US" altLang="zh-TW" sz="1800" smtClean="0">
                <a:solidFill>
                  <a:srgbClr val="FF0000"/>
                </a:solidFill>
              </a:rPr>
              <a:t>};</a:t>
            </a:r>
          </a:p>
          <a:p>
            <a:pPr>
              <a:buFont typeface="Wingdings 2" pitchFamily="18" charset="2"/>
              <a:buNone/>
            </a:pPr>
            <a:endParaRPr lang="zh-TW" altLang="en-US" sz="1800" smtClean="0"/>
          </a:p>
          <a:p>
            <a:pPr>
              <a:buFont typeface="Wingdings 2" pitchFamily="18" charset="2"/>
              <a:buNone/>
            </a:pPr>
            <a:r>
              <a:rPr lang="en-US" altLang="zh-TW" sz="1800" smtClean="0"/>
              <a:t>	……</a:t>
            </a:r>
          </a:p>
          <a:p>
            <a:pPr>
              <a:buFont typeface="Wingdings 2" pitchFamily="18" charset="2"/>
              <a:buNone/>
            </a:pPr>
            <a:endParaRPr lang="zh-TW" altLang="en-US" sz="1800" smtClean="0"/>
          </a:p>
          <a:p>
            <a:pPr>
              <a:buFont typeface="Wingdings 2" pitchFamily="18" charset="2"/>
              <a:buNone/>
            </a:pPr>
            <a:r>
              <a:rPr lang="en-US" altLang="zh-TW" sz="1800" smtClean="0"/>
              <a:t>    fAspect = (GLfloat) w / (GLfloat) h;</a:t>
            </a:r>
          </a:p>
          <a:p>
            <a:pPr>
              <a:buFont typeface="Wingdings 2" pitchFamily="18" charset="2"/>
              <a:buNone/>
            </a:pPr>
            <a:r>
              <a:rPr lang="en-US" altLang="zh-TW" sz="1800" smtClean="0"/>
              <a:t>    gluPerspective(45.0f, fAspect, 1.0f, 225.0f);</a:t>
            </a:r>
          </a:p>
          <a:p>
            <a:pPr>
              <a:buFont typeface="Wingdings 2" pitchFamily="18" charset="2"/>
              <a:buNone/>
            </a:pPr>
            <a:r>
              <a:rPr lang="zh-TW" altLang="en-US" sz="1800" smtClean="0"/>
              <a:t>    </a:t>
            </a:r>
          </a:p>
          <a:p>
            <a:pPr>
              <a:buFont typeface="Wingdings 2" pitchFamily="18" charset="2"/>
              <a:buNone/>
            </a:pPr>
            <a:r>
              <a:rPr lang="en-US" altLang="zh-TW" sz="1800" smtClean="0"/>
              <a:t>    glMatrixMode(GL_MODELVIEW);</a:t>
            </a:r>
          </a:p>
          <a:p>
            <a:pPr>
              <a:buFont typeface="Wingdings 2" pitchFamily="18" charset="2"/>
              <a:buNone/>
            </a:pPr>
            <a:r>
              <a:rPr lang="en-US" altLang="zh-TW" sz="1800" smtClean="0"/>
              <a:t>    glLoadIdentity();</a:t>
            </a:r>
          </a:p>
          <a:p>
            <a:pPr>
              <a:buFont typeface="Wingdings 2" pitchFamily="18" charset="2"/>
              <a:buNone/>
            </a:pPr>
            <a:r>
              <a:rPr lang="zh-TW" altLang="en-US" sz="1800" smtClean="0"/>
              <a:t>    </a:t>
            </a:r>
          </a:p>
          <a:p>
            <a:pPr>
              <a:buFont typeface="Wingdings 2" pitchFamily="18" charset="2"/>
              <a:buNone/>
            </a:pPr>
            <a:r>
              <a:rPr lang="en-US" altLang="zh-TW" sz="1800" smtClean="0"/>
              <a:t>    </a:t>
            </a:r>
            <a:r>
              <a:rPr lang="en-US" altLang="zh-TW" sz="1800" smtClean="0">
                <a:solidFill>
                  <a:srgbClr val="FF0000"/>
                </a:solidFill>
              </a:rPr>
              <a:t>glLightfv(GL_LIGHT0,GL_POSITION,lightPos);</a:t>
            </a:r>
          </a:p>
          <a:p>
            <a:pPr>
              <a:buFont typeface="Wingdings 2" pitchFamily="18" charset="2"/>
              <a:buNone/>
            </a:pPr>
            <a:r>
              <a:rPr lang="en-US" altLang="zh-TW" sz="1800" smtClean="0"/>
              <a:t>    glTranslatef(0.0f, 0.0f, -150.0f);</a:t>
            </a:r>
          </a:p>
          <a:p>
            <a:pPr>
              <a:buFont typeface="Wingdings 2" pitchFamily="18" charset="2"/>
              <a:buNone/>
            </a:pPr>
            <a:endParaRPr lang="en-US" altLang="zh-TW" sz="1800" smtClean="0"/>
          </a:p>
          <a:p>
            <a:pPr>
              <a:buFont typeface="Wingdings 2" pitchFamily="18" charset="2"/>
              <a:buNone/>
            </a:pPr>
            <a:endParaRPr lang="zh-TW" altLang="en-US" sz="1800" smtClean="0"/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34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zh-TW" sz="2000" smtClean="0"/>
              <a:t>// Verticies for this panel</a:t>
            </a:r>
          </a:p>
          <a:p>
            <a:pPr>
              <a:buFont typeface="Wingdings 2" pitchFamily="18" charset="2"/>
              <a:buNone/>
            </a:pPr>
            <a:r>
              <a:rPr lang="zh-TW" altLang="en-US" sz="2000" smtClean="0"/>
              <a:t>        </a:t>
            </a:r>
            <a:r>
              <a:rPr lang="en-US" altLang="zh-TW" sz="2000" smtClean="0"/>
              <a:t>{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smtClean="0"/>
              <a:t>        M3DVector3f vPoints[3] = {{ 15.0f, 0.0f,  30.0f},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smtClean="0"/>
              <a:t>                                        { 0.0f,  15.0f, 30.0f},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smtClean="0"/>
              <a:t>                                        { 0.0f,  0.0f,  60.0f}};</a:t>
            </a:r>
          </a:p>
          <a:p>
            <a:pPr>
              <a:buFont typeface="Wingdings 2" pitchFamily="18" charset="2"/>
              <a:buNone/>
            </a:pPr>
            <a:endParaRPr lang="zh-TW" altLang="en-US" sz="2000" smtClean="0"/>
          </a:p>
          <a:p>
            <a:pPr>
              <a:buFont typeface="Wingdings 2" pitchFamily="18" charset="2"/>
              <a:buNone/>
            </a:pPr>
            <a:r>
              <a:rPr lang="en-US" altLang="zh-TW" sz="2000" smtClean="0"/>
              <a:t>        // Calculate the normal for the plane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smtClean="0">
                <a:solidFill>
                  <a:srgbClr val="FF0000"/>
                </a:solidFill>
              </a:rPr>
              <a:t>        m3dFindNormal(vNormal, vPoints[0], vPoints[1], vPoints[2]);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smtClean="0"/>
              <a:t>		glNormal3fv(vNormal);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smtClean="0"/>
              <a:t>		glVertex3fv(vPoints[0]);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smtClean="0"/>
              <a:t>		glVertex3fv(vPoints[1]);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smtClean="0"/>
              <a:t>		glVertex3fv(vPoints[2]);</a:t>
            </a:r>
          </a:p>
          <a:p>
            <a:pPr>
              <a:buFont typeface="Wingdings 2" pitchFamily="18" charset="2"/>
              <a:buNone/>
            </a:pPr>
            <a:r>
              <a:rPr lang="zh-TW" altLang="en-US" sz="2000" smtClean="0"/>
              <a:t>        </a:t>
            </a:r>
            <a:r>
              <a:rPr lang="en-US" altLang="zh-TW" sz="2000" smtClean="0"/>
              <a:t>}</a:t>
            </a:r>
            <a:r>
              <a:rPr lang="en-US" altLang="zh-TW" smtClean="0"/>
              <a:t>	</a:t>
            </a:r>
            <a:endParaRPr lang="zh-TW" altLang="en-US" smtClean="0"/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45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" y="442913"/>
            <a:ext cx="76962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3" name="CAMERA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Lighting Effects</a:t>
            </a:r>
            <a:endParaRPr lang="zh-TW" altLang="en-US" dirty="0"/>
          </a:p>
        </p:txBody>
      </p:sp>
      <p:sp>
        <p:nvSpPr>
          <p:cNvPr id="655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Secular Light</a:t>
            </a:r>
          </a:p>
          <a:p>
            <a:pPr>
              <a:buFont typeface="Wingdings 2" pitchFamily="18" charset="2"/>
              <a:buNone/>
            </a:pPr>
            <a:r>
              <a:rPr lang="en-US" altLang="zh-TW" sz="2400" smtClean="0"/>
              <a:t>GLfloat  </a:t>
            </a:r>
            <a:r>
              <a:rPr lang="en-US" altLang="zh-TW" sz="2400" smtClean="0">
                <a:solidFill>
                  <a:srgbClr val="FF0000"/>
                </a:solidFill>
              </a:rPr>
              <a:t>specular[] </a:t>
            </a:r>
            <a:r>
              <a:rPr lang="en-US" altLang="zh-TW" sz="2400" smtClean="0"/>
              <a:t>= { 1.0f, 1.0f, 1.0f, 1.0f };</a:t>
            </a:r>
          </a:p>
          <a:p>
            <a:pPr>
              <a:buFont typeface="Wingdings 2" pitchFamily="18" charset="2"/>
              <a:buNone/>
            </a:pPr>
            <a:r>
              <a:rPr lang="en-US" altLang="zh-TW" sz="2400" smtClean="0"/>
              <a:t>GLfloat  </a:t>
            </a:r>
            <a:r>
              <a:rPr lang="en-US" altLang="zh-TW" sz="2400" smtClean="0">
                <a:solidFill>
                  <a:srgbClr val="7030A0"/>
                </a:solidFill>
              </a:rPr>
              <a:t>specref[] </a:t>
            </a:r>
            <a:r>
              <a:rPr lang="en-US" altLang="zh-TW" sz="2400" smtClean="0"/>
              <a:t>= { 1.0f, 1.0f, 1.0f, 1.0f };</a:t>
            </a:r>
          </a:p>
          <a:p>
            <a:pPr>
              <a:buFont typeface="Wingdings 2" pitchFamily="18" charset="2"/>
              <a:buNone/>
            </a:pPr>
            <a:endParaRPr lang="en-US" altLang="zh-TW" sz="2400" smtClean="0"/>
          </a:p>
          <a:p>
            <a:pPr>
              <a:buFont typeface="Wingdings 2" pitchFamily="18" charset="2"/>
              <a:buNone/>
            </a:pPr>
            <a:r>
              <a:rPr lang="en-US" altLang="zh-TW" sz="2400" smtClean="0"/>
              <a:t>glLightfv(GL_LIGHT0,GL_SPECULAR, </a:t>
            </a:r>
            <a:r>
              <a:rPr lang="en-US" altLang="zh-TW" sz="2400" smtClean="0">
                <a:solidFill>
                  <a:srgbClr val="FF0000"/>
                </a:solidFill>
              </a:rPr>
              <a:t>specular</a:t>
            </a:r>
            <a:r>
              <a:rPr lang="en-US" altLang="zh-TW" sz="2400" smtClean="0"/>
              <a:t>);</a:t>
            </a:r>
          </a:p>
          <a:p>
            <a:pPr>
              <a:buFont typeface="Wingdings 2" pitchFamily="18" charset="2"/>
              <a:buNone/>
            </a:pPr>
            <a:endParaRPr lang="en-US" altLang="zh-TW" sz="2400" smtClean="0"/>
          </a:p>
          <a:p>
            <a:pPr>
              <a:buFont typeface="Wingdings 2" pitchFamily="18" charset="2"/>
              <a:buNone/>
            </a:pPr>
            <a:r>
              <a:rPr lang="en-US" altLang="zh-TW" sz="2400" smtClean="0"/>
              <a:t> // All materials hereafter have full specular reflectivity</a:t>
            </a:r>
          </a:p>
          <a:p>
            <a:pPr>
              <a:buFont typeface="Wingdings 2" pitchFamily="18" charset="2"/>
              <a:buNone/>
            </a:pPr>
            <a:r>
              <a:rPr lang="en-US" altLang="zh-TW" sz="2400" smtClean="0"/>
              <a:t> // with a high shine</a:t>
            </a:r>
          </a:p>
          <a:p>
            <a:pPr>
              <a:buFont typeface="Wingdings 2" pitchFamily="18" charset="2"/>
              <a:buNone/>
            </a:pPr>
            <a:r>
              <a:rPr lang="en-US" altLang="zh-TW" sz="2400" smtClean="0"/>
              <a:t>glMaterialfv(GL_FRONT, GL_SPECULAR, </a:t>
            </a:r>
            <a:r>
              <a:rPr lang="en-US" altLang="zh-TW" sz="2400" smtClean="0">
                <a:solidFill>
                  <a:srgbClr val="7030A0"/>
                </a:solidFill>
              </a:rPr>
              <a:t>specref</a:t>
            </a:r>
            <a:r>
              <a:rPr lang="en-US" altLang="zh-TW" sz="2400" smtClean="0"/>
              <a:t>);</a:t>
            </a:r>
          </a:p>
          <a:p>
            <a:pPr>
              <a:buFont typeface="Wingdings 2" pitchFamily="18" charset="2"/>
              <a:buNone/>
            </a:pPr>
            <a:r>
              <a:rPr lang="en-US" altLang="zh-TW" sz="2400" smtClean="0"/>
              <a:t>glMateriali(GL_FRONT, GL_SHININESS, 128);</a:t>
            </a:r>
            <a:endParaRPr lang="zh-TW" altLang="en-US" sz="2400" smtClean="0"/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1BE60-C513-40D8-A892-CD144C1F59C7}" type="slidenum">
              <a:rPr lang="en-US" altLang="zh-TW"/>
              <a:pPr>
                <a:defRPr/>
              </a:pPr>
              <a:t>35</a:t>
            </a:fld>
            <a:endParaRPr lang="en-US" altLang="zh-TW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Phong Reflection</a:t>
            </a:r>
          </a:p>
        </p:txBody>
      </p:sp>
      <p:pic>
        <p:nvPicPr>
          <p:cNvPr id="66564" name="Picture 3" descr="spheres"/>
          <p:cNvPicPr>
            <a:picLocks noChangeAspect="1" noChangeArrowheads="1"/>
          </p:cNvPicPr>
          <p:nvPr/>
        </p:nvPicPr>
        <p:blipFill>
          <a:blip r:embed="rId4" cstate="print"/>
          <a:srcRect l="1180" t="1796" r="861" b="5869"/>
          <a:stretch>
            <a:fillRect/>
          </a:stretch>
        </p:blipFill>
        <p:spPr bwMode="auto">
          <a:xfrm>
            <a:off x="1295400" y="1752600"/>
            <a:ext cx="6324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2971800" y="6448425"/>
            <a:ext cx="23352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800">
                <a:latin typeface="Arial" charset="0"/>
              </a:rPr>
              <a:t>Image courtesy of Watt, 3D Computer Graphics</a:t>
            </a:r>
          </a:p>
        </p:txBody>
      </p:sp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zh-TW" altLang="en-US" dirty="0"/>
          </a:p>
        </p:txBody>
      </p:sp>
      <p:sp>
        <p:nvSpPr>
          <p:cNvPr id="675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" y="442913"/>
            <a:ext cx="76962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3" name="CAMERA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橢圓 20"/>
          <p:cNvSpPr/>
          <p:nvPr/>
        </p:nvSpPr>
        <p:spPr>
          <a:xfrm>
            <a:off x="1357313" y="3498850"/>
            <a:ext cx="2643187" cy="2571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5286375" y="3571875"/>
            <a:ext cx="2643188" cy="2571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Normal Average</a:t>
            </a:r>
            <a:endParaRPr lang="zh-TW" altLang="en-US" dirty="0"/>
          </a:p>
        </p:txBody>
      </p:sp>
      <p:sp>
        <p:nvSpPr>
          <p:cNvPr id="6861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cxnSp>
        <p:nvCxnSpPr>
          <p:cNvPr id="5" name="直線接點 4"/>
          <p:cNvCxnSpPr/>
          <p:nvPr/>
        </p:nvCxnSpPr>
        <p:spPr>
          <a:xfrm>
            <a:off x="2143125" y="3786188"/>
            <a:ext cx="100012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 rot="5400000" flipH="1" flipV="1">
            <a:off x="1393825" y="3822700"/>
            <a:ext cx="784225" cy="7143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3143250" y="3786188"/>
            <a:ext cx="857250" cy="7858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6072188" y="3857625"/>
            <a:ext cx="1000125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rot="5400000" flipH="1" flipV="1">
            <a:off x="5322888" y="3894138"/>
            <a:ext cx="784225" cy="7143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7072313" y="3857625"/>
            <a:ext cx="857250" cy="7858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rot="5400000" flipH="1" flipV="1">
            <a:off x="2213769" y="3428207"/>
            <a:ext cx="71437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rot="16200000" flipV="1">
            <a:off x="1214437" y="3714751"/>
            <a:ext cx="500063" cy="5000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rot="5400000" flipH="1" flipV="1">
            <a:off x="3643312" y="3714751"/>
            <a:ext cx="500063" cy="5000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rot="16200000" flipV="1">
            <a:off x="5464969" y="3250406"/>
            <a:ext cx="714375" cy="5000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rot="10800000">
            <a:off x="4643438" y="4214813"/>
            <a:ext cx="714375" cy="4286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rot="5400000" flipH="1" flipV="1">
            <a:off x="6929438" y="3357563"/>
            <a:ext cx="642937" cy="3571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rot="5400000" flipH="1" flipV="1">
            <a:off x="7929563" y="4071938"/>
            <a:ext cx="571500" cy="5715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27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813" y="0"/>
            <a:ext cx="30241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Normalize</a:t>
            </a:r>
            <a:endParaRPr lang="zh-TW" altLang="en-US" dirty="0"/>
          </a:p>
        </p:txBody>
      </p:sp>
      <p:sp>
        <p:nvSpPr>
          <p:cNvPr id="696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glEnable(GL_NORMALIZE);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glEnable(GL_RESCALE_NORMALS);</a:t>
            </a:r>
            <a:endParaRPr lang="zh-TW" altLang="en-US" smtClean="0"/>
          </a:p>
          <a:p>
            <a:endParaRPr lang="zh-TW" altLang="en-US" smtClean="0"/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Lighting </a:t>
            </a:r>
            <a:r>
              <a:rPr lang="en-US" altLang="zh-TW" dirty="0" err="1" smtClean="0"/>
              <a:t>soure</a:t>
            </a:r>
            <a:endParaRPr lang="zh-TW" altLang="en-US" dirty="0"/>
          </a:p>
        </p:txBody>
      </p:sp>
      <p:sp>
        <p:nvSpPr>
          <p:cNvPr id="706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Point light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Directional Light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u="sng" smtClean="0"/>
              <a:t>Spot Light</a:t>
            </a:r>
            <a:endParaRPr lang="zh-TW" altLang="en-US" u="sng" smtClean="0"/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What is Color</a:t>
            </a:r>
            <a:endParaRPr lang="zh-TW" altLang="en-US" dirty="0"/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Light as a wave</a:t>
            </a:r>
            <a:endParaRPr lang="zh-TW" altLang="en-US" smtClean="0"/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" y="4076700"/>
            <a:ext cx="876617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2133600"/>
            <a:ext cx="55911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3" name="CAMERA.WAV"/>
      </p:stSnd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Spot light</a:t>
            </a:r>
            <a:endParaRPr lang="zh-TW" altLang="en-US" dirty="0"/>
          </a:p>
        </p:txBody>
      </p:sp>
      <p:sp>
        <p:nvSpPr>
          <p:cNvPr id="716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zh-TW" sz="2800" smtClean="0"/>
              <a:t>    // Specific spot effects</a:t>
            </a:r>
          </a:p>
          <a:p>
            <a:pPr>
              <a:buFont typeface="Wingdings 2" pitchFamily="18" charset="2"/>
              <a:buNone/>
            </a:pPr>
            <a:r>
              <a:rPr lang="en-US" altLang="zh-TW" sz="2800" smtClean="0"/>
              <a:t>    // Cut off angle is 60 degrees</a:t>
            </a:r>
          </a:p>
          <a:p>
            <a:pPr>
              <a:buFont typeface="Wingdings 2" pitchFamily="18" charset="2"/>
              <a:buNone/>
            </a:pPr>
            <a:r>
              <a:rPr lang="en-US" altLang="zh-TW" sz="2800" smtClean="0"/>
              <a:t>    glLightf(GL_LIGHT0,</a:t>
            </a:r>
            <a:r>
              <a:rPr lang="en-US" altLang="zh-TW" sz="2800" smtClean="0">
                <a:solidFill>
                  <a:srgbClr val="FF0000"/>
                </a:solidFill>
              </a:rPr>
              <a:t>GL_SPOT_CUTOFF</a:t>
            </a:r>
            <a:r>
              <a:rPr lang="en-US" altLang="zh-TW" sz="2800" smtClean="0"/>
              <a:t>,50.0f);</a:t>
            </a:r>
            <a:endParaRPr lang="zh-TW" altLang="en-US" sz="2800" smtClean="0"/>
          </a:p>
        </p:txBody>
      </p:sp>
      <p:cxnSp>
        <p:nvCxnSpPr>
          <p:cNvPr id="7" name="直線接點 6"/>
          <p:cNvCxnSpPr/>
          <p:nvPr/>
        </p:nvCxnSpPr>
        <p:spPr>
          <a:xfrm rot="10800000">
            <a:off x="3143250" y="5357813"/>
            <a:ext cx="3214688" cy="12144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rot="10800000">
            <a:off x="3214688" y="6072188"/>
            <a:ext cx="3152775" cy="509587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rot="10800000">
            <a:off x="4000500" y="4786313"/>
            <a:ext cx="2357438" cy="1785937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左大括弧 11"/>
          <p:cNvSpPr/>
          <p:nvPr/>
        </p:nvSpPr>
        <p:spPr>
          <a:xfrm>
            <a:off x="3857620" y="4929198"/>
            <a:ext cx="214314" cy="571504"/>
          </a:xfrm>
          <a:prstGeom prst="leftBrace">
            <a:avLst/>
          </a:prstGeom>
          <a:ln w="19050">
            <a:solidFill>
              <a:srgbClr val="FF0000"/>
            </a:solidFill>
          </a:ln>
          <a:scene3d>
            <a:camera prst="orthographicFront">
              <a:rot lat="0" lon="0" rev="194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1688" name="文字方塊 12"/>
          <p:cNvSpPr txBox="1">
            <a:spLocks noChangeArrowheads="1"/>
          </p:cNvSpPr>
          <p:nvPr/>
        </p:nvSpPr>
        <p:spPr bwMode="auto">
          <a:xfrm>
            <a:off x="2786063" y="4929188"/>
            <a:ext cx="1500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000"/>
              <a:t>cutoff</a:t>
            </a:r>
            <a:endParaRPr lang="zh-TW" altLang="en-US" sz="2000"/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27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zh-TW" sz="2000" smtClean="0"/>
              <a:t>glPushMatrix();	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smtClean="0"/>
              <a:t>        // Rotate coordinate system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smtClean="0"/>
              <a:t>        glRotatef(yRot, 0.0f, 1.0f, 0.0f);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smtClean="0"/>
              <a:t>        glRotatef(xRot, 1.0f, 0.0f, 0.0f);</a:t>
            </a:r>
          </a:p>
          <a:p>
            <a:pPr>
              <a:buFont typeface="Wingdings 2" pitchFamily="18" charset="2"/>
              <a:buNone/>
            </a:pPr>
            <a:endParaRPr lang="zh-TW" altLang="en-US" sz="2000" smtClean="0"/>
          </a:p>
          <a:p>
            <a:pPr>
              <a:buFont typeface="Wingdings 2" pitchFamily="18" charset="2"/>
              <a:buNone/>
            </a:pPr>
            <a:r>
              <a:rPr lang="en-US" altLang="zh-TW" sz="2000" smtClean="0"/>
              <a:t>        // Specify new position and direction in rotated coords.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smtClean="0"/>
              <a:t>        glLightfv(GL_LIGHT0,</a:t>
            </a:r>
            <a:r>
              <a:rPr lang="en-US" altLang="zh-TW" sz="2000" smtClean="0">
                <a:solidFill>
                  <a:srgbClr val="FF0000"/>
                </a:solidFill>
              </a:rPr>
              <a:t>GL_POSITION</a:t>
            </a:r>
            <a:r>
              <a:rPr lang="en-US" altLang="zh-TW" sz="2000" smtClean="0"/>
              <a:t>,lightPos);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smtClean="0"/>
              <a:t>        glLightfv(GL_LIGHT0,</a:t>
            </a:r>
            <a:r>
              <a:rPr lang="en-US" altLang="zh-TW" sz="2000" smtClean="0">
                <a:solidFill>
                  <a:srgbClr val="FF0000"/>
                </a:solidFill>
              </a:rPr>
              <a:t>GL_SPOT_DIRECTION</a:t>
            </a:r>
            <a:r>
              <a:rPr lang="en-US" altLang="zh-TW" sz="2000" smtClean="0"/>
              <a:t>,spotDir);</a:t>
            </a:r>
            <a:endParaRPr lang="zh-TW" altLang="en-US" sz="2000" smtClean="0"/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Shadows</a:t>
            </a:r>
            <a:endParaRPr lang="zh-TW" altLang="en-US" dirty="0"/>
          </a:p>
        </p:txBody>
      </p:sp>
      <p:sp>
        <p:nvSpPr>
          <p:cNvPr id="737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357438"/>
            <a:ext cx="4032250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357438"/>
            <a:ext cx="407193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3" name="CAMERA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47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zh-TW" sz="2400" smtClean="0"/>
              <a:t> // Get the plane equation from three points on the ground</a:t>
            </a:r>
          </a:p>
          <a:p>
            <a:pPr>
              <a:buFont typeface="Wingdings 2" pitchFamily="18" charset="2"/>
              <a:buNone/>
            </a:pPr>
            <a:r>
              <a:rPr lang="en-US" altLang="zh-TW" sz="2400" smtClean="0"/>
              <a:t>    M3DVector4f </a:t>
            </a:r>
            <a:r>
              <a:rPr lang="en-US" altLang="zh-TW" sz="2400" smtClean="0">
                <a:solidFill>
                  <a:srgbClr val="0070C0"/>
                </a:solidFill>
              </a:rPr>
              <a:t>vPlaneEquation</a:t>
            </a:r>
            <a:r>
              <a:rPr lang="en-US" altLang="zh-TW" sz="2400" smtClean="0"/>
              <a:t>;</a:t>
            </a:r>
          </a:p>
          <a:p>
            <a:pPr>
              <a:buFont typeface="Wingdings 2" pitchFamily="18" charset="2"/>
              <a:buNone/>
            </a:pPr>
            <a:r>
              <a:rPr lang="en-US" altLang="zh-TW" sz="2400" smtClean="0"/>
              <a:t>    </a:t>
            </a:r>
            <a:r>
              <a:rPr lang="en-US" altLang="zh-TW" sz="2400" smtClean="0">
                <a:solidFill>
                  <a:srgbClr val="FF0000"/>
                </a:solidFill>
              </a:rPr>
              <a:t>m3dGetPlaneEquation</a:t>
            </a:r>
            <a:r>
              <a:rPr lang="en-US" altLang="zh-TW" sz="2400" smtClean="0"/>
              <a:t>(</a:t>
            </a:r>
            <a:r>
              <a:rPr lang="en-US" altLang="zh-TW" sz="2400" smtClean="0">
                <a:solidFill>
                  <a:srgbClr val="0070C0"/>
                </a:solidFill>
              </a:rPr>
              <a:t>vPlaneEquation</a:t>
            </a:r>
            <a:r>
              <a:rPr lang="en-US" altLang="zh-TW" sz="2400" smtClean="0"/>
              <a:t>, points[0], points[1], points[2]);</a:t>
            </a:r>
          </a:p>
          <a:p>
            <a:pPr>
              <a:buFont typeface="Wingdings 2" pitchFamily="18" charset="2"/>
              <a:buNone/>
            </a:pPr>
            <a:endParaRPr lang="zh-TW" altLang="en-US" sz="2400" smtClean="0"/>
          </a:p>
          <a:p>
            <a:pPr>
              <a:buFont typeface="Wingdings 2" pitchFamily="18" charset="2"/>
              <a:buNone/>
            </a:pPr>
            <a:r>
              <a:rPr lang="en-US" altLang="zh-TW" sz="2400" smtClean="0"/>
              <a:t>    // Calculate projection matrix to draw shadow on the ground</a:t>
            </a:r>
          </a:p>
          <a:p>
            <a:pPr>
              <a:buFont typeface="Wingdings 2" pitchFamily="18" charset="2"/>
              <a:buNone/>
            </a:pPr>
            <a:r>
              <a:rPr lang="en-US" altLang="zh-TW" sz="2400" smtClean="0"/>
              <a:t>    </a:t>
            </a:r>
            <a:r>
              <a:rPr lang="en-US" altLang="zh-TW" sz="2400" smtClean="0">
                <a:solidFill>
                  <a:srgbClr val="FF0000"/>
                </a:solidFill>
              </a:rPr>
              <a:t>m3dMakePlanarShadowMatrix</a:t>
            </a:r>
            <a:r>
              <a:rPr lang="en-US" altLang="zh-TW" sz="2400" smtClean="0"/>
              <a:t>(shadowMat, </a:t>
            </a:r>
            <a:r>
              <a:rPr lang="en-US" altLang="zh-TW" sz="2400" smtClean="0">
                <a:solidFill>
                  <a:srgbClr val="0070C0"/>
                </a:solidFill>
              </a:rPr>
              <a:t>vPlaneEquation</a:t>
            </a:r>
            <a:r>
              <a:rPr lang="en-US" altLang="zh-TW" sz="2400" smtClean="0"/>
              <a:t>, lightPos);</a:t>
            </a:r>
            <a:endParaRPr lang="zh-TW" altLang="en-US" sz="2400" smtClean="0"/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內容版面配置區 2"/>
          <p:cNvSpPr>
            <a:spLocks noGrp="1"/>
          </p:cNvSpPr>
          <p:nvPr>
            <p:ph idx="4294967295"/>
          </p:nvPr>
        </p:nvSpPr>
        <p:spPr>
          <a:xfrm>
            <a:off x="428625" y="571500"/>
            <a:ext cx="8229600" cy="62865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zh-TW" sz="2000" smtClean="0"/>
              <a:t> // Get ready to draw the shadow and the ground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smtClean="0"/>
              <a:t>    // First disable lighting and save the projection state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smtClean="0"/>
              <a:t>    glDisable(GL_DEPTH_TEST);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smtClean="0"/>
              <a:t>    glDisable(GL_LIGHTING);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smtClean="0"/>
              <a:t>    glPushMatrix();</a:t>
            </a:r>
          </a:p>
          <a:p>
            <a:pPr>
              <a:buFont typeface="Wingdings 2" pitchFamily="18" charset="2"/>
              <a:buNone/>
            </a:pPr>
            <a:endParaRPr lang="zh-TW" altLang="en-US" sz="2000" smtClean="0"/>
          </a:p>
          <a:p>
            <a:pPr>
              <a:buFont typeface="Wingdings 2" pitchFamily="18" charset="2"/>
              <a:buNone/>
            </a:pPr>
            <a:r>
              <a:rPr lang="en-US" altLang="zh-TW" sz="2000" smtClean="0"/>
              <a:t>    // Multiply by shadow projection matrix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smtClean="0">
                <a:solidFill>
                  <a:srgbClr val="FF0000"/>
                </a:solidFill>
              </a:rPr>
              <a:t>    glMultMatrixf((GLfloat *)shadowMat);</a:t>
            </a:r>
          </a:p>
          <a:p>
            <a:pPr>
              <a:buFont typeface="Wingdings 2" pitchFamily="18" charset="2"/>
              <a:buNone/>
            </a:pPr>
            <a:endParaRPr lang="zh-TW" altLang="en-US" sz="2000" smtClean="0"/>
          </a:p>
          <a:p>
            <a:pPr>
              <a:buFont typeface="Wingdings 2" pitchFamily="18" charset="2"/>
              <a:buNone/>
            </a:pPr>
            <a:r>
              <a:rPr lang="en-US" altLang="zh-TW" sz="2000" smtClean="0"/>
              <a:t>    // Now rotate the jet around in the new flattend space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smtClean="0"/>
              <a:t>    glRotatef(xRot, 1.0f, 0.0f, 0.0f);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smtClean="0"/>
              <a:t>    glRotatef(yRot, 0.0f, 1.0f, 0.0f);</a:t>
            </a:r>
          </a:p>
          <a:p>
            <a:pPr>
              <a:buFont typeface="Wingdings 2" pitchFamily="18" charset="2"/>
              <a:buNone/>
            </a:pPr>
            <a:endParaRPr lang="zh-TW" altLang="en-US" sz="2000" smtClean="0"/>
          </a:p>
          <a:p>
            <a:pPr>
              <a:buFont typeface="Wingdings 2" pitchFamily="18" charset="2"/>
              <a:buNone/>
            </a:pPr>
            <a:r>
              <a:rPr lang="en-US" altLang="zh-TW" sz="2000" smtClean="0"/>
              <a:t>    // Pass true to indicate drawing shadow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smtClean="0">
                <a:solidFill>
                  <a:srgbClr val="FF0000"/>
                </a:solidFill>
              </a:rPr>
              <a:t>    DrawJet(1);</a:t>
            </a:r>
            <a:r>
              <a:rPr lang="en-US" altLang="zh-TW" sz="2000" smtClean="0"/>
              <a:t>	</a:t>
            </a:r>
          </a:p>
          <a:p>
            <a:pPr>
              <a:buFont typeface="Wingdings 2" pitchFamily="18" charset="2"/>
              <a:buNone/>
            </a:pPr>
            <a:endParaRPr lang="zh-TW" altLang="en-US" sz="2000" smtClean="0"/>
          </a:p>
          <a:p>
            <a:pPr>
              <a:buFont typeface="Wingdings 2" pitchFamily="18" charset="2"/>
              <a:buNone/>
            </a:pPr>
            <a:r>
              <a:rPr lang="en-US" altLang="zh-TW" sz="2000" smtClean="0"/>
              <a:t>    // Restore the projection to normal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smtClean="0"/>
              <a:t>    glPopMatrix();</a:t>
            </a:r>
            <a:endParaRPr lang="zh-TW" altLang="en-US" sz="2000" smtClean="0"/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What is Color?</a:t>
            </a:r>
            <a:endParaRPr lang="zh-TW" altLang="en-US" dirty="0"/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Light as a Particle</a:t>
            </a:r>
            <a:endParaRPr lang="zh-TW" altLang="en-US" smtClean="0"/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565400"/>
            <a:ext cx="7246938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Your Personal Photon Detector</a:t>
            </a:r>
            <a:endParaRPr lang="zh-TW" altLang="en-US" dirty="0"/>
          </a:p>
        </p:txBody>
      </p:sp>
      <p:sp>
        <p:nvSpPr>
          <p:cNvPr id="36867" name="AutoShape 2" descr="Image:Cones SMJ2 E.sv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205038"/>
            <a:ext cx="7135812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Photon Generator</a:t>
            </a:r>
            <a:endParaRPr lang="zh-TW" altLang="en-US" dirty="0"/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1785938"/>
            <a:ext cx="5643563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PC Display Modes</a:t>
            </a:r>
            <a:endParaRPr lang="zh-TW" altLang="en-US" dirty="0"/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Screen resolution</a:t>
            </a:r>
          </a:p>
          <a:p>
            <a:pPr lvl="1"/>
            <a:r>
              <a:rPr lang="en-US" altLang="zh-TW" smtClean="0"/>
              <a:t>640x480 up to 1600x1200 or more</a:t>
            </a:r>
          </a:p>
          <a:p>
            <a:endParaRPr lang="en-US" altLang="zh-TW" smtClean="0"/>
          </a:p>
          <a:p>
            <a:r>
              <a:rPr lang="en-US" altLang="zh-TW" smtClean="0"/>
              <a:t>Color Depth</a:t>
            </a:r>
            <a:endParaRPr lang="zh-TW" altLang="en-US" smtClean="0"/>
          </a:p>
        </p:txBody>
      </p:sp>
    </p:spTree>
  </p:cSld>
  <p:clrMapOvr>
    <a:masterClrMapping/>
  </p:clrMapOvr>
  <p:transition spd="med">
    <p:sndAc>
      <p:stSnd>
        <p:snd r:embed="rId3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Using Color in OpenGL</a:t>
            </a:r>
            <a:endParaRPr lang="zh-TW" altLang="en-US" dirty="0"/>
          </a:p>
        </p:txBody>
      </p:sp>
      <p:sp>
        <p:nvSpPr>
          <p:cNvPr id="39939" name="內容版面配置區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The Color Cube</a:t>
            </a:r>
            <a:endParaRPr lang="zh-TW" altLang="en-US" smtClean="0"/>
          </a:p>
        </p:txBody>
      </p:sp>
      <p:sp>
        <p:nvSpPr>
          <p:cNvPr id="39940" name="文字方塊 9"/>
          <p:cNvSpPr txBox="1">
            <a:spLocks noChangeArrowheads="1"/>
          </p:cNvSpPr>
          <p:nvPr/>
        </p:nvSpPr>
        <p:spPr bwMode="auto">
          <a:xfrm>
            <a:off x="3143250" y="45005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/>
              <a:t>Red</a:t>
            </a:r>
            <a:endParaRPr lang="zh-TW" altLang="en-US"/>
          </a:p>
        </p:txBody>
      </p:sp>
      <p:sp>
        <p:nvSpPr>
          <p:cNvPr id="39941" name="文字方塊 10"/>
          <p:cNvSpPr txBox="1">
            <a:spLocks noChangeArrowheads="1"/>
          </p:cNvSpPr>
          <p:nvPr/>
        </p:nvSpPr>
        <p:spPr bwMode="auto">
          <a:xfrm>
            <a:off x="1928813" y="2500313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/>
              <a:t>Green</a:t>
            </a:r>
            <a:endParaRPr lang="zh-TW" altLang="en-US"/>
          </a:p>
        </p:txBody>
      </p:sp>
      <p:sp>
        <p:nvSpPr>
          <p:cNvPr id="39942" name="文字方塊 11"/>
          <p:cNvSpPr txBox="1">
            <a:spLocks noChangeArrowheads="1"/>
          </p:cNvSpPr>
          <p:nvPr/>
        </p:nvSpPr>
        <p:spPr bwMode="auto">
          <a:xfrm>
            <a:off x="1000125" y="5500688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/>
              <a:t>Blue</a:t>
            </a:r>
            <a:endParaRPr lang="zh-TW" altLang="en-US"/>
          </a:p>
        </p:txBody>
      </p:sp>
      <p:sp>
        <p:nvSpPr>
          <p:cNvPr id="39943" name="文字方塊 12"/>
          <p:cNvSpPr txBox="1">
            <a:spLocks noChangeArrowheads="1"/>
          </p:cNvSpPr>
          <p:nvPr/>
        </p:nvSpPr>
        <p:spPr bwMode="auto">
          <a:xfrm>
            <a:off x="2143125" y="25003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TW" altLang="en-US"/>
          </a:p>
        </p:txBody>
      </p:sp>
      <p:sp>
        <p:nvSpPr>
          <p:cNvPr id="39944" name="文字方塊 13"/>
          <p:cNvSpPr txBox="1">
            <a:spLocks noChangeArrowheads="1"/>
          </p:cNvSpPr>
          <p:nvPr/>
        </p:nvSpPr>
        <p:spPr bwMode="auto">
          <a:xfrm>
            <a:off x="755650" y="4076700"/>
            <a:ext cx="114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/>
              <a:t>Black</a:t>
            </a:r>
          </a:p>
          <a:p>
            <a:pPr algn="ctr"/>
            <a:r>
              <a:rPr lang="en-US" altLang="zh-TW"/>
              <a:t>(0, 0, 0)</a:t>
            </a:r>
            <a:endParaRPr lang="zh-TW" alt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2571750"/>
            <a:ext cx="31623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AutoShape 14"/>
          <p:cNvSpPr>
            <a:spLocks noChangeArrowheads="1"/>
          </p:cNvSpPr>
          <p:nvPr/>
        </p:nvSpPr>
        <p:spPr bwMode="auto">
          <a:xfrm>
            <a:off x="1547813" y="3429000"/>
            <a:ext cx="1728787" cy="1584325"/>
          </a:xfrm>
          <a:prstGeom prst="cube">
            <a:avLst>
              <a:gd name="adj" fmla="val 28556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947" name="Line 15"/>
          <p:cNvSpPr>
            <a:spLocks noChangeShapeType="1"/>
          </p:cNvSpPr>
          <p:nvPr/>
        </p:nvSpPr>
        <p:spPr bwMode="auto">
          <a:xfrm flipV="1">
            <a:off x="1979613" y="3141663"/>
            <a:ext cx="0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9948" name="Line 16"/>
          <p:cNvSpPr>
            <a:spLocks noChangeShapeType="1"/>
          </p:cNvSpPr>
          <p:nvPr/>
        </p:nvSpPr>
        <p:spPr bwMode="auto">
          <a:xfrm>
            <a:off x="1979613" y="4581525"/>
            <a:ext cx="1655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9949" name="Line 17"/>
          <p:cNvSpPr>
            <a:spLocks noChangeShapeType="1"/>
          </p:cNvSpPr>
          <p:nvPr/>
        </p:nvSpPr>
        <p:spPr bwMode="auto">
          <a:xfrm flipH="1">
            <a:off x="1331913" y="4581525"/>
            <a:ext cx="64770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9950" name="Line 18"/>
          <p:cNvSpPr>
            <a:spLocks noChangeShapeType="1"/>
          </p:cNvSpPr>
          <p:nvPr/>
        </p:nvSpPr>
        <p:spPr bwMode="auto">
          <a:xfrm flipV="1">
            <a:off x="1979613" y="3860800"/>
            <a:ext cx="863600" cy="7207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9951" name="文字方塊 13"/>
          <p:cNvSpPr txBox="1">
            <a:spLocks noChangeArrowheads="1"/>
          </p:cNvSpPr>
          <p:nvPr/>
        </p:nvSpPr>
        <p:spPr bwMode="auto">
          <a:xfrm>
            <a:off x="2916238" y="3357563"/>
            <a:ext cx="2016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/>
              <a:t>White</a:t>
            </a:r>
          </a:p>
          <a:p>
            <a:pPr algn="ctr"/>
            <a:r>
              <a:rPr lang="en-US" altLang="zh-TW"/>
              <a:t>(255, 255, 255)</a:t>
            </a:r>
            <a:endParaRPr lang="zh-TW" altLang="en-US"/>
          </a:p>
        </p:txBody>
      </p:sp>
      <p:sp>
        <p:nvSpPr>
          <p:cNvPr id="39952" name="文字方塊 15"/>
          <p:cNvSpPr txBox="1">
            <a:spLocks noChangeArrowheads="1"/>
          </p:cNvSpPr>
          <p:nvPr/>
        </p:nvSpPr>
        <p:spPr bwMode="auto">
          <a:xfrm>
            <a:off x="755650" y="6092825"/>
            <a:ext cx="403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800"/>
              <a:t>The RGB color space.</a:t>
            </a:r>
            <a:endParaRPr lang="zh-TW" altLang="en-US" sz="2800"/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ecture">
  <a:themeElements>
    <a:clrScheme name="lectur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lec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lectur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ecture">
  <a:themeElements>
    <a:clrScheme name="lectur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lec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lectur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4420</TotalTime>
  <Words>989</Words>
  <Application>Microsoft Office PowerPoint</Application>
  <PresentationFormat>如螢幕大小 (4:3)</PresentationFormat>
  <Paragraphs>261</Paragraphs>
  <Slides>44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44</vt:i4>
      </vt:variant>
    </vt:vector>
  </HeadingPairs>
  <TitlesOfParts>
    <vt:vector size="55" baseType="lpstr">
      <vt:lpstr>Times New Roman</vt:lpstr>
      <vt:lpstr>新細明體</vt:lpstr>
      <vt:lpstr>Arial</vt:lpstr>
      <vt:lpstr>Verdana</vt:lpstr>
      <vt:lpstr>Tahoma</vt:lpstr>
      <vt:lpstr>Wingdings</vt:lpstr>
      <vt:lpstr>標楷體</vt:lpstr>
      <vt:lpstr>Wingdings 2</vt:lpstr>
      <vt:lpstr>Balloons</vt:lpstr>
      <vt:lpstr>lecture</vt:lpstr>
      <vt:lpstr>1_lecture</vt:lpstr>
      <vt:lpstr>投影片 1</vt:lpstr>
      <vt:lpstr>投影片 2</vt:lpstr>
      <vt:lpstr>Outline</vt:lpstr>
      <vt:lpstr>What is Color</vt:lpstr>
      <vt:lpstr>What is Color?</vt:lpstr>
      <vt:lpstr>Your Personal Photon Detector</vt:lpstr>
      <vt:lpstr>Photon Generator</vt:lpstr>
      <vt:lpstr>PC Display Modes</vt:lpstr>
      <vt:lpstr>Using Color in OpenGL</vt:lpstr>
      <vt:lpstr>Setting the Drawing Color</vt:lpstr>
      <vt:lpstr>Shading</vt:lpstr>
      <vt:lpstr>Shading Model</vt:lpstr>
      <vt:lpstr>Color in the Real World</vt:lpstr>
      <vt:lpstr>Ambient light</vt:lpstr>
      <vt:lpstr>Ambient Light Source</vt:lpstr>
      <vt:lpstr>Diffuse light</vt:lpstr>
      <vt:lpstr>Specular light</vt:lpstr>
      <vt:lpstr>Putting It All Together</vt:lpstr>
      <vt:lpstr>Other Light Sources</vt:lpstr>
      <vt:lpstr>Material in the Real world</vt:lpstr>
      <vt:lpstr>Adding Light to a scene</vt:lpstr>
      <vt:lpstr>Setting Up Cosmic Background Radiation</vt:lpstr>
      <vt:lpstr>投影片 23</vt:lpstr>
      <vt:lpstr>Using a Light Source</vt:lpstr>
      <vt:lpstr>Surface Normal</vt:lpstr>
      <vt:lpstr>Specifying a normal</vt:lpstr>
      <vt:lpstr>Specifying a Normal</vt:lpstr>
      <vt:lpstr>Finding a Normal</vt:lpstr>
      <vt:lpstr>Finding a Normal</vt:lpstr>
      <vt:lpstr>Setting Up a Source</vt:lpstr>
      <vt:lpstr>投影片 31</vt:lpstr>
      <vt:lpstr>投影片 32</vt:lpstr>
      <vt:lpstr>投影片 33</vt:lpstr>
      <vt:lpstr>Lighting Effects</vt:lpstr>
      <vt:lpstr>Phong Reflection</vt:lpstr>
      <vt:lpstr>投影片 36</vt:lpstr>
      <vt:lpstr>Normal Average</vt:lpstr>
      <vt:lpstr>Normalize</vt:lpstr>
      <vt:lpstr>Lighting soure</vt:lpstr>
      <vt:lpstr>Spot light</vt:lpstr>
      <vt:lpstr>投影片 41</vt:lpstr>
      <vt:lpstr>Shadows</vt:lpstr>
      <vt:lpstr>投影片 43</vt:lpstr>
      <vt:lpstr>投影片 44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Graphics</dc:title>
  <dc:creator>lee</dc:creator>
  <cp:lastModifiedBy>I-Cheng (Garrett) Yeh</cp:lastModifiedBy>
  <cp:revision>159</cp:revision>
  <dcterms:created xsi:type="dcterms:W3CDTF">1999-02-12T03:08:44Z</dcterms:created>
  <dcterms:modified xsi:type="dcterms:W3CDTF">2010-11-10T04:41:12Z</dcterms:modified>
</cp:coreProperties>
</file>