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4"/>
  </p:notesMasterIdLst>
  <p:handoutMasterIdLst>
    <p:handoutMasterId r:id="rId35"/>
  </p:handoutMasterIdLst>
  <p:sldIdLst>
    <p:sldId id="346" r:id="rId2"/>
    <p:sldId id="331" r:id="rId3"/>
    <p:sldId id="350" r:id="rId4"/>
    <p:sldId id="332" r:id="rId5"/>
    <p:sldId id="348" r:id="rId6"/>
    <p:sldId id="349" r:id="rId7"/>
    <p:sldId id="360" r:id="rId8"/>
    <p:sldId id="352" r:id="rId9"/>
    <p:sldId id="347" r:id="rId10"/>
    <p:sldId id="353" r:id="rId11"/>
    <p:sldId id="354" r:id="rId12"/>
    <p:sldId id="358" r:id="rId13"/>
    <p:sldId id="356" r:id="rId14"/>
    <p:sldId id="357" r:id="rId15"/>
    <p:sldId id="359" r:id="rId16"/>
    <p:sldId id="338" r:id="rId17"/>
    <p:sldId id="355" r:id="rId18"/>
    <p:sldId id="361" r:id="rId19"/>
    <p:sldId id="345" r:id="rId20"/>
    <p:sldId id="339" r:id="rId21"/>
    <p:sldId id="363" r:id="rId22"/>
    <p:sldId id="362" r:id="rId23"/>
    <p:sldId id="364" r:id="rId24"/>
    <p:sldId id="366" r:id="rId25"/>
    <p:sldId id="341" r:id="rId26"/>
    <p:sldId id="342" r:id="rId27"/>
    <p:sldId id="365" r:id="rId28"/>
    <p:sldId id="343" r:id="rId29"/>
    <p:sldId id="368" r:id="rId30"/>
    <p:sldId id="369" r:id="rId31"/>
    <p:sldId id="370" r:id="rId32"/>
    <p:sldId id="367" r:id="rId33"/>
  </p:sldIdLst>
  <p:sldSz cx="9144000" cy="6858000" type="screen4x3"/>
  <p:notesSz cx="7105650" cy="102314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CC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5" autoAdjust="0"/>
  </p:normalViewPr>
  <p:slideViewPr>
    <p:cSldViewPr>
      <p:cViewPr>
        <p:scale>
          <a:sx n="75" d="100"/>
          <a:sy n="75" d="100"/>
        </p:scale>
        <p:origin x="-2664" y="-1146"/>
      </p:cViewPr>
      <p:guideLst>
        <p:guide orient="horz" pos="98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9720263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765828C0-FFA1-4CD8-BD1E-95DA83335A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6763"/>
            <a:ext cx="5116512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101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9720263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1A375224-220C-4A0D-85EF-8E1B173EEA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http://en.wikipedia.org/wiki/Alpha_compositing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75224-220C-4A0D-85EF-8E1B173EEA8E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 signal processing, aliasing refers to an effect that causes different signals to become indistinguishable when sampled. </a:t>
            </a:r>
          </a:p>
          <a:p>
            <a:r>
              <a:rPr lang="en-US" altLang="zh-TW" dirty="0" smtClean="0"/>
              <a:t>It also refers to the distortion or artifact that results when the signal reconstructed from samples is different from the original continuous signal.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75224-220C-4A0D-85EF-8E1B173EEA8E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This buffer allows you to render to the color buffer, and then instead of displaying the results in the window, </a:t>
            </a:r>
            <a:r>
              <a:rPr lang="en-US" altLang="zh-TW" dirty="0" smtClean="0">
                <a:solidFill>
                  <a:srgbClr val="00B050"/>
                </a:solidFill>
              </a:rPr>
              <a:t>copy the contents of the color buffer to the accumulation buffer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Several supported copy operations allow you to repeatedly blend, in different ways, the color buffer contents with the accumulated contents in the accumulation buffer (thus its name). </a:t>
            </a:r>
          </a:p>
          <a:p>
            <a:r>
              <a:rPr lang="en-US" altLang="zh-TW" dirty="0" smtClean="0"/>
              <a:t>When you have finished accumulating an image, you can then copy the accumulation buffer back to the color buffer and display the results with a buffer swap.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75224-220C-4A0D-85EF-8E1B173EEA8E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75224-220C-4A0D-85EF-8E1B173EEA8E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B68-90EF-483C-AB49-A26810C870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25C1-4D72-46C3-9100-06C9220BC0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430E-CAFA-4A28-B25D-7C75BD9707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E03C-79D8-46DF-9B18-6947C4211C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5724B-6717-4D4E-800B-9BA86F3D55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D902F-9E0C-458B-BBB8-1659A724C7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9774-BF1A-40A4-BB56-E7A8FF807F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833D-E8FC-4E49-BA10-B0120D4F94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B7C0-65C2-46FB-8431-97A198D659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6A94-1BC9-4EC0-9AED-6D2E669181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65E88-483A-41CF-9580-64BCB47CC0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E3189F7F-5770-421D-9A53-43C0471975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7" r:id="rId2"/>
    <p:sldLayoutId id="2147483993" r:id="rId3"/>
    <p:sldLayoutId id="2147483988" r:id="rId4"/>
    <p:sldLayoutId id="2147483989" r:id="rId5"/>
    <p:sldLayoutId id="2147483990" r:id="rId6"/>
    <p:sldLayoutId id="2147483994" r:id="rId7"/>
    <p:sldLayoutId id="2147483995" r:id="rId8"/>
    <p:sldLayoutId id="2147483996" r:id="rId9"/>
    <p:sldLayoutId id="2147483991" r:id="rId10"/>
    <p:sldLayoutId id="2147483997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d/Dithering_example_red_blue.png" TargetMode="Externa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wretch.cc/album/show.php?i=ivan1047&amp;b=3&amp;f=110630509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hyperlink" Target="http://www.wretch.cc/album/show.php?i=ivan1047&amp;b=3&amp;f=110630509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800" dirty="0" smtClean="0"/>
              <a:t>3D Graphics Programming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Chapter 6. More on Color and Material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591282" y="5211561"/>
            <a:ext cx="255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  <a:cs typeface="Times New Roman" charset="0"/>
              </a:rPr>
              <a:t>2010.11.08</a:t>
            </a:r>
            <a:r>
              <a:rPr kumimoji="0" lang="en-US" altLang="zh-TW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  <a:cs typeface="Times New Roman" charset="0"/>
              </a:rPr>
              <a:t/>
            </a:r>
            <a:br>
              <a:rPr kumimoji="0" lang="en-US" altLang="zh-TW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  <a:cs typeface="Times New Roman" charset="0"/>
              </a:rPr>
            </a:br>
            <a:r>
              <a:rPr kumimoji="0" lang="en-US" altLang="zh-TW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  <a:cs typeface="Times New Roman" charset="0"/>
              </a:rPr>
              <a:t>Presented by Garrett Yeh</a:t>
            </a:r>
            <a:endParaRPr lang="zh-TW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Anti-aliasing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3010" name="Picture 2" descr="http://farm5.static.flickr.com/4043/4684760420_5ac931a13f_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3"/>
            <a:ext cx="9144000" cy="47889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“aliasing”</a:t>
            </a:r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All of aliasing is kind of sampling problem</a:t>
            </a:r>
          </a:p>
          <a:p>
            <a:pPr lvl="1"/>
            <a:r>
              <a:rPr lang="en-US" altLang="zh-TW" dirty="0" smtClean="0"/>
              <a:t>After we down-sample some lines/curves, we may not reconstruct the original version.</a:t>
            </a:r>
            <a:endParaRPr lang="zh-TW" altLang="en-US" dirty="0"/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3" cstate="print"/>
          <a:srcRect b="14286"/>
          <a:stretch>
            <a:fillRect/>
          </a:stretch>
        </p:blipFill>
        <p:spPr bwMode="auto">
          <a:xfrm>
            <a:off x="642910" y="5357826"/>
            <a:ext cx="390782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625" t="2041" r="2886" b="14286"/>
          <a:stretch>
            <a:fillRect/>
          </a:stretch>
        </p:blipFill>
        <p:spPr bwMode="auto">
          <a:xfrm>
            <a:off x="5643570" y="1785926"/>
            <a:ext cx="25717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5" cstate="print"/>
          <a:srcRect l="12891" t="59375" r="57812"/>
          <a:stretch>
            <a:fillRect/>
          </a:stretch>
        </p:blipFill>
        <p:spPr bwMode="auto">
          <a:xfrm>
            <a:off x="5072066" y="4857760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6" cstate="print"/>
          <a:srcRect l="12891" t="59375" r="57812"/>
          <a:stretch>
            <a:fillRect/>
          </a:stretch>
        </p:blipFill>
        <p:spPr bwMode="auto">
          <a:xfrm>
            <a:off x="7000892" y="4857760"/>
            <a:ext cx="1785950" cy="18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Remove jagged edges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OpenGL uses blending to blend the color of the fragment with the destination color of the pixel and its surrounding pixels. </a:t>
            </a:r>
          </a:p>
          <a:p>
            <a:r>
              <a:rPr lang="en-US" altLang="zh-TW" dirty="0" smtClean="0"/>
              <a:t>In essence, pixel colors are </a:t>
            </a:r>
            <a:r>
              <a:rPr lang="en-US" altLang="zh-TW" dirty="0" smtClean="0">
                <a:solidFill>
                  <a:srgbClr val="00B050"/>
                </a:solidFill>
              </a:rPr>
              <a:t>smeared</a:t>
            </a:r>
            <a:r>
              <a:rPr lang="en-US" altLang="zh-TW" dirty="0" smtClean="0"/>
              <a:t> slightly to neighboring pixels along the edges of any primitives.</a:t>
            </a:r>
            <a:endParaRPr lang="zh-TW" altLang="en-US" dirty="0"/>
          </a:p>
        </p:txBody>
      </p:sp>
      <p:pic>
        <p:nvPicPr>
          <p:cNvPr id="62466" name="Picture 2" descr="http://upload.wikimedia.org/wikipedia/commons/8/88/Aliasing_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858" y="4500570"/>
            <a:ext cx="4243414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Using AA in the </a:t>
            </a:r>
            <a:r>
              <a:rPr lang="en-US" altLang="zh-TW" dirty="0" err="1" smtClean="0"/>
              <a:t>opengl</a:t>
            </a:r>
            <a:endParaRPr lang="zh-TW" altLang="en-US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80" y="192883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 r="2734"/>
          <a:stretch>
            <a:fillRect/>
          </a:stretch>
        </p:blipFill>
        <p:spPr bwMode="auto">
          <a:xfrm>
            <a:off x="261950" y="1928834"/>
            <a:ext cx="59293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500826" y="1928802"/>
            <a:ext cx="2357454" cy="4572032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857620" y="1928802"/>
            <a:ext cx="2357454" cy="4572032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4155723" y="2132856"/>
            <a:ext cx="4448725" cy="4320480"/>
            <a:chOff x="6516216" y="1196752"/>
            <a:chExt cx="4448725" cy="432048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9080" t="64128" b="3197"/>
            <a:stretch>
              <a:fillRect/>
            </a:stretch>
          </p:blipFill>
          <p:spPr bwMode="auto">
            <a:xfrm>
              <a:off x="6516216" y="2852936"/>
              <a:ext cx="4448725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6390" t="67660" r="2734"/>
            <a:stretch>
              <a:fillRect/>
            </a:stretch>
          </p:blipFill>
          <p:spPr bwMode="auto">
            <a:xfrm>
              <a:off x="6516216" y="1196752"/>
              <a:ext cx="4443946" cy="2636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Smoother.cpp</a:t>
            </a:r>
            <a:endParaRPr lang="zh-TW" altLang="en-US" dirty="0"/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654571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>
                <a:latin typeface="+mn-lt"/>
              </a:rPr>
              <a:t>Use </a:t>
            </a:r>
            <a:r>
              <a:rPr lang="en-US" altLang="zh-TW" dirty="0" err="1" smtClean="0">
                <a:latin typeface="+mn-lt"/>
              </a:rPr>
              <a:t>glBlendEquation</a:t>
            </a:r>
            <a:r>
              <a:rPr lang="en-US" altLang="zh-TW" dirty="0" smtClean="0">
                <a:latin typeface="+mn-lt"/>
              </a:rPr>
              <a:t>(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GL_FUNC_ADD</a:t>
            </a:r>
            <a:r>
              <a:rPr lang="en-US" altLang="zh-TW" dirty="0" smtClean="0">
                <a:latin typeface="+mn-lt"/>
              </a:rPr>
              <a:t>);</a:t>
            </a:r>
          </a:p>
          <a:p>
            <a:pPr lvl="1"/>
            <a:r>
              <a:rPr lang="en-US" altLang="zh-TW" dirty="0" smtClean="0"/>
              <a:t>This is a default option.</a:t>
            </a:r>
            <a:endParaRPr lang="zh-TW" altLang="en-US" dirty="0" smtClean="0">
              <a:latin typeface="+mn-lt"/>
            </a:endParaRPr>
          </a:p>
          <a:p>
            <a:endParaRPr lang="zh-TW" altLang="en-US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 r="19196" b="30298"/>
          <a:stretch>
            <a:fillRect/>
          </a:stretch>
        </p:blipFill>
        <p:spPr bwMode="auto">
          <a:xfrm>
            <a:off x="0" y="1483846"/>
            <a:ext cx="9144000" cy="374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14348" y="2357430"/>
            <a:ext cx="5572164" cy="1857388"/>
          </a:xfrm>
          <a:prstGeom prst="rect">
            <a:avLst/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215074" y="3429000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0" indent="-319088" eaLnBrk="0" hangingPunct="0">
              <a:buClr>
                <a:srgbClr val="F0AD00"/>
              </a:buClr>
              <a:buSzPct val="80000"/>
            </a:pPr>
            <a:r>
              <a:rPr kumimoji="0" lang="en-US" altLang="zh-TW" sz="2000" dirty="0" err="1" smtClean="0">
                <a:solidFill>
                  <a:schemeClr val="bg1"/>
                </a:solidFill>
                <a:latin typeface="Corbel"/>
                <a:ea typeface="新細明體"/>
              </a:rPr>
              <a:t>glEnable</a:t>
            </a:r>
            <a:r>
              <a:rPr kumimoji="0" lang="en-US" altLang="zh-TW" sz="2000" dirty="0" smtClean="0">
                <a:solidFill>
                  <a:schemeClr val="bg1"/>
                </a:solidFill>
                <a:latin typeface="Corbel"/>
                <a:ea typeface="新細明體"/>
              </a:rPr>
              <a:t> (…)</a:t>
            </a:r>
          </a:p>
          <a:p>
            <a:pPr marL="438150" lvl="0" indent="-319088" eaLnBrk="0" hangingPunct="0">
              <a:buClr>
                <a:srgbClr val="F0AD00"/>
              </a:buClr>
              <a:buSzPct val="80000"/>
            </a:pPr>
            <a:r>
              <a:rPr kumimoji="0" lang="en-US" altLang="zh-TW" sz="2000" dirty="0" err="1" smtClean="0">
                <a:solidFill>
                  <a:schemeClr val="bg1"/>
                </a:solidFill>
                <a:latin typeface="Corbel"/>
                <a:ea typeface="新細明體"/>
              </a:rPr>
              <a:t>glHint</a:t>
            </a:r>
            <a:r>
              <a:rPr kumimoji="0" lang="en-US" altLang="zh-TW" sz="2000" dirty="0" smtClean="0">
                <a:solidFill>
                  <a:schemeClr val="bg1"/>
                </a:solidFill>
                <a:latin typeface="Corbel"/>
                <a:ea typeface="新細明體"/>
              </a:rPr>
              <a:t> (…)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29124" y="62865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 r="12568"/>
          <a:stretch>
            <a:fillRect/>
          </a:stretch>
        </p:blipFill>
        <p:spPr bwMode="auto">
          <a:xfrm>
            <a:off x="0" y="2357430"/>
            <a:ext cx="9144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More…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“multi-sample” in the initial stage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14348" y="2786058"/>
            <a:ext cx="5572164" cy="214314"/>
          </a:xfrm>
          <a:prstGeom prst="rect">
            <a:avLst/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multi-sampled example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83" t="4485" r="2614" b="1315"/>
          <a:stretch>
            <a:fillRect/>
          </a:stretch>
        </p:blipFill>
        <p:spPr bwMode="auto">
          <a:xfrm>
            <a:off x="2714612" y="1928802"/>
            <a:ext cx="6072230" cy="4609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160" t="4485" r="1377" b="1315"/>
          <a:stretch>
            <a:fillRect/>
          </a:stretch>
        </p:blipFill>
        <p:spPr bwMode="auto">
          <a:xfrm>
            <a:off x="285719" y="1928802"/>
            <a:ext cx="6145389" cy="46090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6786578" y="4929198"/>
            <a:ext cx="2000264" cy="714380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429124" y="4929198"/>
            <a:ext cx="2000264" cy="714380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Anti-Aliasing filter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1986" name="Picture 2" descr="File:Mandelbrot-spiral-original.png"/>
          <p:cNvPicPr>
            <a:picLocks noChangeAspect="1" noChangeArrowheads="1"/>
          </p:cNvPicPr>
          <p:nvPr/>
        </p:nvPicPr>
        <p:blipFill>
          <a:blip r:embed="rId2" cstate="print"/>
          <a:srcRect l="14283"/>
          <a:stretch>
            <a:fillRect/>
          </a:stretch>
        </p:blipFill>
        <p:spPr bwMode="auto">
          <a:xfrm>
            <a:off x="0" y="1500174"/>
            <a:ext cx="5572926" cy="6501588"/>
          </a:xfrm>
          <a:prstGeom prst="rect">
            <a:avLst/>
          </a:prstGeom>
          <a:noFill/>
        </p:spPr>
      </p:pic>
      <p:pic>
        <p:nvPicPr>
          <p:cNvPr id="41988" name="Picture 4" descr="File:Mandelbrot-spiral-antialiased-4-samples.png"/>
          <p:cNvPicPr>
            <a:picLocks noChangeAspect="1" noChangeArrowheads="1"/>
          </p:cNvPicPr>
          <p:nvPr/>
        </p:nvPicPr>
        <p:blipFill>
          <a:blip r:embed="rId3" cstate="print"/>
          <a:srcRect l="14284"/>
          <a:stretch>
            <a:fillRect/>
          </a:stretch>
        </p:blipFill>
        <p:spPr bwMode="auto">
          <a:xfrm>
            <a:off x="1285852" y="1500174"/>
            <a:ext cx="5572894" cy="6501588"/>
          </a:xfrm>
          <a:prstGeom prst="rect">
            <a:avLst/>
          </a:prstGeom>
          <a:noFill/>
        </p:spPr>
      </p:pic>
      <p:pic>
        <p:nvPicPr>
          <p:cNvPr id="41990" name="Picture 6" descr="File:Mandelbrot-spiral-antialiased-25-samples.png"/>
          <p:cNvPicPr>
            <a:picLocks noChangeAspect="1" noChangeArrowheads="1"/>
          </p:cNvPicPr>
          <p:nvPr/>
        </p:nvPicPr>
        <p:blipFill>
          <a:blip r:embed="rId4" cstate="print"/>
          <a:srcRect l="14284"/>
          <a:stretch>
            <a:fillRect/>
          </a:stretch>
        </p:blipFill>
        <p:spPr bwMode="auto">
          <a:xfrm>
            <a:off x="2571006" y="1500174"/>
            <a:ext cx="5572894" cy="6501588"/>
          </a:xfrm>
          <a:prstGeom prst="rect">
            <a:avLst/>
          </a:prstGeom>
          <a:noFill/>
        </p:spPr>
      </p:pic>
      <p:pic>
        <p:nvPicPr>
          <p:cNvPr id="41992" name="Picture 8" descr="File:Mandelbrot-spiral-antialiased-400-samples.png"/>
          <p:cNvPicPr>
            <a:picLocks noChangeAspect="1" noChangeArrowheads="1"/>
          </p:cNvPicPr>
          <p:nvPr/>
        </p:nvPicPr>
        <p:blipFill>
          <a:blip r:embed="rId5" cstate="print"/>
          <a:srcRect l="14284"/>
          <a:stretch>
            <a:fillRect/>
          </a:stretch>
        </p:blipFill>
        <p:spPr bwMode="auto">
          <a:xfrm>
            <a:off x="3785452" y="1500174"/>
            <a:ext cx="5572894" cy="65015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Fog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http://upload.wikimedia.org/wikipedia/commons/5/56/NeblinaJBCuritiba.JPG"/>
          <p:cNvPicPr>
            <a:picLocks noChangeAspect="1" noChangeArrowheads="1"/>
          </p:cNvPicPr>
          <p:nvPr/>
        </p:nvPicPr>
        <p:blipFill>
          <a:blip r:embed="rId2" cstate="print"/>
          <a:srcRect t="180" b="12500"/>
          <a:stretch>
            <a:fillRect/>
          </a:stretch>
        </p:blipFill>
        <p:spPr bwMode="auto">
          <a:xfrm>
            <a:off x="1238248" y="2662989"/>
            <a:ext cx="6405586" cy="419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ln>
            <a:miter lim="800000"/>
            <a:headEnd/>
            <a:tailEnd/>
          </a:ln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/>
          <a:p>
            <a:pPr lvl="1"/>
            <a:fld id="{E24E7B7D-4F52-40A3-93D7-94835F74CD68}" type="slidenum">
              <a:rPr lang="es-ES" altLang="zh-TW"/>
              <a:pPr lvl="1"/>
              <a:t>19</a:t>
            </a:fld>
            <a:endParaRPr lang="es-ES" altLang="zh-TW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Fog Functions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19462" name="Picture 5" descr="C:\BOOK\OpenGL\Paul Final\Art\jpeg\AN07F40.jpg"/>
          <p:cNvPicPr>
            <a:picLocks noChangeAspect="1" noChangeArrowheads="1"/>
          </p:cNvPicPr>
          <p:nvPr/>
        </p:nvPicPr>
        <p:blipFill>
          <a:blip r:embed="rId2" cstate="print"/>
          <a:srcRect t="7700"/>
          <a:stretch>
            <a:fillRect/>
          </a:stretch>
        </p:blipFill>
        <p:spPr bwMode="auto">
          <a:xfrm>
            <a:off x="685800" y="1828800"/>
            <a:ext cx="7291388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3803118" y="1857364"/>
            <a:ext cx="4782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dirty="0" smtClean="0">
                <a:latin typeface="+mn-lt"/>
              </a:rPr>
              <a:t>Blend fog color and rendering result </a:t>
            </a:r>
            <a:br>
              <a:rPr lang="en-US" altLang="zh-TW" dirty="0" smtClean="0">
                <a:latin typeface="+mn-lt"/>
              </a:rPr>
            </a:br>
            <a:r>
              <a:rPr lang="en-US" altLang="zh-TW" dirty="0" smtClean="0">
                <a:latin typeface="+mn-lt"/>
              </a:rPr>
              <a:t>to create fog</a:t>
            </a:r>
            <a:endParaRPr lang="zh-TW" altLang="en-US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More on Color, Material, and Lighting (CH6)</a:t>
            </a:r>
          </a:p>
          <a:p>
            <a:pPr lvl="1" eaLnBrk="1" hangingPunct="1"/>
            <a:r>
              <a:rPr lang="en-US" altLang="zh-TW" dirty="0" smtClean="0"/>
              <a:t>Blending</a:t>
            </a:r>
          </a:p>
          <a:p>
            <a:pPr lvl="1" eaLnBrk="1" hangingPunct="1"/>
            <a:r>
              <a:rPr lang="en-US" altLang="zh-TW" dirty="0" err="1" smtClean="0"/>
              <a:t>Antialiasing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Fog</a:t>
            </a:r>
          </a:p>
          <a:p>
            <a:pPr lvl="1" eaLnBrk="1" hangingPunct="1"/>
            <a:r>
              <a:rPr lang="en-US" altLang="zh-TW" dirty="0" smtClean="0"/>
              <a:t>Accumulation Buffer</a:t>
            </a:r>
            <a:endParaRPr lang="zh-TW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Fog</a:t>
            </a:r>
            <a:endParaRPr lang="zh-TW" alt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072494" cy="48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r="20617"/>
          <a:stretch>
            <a:fillRect/>
          </a:stretch>
        </p:blipFill>
        <p:spPr bwMode="auto">
          <a:xfrm>
            <a:off x="0" y="1500174"/>
            <a:ext cx="91440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14348" y="2786058"/>
            <a:ext cx="5286412" cy="1571636"/>
          </a:xfrm>
          <a:prstGeom prst="rect">
            <a:avLst/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072198" y="2857496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  <a:latin typeface="+mn-lt"/>
              </a:rPr>
              <a:t>Set color of Fog</a:t>
            </a:r>
            <a:endParaRPr lang="zh-TW" alt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72198" y="3643314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  <a:latin typeface="+mn-lt"/>
              </a:rPr>
              <a:t>Set range of Fog</a:t>
            </a:r>
            <a:endParaRPr lang="zh-TW" altLang="en-US" dirty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2102150" y="4265936"/>
            <a:ext cx="71438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5" name="群組 14"/>
          <p:cNvGrpSpPr/>
          <p:nvPr/>
        </p:nvGrpSpPr>
        <p:grpSpPr>
          <a:xfrm>
            <a:off x="565410" y="2500306"/>
            <a:ext cx="8156058" cy="4000528"/>
            <a:chOff x="565410" y="2500306"/>
            <a:chExt cx="8156058" cy="4000528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410" y="2500306"/>
              <a:ext cx="8156058" cy="40005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6248" y="2714620"/>
              <a:ext cx="4211519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Motion blur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Using Accumulation Buffer </a:t>
            </a:r>
            <a:endParaRPr lang="zh-TW" altLang="en-US" dirty="0"/>
          </a:p>
        </p:txBody>
      </p:sp>
      <p:pic>
        <p:nvPicPr>
          <p:cNvPr id="43010" name="Picture 2" descr="http://upload.wikimedia.org/wikipedia/commons/2/26/London_bus_and_telephone_box_on_Haymar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31" y="3286124"/>
            <a:ext cx="4285131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2" name="Picture 4" descr="http://upload.wikimedia.org/wikipedia/commons/7/79/Motorbike_rider_mo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3286124"/>
            <a:ext cx="4284941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1026187" y="6215082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Foreground blurring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29256" y="6215082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Background blurring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Motion blur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When a camera creates an image, that image does not always represent a single instant of time. </a:t>
            </a:r>
          </a:p>
          <a:p>
            <a:pPr lvl="1"/>
            <a:r>
              <a:rPr lang="en-US" altLang="zh-TW" dirty="0" smtClean="0"/>
              <a:t>Because of technological constraints or artistic requirements, </a:t>
            </a:r>
            <a:r>
              <a:rPr lang="en-US" altLang="zh-TW" dirty="0" smtClean="0">
                <a:solidFill>
                  <a:srgbClr val="00B050"/>
                </a:solidFill>
              </a:rPr>
              <a:t>the image may represent the scene over a period of time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Accumulation Buffer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Render to the color buffer and copy the contents of the color buffer to the accumulation buffer.</a:t>
            </a:r>
          </a:p>
          <a:p>
            <a:pPr lvl="1"/>
            <a:r>
              <a:rPr lang="en-US" altLang="zh-TW" dirty="0" smtClean="0"/>
              <a:t>Several supported copy operations allow you to </a:t>
            </a:r>
            <a:r>
              <a:rPr lang="en-US" altLang="zh-TW" b="1" dirty="0" smtClean="0"/>
              <a:t>repeatedly blend</a:t>
            </a:r>
            <a:r>
              <a:rPr lang="en-US" altLang="zh-TW" dirty="0" smtClean="0"/>
              <a:t>, in different ways.</a:t>
            </a: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2. Copy the accumulation buffer back to the color buffer </a:t>
            </a:r>
          </a:p>
          <a:p>
            <a:pPr lvl="1"/>
            <a:r>
              <a:rPr lang="en-US" altLang="zh-TW" dirty="0" smtClean="0"/>
              <a:t>Display the results with a buffer swap.</a:t>
            </a:r>
            <a:endParaRPr lang="zh-TW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US" altLang="zh-TW" dirty="0" smtClean="0"/>
              <a:t>Accumulation Buffer</a:t>
            </a:r>
            <a:endParaRPr lang="zh-TW" altLang="en-US" dirty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glutInitDisplayMode</a:t>
            </a:r>
            <a:r>
              <a:rPr lang="en-US" altLang="zh-TW" dirty="0" smtClean="0"/>
              <a:t>(GLUT_DOUBLE | GLUT_RGBA | GLUT_DEPTH | </a:t>
            </a:r>
            <a:r>
              <a:rPr lang="en-US" altLang="zh-TW" dirty="0" smtClean="0">
                <a:solidFill>
                  <a:srgbClr val="FF0000"/>
                </a:solidFill>
              </a:rPr>
              <a:t>GLUT_ACCUM</a:t>
            </a:r>
            <a:r>
              <a:rPr lang="en-US" altLang="zh-TW" dirty="0" smtClean="0"/>
              <a:t>);</a:t>
            </a:r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166662" y="3643314"/>
            <a:ext cx="3571900" cy="21431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19062" y="3795714"/>
            <a:ext cx="3571900" cy="21431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71462" y="3948114"/>
            <a:ext cx="3571900" cy="21431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3862" y="4100514"/>
            <a:ext cx="3571900" cy="21431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76262" y="4252914"/>
            <a:ext cx="3571900" cy="21431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28662" y="4405314"/>
            <a:ext cx="3571900" cy="21431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429256" y="4000504"/>
            <a:ext cx="3571900" cy="21431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4643438" y="4714884"/>
            <a:ext cx="642942" cy="78581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286116" y="5286388"/>
            <a:ext cx="500066" cy="50006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2163428" y="5540072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6215074" y="4857760"/>
            <a:ext cx="500066" cy="5000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486538" y="4857760"/>
            <a:ext cx="500066" cy="5000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6758002" y="4857760"/>
            <a:ext cx="500066" cy="5000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029466" y="4857760"/>
            <a:ext cx="500066" cy="5000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7300930" y="4857760"/>
            <a:ext cx="500066" cy="5000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7572396" y="4837122"/>
            <a:ext cx="571504" cy="5715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Operations</a:t>
            </a:r>
            <a:endParaRPr lang="zh-TW" altLang="en-US" dirty="0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 err="1" smtClean="0"/>
              <a:t>glAccum</a:t>
            </a:r>
            <a:r>
              <a:rPr lang="en-US" altLang="zh-TW" sz="3600" dirty="0" smtClean="0"/>
              <a:t>(</a:t>
            </a:r>
            <a:r>
              <a:rPr lang="en-US" altLang="zh-TW" sz="3600" dirty="0" err="1" smtClean="0">
                <a:solidFill>
                  <a:schemeClr val="bg1">
                    <a:lumMod val="50000"/>
                  </a:schemeClr>
                </a:solidFill>
              </a:rPr>
              <a:t>Glenum</a:t>
            </a:r>
            <a:r>
              <a:rPr lang="en-US" altLang="zh-TW" sz="3600" dirty="0" smtClean="0">
                <a:solidFill>
                  <a:schemeClr val="bg1">
                    <a:lumMod val="50000"/>
                  </a:schemeClr>
                </a:solidFill>
              </a:rPr>
              <a:t> op, </a:t>
            </a:r>
            <a:r>
              <a:rPr lang="en-US" altLang="zh-TW" sz="3600" dirty="0" err="1" smtClean="0">
                <a:solidFill>
                  <a:schemeClr val="bg1">
                    <a:lumMod val="50000"/>
                  </a:schemeClr>
                </a:solidFill>
              </a:rPr>
              <a:t>Glfloat</a:t>
            </a:r>
            <a:r>
              <a:rPr lang="en-US" altLang="zh-TW" sz="3600" dirty="0" smtClean="0">
                <a:solidFill>
                  <a:schemeClr val="bg1">
                    <a:lumMod val="50000"/>
                  </a:schemeClr>
                </a:solidFill>
              </a:rPr>
              <a:t> value</a:t>
            </a:r>
            <a:r>
              <a:rPr lang="en-US" altLang="zh-TW" sz="3600" dirty="0" smtClean="0"/>
              <a:t>);</a:t>
            </a:r>
            <a:endParaRPr lang="en-US" altLang="zh-TW" dirty="0" smtClean="0"/>
          </a:p>
          <a:p>
            <a:r>
              <a:rPr lang="en-US" altLang="zh-TW" i="1" dirty="0" smtClean="0"/>
              <a:t>op</a:t>
            </a:r>
            <a:r>
              <a:rPr lang="en-US" altLang="zh-TW" dirty="0" smtClean="0"/>
              <a:t> : Accumulation operation</a:t>
            </a:r>
            <a:endParaRPr lang="en-US" altLang="zh-TW" i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GL_ACCUM:   </a:t>
            </a:r>
            <a:r>
              <a:rPr lang="en-US" altLang="zh-TW" dirty="0" smtClean="0"/>
              <a:t>color buffer add to </a:t>
            </a:r>
            <a:r>
              <a:rPr lang="en-US" altLang="zh-TW" dirty="0" err="1" smtClean="0"/>
              <a:t>accum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GL_LOAD:       </a:t>
            </a:r>
            <a:r>
              <a:rPr lang="en-US" altLang="zh-TW" dirty="0" smtClean="0"/>
              <a:t>color buffer replace to </a:t>
            </a:r>
            <a:r>
              <a:rPr lang="en-US" altLang="zh-TW" dirty="0" err="1" smtClean="0"/>
              <a:t>accum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GL_RETURN: </a:t>
            </a:r>
            <a:r>
              <a:rPr lang="en-US" altLang="zh-TW" dirty="0" err="1" smtClean="0"/>
              <a:t>accum</a:t>
            </a:r>
            <a:r>
              <a:rPr lang="en-US" altLang="zh-TW" dirty="0" smtClean="0"/>
              <a:t>. to color buffer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GL_MULT: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GL_ADD:</a:t>
            </a:r>
          </a:p>
          <a:p>
            <a:r>
              <a:rPr lang="en-US" altLang="zh-TW" i="1" dirty="0" smtClean="0"/>
              <a:t>value</a:t>
            </a:r>
            <a:r>
              <a:rPr lang="en-US" altLang="zh-TW" dirty="0" smtClean="0"/>
              <a:t> : a floating-point value used to scale the operation</a:t>
            </a:r>
            <a:endParaRPr lang="zh-TW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r="15094"/>
          <a:stretch>
            <a:fillRect/>
          </a:stretch>
        </p:blipFill>
        <p:spPr bwMode="auto">
          <a:xfrm>
            <a:off x="0" y="1490014"/>
            <a:ext cx="91440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14348" y="4357694"/>
            <a:ext cx="5572164" cy="1000132"/>
          </a:xfrm>
          <a:prstGeom prst="rect">
            <a:avLst/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14348" y="5429264"/>
            <a:ext cx="5572164" cy="714380"/>
          </a:xfrm>
          <a:prstGeom prst="rect">
            <a:avLst/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58978" r="57547"/>
          <a:stretch>
            <a:fillRect/>
          </a:stretch>
        </p:blipFill>
        <p:spPr bwMode="auto">
          <a:xfrm>
            <a:off x="-32" y="2285992"/>
            <a:ext cx="9038316" cy="39290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Motion Blur</a:t>
            </a:r>
            <a:endParaRPr lang="zh-TW" altLang="en-US" dirty="0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Dithering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technique to combine some colors to create the effect of other colors</a:t>
            </a:r>
          </a:p>
          <a:p>
            <a:pPr lvl="1"/>
            <a:r>
              <a:rPr lang="en-US" altLang="zh-TW" dirty="0" smtClean="0"/>
              <a:t>Example: dithering black and white to create gray</a:t>
            </a:r>
          </a:p>
          <a:p>
            <a:pPr lvl="1"/>
            <a:r>
              <a:rPr lang="en-US" altLang="zh-TW" sz="2000" dirty="0" err="1" smtClean="0"/>
              <a:t>glEnable</a:t>
            </a:r>
            <a:r>
              <a:rPr lang="en-US" altLang="zh-TW" sz="2000" dirty="0" smtClean="0"/>
              <a:t> ( GL_DITHER ); </a:t>
            </a:r>
            <a:br>
              <a:rPr lang="en-US" altLang="zh-TW" sz="2000" dirty="0" smtClean="0"/>
            </a:br>
            <a:r>
              <a:rPr lang="en-US" altLang="zh-TW" sz="2000" dirty="0" err="1" smtClean="0"/>
              <a:t>glDisable</a:t>
            </a:r>
            <a:r>
              <a:rPr lang="en-US" altLang="zh-TW" sz="2000" dirty="0" smtClean="0"/>
              <a:t>( GL_DITHER );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 descr="http://www.webkinesia.com/online/graphics/images/color/di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56992"/>
            <a:ext cx="4781550" cy="298132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135396" y="6207695"/>
            <a:ext cx="1401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+mj-lt"/>
              </a:rPr>
              <a:t>50% gray</a:t>
            </a:r>
          </a:p>
        </p:txBody>
      </p:sp>
      <p:sp>
        <p:nvSpPr>
          <p:cNvPr id="6" name="矩形 5"/>
          <p:cNvSpPr/>
          <p:nvPr/>
        </p:nvSpPr>
        <p:spPr>
          <a:xfrm>
            <a:off x="5772728" y="6207695"/>
            <a:ext cx="1420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+mj-lt"/>
              </a:rPr>
              <a:t>19% gray</a:t>
            </a:r>
          </a:p>
        </p:txBody>
      </p:sp>
      <p:sp>
        <p:nvSpPr>
          <p:cNvPr id="7" name="矩形 6"/>
          <p:cNvSpPr/>
          <p:nvPr/>
        </p:nvSpPr>
        <p:spPr>
          <a:xfrm>
            <a:off x="7411280" y="6207695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smtClean="0">
                <a:latin typeface="+mj-lt"/>
              </a:rPr>
              <a:t>69% </a:t>
            </a:r>
            <a:r>
              <a:rPr lang="en-US" altLang="zh-TW" b="1" dirty="0" smtClean="0">
                <a:latin typeface="+mj-lt"/>
              </a:rPr>
              <a:t>gray</a:t>
            </a:r>
          </a:p>
        </p:txBody>
      </p:sp>
      <p:pic>
        <p:nvPicPr>
          <p:cNvPr id="1028" name="Picture 4" descr="File:Dithering example red blu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88640"/>
            <a:ext cx="12573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Blending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 common technique to make various rendering effects</a:t>
            </a:r>
            <a:endParaRPr lang="zh-TW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Dithering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Image dithering (gray scale)</a:t>
            </a:r>
            <a:endParaRPr lang="zh-TW" altLang="en-US" dirty="0"/>
          </a:p>
        </p:txBody>
      </p:sp>
      <p:sp>
        <p:nvSpPr>
          <p:cNvPr id="50178" name="AutoShape 2" descr="http://f5.wretch.yimg.com/ivan1047/3/1106305093.jpg?_Q4jM4hDdRbjlhy381y0PWNBTvykom0O48FYl4bAgVtm3mu3z.Ie5pwiRnj.7Vn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0180" name="AutoShape 4" descr="http://f5.wretch.yimg.com/ivan1047/3/1106305093.jpg?_Q4jM4hDdRbjlhy381y0PWNBTvykom0O48FYl4bAgVtm3mu3z.Ie5pwiRnj.7Vn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0182" name="AutoShape 6" descr="http://f5.wretch.yimg.com/ivan1047/3/1106305093.jpg?_Q4jM4hDdRbjlhy381y0PWNBTvykom0O48FYl4bAgVtm3mu3z.Ie5pwiRnj.7Vn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0184" name="AutoShape 8" descr="http://f5.wretch.yimg.com/ivan1047/3/1106305093.jpg?_Q4jM4hDdRbjlhy381y0PWNBTvykom0O48FYl4bAgVtm3mu3z.Ie5pwiRnj.7Vn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0185" name="Picture 9" descr="C:\Users\Garrett Yeh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62064"/>
            <a:ext cx="2438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6" name="Picture 10" descr="C:\Users\Garrett Yeh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744" y="2862808"/>
            <a:ext cx="2438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7" name="Picture 11" descr="C:\Users\Garrett Yeh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6048" y="2862064"/>
            <a:ext cx="2438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Dithering</a:t>
            </a:r>
            <a:endParaRPr lang="zh-TW" altLang="en-US" dirty="0"/>
          </a:p>
        </p:txBody>
      </p:sp>
      <p:sp>
        <p:nvSpPr>
          <p:cNvPr id="50178" name="AutoShape 2" descr="http://f5.wretch.yimg.com/ivan1047/3/1106305093.jpg?_Q4jM4hDdRbjlhy381y0PWNBTvykom0O48FYl4bAgVtm3mu3z.Ie5pwiRnj.7Vn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0180" name="AutoShape 4" descr="http://f5.wretch.yimg.com/ivan1047/3/1106305093.jpg?_Q4jM4hDdRbjlhy381y0PWNBTvykom0O48FYl4bAgVtm3mu3z.Ie5pwiRnj.7Vn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0182" name="AutoShape 6" descr="http://f5.wretch.yimg.com/ivan1047/3/1106305093.jpg?_Q4jM4hDdRbjlhy381y0PWNBTvykom0O48FYl4bAgVtm3mu3z.Ie5pwiRnj.7Vn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0184" name="AutoShape 8" descr="http://f5.wretch.yimg.com/ivan1047/3/1106305093.jpg?_Q4jM4hDdRbjlhy381y0PWNBTvykom0O48FYl4bAgVtm3mu3z.Ie5pwiRnj.7Vn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1202" name="Picture 2" descr="C:\Users\Garrett Yeh\Desktop\Dithering_example_undithe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574" y="1872208"/>
            <a:ext cx="2381250" cy="1905000"/>
          </a:xfrm>
          <a:prstGeom prst="rect">
            <a:avLst/>
          </a:prstGeom>
          <a:noFill/>
        </p:spPr>
      </p:pic>
      <p:pic>
        <p:nvPicPr>
          <p:cNvPr id="51203" name="Picture 3" descr="C:\Users\Garrett Yeh\Desktop\Dithering_example_undithered_web_palet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8862" y="1872208"/>
            <a:ext cx="2381250" cy="1905000"/>
          </a:xfrm>
          <a:prstGeom prst="rect">
            <a:avLst/>
          </a:prstGeom>
          <a:noFill/>
        </p:spPr>
      </p:pic>
      <p:pic>
        <p:nvPicPr>
          <p:cNvPr id="51204" name="Picture 4" descr="C:\Users\Garrett Yeh\Desktop\Dithering_example_dithered_web_palet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150" y="4392488"/>
            <a:ext cx="238125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5" name="Picture 5" descr="C:\Users\Garrett Yeh\Desktop\Dithering_example_dithered_256col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574" y="4392488"/>
            <a:ext cx="238125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6" name="Picture 6" descr="C:\Users\Garrett Yeh\Desktop\Dithering_example_undithered_16col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98862" y="4392488"/>
            <a:ext cx="2381250" cy="1905000"/>
          </a:xfrm>
          <a:prstGeom prst="rect">
            <a:avLst/>
          </a:prstGeom>
          <a:noFill/>
        </p:spPr>
      </p:pic>
      <p:pic>
        <p:nvPicPr>
          <p:cNvPr id="51207" name="Picture 7" descr="C:\Users\Garrett Yeh\Desktop\Dithering_example_dithered_16col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150" y="1872208"/>
            <a:ext cx="238125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矩形 16"/>
          <p:cNvSpPr/>
          <p:nvPr/>
        </p:nvSpPr>
        <p:spPr>
          <a:xfrm>
            <a:off x="4322048" y="6300028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 smtClean="0"/>
              <a:t>16-color optimized palette</a:t>
            </a:r>
            <a:endParaRPr lang="zh-TW" altLang="en-US" sz="1800" dirty="0"/>
          </a:p>
        </p:txBody>
      </p:sp>
      <p:sp>
        <p:nvSpPr>
          <p:cNvPr id="18" name="矩形 17"/>
          <p:cNvSpPr/>
          <p:nvPr/>
        </p:nvSpPr>
        <p:spPr>
          <a:xfrm>
            <a:off x="4445860" y="3744416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 smtClean="0"/>
              <a:t> web-safe color palette</a:t>
            </a:r>
            <a:endParaRPr lang="zh-TW" altLang="en-US" sz="1800" dirty="0"/>
          </a:p>
        </p:txBody>
      </p:sp>
      <p:sp>
        <p:nvSpPr>
          <p:cNvPr id="20" name="矩形 19"/>
          <p:cNvSpPr/>
          <p:nvPr/>
        </p:nvSpPr>
        <p:spPr>
          <a:xfrm>
            <a:off x="1115616" y="3717032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 smtClean="0"/>
              <a:t>Original one</a:t>
            </a:r>
            <a:endParaRPr lang="zh-TW" altLang="en-US" sz="1800" dirty="0"/>
          </a:p>
        </p:txBody>
      </p:sp>
      <p:sp>
        <p:nvSpPr>
          <p:cNvPr id="21" name="矩形 20"/>
          <p:cNvSpPr/>
          <p:nvPr/>
        </p:nvSpPr>
        <p:spPr>
          <a:xfrm>
            <a:off x="786835" y="6239053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800" dirty="0" smtClean="0"/>
              <a:t>256-color  with </a:t>
            </a:r>
            <a:br>
              <a:rPr lang="en-US" altLang="zh-TW" sz="1800" dirty="0" smtClean="0"/>
            </a:br>
            <a:r>
              <a:rPr lang="en-US" altLang="zh-TW" sz="1800" dirty="0" smtClean="0"/>
              <a:t>an optimized palette</a:t>
            </a:r>
            <a:endParaRPr lang="zh-TW" altLang="en-US" sz="18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104659" y="6550223"/>
            <a:ext cx="203934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400" dirty="0" smtClean="0"/>
              <a:t>“+” means With dithering</a:t>
            </a:r>
            <a:endParaRPr lang="zh-TW" altLang="en-US" sz="1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796136" y="1865144"/>
            <a:ext cx="27924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400" b="1" dirty="0" smtClean="0"/>
              <a:t>+</a:t>
            </a:r>
            <a:endParaRPr lang="zh-TW" altLang="en-US" sz="1400" b="1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796136" y="4385424"/>
            <a:ext cx="27924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400" b="1" dirty="0" smtClean="0"/>
              <a:t>+</a:t>
            </a:r>
            <a:endParaRPr lang="zh-TW" altLang="en-US" sz="1400" b="1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11560" y="4385424"/>
            <a:ext cx="27924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400" b="1" dirty="0" smtClean="0"/>
              <a:t>+</a:t>
            </a:r>
            <a:endParaRPr lang="zh-TW" altLang="en-US" sz="1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Q&amp;A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Blending</a:t>
            </a:r>
            <a:endParaRPr lang="zh-TW" altLang="en-US" dirty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Alpha compositing</a:t>
            </a:r>
          </a:p>
          <a:p>
            <a:pPr lvl="1"/>
            <a:r>
              <a:rPr lang="en-US" altLang="zh-TW" dirty="0" smtClean="0"/>
              <a:t>The process of combining an image with a background to create the appearance of partial transparency.</a:t>
            </a:r>
          </a:p>
          <a:p>
            <a:r>
              <a:rPr lang="en-US" altLang="zh-TW" dirty="0" smtClean="0"/>
              <a:t>Range of alpha value – 0.0~1.0</a:t>
            </a:r>
          </a:p>
          <a:p>
            <a:pPr lvl="1"/>
            <a:r>
              <a:rPr lang="en-US" altLang="zh-TW" dirty="0" smtClean="0">
                <a:solidFill>
                  <a:srgbClr val="00B050"/>
                </a:solidFill>
              </a:rPr>
              <a:t>0.0 represents a fully transparent color</a:t>
            </a:r>
          </a:p>
          <a:p>
            <a:pPr lvl="1"/>
            <a:r>
              <a:rPr lang="en-US" altLang="zh-TW" dirty="0" smtClean="0"/>
              <a:t>1.0 represents a fully opaque color.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Blending equation</a:t>
            </a:r>
            <a:endParaRPr lang="zh-TW" altLang="en-US" dirty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797447"/>
          </a:xfrm>
        </p:spPr>
        <p:txBody>
          <a:bodyPr/>
          <a:lstStyle/>
          <a:p>
            <a:r>
              <a:rPr lang="en-US" altLang="zh-TW" dirty="0" err="1" smtClean="0"/>
              <a:t>Cf</a:t>
            </a:r>
            <a:r>
              <a:rPr lang="en-US" altLang="zh-TW" dirty="0" smtClean="0"/>
              <a:t> = (</a:t>
            </a:r>
            <a:r>
              <a:rPr lang="en-US" altLang="zh-TW" dirty="0" smtClean="0">
                <a:solidFill>
                  <a:srgbClr val="00B050"/>
                </a:solidFill>
              </a:rPr>
              <a:t>Cs</a:t>
            </a:r>
            <a:r>
              <a:rPr lang="en-US" altLang="zh-TW" dirty="0" smtClean="0"/>
              <a:t> * S) + (</a:t>
            </a:r>
            <a:r>
              <a:rPr lang="en-US" altLang="zh-TW" dirty="0" err="1" smtClean="0">
                <a:solidFill>
                  <a:srgbClr val="FFC000"/>
                </a:solidFill>
              </a:rPr>
              <a:t>Cd</a:t>
            </a:r>
            <a:r>
              <a:rPr lang="en-US" altLang="zh-TW" dirty="0" smtClean="0"/>
              <a:t> * D)</a:t>
            </a:r>
          </a:p>
          <a:p>
            <a:endParaRPr lang="en-US" altLang="zh-TW" dirty="0" smtClean="0"/>
          </a:p>
          <a:p>
            <a:pPr>
              <a:buFont typeface="Wingdings 2" pitchFamily="18" charset="2"/>
              <a:buNone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</a:pPr>
            <a:r>
              <a:rPr lang="en-US" altLang="zh-TW" sz="2000" dirty="0" err="1" smtClean="0"/>
              <a:t>glEnable</a:t>
            </a:r>
            <a:r>
              <a:rPr lang="en-US" altLang="zh-TW" sz="2000" dirty="0" smtClean="0"/>
              <a:t>(GL_BLEND);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dirty="0" smtClean="0"/>
              <a:t>       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glBlendFunc</a:t>
            </a:r>
            <a:r>
              <a:rPr lang="en-US" altLang="zh-TW" sz="2000" dirty="0" smtClean="0"/>
              <a:t>(GL_SRC_ALPHA, GL_ONE_MINUS_SRC_ALPHA);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dirty="0" smtClean="0"/>
              <a:t>        </a:t>
            </a:r>
            <a:r>
              <a:rPr lang="en-US" altLang="zh-TW" sz="2000" dirty="0" err="1" smtClean="0"/>
              <a:t>DrawGround</a:t>
            </a:r>
            <a:r>
              <a:rPr lang="en-US" altLang="zh-TW" sz="2000" dirty="0" smtClean="0"/>
              <a:t>();</a:t>
            </a:r>
          </a:p>
          <a:p>
            <a:pPr>
              <a:buFont typeface="Wingdings 2" pitchFamily="18" charset="2"/>
              <a:buNone/>
            </a:pPr>
            <a:r>
              <a:rPr lang="en-US" altLang="zh-TW" sz="2000" dirty="0" err="1" smtClean="0"/>
              <a:t>glDisable</a:t>
            </a:r>
            <a:r>
              <a:rPr lang="en-US" altLang="zh-TW" sz="2000" dirty="0" smtClean="0"/>
              <a:t>(GL_BLEND);</a:t>
            </a:r>
          </a:p>
          <a:p>
            <a:pPr>
              <a:buFont typeface="Wingdings 2" pitchFamily="18" charset="2"/>
              <a:buNone/>
            </a:pPr>
            <a:endParaRPr lang="en-US" altLang="zh-TW" sz="2000" dirty="0" smtClean="0"/>
          </a:p>
          <a:p>
            <a:r>
              <a:rPr lang="en-US" altLang="zh-TW" dirty="0" smtClean="0"/>
              <a:t>This function tells OpenGL…</a:t>
            </a:r>
          </a:p>
          <a:p>
            <a:r>
              <a:rPr lang="en-US" altLang="zh-TW" sz="2000" dirty="0" smtClean="0">
                <a:solidFill>
                  <a:srgbClr val="00B050"/>
                </a:solidFill>
              </a:rPr>
              <a:t>take the </a:t>
            </a:r>
            <a:r>
              <a:rPr lang="en-US" altLang="zh-TW" sz="2000" b="1" dirty="0" smtClean="0">
                <a:solidFill>
                  <a:srgbClr val="00B050"/>
                </a:solidFill>
              </a:rPr>
              <a:t>source (incoming) color </a:t>
            </a:r>
            <a:r>
              <a:rPr lang="en-US" altLang="zh-TW" sz="2000" dirty="0" smtClean="0"/>
              <a:t>and </a:t>
            </a:r>
            <a:r>
              <a:rPr lang="en-US" altLang="zh-TW" sz="2000" b="1" dirty="0" smtClean="0">
                <a:solidFill>
                  <a:srgbClr val="00B050"/>
                </a:solidFill>
              </a:rPr>
              <a:t>multiply</a:t>
            </a:r>
            <a:r>
              <a:rPr lang="en-US" altLang="zh-TW" sz="2000" dirty="0" smtClean="0">
                <a:solidFill>
                  <a:srgbClr val="00B050"/>
                </a:solidFill>
              </a:rPr>
              <a:t> the color (the RGB values) by the </a:t>
            </a:r>
            <a:r>
              <a:rPr lang="en-US" altLang="zh-TW" sz="2000" b="1" dirty="0" smtClean="0">
                <a:solidFill>
                  <a:srgbClr val="00B050"/>
                </a:solidFill>
              </a:rPr>
              <a:t>(its) alpha value</a:t>
            </a:r>
            <a:r>
              <a:rPr lang="en-US" altLang="zh-TW" sz="2000" dirty="0" smtClean="0"/>
              <a:t>. </a:t>
            </a:r>
          </a:p>
          <a:p>
            <a:r>
              <a:rPr lang="en-US" altLang="zh-TW" sz="2000" b="1" dirty="0" smtClean="0">
                <a:solidFill>
                  <a:srgbClr val="00B050"/>
                </a:solidFill>
              </a:rPr>
              <a:t>Add</a:t>
            </a:r>
            <a:r>
              <a:rPr lang="en-US" altLang="zh-TW" sz="2000" dirty="0" smtClean="0"/>
              <a:t> this to the result of </a:t>
            </a:r>
            <a:r>
              <a:rPr lang="en-US" altLang="zh-TW" sz="2000" b="1" dirty="0" smtClean="0">
                <a:solidFill>
                  <a:srgbClr val="00B050"/>
                </a:solidFill>
              </a:rPr>
              <a:t>multiplying</a:t>
            </a:r>
            <a:r>
              <a:rPr lang="en-US" altLang="zh-TW" sz="2000" dirty="0" smtClean="0">
                <a:solidFill>
                  <a:srgbClr val="00B050"/>
                </a:solidFill>
              </a:rPr>
              <a:t> the destination color by </a:t>
            </a:r>
            <a:r>
              <a:rPr lang="en-US" altLang="zh-TW" sz="2000" b="1" dirty="0" smtClean="0">
                <a:solidFill>
                  <a:srgbClr val="00B050"/>
                </a:solidFill>
              </a:rPr>
              <a:t>one minus the alpha value from the source</a:t>
            </a:r>
            <a:r>
              <a:rPr lang="en-US" altLang="zh-TW" sz="2000" dirty="0" smtClean="0"/>
              <a:t>.</a:t>
            </a:r>
            <a:endParaRPr lang="zh-TW" altLang="en-US" sz="2000" dirty="0" smtClean="0"/>
          </a:p>
        </p:txBody>
      </p:sp>
      <p:sp>
        <p:nvSpPr>
          <p:cNvPr id="4" name="矩形 3"/>
          <p:cNvSpPr/>
          <p:nvPr/>
        </p:nvSpPr>
        <p:spPr>
          <a:xfrm>
            <a:off x="4266611" y="3610277"/>
            <a:ext cx="3348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solidFill>
                  <a:srgbClr val="00B050"/>
                </a:solidFill>
                <a:latin typeface="+mn-lt"/>
              </a:rPr>
              <a:t>C</a:t>
            </a:r>
            <a:r>
              <a:rPr lang="en-US" altLang="zh-TW" sz="1800" dirty="0" err="1" smtClean="0">
                <a:solidFill>
                  <a:srgbClr val="00B050"/>
                </a:solidFill>
                <a:latin typeface="+mn-lt"/>
              </a:rPr>
              <a:t>f</a:t>
            </a:r>
            <a:r>
              <a:rPr lang="en-US" altLang="zh-TW" dirty="0" smtClean="0">
                <a:solidFill>
                  <a:srgbClr val="00B050"/>
                </a:solidFill>
                <a:latin typeface="+mn-lt"/>
              </a:rPr>
              <a:t> = (C</a:t>
            </a:r>
            <a:r>
              <a:rPr lang="en-US" altLang="zh-TW" sz="1800" dirty="0" smtClean="0">
                <a:solidFill>
                  <a:srgbClr val="00B050"/>
                </a:solidFill>
                <a:latin typeface="+mn-lt"/>
              </a:rPr>
              <a:t>s</a:t>
            </a:r>
            <a:r>
              <a:rPr lang="en-US" altLang="zh-TW" dirty="0" smtClean="0">
                <a:solidFill>
                  <a:srgbClr val="00B050"/>
                </a:solidFill>
                <a:latin typeface="+mn-lt"/>
              </a:rPr>
              <a:t> * S) + ((1-C</a:t>
            </a:r>
            <a:r>
              <a:rPr lang="en-US" altLang="zh-TW" sz="1800" dirty="0" smtClean="0">
                <a:solidFill>
                  <a:srgbClr val="00B050"/>
                </a:solidFill>
                <a:latin typeface="+mn-lt"/>
              </a:rPr>
              <a:t>s)</a:t>
            </a:r>
            <a:r>
              <a:rPr lang="en-US" altLang="zh-TW" dirty="0" smtClean="0">
                <a:solidFill>
                  <a:srgbClr val="00B050"/>
                </a:solidFill>
                <a:latin typeface="+mn-lt"/>
              </a:rPr>
              <a:t> * D)</a:t>
            </a:r>
          </a:p>
        </p:txBody>
      </p:sp>
      <p:sp>
        <p:nvSpPr>
          <p:cNvPr id="5" name="矩形 4"/>
          <p:cNvSpPr/>
          <p:nvPr/>
        </p:nvSpPr>
        <p:spPr>
          <a:xfrm>
            <a:off x="786434" y="1559470"/>
            <a:ext cx="2856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 smtClean="0">
                <a:solidFill>
                  <a:srgbClr val="00B050"/>
                </a:solidFill>
                <a:latin typeface="+mj-lt"/>
              </a:rPr>
              <a:t>foreground (incoming color)</a:t>
            </a:r>
            <a:endParaRPr lang="zh-TW" altLang="en-US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67938" y="2214554"/>
            <a:ext cx="1318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 smtClean="0">
                <a:solidFill>
                  <a:srgbClr val="FFC000"/>
                </a:solidFill>
                <a:latin typeface="+mj-lt"/>
              </a:rPr>
              <a:t>background</a:t>
            </a:r>
            <a:endParaRPr lang="zh-TW" altLang="en-US" sz="18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51639" r="8472" b="24102"/>
          <a:stretch>
            <a:fillRect/>
          </a:stretch>
        </p:blipFill>
        <p:spPr bwMode="auto">
          <a:xfrm>
            <a:off x="-32" y="3143248"/>
            <a:ext cx="9144032" cy="1303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5000628" y="1500174"/>
            <a:ext cx="2762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+mn-lt"/>
              </a:rPr>
              <a:t>Ordering: painter’s algorithm</a:t>
            </a:r>
            <a:endParaRPr lang="zh-TW" altLang="en-US" sz="1600" dirty="0">
              <a:latin typeface="+mn-lt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785926"/>
            <a:ext cx="3571900" cy="11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 table (p.230~231)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glBlendFunc</a:t>
            </a:r>
            <a:r>
              <a:rPr lang="en-US" altLang="zh-TW" dirty="0" smtClean="0"/>
              <a:t>(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GLenum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S,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GLenum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D</a:t>
            </a:r>
            <a:r>
              <a:rPr lang="en-US" altLang="zh-TW" dirty="0" smtClean="0"/>
              <a:t>);</a:t>
            </a:r>
          </a:p>
          <a:p>
            <a:pPr lvl="1"/>
            <a:r>
              <a:rPr lang="en-US" altLang="zh-TW" sz="2400" dirty="0" smtClean="0"/>
              <a:t>S and D are the source and destination blending factors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1214414" y="2928934"/>
            <a:ext cx="5577199" cy="3539816"/>
            <a:chOff x="428596" y="1785926"/>
            <a:chExt cx="5577199" cy="3539816"/>
          </a:xfrm>
        </p:grpSpPr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785926"/>
              <a:ext cx="5541744" cy="134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5033"/>
            <a:stretch>
              <a:fillRect/>
            </a:stretch>
          </p:blipFill>
          <p:spPr bwMode="auto">
            <a:xfrm>
              <a:off x="436617" y="3064656"/>
              <a:ext cx="5569178" cy="226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33467" b="19347"/>
          <a:stretch>
            <a:fillRect/>
          </a:stretch>
        </p:blipFill>
        <p:spPr bwMode="auto">
          <a:xfrm>
            <a:off x="377674" y="2857496"/>
            <a:ext cx="84091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More…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glBlendEquation</a:t>
            </a:r>
            <a:r>
              <a:rPr lang="en-US" altLang="zh-TW" dirty="0" smtClean="0"/>
              <a:t>(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GLenum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i="1" dirty="0" smtClean="0">
                <a:solidFill>
                  <a:schemeClr val="bg1">
                    <a:lumMod val="50000"/>
                  </a:schemeClr>
                </a:solidFill>
              </a:rPr>
              <a:t>mode</a:t>
            </a:r>
            <a:r>
              <a:rPr lang="en-US" altLang="zh-TW" i="1" dirty="0" smtClean="0"/>
              <a:t>);</a:t>
            </a:r>
          </a:p>
          <a:p>
            <a:endParaRPr lang="en-US" altLang="zh-TW" i="1" dirty="0" smtClean="0"/>
          </a:p>
          <a:p>
            <a:endParaRPr lang="en-US" altLang="zh-TW" i="1" dirty="0" smtClean="0"/>
          </a:p>
          <a:p>
            <a:endParaRPr lang="en-US" altLang="zh-TW" i="1" dirty="0" smtClean="0"/>
          </a:p>
          <a:p>
            <a:endParaRPr lang="en-US" altLang="zh-TW" i="1" dirty="0" smtClean="0"/>
          </a:p>
          <a:p>
            <a:endParaRPr lang="en-US" altLang="zh-TW" i="1" dirty="0" smtClean="0"/>
          </a:p>
          <a:p>
            <a:r>
              <a:rPr lang="en-US" altLang="zh-TW" dirty="0" err="1" smtClean="0"/>
              <a:t>glBlendFuncSeparate</a:t>
            </a:r>
            <a:r>
              <a:rPr lang="en-US" altLang="zh-TW" dirty="0" smtClean="0"/>
              <a:t>(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GLenum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srcRGB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GLenum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dstRGB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GLenum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srcAlpha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GLenum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</a:rPr>
              <a:t>dstAlpha</a:t>
            </a:r>
            <a:r>
              <a:rPr lang="en-US" altLang="zh-TW" dirty="0" smtClean="0"/>
              <a:t>); </a:t>
            </a:r>
            <a:r>
              <a:rPr lang="en-US" altLang="zh-TW" dirty="0" smtClean="0">
                <a:solidFill>
                  <a:srgbClr val="00B050"/>
                </a:solidFill>
              </a:rPr>
              <a:t>~ gain full control of blending</a:t>
            </a:r>
            <a:endParaRPr lang="zh-TW" altLang="en-US" dirty="0">
              <a:solidFill>
                <a:srgbClr val="00B050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98591" y="2357430"/>
            <a:ext cx="8559689" cy="2214578"/>
            <a:chOff x="298591" y="2571744"/>
            <a:chExt cx="8559689" cy="2214578"/>
          </a:xfrm>
        </p:grpSpPr>
        <p:pic>
          <p:nvPicPr>
            <p:cNvPr id="645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591" y="2571744"/>
              <a:ext cx="8559689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直線接點 5"/>
            <p:cNvCxnSpPr/>
            <p:nvPr/>
          </p:nvCxnSpPr>
          <p:spPr>
            <a:xfrm>
              <a:off x="1714480" y="3571876"/>
              <a:ext cx="64294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Reflection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Use blending to fake “reflection”</a:t>
            </a:r>
            <a:endParaRPr lang="zh-TW" alt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04040"/>
              </a:clrFrom>
              <a:clrTo>
                <a:srgbClr val="404040">
                  <a:alpha val="0"/>
                </a:srgbClr>
              </a:clrTo>
            </a:clrChange>
          </a:blip>
          <a:srcRect t="9375" b="3124"/>
          <a:stretch>
            <a:fillRect/>
          </a:stretch>
        </p:blipFill>
        <p:spPr bwMode="auto">
          <a:xfrm>
            <a:off x="0" y="2857496"/>
            <a:ext cx="91440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Reflection.cpp</a:t>
            </a:r>
            <a:endParaRPr lang="zh-TW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r="8472"/>
          <a:stretch>
            <a:fillRect/>
          </a:stretch>
        </p:blipFill>
        <p:spPr bwMode="auto">
          <a:xfrm>
            <a:off x="-32" y="1483240"/>
            <a:ext cx="9144032" cy="537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14348" y="5500702"/>
            <a:ext cx="4357718" cy="785818"/>
          </a:xfrm>
          <a:prstGeom prst="rect">
            <a:avLst/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14348" y="2786058"/>
            <a:ext cx="5572164" cy="1357322"/>
          </a:xfrm>
          <a:prstGeom prst="rect">
            <a:avLst/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215074" y="3429000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0" indent="-319088" eaLnBrk="0" hangingPunct="0">
              <a:buClr>
                <a:srgbClr val="F0AD00"/>
              </a:buClr>
              <a:buSzPct val="80000"/>
            </a:pPr>
            <a:r>
              <a:rPr kumimoji="0" lang="en-US" altLang="zh-TW" sz="2000" dirty="0" err="1" smtClean="0">
                <a:solidFill>
                  <a:schemeClr val="bg1"/>
                </a:solidFill>
                <a:latin typeface="Corbel"/>
                <a:ea typeface="新細明體"/>
              </a:rPr>
              <a:t>glFrontFace</a:t>
            </a:r>
            <a:r>
              <a:rPr kumimoji="0" lang="en-US" altLang="zh-TW" sz="2000" dirty="0" smtClean="0">
                <a:solidFill>
                  <a:schemeClr val="bg1"/>
                </a:solidFill>
                <a:latin typeface="Corbel"/>
                <a:ea typeface="新細明體"/>
              </a:rPr>
              <a:t>(</a:t>
            </a:r>
            <a:r>
              <a:rPr kumimoji="0" lang="en-US" altLang="zh-TW" sz="2000" dirty="0" smtClean="0">
                <a:solidFill>
                  <a:srgbClr val="FFFF00"/>
                </a:solidFill>
                <a:latin typeface="Corbel"/>
                <a:ea typeface="新細明體"/>
              </a:rPr>
              <a:t>GL_CW</a:t>
            </a:r>
            <a:r>
              <a:rPr kumimoji="0" lang="en-US" altLang="zh-TW" sz="2000" dirty="0">
                <a:solidFill>
                  <a:schemeClr val="bg1"/>
                </a:solidFill>
                <a:latin typeface="Corbel"/>
                <a:ea typeface="新細明體"/>
              </a:rPr>
              <a:t>); </a:t>
            </a:r>
          </a:p>
          <a:p>
            <a:pPr marL="438150" lvl="0" indent="-319088" eaLnBrk="0" hangingPunct="0">
              <a:buClr>
                <a:srgbClr val="F0AD00"/>
              </a:buClr>
              <a:buSzPct val="80000"/>
            </a:pPr>
            <a:r>
              <a:rPr kumimoji="0" lang="en-US" altLang="zh-TW" sz="2000" dirty="0" err="1" smtClean="0">
                <a:solidFill>
                  <a:schemeClr val="bg1"/>
                </a:solidFill>
                <a:latin typeface="Corbel"/>
                <a:ea typeface="新細明體"/>
              </a:rPr>
              <a:t>glScalef</a:t>
            </a:r>
            <a:r>
              <a:rPr kumimoji="0" lang="en-US" altLang="zh-TW" sz="2000" dirty="0" smtClean="0">
                <a:solidFill>
                  <a:schemeClr val="bg1"/>
                </a:solidFill>
                <a:latin typeface="Corbel"/>
                <a:ea typeface="新細明體"/>
              </a:rPr>
              <a:t>(1.0f</a:t>
            </a:r>
            <a:r>
              <a:rPr kumimoji="0" lang="en-US" altLang="zh-TW" sz="2000" dirty="0">
                <a:solidFill>
                  <a:schemeClr val="bg1"/>
                </a:solidFill>
                <a:latin typeface="Corbel"/>
                <a:ea typeface="新細明體"/>
              </a:rPr>
              <a:t>, </a:t>
            </a:r>
            <a:r>
              <a:rPr kumimoji="0" lang="en-US" altLang="zh-TW" sz="2000" dirty="0">
                <a:solidFill>
                  <a:srgbClr val="FFFF00"/>
                </a:solidFill>
                <a:latin typeface="Corbel"/>
                <a:ea typeface="新細明體"/>
              </a:rPr>
              <a:t>-1.0f</a:t>
            </a:r>
            <a:r>
              <a:rPr kumimoji="0" lang="en-US" altLang="zh-TW" sz="2000" dirty="0">
                <a:solidFill>
                  <a:schemeClr val="bg1"/>
                </a:solidFill>
                <a:latin typeface="Corbel"/>
                <a:ea typeface="新細明體"/>
              </a:rPr>
              <a:t>, 1.0f);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375182" y="3000372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  <a:latin typeface="+mj-lt"/>
              </a:rPr>
              <a:t>Clockwise</a:t>
            </a:r>
            <a:endParaRPr lang="zh-TW" altLang="en-US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3286116" y="3143248"/>
            <a:ext cx="128588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286116" y="5906470"/>
            <a:ext cx="78581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4881</TotalTime>
  <Words>644</Words>
  <Application>Microsoft Office PowerPoint</Application>
  <PresentationFormat>如螢幕大小 (4:3)</PresentationFormat>
  <Paragraphs>141</Paragraphs>
  <Slides>32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模組</vt:lpstr>
      <vt:lpstr>3D Graphics Programming</vt:lpstr>
      <vt:lpstr>Outline</vt:lpstr>
      <vt:lpstr>Blending</vt:lpstr>
      <vt:lpstr>Blending</vt:lpstr>
      <vt:lpstr>Blending equation</vt:lpstr>
      <vt:lpstr>Reference table (p.230~231)</vt:lpstr>
      <vt:lpstr>More…</vt:lpstr>
      <vt:lpstr>Reflection</vt:lpstr>
      <vt:lpstr>Reflection.cpp</vt:lpstr>
      <vt:lpstr>Anti-aliasing</vt:lpstr>
      <vt:lpstr>What is “aliasing”</vt:lpstr>
      <vt:lpstr>Remove jagged edges</vt:lpstr>
      <vt:lpstr>Using AA in the opengl</vt:lpstr>
      <vt:lpstr>Smoother.cpp</vt:lpstr>
      <vt:lpstr>More…</vt:lpstr>
      <vt:lpstr>multi-sampled example</vt:lpstr>
      <vt:lpstr>Anti-Aliasing filter</vt:lpstr>
      <vt:lpstr>Fog</vt:lpstr>
      <vt:lpstr>Fog Functions</vt:lpstr>
      <vt:lpstr>Fog</vt:lpstr>
      <vt:lpstr>投影片 21</vt:lpstr>
      <vt:lpstr>Motion blur</vt:lpstr>
      <vt:lpstr>What is Motion blur</vt:lpstr>
      <vt:lpstr>Accumulation Buffer</vt:lpstr>
      <vt:lpstr>Accumulation Buffer</vt:lpstr>
      <vt:lpstr>Operations</vt:lpstr>
      <vt:lpstr>投影片 27</vt:lpstr>
      <vt:lpstr>Motion Blur</vt:lpstr>
      <vt:lpstr>Dithering</vt:lpstr>
      <vt:lpstr>Dithering</vt:lpstr>
      <vt:lpstr>Dithering</vt:lpstr>
      <vt:lpstr>Q&amp;A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Graphics</dc:title>
  <dc:creator>I-Cheng (Garrett) Yeh</dc:creator>
  <cp:lastModifiedBy>I-Cheng (Garrett) Yeh</cp:lastModifiedBy>
  <cp:revision>255</cp:revision>
  <dcterms:created xsi:type="dcterms:W3CDTF">1999-02-12T03:08:44Z</dcterms:created>
  <dcterms:modified xsi:type="dcterms:W3CDTF">2010-11-14T21:47:23Z</dcterms:modified>
</cp:coreProperties>
</file>