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notesMasterIdLst>
    <p:notesMasterId r:id="rId58"/>
  </p:notesMasterIdLst>
  <p:handoutMasterIdLst>
    <p:handoutMasterId r:id="rId59"/>
  </p:handoutMasterIdLst>
  <p:sldIdLst>
    <p:sldId id="346" r:id="rId2"/>
    <p:sldId id="331" r:id="rId3"/>
    <p:sldId id="373" r:id="rId4"/>
    <p:sldId id="372" r:id="rId5"/>
    <p:sldId id="374" r:id="rId6"/>
    <p:sldId id="375" r:id="rId7"/>
    <p:sldId id="376" r:id="rId8"/>
    <p:sldId id="377" r:id="rId9"/>
    <p:sldId id="350" r:id="rId10"/>
    <p:sldId id="332" r:id="rId11"/>
    <p:sldId id="391" r:id="rId12"/>
    <p:sldId id="379" r:id="rId13"/>
    <p:sldId id="380" r:id="rId14"/>
    <p:sldId id="382" r:id="rId15"/>
    <p:sldId id="381" r:id="rId16"/>
    <p:sldId id="383" r:id="rId17"/>
    <p:sldId id="384" r:id="rId18"/>
    <p:sldId id="385" r:id="rId19"/>
    <p:sldId id="386" r:id="rId20"/>
    <p:sldId id="378" r:id="rId21"/>
    <p:sldId id="387" r:id="rId22"/>
    <p:sldId id="388" r:id="rId23"/>
    <p:sldId id="389" r:id="rId24"/>
    <p:sldId id="400" r:id="rId25"/>
    <p:sldId id="392" r:id="rId26"/>
    <p:sldId id="394" r:id="rId27"/>
    <p:sldId id="395" r:id="rId28"/>
    <p:sldId id="396" r:id="rId29"/>
    <p:sldId id="397" r:id="rId30"/>
    <p:sldId id="398" r:id="rId31"/>
    <p:sldId id="399" r:id="rId32"/>
    <p:sldId id="401" r:id="rId33"/>
    <p:sldId id="371" r:id="rId34"/>
    <p:sldId id="402" r:id="rId35"/>
    <p:sldId id="403" r:id="rId36"/>
    <p:sldId id="404" r:id="rId37"/>
    <p:sldId id="405" r:id="rId38"/>
    <p:sldId id="406" r:id="rId39"/>
    <p:sldId id="407" r:id="rId40"/>
    <p:sldId id="408" r:id="rId41"/>
    <p:sldId id="409" r:id="rId42"/>
    <p:sldId id="411" r:id="rId43"/>
    <p:sldId id="410" r:id="rId44"/>
    <p:sldId id="412" r:id="rId45"/>
    <p:sldId id="413" r:id="rId46"/>
    <p:sldId id="414" r:id="rId47"/>
    <p:sldId id="415" r:id="rId48"/>
    <p:sldId id="416" r:id="rId49"/>
    <p:sldId id="417" r:id="rId50"/>
    <p:sldId id="418" r:id="rId51"/>
    <p:sldId id="419" r:id="rId52"/>
    <p:sldId id="420" r:id="rId53"/>
    <p:sldId id="422" r:id="rId54"/>
    <p:sldId id="421" r:id="rId55"/>
    <p:sldId id="423" r:id="rId56"/>
    <p:sldId id="424" r:id="rId57"/>
  </p:sldIdLst>
  <p:sldSz cx="9144000" cy="6858000" type="screen4x3"/>
  <p:notesSz cx="7105650" cy="10231438"/>
  <p:defaultTextStyle>
    <a:defPPr>
      <a:defRPr lang="zh-TW"/>
    </a:defPPr>
    <a:lvl1pPr algn="l" rtl="0" fontAlgn="base">
      <a:spcBef>
        <a:spcPct val="0"/>
      </a:spcBef>
      <a:spcAft>
        <a:spcPct val="0"/>
      </a:spcAft>
      <a:defRPr kumimoji="1" sz="2400" kern="1200">
        <a:solidFill>
          <a:schemeClr val="tx1"/>
        </a:solidFill>
        <a:latin typeface="Times New Roman" charset="0"/>
        <a:ea typeface="新細明體" pitchFamily="18" charset="-120"/>
        <a:cs typeface="+mn-cs"/>
      </a:defRPr>
    </a:lvl1pPr>
    <a:lvl2pPr marL="457200" algn="l" rtl="0" fontAlgn="base">
      <a:spcBef>
        <a:spcPct val="0"/>
      </a:spcBef>
      <a:spcAft>
        <a:spcPct val="0"/>
      </a:spcAft>
      <a:defRPr kumimoji="1" sz="2400" kern="1200">
        <a:solidFill>
          <a:schemeClr val="tx1"/>
        </a:solidFill>
        <a:latin typeface="Times New Roman" charset="0"/>
        <a:ea typeface="新細明體" pitchFamily="18" charset="-120"/>
        <a:cs typeface="+mn-cs"/>
      </a:defRPr>
    </a:lvl2pPr>
    <a:lvl3pPr marL="914400" algn="l" rtl="0" fontAlgn="base">
      <a:spcBef>
        <a:spcPct val="0"/>
      </a:spcBef>
      <a:spcAft>
        <a:spcPct val="0"/>
      </a:spcAft>
      <a:defRPr kumimoji="1" sz="2400" kern="1200">
        <a:solidFill>
          <a:schemeClr val="tx1"/>
        </a:solidFill>
        <a:latin typeface="Times New Roman" charset="0"/>
        <a:ea typeface="新細明體" pitchFamily="18" charset="-120"/>
        <a:cs typeface="+mn-cs"/>
      </a:defRPr>
    </a:lvl3pPr>
    <a:lvl4pPr marL="1371600" algn="l" rtl="0" fontAlgn="base">
      <a:spcBef>
        <a:spcPct val="0"/>
      </a:spcBef>
      <a:spcAft>
        <a:spcPct val="0"/>
      </a:spcAft>
      <a:defRPr kumimoji="1" sz="2400" kern="1200">
        <a:solidFill>
          <a:schemeClr val="tx1"/>
        </a:solidFill>
        <a:latin typeface="Times New Roman" charset="0"/>
        <a:ea typeface="新細明體" pitchFamily="18" charset="-120"/>
        <a:cs typeface="+mn-cs"/>
      </a:defRPr>
    </a:lvl4pPr>
    <a:lvl5pPr marL="1828800" algn="l" rtl="0" fontAlgn="base">
      <a:spcBef>
        <a:spcPct val="0"/>
      </a:spcBef>
      <a:spcAft>
        <a:spcPct val="0"/>
      </a:spcAft>
      <a:defRPr kumimoji="1" sz="2400" kern="1200">
        <a:solidFill>
          <a:schemeClr val="tx1"/>
        </a:solidFill>
        <a:latin typeface="Times New Roman" charset="0"/>
        <a:ea typeface="新細明體" pitchFamily="18" charset="-120"/>
        <a:cs typeface="+mn-cs"/>
      </a:defRPr>
    </a:lvl5pPr>
    <a:lvl6pPr marL="2286000" algn="l" defTabSz="914400" rtl="0" eaLnBrk="1" latinLnBrk="0" hangingPunct="1">
      <a:defRPr kumimoji="1" sz="2400" kern="1200">
        <a:solidFill>
          <a:schemeClr val="tx1"/>
        </a:solidFill>
        <a:latin typeface="Times New Roman" charset="0"/>
        <a:ea typeface="新細明體" pitchFamily="18" charset="-120"/>
        <a:cs typeface="+mn-cs"/>
      </a:defRPr>
    </a:lvl6pPr>
    <a:lvl7pPr marL="2743200" algn="l" defTabSz="914400" rtl="0" eaLnBrk="1" latinLnBrk="0" hangingPunct="1">
      <a:defRPr kumimoji="1" sz="2400" kern="1200">
        <a:solidFill>
          <a:schemeClr val="tx1"/>
        </a:solidFill>
        <a:latin typeface="Times New Roman" charset="0"/>
        <a:ea typeface="新細明體" pitchFamily="18" charset="-120"/>
        <a:cs typeface="+mn-cs"/>
      </a:defRPr>
    </a:lvl7pPr>
    <a:lvl8pPr marL="3200400" algn="l" defTabSz="914400" rtl="0" eaLnBrk="1" latinLnBrk="0" hangingPunct="1">
      <a:defRPr kumimoji="1" sz="2400" kern="1200">
        <a:solidFill>
          <a:schemeClr val="tx1"/>
        </a:solidFill>
        <a:latin typeface="Times New Roman" charset="0"/>
        <a:ea typeface="新細明體" pitchFamily="18" charset="-120"/>
        <a:cs typeface="+mn-cs"/>
      </a:defRPr>
    </a:lvl8pPr>
    <a:lvl9pPr marL="3657600" algn="l" defTabSz="914400" rtl="0" eaLnBrk="1" latinLnBrk="0" hangingPunct="1">
      <a:defRPr kumimoji="1" sz="2400" kern="1200">
        <a:solidFill>
          <a:schemeClr val="tx1"/>
        </a:solidFill>
        <a:latin typeface="Times New Roman"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00"/>
    <a:srgbClr val="FFCC00"/>
    <a:srgbClr val="FF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460" autoAdjust="0"/>
  </p:normalViewPr>
  <p:slideViewPr>
    <p:cSldViewPr>
      <p:cViewPr varScale="1">
        <p:scale>
          <a:sx n="115" d="100"/>
          <a:sy n="115" d="100"/>
        </p:scale>
        <p:origin x="-1524" y="-96"/>
      </p:cViewPr>
      <p:guideLst>
        <p:guide orient="horz" pos="98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02" name="Rectangle 2"/>
          <p:cNvSpPr>
            <a:spLocks noGrp="1" noChangeArrowheads="1"/>
          </p:cNvSpPr>
          <p:nvPr>
            <p:ph type="hdr" sz="quarter"/>
          </p:nvPr>
        </p:nvSpPr>
        <p:spPr bwMode="auto">
          <a:xfrm>
            <a:off x="0" y="0"/>
            <a:ext cx="3079750" cy="511175"/>
          </a:xfrm>
          <a:prstGeom prst="rect">
            <a:avLst/>
          </a:prstGeom>
          <a:noFill/>
          <a:ln w="9525">
            <a:noFill/>
            <a:miter lim="800000"/>
            <a:headEnd/>
            <a:tailEnd/>
          </a:ln>
          <a:effectLst/>
        </p:spPr>
        <p:txBody>
          <a:bodyPr vert="horz" wrap="square" lIns="99066" tIns="49533" rIns="99066" bIns="49533" numCol="1" anchor="t" anchorCtr="0" compatLnSpc="1">
            <a:prstTxWarp prst="textNoShape">
              <a:avLst/>
            </a:prstTxWarp>
          </a:bodyPr>
          <a:lstStyle>
            <a:lvl1pPr defTabSz="990600">
              <a:defRPr sz="1300">
                <a:latin typeface="Times New Roman" pitchFamily="18" charset="0"/>
                <a:ea typeface="新細明體" charset="-120"/>
              </a:defRPr>
            </a:lvl1pPr>
          </a:lstStyle>
          <a:p>
            <a:pPr>
              <a:defRPr/>
            </a:pPr>
            <a:endParaRPr lang="en-US" altLang="zh-TW"/>
          </a:p>
        </p:txBody>
      </p:sp>
      <p:sp>
        <p:nvSpPr>
          <p:cNvPr id="204803" name="Rectangle 3"/>
          <p:cNvSpPr>
            <a:spLocks noGrp="1" noChangeArrowheads="1"/>
          </p:cNvSpPr>
          <p:nvPr>
            <p:ph type="dt" sz="quarter" idx="1"/>
          </p:nvPr>
        </p:nvSpPr>
        <p:spPr bwMode="auto">
          <a:xfrm>
            <a:off x="4025900" y="0"/>
            <a:ext cx="3079750" cy="511175"/>
          </a:xfrm>
          <a:prstGeom prst="rect">
            <a:avLst/>
          </a:prstGeom>
          <a:noFill/>
          <a:ln w="9525">
            <a:noFill/>
            <a:miter lim="800000"/>
            <a:headEnd/>
            <a:tailEnd/>
          </a:ln>
          <a:effectLst/>
        </p:spPr>
        <p:txBody>
          <a:bodyPr vert="horz" wrap="square" lIns="99066" tIns="49533" rIns="99066" bIns="49533" numCol="1" anchor="t" anchorCtr="0" compatLnSpc="1">
            <a:prstTxWarp prst="textNoShape">
              <a:avLst/>
            </a:prstTxWarp>
          </a:bodyPr>
          <a:lstStyle>
            <a:lvl1pPr algn="r" defTabSz="990600">
              <a:defRPr sz="1300">
                <a:latin typeface="Times New Roman" pitchFamily="18" charset="0"/>
                <a:ea typeface="新細明體" charset="-120"/>
              </a:defRPr>
            </a:lvl1pPr>
          </a:lstStyle>
          <a:p>
            <a:pPr>
              <a:defRPr/>
            </a:pPr>
            <a:endParaRPr lang="en-US" altLang="zh-TW"/>
          </a:p>
        </p:txBody>
      </p:sp>
      <p:sp>
        <p:nvSpPr>
          <p:cNvPr id="204804" name="Rectangle 4"/>
          <p:cNvSpPr>
            <a:spLocks noGrp="1" noChangeArrowheads="1"/>
          </p:cNvSpPr>
          <p:nvPr>
            <p:ph type="ftr" sz="quarter" idx="2"/>
          </p:nvPr>
        </p:nvSpPr>
        <p:spPr bwMode="auto">
          <a:xfrm>
            <a:off x="0" y="9720263"/>
            <a:ext cx="3079750" cy="511175"/>
          </a:xfrm>
          <a:prstGeom prst="rect">
            <a:avLst/>
          </a:prstGeom>
          <a:noFill/>
          <a:ln w="9525">
            <a:noFill/>
            <a:miter lim="800000"/>
            <a:headEnd/>
            <a:tailEnd/>
          </a:ln>
          <a:effectLst/>
        </p:spPr>
        <p:txBody>
          <a:bodyPr vert="horz" wrap="square" lIns="99066" tIns="49533" rIns="99066" bIns="49533" numCol="1" anchor="b" anchorCtr="0" compatLnSpc="1">
            <a:prstTxWarp prst="textNoShape">
              <a:avLst/>
            </a:prstTxWarp>
          </a:bodyPr>
          <a:lstStyle>
            <a:lvl1pPr defTabSz="990600">
              <a:defRPr sz="1300">
                <a:latin typeface="Times New Roman" pitchFamily="18" charset="0"/>
                <a:ea typeface="新細明體" charset="-120"/>
              </a:defRPr>
            </a:lvl1pPr>
          </a:lstStyle>
          <a:p>
            <a:pPr>
              <a:defRPr/>
            </a:pPr>
            <a:endParaRPr lang="en-US" altLang="zh-TW"/>
          </a:p>
        </p:txBody>
      </p:sp>
      <p:sp>
        <p:nvSpPr>
          <p:cNvPr id="204805" name="Rectangle 5"/>
          <p:cNvSpPr>
            <a:spLocks noGrp="1" noChangeArrowheads="1"/>
          </p:cNvSpPr>
          <p:nvPr>
            <p:ph type="sldNum" sz="quarter" idx="3"/>
          </p:nvPr>
        </p:nvSpPr>
        <p:spPr bwMode="auto">
          <a:xfrm>
            <a:off x="4025900" y="9720263"/>
            <a:ext cx="3079750" cy="511175"/>
          </a:xfrm>
          <a:prstGeom prst="rect">
            <a:avLst/>
          </a:prstGeom>
          <a:noFill/>
          <a:ln w="9525">
            <a:noFill/>
            <a:miter lim="800000"/>
            <a:headEnd/>
            <a:tailEnd/>
          </a:ln>
          <a:effectLst/>
        </p:spPr>
        <p:txBody>
          <a:bodyPr vert="horz" wrap="square" lIns="99066" tIns="49533" rIns="99066" bIns="49533" numCol="1" anchor="b" anchorCtr="0" compatLnSpc="1">
            <a:prstTxWarp prst="textNoShape">
              <a:avLst/>
            </a:prstTxWarp>
          </a:bodyPr>
          <a:lstStyle>
            <a:lvl1pPr algn="r" defTabSz="990600">
              <a:defRPr sz="1300">
                <a:latin typeface="Times New Roman" pitchFamily="18" charset="0"/>
                <a:ea typeface="新細明體" charset="-120"/>
              </a:defRPr>
            </a:lvl1pPr>
          </a:lstStyle>
          <a:p>
            <a:pPr>
              <a:defRPr/>
            </a:pPr>
            <a:fld id="{765828C0-FFA1-4CD8-BD1E-95DA83335AEE}"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0" y="0"/>
            <a:ext cx="3079750" cy="511175"/>
          </a:xfrm>
          <a:prstGeom prst="rect">
            <a:avLst/>
          </a:prstGeom>
          <a:noFill/>
          <a:ln w="9525">
            <a:noFill/>
            <a:miter lim="800000"/>
            <a:headEnd/>
            <a:tailEnd/>
          </a:ln>
          <a:effectLst/>
        </p:spPr>
        <p:txBody>
          <a:bodyPr vert="horz" wrap="square" lIns="99066" tIns="49533" rIns="99066" bIns="49533" numCol="1" anchor="t" anchorCtr="0" compatLnSpc="1">
            <a:prstTxWarp prst="textNoShape">
              <a:avLst/>
            </a:prstTxWarp>
          </a:bodyPr>
          <a:lstStyle>
            <a:lvl1pPr defTabSz="990600">
              <a:defRPr sz="1300">
                <a:latin typeface="Times New Roman" pitchFamily="18" charset="0"/>
                <a:ea typeface="新細明體" charset="-120"/>
              </a:defRPr>
            </a:lvl1pPr>
          </a:lstStyle>
          <a:p>
            <a:pPr>
              <a:defRPr/>
            </a:pPr>
            <a:endParaRPr lang="en-US" altLang="zh-TW"/>
          </a:p>
        </p:txBody>
      </p:sp>
      <p:sp>
        <p:nvSpPr>
          <p:cNvPr id="159747" name="Rectangle 3"/>
          <p:cNvSpPr>
            <a:spLocks noGrp="1" noChangeArrowheads="1"/>
          </p:cNvSpPr>
          <p:nvPr>
            <p:ph type="dt" idx="1"/>
          </p:nvPr>
        </p:nvSpPr>
        <p:spPr bwMode="auto">
          <a:xfrm>
            <a:off x="4025900" y="0"/>
            <a:ext cx="3079750" cy="511175"/>
          </a:xfrm>
          <a:prstGeom prst="rect">
            <a:avLst/>
          </a:prstGeom>
          <a:noFill/>
          <a:ln w="9525">
            <a:noFill/>
            <a:miter lim="800000"/>
            <a:headEnd/>
            <a:tailEnd/>
          </a:ln>
          <a:effectLst/>
        </p:spPr>
        <p:txBody>
          <a:bodyPr vert="horz" wrap="square" lIns="99066" tIns="49533" rIns="99066" bIns="49533" numCol="1" anchor="t" anchorCtr="0" compatLnSpc="1">
            <a:prstTxWarp prst="textNoShape">
              <a:avLst/>
            </a:prstTxWarp>
          </a:bodyPr>
          <a:lstStyle>
            <a:lvl1pPr algn="r" defTabSz="990600">
              <a:defRPr sz="1300">
                <a:latin typeface="Times New Roman" pitchFamily="18" charset="0"/>
                <a:ea typeface="新細明體" charset="-120"/>
              </a:defRPr>
            </a:lvl1pPr>
          </a:lstStyle>
          <a:p>
            <a:pPr>
              <a:defRPr/>
            </a:pPr>
            <a:endParaRPr lang="en-US" altLang="zh-TW"/>
          </a:p>
        </p:txBody>
      </p:sp>
      <p:sp>
        <p:nvSpPr>
          <p:cNvPr id="24580" name="Rectangle 4"/>
          <p:cNvSpPr>
            <a:spLocks noGrp="1" noRot="1" noChangeAspect="1" noChangeArrowheads="1" noTextEdit="1"/>
          </p:cNvSpPr>
          <p:nvPr>
            <p:ph type="sldImg" idx="2"/>
          </p:nvPr>
        </p:nvSpPr>
        <p:spPr bwMode="auto">
          <a:xfrm>
            <a:off x="995363" y="766763"/>
            <a:ext cx="5116512" cy="3836987"/>
          </a:xfrm>
          <a:prstGeom prst="rect">
            <a:avLst/>
          </a:prstGeom>
          <a:noFill/>
          <a:ln w="9525">
            <a:solidFill>
              <a:srgbClr val="000000"/>
            </a:solidFill>
            <a:miter lim="800000"/>
            <a:headEnd/>
            <a:tailEnd/>
          </a:ln>
        </p:spPr>
      </p:sp>
      <p:sp>
        <p:nvSpPr>
          <p:cNvPr id="159749" name="Rectangle 5"/>
          <p:cNvSpPr>
            <a:spLocks noGrp="1" noChangeArrowheads="1"/>
          </p:cNvSpPr>
          <p:nvPr>
            <p:ph type="body" sz="quarter" idx="3"/>
          </p:nvPr>
        </p:nvSpPr>
        <p:spPr bwMode="auto">
          <a:xfrm>
            <a:off x="947738" y="4859338"/>
            <a:ext cx="5210175" cy="4605337"/>
          </a:xfrm>
          <a:prstGeom prst="rect">
            <a:avLst/>
          </a:prstGeom>
          <a:noFill/>
          <a:ln w="9525">
            <a:noFill/>
            <a:miter lim="800000"/>
            <a:headEnd/>
            <a:tailEnd/>
          </a:ln>
          <a:effectLst/>
        </p:spPr>
        <p:txBody>
          <a:bodyPr vert="horz" wrap="square" lIns="99066" tIns="49533" rIns="99066" bIns="49533"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59750" name="Rectangle 6"/>
          <p:cNvSpPr>
            <a:spLocks noGrp="1" noChangeArrowheads="1"/>
          </p:cNvSpPr>
          <p:nvPr>
            <p:ph type="ftr" sz="quarter" idx="4"/>
          </p:nvPr>
        </p:nvSpPr>
        <p:spPr bwMode="auto">
          <a:xfrm>
            <a:off x="0" y="9720263"/>
            <a:ext cx="3079750" cy="511175"/>
          </a:xfrm>
          <a:prstGeom prst="rect">
            <a:avLst/>
          </a:prstGeom>
          <a:noFill/>
          <a:ln w="9525">
            <a:noFill/>
            <a:miter lim="800000"/>
            <a:headEnd/>
            <a:tailEnd/>
          </a:ln>
          <a:effectLst/>
        </p:spPr>
        <p:txBody>
          <a:bodyPr vert="horz" wrap="square" lIns="99066" tIns="49533" rIns="99066" bIns="49533" numCol="1" anchor="b" anchorCtr="0" compatLnSpc="1">
            <a:prstTxWarp prst="textNoShape">
              <a:avLst/>
            </a:prstTxWarp>
          </a:bodyPr>
          <a:lstStyle>
            <a:lvl1pPr defTabSz="990600">
              <a:defRPr sz="1300">
                <a:latin typeface="Times New Roman" pitchFamily="18" charset="0"/>
                <a:ea typeface="新細明體" charset="-120"/>
              </a:defRPr>
            </a:lvl1pPr>
          </a:lstStyle>
          <a:p>
            <a:pPr>
              <a:defRPr/>
            </a:pPr>
            <a:endParaRPr lang="en-US" altLang="zh-TW"/>
          </a:p>
        </p:txBody>
      </p:sp>
      <p:sp>
        <p:nvSpPr>
          <p:cNvPr id="159751" name="Rectangle 7"/>
          <p:cNvSpPr>
            <a:spLocks noGrp="1" noChangeArrowheads="1"/>
          </p:cNvSpPr>
          <p:nvPr>
            <p:ph type="sldNum" sz="quarter" idx="5"/>
          </p:nvPr>
        </p:nvSpPr>
        <p:spPr bwMode="auto">
          <a:xfrm>
            <a:off x="4025900" y="9720263"/>
            <a:ext cx="3079750" cy="511175"/>
          </a:xfrm>
          <a:prstGeom prst="rect">
            <a:avLst/>
          </a:prstGeom>
          <a:noFill/>
          <a:ln w="9525">
            <a:noFill/>
            <a:miter lim="800000"/>
            <a:headEnd/>
            <a:tailEnd/>
          </a:ln>
          <a:effectLst/>
        </p:spPr>
        <p:txBody>
          <a:bodyPr vert="horz" wrap="square" lIns="99066" tIns="49533" rIns="99066" bIns="49533" numCol="1" anchor="b" anchorCtr="0" compatLnSpc="1">
            <a:prstTxWarp prst="textNoShape">
              <a:avLst/>
            </a:prstTxWarp>
          </a:bodyPr>
          <a:lstStyle>
            <a:lvl1pPr algn="r" defTabSz="990600">
              <a:defRPr sz="1300">
                <a:latin typeface="Times New Roman" pitchFamily="18" charset="0"/>
                <a:ea typeface="新細明體" charset="-120"/>
              </a:defRPr>
            </a:lvl1pPr>
          </a:lstStyle>
          <a:p>
            <a:pPr>
              <a:defRPr/>
            </a:pPr>
            <a:fld id="{1A375224-220C-4A0D-85EF-8E1B173EEA8E}"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opengl.org/sdk/docs/man/xhtml/glRasterPos.x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opengl.org/sdk/docs/man/xhtml/glRasterPos.x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http://en.wikipedia.org/wiki/Alpha_compositing</a:t>
            </a:r>
          </a:p>
        </p:txBody>
      </p:sp>
      <p:sp>
        <p:nvSpPr>
          <p:cNvPr id="4" name="投影片編號版面配置區 3"/>
          <p:cNvSpPr>
            <a:spLocks noGrp="1"/>
          </p:cNvSpPr>
          <p:nvPr>
            <p:ph type="sldNum" sz="quarter" idx="10"/>
          </p:nvPr>
        </p:nvSpPr>
        <p:spPr/>
        <p:txBody>
          <a:bodyPr/>
          <a:lstStyle/>
          <a:p>
            <a:pPr>
              <a:defRPr/>
            </a:pPr>
            <a:fld id="{1A375224-220C-4A0D-85EF-8E1B173EEA8E}" type="slidenum">
              <a:rPr lang="en-US" altLang="zh-TW" smtClean="0"/>
              <a:pPr>
                <a:defRPr/>
              </a:pPr>
              <a:t>10</a:t>
            </a:fld>
            <a:endParaRPr lang="en-US"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http://en.wikipedia.org/wiki/Alpha_compositing</a:t>
            </a:r>
          </a:p>
        </p:txBody>
      </p:sp>
      <p:sp>
        <p:nvSpPr>
          <p:cNvPr id="4" name="投影片編號版面配置區 3"/>
          <p:cNvSpPr>
            <a:spLocks noGrp="1"/>
          </p:cNvSpPr>
          <p:nvPr>
            <p:ph type="sldNum" sz="quarter" idx="10"/>
          </p:nvPr>
        </p:nvSpPr>
        <p:spPr/>
        <p:txBody>
          <a:bodyPr/>
          <a:lstStyle/>
          <a:p>
            <a:pPr>
              <a:defRPr/>
            </a:pPr>
            <a:fld id="{1A375224-220C-4A0D-85EF-8E1B173EEA8E}" type="slidenum">
              <a:rPr lang="en-US" altLang="zh-TW" smtClean="0"/>
              <a:pPr>
                <a:defRPr/>
              </a:pPr>
              <a:t>11</a:t>
            </a:fld>
            <a:endParaRPr lang="en-US"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mtClean="0">
                <a:hlinkClick r:id="rId3"/>
              </a:rPr>
              <a:t>http://www.opengl.org/sdk/docs/man/xhtml/glRasterPos.xml</a:t>
            </a:r>
            <a:endParaRPr lang="zh-TW" altLang="en-US"/>
          </a:p>
        </p:txBody>
      </p:sp>
      <p:sp>
        <p:nvSpPr>
          <p:cNvPr id="4" name="投影片編號版面配置區 3"/>
          <p:cNvSpPr>
            <a:spLocks noGrp="1"/>
          </p:cNvSpPr>
          <p:nvPr>
            <p:ph type="sldNum" sz="quarter" idx="10"/>
          </p:nvPr>
        </p:nvSpPr>
        <p:spPr/>
        <p:txBody>
          <a:bodyPr/>
          <a:lstStyle/>
          <a:p>
            <a:pPr>
              <a:defRPr/>
            </a:pPr>
            <a:fld id="{1A375224-220C-4A0D-85EF-8E1B173EEA8E}" type="slidenum">
              <a:rPr lang="en-US" altLang="zh-TW" smtClean="0"/>
              <a:pPr>
                <a:defRPr/>
              </a:pPr>
              <a:t>14</a:t>
            </a:fld>
            <a:endParaRPr lang="en-US" altLang="zh-TW"/>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hlinkClick r:id="rId3"/>
              </a:rPr>
              <a:t>http://www.opengl.org/sdk/docs/man/xhtml/glRasterPos.xml</a:t>
            </a:r>
            <a:endParaRPr lang="zh-TW" altLang="en-US" dirty="0"/>
          </a:p>
        </p:txBody>
      </p:sp>
      <p:sp>
        <p:nvSpPr>
          <p:cNvPr id="4" name="投影片編號版面配置區 3"/>
          <p:cNvSpPr>
            <a:spLocks noGrp="1"/>
          </p:cNvSpPr>
          <p:nvPr>
            <p:ph type="sldNum" sz="quarter" idx="10"/>
          </p:nvPr>
        </p:nvSpPr>
        <p:spPr/>
        <p:txBody>
          <a:bodyPr/>
          <a:lstStyle/>
          <a:p>
            <a:pPr>
              <a:defRPr/>
            </a:pPr>
            <a:fld id="{1A375224-220C-4A0D-85EF-8E1B173EEA8E}" type="slidenum">
              <a:rPr lang="en-US" altLang="zh-TW" smtClean="0"/>
              <a:pPr>
                <a:defRPr/>
              </a:pPr>
              <a:t>15</a:t>
            </a:fld>
            <a:endParaRPr lang="en-US" altLang="zh-TW"/>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kumimoji="1" lang="en-US" altLang="zh-TW" sz="1200" b="0" i="0" kern="1200" dirty="0" smtClean="0">
                <a:solidFill>
                  <a:schemeClr val="tx1"/>
                </a:solidFill>
                <a:latin typeface="Times New Roman" pitchFamily="18" charset="0"/>
                <a:ea typeface="新細明體" charset="-120"/>
                <a:cs typeface="+mn-cs"/>
              </a:rPr>
              <a:t>The first pair specifies the width and height of the bitmap image. The second pair specifies the location of the bitmap origin relative to the lower left corner of the bitmap image. The third pair of arguments specifies </a:t>
            </a:r>
            <a:r>
              <a:rPr kumimoji="1" lang="en-US" altLang="zh-TW" sz="1200" b="0" i="1" kern="1200" dirty="0" smtClean="0">
                <a:solidFill>
                  <a:schemeClr val="tx1"/>
                </a:solidFill>
                <a:latin typeface="Times New Roman" pitchFamily="18" charset="0"/>
                <a:ea typeface="新細明體" charset="-120"/>
                <a:cs typeface="+mn-cs"/>
              </a:rPr>
              <a:t>x</a:t>
            </a:r>
            <a:r>
              <a:rPr kumimoji="1" lang="en-US" altLang="zh-TW" sz="1200" b="0" i="0" kern="1200" dirty="0" smtClean="0">
                <a:solidFill>
                  <a:schemeClr val="tx1"/>
                </a:solidFill>
                <a:latin typeface="Times New Roman" pitchFamily="18" charset="0"/>
                <a:ea typeface="新細明體" charset="-120"/>
                <a:cs typeface="+mn-cs"/>
              </a:rPr>
              <a:t> and </a:t>
            </a:r>
            <a:r>
              <a:rPr kumimoji="1" lang="en-US" altLang="zh-TW" sz="1200" b="0" i="1" kern="1200" dirty="0" smtClean="0">
                <a:solidFill>
                  <a:schemeClr val="tx1"/>
                </a:solidFill>
                <a:latin typeface="Times New Roman" pitchFamily="18" charset="0"/>
                <a:ea typeface="新細明體" charset="-120"/>
                <a:cs typeface="+mn-cs"/>
              </a:rPr>
              <a:t>y</a:t>
            </a:r>
            <a:r>
              <a:rPr kumimoji="1" lang="en-US" altLang="zh-TW" sz="1200" b="0" i="0" kern="1200" dirty="0" smtClean="0">
                <a:solidFill>
                  <a:schemeClr val="tx1"/>
                </a:solidFill>
                <a:latin typeface="Times New Roman" pitchFamily="18" charset="0"/>
                <a:ea typeface="新細明體" charset="-120"/>
                <a:cs typeface="+mn-cs"/>
              </a:rPr>
              <a:t> offsets to be added to the current raster position after the bitmap has been drawn. The final argument is a pointer to the bitmap image itself.</a:t>
            </a:r>
            <a:endParaRPr lang="zh-TW" altLang="en-US" dirty="0"/>
          </a:p>
        </p:txBody>
      </p:sp>
      <p:sp>
        <p:nvSpPr>
          <p:cNvPr id="4" name="投影片編號版面配置區 3"/>
          <p:cNvSpPr>
            <a:spLocks noGrp="1"/>
          </p:cNvSpPr>
          <p:nvPr>
            <p:ph type="sldNum" sz="quarter" idx="10"/>
          </p:nvPr>
        </p:nvSpPr>
        <p:spPr/>
        <p:txBody>
          <a:bodyPr/>
          <a:lstStyle/>
          <a:p>
            <a:pPr>
              <a:defRPr/>
            </a:pPr>
            <a:fld id="{1A375224-220C-4A0D-85EF-8E1B173EEA8E}" type="slidenum">
              <a:rPr lang="en-US" altLang="zh-TW" smtClean="0"/>
              <a:pPr>
                <a:defRPr/>
              </a:pPr>
              <a:t>16</a:t>
            </a:fld>
            <a:endParaRPr lang="en-US" altLang="zh-TW"/>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kumimoji="1" lang="en-US" altLang="zh-TW" sz="1200" kern="1200" baseline="0" dirty="0" smtClean="0">
                <a:solidFill>
                  <a:schemeClr val="tx1"/>
                </a:solidFill>
                <a:latin typeface="Times New Roman" pitchFamily="18" charset="0"/>
                <a:ea typeface="新細明體" charset="-120"/>
                <a:cs typeface="+mn-cs"/>
              </a:rPr>
              <a:t>The color component name in this list should be fairly obvious to you by now, </a:t>
            </a:r>
          </a:p>
          <a:p>
            <a:r>
              <a:rPr kumimoji="1" lang="en-US" altLang="zh-TW" sz="1200" kern="1200" baseline="0" dirty="0" smtClean="0">
                <a:solidFill>
                  <a:schemeClr val="tx1"/>
                </a:solidFill>
                <a:latin typeface="Times New Roman" pitchFamily="18" charset="0"/>
                <a:ea typeface="新細明體" charset="-120"/>
                <a:cs typeface="+mn-cs"/>
              </a:rPr>
              <a:t>and the numerical suffix simply represents the bit count of that component’s representation.</a:t>
            </a:r>
            <a:endParaRPr lang="zh-TW" altLang="en-US" dirty="0"/>
          </a:p>
        </p:txBody>
      </p:sp>
      <p:sp>
        <p:nvSpPr>
          <p:cNvPr id="4" name="投影片編號版面配置區 3"/>
          <p:cNvSpPr>
            <a:spLocks noGrp="1"/>
          </p:cNvSpPr>
          <p:nvPr>
            <p:ph type="sldNum" sz="quarter" idx="10"/>
          </p:nvPr>
        </p:nvSpPr>
        <p:spPr/>
        <p:txBody>
          <a:bodyPr/>
          <a:lstStyle/>
          <a:p>
            <a:pPr>
              <a:defRPr/>
            </a:pPr>
            <a:fld id="{1A375224-220C-4A0D-85EF-8E1B173EEA8E}" type="slidenum">
              <a:rPr lang="en-US" altLang="zh-TW" smtClean="0"/>
              <a:pPr>
                <a:defRPr/>
              </a:pPr>
              <a:t>38</a:t>
            </a:fld>
            <a:endParaRPr lang="en-US" altLang="zh-TW"/>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1A375224-220C-4A0D-85EF-8E1B173EEA8E}" type="slidenum">
              <a:rPr lang="en-US" altLang="zh-TW" smtClean="0"/>
              <a:pPr>
                <a:defRPr/>
              </a:pPr>
              <a:t>51</a:t>
            </a:fld>
            <a:endParaRPr lang="en-US" altLang="zh-TW"/>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2">
        <a:schemeClr val="bg2"/>
      </p:bgRef>
    </p:bg>
    <p:spTree>
      <p:nvGrpSpPr>
        <p:cNvPr id="1" name=""/>
        <p:cNvGrpSpPr/>
        <p:nvPr/>
      </p:nvGrpSpPr>
      <p:grpSpPr>
        <a:xfrm>
          <a:off x="0" y="0"/>
          <a:ext cx="0" cy="0"/>
          <a:chOff x="0" y="0"/>
          <a:chExt cx="0" cy="0"/>
        </a:xfrm>
      </p:grpSpPr>
      <p:sp>
        <p:nvSpPr>
          <p:cNvPr id="4" name="矩形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kumimoji="0" lang="en-US"/>
          </a:p>
        </p:txBody>
      </p:sp>
      <p:sp>
        <p:nvSpPr>
          <p:cNvPr id="5" name="矩形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kumimoji="0" lang="en-US"/>
          </a:p>
        </p:txBody>
      </p:sp>
      <p:sp>
        <p:nvSpPr>
          <p:cNvPr id="2" name="標題 1"/>
          <p:cNvSpPr>
            <a:spLocks noGrp="1"/>
          </p:cNvSpPr>
          <p:nvPr>
            <p:ph type="ctrTitle"/>
          </p:nvPr>
        </p:nvSpPr>
        <p:spPr>
          <a:xfrm>
            <a:off x="685800" y="3355848"/>
            <a:ext cx="8077200" cy="1673352"/>
          </a:xfrm>
        </p:spPr>
        <p:txBody>
          <a:bodyPr tIns="0" bIns="0" anchor="t"/>
          <a:lstStyle>
            <a:lvl1pPr algn="l">
              <a:defRPr sz="4700" b="1"/>
            </a:lvl1pPr>
            <a:extLst/>
          </a:lstStyle>
          <a:p>
            <a:r>
              <a:rPr lang="zh-TW" altLang="en-US" smtClean="0"/>
              <a:t>按一下以編輯母片標題樣式</a:t>
            </a:r>
            <a:endParaRPr lang="en-US"/>
          </a:p>
        </p:txBody>
      </p:sp>
      <p:sp>
        <p:nvSpPr>
          <p:cNvPr id="3" name="副標題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zh-TW" altLang="en-US" smtClean="0"/>
              <a:t>按一下以編輯母片副標題樣式</a:t>
            </a:r>
            <a:endParaRPr lang="en-US"/>
          </a:p>
        </p:txBody>
      </p:sp>
      <p:sp>
        <p:nvSpPr>
          <p:cNvPr id="6" name="日期版面配置區 3"/>
          <p:cNvSpPr>
            <a:spLocks noGrp="1"/>
          </p:cNvSpPr>
          <p:nvPr>
            <p:ph type="dt" sz="half" idx="10"/>
          </p:nvPr>
        </p:nvSpPr>
        <p:spPr/>
        <p:txBody>
          <a:bodyPr/>
          <a:lstStyle>
            <a:lvl1pPr>
              <a:defRPr/>
            </a:lvl1pPr>
          </a:lstStyle>
          <a:p>
            <a:pPr>
              <a:defRPr/>
            </a:pPr>
            <a:endParaRPr lang="en-US" altLang="zh-TW"/>
          </a:p>
        </p:txBody>
      </p:sp>
      <p:sp>
        <p:nvSpPr>
          <p:cNvPr id="7" name="頁尾版面配置區 4"/>
          <p:cNvSpPr>
            <a:spLocks noGrp="1"/>
          </p:cNvSpPr>
          <p:nvPr>
            <p:ph type="ftr" sz="quarter" idx="11"/>
          </p:nvPr>
        </p:nvSpPr>
        <p:spPr/>
        <p:txBody>
          <a:bodyPr/>
          <a:lstStyle>
            <a:lvl1pPr>
              <a:defRPr/>
            </a:lvl1pPr>
          </a:lstStyle>
          <a:p>
            <a:pPr>
              <a:defRPr/>
            </a:pPr>
            <a:endParaRPr lang="en-US" altLang="zh-TW"/>
          </a:p>
        </p:txBody>
      </p:sp>
      <p:sp>
        <p:nvSpPr>
          <p:cNvPr id="8" name="投影片編號版面配置區 5"/>
          <p:cNvSpPr>
            <a:spLocks noGrp="1"/>
          </p:cNvSpPr>
          <p:nvPr>
            <p:ph type="sldNum" sz="quarter" idx="12"/>
          </p:nvPr>
        </p:nvSpPr>
        <p:spPr/>
        <p:txBody>
          <a:bodyPr/>
          <a:lstStyle>
            <a:lvl1pPr>
              <a:defRPr/>
            </a:lvl1pPr>
          </a:lstStyle>
          <a:p>
            <a:pPr>
              <a:defRPr/>
            </a:pPr>
            <a:fld id="{06AD5B68-90EF-483C-AB49-A26810C8703F}" type="slidenum">
              <a:rPr lang="en-US" altLang="zh-TW"/>
              <a:pPr>
                <a:defRPr/>
              </a:pPr>
              <a:t>‹#›</a:t>
            </a:fld>
            <a:endParaRPr lang="en-US" altLang="zh-TW"/>
          </a:p>
        </p:txBody>
      </p:sp>
    </p:spTree>
  </p:cSld>
  <p:clrMapOvr>
    <a:overrideClrMapping bg1="dk1" tx1="lt1" bg2="dk2" tx2="lt2" accent1="accent1" accent2="accent2" accent3="accent3" accent4="accent4" accent5="accent5" accent6="accent6" hlink="hlink" folHlink="folHlink"/>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41AE25C1-4D72-46C3-9100-06C9220BC00A}" type="slidenum">
              <a:rPr lang="en-US" altLang="zh-TW"/>
              <a:pPr>
                <a:defRPr/>
              </a:pPr>
              <a:t>‹#›</a:t>
            </a:fld>
            <a:endParaRPr lang="en-US" altLang="zh-TW"/>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4" name="矩形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kumimoji="0" lang="en-US"/>
          </a:p>
        </p:txBody>
      </p:sp>
      <p:sp>
        <p:nvSpPr>
          <p:cNvPr id="5" name="矩形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kumimoji="0" lang="en-US"/>
          </a:p>
        </p:txBody>
      </p:sp>
      <p:sp>
        <p:nvSpPr>
          <p:cNvPr id="2" name="直排標題 1"/>
          <p:cNvSpPr>
            <a:spLocks noGrp="1"/>
          </p:cNvSpPr>
          <p:nvPr>
            <p:ph type="title" orient="vert"/>
          </p:nvPr>
        </p:nvSpPr>
        <p:spPr>
          <a:xfrm>
            <a:off x="6781800" y="274640"/>
            <a:ext cx="1905000" cy="5851525"/>
          </a:xfrm>
        </p:spPr>
        <p:txBody>
          <a:bodyPr vert="eaVert"/>
          <a:lstStyle>
            <a:extLs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304800"/>
            <a:ext cx="6019800" cy="5851525"/>
          </a:xfrm>
        </p:spPr>
        <p:txBody>
          <a:bodyPr vert="eaVert"/>
          <a:lstStyle>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日期版面配置區 3"/>
          <p:cNvSpPr>
            <a:spLocks noGrp="1"/>
          </p:cNvSpPr>
          <p:nvPr>
            <p:ph type="dt" sz="half" idx="10"/>
          </p:nvPr>
        </p:nvSpPr>
        <p:spPr/>
        <p:txBody>
          <a:bodyPr/>
          <a:lstStyle>
            <a:lvl1pPr>
              <a:defRPr/>
            </a:lvl1pPr>
          </a:lstStyle>
          <a:p>
            <a:pPr>
              <a:defRPr/>
            </a:pPr>
            <a:endParaRPr lang="en-US" altLang="zh-TW"/>
          </a:p>
        </p:txBody>
      </p:sp>
      <p:sp>
        <p:nvSpPr>
          <p:cNvPr id="7" name="頁尾版面配置區 4"/>
          <p:cNvSpPr>
            <a:spLocks noGrp="1"/>
          </p:cNvSpPr>
          <p:nvPr>
            <p:ph type="ftr" sz="quarter" idx="11"/>
          </p:nvPr>
        </p:nvSpPr>
        <p:spPr>
          <a:xfrm>
            <a:off x="2640013" y="6376988"/>
            <a:ext cx="3836987" cy="365125"/>
          </a:xfrm>
        </p:spPr>
        <p:txBody>
          <a:bodyPr/>
          <a:lstStyle>
            <a:lvl1pPr>
              <a:defRPr/>
            </a:lvl1pPr>
          </a:lstStyle>
          <a:p>
            <a:pPr>
              <a:defRPr/>
            </a:pPr>
            <a:endParaRPr lang="en-US" altLang="zh-TW"/>
          </a:p>
        </p:txBody>
      </p:sp>
      <p:sp>
        <p:nvSpPr>
          <p:cNvPr id="8" name="投影片編號版面配置區 5"/>
          <p:cNvSpPr>
            <a:spLocks noGrp="1"/>
          </p:cNvSpPr>
          <p:nvPr>
            <p:ph type="sldNum" sz="quarter" idx="12"/>
          </p:nvPr>
        </p:nvSpPr>
        <p:spPr/>
        <p:txBody>
          <a:bodyPr/>
          <a:lstStyle>
            <a:lvl1pPr>
              <a:defRPr/>
            </a:lvl1pPr>
          </a:lstStyle>
          <a:p>
            <a:pPr>
              <a:defRPr/>
            </a:pPr>
            <a:fld id="{F28B430E-CAFA-4A28-B25D-7C75BD97072F}" type="slidenum">
              <a:rPr lang="en-US" altLang="zh-TW"/>
              <a:pPr>
                <a:defRPr/>
              </a:pPr>
              <a:t>‹#›</a:t>
            </a:fld>
            <a:endParaRPr lang="en-US" altLang="zh-TW"/>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55448"/>
            <a:ext cx="8229600" cy="1252728"/>
          </a:xfrm>
        </p:spPr>
        <p:txBody>
          <a:bodyPr/>
          <a:lstStyle>
            <a:extLst/>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B682E03C-79D8-46DF-9B18-6947C4211C9B}" type="slidenum">
              <a:rPr lang="en-US" altLang="zh-TW"/>
              <a:pPr>
                <a:defRPr/>
              </a:pPr>
              <a:t>‹#›</a:t>
            </a:fld>
            <a:endParaRPr lang="en-US" altLang="zh-TW"/>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2">
        <a:schemeClr val="bg2"/>
      </p:bgRef>
    </p:bg>
    <p:spTree>
      <p:nvGrpSpPr>
        <p:cNvPr id="1" name=""/>
        <p:cNvGrpSpPr/>
        <p:nvPr/>
      </p:nvGrpSpPr>
      <p:grpSpPr>
        <a:xfrm>
          <a:off x="0" y="0"/>
          <a:ext cx="0" cy="0"/>
          <a:chOff x="0" y="0"/>
          <a:chExt cx="0" cy="0"/>
        </a:xfrm>
      </p:grpSpPr>
      <p:sp>
        <p:nvSpPr>
          <p:cNvPr id="4" name="矩形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kumimoji="0" lang="en-US"/>
          </a:p>
        </p:txBody>
      </p:sp>
      <p:sp>
        <p:nvSpPr>
          <p:cNvPr id="5" name="矩形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kumimoji="0" lang="en-US"/>
          </a:p>
        </p:txBody>
      </p:sp>
      <p:sp>
        <p:nvSpPr>
          <p:cNvPr id="2" name="標題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zh-TW" altLang="en-US" smtClean="0"/>
              <a:t>按一下以編輯母片標題樣式</a:t>
            </a:r>
            <a:endParaRPr lang="en-US"/>
          </a:p>
        </p:txBody>
      </p:sp>
      <p:sp>
        <p:nvSpPr>
          <p:cNvPr id="3" name="文字版面配置區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zh-TW" altLang="en-US" smtClean="0"/>
              <a:t>按一下以編輯母片文字樣式</a:t>
            </a:r>
          </a:p>
        </p:txBody>
      </p:sp>
      <p:sp>
        <p:nvSpPr>
          <p:cNvPr id="6" name="日期版面配置區 3"/>
          <p:cNvSpPr>
            <a:spLocks noGrp="1"/>
          </p:cNvSpPr>
          <p:nvPr>
            <p:ph type="dt" sz="half" idx="10"/>
          </p:nvPr>
        </p:nvSpPr>
        <p:spPr/>
        <p:txBody>
          <a:bodyPr/>
          <a:lstStyle>
            <a:lvl1pPr>
              <a:defRPr/>
            </a:lvl1pPr>
          </a:lstStyle>
          <a:p>
            <a:pPr>
              <a:defRPr/>
            </a:pPr>
            <a:endParaRPr lang="en-US" altLang="zh-TW"/>
          </a:p>
        </p:txBody>
      </p:sp>
      <p:sp>
        <p:nvSpPr>
          <p:cNvPr id="7" name="頁尾版面配置區 4"/>
          <p:cNvSpPr>
            <a:spLocks noGrp="1"/>
          </p:cNvSpPr>
          <p:nvPr>
            <p:ph type="ftr" sz="quarter" idx="11"/>
          </p:nvPr>
        </p:nvSpPr>
        <p:spPr/>
        <p:txBody>
          <a:bodyPr/>
          <a:lstStyle>
            <a:lvl1pPr>
              <a:defRPr/>
            </a:lvl1pPr>
          </a:lstStyle>
          <a:p>
            <a:pPr>
              <a:defRPr/>
            </a:pPr>
            <a:endParaRPr lang="en-US" altLang="zh-TW"/>
          </a:p>
        </p:txBody>
      </p:sp>
      <p:sp>
        <p:nvSpPr>
          <p:cNvPr id="8" name="投影片編號版面配置區 5"/>
          <p:cNvSpPr>
            <a:spLocks noGrp="1"/>
          </p:cNvSpPr>
          <p:nvPr>
            <p:ph type="sldNum" sz="quarter" idx="12"/>
          </p:nvPr>
        </p:nvSpPr>
        <p:spPr/>
        <p:txBody>
          <a:bodyPr/>
          <a:lstStyle>
            <a:lvl1pPr>
              <a:defRPr/>
            </a:lvl1pPr>
          </a:lstStyle>
          <a:p>
            <a:pPr>
              <a:defRPr/>
            </a:pPr>
            <a:fld id="{6F25724B-6717-4D4E-800B-9BA86F3D5565}" type="slidenum">
              <a:rPr lang="en-US" altLang="zh-TW"/>
              <a:pPr>
                <a:defRPr/>
              </a:pPr>
              <a:t>‹#›</a:t>
            </a:fld>
            <a:endParaRPr lang="en-US" altLang="zh-TW"/>
          </a:p>
        </p:txBody>
      </p:sp>
    </p:spTree>
  </p:cSld>
  <p:clrMapOvr>
    <a:overrideClrMapping bg1="dk1" tx1="lt1" bg2="dk2" tx2="lt2" accent1="accent1" accent2="accent2" accent3="accent3" accent4="accent4" accent5="accent5" accent6="accent6" hlink="hlink" folHlink="folHlink"/>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lang="zh-TW" altLang="en-US" smtClean="0"/>
              <a:t>按一下以編輯母片標題樣式</a:t>
            </a:r>
            <a:endParaRPr lang="en-US"/>
          </a:p>
        </p:txBody>
      </p:sp>
      <p:sp>
        <p:nvSpPr>
          <p:cNvPr id="3" name="內容版面配置區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3"/>
          <p:cNvSpPr>
            <a:spLocks noGrp="1"/>
          </p:cNvSpPr>
          <p:nvPr>
            <p:ph type="dt" sz="half" idx="10"/>
          </p:nvPr>
        </p:nvSpPr>
        <p:spPr/>
        <p:txBody>
          <a:bodyPr/>
          <a:lstStyle>
            <a:lvl1pPr>
              <a:defRPr/>
            </a:lvl1pPr>
          </a:lstStyle>
          <a:p>
            <a:pPr>
              <a:defRPr/>
            </a:pPr>
            <a:endParaRPr lang="en-US" altLang="zh-TW"/>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fld id="{73CD902F-9E0C-458B-BBB8-1659A724C76F}" type="slidenum">
              <a:rPr lang="en-US" altLang="zh-TW"/>
              <a:pPr>
                <a:defRPr/>
              </a:pPr>
              <a:t>‹#›</a:t>
            </a:fld>
            <a:endParaRPr lang="en-US" altLang="zh-TW"/>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extLst/>
          </a:lstStyle>
          <a:p>
            <a:r>
              <a:rPr lang="zh-TW" altLang="en-US" smtClean="0"/>
              <a:t>按一下以編輯母片標題樣式</a:t>
            </a:r>
            <a:endParaRPr lang="en-US"/>
          </a:p>
        </p:txBody>
      </p:sp>
      <p:sp>
        <p:nvSpPr>
          <p:cNvPr id="3" name="文字版面配置區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zh-TW" altLang="en-US" smtClean="0"/>
              <a:t>按一下以編輯母片文字樣式</a:t>
            </a:r>
          </a:p>
        </p:txBody>
      </p:sp>
      <p:sp>
        <p:nvSpPr>
          <p:cNvPr id="4" name="內容版面配置區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文字版面配置區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zh-TW" altLang="en-US" smtClean="0"/>
              <a:t>按一下以編輯母片文字樣式</a:t>
            </a:r>
          </a:p>
        </p:txBody>
      </p:sp>
      <p:sp>
        <p:nvSpPr>
          <p:cNvPr id="6" name="內容版面配置區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3"/>
          <p:cNvSpPr>
            <a:spLocks noGrp="1"/>
          </p:cNvSpPr>
          <p:nvPr>
            <p:ph type="dt" sz="half" idx="10"/>
          </p:nvPr>
        </p:nvSpPr>
        <p:spPr/>
        <p:txBody>
          <a:bodyPr/>
          <a:lstStyle>
            <a:lvl1pPr>
              <a:defRPr/>
            </a:lvl1pPr>
          </a:lstStyle>
          <a:p>
            <a:pPr>
              <a:defRPr/>
            </a:pPr>
            <a:endParaRPr lang="en-US" altLang="zh-TW"/>
          </a:p>
        </p:txBody>
      </p:sp>
      <p:sp>
        <p:nvSpPr>
          <p:cNvPr id="8" name="頁尾版面配置區 4"/>
          <p:cNvSpPr>
            <a:spLocks noGrp="1"/>
          </p:cNvSpPr>
          <p:nvPr>
            <p:ph type="ftr" sz="quarter" idx="11"/>
          </p:nvPr>
        </p:nvSpPr>
        <p:spPr/>
        <p:txBody>
          <a:bodyPr/>
          <a:lstStyle>
            <a:lvl1pPr>
              <a:defRPr/>
            </a:lvl1pPr>
          </a:lstStyle>
          <a:p>
            <a:pPr>
              <a:defRPr/>
            </a:pPr>
            <a:endParaRPr lang="en-US" altLang="zh-TW"/>
          </a:p>
        </p:txBody>
      </p:sp>
      <p:sp>
        <p:nvSpPr>
          <p:cNvPr id="9" name="投影片編號版面配置區 5"/>
          <p:cNvSpPr>
            <a:spLocks noGrp="1"/>
          </p:cNvSpPr>
          <p:nvPr>
            <p:ph type="sldNum" sz="quarter" idx="12"/>
          </p:nvPr>
        </p:nvSpPr>
        <p:spPr/>
        <p:txBody>
          <a:bodyPr/>
          <a:lstStyle>
            <a:lvl1pPr>
              <a:defRPr/>
            </a:lvl1pPr>
          </a:lstStyle>
          <a:p>
            <a:pPr>
              <a:defRPr/>
            </a:pPr>
            <a:fld id="{AB8F9774-BF1A-40A4-BB56-E7A8FF807F4D}" type="slidenum">
              <a:rPr lang="en-US" altLang="zh-TW"/>
              <a:pPr>
                <a:defRPr/>
              </a:pPr>
              <a:t>‹#›</a:t>
            </a:fld>
            <a:endParaRPr lang="en-US" altLang="zh-TW"/>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lang="zh-TW" altLang="en-US" smtClean="0"/>
              <a:t>按一下以編輯母片標題樣式</a:t>
            </a:r>
            <a:endParaRPr lang="en-US"/>
          </a:p>
        </p:txBody>
      </p:sp>
      <p:sp>
        <p:nvSpPr>
          <p:cNvPr id="3" name="日期版面配置區 3"/>
          <p:cNvSpPr>
            <a:spLocks noGrp="1"/>
          </p:cNvSpPr>
          <p:nvPr>
            <p:ph type="dt" sz="half" idx="10"/>
          </p:nvPr>
        </p:nvSpPr>
        <p:spPr/>
        <p:txBody>
          <a:bodyPr/>
          <a:lstStyle>
            <a:lvl1pPr>
              <a:defRPr/>
            </a:lvl1pPr>
          </a:lstStyle>
          <a:p>
            <a:pPr>
              <a:defRPr/>
            </a:pPr>
            <a:endParaRPr lang="en-US" altLang="zh-TW"/>
          </a:p>
        </p:txBody>
      </p:sp>
      <p:sp>
        <p:nvSpPr>
          <p:cNvPr id="4" name="頁尾版面配置區 4"/>
          <p:cNvSpPr>
            <a:spLocks noGrp="1"/>
          </p:cNvSpPr>
          <p:nvPr>
            <p:ph type="ftr" sz="quarter" idx="11"/>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2"/>
          </p:nvPr>
        </p:nvSpPr>
        <p:spPr/>
        <p:txBody>
          <a:bodyPr/>
          <a:lstStyle>
            <a:lvl1pPr>
              <a:defRPr/>
            </a:lvl1pPr>
          </a:lstStyle>
          <a:p>
            <a:pPr>
              <a:defRPr/>
            </a:pPr>
            <a:fld id="{12FF833D-E8FC-4E49-BA10-B0120D4F9408}" type="slidenum">
              <a:rPr lang="en-US" altLang="zh-TW"/>
              <a:pPr>
                <a:defRPr/>
              </a:pPr>
              <a:t>‹#›</a:t>
            </a:fld>
            <a:endParaRPr lang="en-US" altLang="zh-TW"/>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pPr>
              <a:defRPr/>
            </a:pPr>
            <a:endParaRPr lang="en-US" altLang="zh-TW"/>
          </a:p>
        </p:txBody>
      </p:sp>
      <p:sp>
        <p:nvSpPr>
          <p:cNvPr id="3" name="頁尾版面配置區 2"/>
          <p:cNvSpPr>
            <a:spLocks noGrp="1"/>
          </p:cNvSpPr>
          <p:nvPr>
            <p:ph type="ftr" sz="quarter" idx="11"/>
          </p:nvPr>
        </p:nvSpPr>
        <p:spPr/>
        <p:txBody>
          <a:bodyPr/>
          <a:lstStyle>
            <a:lvl1pPr>
              <a:defRPr/>
            </a:lvl1pPr>
          </a:lstStyle>
          <a:p>
            <a:pPr>
              <a:defRPr/>
            </a:pPr>
            <a:endParaRPr lang="en-US" altLang="zh-TW"/>
          </a:p>
        </p:txBody>
      </p:sp>
      <p:sp>
        <p:nvSpPr>
          <p:cNvPr id="4" name="投影片編號版面配置區 3"/>
          <p:cNvSpPr>
            <a:spLocks noGrp="1"/>
          </p:cNvSpPr>
          <p:nvPr>
            <p:ph type="sldNum" sz="quarter" idx="12"/>
          </p:nvPr>
        </p:nvSpPr>
        <p:spPr/>
        <p:txBody>
          <a:bodyPr/>
          <a:lstStyle>
            <a:lvl1pPr>
              <a:defRPr/>
            </a:lvl1pPr>
          </a:lstStyle>
          <a:p>
            <a:pPr>
              <a:defRPr/>
            </a:pPr>
            <a:fld id="{3AFDB7C0-65C2-46FB-8431-97A198D6591B}" type="slidenum">
              <a:rPr lang="en-US" altLang="zh-TW"/>
              <a:pPr>
                <a:defRPr/>
              </a:pPr>
              <a:t>‹#›</a:t>
            </a:fld>
            <a:endParaRPr lang="en-US" altLang="zh-TW"/>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矩形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kumimoji="0" lang="en-US"/>
          </a:p>
        </p:txBody>
      </p:sp>
      <p:sp>
        <p:nvSpPr>
          <p:cNvPr id="6" name="矩形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kumimoji="0" lang="en-US"/>
          </a:p>
        </p:txBody>
      </p:sp>
      <p:sp>
        <p:nvSpPr>
          <p:cNvPr id="2" name="標題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zh-TW" altLang="en-US" smtClean="0"/>
              <a:t>按一下以編輯母片標題樣式</a:t>
            </a:r>
            <a:endParaRPr lang="en-US"/>
          </a:p>
        </p:txBody>
      </p:sp>
      <p:sp>
        <p:nvSpPr>
          <p:cNvPr id="3" name="內容版面配置區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文字版面配置區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zh-TW" altLang="en-US" smtClean="0"/>
              <a:t>按一下以編輯母片文字樣式</a:t>
            </a:r>
          </a:p>
        </p:txBody>
      </p:sp>
      <p:sp>
        <p:nvSpPr>
          <p:cNvPr id="7" name="日期版面配置區 4"/>
          <p:cNvSpPr>
            <a:spLocks noGrp="1"/>
          </p:cNvSpPr>
          <p:nvPr>
            <p:ph type="dt" sz="half" idx="10"/>
          </p:nvPr>
        </p:nvSpPr>
        <p:spPr/>
        <p:txBody>
          <a:bodyPr/>
          <a:lstStyle>
            <a:lvl1pPr>
              <a:defRPr/>
            </a:lvl1pPr>
          </a:lstStyle>
          <a:p>
            <a:pPr>
              <a:defRPr/>
            </a:pPr>
            <a:endParaRPr lang="en-US" altLang="zh-TW"/>
          </a:p>
        </p:txBody>
      </p:sp>
      <p:sp>
        <p:nvSpPr>
          <p:cNvPr id="8" name="頁尾版面配置區 5"/>
          <p:cNvSpPr>
            <a:spLocks noGrp="1"/>
          </p:cNvSpPr>
          <p:nvPr>
            <p:ph type="ftr" sz="quarter" idx="11"/>
          </p:nvPr>
        </p:nvSpPr>
        <p:spPr/>
        <p:txBody>
          <a:bodyPr/>
          <a:lstStyle>
            <a:lvl1pPr>
              <a:defRPr/>
            </a:lvl1pPr>
          </a:lstStyle>
          <a:p>
            <a:pPr>
              <a:defRPr/>
            </a:pPr>
            <a:endParaRPr lang="en-US" altLang="zh-TW"/>
          </a:p>
        </p:txBody>
      </p:sp>
      <p:sp>
        <p:nvSpPr>
          <p:cNvPr id="9" name="投影片編號版面配置區 6"/>
          <p:cNvSpPr>
            <a:spLocks noGrp="1"/>
          </p:cNvSpPr>
          <p:nvPr>
            <p:ph type="sldNum" sz="quarter" idx="12"/>
          </p:nvPr>
        </p:nvSpPr>
        <p:spPr/>
        <p:txBody>
          <a:bodyPr/>
          <a:lstStyle>
            <a:lvl1pPr>
              <a:defRPr/>
            </a:lvl1pPr>
          </a:lstStyle>
          <a:p>
            <a:pPr>
              <a:defRPr/>
            </a:pPr>
            <a:fld id="{E7E36A94-1BC9-4EC0-9AED-6D2E669181E9}" type="slidenum">
              <a:rPr lang="en-US" altLang="zh-TW"/>
              <a:pPr>
                <a:defRPr/>
              </a:pPr>
              <a:t>‹#›</a:t>
            </a:fld>
            <a:endParaRPr lang="en-US" altLang="zh-TW"/>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bg>
      <p:bgRef idx="1001">
        <a:schemeClr val="bg2"/>
      </p:bgRef>
    </p:bg>
    <p:spTree>
      <p:nvGrpSpPr>
        <p:cNvPr id="1" name=""/>
        <p:cNvGrpSpPr/>
        <p:nvPr/>
      </p:nvGrpSpPr>
      <p:grpSpPr>
        <a:xfrm>
          <a:off x="0" y="0"/>
          <a:ext cx="0" cy="0"/>
          <a:chOff x="0" y="0"/>
          <a:chExt cx="0" cy="0"/>
        </a:xfrm>
      </p:grpSpPr>
      <p:sp>
        <p:nvSpPr>
          <p:cNvPr id="5" name="矩形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kumimoji="0" lang="en-US"/>
          </a:p>
        </p:txBody>
      </p:sp>
      <p:sp>
        <p:nvSpPr>
          <p:cNvPr id="6" name="矩形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kumimoji="0" lang="en-US"/>
          </a:p>
        </p:txBody>
      </p:sp>
      <p:sp>
        <p:nvSpPr>
          <p:cNvPr id="2" name="標題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zh-TW" altLang="en-US" smtClean="0"/>
              <a:t>按一下以編輯母片標題樣式</a:t>
            </a:r>
            <a:endParaRPr lang="en-US"/>
          </a:p>
        </p:txBody>
      </p:sp>
      <p:sp>
        <p:nvSpPr>
          <p:cNvPr id="3" name="圖片版面配置區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zh-TW" altLang="en-US" noProof="0" smtClean="0"/>
              <a:t>按一下圖示以新增圖片</a:t>
            </a:r>
            <a:endParaRPr lang="en-US" noProof="0" dirty="0"/>
          </a:p>
        </p:txBody>
      </p:sp>
      <p:sp>
        <p:nvSpPr>
          <p:cNvPr id="4" name="文字版面配置區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zh-TW" altLang="en-US" smtClean="0"/>
              <a:t>按一下以編輯母片文字樣式</a:t>
            </a:r>
          </a:p>
        </p:txBody>
      </p:sp>
      <p:sp>
        <p:nvSpPr>
          <p:cNvPr id="7" name="日期版面配置區 4"/>
          <p:cNvSpPr>
            <a:spLocks noGrp="1"/>
          </p:cNvSpPr>
          <p:nvPr>
            <p:ph type="dt" sz="half" idx="10"/>
          </p:nvPr>
        </p:nvSpPr>
        <p:spPr>
          <a:xfrm>
            <a:off x="165100" y="1169988"/>
            <a:ext cx="2522538" cy="201612"/>
          </a:xfrm>
        </p:spPr>
        <p:txBody>
          <a:bodyPr/>
          <a:lstStyle>
            <a:lvl1pPr>
              <a:defRPr/>
            </a:lvl1pPr>
          </a:lstStyle>
          <a:p>
            <a:pPr>
              <a:defRPr/>
            </a:pPr>
            <a:endParaRPr lang="en-US" altLang="zh-TW"/>
          </a:p>
        </p:txBody>
      </p:sp>
      <p:sp>
        <p:nvSpPr>
          <p:cNvPr id="8" name="頁尾版面配置區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ltLang="zh-TW"/>
          </a:p>
        </p:txBody>
      </p:sp>
      <p:sp>
        <p:nvSpPr>
          <p:cNvPr id="9" name="投影片編號版面配置區 6"/>
          <p:cNvSpPr>
            <a:spLocks noGrp="1"/>
          </p:cNvSpPr>
          <p:nvPr>
            <p:ph type="sldNum" sz="quarter" idx="12"/>
          </p:nvPr>
        </p:nvSpPr>
        <p:spPr>
          <a:xfrm>
            <a:off x="8339138" y="1169988"/>
            <a:ext cx="733425" cy="201612"/>
          </a:xfrm>
        </p:spPr>
        <p:txBody>
          <a:bodyPr/>
          <a:lstStyle>
            <a:lvl1pPr>
              <a:defRPr/>
            </a:lvl1pPr>
          </a:lstStyle>
          <a:p>
            <a:pPr>
              <a:defRPr/>
            </a:pPr>
            <a:fld id="{1BD65E88-483A-41CF-9580-64BCB47CC0D5}" type="slidenum">
              <a:rPr lang="en-US" altLang="zh-TW"/>
              <a:pPr>
                <a:defRPr/>
              </a:pPr>
              <a:t>‹#›</a:t>
            </a:fld>
            <a:endParaRPr lang="en-US" altLang="zh-TW"/>
          </a:p>
        </p:txBody>
      </p:sp>
    </p:spTree>
  </p:cSld>
  <p:clrMapOvr>
    <a:overrideClrMapping bg1="lt1" tx1="dk1" bg2="lt2" tx2="dk2" accent1="accent1" accent2="accent2" accent3="accent3" accent4="accent4" accent5="accent5" accent6="accent6" hlink="hlink" folHlink="folHlink"/>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矩形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kumimoji="0" lang="en-US"/>
          </a:p>
        </p:txBody>
      </p:sp>
      <p:sp>
        <p:nvSpPr>
          <p:cNvPr id="7" name="矩形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kumimoji="0" lang="en-US"/>
          </a:p>
        </p:txBody>
      </p:sp>
      <p:sp>
        <p:nvSpPr>
          <p:cNvPr id="2" name="標題版面配置區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zh-TW" altLang="en-US" smtClean="0"/>
              <a:t>按一下以編輯母片標題樣式</a:t>
            </a:r>
            <a:endParaRPr lang="en-US"/>
          </a:p>
        </p:txBody>
      </p:sp>
      <p:sp>
        <p:nvSpPr>
          <p:cNvPr id="1029" name="文字版面配置區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4" name="日期版面配置區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latin typeface="Times New Roman" pitchFamily="18" charset="0"/>
              </a:defRPr>
            </a:lvl1pPr>
            <a:extLst/>
          </a:lstStyle>
          <a:p>
            <a:pPr>
              <a:defRPr/>
            </a:pPr>
            <a:endParaRPr lang="en-US" altLang="zh-TW"/>
          </a:p>
        </p:txBody>
      </p:sp>
      <p:sp>
        <p:nvSpPr>
          <p:cNvPr id="5" name="頁尾版面配置區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latin typeface="Times New Roman" pitchFamily="18" charset="0"/>
              </a:defRPr>
            </a:lvl1pPr>
            <a:extLst/>
          </a:lstStyle>
          <a:p>
            <a:pPr>
              <a:defRPr/>
            </a:pPr>
            <a:endParaRPr lang="en-US" altLang="zh-TW"/>
          </a:p>
        </p:txBody>
      </p:sp>
      <p:sp>
        <p:nvSpPr>
          <p:cNvPr id="6" name="投影片編號版面配置區 5"/>
          <p:cNvSpPr>
            <a:spLocks noGrp="1"/>
          </p:cNvSpPr>
          <p:nvPr>
            <p:ph type="sldNum" sz="quarter" idx="4"/>
          </p:nvPr>
        </p:nvSpPr>
        <p:spPr>
          <a:xfrm>
            <a:off x="8204200" y="6477000"/>
            <a:ext cx="733425" cy="274638"/>
          </a:xfrm>
          <a:prstGeom prst="rect">
            <a:avLst/>
          </a:prstGeom>
        </p:spPr>
        <p:txBody>
          <a:bodyPr vert="horz" bIns="0" rtlCol="0" anchor="b"/>
          <a:lstStyle>
            <a:lvl1pPr algn="r" eaLnBrk="1" latinLnBrk="0" hangingPunct="1">
              <a:defRPr kumimoji="0" sz="1200">
                <a:solidFill>
                  <a:schemeClr val="tx1">
                    <a:tint val="95000"/>
                  </a:schemeClr>
                </a:solidFill>
                <a:latin typeface="Times New Roman" pitchFamily="18" charset="0"/>
              </a:defRPr>
            </a:lvl1pPr>
            <a:extLst/>
          </a:lstStyle>
          <a:p>
            <a:pPr>
              <a:defRPr/>
            </a:pPr>
            <a:fld id="{E3189F7F-5770-421D-9A53-43C047197558}"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992" r:id="rId1"/>
    <p:sldLayoutId id="2147483987" r:id="rId2"/>
    <p:sldLayoutId id="2147483993" r:id="rId3"/>
    <p:sldLayoutId id="2147483988" r:id="rId4"/>
    <p:sldLayoutId id="2147483989" r:id="rId5"/>
    <p:sldLayoutId id="2147483990" r:id="rId6"/>
    <p:sldLayoutId id="2147483994" r:id="rId7"/>
    <p:sldLayoutId id="2147483995" r:id="rId8"/>
    <p:sldLayoutId id="2147483996" r:id="rId9"/>
    <p:sldLayoutId id="2147483991" r:id="rId10"/>
    <p:sldLayoutId id="2147483997" r:id="rId11"/>
  </p:sldLayoutIdLst>
  <p:transition spd="med"/>
  <p:timing>
    <p:tnLst>
      <p:par>
        <p:cTn id="1" dur="indefinite" restart="never" nodeType="tmRoot"/>
      </p:par>
    </p:tnLst>
  </p:timing>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ea typeface="新細明體" pitchFamily="18" charset="-120"/>
        </a:defRPr>
      </a:lvl2pPr>
      <a:lvl3pPr algn="l" rtl="0" eaLnBrk="0" fontAlgn="base" hangingPunct="0">
        <a:spcBef>
          <a:spcPct val="0"/>
        </a:spcBef>
        <a:spcAft>
          <a:spcPct val="0"/>
        </a:spcAft>
        <a:defRPr sz="4500" b="1">
          <a:solidFill>
            <a:srgbClr val="FFC800"/>
          </a:solidFill>
          <a:latin typeface="Corbel" pitchFamily="34" charset="0"/>
          <a:ea typeface="新細明體" pitchFamily="18" charset="-120"/>
        </a:defRPr>
      </a:lvl3pPr>
      <a:lvl4pPr algn="l" rtl="0" eaLnBrk="0" fontAlgn="base" hangingPunct="0">
        <a:spcBef>
          <a:spcPct val="0"/>
        </a:spcBef>
        <a:spcAft>
          <a:spcPct val="0"/>
        </a:spcAft>
        <a:defRPr sz="4500" b="1">
          <a:solidFill>
            <a:srgbClr val="FFC800"/>
          </a:solidFill>
          <a:latin typeface="Corbel" pitchFamily="34" charset="0"/>
          <a:ea typeface="新細明體" pitchFamily="18" charset="-120"/>
        </a:defRPr>
      </a:lvl4pPr>
      <a:lvl5pPr algn="l" rtl="0" eaLnBrk="0" fontAlgn="base" hangingPunct="0">
        <a:spcBef>
          <a:spcPct val="0"/>
        </a:spcBef>
        <a:spcAft>
          <a:spcPct val="0"/>
        </a:spcAft>
        <a:defRPr sz="4500" b="1">
          <a:solidFill>
            <a:srgbClr val="FFC800"/>
          </a:solidFill>
          <a:latin typeface="Corbel" pitchFamily="34" charset="0"/>
          <a:ea typeface="新細明體" pitchFamily="18" charset="-120"/>
        </a:defRPr>
      </a:lvl5pPr>
      <a:lvl6pPr marL="457200" algn="l" rtl="0" fontAlgn="base">
        <a:spcBef>
          <a:spcPct val="0"/>
        </a:spcBef>
        <a:spcAft>
          <a:spcPct val="0"/>
        </a:spcAft>
        <a:defRPr sz="4500" b="1">
          <a:solidFill>
            <a:srgbClr val="FFC800"/>
          </a:solidFill>
          <a:latin typeface="Corbel" pitchFamily="34" charset="0"/>
          <a:ea typeface="新細明體" pitchFamily="18" charset="-120"/>
        </a:defRPr>
      </a:lvl6pPr>
      <a:lvl7pPr marL="914400" algn="l" rtl="0" fontAlgn="base">
        <a:spcBef>
          <a:spcPct val="0"/>
        </a:spcBef>
        <a:spcAft>
          <a:spcPct val="0"/>
        </a:spcAft>
        <a:defRPr sz="4500" b="1">
          <a:solidFill>
            <a:srgbClr val="FFC800"/>
          </a:solidFill>
          <a:latin typeface="Corbel" pitchFamily="34" charset="0"/>
          <a:ea typeface="新細明體" pitchFamily="18" charset="-120"/>
        </a:defRPr>
      </a:lvl7pPr>
      <a:lvl8pPr marL="1371600" algn="l" rtl="0" fontAlgn="base">
        <a:spcBef>
          <a:spcPct val="0"/>
        </a:spcBef>
        <a:spcAft>
          <a:spcPct val="0"/>
        </a:spcAft>
        <a:defRPr sz="4500" b="1">
          <a:solidFill>
            <a:srgbClr val="FFC800"/>
          </a:solidFill>
          <a:latin typeface="Corbel" pitchFamily="34" charset="0"/>
          <a:ea typeface="新細明體" pitchFamily="18" charset="-120"/>
        </a:defRPr>
      </a:lvl8pPr>
      <a:lvl9pPr marL="1828800" algn="l" rtl="0" fontAlgn="base">
        <a:spcBef>
          <a:spcPct val="0"/>
        </a:spcBef>
        <a:spcAft>
          <a:spcPct val="0"/>
        </a:spcAft>
        <a:defRPr sz="4500" b="1">
          <a:solidFill>
            <a:srgbClr val="FFC800"/>
          </a:solidFill>
          <a:latin typeface="Corbel" pitchFamily="34" charset="0"/>
          <a:ea typeface="新細明體" pitchFamily="18" charset="-12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en.wikipedia.org/wiki/Truevision_TGA"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en-US" altLang="zh-TW" sz="4800" dirty="0" smtClean="0"/>
              <a:t>3D Graphics Programming</a:t>
            </a:r>
            <a:endParaRPr lang="zh-TW" altLang="en-US" dirty="0"/>
          </a:p>
        </p:txBody>
      </p:sp>
      <p:sp>
        <p:nvSpPr>
          <p:cNvPr id="5" name="副標題 4"/>
          <p:cNvSpPr>
            <a:spLocks noGrp="1"/>
          </p:cNvSpPr>
          <p:nvPr>
            <p:ph type="subTitle" idx="1"/>
          </p:nvPr>
        </p:nvSpPr>
        <p:spPr/>
        <p:txBody>
          <a:bodyPr/>
          <a:lstStyle/>
          <a:p>
            <a:r>
              <a:rPr lang="en-US" altLang="zh-TW" dirty="0" smtClean="0"/>
              <a:t>Chapter 7. Imaging with </a:t>
            </a:r>
            <a:r>
              <a:rPr lang="en-US" altLang="zh-TW" dirty="0" err="1" smtClean="0"/>
              <a:t>openGL</a:t>
            </a:r>
            <a:endParaRPr lang="zh-TW" altLang="en-US" dirty="0"/>
          </a:p>
        </p:txBody>
      </p:sp>
      <p:sp>
        <p:nvSpPr>
          <p:cNvPr id="6" name="文字方塊 5"/>
          <p:cNvSpPr txBox="1"/>
          <p:nvPr/>
        </p:nvSpPr>
        <p:spPr>
          <a:xfrm>
            <a:off x="6591282" y="5211561"/>
            <a:ext cx="2552750" cy="646331"/>
          </a:xfrm>
          <a:prstGeom prst="rect">
            <a:avLst/>
          </a:prstGeom>
          <a:noFill/>
        </p:spPr>
        <p:txBody>
          <a:bodyPr wrap="none" rtlCol="0">
            <a:spAutoFit/>
          </a:bodyPr>
          <a:lstStyle/>
          <a:p>
            <a:pPr algn="r"/>
            <a:r>
              <a:rPr kumimoji="0" lang="en-US" altLang="zh-TW" sz="1800" dirty="0" smtClean="0">
                <a:effectLst>
                  <a:outerShdw blurRad="38100" dist="38100" dir="2700000" algn="tl">
                    <a:srgbClr val="000000">
                      <a:alpha val="43137"/>
                    </a:srgbClr>
                  </a:outerShdw>
                </a:effectLst>
                <a:latin typeface="+mn-lt"/>
                <a:ea typeface="標楷體" pitchFamily="65" charset="-120"/>
                <a:cs typeface="Times New Roman" charset="0"/>
              </a:rPr>
              <a:t>2010.11.15 &amp; 22</a:t>
            </a:r>
            <a:r>
              <a:rPr kumimoji="0" lang="en-US" altLang="zh-TW" sz="1800" dirty="0" smtClean="0">
                <a:effectLst>
                  <a:outerShdw blurRad="38100" dist="38100" dir="2700000" algn="tl">
                    <a:srgbClr val="000000">
                      <a:alpha val="43137"/>
                    </a:srgbClr>
                  </a:outerShdw>
                </a:effectLst>
                <a:latin typeface="+mn-lt"/>
                <a:ea typeface="標楷體" pitchFamily="65" charset="-120"/>
                <a:cs typeface="Times New Roman" charset="0"/>
              </a:rPr>
              <a:t/>
            </a:r>
            <a:br>
              <a:rPr kumimoji="0" lang="en-US" altLang="zh-TW" sz="1800" dirty="0" smtClean="0">
                <a:effectLst>
                  <a:outerShdw blurRad="38100" dist="38100" dir="2700000" algn="tl">
                    <a:srgbClr val="000000">
                      <a:alpha val="43137"/>
                    </a:srgbClr>
                  </a:outerShdw>
                </a:effectLst>
                <a:latin typeface="+mn-lt"/>
                <a:ea typeface="標楷體" pitchFamily="65" charset="-120"/>
                <a:cs typeface="Times New Roman" charset="0"/>
              </a:rPr>
            </a:br>
            <a:r>
              <a:rPr kumimoji="0" lang="en-US" altLang="zh-TW" sz="1800" dirty="0" smtClean="0">
                <a:effectLst>
                  <a:outerShdw blurRad="38100" dist="38100" dir="2700000" algn="tl">
                    <a:srgbClr val="000000">
                      <a:alpha val="43137"/>
                    </a:srgbClr>
                  </a:outerShdw>
                </a:effectLst>
                <a:latin typeface="+mn-lt"/>
                <a:ea typeface="標楷體" pitchFamily="65" charset="-120"/>
                <a:cs typeface="Times New Roman" charset="0"/>
              </a:rPr>
              <a:t>Presented by Garrett Yeh</a:t>
            </a:r>
            <a:endParaRPr lang="zh-TW" altLang="en-US" sz="1800" dirty="0">
              <a:effectLst>
                <a:outerShdw blurRad="38100" dist="38100" dir="2700000" algn="tl">
                  <a:srgbClr val="000000">
                    <a:alpha val="43137"/>
                  </a:srgbClr>
                </a:outerShdw>
              </a:effectLst>
              <a:latin typeface="+mn-lt"/>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defRPr/>
            </a:pPr>
            <a:r>
              <a:rPr lang="en-US" altLang="zh-TW" dirty="0" smtClean="0"/>
              <a:t>Bitmap</a:t>
            </a:r>
            <a:endParaRPr lang="zh-TW" altLang="en-US" dirty="0"/>
          </a:p>
        </p:txBody>
      </p:sp>
      <p:sp>
        <p:nvSpPr>
          <p:cNvPr id="10243" name="內容版面配置區 2"/>
          <p:cNvSpPr>
            <a:spLocks noGrp="1"/>
          </p:cNvSpPr>
          <p:nvPr>
            <p:ph idx="1"/>
          </p:nvPr>
        </p:nvSpPr>
        <p:spPr/>
        <p:txBody>
          <a:bodyPr/>
          <a:lstStyle/>
          <a:p>
            <a:r>
              <a:rPr lang="en-US" altLang="zh-TW" dirty="0" smtClean="0"/>
              <a:t>A series of ones and zeros representing on and off pixel values…</a:t>
            </a:r>
            <a:endParaRPr lang="zh-TW" altLang="en-US" dirty="0" smtClean="0"/>
          </a:p>
          <a:p>
            <a:endParaRPr lang="en-US" altLang="zh-TW" dirty="0" smtClean="0"/>
          </a:p>
        </p:txBody>
      </p:sp>
      <p:pic>
        <p:nvPicPr>
          <p:cNvPr id="8" name="Picture 2"/>
          <p:cNvPicPr>
            <a:picLocks noChangeAspect="1" noChangeArrowheads="1"/>
          </p:cNvPicPr>
          <p:nvPr/>
        </p:nvPicPr>
        <p:blipFill>
          <a:blip r:embed="rId3" cstate="print"/>
          <a:srcRect/>
          <a:stretch>
            <a:fillRect/>
          </a:stretch>
        </p:blipFill>
        <p:spPr bwMode="auto">
          <a:xfrm>
            <a:off x="4860032" y="2564904"/>
            <a:ext cx="3796680" cy="3796680"/>
          </a:xfrm>
          <a:prstGeom prst="rect">
            <a:avLst/>
          </a:prstGeom>
          <a:noFill/>
          <a:ln w="9525">
            <a:noFill/>
            <a:miter lim="800000"/>
            <a:headEnd/>
            <a:tailEnd/>
          </a:ln>
        </p:spPr>
      </p:pic>
      <p:sp>
        <p:nvSpPr>
          <p:cNvPr id="10" name="文字方塊 9"/>
          <p:cNvSpPr txBox="1"/>
          <p:nvPr/>
        </p:nvSpPr>
        <p:spPr>
          <a:xfrm>
            <a:off x="683568" y="5517232"/>
            <a:ext cx="4078361" cy="830997"/>
          </a:xfrm>
          <a:prstGeom prst="rect">
            <a:avLst/>
          </a:prstGeom>
          <a:noFill/>
        </p:spPr>
        <p:txBody>
          <a:bodyPr wrap="none" rtlCol="0">
            <a:spAutoFit/>
          </a:bodyPr>
          <a:lstStyle/>
          <a:p>
            <a:pPr algn="r"/>
            <a:r>
              <a:rPr lang="en-US" altLang="zh-TW" dirty="0" smtClean="0">
                <a:latin typeface="+mn-lt"/>
              </a:rPr>
              <a:t>A bitmapped image of a horse.</a:t>
            </a:r>
            <a:br>
              <a:rPr lang="en-US" altLang="zh-TW" dirty="0" smtClean="0">
                <a:latin typeface="+mn-lt"/>
              </a:rPr>
            </a:br>
            <a:r>
              <a:rPr lang="en-US" altLang="zh-TW" dirty="0" smtClean="0">
                <a:latin typeface="+mn-lt"/>
              </a:rPr>
              <a:t>Only 0 and 1</a:t>
            </a:r>
            <a:endParaRPr lang="zh-TW" altLang="en-US" dirty="0">
              <a:latin typeface="+mn-lt"/>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defRPr/>
            </a:pPr>
            <a:r>
              <a:rPr lang="en-US" altLang="zh-TW" dirty="0" smtClean="0"/>
              <a:t>Bitmap</a:t>
            </a:r>
            <a:endParaRPr lang="zh-TW" altLang="en-US" dirty="0"/>
          </a:p>
        </p:txBody>
      </p:sp>
      <p:sp>
        <p:nvSpPr>
          <p:cNvPr id="10243" name="內容版面配置區 2"/>
          <p:cNvSpPr>
            <a:spLocks noGrp="1"/>
          </p:cNvSpPr>
          <p:nvPr>
            <p:ph idx="1"/>
          </p:nvPr>
        </p:nvSpPr>
        <p:spPr/>
        <p:txBody>
          <a:bodyPr/>
          <a:lstStyle/>
          <a:p>
            <a:r>
              <a:rPr lang="en-US" altLang="zh-TW" i="1" dirty="0" smtClean="0"/>
              <a:t>Bitmap, </a:t>
            </a:r>
            <a:r>
              <a:rPr lang="en-US" altLang="zh-TW" dirty="0" smtClean="0"/>
              <a:t>a true binary map of on and off values. ( != windows .bmp)</a:t>
            </a:r>
          </a:p>
          <a:p>
            <a:endParaRPr lang="en-US" altLang="zh-TW" dirty="0" smtClean="0"/>
          </a:p>
          <a:p>
            <a:r>
              <a:rPr lang="en-US" altLang="zh-TW" dirty="0" smtClean="0"/>
              <a:t>Bitmaps can be used for masks (polygon stippling), fonts and character shapes, and even two-color dithered images.</a:t>
            </a:r>
          </a:p>
          <a:p>
            <a:endParaRPr lang="en-US" altLang="zh-TW" dirty="0" smtClean="0"/>
          </a:p>
          <a:p>
            <a:r>
              <a:rPr lang="en-US" altLang="zh-TW" dirty="0" smtClean="0"/>
              <a:t>A bitmap data in </a:t>
            </a:r>
            <a:r>
              <a:rPr lang="en-US" altLang="zh-TW" dirty="0" err="1" smtClean="0"/>
              <a:t>opengl</a:t>
            </a:r>
            <a:r>
              <a:rPr lang="en-US" altLang="zh-TW" dirty="0" smtClean="0"/>
              <a:t> is similar to the representation of polygon stippling sample.</a:t>
            </a:r>
          </a:p>
        </p:txBody>
      </p:sp>
      <p:grpSp>
        <p:nvGrpSpPr>
          <p:cNvPr id="3" name="群組 6"/>
          <p:cNvGrpSpPr/>
          <p:nvPr/>
        </p:nvGrpSpPr>
        <p:grpSpPr>
          <a:xfrm>
            <a:off x="5710712" y="1556792"/>
            <a:ext cx="3433288" cy="3670830"/>
            <a:chOff x="5710712" y="1556792"/>
            <a:chExt cx="3433288" cy="3670830"/>
          </a:xfrm>
        </p:grpSpPr>
        <p:pic>
          <p:nvPicPr>
            <p:cNvPr id="3075" name="Picture 3"/>
            <p:cNvPicPr>
              <a:picLocks noChangeAspect="1" noChangeArrowheads="1"/>
            </p:cNvPicPr>
            <p:nvPr/>
          </p:nvPicPr>
          <p:blipFill>
            <a:blip r:embed="rId3" cstate="print"/>
            <a:srcRect/>
            <a:stretch>
              <a:fillRect/>
            </a:stretch>
          </p:blipFill>
          <p:spPr bwMode="auto">
            <a:xfrm>
              <a:off x="5710712" y="1556792"/>
              <a:ext cx="3397792" cy="3670830"/>
            </a:xfrm>
            <a:prstGeom prst="rect">
              <a:avLst/>
            </a:prstGeom>
            <a:noFill/>
            <a:ln w="9525">
              <a:noFill/>
              <a:miter lim="800000"/>
              <a:headEnd/>
              <a:tailEnd/>
            </a:ln>
          </p:spPr>
        </p:pic>
        <p:sp>
          <p:nvSpPr>
            <p:cNvPr id="6" name="矩形 5"/>
            <p:cNvSpPr/>
            <p:nvPr/>
          </p:nvSpPr>
          <p:spPr>
            <a:xfrm>
              <a:off x="5940152" y="3717032"/>
              <a:ext cx="3203848" cy="144016"/>
            </a:xfrm>
            <a:prstGeom prst="rect">
              <a:avLst/>
            </a:prstGeom>
            <a:noFill/>
            <a:ln w="19050"/>
          </p:spPr>
          <p:style>
            <a:lnRef idx="1">
              <a:schemeClr val="accent6"/>
            </a:lnRef>
            <a:fillRef idx="3">
              <a:schemeClr val="accent6"/>
            </a:fillRef>
            <a:effectRef idx="2">
              <a:schemeClr val="accent6"/>
            </a:effectRef>
            <a:fontRef idx="minor">
              <a:schemeClr val="lt1"/>
            </a:fontRef>
          </p:style>
          <p:txBody>
            <a:bodyPr rtlCol="0" anchor="ctr"/>
            <a:lstStyle/>
            <a:p>
              <a:pPr algn="ctr"/>
              <a:endParaRPr lang="zh-TW" altLang="en-US"/>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Example of bitmap</a:t>
            </a:r>
            <a:endParaRPr lang="zh-TW" altLang="en-US" dirty="0"/>
          </a:p>
        </p:txBody>
      </p:sp>
      <p:sp>
        <p:nvSpPr>
          <p:cNvPr id="3" name="內容版面配置區 2"/>
          <p:cNvSpPr>
            <a:spLocks noGrp="1"/>
          </p:cNvSpPr>
          <p:nvPr>
            <p:ph idx="1"/>
          </p:nvPr>
        </p:nvSpPr>
        <p:spPr/>
        <p:txBody>
          <a:bodyPr/>
          <a:lstStyle/>
          <a:p>
            <a:r>
              <a:rPr lang="en-US" altLang="zh-TW" sz="1400" dirty="0" err="1" smtClean="0">
                <a:latin typeface="Consolas" pitchFamily="49" charset="0"/>
                <a:cs typeface="Consolas" pitchFamily="49" charset="0"/>
              </a:rPr>
              <a:t>GLubyte</a:t>
            </a:r>
            <a:r>
              <a:rPr lang="en-US" altLang="zh-TW" sz="1400" dirty="0" smtClean="0">
                <a:latin typeface="Consolas" pitchFamily="49" charset="0"/>
                <a:cs typeface="Consolas" pitchFamily="49" charset="0"/>
              </a:rPr>
              <a:t> </a:t>
            </a:r>
            <a:r>
              <a:rPr lang="en-US" altLang="zh-TW" sz="1400" dirty="0" smtClean="0">
                <a:solidFill>
                  <a:srgbClr val="FF0000"/>
                </a:solidFill>
                <a:latin typeface="Consolas" pitchFamily="49" charset="0"/>
                <a:cs typeface="Consolas" pitchFamily="49" charset="0"/>
              </a:rPr>
              <a:t>fire[128]</a:t>
            </a:r>
            <a:r>
              <a:rPr lang="en-US" altLang="zh-TW" sz="1400" dirty="0" smtClean="0">
                <a:latin typeface="Consolas" pitchFamily="49" charset="0"/>
                <a:cs typeface="Consolas" pitchFamily="49" charset="0"/>
              </a:rPr>
              <a:t> = {</a:t>
            </a:r>
          </a:p>
          <a:p>
            <a:pPr lvl="2">
              <a:buNone/>
            </a:pPr>
            <a:r>
              <a:rPr lang="en-US" altLang="zh-TW" sz="1400" dirty="0" smtClean="0">
                <a:latin typeface="Consolas" pitchFamily="49" charset="0"/>
                <a:cs typeface="Consolas" pitchFamily="49" charset="0"/>
              </a:rPr>
              <a:t>			0x00, 0x00, 0x00, 0x00, 0x00, 0x00, 0x00, 0x00,</a:t>
            </a:r>
          </a:p>
          <a:p>
            <a:pPr lvl="2">
              <a:buNone/>
            </a:pPr>
            <a:r>
              <a:rPr lang="en-US" altLang="zh-TW" sz="1400" dirty="0" smtClean="0">
                <a:latin typeface="Consolas" pitchFamily="49" charset="0"/>
                <a:cs typeface="Consolas" pitchFamily="49" charset="0"/>
              </a:rPr>
              <a:t>			0x00, 0x00, 0x00, 0x00, 0x00, 0x00, 0x00, 0x00,</a:t>
            </a:r>
          </a:p>
          <a:p>
            <a:pPr lvl="2">
              <a:buNone/>
            </a:pPr>
            <a:r>
              <a:rPr lang="en-US" altLang="zh-TW" sz="1400" dirty="0" smtClean="0">
                <a:latin typeface="Consolas" pitchFamily="49" charset="0"/>
                <a:cs typeface="Consolas" pitchFamily="49" charset="0"/>
              </a:rPr>
              <a:t>			0x00, 0x00, 0x00, 0x00, 0x00, 0x00, 0x00, 0x00,</a:t>
            </a:r>
          </a:p>
          <a:p>
            <a:pPr lvl="2">
              <a:buNone/>
            </a:pPr>
            <a:r>
              <a:rPr lang="fr-FR" altLang="zh-TW" sz="1400" dirty="0" smtClean="0">
                <a:latin typeface="Consolas" pitchFamily="49" charset="0"/>
                <a:cs typeface="Consolas" pitchFamily="49" charset="0"/>
              </a:rPr>
              <a:t>			0x00, 0x00, 0x00, 0xc0, 0x00, 0x00, 0x01, 0xf0,</a:t>
            </a:r>
          </a:p>
          <a:p>
            <a:pPr lvl="2">
              <a:buNone/>
            </a:pPr>
            <a:r>
              <a:rPr lang="fr-FR" altLang="zh-TW" sz="1400" dirty="0" smtClean="0">
                <a:latin typeface="Consolas" pitchFamily="49" charset="0"/>
                <a:cs typeface="Consolas" pitchFamily="49" charset="0"/>
              </a:rPr>
              <a:t>			0x00, 0x00, 0x07, 0xf0, 0x0f, 0x00, 0x1f, 0xe0,</a:t>
            </a:r>
          </a:p>
          <a:p>
            <a:pPr lvl="2">
              <a:buNone/>
            </a:pPr>
            <a:r>
              <a:rPr lang="fr-FR" altLang="zh-TW" sz="1400" dirty="0" smtClean="0">
                <a:latin typeface="Consolas" pitchFamily="49" charset="0"/>
                <a:cs typeface="Consolas" pitchFamily="49" charset="0"/>
              </a:rPr>
              <a:t>			</a:t>
            </a:r>
            <a:r>
              <a:rPr lang="en-US" altLang="zh-TW" sz="1400" dirty="0" smtClean="0">
                <a:latin typeface="Consolas" pitchFamily="49" charset="0"/>
                <a:cs typeface="Consolas" pitchFamily="49" charset="0"/>
              </a:rPr>
              <a:t>0x1f, 0x80, 0x1f, 0xc0, 0x0f, 0xc0, 0x3f, 0x80,</a:t>
            </a:r>
          </a:p>
          <a:p>
            <a:pPr lvl="2">
              <a:buNone/>
            </a:pPr>
            <a:r>
              <a:rPr lang="fr-FR" altLang="zh-TW" sz="1400" dirty="0" smtClean="0">
                <a:latin typeface="Consolas" pitchFamily="49" charset="0"/>
                <a:cs typeface="Consolas" pitchFamily="49" charset="0"/>
              </a:rPr>
              <a:t>			</a:t>
            </a:r>
            <a:r>
              <a:rPr lang="pt-BR" altLang="zh-TW" sz="1400" dirty="0" smtClean="0">
                <a:latin typeface="Consolas" pitchFamily="49" charset="0"/>
                <a:cs typeface="Consolas" pitchFamily="49" charset="0"/>
              </a:rPr>
              <a:t>0x07, 0xe0, 0x7e, 0x00, 0x03, 0xf0, 0xff, 0x80,</a:t>
            </a:r>
          </a:p>
          <a:p>
            <a:pPr lvl="2">
              <a:buNone/>
            </a:pPr>
            <a:r>
              <a:rPr lang="fr-FR" altLang="zh-TW" sz="1400" dirty="0" smtClean="0">
                <a:latin typeface="Consolas" pitchFamily="49" charset="0"/>
                <a:cs typeface="Consolas" pitchFamily="49" charset="0"/>
              </a:rPr>
              <a:t>			</a:t>
            </a:r>
            <a:r>
              <a:rPr lang="en-US" altLang="zh-TW" sz="1400" dirty="0" smtClean="0">
                <a:latin typeface="Consolas" pitchFamily="49" charset="0"/>
                <a:cs typeface="Consolas" pitchFamily="49" charset="0"/>
              </a:rPr>
              <a:t>0x03, 0xf5, 0xff, 0xe0, 0x07, 0xfd, 0xff, 0xf8,</a:t>
            </a:r>
          </a:p>
          <a:p>
            <a:pPr lvl="2">
              <a:buNone/>
            </a:pPr>
            <a:r>
              <a:rPr lang="fr-FR" altLang="zh-TW" sz="1400" dirty="0" smtClean="0">
                <a:latin typeface="Consolas" pitchFamily="49" charset="0"/>
                <a:cs typeface="Consolas" pitchFamily="49" charset="0"/>
              </a:rPr>
              <a:t>			</a:t>
            </a:r>
            <a:r>
              <a:rPr lang="en-US" altLang="zh-TW" sz="1400" dirty="0" smtClean="0">
                <a:latin typeface="Consolas" pitchFamily="49" charset="0"/>
                <a:cs typeface="Consolas" pitchFamily="49" charset="0"/>
              </a:rPr>
              <a:t>0x1f, 0xfc, 0xff, 0xe8, 0xff, 0xe3, 0xbf, 0x70,</a:t>
            </a:r>
          </a:p>
          <a:p>
            <a:pPr lvl="2">
              <a:buNone/>
            </a:pPr>
            <a:r>
              <a:rPr lang="fr-FR" altLang="zh-TW" sz="1400" dirty="0" smtClean="0">
                <a:latin typeface="Consolas" pitchFamily="49" charset="0"/>
                <a:cs typeface="Consolas" pitchFamily="49" charset="0"/>
              </a:rPr>
              <a:t>			</a:t>
            </a:r>
            <a:r>
              <a:rPr lang="pt-BR" altLang="zh-TW" sz="1400" dirty="0" smtClean="0">
                <a:latin typeface="Consolas" pitchFamily="49" charset="0"/>
                <a:cs typeface="Consolas" pitchFamily="49" charset="0"/>
              </a:rPr>
              <a:t>0xde, 0x80, 0xb7, 0x00, 0x71, 0x10, 0x4a, 0x80,</a:t>
            </a:r>
          </a:p>
          <a:p>
            <a:pPr lvl="2">
              <a:buNone/>
            </a:pPr>
            <a:r>
              <a:rPr lang="fr-FR" altLang="zh-TW" sz="1400" dirty="0" smtClean="0">
                <a:latin typeface="Consolas" pitchFamily="49" charset="0"/>
                <a:cs typeface="Consolas" pitchFamily="49" charset="0"/>
              </a:rPr>
              <a:t>			</a:t>
            </a:r>
            <a:r>
              <a:rPr lang="en-US" altLang="zh-TW" sz="1400" dirty="0" smtClean="0">
                <a:latin typeface="Consolas" pitchFamily="49" charset="0"/>
                <a:cs typeface="Consolas" pitchFamily="49" charset="0"/>
              </a:rPr>
              <a:t>0x03, 0x10, 0x4e, 0x40, 0x02, 0x88, 0x8c, 0x20,</a:t>
            </a:r>
          </a:p>
          <a:p>
            <a:pPr lvl="2">
              <a:buNone/>
            </a:pPr>
            <a:r>
              <a:rPr lang="fr-FR" altLang="zh-TW" sz="1400" dirty="0" smtClean="0">
                <a:latin typeface="Consolas" pitchFamily="49" charset="0"/>
                <a:cs typeface="Consolas" pitchFamily="49" charset="0"/>
              </a:rPr>
              <a:t>			</a:t>
            </a:r>
            <a:r>
              <a:rPr lang="en-US" altLang="zh-TW" sz="1400" dirty="0" smtClean="0">
                <a:latin typeface="Consolas" pitchFamily="49" charset="0"/>
                <a:cs typeface="Consolas" pitchFamily="49" charset="0"/>
              </a:rPr>
              <a:t>0x05, 0x05, 0x04, 0x40, 0x02, 0x82, 0x14, 0x40,</a:t>
            </a:r>
          </a:p>
          <a:p>
            <a:pPr lvl="2">
              <a:buNone/>
            </a:pPr>
            <a:r>
              <a:rPr lang="fr-FR" altLang="zh-TW" sz="1400" dirty="0" smtClean="0">
                <a:latin typeface="Consolas" pitchFamily="49" charset="0"/>
                <a:cs typeface="Consolas" pitchFamily="49" charset="0"/>
              </a:rPr>
              <a:t>			</a:t>
            </a:r>
            <a:r>
              <a:rPr lang="pt-BR" altLang="zh-TW" sz="1400" dirty="0" smtClean="0">
                <a:latin typeface="Consolas" pitchFamily="49" charset="0"/>
                <a:cs typeface="Consolas" pitchFamily="49" charset="0"/>
              </a:rPr>
              <a:t>0x02, 0x40, 0x10, 0x80, 0x02, 0x64, 0x1a, 0x80,</a:t>
            </a:r>
          </a:p>
          <a:p>
            <a:pPr lvl="2">
              <a:buNone/>
            </a:pPr>
            <a:r>
              <a:rPr lang="fr-FR" altLang="zh-TW" sz="1400" dirty="0" smtClean="0">
                <a:latin typeface="Consolas" pitchFamily="49" charset="0"/>
                <a:cs typeface="Consolas" pitchFamily="49" charset="0"/>
              </a:rPr>
              <a:t>			</a:t>
            </a:r>
            <a:r>
              <a:rPr lang="en-US" altLang="zh-TW" sz="1400" dirty="0" smtClean="0">
                <a:latin typeface="Consolas" pitchFamily="49" charset="0"/>
                <a:cs typeface="Consolas" pitchFamily="49" charset="0"/>
              </a:rPr>
              <a:t>0x00, 0x92, 0x29, 0x00, 0x00, 0xb0, 0x48, 0x00,</a:t>
            </a:r>
          </a:p>
          <a:p>
            <a:pPr lvl="2">
              <a:buNone/>
            </a:pPr>
            <a:r>
              <a:rPr lang="fr-FR" altLang="zh-TW" sz="1400" dirty="0" smtClean="0">
                <a:latin typeface="Consolas" pitchFamily="49" charset="0"/>
                <a:cs typeface="Consolas" pitchFamily="49" charset="0"/>
              </a:rPr>
              <a:t>			</a:t>
            </a:r>
            <a:r>
              <a:rPr lang="en-US" altLang="zh-TW" sz="1400" dirty="0" smtClean="0">
                <a:latin typeface="Consolas" pitchFamily="49" charset="0"/>
                <a:cs typeface="Consolas" pitchFamily="49" charset="0"/>
              </a:rPr>
              <a:t>0x00, 0xc8, 0x90, 0x00, 0x00, 0x85, 0x10, 0x00,</a:t>
            </a:r>
          </a:p>
          <a:p>
            <a:pPr lvl="2">
              <a:buNone/>
            </a:pPr>
            <a:r>
              <a:rPr lang="fr-FR" altLang="zh-TW" sz="1400" dirty="0" smtClean="0">
                <a:latin typeface="Consolas" pitchFamily="49" charset="0"/>
                <a:cs typeface="Consolas" pitchFamily="49" charset="0"/>
              </a:rPr>
              <a:t>			</a:t>
            </a:r>
            <a:r>
              <a:rPr lang="en-US" altLang="zh-TW" sz="1400" dirty="0" smtClean="0">
                <a:latin typeface="Consolas" pitchFamily="49" charset="0"/>
                <a:cs typeface="Consolas" pitchFamily="49" charset="0"/>
              </a:rPr>
              <a:t>0x00, 0x03, 0x00, 0x00, 0x00, 0x00, 0x10, 0x00 </a:t>
            </a:r>
          </a:p>
          <a:p>
            <a:pPr lvl="2">
              <a:buNone/>
            </a:pPr>
            <a:r>
              <a:rPr lang="fr-FR" altLang="zh-TW" sz="1400" dirty="0" smtClean="0">
                <a:latin typeface="Consolas" pitchFamily="49" charset="0"/>
                <a:cs typeface="Consolas" pitchFamily="49" charset="0"/>
              </a:rPr>
              <a:t>		      </a:t>
            </a:r>
            <a:r>
              <a:rPr lang="en-US" altLang="zh-TW" sz="1400" dirty="0" smtClean="0">
                <a:latin typeface="Consolas" pitchFamily="49" charset="0"/>
                <a:cs typeface="Consolas" pitchFamily="49" charset="0"/>
              </a:rPr>
              <a:t>};</a:t>
            </a:r>
            <a:endParaRPr lang="zh-TW" altLang="en-US" sz="1400" dirty="0">
              <a:latin typeface="Consolas" pitchFamily="49" charset="0"/>
              <a:cs typeface="Consolas" pitchFamily="49" charset="0"/>
            </a:endParaRPr>
          </a:p>
        </p:txBody>
      </p:sp>
      <p:grpSp>
        <p:nvGrpSpPr>
          <p:cNvPr id="7" name="群組 6"/>
          <p:cNvGrpSpPr/>
          <p:nvPr/>
        </p:nvGrpSpPr>
        <p:grpSpPr>
          <a:xfrm>
            <a:off x="3131840" y="1556792"/>
            <a:ext cx="4904591" cy="5243930"/>
            <a:chOff x="5710712" y="1556792"/>
            <a:chExt cx="3433288" cy="3670830"/>
          </a:xfrm>
        </p:grpSpPr>
        <p:pic>
          <p:nvPicPr>
            <p:cNvPr id="8" name="Picture 3"/>
            <p:cNvPicPr>
              <a:picLocks noChangeAspect="1" noChangeArrowheads="1"/>
            </p:cNvPicPr>
            <p:nvPr/>
          </p:nvPicPr>
          <p:blipFill>
            <a:blip r:embed="rId2" cstate="print"/>
            <a:srcRect/>
            <a:stretch>
              <a:fillRect/>
            </a:stretch>
          </p:blipFill>
          <p:spPr bwMode="auto">
            <a:xfrm>
              <a:off x="5710712" y="1556792"/>
              <a:ext cx="3397792" cy="3670830"/>
            </a:xfrm>
            <a:prstGeom prst="rect">
              <a:avLst/>
            </a:prstGeom>
            <a:noFill/>
            <a:ln w="9525">
              <a:noFill/>
              <a:miter lim="800000"/>
              <a:headEnd/>
              <a:tailEnd/>
            </a:ln>
          </p:spPr>
        </p:pic>
        <p:sp>
          <p:nvSpPr>
            <p:cNvPr id="9" name="矩形 8"/>
            <p:cNvSpPr/>
            <p:nvPr/>
          </p:nvSpPr>
          <p:spPr>
            <a:xfrm>
              <a:off x="5940152" y="3717032"/>
              <a:ext cx="3203848" cy="144016"/>
            </a:xfrm>
            <a:prstGeom prst="rect">
              <a:avLst/>
            </a:prstGeom>
            <a:noFill/>
            <a:ln w="19050"/>
          </p:spPr>
          <p:style>
            <a:lnRef idx="1">
              <a:schemeClr val="accent6"/>
            </a:lnRef>
            <a:fillRef idx="3">
              <a:schemeClr val="accent6"/>
            </a:fillRef>
            <a:effectRef idx="2">
              <a:schemeClr val="accent6"/>
            </a:effectRef>
            <a:fontRef idx="minor">
              <a:schemeClr val="lt1"/>
            </a:fontRef>
          </p:style>
          <p:txBody>
            <a:bodyPr rtlCol="0" anchor="ctr"/>
            <a:lstStyle/>
            <a:p>
              <a:pPr algn="ctr"/>
              <a:endParaRPr lang="zh-TW" altLang="en-US"/>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Draw it!</a:t>
            </a:r>
            <a:endParaRPr lang="zh-TW" altLang="en-US" dirty="0"/>
          </a:p>
        </p:txBody>
      </p:sp>
      <p:sp>
        <p:nvSpPr>
          <p:cNvPr id="3" name="內容版面配置區 2"/>
          <p:cNvSpPr>
            <a:spLocks noGrp="1"/>
          </p:cNvSpPr>
          <p:nvPr>
            <p:ph idx="1"/>
          </p:nvPr>
        </p:nvSpPr>
        <p:spPr>
          <a:xfrm>
            <a:off x="457200" y="1774825"/>
            <a:ext cx="8229600" cy="5083175"/>
          </a:xfrm>
        </p:spPr>
        <p:txBody>
          <a:bodyPr/>
          <a:lstStyle/>
          <a:p>
            <a:pPr>
              <a:buNone/>
            </a:pPr>
            <a:r>
              <a:rPr lang="en-US" altLang="zh-TW" sz="1600" dirty="0" smtClean="0"/>
              <a:t>// Called to draw scene</a:t>
            </a:r>
          </a:p>
          <a:p>
            <a:pPr>
              <a:buNone/>
            </a:pPr>
            <a:r>
              <a:rPr lang="en-US" altLang="zh-TW" sz="1600" dirty="0" smtClean="0"/>
              <a:t>void </a:t>
            </a:r>
            <a:r>
              <a:rPr lang="en-US" altLang="zh-TW" sz="1600" dirty="0" err="1" smtClean="0"/>
              <a:t>RenderScene</a:t>
            </a:r>
            <a:r>
              <a:rPr lang="en-US" altLang="zh-TW" sz="1600" dirty="0" smtClean="0"/>
              <a:t>(void)</a:t>
            </a:r>
          </a:p>
          <a:p>
            <a:pPr>
              <a:buNone/>
            </a:pPr>
            <a:r>
              <a:rPr lang="en-US" altLang="zh-TW" sz="1600" dirty="0" smtClean="0"/>
              <a:t>{</a:t>
            </a:r>
          </a:p>
          <a:p>
            <a:pPr>
              <a:buNone/>
            </a:pPr>
            <a:r>
              <a:rPr lang="en-US" altLang="zh-TW" sz="1600" dirty="0" smtClean="0"/>
              <a:t>	</a:t>
            </a:r>
            <a:r>
              <a:rPr lang="en-US" altLang="zh-TW" sz="1600" dirty="0" err="1" smtClean="0"/>
              <a:t>int</a:t>
            </a:r>
            <a:r>
              <a:rPr lang="en-US" altLang="zh-TW" sz="1600" dirty="0" smtClean="0"/>
              <a:t> x, y;</a:t>
            </a:r>
          </a:p>
          <a:p>
            <a:pPr>
              <a:buNone/>
            </a:pPr>
            <a:r>
              <a:rPr lang="en-US" altLang="zh-TW" sz="1600" dirty="0" smtClean="0"/>
              <a:t>	// Clear the window with current clearing color</a:t>
            </a:r>
          </a:p>
          <a:p>
            <a:pPr>
              <a:buNone/>
            </a:pPr>
            <a:r>
              <a:rPr lang="en-US" altLang="zh-TW" sz="1600" dirty="0" smtClean="0"/>
              <a:t>	</a:t>
            </a:r>
            <a:r>
              <a:rPr lang="en-US" altLang="zh-TW" sz="1600" dirty="0" err="1" smtClean="0"/>
              <a:t>glClear</a:t>
            </a:r>
            <a:r>
              <a:rPr lang="en-US" altLang="zh-TW" sz="1600" dirty="0" smtClean="0"/>
              <a:t>(GL_COLOR_BUFFER_BIT);</a:t>
            </a:r>
          </a:p>
          <a:p>
            <a:pPr>
              <a:buNone/>
            </a:pPr>
            <a:r>
              <a:rPr lang="en-US" altLang="zh-TW" sz="1600" dirty="0" smtClean="0"/>
              <a:t>	// Set color to white</a:t>
            </a:r>
          </a:p>
          <a:p>
            <a:pPr>
              <a:buNone/>
            </a:pPr>
            <a:r>
              <a:rPr lang="en-US" altLang="zh-TW" sz="1600" dirty="0" smtClean="0"/>
              <a:t>	</a:t>
            </a:r>
            <a:r>
              <a:rPr lang="en-US" altLang="zh-TW" sz="1600" dirty="0" smtClean="0">
                <a:solidFill>
                  <a:srgbClr val="FF0000"/>
                </a:solidFill>
              </a:rPr>
              <a:t>glColor3f(1.0f, 1.0f, 1.0f);</a:t>
            </a:r>
          </a:p>
          <a:p>
            <a:pPr>
              <a:buNone/>
            </a:pPr>
            <a:r>
              <a:rPr lang="en-US" altLang="zh-TW" sz="1600" dirty="0" smtClean="0"/>
              <a:t>	// Loop through 16 rows and columns</a:t>
            </a:r>
          </a:p>
          <a:p>
            <a:pPr>
              <a:buNone/>
            </a:pPr>
            <a:r>
              <a:rPr lang="es-ES" altLang="zh-TW" sz="1600" dirty="0" smtClean="0"/>
              <a:t>	for(y = 0; y &lt; 16; y++)</a:t>
            </a:r>
          </a:p>
          <a:p>
            <a:pPr>
              <a:buNone/>
            </a:pPr>
            <a:r>
              <a:rPr lang="en-US" altLang="zh-TW" sz="1600" dirty="0" smtClean="0"/>
              <a:t>	{</a:t>
            </a:r>
          </a:p>
          <a:p>
            <a:pPr>
              <a:buNone/>
            </a:pPr>
            <a:r>
              <a:rPr lang="en-US" altLang="zh-TW" sz="1600" dirty="0" smtClean="0"/>
              <a:t>		</a:t>
            </a:r>
            <a:r>
              <a:rPr lang="en-US" altLang="zh-TW" sz="1600" dirty="0" smtClean="0">
                <a:solidFill>
                  <a:srgbClr val="00B050"/>
                </a:solidFill>
              </a:rPr>
              <a:t>// Set raster position for this “square”</a:t>
            </a:r>
          </a:p>
          <a:p>
            <a:pPr>
              <a:buNone/>
            </a:pPr>
            <a:r>
              <a:rPr lang="en-US" altLang="zh-TW" sz="1600" dirty="0" smtClean="0"/>
              <a:t>		</a:t>
            </a:r>
            <a:r>
              <a:rPr lang="en-US" altLang="zh-TW" sz="1600" b="1" dirty="0" smtClean="0">
                <a:solidFill>
                  <a:srgbClr val="00B0F0"/>
                </a:solidFill>
              </a:rPr>
              <a:t>glRasterPos2i(0, y * 32);</a:t>
            </a:r>
          </a:p>
          <a:p>
            <a:pPr>
              <a:buNone/>
            </a:pPr>
            <a:r>
              <a:rPr lang="en-US" altLang="zh-TW" sz="1600" dirty="0" smtClean="0"/>
              <a:t>		for(x = 0; x &lt; 16; x++)</a:t>
            </a:r>
          </a:p>
          <a:p>
            <a:pPr>
              <a:buNone/>
            </a:pPr>
            <a:r>
              <a:rPr lang="en-US" altLang="zh-TW" sz="1600" dirty="0" smtClean="0"/>
              <a:t>		            </a:t>
            </a:r>
            <a:r>
              <a:rPr lang="en-US" altLang="zh-TW" sz="1600" dirty="0" smtClean="0">
                <a:solidFill>
                  <a:srgbClr val="00B050"/>
                </a:solidFill>
              </a:rPr>
              <a:t>// Draw the “fire” bitmap, advance raster position</a:t>
            </a:r>
          </a:p>
          <a:p>
            <a:pPr>
              <a:buNone/>
            </a:pPr>
            <a:r>
              <a:rPr lang="nn-NO" altLang="zh-TW" sz="1600" dirty="0" smtClean="0"/>
              <a:t>		            </a:t>
            </a:r>
            <a:r>
              <a:rPr lang="nn-NO" altLang="zh-TW" sz="1600" b="1" dirty="0" smtClean="0">
                <a:solidFill>
                  <a:srgbClr val="00B0F0"/>
                </a:solidFill>
              </a:rPr>
              <a:t>glBitmap(32, 32, 0.0, 0.0, 32.0, 0.0, fire);</a:t>
            </a:r>
          </a:p>
          <a:p>
            <a:pPr>
              <a:buNone/>
            </a:pPr>
            <a:r>
              <a:rPr lang="en-US" altLang="zh-TW" sz="1600" dirty="0" smtClean="0"/>
              <a:t>	}</a:t>
            </a:r>
          </a:p>
          <a:p>
            <a:pPr>
              <a:buNone/>
            </a:pPr>
            <a:r>
              <a:rPr lang="en-US" altLang="zh-TW" sz="1600" dirty="0" smtClean="0"/>
              <a:t>// Do the buffer Swap</a:t>
            </a:r>
          </a:p>
          <a:p>
            <a:pPr>
              <a:buNone/>
            </a:pPr>
            <a:r>
              <a:rPr lang="en-US" altLang="zh-TW" sz="1600" dirty="0" err="1" smtClean="0"/>
              <a:t>glutSwapBuffers</a:t>
            </a:r>
            <a:r>
              <a:rPr lang="en-US" altLang="zh-TW" sz="1600" dirty="0" smtClean="0"/>
              <a:t>();</a:t>
            </a:r>
          </a:p>
          <a:p>
            <a:pPr>
              <a:buNone/>
            </a:pPr>
            <a:r>
              <a:rPr lang="en-US" altLang="zh-TW" sz="1600" dirty="0" smtClean="0"/>
              <a:t>}</a:t>
            </a:r>
            <a:endParaRPr lang="zh-TW" altLang="en-US" sz="1600" dirty="0"/>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The Raster Position</a:t>
            </a:r>
            <a:endParaRPr lang="zh-TW" altLang="en-US" dirty="0"/>
          </a:p>
        </p:txBody>
      </p:sp>
      <p:sp>
        <p:nvSpPr>
          <p:cNvPr id="3" name="內容版面配置區 2"/>
          <p:cNvSpPr>
            <a:spLocks noGrp="1"/>
          </p:cNvSpPr>
          <p:nvPr>
            <p:ph idx="1"/>
          </p:nvPr>
        </p:nvSpPr>
        <p:spPr/>
        <p:txBody>
          <a:bodyPr/>
          <a:lstStyle/>
          <a:p>
            <a:r>
              <a:rPr lang="en-US" altLang="zh-TW" b="1" dirty="0" smtClean="0">
                <a:solidFill>
                  <a:srgbClr val="00B0F0"/>
                </a:solidFill>
              </a:rPr>
              <a:t>glRasterPos2i(</a:t>
            </a:r>
            <a:r>
              <a:rPr lang="en-US" altLang="zh-TW" b="1" dirty="0" err="1" smtClean="0">
                <a:solidFill>
                  <a:srgbClr val="00B0F0"/>
                </a:solidFill>
              </a:rPr>
              <a:t>GLint</a:t>
            </a:r>
            <a:r>
              <a:rPr lang="en-US" altLang="zh-TW" b="1" dirty="0" smtClean="0">
                <a:solidFill>
                  <a:srgbClr val="00B0F0"/>
                </a:solidFill>
              </a:rPr>
              <a:t> x, </a:t>
            </a:r>
            <a:r>
              <a:rPr lang="en-US" altLang="zh-TW" b="1" dirty="0" err="1" smtClean="0">
                <a:solidFill>
                  <a:srgbClr val="00B0F0"/>
                </a:solidFill>
              </a:rPr>
              <a:t>GLint</a:t>
            </a:r>
            <a:r>
              <a:rPr lang="en-US" altLang="zh-TW" b="1" dirty="0" smtClean="0">
                <a:solidFill>
                  <a:srgbClr val="00B0F0"/>
                </a:solidFill>
              </a:rPr>
              <a:t> y);</a:t>
            </a:r>
          </a:p>
          <a:p>
            <a:pPr lvl="1"/>
            <a:r>
              <a:rPr lang="en-US" altLang="zh-TW" sz="2400" dirty="0" smtClean="0"/>
              <a:t>Sets the raster position to the place where you want the bitmap drawn. </a:t>
            </a:r>
          </a:p>
          <a:p>
            <a:pPr lvl="2"/>
            <a:r>
              <a:rPr lang="en-US" altLang="zh-TW" sz="2000" dirty="0" smtClean="0"/>
              <a:t>The position means image’s lower-left corner.</a:t>
            </a:r>
          </a:p>
          <a:p>
            <a:pPr lvl="2"/>
            <a:r>
              <a:rPr lang="en-US" altLang="zh-TW" sz="2000" dirty="0" smtClean="0"/>
              <a:t>Also, this value must  inside the window’s viewport.</a:t>
            </a:r>
          </a:p>
          <a:p>
            <a:pPr lvl="1"/>
            <a:r>
              <a:rPr lang="en-US" altLang="zh-TW" sz="2400" dirty="0" smtClean="0"/>
              <a:t>The raster position is interpreted much like a call to </a:t>
            </a:r>
            <a:r>
              <a:rPr lang="en-US" altLang="zh-TW" sz="2400" dirty="0" err="1" smtClean="0"/>
              <a:t>glVertex</a:t>
            </a:r>
            <a:r>
              <a:rPr lang="en-US" altLang="zh-TW" sz="2400" dirty="0" smtClean="0"/>
              <a:t> in that the coordinates are </a:t>
            </a:r>
            <a:r>
              <a:rPr lang="en-US" altLang="zh-TW" sz="2400" b="1" dirty="0" smtClean="0"/>
              <a:t>transformed by the current </a:t>
            </a:r>
            <a:r>
              <a:rPr lang="en-US" altLang="zh-TW" sz="2400" b="1" dirty="0" err="1" smtClean="0"/>
              <a:t>modelview</a:t>
            </a:r>
            <a:r>
              <a:rPr lang="en-US" altLang="zh-TW" sz="2400" b="1" dirty="0" smtClean="0"/>
              <a:t> and projection matrices.</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The Raster Position</a:t>
            </a:r>
            <a:endParaRPr lang="zh-TW" altLang="en-US" dirty="0"/>
          </a:p>
        </p:txBody>
      </p:sp>
      <p:sp>
        <p:nvSpPr>
          <p:cNvPr id="3" name="內容版面配置區 2"/>
          <p:cNvSpPr>
            <a:spLocks noGrp="1"/>
          </p:cNvSpPr>
          <p:nvPr>
            <p:ph idx="1"/>
          </p:nvPr>
        </p:nvSpPr>
        <p:spPr/>
        <p:txBody>
          <a:bodyPr/>
          <a:lstStyle/>
          <a:p>
            <a:r>
              <a:rPr lang="en-US" altLang="zh-TW" b="1" dirty="0" smtClean="0">
                <a:solidFill>
                  <a:srgbClr val="00B0F0"/>
                </a:solidFill>
              </a:rPr>
              <a:t>glWindowPos2i(</a:t>
            </a:r>
            <a:r>
              <a:rPr lang="en-US" altLang="zh-TW" b="1" dirty="0" err="1" smtClean="0">
                <a:solidFill>
                  <a:srgbClr val="00B0F0"/>
                </a:solidFill>
              </a:rPr>
              <a:t>GLint</a:t>
            </a:r>
            <a:r>
              <a:rPr lang="en-US" altLang="zh-TW" b="1" dirty="0" smtClean="0">
                <a:solidFill>
                  <a:srgbClr val="00B0F0"/>
                </a:solidFill>
              </a:rPr>
              <a:t> x, </a:t>
            </a:r>
            <a:r>
              <a:rPr lang="en-US" altLang="zh-TW" b="1" dirty="0" err="1" smtClean="0">
                <a:solidFill>
                  <a:srgbClr val="00B0F0"/>
                </a:solidFill>
              </a:rPr>
              <a:t>GLint</a:t>
            </a:r>
            <a:r>
              <a:rPr lang="en-US" altLang="zh-TW" b="1" dirty="0" smtClean="0">
                <a:solidFill>
                  <a:srgbClr val="00B0F0"/>
                </a:solidFill>
              </a:rPr>
              <a:t> y);</a:t>
            </a:r>
          </a:p>
          <a:p>
            <a:pPr lvl="1"/>
            <a:r>
              <a:rPr lang="en-US" altLang="zh-TW" sz="2400" dirty="0" smtClean="0"/>
              <a:t>Allows you to set the raster position in window coordinates </a:t>
            </a:r>
            <a:r>
              <a:rPr lang="en-US" altLang="zh-TW" sz="2400" b="1" dirty="0" smtClean="0"/>
              <a:t>without</a:t>
            </a:r>
            <a:r>
              <a:rPr lang="en-US" altLang="zh-TW" sz="2400" dirty="0" smtClean="0"/>
              <a:t> regard to the current transformation matrix or projection</a:t>
            </a:r>
          </a:p>
          <a:p>
            <a:pPr lvl="1"/>
            <a:endParaRPr lang="en-US" altLang="zh-TW" sz="2400" dirty="0" smtClean="0"/>
          </a:p>
          <a:p>
            <a:pPr lvl="1"/>
            <a:r>
              <a:rPr lang="en-US" altLang="zh-TW" dirty="0" smtClean="0"/>
              <a:t>The color of the bitmap is set when either </a:t>
            </a:r>
            <a:r>
              <a:rPr lang="en-US" altLang="zh-TW" dirty="0" err="1" smtClean="0"/>
              <a:t>glRasterPos</a:t>
            </a:r>
            <a:r>
              <a:rPr lang="en-US" altLang="zh-TW" dirty="0" smtClean="0"/>
              <a:t> or </a:t>
            </a:r>
            <a:r>
              <a:rPr lang="en-US" altLang="zh-TW" dirty="0" err="1" smtClean="0"/>
              <a:t>glWindowPos</a:t>
            </a:r>
            <a:r>
              <a:rPr lang="en-US" altLang="zh-TW" dirty="0" smtClean="0"/>
              <a:t> is called.</a:t>
            </a:r>
            <a:endParaRPr lang="en-US" altLang="zh-TW" sz="8400" dirty="0" smtClean="0"/>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Draw it!</a:t>
            </a:r>
            <a:endParaRPr lang="zh-TW" altLang="en-US" dirty="0"/>
          </a:p>
        </p:txBody>
      </p:sp>
      <p:sp>
        <p:nvSpPr>
          <p:cNvPr id="3" name="內容版面配置區 2"/>
          <p:cNvSpPr>
            <a:spLocks noGrp="1"/>
          </p:cNvSpPr>
          <p:nvPr>
            <p:ph idx="1"/>
          </p:nvPr>
        </p:nvSpPr>
        <p:spPr/>
        <p:txBody>
          <a:bodyPr/>
          <a:lstStyle/>
          <a:p>
            <a:r>
              <a:rPr lang="nn-NO" altLang="zh-TW" b="1" dirty="0" smtClean="0">
                <a:solidFill>
                  <a:srgbClr val="00B0F0"/>
                </a:solidFill>
              </a:rPr>
              <a:t>glBitmap(32, 32, 0.0, 0.0, </a:t>
            </a:r>
            <a:r>
              <a:rPr lang="nn-NO" altLang="zh-TW" b="1" dirty="0" smtClean="0">
                <a:solidFill>
                  <a:srgbClr val="00B050"/>
                </a:solidFill>
              </a:rPr>
              <a:t>32.0</a:t>
            </a:r>
            <a:r>
              <a:rPr lang="nn-NO" altLang="zh-TW" b="1" dirty="0" smtClean="0">
                <a:solidFill>
                  <a:srgbClr val="00B0F0"/>
                </a:solidFill>
              </a:rPr>
              <a:t>, 0.0, fire);</a:t>
            </a:r>
            <a:endParaRPr lang="en-US" altLang="zh-TW" dirty="0" smtClean="0"/>
          </a:p>
          <a:p>
            <a:r>
              <a:rPr lang="en-US" altLang="zh-TW" dirty="0" smtClean="0"/>
              <a:t>void </a:t>
            </a:r>
            <a:r>
              <a:rPr lang="en-US" altLang="zh-TW" b="1" dirty="0" err="1" smtClean="0"/>
              <a:t>glBitmap</a:t>
            </a:r>
            <a:r>
              <a:rPr lang="en-US" altLang="zh-TW" dirty="0" smtClean="0"/>
              <a:t>(</a:t>
            </a:r>
            <a:br>
              <a:rPr lang="en-US" altLang="zh-TW" dirty="0" smtClean="0"/>
            </a:br>
            <a:r>
              <a:rPr lang="en-US" altLang="zh-TW" sz="2800" dirty="0" err="1" smtClean="0"/>
              <a:t>GLsizei</a:t>
            </a:r>
            <a:r>
              <a:rPr lang="en-US" altLang="zh-TW" sz="2800" dirty="0" smtClean="0"/>
              <a:t>  </a:t>
            </a:r>
            <a:r>
              <a:rPr lang="en-US" altLang="zh-TW" sz="2800" i="1" dirty="0" smtClean="0"/>
              <a:t>width</a:t>
            </a:r>
            <a:r>
              <a:rPr lang="en-US" altLang="zh-TW" sz="2800" dirty="0" smtClean="0"/>
              <a:t>, </a:t>
            </a:r>
            <a:r>
              <a:rPr lang="en-US" altLang="zh-TW" sz="2800" dirty="0" err="1" smtClean="0"/>
              <a:t>GLsizei</a:t>
            </a:r>
            <a:r>
              <a:rPr lang="en-US" altLang="zh-TW" sz="2800" dirty="0" smtClean="0"/>
              <a:t>  </a:t>
            </a:r>
            <a:r>
              <a:rPr lang="en-US" altLang="zh-TW" sz="2800" i="1" dirty="0" smtClean="0"/>
              <a:t>height</a:t>
            </a:r>
            <a:r>
              <a:rPr lang="en-US" altLang="zh-TW" sz="2800" dirty="0" smtClean="0"/>
              <a:t>,    </a:t>
            </a:r>
          </a:p>
          <a:p>
            <a:pPr lvl="2"/>
            <a:r>
              <a:rPr lang="en-US" altLang="zh-TW" sz="2000" dirty="0" smtClean="0">
                <a:solidFill>
                  <a:srgbClr val="00B050"/>
                </a:solidFill>
              </a:rPr>
              <a:t>the width and height of the bitmap image.</a:t>
            </a:r>
          </a:p>
          <a:p>
            <a:pPr lvl="1">
              <a:buNone/>
            </a:pPr>
            <a:r>
              <a:rPr lang="en-US" altLang="zh-TW" sz="2400" dirty="0" err="1" smtClean="0"/>
              <a:t>GLfloat</a:t>
            </a:r>
            <a:r>
              <a:rPr lang="en-US" altLang="zh-TW" sz="2400" dirty="0" smtClean="0"/>
              <a:t>  </a:t>
            </a:r>
            <a:r>
              <a:rPr lang="en-US" altLang="zh-TW" sz="2400" i="1" dirty="0" err="1" smtClean="0"/>
              <a:t>xorig</a:t>
            </a:r>
            <a:r>
              <a:rPr lang="en-US" altLang="zh-TW" sz="2400" dirty="0" smtClean="0"/>
              <a:t>, </a:t>
            </a:r>
            <a:r>
              <a:rPr lang="en-US" altLang="zh-TW" sz="2400" dirty="0" err="1" smtClean="0"/>
              <a:t>GLfloat</a:t>
            </a:r>
            <a:r>
              <a:rPr lang="en-US" altLang="zh-TW" sz="2400" dirty="0" smtClean="0"/>
              <a:t>  </a:t>
            </a:r>
            <a:r>
              <a:rPr lang="en-US" altLang="zh-TW" sz="2400" i="1" dirty="0" err="1" smtClean="0"/>
              <a:t>yorig</a:t>
            </a:r>
            <a:r>
              <a:rPr lang="en-US" altLang="zh-TW" sz="2400" i="1" dirty="0" smtClean="0"/>
              <a:t>,</a:t>
            </a:r>
          </a:p>
          <a:p>
            <a:pPr lvl="2"/>
            <a:r>
              <a:rPr lang="en-US" altLang="zh-TW" sz="2000" dirty="0" smtClean="0">
                <a:solidFill>
                  <a:srgbClr val="00B050"/>
                </a:solidFill>
              </a:rPr>
              <a:t>specifies the location of the bitmap origin relative to the lower left corner of the bitmap image. </a:t>
            </a:r>
          </a:p>
          <a:p>
            <a:pPr lvl="1">
              <a:buNone/>
            </a:pPr>
            <a:r>
              <a:rPr lang="en-US" altLang="zh-TW" sz="2400" dirty="0" err="1" smtClean="0"/>
              <a:t>GLfloat</a:t>
            </a:r>
            <a:r>
              <a:rPr lang="en-US" altLang="zh-TW" sz="2400" dirty="0" smtClean="0"/>
              <a:t>  </a:t>
            </a:r>
            <a:r>
              <a:rPr lang="en-US" altLang="zh-TW" sz="2400" i="1" dirty="0" err="1" smtClean="0"/>
              <a:t>xmove</a:t>
            </a:r>
            <a:r>
              <a:rPr lang="en-US" altLang="zh-TW" sz="2400" dirty="0" smtClean="0"/>
              <a:t>, </a:t>
            </a:r>
            <a:r>
              <a:rPr lang="en-US" altLang="zh-TW" sz="2400" dirty="0" err="1" smtClean="0"/>
              <a:t>GLfloat</a:t>
            </a:r>
            <a:r>
              <a:rPr lang="en-US" altLang="zh-TW" sz="2400" dirty="0" smtClean="0"/>
              <a:t>  </a:t>
            </a:r>
            <a:r>
              <a:rPr lang="en-US" altLang="zh-TW" sz="2400" i="1" dirty="0" err="1" smtClean="0"/>
              <a:t>ymove</a:t>
            </a:r>
            <a:r>
              <a:rPr lang="en-US" altLang="zh-TW" sz="2400" dirty="0" smtClean="0"/>
              <a:t>,</a:t>
            </a:r>
            <a:endParaRPr lang="en-US" altLang="zh-TW" sz="2400" dirty="0" smtClean="0">
              <a:solidFill>
                <a:srgbClr val="00B050"/>
              </a:solidFill>
            </a:endParaRPr>
          </a:p>
          <a:p>
            <a:pPr lvl="2"/>
            <a:r>
              <a:rPr lang="en-US" altLang="zh-TW" sz="2000" dirty="0" smtClean="0">
                <a:solidFill>
                  <a:srgbClr val="00B050"/>
                </a:solidFill>
              </a:rPr>
              <a:t>x and y offsets to be added to the current raster position</a:t>
            </a:r>
          </a:p>
          <a:p>
            <a:pPr lvl="1">
              <a:buNone/>
            </a:pPr>
            <a:r>
              <a:rPr lang="en-US" altLang="zh-TW" sz="2400" dirty="0" smtClean="0"/>
              <a:t>const </a:t>
            </a:r>
            <a:r>
              <a:rPr lang="en-US" altLang="zh-TW" sz="2400" dirty="0" err="1" smtClean="0"/>
              <a:t>GLubyte</a:t>
            </a:r>
            <a:r>
              <a:rPr lang="en-US" altLang="zh-TW" sz="2400" dirty="0" smtClean="0"/>
              <a:t> *  </a:t>
            </a:r>
            <a:r>
              <a:rPr lang="en-US" altLang="zh-TW" sz="2400" i="1" dirty="0" smtClean="0"/>
              <a:t>bitmap</a:t>
            </a:r>
          </a:p>
          <a:p>
            <a:pPr lvl="1">
              <a:buNone/>
            </a:pPr>
            <a:r>
              <a:rPr lang="en-US" altLang="zh-TW" sz="2400" dirty="0" smtClean="0"/>
              <a:t>);</a:t>
            </a:r>
            <a:endParaRPr lang="zh-TW" altLang="en-US" sz="2400" dirty="0"/>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Draw it!</a:t>
            </a:r>
            <a:endParaRPr lang="zh-TW" altLang="en-US" dirty="0"/>
          </a:p>
        </p:txBody>
      </p:sp>
      <p:sp>
        <p:nvSpPr>
          <p:cNvPr id="3" name="內容版面配置區 2"/>
          <p:cNvSpPr>
            <a:spLocks noGrp="1"/>
          </p:cNvSpPr>
          <p:nvPr>
            <p:ph idx="1"/>
          </p:nvPr>
        </p:nvSpPr>
        <p:spPr>
          <a:xfrm>
            <a:off x="457200" y="1774825"/>
            <a:ext cx="8229600" cy="5083175"/>
          </a:xfrm>
        </p:spPr>
        <p:txBody>
          <a:bodyPr/>
          <a:lstStyle/>
          <a:p>
            <a:pPr>
              <a:buNone/>
            </a:pPr>
            <a:r>
              <a:rPr lang="en-US" altLang="zh-TW" sz="2600" dirty="0" smtClean="0"/>
              <a:t>// Set color to white</a:t>
            </a:r>
          </a:p>
          <a:p>
            <a:pPr>
              <a:buNone/>
            </a:pPr>
            <a:r>
              <a:rPr lang="en-US" altLang="zh-TW" sz="2600" dirty="0" smtClean="0">
                <a:solidFill>
                  <a:srgbClr val="FF0000"/>
                </a:solidFill>
              </a:rPr>
              <a:t>glColor3f(1.0f, 1.0f, 1.0f);</a:t>
            </a:r>
          </a:p>
          <a:p>
            <a:pPr>
              <a:buNone/>
            </a:pPr>
            <a:r>
              <a:rPr lang="en-US" altLang="zh-TW" sz="2600" dirty="0" smtClean="0"/>
              <a:t>// Loop through 16 rows and columns</a:t>
            </a:r>
          </a:p>
          <a:p>
            <a:pPr>
              <a:buNone/>
            </a:pPr>
            <a:r>
              <a:rPr lang="es-ES" altLang="zh-TW" sz="2600" dirty="0" smtClean="0"/>
              <a:t>for(y = 0; y &lt; 16; y++)</a:t>
            </a:r>
          </a:p>
          <a:p>
            <a:pPr>
              <a:buNone/>
            </a:pPr>
            <a:r>
              <a:rPr lang="en-US" altLang="zh-TW" sz="2600" dirty="0" smtClean="0"/>
              <a:t>{</a:t>
            </a:r>
          </a:p>
          <a:p>
            <a:pPr>
              <a:buNone/>
            </a:pPr>
            <a:r>
              <a:rPr lang="en-US" altLang="zh-TW" sz="2600" dirty="0" smtClean="0"/>
              <a:t>	</a:t>
            </a:r>
            <a:r>
              <a:rPr lang="en-US" altLang="zh-TW" sz="2600" dirty="0" smtClean="0">
                <a:solidFill>
                  <a:srgbClr val="00B050"/>
                </a:solidFill>
              </a:rPr>
              <a:t>// Set raster position for this “square”</a:t>
            </a:r>
          </a:p>
          <a:p>
            <a:pPr>
              <a:buNone/>
            </a:pPr>
            <a:r>
              <a:rPr lang="en-US" altLang="zh-TW" sz="2600" dirty="0" smtClean="0"/>
              <a:t>	</a:t>
            </a:r>
            <a:r>
              <a:rPr lang="en-US" altLang="zh-TW" sz="2600" b="1" dirty="0" smtClean="0">
                <a:solidFill>
                  <a:srgbClr val="00B0F0"/>
                </a:solidFill>
              </a:rPr>
              <a:t>glRasterPos2i(0, y * 32);</a:t>
            </a:r>
          </a:p>
          <a:p>
            <a:pPr>
              <a:buNone/>
            </a:pPr>
            <a:r>
              <a:rPr lang="en-US" altLang="zh-TW" sz="2600" dirty="0" smtClean="0"/>
              <a:t>	for(x = 0; x &lt; 16; x++)</a:t>
            </a:r>
          </a:p>
          <a:p>
            <a:pPr>
              <a:buNone/>
            </a:pPr>
            <a:r>
              <a:rPr lang="en-US" altLang="zh-TW" sz="2600" dirty="0" smtClean="0"/>
              <a:t>	            </a:t>
            </a:r>
            <a:r>
              <a:rPr lang="en-US" altLang="zh-TW" sz="2600" dirty="0" smtClean="0">
                <a:solidFill>
                  <a:srgbClr val="00B050"/>
                </a:solidFill>
              </a:rPr>
              <a:t>// Draw the “fire” bitmap, advance raster position</a:t>
            </a:r>
          </a:p>
          <a:p>
            <a:pPr>
              <a:buNone/>
            </a:pPr>
            <a:r>
              <a:rPr lang="nn-NO" altLang="zh-TW" sz="2600" dirty="0" smtClean="0"/>
              <a:t>	            </a:t>
            </a:r>
            <a:r>
              <a:rPr lang="nn-NO" altLang="zh-TW" sz="2600" b="1" dirty="0" smtClean="0">
                <a:solidFill>
                  <a:srgbClr val="00B0F0"/>
                </a:solidFill>
              </a:rPr>
              <a:t>glBitmap(32, 32, 0.0, 0.0, 32.0, 0.0, fire);</a:t>
            </a:r>
          </a:p>
          <a:p>
            <a:pPr>
              <a:buNone/>
            </a:pPr>
            <a:r>
              <a:rPr lang="en-US" altLang="zh-TW" sz="2600" dirty="0" smtClean="0"/>
              <a:t>}</a:t>
            </a:r>
            <a:endParaRPr lang="zh-TW" altLang="en-US" sz="2600" dirty="0"/>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Pixel packing</a:t>
            </a:r>
            <a:endParaRPr lang="zh-TW" altLang="en-US" dirty="0"/>
          </a:p>
        </p:txBody>
      </p:sp>
      <p:sp>
        <p:nvSpPr>
          <p:cNvPr id="3" name="內容版面配置區 2"/>
          <p:cNvSpPr>
            <a:spLocks noGrp="1"/>
          </p:cNvSpPr>
          <p:nvPr>
            <p:ph idx="1"/>
          </p:nvPr>
        </p:nvSpPr>
        <p:spPr/>
        <p:txBody>
          <a:bodyPr/>
          <a:lstStyle/>
          <a:p>
            <a:r>
              <a:rPr lang="en-US" altLang="zh-TW" dirty="0" smtClean="0"/>
              <a:t>Bitmaps and </a:t>
            </a:r>
            <a:r>
              <a:rPr lang="en-US" altLang="zh-TW" dirty="0" err="1" smtClean="0"/>
              <a:t>pixmaps</a:t>
            </a:r>
            <a:r>
              <a:rPr lang="en-US" altLang="zh-TW" dirty="0" smtClean="0"/>
              <a:t> are rarely packed tightly into memory. </a:t>
            </a:r>
          </a:p>
          <a:p>
            <a:pPr lvl="1"/>
            <a:r>
              <a:rPr lang="en-US" altLang="zh-TW" dirty="0" smtClean="0"/>
              <a:t>Beware the pixel alignment! (4byte in </a:t>
            </a:r>
            <a:r>
              <a:rPr lang="en-US" altLang="zh-TW" dirty="0" err="1" smtClean="0"/>
              <a:t>opengl</a:t>
            </a:r>
            <a:r>
              <a:rPr lang="en-US" altLang="zh-TW" dirty="0" smtClean="0"/>
              <a:t>)</a:t>
            </a:r>
          </a:p>
          <a:p>
            <a:r>
              <a:rPr lang="en-US" altLang="zh-TW" dirty="0" smtClean="0"/>
              <a:t>You can change how pixels for bitmaps or </a:t>
            </a:r>
            <a:r>
              <a:rPr lang="en-US" altLang="zh-TW" dirty="0" err="1" smtClean="0"/>
              <a:t>pixmaps</a:t>
            </a:r>
            <a:r>
              <a:rPr lang="en-US" altLang="zh-TW" dirty="0" smtClean="0"/>
              <a:t> are stored and retrieved </a:t>
            </a:r>
          </a:p>
          <a:p>
            <a:pPr>
              <a:buNone/>
            </a:pPr>
            <a:r>
              <a:rPr lang="en-US" altLang="zh-TW" dirty="0" smtClean="0"/>
              <a:t>	by using the following functions:</a:t>
            </a:r>
          </a:p>
          <a:p>
            <a:pPr lvl="1"/>
            <a:r>
              <a:rPr lang="en-US" altLang="zh-TW" sz="2400" dirty="0" smtClean="0"/>
              <a:t>void </a:t>
            </a:r>
            <a:r>
              <a:rPr lang="en-US" altLang="zh-TW" sz="2400" b="1" dirty="0" err="1" smtClean="0"/>
              <a:t>glPixelStorei</a:t>
            </a:r>
            <a:r>
              <a:rPr lang="en-US" altLang="zh-TW" sz="2400" dirty="0" smtClean="0"/>
              <a:t>(</a:t>
            </a:r>
            <a:r>
              <a:rPr lang="en-US" altLang="zh-TW" sz="2400" dirty="0" err="1" smtClean="0"/>
              <a:t>GLenum</a:t>
            </a:r>
            <a:r>
              <a:rPr lang="en-US" altLang="zh-TW" sz="2400" dirty="0" smtClean="0"/>
              <a:t> </a:t>
            </a:r>
            <a:r>
              <a:rPr lang="en-US" altLang="zh-TW" sz="2400" i="1" dirty="0" err="1" smtClean="0"/>
              <a:t>pname</a:t>
            </a:r>
            <a:r>
              <a:rPr lang="en-US" altLang="zh-TW" sz="2400" i="1" dirty="0" smtClean="0"/>
              <a:t>, </a:t>
            </a:r>
            <a:r>
              <a:rPr lang="en-US" altLang="zh-TW" sz="2400" i="1" dirty="0" err="1" smtClean="0"/>
              <a:t>GLint</a:t>
            </a:r>
            <a:r>
              <a:rPr lang="en-US" altLang="zh-TW" sz="2400" i="1" dirty="0" smtClean="0"/>
              <a:t> </a:t>
            </a:r>
            <a:r>
              <a:rPr lang="en-US" altLang="zh-TW" sz="2400" i="1" dirty="0" err="1" smtClean="0"/>
              <a:t>param</a:t>
            </a:r>
            <a:r>
              <a:rPr lang="en-US" altLang="zh-TW" sz="2400" i="1" dirty="0" smtClean="0"/>
              <a:t>);</a:t>
            </a:r>
          </a:p>
          <a:p>
            <a:pPr lvl="1"/>
            <a:r>
              <a:rPr lang="en-US" altLang="zh-TW" sz="2400" dirty="0" smtClean="0"/>
              <a:t>void </a:t>
            </a:r>
            <a:r>
              <a:rPr lang="en-US" altLang="zh-TW" sz="2400" b="1" dirty="0" err="1" smtClean="0"/>
              <a:t>glPixelStoref</a:t>
            </a:r>
            <a:r>
              <a:rPr lang="en-US" altLang="zh-TW" sz="2400" dirty="0" smtClean="0"/>
              <a:t>(</a:t>
            </a:r>
            <a:r>
              <a:rPr lang="en-US" altLang="zh-TW" sz="2400" dirty="0" err="1" smtClean="0"/>
              <a:t>GLenum</a:t>
            </a:r>
            <a:r>
              <a:rPr lang="en-US" altLang="zh-TW" sz="2400" dirty="0" smtClean="0"/>
              <a:t> </a:t>
            </a:r>
            <a:r>
              <a:rPr lang="en-US" altLang="zh-TW" sz="2400" i="1" dirty="0" err="1" smtClean="0"/>
              <a:t>pname</a:t>
            </a:r>
            <a:r>
              <a:rPr lang="en-US" altLang="zh-TW" sz="2400" i="1" dirty="0" smtClean="0"/>
              <a:t>, </a:t>
            </a:r>
            <a:r>
              <a:rPr lang="en-US" altLang="zh-TW" sz="2400" i="1" dirty="0" err="1" smtClean="0"/>
              <a:t>GLfloat</a:t>
            </a:r>
            <a:r>
              <a:rPr lang="en-US" altLang="zh-TW" sz="2400" i="1" dirty="0" smtClean="0"/>
              <a:t> </a:t>
            </a:r>
            <a:r>
              <a:rPr lang="en-US" altLang="zh-TW" sz="2400" i="1" dirty="0" err="1" smtClean="0"/>
              <a:t>param</a:t>
            </a:r>
            <a:r>
              <a:rPr lang="en-US" altLang="zh-TW" sz="2400" i="1" dirty="0" smtClean="0"/>
              <a:t>);</a:t>
            </a:r>
            <a:endParaRPr lang="zh-TW" altLang="en-US" sz="2400" dirty="0"/>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Pixel packing</a:t>
            </a:r>
            <a:endParaRPr lang="zh-TW" altLang="en-US" dirty="0"/>
          </a:p>
        </p:txBody>
      </p:sp>
      <p:sp>
        <p:nvSpPr>
          <p:cNvPr id="3" name="內容版面配置區 2"/>
          <p:cNvSpPr>
            <a:spLocks noGrp="1"/>
          </p:cNvSpPr>
          <p:nvPr>
            <p:ph idx="1"/>
          </p:nvPr>
        </p:nvSpPr>
        <p:spPr/>
        <p:txBody>
          <a:bodyPr/>
          <a:lstStyle/>
          <a:p>
            <a:r>
              <a:rPr lang="en-US" altLang="zh-TW" dirty="0" smtClean="0"/>
              <a:t>If you want to change to tightly packed pixel data, make the following function call:</a:t>
            </a:r>
          </a:p>
          <a:p>
            <a:pPr lvl="1"/>
            <a:r>
              <a:rPr lang="en-US" altLang="zh-TW" dirty="0" err="1" smtClean="0"/>
              <a:t>glPixelStorei</a:t>
            </a:r>
            <a:r>
              <a:rPr lang="en-US" altLang="zh-TW" dirty="0" smtClean="0"/>
              <a:t>(GL_UNPACK_ALIGNMENT, 1);</a:t>
            </a:r>
            <a:endParaRPr lang="zh-TW" altLang="en-US" sz="2400" dirty="0"/>
          </a:p>
        </p:txBody>
      </p:sp>
      <p:pic>
        <p:nvPicPr>
          <p:cNvPr id="5122" name="Picture 2"/>
          <p:cNvPicPr>
            <a:picLocks noChangeAspect="1" noChangeArrowheads="1"/>
          </p:cNvPicPr>
          <p:nvPr/>
        </p:nvPicPr>
        <p:blipFill>
          <a:blip r:embed="rId2" cstate="print"/>
          <a:srcRect/>
          <a:stretch>
            <a:fillRect/>
          </a:stretch>
        </p:blipFill>
        <p:spPr bwMode="auto">
          <a:xfrm>
            <a:off x="1763688" y="3429000"/>
            <a:ext cx="5616624" cy="3309731"/>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eaLnBrk="1" fontAlgn="auto" hangingPunct="1">
              <a:spcAft>
                <a:spcPts val="0"/>
              </a:spcAft>
              <a:defRPr/>
            </a:pPr>
            <a:r>
              <a:rPr lang="en-US" altLang="zh-TW" dirty="0" smtClean="0">
                <a:solidFill>
                  <a:schemeClr val="accent1">
                    <a:satMod val="150000"/>
                  </a:schemeClr>
                </a:solidFill>
              </a:rPr>
              <a:t>Outline</a:t>
            </a:r>
            <a:endParaRPr lang="zh-TW" altLang="en-US" dirty="0">
              <a:solidFill>
                <a:schemeClr val="accent1">
                  <a:satMod val="150000"/>
                </a:schemeClr>
              </a:solidFill>
            </a:endParaRPr>
          </a:p>
        </p:txBody>
      </p:sp>
      <p:sp>
        <p:nvSpPr>
          <p:cNvPr id="9219" name="內容版面配置區 3"/>
          <p:cNvSpPr>
            <a:spLocks noGrp="1"/>
          </p:cNvSpPr>
          <p:nvPr>
            <p:ph idx="1"/>
          </p:nvPr>
        </p:nvSpPr>
        <p:spPr/>
        <p:txBody>
          <a:bodyPr/>
          <a:lstStyle/>
          <a:p>
            <a:pPr eaLnBrk="1" hangingPunct="1"/>
            <a:r>
              <a:rPr lang="en-US" altLang="zh-TW" dirty="0" smtClean="0"/>
              <a:t>Imaging with </a:t>
            </a:r>
            <a:r>
              <a:rPr lang="en-US" altLang="zh-TW" dirty="0" err="1" smtClean="0"/>
              <a:t>openGL</a:t>
            </a:r>
            <a:r>
              <a:rPr lang="en-US" altLang="zh-TW" dirty="0" smtClean="0"/>
              <a:t> (CH7)</a:t>
            </a:r>
          </a:p>
          <a:p>
            <a:pPr lvl="1" eaLnBrk="1" hangingPunct="1"/>
            <a:r>
              <a:rPr lang="en-US" altLang="zh-TW" dirty="0" smtClean="0"/>
              <a:t>Drawing </a:t>
            </a:r>
            <a:r>
              <a:rPr lang="en-US" altLang="zh-TW" dirty="0" smtClean="0"/>
              <a:t>Image</a:t>
            </a:r>
          </a:p>
          <a:p>
            <a:pPr lvl="1" eaLnBrk="1" hangingPunct="1"/>
            <a:r>
              <a:rPr lang="en-US" altLang="zh-TW" dirty="0" smtClean="0"/>
              <a:t>Bitmap &amp; </a:t>
            </a:r>
            <a:r>
              <a:rPr lang="en-US" altLang="zh-TW" dirty="0" err="1" smtClean="0"/>
              <a:t>Pixmap</a:t>
            </a:r>
            <a:endParaRPr lang="en-US" altLang="zh-TW" dirty="0" smtClean="0"/>
          </a:p>
          <a:p>
            <a:pPr lvl="1" eaLnBrk="1" hangingPunct="1"/>
            <a:r>
              <a:rPr lang="en-US" altLang="zh-TW" dirty="0" smtClean="0"/>
              <a:t>Pixel operation in </a:t>
            </a:r>
            <a:r>
              <a:rPr lang="en-US" altLang="zh-TW" dirty="0" err="1" smtClean="0"/>
              <a:t>openGL</a:t>
            </a:r>
            <a:endParaRPr lang="en-US" altLang="zh-TW" dirty="0" smtClean="0"/>
          </a:p>
          <a:p>
            <a:pPr lvl="1" eaLnBrk="1" hangingPunct="1"/>
            <a:r>
              <a:rPr lang="en-US" altLang="zh-TW" dirty="0" smtClean="0"/>
              <a:t>Imaging API in </a:t>
            </a:r>
            <a:r>
              <a:rPr lang="en-US" altLang="zh-TW" dirty="0" err="1" smtClean="0"/>
              <a:t>openG</a:t>
            </a:r>
            <a:r>
              <a:rPr lang="en-US" altLang="zh-TW" dirty="0" err="1" smtClean="0"/>
              <a:t>L</a:t>
            </a:r>
            <a:endParaRPr lang="en-US" altLang="zh-TW" dirty="0" smtClean="0"/>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Pixelmap</a:t>
            </a:r>
            <a:r>
              <a:rPr lang="en-US" altLang="zh-TW" dirty="0" smtClean="0"/>
              <a:t> (</a:t>
            </a:r>
            <a:r>
              <a:rPr lang="en-US" altLang="zh-TW" dirty="0" err="1" smtClean="0"/>
              <a:t>Pixmap</a:t>
            </a:r>
            <a:r>
              <a:rPr lang="en-US" altLang="zh-TW" dirty="0" smtClean="0"/>
              <a:t>)</a:t>
            </a:r>
            <a:endParaRPr lang="zh-TW" altLang="en-US" dirty="0"/>
          </a:p>
        </p:txBody>
      </p:sp>
      <p:sp>
        <p:nvSpPr>
          <p:cNvPr id="3" name="內容版面配置區 2"/>
          <p:cNvSpPr>
            <a:spLocks noGrp="1"/>
          </p:cNvSpPr>
          <p:nvPr>
            <p:ph idx="1"/>
          </p:nvPr>
        </p:nvSpPr>
        <p:spPr/>
        <p:txBody>
          <a:bodyPr/>
          <a:lstStyle/>
          <a:p>
            <a:r>
              <a:rPr lang="en-US" altLang="zh-TW" dirty="0" err="1" smtClean="0"/>
              <a:t>Pixmap</a:t>
            </a:r>
            <a:r>
              <a:rPr lang="en-US" altLang="zh-TW" dirty="0" smtClean="0"/>
              <a:t>, a image data that contains color or intensity values for each pixel.</a:t>
            </a:r>
          </a:p>
          <a:p>
            <a:r>
              <a:rPr lang="en-US" altLang="zh-TW" dirty="0" smtClean="0"/>
              <a:t>Each pixel has one of 256 different intensities of gray. or color component values to be stored.</a:t>
            </a:r>
            <a:endParaRPr lang="zh-TW" altLang="en-US" dirty="0"/>
          </a:p>
        </p:txBody>
      </p:sp>
      <p:pic>
        <p:nvPicPr>
          <p:cNvPr id="4099" name="Picture 3"/>
          <p:cNvPicPr>
            <a:picLocks noChangeAspect="1" noChangeArrowheads="1"/>
          </p:cNvPicPr>
          <p:nvPr/>
        </p:nvPicPr>
        <p:blipFill>
          <a:blip r:embed="rId2" cstate="print"/>
          <a:srcRect/>
          <a:stretch>
            <a:fillRect/>
          </a:stretch>
        </p:blipFill>
        <p:spPr bwMode="auto">
          <a:xfrm>
            <a:off x="2987824" y="4005064"/>
            <a:ext cx="2448272" cy="2448272"/>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5724128" y="4005064"/>
            <a:ext cx="2448272" cy="2448272"/>
          </a:xfrm>
          <a:prstGeom prst="rect">
            <a:avLst/>
          </a:prstGeom>
          <a:noFill/>
          <a:ln w="9525">
            <a:noFill/>
            <a:miter lim="800000"/>
            <a:headEnd/>
            <a:tailEnd/>
          </a:ln>
        </p:spPr>
      </p:pic>
      <p:sp>
        <p:nvSpPr>
          <p:cNvPr id="7" name="矩形 6"/>
          <p:cNvSpPr/>
          <p:nvPr/>
        </p:nvSpPr>
        <p:spPr>
          <a:xfrm>
            <a:off x="3779912" y="6381328"/>
            <a:ext cx="1037463" cy="461665"/>
          </a:xfrm>
          <a:prstGeom prst="rect">
            <a:avLst/>
          </a:prstGeom>
        </p:spPr>
        <p:txBody>
          <a:bodyPr wrap="none">
            <a:spAutoFit/>
          </a:bodyPr>
          <a:lstStyle/>
          <a:p>
            <a:r>
              <a:rPr lang="en-US" altLang="zh-TW" dirty="0" smtClean="0"/>
              <a:t>bitmap</a:t>
            </a:r>
            <a:endParaRPr lang="zh-TW" altLang="en-US" dirty="0"/>
          </a:p>
        </p:txBody>
      </p:sp>
      <p:sp>
        <p:nvSpPr>
          <p:cNvPr id="8" name="矩形 7"/>
          <p:cNvSpPr/>
          <p:nvPr/>
        </p:nvSpPr>
        <p:spPr>
          <a:xfrm>
            <a:off x="6486865" y="6381328"/>
            <a:ext cx="1106393" cy="461665"/>
          </a:xfrm>
          <a:prstGeom prst="rect">
            <a:avLst/>
          </a:prstGeom>
        </p:spPr>
        <p:txBody>
          <a:bodyPr wrap="none">
            <a:spAutoFit/>
          </a:bodyPr>
          <a:lstStyle/>
          <a:p>
            <a:r>
              <a:rPr lang="en-US" altLang="zh-TW" dirty="0" err="1" smtClean="0"/>
              <a:t>pixmap</a:t>
            </a:r>
            <a:endParaRPr lang="zh-TW" altLang="en-US" dirty="0"/>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Draw </a:t>
            </a:r>
            <a:r>
              <a:rPr lang="en-US" altLang="zh-TW" dirty="0" err="1" smtClean="0"/>
              <a:t>pixmap</a:t>
            </a:r>
            <a:endParaRPr lang="zh-TW" altLang="en-US" dirty="0"/>
          </a:p>
        </p:txBody>
      </p:sp>
      <p:sp>
        <p:nvSpPr>
          <p:cNvPr id="3" name="內容版面配置區 2"/>
          <p:cNvSpPr>
            <a:spLocks noGrp="1"/>
          </p:cNvSpPr>
          <p:nvPr>
            <p:ph idx="1"/>
          </p:nvPr>
        </p:nvSpPr>
        <p:spPr/>
        <p:txBody>
          <a:bodyPr/>
          <a:lstStyle/>
          <a:p>
            <a:r>
              <a:rPr lang="en-US" altLang="zh-TW" dirty="0" smtClean="0"/>
              <a:t>void </a:t>
            </a:r>
            <a:r>
              <a:rPr lang="en-US" altLang="zh-TW" b="1" dirty="0" err="1" smtClean="0"/>
              <a:t>glDrawPixels</a:t>
            </a:r>
            <a:r>
              <a:rPr lang="en-US" altLang="zh-TW" dirty="0" smtClean="0"/>
              <a:t>(</a:t>
            </a:r>
            <a:r>
              <a:rPr lang="en-US" altLang="zh-TW" dirty="0" err="1" smtClean="0"/>
              <a:t>GLsizei</a:t>
            </a:r>
            <a:r>
              <a:rPr lang="en-US" altLang="zh-TW" dirty="0" smtClean="0"/>
              <a:t> </a:t>
            </a:r>
            <a:r>
              <a:rPr lang="en-US" altLang="zh-TW" i="1" dirty="0" smtClean="0"/>
              <a:t>width, </a:t>
            </a:r>
            <a:r>
              <a:rPr lang="en-US" altLang="zh-TW" i="1" dirty="0" err="1" smtClean="0"/>
              <a:t>GLsizei</a:t>
            </a:r>
            <a:r>
              <a:rPr lang="en-US" altLang="zh-TW" i="1" dirty="0" smtClean="0"/>
              <a:t> height, </a:t>
            </a:r>
            <a:r>
              <a:rPr lang="en-US" altLang="zh-TW" i="1" dirty="0" err="1" smtClean="0"/>
              <a:t>GLenum</a:t>
            </a:r>
            <a:r>
              <a:rPr lang="en-US" altLang="zh-TW" i="1" dirty="0" smtClean="0"/>
              <a:t> </a:t>
            </a:r>
            <a:r>
              <a:rPr lang="en-US" altLang="zh-TW" i="1" dirty="0" smtClean="0">
                <a:solidFill>
                  <a:srgbClr val="00B050"/>
                </a:solidFill>
              </a:rPr>
              <a:t>format</a:t>
            </a:r>
            <a:r>
              <a:rPr lang="en-US" altLang="zh-TW" i="1" dirty="0" smtClean="0"/>
              <a:t>, </a:t>
            </a:r>
            <a:r>
              <a:rPr lang="de-DE" altLang="zh-TW" dirty="0" smtClean="0"/>
              <a:t>GLenum </a:t>
            </a:r>
            <a:r>
              <a:rPr lang="de-DE" altLang="zh-TW" i="1" dirty="0" smtClean="0">
                <a:solidFill>
                  <a:srgbClr val="00B050"/>
                </a:solidFill>
              </a:rPr>
              <a:t>type</a:t>
            </a:r>
            <a:r>
              <a:rPr lang="de-DE" altLang="zh-TW" i="1" dirty="0" smtClean="0"/>
              <a:t>, const void *pixels);</a:t>
            </a:r>
          </a:p>
          <a:p>
            <a:pPr lvl="1"/>
            <a:r>
              <a:rPr lang="en-US" altLang="zh-TW" dirty="0" smtClean="0"/>
              <a:t>Unlike </a:t>
            </a:r>
            <a:r>
              <a:rPr lang="en-US" altLang="zh-TW" sz="2400" dirty="0" err="1" smtClean="0"/>
              <a:t>glBitmap</a:t>
            </a:r>
            <a:r>
              <a:rPr lang="en-US" altLang="zh-TW" dirty="0" smtClean="0"/>
              <a:t>, this function </a:t>
            </a:r>
            <a:r>
              <a:rPr lang="en-US" altLang="zh-TW" b="1" dirty="0" smtClean="0">
                <a:solidFill>
                  <a:srgbClr val="00B050"/>
                </a:solidFill>
              </a:rPr>
              <a:t>does not update the raster position</a:t>
            </a:r>
            <a:r>
              <a:rPr lang="en-US" altLang="zh-TW" dirty="0" smtClean="0"/>
              <a:t> and is considerably more flexible in the way you can specify image data.</a:t>
            </a:r>
            <a:endParaRPr lang="zh-TW" altLang="en-US" dirty="0"/>
          </a:p>
        </p:txBody>
      </p:sp>
      <p:pic>
        <p:nvPicPr>
          <p:cNvPr id="6147" name="Picture 3"/>
          <p:cNvPicPr>
            <a:picLocks noChangeAspect="1" noChangeArrowheads="1"/>
          </p:cNvPicPr>
          <p:nvPr/>
        </p:nvPicPr>
        <p:blipFill>
          <a:blip r:embed="rId2" cstate="print"/>
          <a:srcRect b="26799"/>
          <a:stretch>
            <a:fillRect/>
          </a:stretch>
        </p:blipFill>
        <p:spPr bwMode="auto">
          <a:xfrm>
            <a:off x="827584" y="4941168"/>
            <a:ext cx="3619500" cy="1394480"/>
          </a:xfrm>
          <a:prstGeom prst="rect">
            <a:avLst/>
          </a:prstGeom>
          <a:noFill/>
          <a:ln w="9525">
            <a:noFill/>
            <a:miter lim="800000"/>
            <a:headEnd/>
            <a:tailEnd/>
          </a:ln>
        </p:spPr>
      </p:pic>
      <p:pic>
        <p:nvPicPr>
          <p:cNvPr id="6148" name="Picture 4"/>
          <p:cNvPicPr>
            <a:picLocks noChangeAspect="1" noChangeArrowheads="1"/>
          </p:cNvPicPr>
          <p:nvPr/>
        </p:nvPicPr>
        <p:blipFill>
          <a:blip r:embed="rId3" cstate="print"/>
          <a:srcRect/>
          <a:stretch>
            <a:fillRect/>
          </a:stretch>
        </p:blipFill>
        <p:spPr bwMode="auto">
          <a:xfrm>
            <a:off x="4644008" y="4941168"/>
            <a:ext cx="3662363" cy="1466850"/>
          </a:xfrm>
          <a:prstGeom prst="rect">
            <a:avLst/>
          </a:prstGeom>
          <a:noFill/>
          <a:ln w="9525">
            <a:noFill/>
            <a:miter lim="800000"/>
            <a:headEnd/>
            <a:tailEnd/>
          </a:ln>
        </p:spPr>
      </p:pic>
      <p:sp>
        <p:nvSpPr>
          <p:cNvPr id="7" name="文字方塊 6"/>
          <p:cNvSpPr txBox="1"/>
          <p:nvPr/>
        </p:nvSpPr>
        <p:spPr>
          <a:xfrm>
            <a:off x="4727629" y="6135687"/>
            <a:ext cx="492443" cy="461665"/>
          </a:xfrm>
          <a:prstGeom prst="rect">
            <a:avLst/>
          </a:prstGeom>
          <a:noFill/>
        </p:spPr>
        <p:txBody>
          <a:bodyPr wrap="none" rtlCol="0">
            <a:spAutoFit/>
          </a:bodyPr>
          <a:lstStyle/>
          <a:p>
            <a:r>
              <a:rPr lang="en-US" altLang="zh-TW" dirty="0" smtClean="0"/>
              <a:t>…</a:t>
            </a:r>
            <a:endParaRPr lang="zh-TW" altLang="en-US" dirty="0"/>
          </a:p>
        </p:txBody>
      </p:sp>
      <p:sp>
        <p:nvSpPr>
          <p:cNvPr id="8" name="文字方塊 7"/>
          <p:cNvSpPr txBox="1"/>
          <p:nvPr/>
        </p:nvSpPr>
        <p:spPr>
          <a:xfrm>
            <a:off x="899592" y="6021288"/>
            <a:ext cx="492443" cy="461665"/>
          </a:xfrm>
          <a:prstGeom prst="rect">
            <a:avLst/>
          </a:prstGeom>
          <a:noFill/>
        </p:spPr>
        <p:txBody>
          <a:bodyPr wrap="none" rtlCol="0">
            <a:spAutoFit/>
          </a:bodyPr>
          <a:lstStyle/>
          <a:p>
            <a:r>
              <a:rPr lang="en-US" altLang="zh-TW" dirty="0" smtClean="0"/>
              <a:t>…</a:t>
            </a:r>
            <a:endParaRPr lang="zh-TW" altLang="en-US" dirty="0"/>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Packed Pixel Formats</a:t>
            </a:r>
            <a:endParaRPr lang="zh-TW" altLang="en-US" dirty="0"/>
          </a:p>
        </p:txBody>
      </p:sp>
      <p:sp>
        <p:nvSpPr>
          <p:cNvPr id="3" name="內容版面配置區 2"/>
          <p:cNvSpPr>
            <a:spLocks noGrp="1"/>
          </p:cNvSpPr>
          <p:nvPr>
            <p:ph idx="1"/>
          </p:nvPr>
        </p:nvSpPr>
        <p:spPr/>
        <p:txBody>
          <a:bodyPr/>
          <a:lstStyle/>
          <a:p>
            <a:r>
              <a:rPr lang="en-US" altLang="zh-TW" dirty="0" smtClean="0"/>
              <a:t>For example: </a:t>
            </a:r>
          </a:p>
          <a:p>
            <a:pPr lvl="1"/>
            <a:r>
              <a:rPr lang="en-US" altLang="zh-TW" dirty="0" smtClean="0"/>
              <a:t>GL_UNSIGNED_BYTE_3_3_2 + GL_BGR </a:t>
            </a:r>
            <a:endParaRPr lang="zh-TW" altLang="en-US" dirty="0"/>
          </a:p>
        </p:txBody>
      </p:sp>
      <p:pic>
        <p:nvPicPr>
          <p:cNvPr id="7170" name="Picture 2"/>
          <p:cNvPicPr>
            <a:picLocks noChangeAspect="1" noChangeArrowheads="1"/>
          </p:cNvPicPr>
          <p:nvPr/>
        </p:nvPicPr>
        <p:blipFill>
          <a:blip r:embed="rId2" cstate="print"/>
          <a:srcRect/>
          <a:stretch>
            <a:fillRect/>
          </a:stretch>
        </p:blipFill>
        <p:spPr bwMode="auto">
          <a:xfrm>
            <a:off x="511370" y="3068960"/>
            <a:ext cx="8021070" cy="3240360"/>
          </a:xfrm>
          <a:prstGeom prst="rect">
            <a:avLst/>
          </a:prstGeom>
          <a:noFill/>
          <a:ln w="9525">
            <a:noFill/>
            <a:miter lim="800000"/>
            <a:headEnd/>
            <a:tailEnd/>
          </a:ln>
        </p:spPr>
      </p:pic>
      <p:sp>
        <p:nvSpPr>
          <p:cNvPr id="5" name="矩形 4"/>
          <p:cNvSpPr/>
          <p:nvPr/>
        </p:nvSpPr>
        <p:spPr>
          <a:xfrm>
            <a:off x="3203848" y="3933056"/>
            <a:ext cx="389850" cy="461665"/>
          </a:xfrm>
          <a:prstGeom prst="rect">
            <a:avLst/>
          </a:prstGeom>
        </p:spPr>
        <p:txBody>
          <a:bodyPr wrap="none">
            <a:spAutoFit/>
          </a:bodyPr>
          <a:lstStyle/>
          <a:p>
            <a:r>
              <a:rPr lang="en-US" altLang="zh-TW" b="1" dirty="0" smtClean="0">
                <a:solidFill>
                  <a:srgbClr val="00B0F0"/>
                </a:solidFill>
              </a:rPr>
              <a:t>B</a:t>
            </a:r>
            <a:endParaRPr lang="zh-TW" altLang="en-US" b="1" dirty="0">
              <a:solidFill>
                <a:srgbClr val="00B0F0"/>
              </a:solidFill>
            </a:endParaRPr>
          </a:p>
        </p:txBody>
      </p:sp>
      <p:sp>
        <p:nvSpPr>
          <p:cNvPr id="6" name="矩形 5"/>
          <p:cNvSpPr/>
          <p:nvPr/>
        </p:nvSpPr>
        <p:spPr>
          <a:xfrm>
            <a:off x="5804670" y="3933056"/>
            <a:ext cx="423514" cy="461665"/>
          </a:xfrm>
          <a:prstGeom prst="rect">
            <a:avLst/>
          </a:prstGeom>
        </p:spPr>
        <p:txBody>
          <a:bodyPr wrap="none">
            <a:spAutoFit/>
          </a:bodyPr>
          <a:lstStyle/>
          <a:p>
            <a:r>
              <a:rPr lang="en-US" altLang="zh-TW" b="1" dirty="0" smtClean="0">
                <a:solidFill>
                  <a:srgbClr val="00B050"/>
                </a:solidFill>
              </a:rPr>
              <a:t>G</a:t>
            </a:r>
            <a:endParaRPr lang="zh-TW" altLang="en-US" b="1" dirty="0">
              <a:solidFill>
                <a:srgbClr val="00B050"/>
              </a:solidFill>
            </a:endParaRPr>
          </a:p>
        </p:txBody>
      </p:sp>
      <p:sp>
        <p:nvSpPr>
          <p:cNvPr id="7" name="矩形 6"/>
          <p:cNvSpPr/>
          <p:nvPr/>
        </p:nvSpPr>
        <p:spPr>
          <a:xfrm>
            <a:off x="7668344" y="3933056"/>
            <a:ext cx="423514" cy="461665"/>
          </a:xfrm>
          <a:prstGeom prst="rect">
            <a:avLst/>
          </a:prstGeom>
        </p:spPr>
        <p:txBody>
          <a:bodyPr wrap="none">
            <a:spAutoFit/>
          </a:bodyPr>
          <a:lstStyle/>
          <a:p>
            <a:r>
              <a:rPr lang="en-US" altLang="zh-TW" b="1" dirty="0" smtClean="0">
                <a:solidFill>
                  <a:schemeClr val="accent3">
                    <a:lumMod val="75000"/>
                  </a:schemeClr>
                </a:solidFill>
              </a:rPr>
              <a:t>R</a:t>
            </a:r>
            <a:endParaRPr lang="zh-TW" altLang="en-US" b="1" dirty="0">
              <a:solidFill>
                <a:schemeClr val="accent3">
                  <a:lumMod val="75000"/>
                </a:schemeClr>
              </a:solidFill>
            </a:endParaRP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Draw more color!</a:t>
            </a:r>
            <a:endParaRPr lang="zh-TW" altLang="en-US" dirty="0"/>
          </a:p>
        </p:txBody>
      </p:sp>
      <p:sp>
        <p:nvSpPr>
          <p:cNvPr id="3" name="內容版面配置區 2"/>
          <p:cNvSpPr>
            <a:spLocks noGrp="1"/>
          </p:cNvSpPr>
          <p:nvPr>
            <p:ph idx="1"/>
          </p:nvPr>
        </p:nvSpPr>
        <p:spPr>
          <a:xfrm>
            <a:off x="457200" y="1774825"/>
            <a:ext cx="8229600" cy="5083175"/>
          </a:xfrm>
        </p:spPr>
        <p:txBody>
          <a:bodyPr/>
          <a:lstStyle/>
          <a:p>
            <a:pPr>
              <a:buNone/>
            </a:pPr>
            <a:r>
              <a:rPr lang="en-US" altLang="zh-TW" sz="1600" dirty="0" smtClean="0"/>
              <a:t>… (page 261)</a:t>
            </a:r>
          </a:p>
          <a:p>
            <a:pPr>
              <a:buNone/>
            </a:pPr>
            <a:r>
              <a:rPr lang="en-US" altLang="zh-TW" sz="1600" dirty="0" smtClean="0">
                <a:solidFill>
                  <a:srgbClr val="00B050"/>
                </a:solidFill>
              </a:rPr>
              <a:t>// </a:t>
            </a:r>
            <a:r>
              <a:rPr lang="en-US" altLang="zh-TW" sz="1600" dirty="0" err="1" smtClean="0">
                <a:solidFill>
                  <a:srgbClr val="00B050"/>
                </a:solidFill>
              </a:rPr>
              <a:t>Targas</a:t>
            </a:r>
            <a:r>
              <a:rPr lang="en-US" altLang="zh-TW" sz="1600" dirty="0" smtClean="0">
                <a:solidFill>
                  <a:srgbClr val="00B050"/>
                </a:solidFill>
              </a:rPr>
              <a:t> are 1 byte aligned (</a:t>
            </a:r>
            <a:r>
              <a:rPr lang="en-US" altLang="zh-TW" sz="1600" dirty="0" err="1" smtClean="0">
                <a:solidFill>
                  <a:srgbClr val="00B050"/>
                </a:solidFill>
              </a:rPr>
              <a:t>Targas</a:t>
            </a:r>
            <a:r>
              <a:rPr lang="en-US" altLang="zh-TW" sz="1600" dirty="0" smtClean="0">
                <a:solidFill>
                  <a:srgbClr val="00B050"/>
                </a:solidFill>
              </a:rPr>
              <a:t> = </a:t>
            </a:r>
            <a:r>
              <a:rPr lang="en-US" altLang="zh-TW" sz="1600" dirty="0" err="1" smtClean="0">
                <a:solidFill>
                  <a:srgbClr val="00B050"/>
                </a:solidFill>
              </a:rPr>
              <a:t>Truevision</a:t>
            </a:r>
            <a:r>
              <a:rPr lang="en-US" altLang="zh-TW" sz="1600" dirty="0" smtClean="0">
                <a:solidFill>
                  <a:srgbClr val="00B050"/>
                </a:solidFill>
              </a:rPr>
              <a:t> TGA fire format)</a:t>
            </a:r>
          </a:p>
          <a:p>
            <a:pPr>
              <a:buNone/>
            </a:pPr>
            <a:r>
              <a:rPr lang="en-US" altLang="zh-TW" sz="1600" b="1" dirty="0" err="1" smtClean="0">
                <a:solidFill>
                  <a:srgbClr val="00B0F0"/>
                </a:solidFill>
              </a:rPr>
              <a:t>glPixelStorei</a:t>
            </a:r>
            <a:r>
              <a:rPr lang="en-US" altLang="zh-TW" sz="1600" b="1" dirty="0" smtClean="0">
                <a:solidFill>
                  <a:srgbClr val="00B0F0"/>
                </a:solidFill>
              </a:rPr>
              <a:t>(GL_UNPACK_ALIGNMENT, 1);</a:t>
            </a:r>
          </a:p>
          <a:p>
            <a:pPr>
              <a:buNone/>
            </a:pPr>
            <a:endParaRPr lang="en-US" altLang="zh-TW" sz="1600" dirty="0" smtClean="0"/>
          </a:p>
          <a:p>
            <a:pPr>
              <a:buNone/>
            </a:pPr>
            <a:r>
              <a:rPr lang="en-US" altLang="zh-TW" sz="1600" dirty="0" smtClean="0"/>
              <a:t>// Load the TGA file, get width, height, and component/format information</a:t>
            </a:r>
          </a:p>
          <a:p>
            <a:pPr>
              <a:buNone/>
            </a:pPr>
            <a:r>
              <a:rPr lang="en-US" altLang="zh-TW" sz="1600" dirty="0" err="1" smtClean="0"/>
              <a:t>pImage</a:t>
            </a:r>
            <a:r>
              <a:rPr lang="en-US" altLang="zh-TW" sz="1600" dirty="0" smtClean="0"/>
              <a:t> = </a:t>
            </a:r>
            <a:r>
              <a:rPr lang="en-US" altLang="zh-TW" sz="1600" b="1" dirty="0" err="1" smtClean="0">
                <a:solidFill>
                  <a:schemeClr val="accent3">
                    <a:lumMod val="75000"/>
                  </a:schemeClr>
                </a:solidFill>
              </a:rPr>
              <a:t>gltLoadTGA</a:t>
            </a:r>
            <a:r>
              <a:rPr lang="en-US" altLang="zh-TW" sz="1600" dirty="0" smtClean="0">
                <a:solidFill>
                  <a:schemeClr val="accent3">
                    <a:lumMod val="75000"/>
                  </a:schemeClr>
                </a:solidFill>
              </a:rPr>
              <a:t>(“fire.tga”, &amp;</a:t>
            </a:r>
            <a:r>
              <a:rPr lang="en-US" altLang="zh-TW" sz="1600" dirty="0" err="1" smtClean="0">
                <a:solidFill>
                  <a:schemeClr val="accent3">
                    <a:lumMod val="75000"/>
                  </a:schemeClr>
                </a:solidFill>
              </a:rPr>
              <a:t>iWidth</a:t>
            </a:r>
            <a:r>
              <a:rPr lang="en-US" altLang="zh-TW" sz="1600" dirty="0" smtClean="0">
                <a:solidFill>
                  <a:schemeClr val="accent3">
                    <a:lumMod val="75000"/>
                  </a:schemeClr>
                </a:solidFill>
              </a:rPr>
              <a:t>, &amp;</a:t>
            </a:r>
            <a:r>
              <a:rPr lang="en-US" altLang="zh-TW" sz="1600" dirty="0" err="1" smtClean="0">
                <a:solidFill>
                  <a:schemeClr val="accent3">
                    <a:lumMod val="75000"/>
                  </a:schemeClr>
                </a:solidFill>
              </a:rPr>
              <a:t>iHeight</a:t>
            </a:r>
            <a:r>
              <a:rPr lang="en-US" altLang="zh-TW" sz="1600" dirty="0" smtClean="0">
                <a:solidFill>
                  <a:schemeClr val="accent3">
                    <a:lumMod val="75000"/>
                  </a:schemeClr>
                </a:solidFill>
              </a:rPr>
              <a:t>, &amp;</a:t>
            </a:r>
            <a:r>
              <a:rPr lang="en-US" altLang="zh-TW" sz="1600" dirty="0" err="1" smtClean="0">
                <a:solidFill>
                  <a:schemeClr val="accent3">
                    <a:lumMod val="75000"/>
                  </a:schemeClr>
                </a:solidFill>
              </a:rPr>
              <a:t>iComponents</a:t>
            </a:r>
            <a:r>
              <a:rPr lang="en-US" altLang="zh-TW" sz="1600" dirty="0" smtClean="0">
                <a:solidFill>
                  <a:schemeClr val="accent3">
                    <a:lumMod val="75000"/>
                  </a:schemeClr>
                </a:solidFill>
              </a:rPr>
              <a:t>, &amp;</a:t>
            </a:r>
            <a:r>
              <a:rPr lang="en-US" altLang="zh-TW" sz="1600" dirty="0" err="1" smtClean="0">
                <a:solidFill>
                  <a:schemeClr val="accent3">
                    <a:lumMod val="75000"/>
                  </a:schemeClr>
                </a:solidFill>
              </a:rPr>
              <a:t>eFormat</a:t>
            </a:r>
            <a:r>
              <a:rPr lang="en-US" altLang="zh-TW" sz="1600" dirty="0" smtClean="0">
                <a:solidFill>
                  <a:schemeClr val="accent3">
                    <a:lumMod val="75000"/>
                  </a:schemeClr>
                </a:solidFill>
              </a:rPr>
              <a:t>);</a:t>
            </a:r>
          </a:p>
          <a:p>
            <a:pPr>
              <a:buNone/>
            </a:pPr>
            <a:endParaRPr lang="en-US" altLang="zh-TW" sz="1600" dirty="0" smtClean="0"/>
          </a:p>
          <a:p>
            <a:pPr>
              <a:buNone/>
            </a:pPr>
            <a:r>
              <a:rPr lang="en-US" altLang="zh-TW" sz="1600" dirty="0" smtClean="0">
                <a:solidFill>
                  <a:srgbClr val="00B050"/>
                </a:solidFill>
              </a:rPr>
              <a:t>// Use Window coordinates to set raster position</a:t>
            </a:r>
          </a:p>
          <a:p>
            <a:pPr>
              <a:buNone/>
            </a:pPr>
            <a:r>
              <a:rPr lang="en-US" altLang="zh-TW" sz="1600" b="1" dirty="0" smtClean="0">
                <a:solidFill>
                  <a:srgbClr val="00B0F0"/>
                </a:solidFill>
              </a:rPr>
              <a:t>glRasterPos2i(0, 0);</a:t>
            </a:r>
          </a:p>
          <a:p>
            <a:pPr>
              <a:buNone/>
            </a:pPr>
            <a:endParaRPr lang="en-US" altLang="zh-TW" sz="1600" b="1" dirty="0" smtClean="0">
              <a:solidFill>
                <a:srgbClr val="00B0F0"/>
              </a:solidFill>
            </a:endParaRPr>
          </a:p>
          <a:p>
            <a:pPr>
              <a:buNone/>
            </a:pPr>
            <a:r>
              <a:rPr lang="en-US" altLang="zh-TW" sz="1600" dirty="0" smtClean="0">
                <a:solidFill>
                  <a:srgbClr val="00B050"/>
                </a:solidFill>
              </a:rPr>
              <a:t>// Draw the </a:t>
            </a:r>
            <a:r>
              <a:rPr lang="en-US" altLang="zh-TW" sz="1600" dirty="0" err="1" smtClean="0">
                <a:solidFill>
                  <a:srgbClr val="00B050"/>
                </a:solidFill>
              </a:rPr>
              <a:t>pixmap</a:t>
            </a:r>
            <a:endParaRPr lang="en-US" altLang="zh-TW" sz="1600" dirty="0" smtClean="0">
              <a:solidFill>
                <a:srgbClr val="00B050"/>
              </a:solidFill>
            </a:endParaRPr>
          </a:p>
          <a:p>
            <a:pPr>
              <a:buNone/>
            </a:pPr>
            <a:r>
              <a:rPr lang="en-US" altLang="zh-TW" sz="1600" dirty="0" smtClean="0"/>
              <a:t>if(</a:t>
            </a:r>
            <a:r>
              <a:rPr lang="en-US" altLang="zh-TW" sz="1600" dirty="0" err="1" smtClean="0"/>
              <a:t>pImage</a:t>
            </a:r>
            <a:r>
              <a:rPr lang="en-US" altLang="zh-TW" sz="1600" dirty="0" smtClean="0"/>
              <a:t> != NULL)</a:t>
            </a:r>
          </a:p>
          <a:p>
            <a:pPr>
              <a:buNone/>
            </a:pPr>
            <a:r>
              <a:rPr lang="en-US" altLang="zh-TW" sz="1600" dirty="0" smtClean="0">
                <a:solidFill>
                  <a:srgbClr val="00B0F0"/>
                </a:solidFill>
              </a:rPr>
              <a:t>	</a:t>
            </a:r>
            <a:r>
              <a:rPr lang="en-US" altLang="zh-TW" sz="1600" b="1" dirty="0" err="1" smtClean="0">
                <a:solidFill>
                  <a:srgbClr val="00B0F0"/>
                </a:solidFill>
              </a:rPr>
              <a:t>glDrawPixels</a:t>
            </a:r>
            <a:r>
              <a:rPr lang="en-US" altLang="zh-TW" sz="1600" b="1" dirty="0" smtClean="0">
                <a:solidFill>
                  <a:srgbClr val="00B0F0"/>
                </a:solidFill>
              </a:rPr>
              <a:t>(</a:t>
            </a:r>
            <a:r>
              <a:rPr lang="en-US" altLang="zh-TW" sz="1600" b="1" dirty="0" err="1" smtClean="0">
                <a:solidFill>
                  <a:srgbClr val="00B0F0"/>
                </a:solidFill>
              </a:rPr>
              <a:t>iWidth</a:t>
            </a:r>
            <a:r>
              <a:rPr lang="en-US" altLang="zh-TW" sz="1600" b="1" dirty="0" smtClean="0">
                <a:solidFill>
                  <a:srgbClr val="00B0F0"/>
                </a:solidFill>
              </a:rPr>
              <a:t>, </a:t>
            </a:r>
            <a:r>
              <a:rPr lang="en-US" altLang="zh-TW" sz="1600" b="1" dirty="0" err="1" smtClean="0">
                <a:solidFill>
                  <a:srgbClr val="00B0F0"/>
                </a:solidFill>
              </a:rPr>
              <a:t>iHeight</a:t>
            </a:r>
            <a:r>
              <a:rPr lang="en-US" altLang="zh-TW" sz="1600" b="1" dirty="0" smtClean="0">
                <a:solidFill>
                  <a:srgbClr val="00B0F0"/>
                </a:solidFill>
              </a:rPr>
              <a:t>, </a:t>
            </a:r>
            <a:r>
              <a:rPr lang="en-US" altLang="zh-TW" sz="1600" b="1" dirty="0" err="1" smtClean="0">
                <a:solidFill>
                  <a:srgbClr val="00B0F0"/>
                </a:solidFill>
              </a:rPr>
              <a:t>eFormat</a:t>
            </a:r>
            <a:r>
              <a:rPr lang="en-US" altLang="zh-TW" sz="1600" b="1" dirty="0" smtClean="0">
                <a:solidFill>
                  <a:srgbClr val="00B0F0"/>
                </a:solidFill>
              </a:rPr>
              <a:t>, GL_UNSIGNED_BYTE, </a:t>
            </a:r>
            <a:r>
              <a:rPr lang="en-US" altLang="zh-TW" sz="1600" b="1" dirty="0" err="1" smtClean="0">
                <a:solidFill>
                  <a:srgbClr val="00B0F0"/>
                </a:solidFill>
              </a:rPr>
              <a:t>pImage</a:t>
            </a:r>
            <a:r>
              <a:rPr lang="en-US" altLang="zh-TW" sz="1600" b="1" dirty="0" smtClean="0">
                <a:solidFill>
                  <a:srgbClr val="00B0F0"/>
                </a:solidFill>
              </a:rPr>
              <a:t>);</a:t>
            </a:r>
          </a:p>
          <a:p>
            <a:pPr>
              <a:buNone/>
            </a:pPr>
            <a:endParaRPr lang="en-US" altLang="zh-TW" sz="1600" dirty="0" smtClean="0"/>
          </a:p>
          <a:p>
            <a:pPr>
              <a:buNone/>
            </a:pPr>
            <a:r>
              <a:rPr lang="en-US" altLang="zh-TW" sz="1600" dirty="0" smtClean="0"/>
              <a:t>// Don’t need the image data anymore</a:t>
            </a:r>
          </a:p>
          <a:p>
            <a:pPr>
              <a:buNone/>
            </a:pPr>
            <a:r>
              <a:rPr lang="en-US" altLang="zh-TW" sz="1600" dirty="0" smtClean="0"/>
              <a:t>free(</a:t>
            </a:r>
            <a:r>
              <a:rPr lang="en-US" altLang="zh-TW" sz="1600" dirty="0" err="1" smtClean="0"/>
              <a:t>pImage</a:t>
            </a:r>
            <a:r>
              <a:rPr lang="en-US" altLang="zh-TW" sz="1600" dirty="0" smtClean="0"/>
              <a:t>);</a:t>
            </a:r>
          </a:p>
          <a:p>
            <a:pPr>
              <a:buNone/>
            </a:pPr>
            <a:endParaRPr lang="en-US" altLang="zh-TW" sz="1600" dirty="0" smtClean="0"/>
          </a:p>
          <a:p>
            <a:pPr>
              <a:buNone/>
            </a:pPr>
            <a:r>
              <a:rPr lang="en-US" altLang="zh-TW" sz="1600" dirty="0" smtClean="0"/>
              <a:t>// Do the buffer Swap</a:t>
            </a:r>
          </a:p>
          <a:p>
            <a:pPr>
              <a:buNone/>
            </a:pPr>
            <a:r>
              <a:rPr lang="en-US" altLang="zh-TW" sz="1600" dirty="0" err="1" smtClean="0"/>
              <a:t>glutSwapBuffers</a:t>
            </a:r>
            <a:r>
              <a:rPr lang="en-US" altLang="zh-TW" sz="1600" dirty="0" smtClean="0"/>
              <a:t>();</a:t>
            </a:r>
            <a:endParaRPr lang="zh-TW" altLang="en-US" sz="1600" dirty="0" smtClean="0"/>
          </a:p>
        </p:txBody>
      </p:sp>
      <p:sp>
        <p:nvSpPr>
          <p:cNvPr id="4" name="文字方塊 3"/>
          <p:cNvSpPr txBox="1"/>
          <p:nvPr/>
        </p:nvSpPr>
        <p:spPr>
          <a:xfrm>
            <a:off x="5436096" y="3284984"/>
            <a:ext cx="2109873" cy="307777"/>
          </a:xfrm>
          <a:prstGeom prst="rect">
            <a:avLst/>
          </a:prstGeom>
          <a:noFill/>
        </p:spPr>
        <p:txBody>
          <a:bodyPr wrap="none" rtlCol="0">
            <a:spAutoFit/>
          </a:bodyPr>
          <a:lstStyle/>
          <a:p>
            <a:r>
              <a:rPr lang="en-US" altLang="zh-TW" sz="1400" dirty="0" smtClean="0">
                <a:solidFill>
                  <a:schemeClr val="accent3">
                    <a:lumMod val="60000"/>
                    <a:lumOff val="40000"/>
                  </a:schemeClr>
                </a:solidFill>
              </a:rPr>
              <a:t>Please refer to text book…</a:t>
            </a:r>
            <a:endParaRPr lang="zh-TW" altLang="en-US" sz="1400" dirty="0">
              <a:solidFill>
                <a:schemeClr val="accent3">
                  <a:lumMod val="60000"/>
                  <a:lumOff val="40000"/>
                </a:schemeClr>
              </a:solidFill>
            </a:endParaRP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What is TGA??</a:t>
            </a:r>
            <a:endParaRPr lang="zh-TW" altLang="en-US" dirty="0"/>
          </a:p>
        </p:txBody>
      </p:sp>
      <p:sp>
        <p:nvSpPr>
          <p:cNvPr id="3" name="內容版面配置區 2"/>
          <p:cNvSpPr>
            <a:spLocks noGrp="1"/>
          </p:cNvSpPr>
          <p:nvPr>
            <p:ph idx="1"/>
          </p:nvPr>
        </p:nvSpPr>
        <p:spPr>
          <a:xfrm>
            <a:off x="457200" y="1774825"/>
            <a:ext cx="8686800" cy="4625975"/>
          </a:xfrm>
        </p:spPr>
        <p:txBody>
          <a:bodyPr/>
          <a:lstStyle/>
          <a:p>
            <a:r>
              <a:rPr lang="en-US" altLang="zh-TW" sz="2400" b="1" dirty="0" err="1" smtClean="0"/>
              <a:t>Truevision</a:t>
            </a:r>
            <a:r>
              <a:rPr lang="en-US" altLang="zh-TW" sz="2400" b="1" dirty="0" smtClean="0"/>
              <a:t> TGA</a:t>
            </a:r>
            <a:r>
              <a:rPr lang="en-US" altLang="zh-TW" sz="2400" dirty="0" smtClean="0"/>
              <a:t>, often referred to as </a:t>
            </a:r>
            <a:r>
              <a:rPr lang="en-US" altLang="zh-TW" sz="2400" b="1" dirty="0" smtClean="0"/>
              <a:t>TARGA</a:t>
            </a:r>
            <a:r>
              <a:rPr lang="en-US" altLang="zh-TW" sz="2400" dirty="0" smtClean="0"/>
              <a:t>, is a raster graphics file format created by </a:t>
            </a:r>
            <a:r>
              <a:rPr lang="en-US" altLang="zh-TW" sz="2400" dirty="0" err="1" smtClean="0"/>
              <a:t>Truevision</a:t>
            </a:r>
            <a:r>
              <a:rPr lang="en-US" altLang="zh-TW" sz="2400" dirty="0" smtClean="0"/>
              <a:t> Inc. </a:t>
            </a:r>
          </a:p>
          <a:p>
            <a:pPr lvl="1"/>
            <a:r>
              <a:rPr lang="en-US" altLang="zh-TW" sz="2000" dirty="0" smtClean="0"/>
              <a:t>It was the </a:t>
            </a:r>
            <a:r>
              <a:rPr lang="en-US" altLang="zh-TW" sz="2000" i="1" dirty="0" smtClean="0"/>
              <a:t>native format </a:t>
            </a:r>
            <a:r>
              <a:rPr lang="en-US" altLang="zh-TW" sz="2000" dirty="0" smtClean="0"/>
              <a:t>of TARGA and VISTA boards, which were the first graphic cards for IBM-PCs to support </a:t>
            </a:r>
            <a:r>
              <a:rPr lang="en-US" altLang="zh-TW" sz="2000" dirty="0" err="1" smtClean="0"/>
              <a:t>Highcolor</a:t>
            </a:r>
            <a:r>
              <a:rPr lang="en-US" altLang="zh-TW" sz="2000" dirty="0" smtClean="0"/>
              <a:t>/</a:t>
            </a:r>
            <a:r>
              <a:rPr lang="en-US" altLang="zh-TW" sz="2000" dirty="0" err="1" smtClean="0"/>
              <a:t>truecolor</a:t>
            </a:r>
            <a:r>
              <a:rPr lang="en-US" altLang="zh-TW" sz="2000" dirty="0" smtClean="0"/>
              <a:t> display. </a:t>
            </a:r>
          </a:p>
          <a:p>
            <a:pPr lvl="1"/>
            <a:r>
              <a:rPr lang="en-US" altLang="zh-TW" sz="2000" dirty="0" err="1" smtClean="0"/>
              <a:t>Truevision</a:t>
            </a:r>
            <a:r>
              <a:rPr lang="en-US" altLang="zh-TW" sz="2000" dirty="0" smtClean="0"/>
              <a:t> TARGA is mostly used in games for textures. (texture sprite)</a:t>
            </a:r>
            <a:br>
              <a:rPr lang="en-US" altLang="zh-TW" sz="2000" dirty="0" smtClean="0"/>
            </a:br>
            <a:r>
              <a:rPr lang="en-US" altLang="zh-TW" sz="2000" dirty="0" smtClean="0"/>
              <a:t>The file format is also used in many games for saving screenshots.</a:t>
            </a:r>
          </a:p>
          <a:p>
            <a:pPr lvl="1"/>
            <a:r>
              <a:rPr lang="en-US" altLang="zh-TW" sz="2000" dirty="0" smtClean="0"/>
              <a:t>Contain  the maximum 24 bits of RGB and an extra 8-bit alpha channel.</a:t>
            </a:r>
          </a:p>
          <a:p>
            <a:pPr lvl="2"/>
            <a:r>
              <a:rPr lang="en-US" altLang="zh-TW" sz="1600" dirty="0" smtClean="0"/>
              <a:t>And, a extra region call develop area, a notepad of this image…</a:t>
            </a:r>
            <a:br>
              <a:rPr lang="en-US" altLang="zh-TW" sz="1600" dirty="0" smtClean="0"/>
            </a:br>
            <a:r>
              <a:rPr lang="en-US" altLang="zh-TW" sz="1600" dirty="0" smtClean="0"/>
              <a:t>(ver. 2.0 support this feature)</a:t>
            </a:r>
          </a:p>
          <a:p>
            <a:pPr lvl="1"/>
            <a:r>
              <a:rPr lang="en-US" altLang="zh-TW" sz="2000" dirty="0" smtClean="0"/>
              <a:t>Please refer to …</a:t>
            </a:r>
          </a:p>
          <a:p>
            <a:pPr lvl="2"/>
            <a:r>
              <a:rPr lang="en-US" altLang="zh-TW" sz="1600" dirty="0" smtClean="0">
                <a:hlinkClick r:id="rId2"/>
              </a:rPr>
              <a:t>http://en.wikipedia.org/wiki/Truevision_TGA </a:t>
            </a:r>
            <a:r>
              <a:rPr lang="en-US" altLang="zh-TW" sz="1600" dirty="0" smtClean="0"/>
              <a:t> </a:t>
            </a:r>
            <a:endParaRPr lang="zh-TW" altLang="en-US" sz="1600" dirty="0"/>
          </a:p>
        </p:txBody>
      </p:sp>
      <p:pic>
        <p:nvPicPr>
          <p:cNvPr id="13314" name="Picture 2" descr="sprite_sheet.png (255×148)"/>
          <p:cNvPicPr>
            <a:picLocks noChangeAspect="1" noChangeArrowheads="1"/>
          </p:cNvPicPr>
          <p:nvPr/>
        </p:nvPicPr>
        <p:blipFill>
          <a:blip r:embed="rId3" cstate="print"/>
          <a:srcRect/>
          <a:stretch>
            <a:fillRect/>
          </a:stretch>
        </p:blipFill>
        <p:spPr bwMode="auto">
          <a:xfrm>
            <a:off x="5485710" y="4680520"/>
            <a:ext cx="3550786" cy="2060848"/>
          </a:xfrm>
          <a:prstGeom prst="rect">
            <a:avLst/>
          </a:prstGeom>
          <a:noFill/>
        </p:spPr>
      </p:pic>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Operating images</a:t>
            </a:r>
            <a:endParaRPr lang="zh-TW" altLang="en-US" dirty="0"/>
          </a:p>
        </p:txBody>
      </p:sp>
      <p:sp>
        <p:nvSpPr>
          <p:cNvPr id="5" name="文字版面配置區 4"/>
          <p:cNvSpPr>
            <a:spLocks noGrp="1"/>
          </p:cNvSpPr>
          <p:nvPr>
            <p:ph type="body" idx="1"/>
          </p:nvPr>
        </p:nvSpPr>
        <p:spPr/>
        <p:txBody>
          <a:bodyPr/>
          <a:lstStyle/>
          <a:p>
            <a:r>
              <a:rPr lang="en-US" altLang="zh-TW" b="1" dirty="0" smtClean="0"/>
              <a:t>More Fun with Pixels !!</a:t>
            </a:r>
            <a:endParaRPr lang="zh-TW" altLang="en-US" dirty="0"/>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Moving Pixels Around</a:t>
            </a:r>
            <a:endParaRPr lang="zh-TW" altLang="en-US" dirty="0"/>
          </a:p>
        </p:txBody>
      </p:sp>
      <p:sp>
        <p:nvSpPr>
          <p:cNvPr id="5" name="內容版面配置區 4"/>
          <p:cNvSpPr>
            <a:spLocks noGrp="1"/>
          </p:cNvSpPr>
          <p:nvPr>
            <p:ph idx="1"/>
          </p:nvPr>
        </p:nvSpPr>
        <p:spPr>
          <a:xfrm>
            <a:off x="457200" y="1774825"/>
            <a:ext cx="8229600" cy="5083175"/>
          </a:xfrm>
        </p:spPr>
        <p:txBody>
          <a:bodyPr/>
          <a:lstStyle/>
          <a:p>
            <a:r>
              <a:rPr lang="en-US" altLang="zh-TW" sz="2400" dirty="0" smtClean="0"/>
              <a:t>void </a:t>
            </a:r>
            <a:r>
              <a:rPr lang="en-US" altLang="zh-TW" sz="2400" b="1" dirty="0" err="1" smtClean="0"/>
              <a:t>glReadPixels</a:t>
            </a:r>
            <a:r>
              <a:rPr lang="en-US" altLang="zh-TW" sz="2400" dirty="0" smtClean="0"/>
              <a:t>(</a:t>
            </a:r>
            <a:r>
              <a:rPr lang="en-US" altLang="zh-TW" sz="2400" dirty="0" err="1" smtClean="0"/>
              <a:t>GLint</a:t>
            </a:r>
            <a:r>
              <a:rPr lang="en-US" altLang="zh-TW" sz="2400" dirty="0" smtClean="0"/>
              <a:t> </a:t>
            </a:r>
            <a:r>
              <a:rPr lang="en-US" altLang="zh-TW" sz="2400" i="1" dirty="0" smtClean="0"/>
              <a:t>x, </a:t>
            </a:r>
            <a:r>
              <a:rPr lang="en-US" altLang="zh-TW" sz="2400" i="1" dirty="0" err="1" smtClean="0"/>
              <a:t>GLint</a:t>
            </a:r>
            <a:r>
              <a:rPr lang="en-US" altLang="zh-TW" sz="2400" i="1" dirty="0" smtClean="0"/>
              <a:t> y, </a:t>
            </a:r>
            <a:r>
              <a:rPr lang="en-US" altLang="zh-TW" sz="2400" i="1" dirty="0" err="1" smtClean="0"/>
              <a:t>GLsizei</a:t>
            </a:r>
            <a:r>
              <a:rPr lang="en-US" altLang="zh-TW" sz="2400" i="1" dirty="0" smtClean="0"/>
              <a:t> width, </a:t>
            </a:r>
            <a:br>
              <a:rPr lang="en-US" altLang="zh-TW" sz="2400" i="1" dirty="0" smtClean="0"/>
            </a:br>
            <a:r>
              <a:rPr lang="en-US" altLang="zh-TW" sz="2400" i="1" dirty="0" err="1" smtClean="0"/>
              <a:t>GLsizei</a:t>
            </a:r>
            <a:r>
              <a:rPr lang="en-US" altLang="zh-TW" sz="2400" i="1" dirty="0" smtClean="0"/>
              <a:t> height, </a:t>
            </a:r>
            <a:r>
              <a:rPr lang="en-US" altLang="zh-TW" sz="2400" dirty="0" err="1" smtClean="0"/>
              <a:t>GLenum</a:t>
            </a:r>
            <a:r>
              <a:rPr lang="en-US" altLang="zh-TW" sz="2400" dirty="0" smtClean="0"/>
              <a:t> </a:t>
            </a:r>
            <a:r>
              <a:rPr lang="en-US" altLang="zh-TW" sz="2400" i="1" dirty="0" smtClean="0"/>
              <a:t>format, </a:t>
            </a:r>
            <a:r>
              <a:rPr lang="en-US" altLang="zh-TW" sz="2400" i="1" dirty="0" err="1" smtClean="0"/>
              <a:t>GLenum</a:t>
            </a:r>
            <a:r>
              <a:rPr lang="en-US" altLang="zh-TW" sz="2400" i="1" dirty="0" smtClean="0"/>
              <a:t> type, </a:t>
            </a:r>
            <a:br>
              <a:rPr lang="en-US" altLang="zh-TW" sz="2400" i="1" dirty="0" smtClean="0"/>
            </a:br>
            <a:r>
              <a:rPr lang="en-US" altLang="zh-TW" sz="2400" i="1" dirty="0" smtClean="0"/>
              <a:t>const void *pixels);</a:t>
            </a:r>
          </a:p>
          <a:p>
            <a:pPr lvl="1"/>
            <a:r>
              <a:rPr lang="en-US" altLang="zh-TW" sz="2000" dirty="0" smtClean="0"/>
              <a:t>Read pixels form color buffer</a:t>
            </a:r>
          </a:p>
          <a:p>
            <a:r>
              <a:rPr lang="en-US" altLang="zh-TW" sz="2400" dirty="0" smtClean="0"/>
              <a:t>void </a:t>
            </a:r>
            <a:r>
              <a:rPr lang="en-US" altLang="zh-TW" sz="2400" b="1" dirty="0" err="1" smtClean="0"/>
              <a:t>glCopyPixels</a:t>
            </a:r>
            <a:r>
              <a:rPr lang="en-US" altLang="zh-TW" sz="2400" dirty="0" smtClean="0"/>
              <a:t>(</a:t>
            </a:r>
            <a:r>
              <a:rPr lang="en-US" altLang="zh-TW" sz="2400" dirty="0" err="1" smtClean="0"/>
              <a:t>GLint</a:t>
            </a:r>
            <a:r>
              <a:rPr lang="en-US" altLang="zh-TW" sz="2400" dirty="0" smtClean="0"/>
              <a:t> </a:t>
            </a:r>
            <a:r>
              <a:rPr lang="en-US" altLang="zh-TW" sz="2400" i="1" dirty="0" smtClean="0"/>
              <a:t>x, </a:t>
            </a:r>
            <a:r>
              <a:rPr lang="en-US" altLang="zh-TW" sz="2400" i="1" dirty="0" err="1" smtClean="0"/>
              <a:t>GLint</a:t>
            </a:r>
            <a:r>
              <a:rPr lang="en-US" altLang="zh-TW" sz="2400" i="1" dirty="0" smtClean="0"/>
              <a:t> y, </a:t>
            </a:r>
            <a:br>
              <a:rPr lang="en-US" altLang="zh-TW" sz="2400" i="1" dirty="0" smtClean="0"/>
            </a:br>
            <a:r>
              <a:rPr lang="en-US" altLang="zh-TW" sz="2400" i="1" dirty="0" err="1" smtClean="0"/>
              <a:t>GLsizei</a:t>
            </a:r>
            <a:r>
              <a:rPr lang="en-US" altLang="zh-TW" sz="2400" i="1" dirty="0" smtClean="0"/>
              <a:t> width, </a:t>
            </a:r>
            <a:r>
              <a:rPr lang="en-US" altLang="zh-TW" sz="2400" dirty="0" err="1" smtClean="0"/>
              <a:t>GLsizei</a:t>
            </a:r>
            <a:r>
              <a:rPr lang="en-US" altLang="zh-TW" sz="2400" dirty="0" smtClean="0"/>
              <a:t> </a:t>
            </a:r>
            <a:r>
              <a:rPr lang="en-US" altLang="zh-TW" sz="2400" i="1" dirty="0" smtClean="0"/>
              <a:t>height, </a:t>
            </a:r>
            <a:br>
              <a:rPr lang="en-US" altLang="zh-TW" sz="2400" i="1" dirty="0" smtClean="0"/>
            </a:br>
            <a:r>
              <a:rPr lang="en-US" altLang="zh-TW" sz="2400" i="1" dirty="0" err="1" smtClean="0"/>
              <a:t>GLenum</a:t>
            </a:r>
            <a:r>
              <a:rPr lang="en-US" altLang="zh-TW" sz="2400" i="1" dirty="0" smtClean="0"/>
              <a:t> type);</a:t>
            </a:r>
          </a:p>
          <a:p>
            <a:pPr lvl="1"/>
            <a:r>
              <a:rPr lang="en-US" altLang="zh-TW" sz="2000" dirty="0" smtClean="0"/>
              <a:t>Set raster position first</a:t>
            </a:r>
          </a:p>
          <a:p>
            <a:r>
              <a:rPr lang="en-US" altLang="zh-TW" sz="2400" dirty="0" smtClean="0"/>
              <a:t>Change the source or destination of </a:t>
            </a:r>
            <a:br>
              <a:rPr lang="en-US" altLang="zh-TW" sz="2400" dirty="0" smtClean="0"/>
            </a:br>
            <a:r>
              <a:rPr lang="en-US" altLang="zh-TW" sz="2400" dirty="0" smtClean="0"/>
              <a:t>these pixel operations</a:t>
            </a:r>
            <a:endParaRPr lang="en-US" altLang="zh-TW" sz="2400" i="1" dirty="0" smtClean="0"/>
          </a:p>
          <a:p>
            <a:pPr lvl="1"/>
            <a:r>
              <a:rPr lang="en-US" altLang="zh-TW" sz="2000" dirty="0" smtClean="0"/>
              <a:t>void </a:t>
            </a:r>
            <a:r>
              <a:rPr lang="en-US" altLang="zh-TW" sz="2000" dirty="0" err="1" smtClean="0"/>
              <a:t>glDrawBuffer</a:t>
            </a:r>
            <a:r>
              <a:rPr lang="en-US" altLang="zh-TW" sz="2000" dirty="0" smtClean="0"/>
              <a:t>(</a:t>
            </a:r>
            <a:r>
              <a:rPr lang="en-US" altLang="zh-TW" sz="2000" dirty="0" err="1" smtClean="0"/>
              <a:t>GLenum</a:t>
            </a:r>
            <a:r>
              <a:rPr lang="en-US" altLang="zh-TW" sz="2000" dirty="0" smtClean="0"/>
              <a:t> </a:t>
            </a:r>
            <a:r>
              <a:rPr lang="en-US" altLang="zh-TW" sz="2000" i="1" dirty="0" smtClean="0"/>
              <a:t>mode);</a:t>
            </a:r>
          </a:p>
          <a:p>
            <a:pPr lvl="1"/>
            <a:r>
              <a:rPr lang="en-US" altLang="zh-TW" sz="2000" dirty="0" smtClean="0"/>
              <a:t>void </a:t>
            </a:r>
            <a:r>
              <a:rPr lang="en-US" altLang="zh-TW" sz="2000" dirty="0" err="1" smtClean="0"/>
              <a:t>glReadBuffer</a:t>
            </a:r>
            <a:r>
              <a:rPr lang="en-US" altLang="zh-TW" sz="2000" dirty="0" smtClean="0"/>
              <a:t>(</a:t>
            </a:r>
            <a:r>
              <a:rPr lang="en-US" altLang="zh-TW" sz="2000" dirty="0" err="1" smtClean="0"/>
              <a:t>GLenum</a:t>
            </a:r>
            <a:r>
              <a:rPr lang="en-US" altLang="zh-TW" sz="2000" dirty="0" smtClean="0"/>
              <a:t> </a:t>
            </a:r>
            <a:r>
              <a:rPr lang="en-US" altLang="zh-TW" sz="2000" i="1" dirty="0" smtClean="0"/>
              <a:t>mode);</a:t>
            </a:r>
          </a:p>
          <a:p>
            <a:pPr lvl="1"/>
            <a:r>
              <a:rPr lang="en-US" altLang="zh-TW" sz="1050" b="1" dirty="0" smtClean="0"/>
              <a:t>GL_NONE</a:t>
            </a:r>
            <a:r>
              <a:rPr lang="en-US" altLang="zh-TW" sz="1100" b="1" dirty="0" smtClean="0"/>
              <a:t>, </a:t>
            </a:r>
            <a:r>
              <a:rPr lang="en-US" altLang="zh-TW" sz="1050" b="1" dirty="0" smtClean="0"/>
              <a:t>GL_FRONT</a:t>
            </a:r>
            <a:r>
              <a:rPr lang="en-US" altLang="zh-TW" sz="1100" b="1" dirty="0" smtClean="0"/>
              <a:t>, </a:t>
            </a:r>
            <a:r>
              <a:rPr lang="en-US" altLang="zh-TW" sz="1050" b="1" dirty="0" smtClean="0"/>
              <a:t>GL_BACK</a:t>
            </a:r>
            <a:r>
              <a:rPr lang="en-US" altLang="zh-TW" sz="1100" b="1" dirty="0" smtClean="0"/>
              <a:t>, </a:t>
            </a:r>
            <a:r>
              <a:rPr lang="en-US" altLang="zh-TW" sz="1050" b="1" dirty="0" smtClean="0"/>
              <a:t>GL_FRONT_AND_BACK</a:t>
            </a:r>
            <a:r>
              <a:rPr lang="en-US" altLang="zh-TW" sz="1100" b="1" dirty="0" smtClean="0"/>
              <a:t>, </a:t>
            </a:r>
            <a:br>
              <a:rPr lang="en-US" altLang="zh-TW" sz="1100" b="1" dirty="0" smtClean="0"/>
            </a:br>
            <a:r>
              <a:rPr lang="en-US" altLang="zh-TW" sz="1050" b="1" dirty="0" smtClean="0"/>
              <a:t>GL_FRONT_LEFT</a:t>
            </a:r>
            <a:r>
              <a:rPr lang="en-US" altLang="zh-TW" sz="1100" b="1" dirty="0" smtClean="0"/>
              <a:t>, </a:t>
            </a:r>
            <a:r>
              <a:rPr lang="en-US" altLang="zh-TW" sz="1050" b="1" dirty="0" smtClean="0"/>
              <a:t>GL_FRONT_RIGHT</a:t>
            </a:r>
            <a:endParaRPr lang="zh-TW" altLang="en-US" sz="11500" b="1" dirty="0" smtClean="0"/>
          </a:p>
          <a:p>
            <a:endParaRPr lang="en-US" altLang="zh-TW" sz="2400" i="1" dirty="0" smtClean="0"/>
          </a:p>
        </p:txBody>
      </p:sp>
      <p:grpSp>
        <p:nvGrpSpPr>
          <p:cNvPr id="10" name="群組 9"/>
          <p:cNvGrpSpPr/>
          <p:nvPr/>
        </p:nvGrpSpPr>
        <p:grpSpPr>
          <a:xfrm>
            <a:off x="5868144" y="3399690"/>
            <a:ext cx="3090120" cy="3341678"/>
            <a:chOff x="5868144" y="3399690"/>
            <a:chExt cx="3090120" cy="3341678"/>
          </a:xfrm>
        </p:grpSpPr>
        <p:pic>
          <p:nvPicPr>
            <p:cNvPr id="8194" name="Picture 2" descr="C:\Users\Garrett Yeh\Pictures\SNOOPY登月-T.jpg"/>
            <p:cNvPicPr>
              <a:picLocks noChangeAspect="1" noChangeArrowheads="1"/>
            </p:cNvPicPr>
            <p:nvPr/>
          </p:nvPicPr>
          <p:blipFill>
            <a:blip r:embed="rId2" cstate="print"/>
            <a:srcRect t="12069" b="10687"/>
            <a:stretch>
              <a:fillRect/>
            </a:stretch>
          </p:blipFill>
          <p:spPr bwMode="auto">
            <a:xfrm>
              <a:off x="5868144" y="3399690"/>
              <a:ext cx="3090120" cy="3341678"/>
            </a:xfrm>
            <a:prstGeom prst="rect">
              <a:avLst/>
            </a:prstGeom>
            <a:noFill/>
          </p:spPr>
        </p:pic>
        <p:sp>
          <p:nvSpPr>
            <p:cNvPr id="6" name="矩形 5"/>
            <p:cNvSpPr/>
            <p:nvPr/>
          </p:nvSpPr>
          <p:spPr>
            <a:xfrm>
              <a:off x="6620460" y="3726324"/>
              <a:ext cx="1512168" cy="1296144"/>
            </a:xfrm>
            <a:prstGeom prst="rect">
              <a:avLst/>
            </a:prstGeom>
            <a:noFill/>
            <a:ln w="38100"/>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7" name="文字方塊 6"/>
            <p:cNvSpPr txBox="1"/>
            <p:nvPr/>
          </p:nvSpPr>
          <p:spPr>
            <a:xfrm>
              <a:off x="6236409" y="4950460"/>
              <a:ext cx="728789" cy="461665"/>
            </a:xfrm>
            <a:prstGeom prst="rect">
              <a:avLst/>
            </a:prstGeom>
            <a:noFill/>
          </p:spPr>
          <p:txBody>
            <a:bodyPr wrap="none" rtlCol="0">
              <a:spAutoFit/>
            </a:bodyPr>
            <a:lstStyle/>
            <a:p>
              <a:r>
                <a:rPr lang="en-US" altLang="zh-TW" dirty="0" smtClean="0">
                  <a:solidFill>
                    <a:srgbClr val="00B0F0"/>
                  </a:solidFill>
                  <a:latin typeface="+mj-lt"/>
                </a:rPr>
                <a:t>(</a:t>
              </a:r>
              <a:r>
                <a:rPr lang="en-US" altLang="zh-TW" dirty="0" err="1" smtClean="0">
                  <a:solidFill>
                    <a:srgbClr val="00B0F0"/>
                  </a:solidFill>
                  <a:latin typeface="+mj-lt"/>
                </a:rPr>
                <a:t>x,y</a:t>
              </a:r>
              <a:r>
                <a:rPr lang="en-US" altLang="zh-TW" dirty="0" smtClean="0">
                  <a:solidFill>
                    <a:srgbClr val="00B0F0"/>
                  </a:solidFill>
                  <a:latin typeface="+mj-lt"/>
                </a:rPr>
                <a:t>)</a:t>
              </a:r>
              <a:endParaRPr lang="zh-TW" altLang="en-US" dirty="0">
                <a:solidFill>
                  <a:srgbClr val="00B0F0"/>
                </a:solidFill>
                <a:latin typeface="+mj-lt"/>
              </a:endParaRPr>
            </a:p>
          </p:txBody>
        </p:sp>
        <p:sp>
          <p:nvSpPr>
            <p:cNvPr id="8" name="文字方塊 7"/>
            <p:cNvSpPr txBox="1"/>
            <p:nvPr/>
          </p:nvSpPr>
          <p:spPr>
            <a:xfrm>
              <a:off x="6962901" y="3429000"/>
              <a:ext cx="768159" cy="369332"/>
            </a:xfrm>
            <a:prstGeom prst="rect">
              <a:avLst/>
            </a:prstGeom>
            <a:noFill/>
          </p:spPr>
          <p:txBody>
            <a:bodyPr wrap="none" rtlCol="0">
              <a:spAutoFit/>
            </a:bodyPr>
            <a:lstStyle/>
            <a:p>
              <a:r>
                <a:rPr lang="en-US" altLang="zh-TW" sz="1800" dirty="0" smtClean="0">
                  <a:solidFill>
                    <a:srgbClr val="00B0F0"/>
                  </a:solidFill>
                  <a:latin typeface="+mj-lt"/>
                </a:rPr>
                <a:t>Width</a:t>
              </a:r>
              <a:endParaRPr lang="zh-TW" altLang="en-US" sz="1800" dirty="0">
                <a:solidFill>
                  <a:srgbClr val="00B0F0"/>
                </a:solidFill>
                <a:latin typeface="+mj-lt"/>
              </a:endParaRPr>
            </a:p>
          </p:txBody>
        </p:sp>
        <p:sp>
          <p:nvSpPr>
            <p:cNvPr id="9" name="文字方塊 8"/>
            <p:cNvSpPr txBox="1"/>
            <p:nvPr/>
          </p:nvSpPr>
          <p:spPr>
            <a:xfrm rot="5400000">
              <a:off x="7859626" y="4245830"/>
              <a:ext cx="832279" cy="369332"/>
            </a:xfrm>
            <a:prstGeom prst="rect">
              <a:avLst/>
            </a:prstGeom>
            <a:noFill/>
          </p:spPr>
          <p:txBody>
            <a:bodyPr wrap="none" rtlCol="0">
              <a:spAutoFit/>
            </a:bodyPr>
            <a:lstStyle/>
            <a:p>
              <a:r>
                <a:rPr lang="en-US" altLang="zh-TW" sz="1800" dirty="0" smtClean="0">
                  <a:solidFill>
                    <a:srgbClr val="00B0F0"/>
                  </a:solidFill>
                  <a:latin typeface="+mj-lt"/>
                </a:rPr>
                <a:t>Height</a:t>
              </a:r>
              <a:endParaRPr lang="zh-TW" altLang="en-US" sz="1800" dirty="0">
                <a:solidFill>
                  <a:srgbClr val="00B0F0"/>
                </a:solidFill>
                <a:latin typeface="+mj-lt"/>
              </a:endParaRPr>
            </a:p>
          </p:txBody>
        </p:sp>
      </p:grpSp>
      <p:grpSp>
        <p:nvGrpSpPr>
          <p:cNvPr id="11" name="群組 10"/>
          <p:cNvGrpSpPr/>
          <p:nvPr/>
        </p:nvGrpSpPr>
        <p:grpSpPr>
          <a:xfrm>
            <a:off x="5868144" y="3399690"/>
            <a:ext cx="3090120" cy="3413686"/>
            <a:chOff x="5868144" y="3399690"/>
            <a:chExt cx="3090120" cy="3413686"/>
          </a:xfrm>
        </p:grpSpPr>
        <p:pic>
          <p:nvPicPr>
            <p:cNvPr id="12" name="Picture 2" descr="C:\Users\Garrett Yeh\Pictures\SNOOPY登月-T.jpg"/>
            <p:cNvPicPr>
              <a:picLocks noChangeAspect="1" noChangeArrowheads="1"/>
            </p:cNvPicPr>
            <p:nvPr/>
          </p:nvPicPr>
          <p:blipFill>
            <a:blip r:embed="rId2" cstate="print"/>
            <a:srcRect t="12069" b="10687"/>
            <a:stretch>
              <a:fillRect/>
            </a:stretch>
          </p:blipFill>
          <p:spPr bwMode="auto">
            <a:xfrm>
              <a:off x="5868144" y="3399690"/>
              <a:ext cx="3090120" cy="3341678"/>
            </a:xfrm>
            <a:prstGeom prst="rect">
              <a:avLst/>
            </a:prstGeom>
            <a:noFill/>
          </p:spPr>
        </p:pic>
        <p:sp>
          <p:nvSpPr>
            <p:cNvPr id="13" name="矩形 12"/>
            <p:cNvSpPr/>
            <p:nvPr/>
          </p:nvSpPr>
          <p:spPr>
            <a:xfrm>
              <a:off x="6620460" y="3726324"/>
              <a:ext cx="1512168" cy="1296144"/>
            </a:xfrm>
            <a:prstGeom prst="rect">
              <a:avLst/>
            </a:prstGeom>
            <a:noFill/>
            <a:ln w="38100"/>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4" name="文字方塊 13"/>
            <p:cNvSpPr txBox="1"/>
            <p:nvPr/>
          </p:nvSpPr>
          <p:spPr>
            <a:xfrm>
              <a:off x="6236409" y="4950460"/>
              <a:ext cx="728789" cy="461665"/>
            </a:xfrm>
            <a:prstGeom prst="rect">
              <a:avLst/>
            </a:prstGeom>
            <a:noFill/>
          </p:spPr>
          <p:txBody>
            <a:bodyPr wrap="none" rtlCol="0">
              <a:spAutoFit/>
            </a:bodyPr>
            <a:lstStyle/>
            <a:p>
              <a:r>
                <a:rPr lang="en-US" altLang="zh-TW" dirty="0" smtClean="0">
                  <a:solidFill>
                    <a:srgbClr val="00B0F0"/>
                  </a:solidFill>
                  <a:latin typeface="+mj-lt"/>
                </a:rPr>
                <a:t>(</a:t>
              </a:r>
              <a:r>
                <a:rPr lang="en-US" altLang="zh-TW" dirty="0" err="1" smtClean="0">
                  <a:solidFill>
                    <a:srgbClr val="00B0F0"/>
                  </a:solidFill>
                  <a:latin typeface="+mj-lt"/>
                </a:rPr>
                <a:t>x,y</a:t>
              </a:r>
              <a:r>
                <a:rPr lang="en-US" altLang="zh-TW" dirty="0" smtClean="0">
                  <a:solidFill>
                    <a:srgbClr val="00B0F0"/>
                  </a:solidFill>
                  <a:latin typeface="+mj-lt"/>
                </a:rPr>
                <a:t>)</a:t>
              </a:r>
              <a:endParaRPr lang="zh-TW" altLang="en-US" dirty="0">
                <a:solidFill>
                  <a:srgbClr val="00B0F0"/>
                </a:solidFill>
                <a:latin typeface="+mj-lt"/>
              </a:endParaRPr>
            </a:p>
          </p:txBody>
        </p:sp>
        <p:sp>
          <p:nvSpPr>
            <p:cNvPr id="15" name="文字方塊 14"/>
            <p:cNvSpPr txBox="1"/>
            <p:nvPr/>
          </p:nvSpPr>
          <p:spPr>
            <a:xfrm>
              <a:off x="6962901" y="3429000"/>
              <a:ext cx="768159" cy="369332"/>
            </a:xfrm>
            <a:prstGeom prst="rect">
              <a:avLst/>
            </a:prstGeom>
            <a:noFill/>
          </p:spPr>
          <p:txBody>
            <a:bodyPr wrap="none" rtlCol="0">
              <a:spAutoFit/>
            </a:bodyPr>
            <a:lstStyle/>
            <a:p>
              <a:r>
                <a:rPr lang="en-US" altLang="zh-TW" sz="1800" dirty="0" smtClean="0">
                  <a:solidFill>
                    <a:srgbClr val="00B0F0"/>
                  </a:solidFill>
                  <a:latin typeface="+mj-lt"/>
                </a:rPr>
                <a:t>Width</a:t>
              </a:r>
              <a:endParaRPr lang="zh-TW" altLang="en-US" sz="1800" dirty="0">
                <a:solidFill>
                  <a:srgbClr val="00B0F0"/>
                </a:solidFill>
                <a:latin typeface="+mj-lt"/>
              </a:endParaRPr>
            </a:p>
          </p:txBody>
        </p:sp>
        <p:sp>
          <p:nvSpPr>
            <p:cNvPr id="16" name="文字方塊 15"/>
            <p:cNvSpPr txBox="1"/>
            <p:nvPr/>
          </p:nvSpPr>
          <p:spPr>
            <a:xfrm rot="5400000">
              <a:off x="7859626" y="4245830"/>
              <a:ext cx="832279" cy="369332"/>
            </a:xfrm>
            <a:prstGeom prst="rect">
              <a:avLst/>
            </a:prstGeom>
            <a:noFill/>
          </p:spPr>
          <p:txBody>
            <a:bodyPr wrap="none" rtlCol="0">
              <a:spAutoFit/>
            </a:bodyPr>
            <a:lstStyle/>
            <a:p>
              <a:r>
                <a:rPr lang="en-US" altLang="zh-TW" sz="1800" dirty="0" smtClean="0">
                  <a:solidFill>
                    <a:srgbClr val="00B0F0"/>
                  </a:solidFill>
                  <a:latin typeface="+mj-lt"/>
                </a:rPr>
                <a:t>Height</a:t>
              </a:r>
              <a:endParaRPr lang="zh-TW" altLang="en-US" sz="1800" dirty="0">
                <a:solidFill>
                  <a:srgbClr val="00B0F0"/>
                </a:solidFill>
                <a:latin typeface="+mj-lt"/>
              </a:endParaRPr>
            </a:p>
          </p:txBody>
        </p:sp>
        <p:sp>
          <p:nvSpPr>
            <p:cNvPr id="17" name="矩形 16"/>
            <p:cNvSpPr/>
            <p:nvPr/>
          </p:nvSpPr>
          <p:spPr>
            <a:xfrm>
              <a:off x="7308304" y="5157192"/>
              <a:ext cx="1512168" cy="1296144"/>
            </a:xfrm>
            <a:prstGeom prst="rect">
              <a:avLst/>
            </a:prstGeom>
            <a:noFill/>
            <a:ln w="38100"/>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8" name="文字方塊 17"/>
            <p:cNvSpPr txBox="1"/>
            <p:nvPr/>
          </p:nvSpPr>
          <p:spPr>
            <a:xfrm>
              <a:off x="6556252" y="6444044"/>
              <a:ext cx="1616148" cy="369332"/>
            </a:xfrm>
            <a:prstGeom prst="rect">
              <a:avLst/>
            </a:prstGeom>
            <a:noFill/>
          </p:spPr>
          <p:txBody>
            <a:bodyPr wrap="none" rtlCol="0">
              <a:spAutoFit/>
            </a:bodyPr>
            <a:lstStyle/>
            <a:p>
              <a:r>
                <a:rPr lang="en-US" altLang="zh-TW" sz="1800" dirty="0" smtClean="0">
                  <a:solidFill>
                    <a:srgbClr val="00B050"/>
                  </a:solidFill>
                  <a:latin typeface="+mj-lt"/>
                </a:rPr>
                <a:t>Raster position</a:t>
              </a:r>
              <a:endParaRPr lang="zh-TW" altLang="en-US" sz="1800" dirty="0">
                <a:solidFill>
                  <a:srgbClr val="00B050"/>
                </a:solidFill>
                <a:latin typeface="+mj-lt"/>
              </a:endParaRPr>
            </a:p>
          </p:txBody>
        </p:sp>
        <p:sp>
          <p:nvSpPr>
            <p:cNvPr id="19" name="橢圓 18"/>
            <p:cNvSpPr/>
            <p:nvPr/>
          </p:nvSpPr>
          <p:spPr>
            <a:xfrm>
              <a:off x="7205816" y="6347420"/>
              <a:ext cx="216024" cy="21602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20" name="向右箭號 19"/>
            <p:cNvSpPr/>
            <p:nvPr/>
          </p:nvSpPr>
          <p:spPr>
            <a:xfrm rot="3129598">
              <a:off x="7382683" y="4782557"/>
              <a:ext cx="792088" cy="57606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1400" dirty="0" smtClean="0"/>
                <a:t>copy</a:t>
              </a:r>
              <a:endParaRPr lang="zh-TW" altLang="en-US" sz="1400" dirty="0"/>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Saving Pixels</a:t>
            </a:r>
            <a:endParaRPr lang="zh-TW" altLang="en-US" dirty="0"/>
          </a:p>
        </p:txBody>
      </p:sp>
      <p:sp>
        <p:nvSpPr>
          <p:cNvPr id="3" name="內容版面配置區 2"/>
          <p:cNvSpPr>
            <a:spLocks noGrp="1"/>
          </p:cNvSpPr>
          <p:nvPr>
            <p:ph idx="1"/>
          </p:nvPr>
        </p:nvSpPr>
        <p:spPr/>
        <p:txBody>
          <a:bodyPr/>
          <a:lstStyle/>
          <a:p>
            <a:r>
              <a:rPr lang="en-US" altLang="zh-TW" dirty="0" smtClean="0"/>
              <a:t>Transfer colors between different pixel format ??</a:t>
            </a:r>
          </a:p>
          <a:p>
            <a:pPr lvl="1"/>
            <a:r>
              <a:rPr lang="en-US" altLang="zh-TW" dirty="0" err="1" smtClean="0"/>
              <a:t>openGL</a:t>
            </a:r>
            <a:r>
              <a:rPr lang="en-US" altLang="zh-TW" dirty="0" smtClean="0"/>
              <a:t> will take care of the necessary conversions automatically!</a:t>
            </a:r>
          </a:p>
          <a:p>
            <a:pPr lvl="1"/>
            <a:r>
              <a:rPr lang="en-US" altLang="zh-TW" dirty="0" smtClean="0"/>
              <a:t>You may use </a:t>
            </a:r>
            <a:r>
              <a:rPr lang="en-US" altLang="zh-TW" dirty="0" err="1" smtClean="0"/>
              <a:t>glPixelTransfer</a:t>
            </a:r>
            <a:r>
              <a:rPr lang="en-US" altLang="zh-TW" dirty="0" smtClean="0"/>
              <a:t> function to customize it.</a:t>
            </a:r>
          </a:p>
          <a:p>
            <a:r>
              <a:rPr lang="en-US" altLang="zh-TW" dirty="0" smtClean="0"/>
              <a:t>Please refer the example of using </a:t>
            </a:r>
            <a:r>
              <a:rPr lang="en-US" altLang="zh-TW" sz="2800" dirty="0" err="1" smtClean="0"/>
              <a:t>gltWriteTGA</a:t>
            </a:r>
            <a:r>
              <a:rPr lang="en-US" altLang="zh-TW" sz="2800" dirty="0" smtClean="0"/>
              <a:t> function to know how to “Save the Screen as a </a:t>
            </a:r>
            <a:r>
              <a:rPr lang="en-US" altLang="zh-TW" sz="2800" dirty="0" err="1" smtClean="0"/>
              <a:t>Targa</a:t>
            </a:r>
            <a:r>
              <a:rPr lang="en-US" altLang="zh-TW" sz="2800" dirty="0" smtClean="0"/>
              <a:t> File” (page 266)</a:t>
            </a:r>
            <a:endParaRPr lang="zh-TW" altLang="en-US" dirty="0"/>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OPERATIONS.cpp</a:t>
            </a:r>
            <a:endParaRPr lang="zh-TW" altLang="en-US" dirty="0"/>
          </a:p>
        </p:txBody>
      </p:sp>
      <p:sp>
        <p:nvSpPr>
          <p:cNvPr id="3" name="內容版面配置區 2"/>
          <p:cNvSpPr>
            <a:spLocks noGrp="1"/>
          </p:cNvSpPr>
          <p:nvPr>
            <p:ph idx="1"/>
          </p:nvPr>
        </p:nvSpPr>
        <p:spPr/>
        <p:txBody>
          <a:bodyPr/>
          <a:lstStyle/>
          <a:p>
            <a:pPr>
              <a:buNone/>
            </a:pPr>
            <a:r>
              <a:rPr lang="en-US" altLang="zh-TW" sz="1600" dirty="0" smtClean="0"/>
              <a:t>Please refer the example in page 269…</a:t>
            </a:r>
          </a:p>
          <a:p>
            <a:pPr>
              <a:buNone/>
            </a:pPr>
            <a:r>
              <a:rPr lang="en-US" altLang="zh-TW" sz="1600" dirty="0" smtClean="0"/>
              <a:t>// Do image operation, depending on </a:t>
            </a:r>
            <a:r>
              <a:rPr lang="en-US" altLang="zh-TW" sz="1600" dirty="0" err="1" smtClean="0"/>
              <a:t>rendermode</a:t>
            </a:r>
            <a:r>
              <a:rPr lang="en-US" altLang="zh-TW" sz="1600" dirty="0" smtClean="0"/>
              <a:t> index</a:t>
            </a:r>
          </a:p>
          <a:p>
            <a:pPr>
              <a:buNone/>
            </a:pPr>
            <a:r>
              <a:rPr lang="en-US" altLang="zh-TW" sz="1600" dirty="0" smtClean="0"/>
              <a:t>switch(</a:t>
            </a:r>
            <a:r>
              <a:rPr lang="en-US" altLang="zh-TW" sz="1600" dirty="0" err="1" smtClean="0"/>
              <a:t>iRenderMode</a:t>
            </a:r>
            <a:r>
              <a:rPr lang="en-US" altLang="zh-TW" sz="1600" dirty="0" smtClean="0"/>
              <a:t>)</a:t>
            </a:r>
          </a:p>
          <a:p>
            <a:pPr>
              <a:buNone/>
            </a:pPr>
            <a:r>
              <a:rPr lang="en-US" altLang="zh-TW" sz="1600" dirty="0" smtClean="0"/>
              <a:t>{</a:t>
            </a:r>
          </a:p>
          <a:p>
            <a:pPr>
              <a:buNone/>
            </a:pPr>
            <a:r>
              <a:rPr lang="en-US" altLang="zh-TW" sz="1600" b="1" dirty="0" smtClean="0"/>
              <a:t>case 2</a:t>
            </a:r>
            <a:r>
              <a:rPr lang="en-US" altLang="zh-TW" sz="1600" dirty="0" smtClean="0"/>
              <a:t>: </a:t>
            </a:r>
            <a:r>
              <a:rPr lang="en-US" altLang="zh-TW" sz="1600" dirty="0" smtClean="0">
                <a:solidFill>
                  <a:srgbClr val="00B050"/>
                </a:solidFill>
              </a:rPr>
              <a:t>// Flip the pixels</a:t>
            </a:r>
          </a:p>
          <a:p>
            <a:pPr>
              <a:buNone/>
            </a:pPr>
            <a:r>
              <a:rPr lang="en-US" altLang="zh-TW" sz="1600" b="1" dirty="0" err="1" smtClean="0">
                <a:solidFill>
                  <a:srgbClr val="00B0F0"/>
                </a:solidFill>
              </a:rPr>
              <a:t>glPixelZoom</a:t>
            </a:r>
            <a:r>
              <a:rPr lang="en-US" altLang="zh-TW" sz="1600" dirty="0" smtClean="0">
                <a:solidFill>
                  <a:srgbClr val="00B0F0"/>
                </a:solidFill>
              </a:rPr>
              <a:t>(-1.0f, -1.0f);</a:t>
            </a:r>
          </a:p>
          <a:p>
            <a:pPr>
              <a:buNone/>
            </a:pPr>
            <a:r>
              <a:rPr lang="en-US" altLang="zh-TW" sz="1600" dirty="0" smtClean="0"/>
              <a:t>glRasterPos2i(</a:t>
            </a:r>
            <a:r>
              <a:rPr lang="en-US" altLang="zh-TW" sz="1600" dirty="0" err="1" smtClean="0"/>
              <a:t>iWidth</a:t>
            </a:r>
            <a:r>
              <a:rPr lang="en-US" altLang="zh-TW" sz="1600" dirty="0" smtClean="0"/>
              <a:t>, </a:t>
            </a:r>
            <a:r>
              <a:rPr lang="en-US" altLang="zh-TW" sz="1600" dirty="0" err="1" smtClean="0"/>
              <a:t>iHeight</a:t>
            </a:r>
            <a:r>
              <a:rPr lang="en-US" altLang="zh-TW" sz="1600" dirty="0" smtClean="0"/>
              <a:t>);</a:t>
            </a:r>
          </a:p>
          <a:p>
            <a:pPr>
              <a:buNone/>
            </a:pPr>
            <a:r>
              <a:rPr lang="en-US" altLang="zh-TW" sz="1600" dirty="0" smtClean="0"/>
              <a:t>break;</a:t>
            </a:r>
          </a:p>
          <a:p>
            <a:pPr>
              <a:buNone/>
            </a:pPr>
            <a:endParaRPr lang="en-US" altLang="zh-TW" sz="1600" dirty="0" smtClean="0"/>
          </a:p>
          <a:p>
            <a:pPr>
              <a:buNone/>
            </a:pPr>
            <a:r>
              <a:rPr lang="en-US" altLang="zh-TW" sz="1600" b="1" dirty="0" smtClean="0"/>
              <a:t>case 3</a:t>
            </a:r>
            <a:r>
              <a:rPr lang="en-US" altLang="zh-TW" sz="1600" dirty="0" smtClean="0"/>
              <a:t>: </a:t>
            </a:r>
            <a:r>
              <a:rPr lang="en-US" altLang="zh-TW" sz="1600" dirty="0" smtClean="0">
                <a:solidFill>
                  <a:srgbClr val="00B050"/>
                </a:solidFill>
              </a:rPr>
              <a:t>// Zoom pixels to fill window</a:t>
            </a:r>
          </a:p>
          <a:p>
            <a:pPr>
              <a:buNone/>
            </a:pPr>
            <a:r>
              <a:rPr lang="en-US" altLang="zh-TW" sz="1600" b="1" dirty="0" err="1" smtClean="0"/>
              <a:t>glGetIntegerv</a:t>
            </a:r>
            <a:r>
              <a:rPr lang="en-US" altLang="zh-TW" sz="1600" dirty="0" smtClean="0"/>
              <a:t>(GL_VIEWPORT, </a:t>
            </a:r>
            <a:r>
              <a:rPr lang="en-US" altLang="zh-TW" sz="1600" dirty="0" err="1" smtClean="0"/>
              <a:t>iViewport</a:t>
            </a:r>
            <a:r>
              <a:rPr lang="en-US" altLang="zh-TW" sz="1600" dirty="0" smtClean="0"/>
              <a:t>);</a:t>
            </a:r>
          </a:p>
          <a:p>
            <a:pPr>
              <a:buNone/>
            </a:pPr>
            <a:r>
              <a:rPr lang="en-US" altLang="zh-TW" sz="1600" b="1" dirty="0" err="1" smtClean="0"/>
              <a:t>glPixelZoom</a:t>
            </a:r>
            <a:r>
              <a:rPr lang="en-US" altLang="zh-TW" sz="1600" dirty="0" smtClean="0"/>
              <a:t>((</a:t>
            </a:r>
            <a:r>
              <a:rPr lang="en-US" altLang="zh-TW" sz="1600" dirty="0" err="1" smtClean="0"/>
              <a:t>GLfloat</a:t>
            </a:r>
            <a:r>
              <a:rPr lang="en-US" altLang="zh-TW" sz="1600" dirty="0" smtClean="0"/>
              <a:t>) </a:t>
            </a:r>
            <a:r>
              <a:rPr lang="en-US" altLang="zh-TW" sz="1600" dirty="0" err="1" smtClean="0"/>
              <a:t>iViewport</a:t>
            </a:r>
            <a:r>
              <a:rPr lang="en-US" altLang="zh-TW" sz="1600" dirty="0" smtClean="0"/>
              <a:t>[2] / (</a:t>
            </a:r>
            <a:r>
              <a:rPr lang="en-US" altLang="zh-TW" sz="1600" dirty="0" err="1" smtClean="0"/>
              <a:t>GLfloat</a:t>
            </a:r>
            <a:r>
              <a:rPr lang="en-US" altLang="zh-TW" sz="1600" dirty="0" smtClean="0"/>
              <a:t>)</a:t>
            </a:r>
            <a:r>
              <a:rPr lang="en-US" altLang="zh-TW" sz="1600" dirty="0" err="1" smtClean="0"/>
              <a:t>iWidth</a:t>
            </a:r>
            <a:r>
              <a:rPr lang="en-US" altLang="zh-TW" sz="1600" dirty="0" smtClean="0"/>
              <a:t>, (</a:t>
            </a:r>
            <a:r>
              <a:rPr lang="en-US" altLang="zh-TW" sz="1600" dirty="0" err="1" smtClean="0"/>
              <a:t>GLfloat</a:t>
            </a:r>
            <a:r>
              <a:rPr lang="en-US" altLang="zh-TW" sz="1600" dirty="0" smtClean="0"/>
              <a:t>) </a:t>
            </a:r>
            <a:r>
              <a:rPr lang="en-US" altLang="zh-TW" sz="1600" dirty="0" err="1" smtClean="0"/>
              <a:t>iViewport</a:t>
            </a:r>
            <a:r>
              <a:rPr lang="en-US" altLang="zh-TW" sz="1600" dirty="0" smtClean="0"/>
              <a:t>[3] / </a:t>
            </a:r>
            <a:r>
              <a:rPr lang="en-US" altLang="zh-TW" sz="1600" dirty="0" err="1" smtClean="0"/>
              <a:t>GLfloat</a:t>
            </a:r>
            <a:r>
              <a:rPr lang="en-US" altLang="zh-TW" sz="1600" dirty="0" smtClean="0"/>
              <a:t>)</a:t>
            </a:r>
            <a:r>
              <a:rPr lang="en-US" altLang="zh-TW" sz="1600" dirty="0" err="1" smtClean="0"/>
              <a:t>iHeight</a:t>
            </a:r>
            <a:r>
              <a:rPr lang="en-US" altLang="zh-TW" sz="1600" dirty="0" smtClean="0"/>
              <a:t>);</a:t>
            </a:r>
          </a:p>
          <a:p>
            <a:pPr>
              <a:buNone/>
            </a:pPr>
            <a:r>
              <a:rPr lang="en-US" altLang="zh-TW" sz="1600" dirty="0" smtClean="0"/>
              <a:t>break;</a:t>
            </a:r>
          </a:p>
          <a:p>
            <a:pPr>
              <a:buNone/>
            </a:pPr>
            <a:r>
              <a:rPr lang="en-US" altLang="zh-TW" sz="1600" dirty="0" smtClean="0"/>
              <a:t>…</a:t>
            </a:r>
            <a:endParaRPr lang="zh-TW" altLang="en-US" sz="1600" dirty="0" err="1" smtClean="0"/>
          </a:p>
        </p:txBody>
      </p:sp>
      <p:pic>
        <p:nvPicPr>
          <p:cNvPr id="11266" name="Picture 2"/>
          <p:cNvPicPr>
            <a:picLocks noChangeAspect="1" noChangeArrowheads="1"/>
          </p:cNvPicPr>
          <p:nvPr/>
        </p:nvPicPr>
        <p:blipFill>
          <a:blip r:embed="rId2" cstate="print"/>
          <a:srcRect/>
          <a:stretch>
            <a:fillRect/>
          </a:stretch>
        </p:blipFill>
        <p:spPr bwMode="auto">
          <a:xfrm>
            <a:off x="4860032" y="2420888"/>
            <a:ext cx="2308860" cy="1811655"/>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3487277" y="4941168"/>
            <a:ext cx="2308860" cy="1811655"/>
          </a:xfrm>
          <a:prstGeom prst="rect">
            <a:avLst/>
          </a:prstGeom>
          <a:noFill/>
          <a:ln w="9525">
            <a:noFill/>
            <a:miter lim="800000"/>
            <a:headEnd/>
            <a:tailEnd/>
          </a:ln>
        </p:spPr>
      </p:pic>
      <p:pic>
        <p:nvPicPr>
          <p:cNvPr id="11268" name="Picture 4"/>
          <p:cNvPicPr>
            <a:picLocks noChangeAspect="1" noChangeArrowheads="1"/>
          </p:cNvPicPr>
          <p:nvPr/>
        </p:nvPicPr>
        <p:blipFill>
          <a:blip r:embed="rId4" cstate="print"/>
          <a:srcRect/>
          <a:stretch>
            <a:fillRect/>
          </a:stretch>
        </p:blipFill>
        <p:spPr bwMode="auto">
          <a:xfrm>
            <a:off x="6223580" y="4941168"/>
            <a:ext cx="2308860" cy="1811655"/>
          </a:xfrm>
          <a:prstGeom prst="rect">
            <a:avLst/>
          </a:prstGeom>
          <a:noFill/>
          <a:ln w="9525">
            <a:noFill/>
            <a:miter lim="800000"/>
            <a:headEnd/>
            <a:tailEnd/>
          </a:ln>
        </p:spPr>
      </p:pic>
      <p:sp>
        <p:nvSpPr>
          <p:cNvPr id="7" name="向右箭號 6"/>
          <p:cNvSpPr/>
          <p:nvPr/>
        </p:nvSpPr>
        <p:spPr>
          <a:xfrm>
            <a:off x="5724128" y="5589240"/>
            <a:ext cx="648072" cy="576064"/>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OPERATIONS.cpp</a:t>
            </a:r>
            <a:endParaRPr lang="zh-TW" altLang="en-US" dirty="0"/>
          </a:p>
        </p:txBody>
      </p:sp>
      <p:sp>
        <p:nvSpPr>
          <p:cNvPr id="3" name="內容版面配置區 2"/>
          <p:cNvSpPr>
            <a:spLocks noGrp="1"/>
          </p:cNvSpPr>
          <p:nvPr>
            <p:ph idx="1"/>
          </p:nvPr>
        </p:nvSpPr>
        <p:spPr/>
        <p:txBody>
          <a:bodyPr/>
          <a:lstStyle/>
          <a:p>
            <a:pPr>
              <a:buNone/>
            </a:pPr>
            <a:r>
              <a:rPr lang="en-US" altLang="zh-TW" sz="1600" dirty="0" smtClean="0"/>
              <a:t>…</a:t>
            </a:r>
          </a:p>
          <a:p>
            <a:pPr>
              <a:buNone/>
            </a:pPr>
            <a:r>
              <a:rPr lang="en-US" altLang="zh-TW" sz="1600" b="1" dirty="0" smtClean="0"/>
              <a:t>case 4</a:t>
            </a:r>
            <a:r>
              <a:rPr lang="en-US" altLang="zh-TW" sz="1600" dirty="0" smtClean="0"/>
              <a:t>: </a:t>
            </a:r>
            <a:r>
              <a:rPr lang="en-US" altLang="zh-TW" sz="1600" dirty="0" smtClean="0">
                <a:solidFill>
                  <a:srgbClr val="00B050"/>
                </a:solidFill>
              </a:rPr>
              <a:t>// Just Red</a:t>
            </a:r>
          </a:p>
          <a:p>
            <a:pPr>
              <a:buNone/>
            </a:pPr>
            <a:r>
              <a:rPr lang="en-US" altLang="zh-TW" sz="1600" b="1" dirty="0" err="1" smtClean="0">
                <a:solidFill>
                  <a:srgbClr val="00B0F0"/>
                </a:solidFill>
              </a:rPr>
              <a:t>glPixelTransferf</a:t>
            </a:r>
            <a:r>
              <a:rPr lang="en-US" altLang="zh-TW" sz="1600" dirty="0" smtClean="0">
                <a:solidFill>
                  <a:srgbClr val="00B0F0"/>
                </a:solidFill>
              </a:rPr>
              <a:t>(GL_RED_SCALE, 1.0f);</a:t>
            </a:r>
          </a:p>
          <a:p>
            <a:pPr>
              <a:buNone/>
            </a:pPr>
            <a:r>
              <a:rPr lang="en-US" altLang="zh-TW" sz="1600" b="1" dirty="0" err="1" smtClean="0">
                <a:solidFill>
                  <a:srgbClr val="00B0F0"/>
                </a:solidFill>
              </a:rPr>
              <a:t>glPixelTransferf</a:t>
            </a:r>
            <a:r>
              <a:rPr lang="en-US" altLang="zh-TW" sz="1600" dirty="0" smtClean="0">
                <a:solidFill>
                  <a:srgbClr val="00B0F0"/>
                </a:solidFill>
              </a:rPr>
              <a:t>(GL_GREEN_SCALE, 0.0f);</a:t>
            </a:r>
          </a:p>
          <a:p>
            <a:pPr>
              <a:buNone/>
            </a:pPr>
            <a:r>
              <a:rPr lang="en-US" altLang="zh-TW" sz="1600" b="1" dirty="0" err="1" smtClean="0">
                <a:solidFill>
                  <a:srgbClr val="00B0F0"/>
                </a:solidFill>
              </a:rPr>
              <a:t>glPixelTransferf</a:t>
            </a:r>
            <a:r>
              <a:rPr lang="en-US" altLang="zh-TW" sz="1600" dirty="0" smtClean="0">
                <a:solidFill>
                  <a:srgbClr val="00B0F0"/>
                </a:solidFill>
              </a:rPr>
              <a:t>(GL_BLUE_SCALE, 0.0f);</a:t>
            </a:r>
          </a:p>
          <a:p>
            <a:pPr>
              <a:buNone/>
            </a:pPr>
            <a:r>
              <a:rPr lang="en-US" altLang="zh-TW" sz="1600" dirty="0" smtClean="0"/>
              <a:t>break;</a:t>
            </a:r>
          </a:p>
          <a:p>
            <a:pPr>
              <a:buNone/>
            </a:pPr>
            <a:endParaRPr lang="en-US" altLang="zh-TW" sz="1600" dirty="0" smtClean="0"/>
          </a:p>
          <a:p>
            <a:pPr>
              <a:buNone/>
            </a:pPr>
            <a:r>
              <a:rPr lang="en-US" altLang="zh-TW" sz="1600" b="1" dirty="0" smtClean="0"/>
              <a:t>case 5</a:t>
            </a:r>
            <a:r>
              <a:rPr lang="en-US" altLang="zh-TW" sz="1600" dirty="0" smtClean="0"/>
              <a:t>: </a:t>
            </a:r>
            <a:r>
              <a:rPr lang="en-US" altLang="zh-TW" sz="1600" dirty="0" smtClean="0">
                <a:solidFill>
                  <a:srgbClr val="00B050"/>
                </a:solidFill>
              </a:rPr>
              <a:t>// Just Green</a:t>
            </a:r>
          </a:p>
          <a:p>
            <a:pPr>
              <a:buNone/>
            </a:pPr>
            <a:r>
              <a:rPr lang="en-US" altLang="zh-TW" sz="1600" dirty="0" err="1" smtClean="0"/>
              <a:t>glPixelTransferf</a:t>
            </a:r>
            <a:r>
              <a:rPr lang="en-US" altLang="zh-TW" sz="1600" dirty="0" smtClean="0"/>
              <a:t>(GL_RED_SCALE, 0.0f);</a:t>
            </a:r>
          </a:p>
          <a:p>
            <a:pPr>
              <a:buNone/>
            </a:pPr>
            <a:r>
              <a:rPr lang="en-US" altLang="zh-TW" sz="1600" dirty="0" err="1" smtClean="0"/>
              <a:t>glPixelTransferf</a:t>
            </a:r>
            <a:r>
              <a:rPr lang="en-US" altLang="zh-TW" sz="1600" dirty="0" smtClean="0"/>
              <a:t>(GL_GREEN_SCALE, 1.0f);</a:t>
            </a:r>
          </a:p>
          <a:p>
            <a:pPr>
              <a:buNone/>
            </a:pPr>
            <a:r>
              <a:rPr lang="en-US" altLang="zh-TW" sz="1600" dirty="0" err="1" smtClean="0"/>
              <a:t>glPixelTransferf</a:t>
            </a:r>
            <a:r>
              <a:rPr lang="en-US" altLang="zh-TW" sz="1600" dirty="0" smtClean="0"/>
              <a:t>(GL_BLUE_SCALE, 0.0f);</a:t>
            </a:r>
          </a:p>
          <a:p>
            <a:pPr>
              <a:buNone/>
            </a:pPr>
            <a:r>
              <a:rPr lang="en-US" altLang="zh-TW" sz="1600" dirty="0" smtClean="0"/>
              <a:t>break;</a:t>
            </a:r>
          </a:p>
          <a:p>
            <a:pPr>
              <a:buNone/>
            </a:pPr>
            <a:endParaRPr lang="en-US" altLang="zh-TW" sz="1600" dirty="0" smtClean="0"/>
          </a:p>
          <a:p>
            <a:pPr>
              <a:buNone/>
            </a:pPr>
            <a:r>
              <a:rPr lang="en-US" altLang="zh-TW" sz="1600" b="1" dirty="0" smtClean="0"/>
              <a:t>case 6</a:t>
            </a:r>
            <a:r>
              <a:rPr lang="en-US" altLang="zh-TW" sz="1600" dirty="0" smtClean="0"/>
              <a:t>: </a:t>
            </a:r>
            <a:r>
              <a:rPr lang="en-US" altLang="zh-TW" sz="1600" dirty="0" smtClean="0">
                <a:solidFill>
                  <a:srgbClr val="00B050"/>
                </a:solidFill>
              </a:rPr>
              <a:t>// Just Blue</a:t>
            </a:r>
          </a:p>
          <a:p>
            <a:pPr>
              <a:buNone/>
            </a:pPr>
            <a:r>
              <a:rPr lang="en-US" altLang="zh-TW" sz="1600" dirty="0" err="1" smtClean="0"/>
              <a:t>glPixelTransferf</a:t>
            </a:r>
            <a:r>
              <a:rPr lang="en-US" altLang="zh-TW" sz="1600" dirty="0" smtClean="0"/>
              <a:t>(GL_RED_SCALE, 0.0f);</a:t>
            </a:r>
          </a:p>
          <a:p>
            <a:pPr>
              <a:buNone/>
            </a:pPr>
            <a:r>
              <a:rPr lang="en-US" altLang="zh-TW" sz="1600" dirty="0" err="1" smtClean="0"/>
              <a:t>glPixelTransferf</a:t>
            </a:r>
            <a:r>
              <a:rPr lang="en-US" altLang="zh-TW" sz="1600" dirty="0" smtClean="0"/>
              <a:t>(GL_GREEN_SCALE, 0.0f);</a:t>
            </a:r>
          </a:p>
          <a:p>
            <a:pPr>
              <a:buNone/>
            </a:pPr>
            <a:r>
              <a:rPr lang="en-US" altLang="zh-TW" sz="1600" dirty="0" err="1" smtClean="0"/>
              <a:t>glPixelTransferf</a:t>
            </a:r>
            <a:r>
              <a:rPr lang="en-US" altLang="zh-TW" sz="1600" dirty="0" smtClean="0"/>
              <a:t>(GL_BLUE_SCALE, 1.0f);</a:t>
            </a:r>
          </a:p>
          <a:p>
            <a:pPr>
              <a:buNone/>
            </a:pPr>
            <a:r>
              <a:rPr lang="en-US" altLang="zh-TW" sz="1600" dirty="0" smtClean="0"/>
              <a:t>break;</a:t>
            </a:r>
          </a:p>
          <a:p>
            <a:pPr>
              <a:buNone/>
            </a:pPr>
            <a:r>
              <a:rPr lang="en-US" altLang="zh-TW" sz="1600" dirty="0" smtClean="0"/>
              <a:t>…</a:t>
            </a:r>
            <a:endParaRPr lang="zh-TW" altLang="en-US" sz="1600" dirty="0" err="1" smtClean="0"/>
          </a:p>
        </p:txBody>
      </p:sp>
      <p:pic>
        <p:nvPicPr>
          <p:cNvPr id="12290" name="Picture 2"/>
          <p:cNvPicPr>
            <a:picLocks noChangeAspect="1" noChangeArrowheads="1"/>
          </p:cNvPicPr>
          <p:nvPr/>
        </p:nvPicPr>
        <p:blipFill>
          <a:blip r:embed="rId2" cstate="print"/>
          <a:srcRect/>
          <a:stretch>
            <a:fillRect/>
          </a:stretch>
        </p:blipFill>
        <p:spPr bwMode="auto">
          <a:xfrm>
            <a:off x="4499992" y="2132856"/>
            <a:ext cx="4496352" cy="4263380"/>
          </a:xfrm>
          <a:prstGeom prst="rect">
            <a:avLst/>
          </a:prstGeom>
          <a:noFill/>
          <a:ln w="9525">
            <a:noFill/>
            <a:miter lim="800000"/>
            <a:headEnd/>
            <a:tailEnd/>
          </a:ln>
        </p:spPr>
      </p:pic>
      <p:sp>
        <p:nvSpPr>
          <p:cNvPr id="5" name="文字方塊 4"/>
          <p:cNvSpPr txBox="1"/>
          <p:nvPr/>
        </p:nvSpPr>
        <p:spPr>
          <a:xfrm>
            <a:off x="4592800" y="6237312"/>
            <a:ext cx="1635384" cy="461665"/>
          </a:xfrm>
          <a:prstGeom prst="rect">
            <a:avLst/>
          </a:prstGeom>
          <a:noFill/>
        </p:spPr>
        <p:txBody>
          <a:bodyPr wrap="none" rtlCol="0">
            <a:spAutoFit/>
          </a:bodyPr>
          <a:lstStyle/>
          <a:p>
            <a:r>
              <a:rPr lang="en-US" altLang="zh-TW" dirty="0" smtClean="0">
                <a:solidFill>
                  <a:srgbClr val="00B050"/>
                </a:solidFill>
                <a:latin typeface="+mn-lt"/>
              </a:rPr>
              <a:t>Bias / Scale</a:t>
            </a:r>
            <a:endParaRPr lang="zh-TW" altLang="en-US" dirty="0">
              <a:solidFill>
                <a:srgbClr val="00B050"/>
              </a:solidFill>
              <a:latin typeface="+mn-lt"/>
            </a:endParaRPr>
          </a:p>
        </p:txBody>
      </p:sp>
      <p:pic>
        <p:nvPicPr>
          <p:cNvPr id="12292" name="Picture 4"/>
          <p:cNvPicPr>
            <a:picLocks noChangeAspect="1" noChangeArrowheads="1"/>
          </p:cNvPicPr>
          <p:nvPr/>
        </p:nvPicPr>
        <p:blipFill>
          <a:blip r:embed="rId3" cstate="print"/>
          <a:srcRect/>
          <a:stretch>
            <a:fillRect/>
          </a:stretch>
        </p:blipFill>
        <p:spPr bwMode="auto">
          <a:xfrm>
            <a:off x="2843808" y="1556792"/>
            <a:ext cx="6300192" cy="449331"/>
          </a:xfrm>
          <a:prstGeom prst="rect">
            <a:avLst/>
          </a:prstGeom>
          <a:noFill/>
          <a:ln w="9525">
            <a:noFill/>
            <a:miter lim="800000"/>
            <a:headEnd/>
            <a:tailEnd/>
          </a:ln>
        </p:spPr>
      </p:pic>
      <p:cxnSp>
        <p:nvCxnSpPr>
          <p:cNvPr id="10" name="直線接點 9"/>
          <p:cNvCxnSpPr/>
          <p:nvPr/>
        </p:nvCxnSpPr>
        <p:spPr>
          <a:xfrm>
            <a:off x="2936960" y="1939884"/>
            <a:ext cx="61561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Drawing Image</a:t>
            </a:r>
            <a:endParaRPr lang="zh-TW" altLang="en-US" dirty="0"/>
          </a:p>
        </p:txBody>
      </p:sp>
      <p:sp>
        <p:nvSpPr>
          <p:cNvPr id="5" name="文字版面配置區 4"/>
          <p:cNvSpPr>
            <a:spLocks noGrp="1"/>
          </p:cNvSpPr>
          <p:nvPr>
            <p:ph type="body" idx="1"/>
          </p:nvPr>
        </p:nvSpPr>
        <p:spPr/>
        <p:txBody>
          <a:bodyPr/>
          <a:lstStyle/>
          <a:p>
            <a:r>
              <a:rPr lang="en-US" altLang="zh-TW" dirty="0" smtClean="0"/>
              <a:t>Common techniques to draw images on your </a:t>
            </a:r>
            <a:r>
              <a:rPr lang="en-US" altLang="zh-TW" dirty="0" err="1" smtClean="0"/>
              <a:t>openGL</a:t>
            </a:r>
            <a:r>
              <a:rPr lang="en-US" altLang="zh-TW" dirty="0" smtClean="0"/>
              <a:t> panels</a:t>
            </a:r>
            <a:endParaRPr lang="zh-TW" altLang="en-US" dirty="0"/>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OPERATIONS.cpp</a:t>
            </a:r>
            <a:endParaRPr lang="zh-TW" altLang="en-US" dirty="0"/>
          </a:p>
        </p:txBody>
      </p:sp>
      <p:sp>
        <p:nvSpPr>
          <p:cNvPr id="3" name="內容版面配置區 2"/>
          <p:cNvSpPr>
            <a:spLocks noGrp="1"/>
          </p:cNvSpPr>
          <p:nvPr>
            <p:ph idx="1"/>
          </p:nvPr>
        </p:nvSpPr>
        <p:spPr>
          <a:xfrm>
            <a:off x="457200" y="1556792"/>
            <a:ext cx="8229600" cy="5301208"/>
          </a:xfrm>
        </p:spPr>
        <p:txBody>
          <a:bodyPr/>
          <a:lstStyle/>
          <a:p>
            <a:pPr>
              <a:buNone/>
            </a:pPr>
            <a:r>
              <a:rPr lang="en-US" altLang="zh-TW" sz="1600" dirty="0" smtClean="0"/>
              <a:t>…</a:t>
            </a:r>
          </a:p>
          <a:p>
            <a:pPr>
              <a:buNone/>
            </a:pPr>
            <a:r>
              <a:rPr lang="en-US" altLang="zh-TW" sz="1600" b="1" dirty="0" smtClean="0"/>
              <a:t>case 7</a:t>
            </a:r>
            <a:r>
              <a:rPr lang="en-US" altLang="zh-TW" sz="1600" dirty="0" smtClean="0"/>
              <a:t>: </a:t>
            </a:r>
            <a:r>
              <a:rPr lang="en-US" altLang="zh-TW" sz="1600" dirty="0" smtClean="0">
                <a:solidFill>
                  <a:srgbClr val="00B050"/>
                </a:solidFill>
              </a:rPr>
              <a:t>// Black &amp; White, more tricky</a:t>
            </a:r>
          </a:p>
          <a:p>
            <a:pPr>
              <a:buNone/>
            </a:pPr>
            <a:r>
              <a:rPr lang="en-US" altLang="zh-TW" sz="1600" dirty="0" smtClean="0">
                <a:solidFill>
                  <a:srgbClr val="00B050"/>
                </a:solidFill>
              </a:rPr>
              <a:t>// First draw image into color buffer</a:t>
            </a:r>
          </a:p>
          <a:p>
            <a:pPr>
              <a:buNone/>
            </a:pPr>
            <a:r>
              <a:rPr lang="en-US" altLang="zh-TW" sz="1600" dirty="0" err="1" smtClean="0">
                <a:solidFill>
                  <a:srgbClr val="00B0F0"/>
                </a:solidFill>
              </a:rPr>
              <a:t>glDrawPixels</a:t>
            </a:r>
            <a:r>
              <a:rPr lang="en-US" altLang="zh-TW" sz="1600" dirty="0" smtClean="0"/>
              <a:t>(</a:t>
            </a:r>
            <a:r>
              <a:rPr lang="en-US" altLang="zh-TW" sz="1600" dirty="0" err="1" smtClean="0"/>
              <a:t>iWidth</a:t>
            </a:r>
            <a:r>
              <a:rPr lang="en-US" altLang="zh-TW" sz="1600" dirty="0" smtClean="0"/>
              <a:t>, </a:t>
            </a:r>
            <a:r>
              <a:rPr lang="en-US" altLang="zh-TW" sz="1600" dirty="0" err="1" smtClean="0"/>
              <a:t>iHeight</a:t>
            </a:r>
            <a:r>
              <a:rPr lang="en-US" altLang="zh-TW" sz="1600" dirty="0" smtClean="0"/>
              <a:t>, </a:t>
            </a:r>
            <a:r>
              <a:rPr lang="en-US" altLang="zh-TW" sz="1600" dirty="0" err="1" smtClean="0"/>
              <a:t>eFormat</a:t>
            </a:r>
            <a:r>
              <a:rPr lang="en-US" altLang="zh-TW" sz="1600" dirty="0" smtClean="0"/>
              <a:t>, GL_UNSIGNED_BYTE, </a:t>
            </a:r>
            <a:r>
              <a:rPr lang="en-US" altLang="zh-TW" sz="1600" dirty="0" err="1" smtClean="0"/>
              <a:t>pImage</a:t>
            </a:r>
            <a:r>
              <a:rPr lang="en-US" altLang="zh-TW" sz="1600" dirty="0" smtClean="0"/>
              <a:t>);</a:t>
            </a:r>
          </a:p>
          <a:p>
            <a:pPr>
              <a:buNone/>
            </a:pPr>
            <a:endParaRPr lang="en-US" altLang="zh-TW" sz="1600" dirty="0" smtClean="0"/>
          </a:p>
          <a:p>
            <a:pPr>
              <a:buNone/>
            </a:pPr>
            <a:r>
              <a:rPr lang="en-US" altLang="zh-TW" sz="1600" dirty="0" smtClean="0">
                <a:solidFill>
                  <a:srgbClr val="00B050"/>
                </a:solidFill>
              </a:rPr>
              <a:t>// Allocate space for the luminance map</a:t>
            </a:r>
          </a:p>
          <a:p>
            <a:pPr>
              <a:buNone/>
            </a:pPr>
            <a:r>
              <a:rPr lang="en-US" altLang="zh-TW" sz="1600" dirty="0" err="1" smtClean="0"/>
              <a:t>pModifiedBytes</a:t>
            </a:r>
            <a:r>
              <a:rPr lang="en-US" altLang="zh-TW" sz="1600" dirty="0" smtClean="0"/>
              <a:t> = (</a:t>
            </a:r>
            <a:r>
              <a:rPr lang="en-US" altLang="zh-TW" sz="1600" dirty="0" err="1" smtClean="0"/>
              <a:t>GLbyte</a:t>
            </a:r>
            <a:r>
              <a:rPr lang="en-US" altLang="zh-TW" sz="1600" dirty="0" smtClean="0"/>
              <a:t> *)</a:t>
            </a:r>
            <a:r>
              <a:rPr lang="en-US" altLang="zh-TW" sz="1600" dirty="0" err="1" smtClean="0"/>
              <a:t>malloc</a:t>
            </a:r>
            <a:r>
              <a:rPr lang="en-US" altLang="zh-TW" sz="1600" dirty="0" smtClean="0"/>
              <a:t>(</a:t>
            </a:r>
            <a:r>
              <a:rPr lang="en-US" altLang="zh-TW" sz="1600" dirty="0" err="1" smtClean="0"/>
              <a:t>iWidth</a:t>
            </a:r>
            <a:r>
              <a:rPr lang="en-US" altLang="zh-TW" sz="1600" dirty="0" smtClean="0"/>
              <a:t> * </a:t>
            </a:r>
            <a:r>
              <a:rPr lang="en-US" altLang="zh-TW" sz="1600" dirty="0" err="1" smtClean="0"/>
              <a:t>iHeight</a:t>
            </a:r>
            <a:r>
              <a:rPr lang="en-US" altLang="zh-TW" sz="1600" dirty="0" smtClean="0"/>
              <a:t>);</a:t>
            </a:r>
          </a:p>
          <a:p>
            <a:pPr>
              <a:buNone/>
            </a:pPr>
            <a:r>
              <a:rPr lang="en-US" altLang="zh-TW" sz="1600" dirty="0" smtClean="0">
                <a:solidFill>
                  <a:srgbClr val="00B050"/>
                </a:solidFill>
              </a:rPr>
              <a:t>// Scale colors according to NSTC standard</a:t>
            </a:r>
          </a:p>
          <a:p>
            <a:pPr>
              <a:buNone/>
            </a:pPr>
            <a:r>
              <a:rPr lang="en-US" altLang="zh-TW" sz="1600" dirty="0" err="1" smtClean="0">
                <a:solidFill>
                  <a:srgbClr val="00B0F0"/>
                </a:solidFill>
              </a:rPr>
              <a:t>glPixelTransferf</a:t>
            </a:r>
            <a:r>
              <a:rPr lang="en-US" altLang="zh-TW" sz="1600" dirty="0" smtClean="0">
                <a:solidFill>
                  <a:srgbClr val="00B0F0"/>
                </a:solidFill>
              </a:rPr>
              <a:t>(GL_RED_SCALE, 0.3f);</a:t>
            </a:r>
          </a:p>
          <a:p>
            <a:pPr>
              <a:buNone/>
            </a:pPr>
            <a:r>
              <a:rPr lang="en-US" altLang="zh-TW" sz="1600" dirty="0" err="1" smtClean="0">
                <a:solidFill>
                  <a:srgbClr val="00B0F0"/>
                </a:solidFill>
              </a:rPr>
              <a:t>glPixelTransferf</a:t>
            </a:r>
            <a:r>
              <a:rPr lang="en-US" altLang="zh-TW" sz="1600" dirty="0" smtClean="0">
                <a:solidFill>
                  <a:srgbClr val="00B0F0"/>
                </a:solidFill>
              </a:rPr>
              <a:t>(GL_GREEN_SCALE, 0.59f);</a:t>
            </a:r>
          </a:p>
          <a:p>
            <a:pPr>
              <a:buNone/>
            </a:pPr>
            <a:r>
              <a:rPr lang="en-US" altLang="zh-TW" sz="1600" dirty="0" err="1" smtClean="0">
                <a:solidFill>
                  <a:srgbClr val="00B0F0"/>
                </a:solidFill>
              </a:rPr>
              <a:t>glPixelTransferf</a:t>
            </a:r>
            <a:r>
              <a:rPr lang="en-US" altLang="zh-TW" sz="1600" dirty="0" smtClean="0">
                <a:solidFill>
                  <a:srgbClr val="00B0F0"/>
                </a:solidFill>
              </a:rPr>
              <a:t>(GL_BLUE_SCALE, 0.11f);</a:t>
            </a:r>
          </a:p>
          <a:p>
            <a:pPr>
              <a:buNone/>
            </a:pPr>
            <a:r>
              <a:rPr lang="en-US" altLang="zh-TW" sz="1600" dirty="0" smtClean="0">
                <a:solidFill>
                  <a:srgbClr val="00B050"/>
                </a:solidFill>
              </a:rPr>
              <a:t>// Read pixels into buffer (scale above will be applied)</a:t>
            </a:r>
          </a:p>
          <a:p>
            <a:pPr>
              <a:buNone/>
            </a:pPr>
            <a:r>
              <a:rPr lang="en-US" altLang="zh-TW" sz="1600" dirty="0" err="1" smtClean="0"/>
              <a:t>glReadPixels</a:t>
            </a:r>
            <a:r>
              <a:rPr lang="en-US" altLang="zh-TW" sz="1600" dirty="0" smtClean="0"/>
              <a:t>(0,0,iWidth, </a:t>
            </a:r>
            <a:r>
              <a:rPr lang="en-US" altLang="zh-TW" sz="1600" dirty="0" err="1" smtClean="0"/>
              <a:t>iHeight</a:t>
            </a:r>
            <a:r>
              <a:rPr lang="en-US" altLang="zh-TW" sz="1600" dirty="0" smtClean="0"/>
              <a:t>, GL_LUMINANCE, GL_UNSIGNED_BYTE, </a:t>
            </a:r>
            <a:r>
              <a:rPr lang="en-US" altLang="zh-TW" sz="1600" dirty="0" err="1" smtClean="0"/>
              <a:t>pModifiedBytes</a:t>
            </a:r>
            <a:r>
              <a:rPr lang="en-US" altLang="zh-TW" sz="1600" dirty="0" smtClean="0"/>
              <a:t>);</a:t>
            </a:r>
          </a:p>
          <a:p>
            <a:pPr>
              <a:buNone/>
            </a:pPr>
            <a:endParaRPr lang="en-US" altLang="zh-TW" sz="1600" dirty="0" smtClean="0"/>
          </a:p>
          <a:p>
            <a:pPr>
              <a:buNone/>
            </a:pPr>
            <a:r>
              <a:rPr lang="en-US" altLang="zh-TW" sz="1600" dirty="0" smtClean="0">
                <a:solidFill>
                  <a:srgbClr val="FF0000"/>
                </a:solidFill>
              </a:rPr>
              <a:t>// Return color scaling to normal</a:t>
            </a:r>
          </a:p>
          <a:p>
            <a:pPr>
              <a:buNone/>
            </a:pPr>
            <a:r>
              <a:rPr lang="en-US" altLang="zh-TW" sz="1600" dirty="0" err="1" smtClean="0"/>
              <a:t>glPixelTransferf</a:t>
            </a:r>
            <a:r>
              <a:rPr lang="en-US" altLang="zh-TW" sz="1600" dirty="0" smtClean="0"/>
              <a:t>(GL_RED_SCALE, 1.0f);</a:t>
            </a:r>
          </a:p>
          <a:p>
            <a:pPr>
              <a:buNone/>
            </a:pPr>
            <a:r>
              <a:rPr lang="en-US" altLang="zh-TW" sz="1600" dirty="0" err="1" smtClean="0"/>
              <a:t>glPixelTransferf</a:t>
            </a:r>
            <a:r>
              <a:rPr lang="en-US" altLang="zh-TW" sz="1600" dirty="0" smtClean="0"/>
              <a:t>(GL_GREEN_SCALE, 1.0f);</a:t>
            </a:r>
          </a:p>
          <a:p>
            <a:pPr>
              <a:buNone/>
            </a:pPr>
            <a:r>
              <a:rPr lang="en-US" altLang="zh-TW" sz="1600" dirty="0" err="1" smtClean="0"/>
              <a:t>glPixelTransferf</a:t>
            </a:r>
            <a:r>
              <a:rPr lang="en-US" altLang="zh-TW" sz="1600" dirty="0" smtClean="0"/>
              <a:t>(GL_BLUE_SCALE, 1.0f);</a:t>
            </a:r>
          </a:p>
          <a:p>
            <a:pPr>
              <a:buNone/>
            </a:pPr>
            <a:r>
              <a:rPr lang="en-US" altLang="zh-TW" sz="1600" dirty="0" smtClean="0"/>
              <a:t>break;</a:t>
            </a:r>
          </a:p>
          <a:p>
            <a:pPr>
              <a:buNone/>
            </a:pPr>
            <a:r>
              <a:rPr lang="en-US" altLang="zh-TW" sz="1600" dirty="0" smtClean="0"/>
              <a:t>…</a:t>
            </a:r>
            <a:endParaRPr lang="zh-TW" altLang="en-US" sz="1600" dirty="0" err="1" smtClean="0"/>
          </a:p>
        </p:txBody>
      </p:sp>
      <p:pic>
        <p:nvPicPr>
          <p:cNvPr id="10243" name="Picture 3"/>
          <p:cNvPicPr>
            <a:picLocks noChangeAspect="1" noChangeArrowheads="1"/>
          </p:cNvPicPr>
          <p:nvPr/>
        </p:nvPicPr>
        <p:blipFill>
          <a:blip r:embed="rId2" cstate="print"/>
          <a:srcRect b="15587"/>
          <a:stretch>
            <a:fillRect/>
          </a:stretch>
        </p:blipFill>
        <p:spPr bwMode="auto">
          <a:xfrm>
            <a:off x="4299336" y="3828991"/>
            <a:ext cx="4765006" cy="271133"/>
          </a:xfrm>
          <a:prstGeom prst="rect">
            <a:avLst/>
          </a:prstGeom>
          <a:noFill/>
          <a:ln w="9525">
            <a:noFill/>
            <a:miter lim="800000"/>
            <a:headEnd/>
            <a:tailEnd/>
          </a:ln>
        </p:spPr>
      </p:pic>
      <p:cxnSp>
        <p:nvCxnSpPr>
          <p:cNvPr id="6" name="直線接點 5"/>
          <p:cNvCxnSpPr/>
          <p:nvPr/>
        </p:nvCxnSpPr>
        <p:spPr>
          <a:xfrm>
            <a:off x="4355976" y="4110660"/>
            <a:ext cx="460851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OPERATIONS.cpp</a:t>
            </a:r>
            <a:endParaRPr lang="zh-TW" altLang="en-US" dirty="0"/>
          </a:p>
        </p:txBody>
      </p:sp>
      <p:sp>
        <p:nvSpPr>
          <p:cNvPr id="3" name="內容版面配置區 2"/>
          <p:cNvSpPr>
            <a:spLocks noGrp="1"/>
          </p:cNvSpPr>
          <p:nvPr>
            <p:ph idx="1"/>
          </p:nvPr>
        </p:nvSpPr>
        <p:spPr/>
        <p:txBody>
          <a:bodyPr/>
          <a:lstStyle/>
          <a:p>
            <a:pPr>
              <a:buNone/>
            </a:pPr>
            <a:r>
              <a:rPr lang="en-US" altLang="zh-TW" sz="1600" dirty="0" smtClean="0"/>
              <a:t>…</a:t>
            </a:r>
          </a:p>
          <a:p>
            <a:pPr>
              <a:buNone/>
            </a:pPr>
            <a:r>
              <a:rPr lang="en-US" altLang="zh-TW" sz="1600" b="1" dirty="0" smtClean="0"/>
              <a:t>case 8</a:t>
            </a:r>
            <a:r>
              <a:rPr lang="en-US" altLang="zh-TW" sz="1600" dirty="0" smtClean="0"/>
              <a:t>: // Invert colors</a:t>
            </a:r>
          </a:p>
          <a:p>
            <a:pPr>
              <a:buNone/>
            </a:pPr>
            <a:r>
              <a:rPr lang="en-US" altLang="zh-TW" sz="1600" dirty="0" err="1" smtClean="0"/>
              <a:t>invertMap</a:t>
            </a:r>
            <a:r>
              <a:rPr lang="en-US" altLang="zh-TW" sz="1600" dirty="0" smtClean="0"/>
              <a:t>[0] = 1.0f;</a:t>
            </a:r>
          </a:p>
          <a:p>
            <a:pPr>
              <a:buNone/>
            </a:pPr>
            <a:endParaRPr lang="en-US" altLang="zh-TW" sz="1600" dirty="0" smtClean="0"/>
          </a:p>
          <a:p>
            <a:pPr>
              <a:buNone/>
            </a:pPr>
            <a:r>
              <a:rPr lang="nn-NO" altLang="zh-TW" sz="1600" dirty="0" smtClean="0">
                <a:solidFill>
                  <a:srgbClr val="FF0000"/>
                </a:solidFill>
              </a:rPr>
              <a:t>for(i = 1; i &lt; 256; i++)</a:t>
            </a:r>
            <a:r>
              <a:rPr lang="nn-NO" altLang="zh-TW" sz="1600" dirty="0" smtClean="0">
                <a:solidFill>
                  <a:srgbClr val="00B050"/>
                </a:solidFill>
              </a:rPr>
              <a:t> // setup color mapping</a:t>
            </a:r>
          </a:p>
          <a:p>
            <a:pPr>
              <a:buNone/>
            </a:pPr>
            <a:r>
              <a:rPr lang="nn-NO" altLang="zh-TW" sz="1600" dirty="0" smtClean="0">
                <a:solidFill>
                  <a:srgbClr val="FF0000"/>
                </a:solidFill>
              </a:rPr>
              <a:t>	invertMap[i] = 1.0f - (1.0f / 255.0f * (GLfloat)i);</a:t>
            </a:r>
          </a:p>
          <a:p>
            <a:pPr>
              <a:buNone/>
            </a:pPr>
            <a:endParaRPr lang="nn-NO" altLang="zh-TW" sz="1600" dirty="0" smtClean="0"/>
          </a:p>
          <a:p>
            <a:pPr>
              <a:buNone/>
            </a:pPr>
            <a:r>
              <a:rPr lang="en-US" altLang="zh-TW" sz="1600" b="1" dirty="0" err="1" smtClean="0">
                <a:solidFill>
                  <a:srgbClr val="00B0F0"/>
                </a:solidFill>
              </a:rPr>
              <a:t>glPixelMapfv</a:t>
            </a:r>
            <a:r>
              <a:rPr lang="en-US" altLang="zh-TW" sz="1600" dirty="0" smtClean="0">
                <a:solidFill>
                  <a:srgbClr val="00B0F0"/>
                </a:solidFill>
              </a:rPr>
              <a:t>(GL_PIXEL_MAP_R_TO_R, 255, </a:t>
            </a:r>
            <a:r>
              <a:rPr lang="en-US" altLang="zh-TW" sz="1600" dirty="0" err="1" smtClean="0">
                <a:solidFill>
                  <a:srgbClr val="00B0F0"/>
                </a:solidFill>
              </a:rPr>
              <a:t>invertMap</a:t>
            </a:r>
            <a:r>
              <a:rPr lang="en-US" altLang="zh-TW" sz="1600" dirty="0" smtClean="0">
                <a:solidFill>
                  <a:srgbClr val="00B0F0"/>
                </a:solidFill>
              </a:rPr>
              <a:t>);</a:t>
            </a:r>
          </a:p>
          <a:p>
            <a:pPr>
              <a:buNone/>
            </a:pPr>
            <a:r>
              <a:rPr lang="en-US" altLang="zh-TW" sz="1600" dirty="0" err="1" smtClean="0">
                <a:solidFill>
                  <a:srgbClr val="00B0F0"/>
                </a:solidFill>
              </a:rPr>
              <a:t>glPixelMapfv</a:t>
            </a:r>
            <a:r>
              <a:rPr lang="en-US" altLang="zh-TW" sz="1600" dirty="0" smtClean="0">
                <a:solidFill>
                  <a:srgbClr val="00B0F0"/>
                </a:solidFill>
              </a:rPr>
              <a:t>(GL_PIXEL_MAP_G_TO_G, 255, </a:t>
            </a:r>
            <a:r>
              <a:rPr lang="en-US" altLang="zh-TW" sz="1600" dirty="0" err="1" smtClean="0">
                <a:solidFill>
                  <a:srgbClr val="00B0F0"/>
                </a:solidFill>
              </a:rPr>
              <a:t>invertMap</a:t>
            </a:r>
            <a:r>
              <a:rPr lang="en-US" altLang="zh-TW" sz="1600" dirty="0" smtClean="0">
                <a:solidFill>
                  <a:srgbClr val="00B0F0"/>
                </a:solidFill>
              </a:rPr>
              <a:t>);</a:t>
            </a:r>
          </a:p>
          <a:p>
            <a:pPr>
              <a:buNone/>
            </a:pPr>
            <a:r>
              <a:rPr lang="en-US" altLang="zh-TW" sz="1600" dirty="0" err="1" smtClean="0">
                <a:solidFill>
                  <a:srgbClr val="00B0F0"/>
                </a:solidFill>
              </a:rPr>
              <a:t>glPixelMapfv</a:t>
            </a:r>
            <a:r>
              <a:rPr lang="en-US" altLang="zh-TW" sz="1600" dirty="0" smtClean="0">
                <a:solidFill>
                  <a:srgbClr val="00B0F0"/>
                </a:solidFill>
              </a:rPr>
              <a:t>(GL_PIXEL_MAP_B_TO_B, 255, </a:t>
            </a:r>
            <a:r>
              <a:rPr lang="en-US" altLang="zh-TW" sz="1600" dirty="0" err="1" smtClean="0">
                <a:solidFill>
                  <a:srgbClr val="00B0F0"/>
                </a:solidFill>
              </a:rPr>
              <a:t>invertMap</a:t>
            </a:r>
            <a:r>
              <a:rPr lang="en-US" altLang="zh-TW" sz="1600" dirty="0" smtClean="0">
                <a:solidFill>
                  <a:srgbClr val="00B0F0"/>
                </a:solidFill>
              </a:rPr>
              <a:t>);</a:t>
            </a:r>
          </a:p>
          <a:p>
            <a:pPr>
              <a:buNone/>
            </a:pPr>
            <a:r>
              <a:rPr lang="en-US" altLang="zh-TW" sz="1600" dirty="0" err="1" smtClean="0"/>
              <a:t>glPixelTransferi</a:t>
            </a:r>
            <a:r>
              <a:rPr lang="en-US" altLang="zh-TW" sz="1600" dirty="0" smtClean="0"/>
              <a:t>(GL_MAP_COLOR, GL_TRUE);</a:t>
            </a:r>
          </a:p>
          <a:p>
            <a:pPr>
              <a:buNone/>
            </a:pPr>
            <a:r>
              <a:rPr lang="en-US" altLang="zh-TW" sz="1600" dirty="0" smtClean="0"/>
              <a:t>break;</a:t>
            </a:r>
          </a:p>
          <a:p>
            <a:pPr>
              <a:buNone/>
            </a:pPr>
            <a:endParaRPr lang="en-US" altLang="zh-TW" sz="1600" dirty="0" smtClean="0"/>
          </a:p>
          <a:p>
            <a:pPr>
              <a:buNone/>
            </a:pPr>
            <a:r>
              <a:rPr lang="en-US" altLang="zh-TW" sz="1600" b="1" dirty="0" smtClean="0"/>
              <a:t>case 1</a:t>
            </a:r>
            <a:r>
              <a:rPr lang="en-US" altLang="zh-TW" sz="1600" dirty="0" smtClean="0"/>
              <a:t>: // Just do a plain old image copy</a:t>
            </a:r>
          </a:p>
          <a:p>
            <a:pPr>
              <a:buNone/>
            </a:pPr>
            <a:r>
              <a:rPr lang="en-US" altLang="zh-TW" sz="1600" dirty="0" smtClean="0"/>
              <a:t>default:</a:t>
            </a:r>
          </a:p>
          <a:p>
            <a:pPr>
              <a:buNone/>
            </a:pPr>
            <a:r>
              <a:rPr lang="en-US" altLang="zh-TW" sz="1600" dirty="0" smtClean="0"/>
              <a:t>// This line intentionally left blank</a:t>
            </a:r>
          </a:p>
          <a:p>
            <a:pPr>
              <a:buNone/>
            </a:pPr>
            <a:r>
              <a:rPr lang="en-US" altLang="zh-TW" sz="1600" dirty="0" smtClean="0"/>
              <a:t>break;</a:t>
            </a:r>
          </a:p>
          <a:p>
            <a:pPr>
              <a:buNone/>
            </a:pPr>
            <a:r>
              <a:rPr lang="en-US" altLang="zh-TW" sz="1600" dirty="0" smtClean="0"/>
              <a:t>}</a:t>
            </a:r>
            <a:endParaRPr lang="zh-TW" altLang="en-US" sz="1600" dirty="0" err="1" smtClean="0"/>
          </a:p>
        </p:txBody>
      </p:sp>
      <p:pic>
        <p:nvPicPr>
          <p:cNvPr id="9219" name="Picture 3"/>
          <p:cNvPicPr>
            <a:picLocks noChangeAspect="1" noChangeArrowheads="1"/>
          </p:cNvPicPr>
          <p:nvPr/>
        </p:nvPicPr>
        <p:blipFill>
          <a:blip r:embed="rId2" cstate="print"/>
          <a:srcRect r="64701"/>
          <a:stretch>
            <a:fillRect/>
          </a:stretch>
        </p:blipFill>
        <p:spPr bwMode="auto">
          <a:xfrm>
            <a:off x="4067944" y="5371924"/>
            <a:ext cx="2261812" cy="1369444"/>
          </a:xfrm>
          <a:prstGeom prst="rect">
            <a:avLst/>
          </a:prstGeom>
          <a:noFill/>
          <a:ln w="9525">
            <a:noFill/>
            <a:miter lim="800000"/>
            <a:headEnd/>
            <a:tailEnd/>
          </a:ln>
        </p:spPr>
      </p:pic>
      <p:pic>
        <p:nvPicPr>
          <p:cNvPr id="6" name="Picture 3"/>
          <p:cNvPicPr>
            <a:picLocks noChangeAspect="1" noChangeArrowheads="1"/>
          </p:cNvPicPr>
          <p:nvPr/>
        </p:nvPicPr>
        <p:blipFill>
          <a:blip r:embed="rId2" cstate="print"/>
          <a:srcRect l="56992"/>
          <a:stretch>
            <a:fillRect/>
          </a:stretch>
        </p:blipFill>
        <p:spPr bwMode="auto">
          <a:xfrm>
            <a:off x="6352707" y="5371924"/>
            <a:ext cx="2755797" cy="1369444"/>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749808" y="118872"/>
            <a:ext cx="8394192" cy="1636776"/>
          </a:xfrm>
        </p:spPr>
        <p:txBody>
          <a:bodyPr/>
          <a:lstStyle/>
          <a:p>
            <a:r>
              <a:rPr lang="en-US" altLang="zh-TW" dirty="0" smtClean="0"/>
              <a:t>The Imaging </a:t>
            </a:r>
            <a:r>
              <a:rPr lang="en-US" altLang="zh-TW" dirty="0" smtClean="0"/>
              <a:t>API </a:t>
            </a:r>
            <a:r>
              <a:rPr lang="en-US" altLang="zh-TW" dirty="0" smtClean="0"/>
              <a:t>in the </a:t>
            </a:r>
            <a:r>
              <a:rPr lang="en-US" altLang="zh-TW" dirty="0" err="1" smtClean="0"/>
              <a:t>openGL</a:t>
            </a:r>
            <a:endParaRPr lang="zh-TW" altLang="en-US" dirty="0"/>
          </a:p>
        </p:txBody>
      </p:sp>
      <p:sp>
        <p:nvSpPr>
          <p:cNvPr id="5" name="文字版面配置區 4"/>
          <p:cNvSpPr>
            <a:spLocks noGrp="1"/>
          </p:cNvSpPr>
          <p:nvPr>
            <p:ph type="body" idx="1"/>
          </p:nvPr>
        </p:nvSpPr>
        <p:spPr/>
        <p:txBody>
          <a:bodyPr/>
          <a:lstStyle/>
          <a:p>
            <a:r>
              <a:rPr lang="en-US" altLang="zh-TW" dirty="0" smtClean="0"/>
              <a:t>Supported by </a:t>
            </a:r>
            <a:r>
              <a:rPr lang="en-US" altLang="zh-TW" dirty="0" err="1" smtClean="0"/>
              <a:t>openGL</a:t>
            </a:r>
            <a:r>
              <a:rPr lang="en-US" altLang="zh-TW" dirty="0" smtClean="0"/>
              <a:t> 1.2…</a:t>
            </a:r>
            <a:endParaRPr lang="zh-TW" altLang="en-US" dirty="0"/>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lvl="1"/>
            <a:r>
              <a:rPr lang="en-US" altLang="zh-TW" dirty="0" smtClean="0"/>
              <a:t>Imaging pipeline in </a:t>
            </a:r>
            <a:r>
              <a:rPr lang="en-US" altLang="zh-TW" dirty="0" err="1" smtClean="0"/>
              <a:t>openGL</a:t>
            </a:r>
            <a:endParaRPr lang="zh-TW" altLang="en-US" dirty="0"/>
          </a:p>
        </p:txBody>
      </p:sp>
      <p:sp>
        <p:nvSpPr>
          <p:cNvPr id="3" name="內容版面配置區 2"/>
          <p:cNvSpPr>
            <a:spLocks noGrp="1"/>
          </p:cNvSpPr>
          <p:nvPr>
            <p:ph idx="1"/>
          </p:nvPr>
        </p:nvSpPr>
        <p:spPr/>
        <p:txBody>
          <a:bodyPr/>
          <a:lstStyle/>
          <a:p>
            <a:r>
              <a:rPr lang="en-US" altLang="zh-TW" dirty="0" smtClean="0"/>
              <a:t>OpenGL imaging operations are processed in a specific order along what is called the </a:t>
            </a:r>
            <a:r>
              <a:rPr lang="en-US" altLang="zh-TW" i="1" dirty="0" smtClean="0"/>
              <a:t>imaging pipeline.</a:t>
            </a:r>
            <a:endParaRPr lang="zh-TW" altLang="en-US" dirty="0"/>
          </a:p>
        </p:txBody>
      </p:sp>
      <p:pic>
        <p:nvPicPr>
          <p:cNvPr id="1026" name="Picture 2"/>
          <p:cNvPicPr>
            <a:picLocks noChangeAspect="1" noChangeArrowheads="1"/>
          </p:cNvPicPr>
          <p:nvPr/>
        </p:nvPicPr>
        <p:blipFill>
          <a:blip r:embed="rId2" cstate="print"/>
          <a:srcRect/>
          <a:stretch>
            <a:fillRect/>
          </a:stretch>
        </p:blipFill>
        <p:spPr bwMode="auto">
          <a:xfrm>
            <a:off x="0" y="3717032"/>
            <a:ext cx="9144000" cy="2376264"/>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fontScale="90000"/>
          </a:bodyPr>
          <a:lstStyle/>
          <a:p>
            <a:r>
              <a:rPr lang="en-US" altLang="zh-TW" dirty="0" smtClean="0"/>
              <a:t>Determine the usability of these functions</a:t>
            </a:r>
            <a:endParaRPr lang="zh-TW" altLang="en-US" dirty="0"/>
          </a:p>
        </p:txBody>
      </p:sp>
      <p:sp>
        <p:nvSpPr>
          <p:cNvPr id="5" name="內容版面配置區 4"/>
          <p:cNvSpPr>
            <a:spLocks noGrp="1"/>
          </p:cNvSpPr>
          <p:nvPr>
            <p:ph idx="1"/>
          </p:nvPr>
        </p:nvSpPr>
        <p:spPr/>
        <p:txBody>
          <a:bodyPr/>
          <a:lstStyle/>
          <a:p>
            <a:pPr>
              <a:buNone/>
            </a:pPr>
            <a:r>
              <a:rPr lang="en-US" altLang="zh-TW" sz="2000" dirty="0" smtClean="0">
                <a:solidFill>
                  <a:srgbClr val="00B050"/>
                </a:solidFill>
              </a:rPr>
              <a:t>//When you use the </a:t>
            </a:r>
            <a:r>
              <a:rPr lang="en-US" altLang="zh-TW" sz="2000" dirty="0" err="1" smtClean="0">
                <a:solidFill>
                  <a:srgbClr val="00B050"/>
                </a:solidFill>
              </a:rPr>
              <a:t>glTools</a:t>
            </a:r>
            <a:r>
              <a:rPr lang="en-US" altLang="zh-TW" sz="2000" dirty="0" smtClean="0">
                <a:solidFill>
                  <a:srgbClr val="00B050"/>
                </a:solidFill>
              </a:rPr>
              <a:t> library, your code might look something like this:</a:t>
            </a:r>
          </a:p>
          <a:p>
            <a:pPr>
              <a:buNone/>
            </a:pPr>
            <a:r>
              <a:rPr lang="en-US" altLang="zh-TW" sz="2000" dirty="0" smtClean="0"/>
              <a:t>if(</a:t>
            </a:r>
            <a:r>
              <a:rPr lang="en-US" altLang="zh-TW" sz="2000" dirty="0" err="1" smtClean="0"/>
              <a:t>gltIsExtSupported</a:t>
            </a:r>
            <a:r>
              <a:rPr lang="en-US" altLang="zh-TW" sz="2000" dirty="0" smtClean="0"/>
              <a:t>(“</a:t>
            </a:r>
            <a:r>
              <a:rPr lang="en-US" altLang="zh-TW" sz="2000" dirty="0" err="1" smtClean="0">
                <a:solidFill>
                  <a:srgbClr val="FF0000"/>
                </a:solidFill>
              </a:rPr>
              <a:t>GL_ARB_imaging</a:t>
            </a:r>
            <a:r>
              <a:rPr lang="en-US" altLang="zh-TW" sz="2000" dirty="0" smtClean="0"/>
              <a:t>”) == 0)</a:t>
            </a:r>
          </a:p>
          <a:p>
            <a:pPr>
              <a:buNone/>
            </a:pPr>
            <a:r>
              <a:rPr lang="en-US" altLang="zh-TW" sz="2000" dirty="0" smtClean="0"/>
              <a:t>{</a:t>
            </a:r>
          </a:p>
          <a:p>
            <a:pPr>
              <a:buNone/>
            </a:pPr>
            <a:r>
              <a:rPr lang="en-US" altLang="zh-TW" sz="2000" dirty="0" smtClean="0"/>
              <a:t>	// Error, imaging not supported</a:t>
            </a:r>
          </a:p>
          <a:p>
            <a:pPr>
              <a:buNone/>
            </a:pPr>
            <a:r>
              <a:rPr lang="en-US" altLang="zh-TW" sz="2000" dirty="0" smtClean="0"/>
              <a:t>	...</a:t>
            </a:r>
          </a:p>
          <a:p>
            <a:pPr>
              <a:buNone/>
            </a:pPr>
            <a:r>
              <a:rPr lang="en-US" altLang="zh-TW" sz="2000" dirty="0" smtClean="0"/>
              <a:t>}</a:t>
            </a:r>
          </a:p>
          <a:p>
            <a:pPr>
              <a:buNone/>
            </a:pPr>
            <a:r>
              <a:rPr lang="en-US" altLang="zh-TW" sz="2000" dirty="0" smtClean="0"/>
              <a:t>else {</a:t>
            </a:r>
          </a:p>
          <a:p>
            <a:pPr>
              <a:buNone/>
            </a:pPr>
            <a:r>
              <a:rPr lang="en-US" altLang="zh-TW" sz="2000" dirty="0" smtClean="0"/>
              <a:t>	// Do some imaging stuff</a:t>
            </a:r>
          </a:p>
          <a:p>
            <a:pPr>
              <a:buNone/>
            </a:pPr>
            <a:r>
              <a:rPr lang="en-US" altLang="zh-TW" sz="2000" dirty="0" smtClean="0"/>
              <a:t>	…</a:t>
            </a:r>
          </a:p>
          <a:p>
            <a:pPr>
              <a:buNone/>
            </a:pPr>
            <a:r>
              <a:rPr lang="en-US" altLang="zh-TW" sz="2000" dirty="0" smtClean="0"/>
              <a:t>}</a:t>
            </a:r>
          </a:p>
          <a:p>
            <a:pPr>
              <a:buNone/>
            </a:pPr>
            <a:endParaRPr lang="en-US" altLang="zh-TW" sz="2000" dirty="0" smtClean="0"/>
          </a:p>
          <a:p>
            <a:pPr>
              <a:buNone/>
            </a:pPr>
            <a:r>
              <a:rPr lang="en-US" altLang="zh-TW" sz="2000" dirty="0" smtClean="0">
                <a:solidFill>
                  <a:srgbClr val="00B050"/>
                </a:solidFill>
              </a:rPr>
              <a:t>//Please refer to the example “IMAGING” for more detail of imaging subset</a:t>
            </a: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Color Matrix</a:t>
            </a:r>
            <a:endParaRPr lang="zh-TW" altLang="en-US" dirty="0"/>
          </a:p>
        </p:txBody>
      </p:sp>
      <p:sp>
        <p:nvSpPr>
          <p:cNvPr id="3" name="內容版面配置區 2"/>
          <p:cNvSpPr>
            <a:spLocks noGrp="1"/>
          </p:cNvSpPr>
          <p:nvPr>
            <p:ph idx="1"/>
          </p:nvPr>
        </p:nvSpPr>
        <p:spPr/>
        <p:txBody>
          <a:bodyPr/>
          <a:lstStyle/>
          <a:p>
            <a:r>
              <a:rPr lang="en-US" altLang="zh-TW" dirty="0" smtClean="0"/>
              <a:t>Treat color RGBA as coordinates XYZW in the 3D space.</a:t>
            </a:r>
          </a:p>
          <a:p>
            <a:pPr lvl="1"/>
            <a:r>
              <a:rPr lang="en-US" altLang="zh-TW" dirty="0" smtClean="0"/>
              <a:t>Use </a:t>
            </a:r>
            <a:r>
              <a:rPr lang="en-US" altLang="zh-TW" dirty="0" err="1" smtClean="0"/>
              <a:t>glMatrixMode</a:t>
            </a:r>
            <a:r>
              <a:rPr lang="en-US" altLang="zh-TW" dirty="0" smtClean="0"/>
              <a:t>(GL_COLOR); to start to manipulate them…</a:t>
            </a:r>
          </a:p>
          <a:p>
            <a:pPr lvl="2"/>
            <a:r>
              <a:rPr lang="en-US" altLang="zh-TW" dirty="0" err="1" smtClean="0"/>
              <a:t>glLoadIdenentity</a:t>
            </a:r>
            <a:endParaRPr lang="en-US" altLang="zh-TW" dirty="0" smtClean="0"/>
          </a:p>
          <a:p>
            <a:pPr lvl="2"/>
            <a:r>
              <a:rPr lang="en-US" altLang="zh-TW" dirty="0" err="1" smtClean="0"/>
              <a:t>glLoadMatrix</a:t>
            </a:r>
            <a:endParaRPr lang="en-US" altLang="zh-TW" dirty="0" smtClean="0"/>
          </a:p>
          <a:p>
            <a:pPr lvl="2"/>
            <a:r>
              <a:rPr lang="en-US" altLang="zh-TW" dirty="0" smtClean="0"/>
              <a:t>…</a:t>
            </a:r>
          </a:p>
          <a:p>
            <a:pPr lvl="2"/>
            <a:r>
              <a:rPr lang="en-US" altLang="zh-TW" dirty="0" err="1" smtClean="0"/>
              <a:t>glScale</a:t>
            </a:r>
            <a:r>
              <a:rPr lang="en-US" altLang="zh-TW" dirty="0" smtClean="0"/>
              <a:t> works fine, too.</a:t>
            </a:r>
          </a:p>
          <a:p>
            <a:pPr lvl="2"/>
            <a:r>
              <a:rPr lang="en-US" altLang="zh-TW" dirty="0" smtClean="0"/>
              <a:t>…</a:t>
            </a:r>
          </a:p>
          <a:p>
            <a:endParaRPr lang="zh-TW" altLang="en-US" dirty="0"/>
          </a:p>
        </p:txBody>
      </p:sp>
      <p:sp>
        <p:nvSpPr>
          <p:cNvPr id="4" name="內容版面配置區 2"/>
          <p:cNvSpPr txBox="1">
            <a:spLocks/>
          </p:cNvSpPr>
          <p:nvPr/>
        </p:nvSpPr>
        <p:spPr bwMode="auto">
          <a:xfrm>
            <a:off x="4932040" y="3573016"/>
            <a:ext cx="3619128" cy="2404120"/>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marL="438150" marR="0" lvl="0" indent="-319088" algn="l" defTabSz="914400" rtl="0" eaLnBrk="0" fontAlgn="base" latinLnBrk="0" hangingPunct="0">
              <a:lnSpc>
                <a:spcPct val="100000"/>
              </a:lnSpc>
              <a:spcBef>
                <a:spcPct val="0"/>
              </a:spcBef>
              <a:spcAft>
                <a:spcPct val="0"/>
              </a:spcAft>
              <a:buClr>
                <a:schemeClr val="accent1"/>
              </a:buClr>
              <a:buSzPct val="80000"/>
              <a:buFont typeface="Wingdings 2" pitchFamily="18" charset="2"/>
              <a:buNone/>
              <a:tabLst/>
              <a:defRPr/>
            </a:pPr>
            <a:r>
              <a:rPr kumimoji="0" lang="en-US" altLang="zh-TW" sz="1600" b="0" i="0" u="none" strike="noStrike" kern="1200" cap="none" spc="0" normalizeH="0" baseline="0" noProof="0" dirty="0" smtClean="0">
                <a:ln>
                  <a:noFill/>
                </a:ln>
                <a:solidFill>
                  <a:schemeClr val="tx1"/>
                </a:solidFill>
                <a:effectLst/>
                <a:uLnTx/>
                <a:uFillTx/>
                <a:latin typeface="+mn-lt"/>
                <a:ea typeface="+mn-ea"/>
                <a:cs typeface="+mn-cs"/>
              </a:rPr>
              <a:t>…</a:t>
            </a:r>
          </a:p>
          <a:p>
            <a:pPr marL="438150" marR="0" lvl="0" indent="-319088" algn="l" defTabSz="914400" rtl="0" eaLnBrk="0" fontAlgn="base" latinLnBrk="0" hangingPunct="0">
              <a:lnSpc>
                <a:spcPct val="100000"/>
              </a:lnSpc>
              <a:spcBef>
                <a:spcPct val="0"/>
              </a:spcBef>
              <a:spcAft>
                <a:spcPct val="0"/>
              </a:spcAft>
              <a:buClr>
                <a:schemeClr val="accent1"/>
              </a:buClr>
              <a:buSzPct val="80000"/>
              <a:buFont typeface="Wingdings 2" pitchFamily="18" charset="2"/>
              <a:buNone/>
              <a:tabLst/>
              <a:defRPr/>
            </a:pPr>
            <a:r>
              <a:rPr kumimoji="0" lang="en-US" altLang="zh-TW" sz="1600" b="1" i="0" u="none" strike="noStrike" kern="1200" cap="none" spc="0" normalizeH="0" baseline="0" noProof="0" dirty="0" smtClean="0">
                <a:ln>
                  <a:noFill/>
                </a:ln>
                <a:solidFill>
                  <a:schemeClr val="tx1"/>
                </a:solidFill>
                <a:effectLst/>
                <a:uLnTx/>
                <a:uFillTx/>
                <a:latin typeface="+mn-lt"/>
                <a:ea typeface="+mn-ea"/>
                <a:cs typeface="+mn-cs"/>
              </a:rPr>
              <a:t>case 2</a:t>
            </a:r>
            <a:r>
              <a:rPr kumimoji="0" lang="en-US" altLang="zh-TW" sz="1600" b="0" i="0" u="none" strike="noStrike" kern="1200" cap="none" spc="0" normalizeH="0" baseline="0" noProof="0" dirty="0" smtClean="0">
                <a:ln>
                  <a:noFill/>
                </a:ln>
                <a:solidFill>
                  <a:schemeClr val="tx1"/>
                </a:solidFill>
                <a:effectLst/>
                <a:uLnTx/>
                <a:uFillTx/>
                <a:latin typeface="+mn-lt"/>
                <a:ea typeface="+mn-ea"/>
                <a:cs typeface="+mn-cs"/>
              </a:rPr>
              <a:t>: </a:t>
            </a:r>
            <a:r>
              <a:rPr kumimoji="0" lang="en-US" altLang="zh-TW" sz="1600" b="0" i="0" u="none" strike="noStrike" kern="1200" cap="none" spc="0" normalizeH="0" baseline="0" noProof="0" dirty="0" smtClean="0">
                <a:ln>
                  <a:noFill/>
                </a:ln>
                <a:solidFill>
                  <a:srgbClr val="00B050"/>
                </a:solidFill>
                <a:effectLst/>
                <a:uLnTx/>
                <a:uFillTx/>
                <a:latin typeface="+mn-lt"/>
                <a:ea typeface="+mn-ea"/>
                <a:cs typeface="+mn-cs"/>
              </a:rPr>
              <a:t>// Brighten Image</a:t>
            </a:r>
          </a:p>
          <a:p>
            <a:pPr marL="438150" marR="0" lvl="0" indent="-319088" algn="l" defTabSz="914400" rtl="0" eaLnBrk="0" fontAlgn="base" latinLnBrk="0" hangingPunct="0">
              <a:lnSpc>
                <a:spcPct val="100000"/>
              </a:lnSpc>
              <a:spcBef>
                <a:spcPct val="0"/>
              </a:spcBef>
              <a:spcAft>
                <a:spcPct val="0"/>
              </a:spcAft>
              <a:buClr>
                <a:schemeClr val="accent1"/>
              </a:buClr>
              <a:buSzPct val="80000"/>
              <a:buFont typeface="Wingdings 2" pitchFamily="18" charset="2"/>
              <a:buNone/>
              <a:tabLst/>
              <a:defRPr/>
            </a:pPr>
            <a:r>
              <a:rPr kumimoji="0" lang="en-US" altLang="zh-TW" sz="1600" b="1" dirty="0" smtClean="0">
                <a:solidFill>
                  <a:srgbClr val="0070C0"/>
                </a:solidFill>
                <a:latin typeface="+mn-lt"/>
                <a:ea typeface="+mn-ea"/>
              </a:rPr>
              <a:t>	</a:t>
            </a:r>
            <a:r>
              <a:rPr kumimoji="0" lang="en-US" altLang="zh-TW" sz="1600" b="1" dirty="0" err="1" smtClean="0">
                <a:solidFill>
                  <a:srgbClr val="0070C0"/>
                </a:solidFill>
                <a:latin typeface="+mn-lt"/>
                <a:ea typeface="+mn-ea"/>
              </a:rPr>
              <a:t>glMatrixMode</a:t>
            </a:r>
            <a:r>
              <a:rPr kumimoji="0" lang="en-US" altLang="zh-TW" sz="1600" b="1" dirty="0" smtClean="0">
                <a:solidFill>
                  <a:srgbClr val="0070C0"/>
                </a:solidFill>
                <a:latin typeface="+mn-lt"/>
                <a:ea typeface="+mn-ea"/>
              </a:rPr>
              <a:t>(GL_COLOR);</a:t>
            </a:r>
          </a:p>
          <a:p>
            <a:pPr marL="438150" marR="0" lvl="0" indent="-319088" algn="l" defTabSz="914400" rtl="0" eaLnBrk="0" fontAlgn="base" latinLnBrk="0" hangingPunct="0">
              <a:lnSpc>
                <a:spcPct val="100000"/>
              </a:lnSpc>
              <a:spcBef>
                <a:spcPct val="0"/>
              </a:spcBef>
              <a:spcAft>
                <a:spcPct val="0"/>
              </a:spcAft>
              <a:buClr>
                <a:schemeClr val="accent1"/>
              </a:buClr>
              <a:buSzPct val="80000"/>
              <a:buFont typeface="Wingdings 2" pitchFamily="18" charset="2"/>
              <a:buNone/>
              <a:tabLst/>
              <a:defRPr/>
            </a:pPr>
            <a:r>
              <a:rPr kumimoji="0" lang="en-US" altLang="zh-TW" sz="1600" b="1" i="0" u="none" strike="noStrike" kern="1200" cap="none" spc="0" normalizeH="0" baseline="0" noProof="0" dirty="0" smtClean="0">
                <a:ln>
                  <a:noFill/>
                </a:ln>
                <a:solidFill>
                  <a:srgbClr val="0070C0"/>
                </a:solidFill>
                <a:effectLst/>
                <a:uLnTx/>
                <a:uFillTx/>
                <a:latin typeface="+mn-lt"/>
                <a:ea typeface="+mn-ea"/>
                <a:cs typeface="+mn-cs"/>
              </a:rPr>
              <a:t>	</a:t>
            </a:r>
            <a:r>
              <a:rPr kumimoji="0" lang="en-US" altLang="zh-TW" sz="1600" b="1" i="0" u="none" strike="noStrike" kern="1200" cap="none" spc="0" normalizeH="0" baseline="0" noProof="0" dirty="0" err="1" smtClean="0">
                <a:ln>
                  <a:noFill/>
                </a:ln>
                <a:solidFill>
                  <a:srgbClr val="0070C0"/>
                </a:solidFill>
                <a:effectLst/>
                <a:uLnTx/>
                <a:uFillTx/>
                <a:latin typeface="+mn-lt"/>
                <a:ea typeface="+mn-ea"/>
                <a:cs typeface="+mn-cs"/>
              </a:rPr>
              <a:t>glScalef</a:t>
            </a:r>
            <a:r>
              <a:rPr kumimoji="0" lang="en-US" altLang="zh-TW" sz="1600" b="1" i="0" u="none" strike="noStrike" kern="1200" cap="none" spc="0" normalizeH="0" baseline="0" noProof="0" dirty="0" smtClean="0">
                <a:ln>
                  <a:noFill/>
                </a:ln>
                <a:solidFill>
                  <a:srgbClr val="0070C0"/>
                </a:solidFill>
                <a:effectLst/>
                <a:uLnTx/>
                <a:uFillTx/>
                <a:latin typeface="+mn-lt"/>
                <a:ea typeface="+mn-ea"/>
                <a:cs typeface="+mn-cs"/>
              </a:rPr>
              <a:t>(1.25f, 1.25f, 1.25f);</a:t>
            </a:r>
          </a:p>
          <a:p>
            <a:pPr marL="438150" marR="0" lvl="0" indent="-319088" algn="l" defTabSz="914400" rtl="0" eaLnBrk="0" fontAlgn="base" latinLnBrk="0" hangingPunct="0">
              <a:lnSpc>
                <a:spcPct val="100000"/>
              </a:lnSpc>
              <a:spcBef>
                <a:spcPct val="0"/>
              </a:spcBef>
              <a:spcAft>
                <a:spcPct val="0"/>
              </a:spcAft>
              <a:buClr>
                <a:schemeClr val="accent1"/>
              </a:buClr>
              <a:buSzPct val="80000"/>
              <a:buFont typeface="Wingdings 2" pitchFamily="18" charset="2"/>
              <a:buNone/>
              <a:tabLst/>
              <a:defRPr/>
            </a:pPr>
            <a:r>
              <a:rPr kumimoji="0" lang="en-US" altLang="zh-TW" sz="1600" dirty="0" smtClean="0">
                <a:latin typeface="+mn-lt"/>
                <a:ea typeface="+mn-ea"/>
              </a:rPr>
              <a:t>	</a:t>
            </a:r>
            <a:r>
              <a:rPr kumimoji="0" lang="en-US" altLang="zh-TW" sz="1600" dirty="0" err="1" smtClean="0">
                <a:solidFill>
                  <a:srgbClr val="FF0000"/>
                </a:solidFill>
                <a:latin typeface="+mn-lt"/>
                <a:ea typeface="+mn-ea"/>
              </a:rPr>
              <a:t>glMatrixMode</a:t>
            </a:r>
            <a:r>
              <a:rPr kumimoji="0" lang="en-US" altLang="zh-TW" sz="1600" dirty="0" smtClean="0">
                <a:solidFill>
                  <a:srgbClr val="FF0000"/>
                </a:solidFill>
                <a:latin typeface="+mn-lt"/>
                <a:ea typeface="+mn-ea"/>
              </a:rPr>
              <a:t>(GL_MODELVIEW);</a:t>
            </a:r>
          </a:p>
          <a:p>
            <a:pPr marL="438150" marR="0" lvl="0" indent="-319088" algn="l" defTabSz="914400" rtl="0" eaLnBrk="0" fontAlgn="base" latinLnBrk="0" hangingPunct="0">
              <a:lnSpc>
                <a:spcPct val="100000"/>
              </a:lnSpc>
              <a:spcBef>
                <a:spcPct val="0"/>
              </a:spcBef>
              <a:spcAft>
                <a:spcPct val="0"/>
              </a:spcAft>
              <a:buClr>
                <a:schemeClr val="accent1"/>
              </a:buClr>
              <a:buSzPct val="80000"/>
              <a:buFont typeface="Wingdings 2" pitchFamily="18" charset="2"/>
              <a:buNone/>
              <a:tabLst/>
              <a:defRPr/>
            </a:pPr>
            <a:r>
              <a:rPr kumimoji="0" lang="en-US" altLang="zh-TW" sz="1600" b="0" i="0" u="none" strike="noStrike" kern="1200" cap="none" spc="0" normalizeH="0" baseline="0" noProof="0" dirty="0" smtClean="0">
                <a:ln>
                  <a:noFill/>
                </a:ln>
                <a:solidFill>
                  <a:schemeClr val="tx1"/>
                </a:solidFill>
                <a:effectLst/>
                <a:uLnTx/>
                <a:uFillTx/>
                <a:latin typeface="+mn-lt"/>
                <a:ea typeface="+mn-ea"/>
                <a:cs typeface="+mn-cs"/>
              </a:rPr>
              <a:t>	break;</a:t>
            </a:r>
          </a:p>
          <a:p>
            <a:pPr marL="438150" marR="0" lvl="0" indent="-319088" algn="l" defTabSz="914400" rtl="0" eaLnBrk="0" fontAlgn="base" latinLnBrk="0" hangingPunct="0">
              <a:lnSpc>
                <a:spcPct val="100000"/>
              </a:lnSpc>
              <a:spcBef>
                <a:spcPct val="0"/>
              </a:spcBef>
              <a:spcAft>
                <a:spcPct val="0"/>
              </a:spcAft>
              <a:buClr>
                <a:schemeClr val="accent1"/>
              </a:buClr>
              <a:buSzPct val="80000"/>
              <a:buFont typeface="Wingdings 2" pitchFamily="18" charset="2"/>
              <a:buNone/>
              <a:tabLst/>
              <a:defRPr/>
            </a:pPr>
            <a:r>
              <a:rPr kumimoji="0" lang="en-US" altLang="zh-TW" sz="1600" dirty="0" smtClean="0">
                <a:latin typeface="+mn-lt"/>
                <a:ea typeface="+mn-ea"/>
              </a:rPr>
              <a:t>…</a:t>
            </a:r>
            <a:endParaRPr kumimoji="0" lang="zh-TW" altLang="en-US" sz="1600" b="0" i="0" u="none" strike="noStrike" kern="1200" cap="none" spc="0" normalizeH="0" baseline="0" noProof="0" dirty="0" err="1" smtClean="0">
              <a:ln>
                <a:noFill/>
              </a:ln>
              <a:solidFill>
                <a:schemeClr val="tx1"/>
              </a:solidFill>
              <a:effectLst/>
              <a:uLnTx/>
              <a:uFillTx/>
              <a:latin typeface="+mn-lt"/>
              <a:ea typeface="+mn-ea"/>
              <a:cs typeface="+mn-cs"/>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Color Lookup</a:t>
            </a:r>
            <a:endParaRPr lang="zh-TW" altLang="en-US" dirty="0"/>
          </a:p>
        </p:txBody>
      </p:sp>
      <p:sp>
        <p:nvSpPr>
          <p:cNvPr id="3" name="內容版面配置區 2"/>
          <p:cNvSpPr>
            <a:spLocks noGrp="1"/>
          </p:cNvSpPr>
          <p:nvPr>
            <p:ph idx="1"/>
          </p:nvPr>
        </p:nvSpPr>
        <p:spPr/>
        <p:txBody>
          <a:bodyPr/>
          <a:lstStyle/>
          <a:p>
            <a:r>
              <a:rPr lang="en-US" altLang="zh-TW" dirty="0" smtClean="0"/>
              <a:t>You can specify a table of color values used to replace a pixel’s current color.</a:t>
            </a:r>
          </a:p>
          <a:p>
            <a:pPr lvl="1"/>
            <a:r>
              <a:rPr lang="en-US" altLang="zh-TW" dirty="0" smtClean="0"/>
              <a:t>Powerful version of “pixel mapping.”</a:t>
            </a:r>
          </a:p>
          <a:p>
            <a:endParaRPr lang="en-US" altLang="zh-TW" dirty="0" smtClean="0"/>
          </a:p>
          <a:p>
            <a:r>
              <a:rPr lang="en-US" altLang="zh-TW" dirty="0" smtClean="0"/>
              <a:t>void </a:t>
            </a:r>
            <a:r>
              <a:rPr lang="en-US" altLang="zh-TW" b="1" dirty="0" err="1" smtClean="0"/>
              <a:t>glColorTable</a:t>
            </a:r>
            <a:r>
              <a:rPr lang="en-US" altLang="zh-TW" dirty="0" smtClean="0"/>
              <a:t>(</a:t>
            </a:r>
            <a:r>
              <a:rPr lang="en-US" altLang="zh-TW" dirty="0" err="1" smtClean="0"/>
              <a:t>GLenum</a:t>
            </a:r>
            <a:r>
              <a:rPr lang="en-US" altLang="zh-TW" dirty="0" smtClean="0"/>
              <a:t> </a:t>
            </a:r>
            <a:r>
              <a:rPr lang="en-US" altLang="zh-TW" i="1" dirty="0" smtClean="0">
                <a:solidFill>
                  <a:srgbClr val="00B050"/>
                </a:solidFill>
              </a:rPr>
              <a:t>target</a:t>
            </a:r>
            <a:r>
              <a:rPr lang="en-US" altLang="zh-TW" i="1" dirty="0" smtClean="0"/>
              <a:t>, </a:t>
            </a:r>
            <a:r>
              <a:rPr lang="en-US" altLang="zh-TW" i="1" dirty="0" err="1" smtClean="0"/>
              <a:t>GLenum</a:t>
            </a:r>
            <a:r>
              <a:rPr lang="en-US" altLang="zh-TW" i="1" dirty="0" smtClean="0"/>
              <a:t> </a:t>
            </a:r>
            <a:r>
              <a:rPr lang="en-US" altLang="zh-TW" i="1" dirty="0" err="1" smtClean="0">
                <a:solidFill>
                  <a:srgbClr val="00B050"/>
                </a:solidFill>
              </a:rPr>
              <a:t>internalFormat</a:t>
            </a:r>
            <a:r>
              <a:rPr lang="en-US" altLang="zh-TW" i="1" dirty="0" smtClean="0"/>
              <a:t>, </a:t>
            </a:r>
            <a:r>
              <a:rPr lang="en-US" altLang="zh-TW" i="1" dirty="0" err="1" smtClean="0"/>
              <a:t>GLsizei</a:t>
            </a:r>
            <a:r>
              <a:rPr lang="en-US" altLang="zh-TW" i="1" dirty="0" smtClean="0"/>
              <a:t> </a:t>
            </a:r>
            <a:r>
              <a:rPr lang="en-US" altLang="zh-TW" i="1" dirty="0" err="1" smtClean="0"/>
              <a:t>width,</a:t>
            </a:r>
            <a:r>
              <a:rPr lang="en-US" altLang="zh-TW" dirty="0" err="1" smtClean="0"/>
              <a:t>GLenum</a:t>
            </a:r>
            <a:r>
              <a:rPr lang="en-US" altLang="zh-TW" dirty="0" smtClean="0"/>
              <a:t> </a:t>
            </a:r>
            <a:r>
              <a:rPr lang="en-US" altLang="zh-TW" i="1" dirty="0" smtClean="0"/>
              <a:t>format, </a:t>
            </a:r>
            <a:r>
              <a:rPr lang="en-US" altLang="zh-TW" i="1" dirty="0" err="1" smtClean="0"/>
              <a:t>GLenum</a:t>
            </a:r>
            <a:r>
              <a:rPr lang="en-US" altLang="zh-TW" i="1" dirty="0" smtClean="0"/>
              <a:t> </a:t>
            </a:r>
            <a:r>
              <a:rPr lang="en-US" altLang="zh-TW" i="1" dirty="0" err="1" smtClean="0"/>
              <a:t>type,</a:t>
            </a:r>
            <a:r>
              <a:rPr lang="en-US" altLang="zh-TW" dirty="0" err="1" smtClean="0"/>
              <a:t>const</a:t>
            </a:r>
            <a:r>
              <a:rPr lang="en-US" altLang="zh-TW" dirty="0" smtClean="0"/>
              <a:t> </a:t>
            </a:r>
            <a:r>
              <a:rPr lang="en-US" altLang="zh-TW" dirty="0" err="1" smtClean="0"/>
              <a:t>GLvoid</a:t>
            </a:r>
            <a:r>
              <a:rPr lang="en-US" altLang="zh-TW" dirty="0" smtClean="0"/>
              <a:t> *</a:t>
            </a:r>
            <a:r>
              <a:rPr lang="en-US" altLang="zh-TW" i="1" dirty="0" smtClean="0"/>
              <a:t>table);</a:t>
            </a:r>
          </a:p>
          <a:p>
            <a:pPr lvl="1"/>
            <a:r>
              <a:rPr lang="en-US" altLang="zh-TW" i="1" dirty="0" smtClean="0"/>
              <a:t>format and type is similar to </a:t>
            </a:r>
            <a:r>
              <a:rPr lang="en-US" altLang="zh-TW" i="1" dirty="0" err="1" smtClean="0"/>
              <a:t>param</a:t>
            </a:r>
            <a:r>
              <a:rPr lang="en-US" altLang="zh-TW" i="1" dirty="0" smtClean="0"/>
              <a:t> in </a:t>
            </a:r>
            <a:r>
              <a:rPr lang="en-US" altLang="zh-TW" i="1" dirty="0" err="1" smtClean="0"/>
              <a:t>glDrawPixel</a:t>
            </a:r>
            <a:r>
              <a:rPr lang="en-US" altLang="zh-TW" i="1" dirty="0" smtClean="0"/>
              <a:t>.</a:t>
            </a:r>
            <a:endParaRPr lang="zh-TW" altLang="en-US" dirty="0"/>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Color Lookup</a:t>
            </a:r>
            <a:endParaRPr lang="zh-TW" altLang="en-US" dirty="0"/>
          </a:p>
        </p:txBody>
      </p:sp>
      <p:sp>
        <p:nvSpPr>
          <p:cNvPr id="3" name="內容版面配置區 2"/>
          <p:cNvSpPr>
            <a:spLocks noGrp="1"/>
          </p:cNvSpPr>
          <p:nvPr>
            <p:ph idx="1"/>
          </p:nvPr>
        </p:nvSpPr>
        <p:spPr/>
        <p:txBody>
          <a:bodyPr/>
          <a:lstStyle/>
          <a:p>
            <a:r>
              <a:rPr lang="en-US" altLang="zh-TW" dirty="0" smtClean="0"/>
              <a:t>Target : </a:t>
            </a:r>
          </a:p>
          <a:p>
            <a:pPr lvl="1"/>
            <a:r>
              <a:rPr lang="en-US" altLang="zh-TW" dirty="0" smtClean="0"/>
              <a:t>The Place to Apply the Color Lookup Table</a:t>
            </a:r>
            <a:endParaRPr lang="zh-TW" altLang="en-US" dirty="0"/>
          </a:p>
        </p:txBody>
      </p:sp>
      <p:pic>
        <p:nvPicPr>
          <p:cNvPr id="1026" name="Picture 2"/>
          <p:cNvPicPr>
            <a:picLocks noChangeAspect="1" noChangeArrowheads="1"/>
          </p:cNvPicPr>
          <p:nvPr/>
        </p:nvPicPr>
        <p:blipFill>
          <a:blip r:embed="rId2" cstate="print"/>
          <a:srcRect/>
          <a:stretch>
            <a:fillRect/>
          </a:stretch>
        </p:blipFill>
        <p:spPr bwMode="auto">
          <a:xfrm>
            <a:off x="1187624" y="2924944"/>
            <a:ext cx="5762625" cy="1590675"/>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0" y="4509120"/>
            <a:ext cx="9144000" cy="2376264"/>
          </a:xfrm>
          <a:prstGeom prst="rect">
            <a:avLst/>
          </a:prstGeom>
          <a:noFill/>
          <a:ln w="9525">
            <a:noFill/>
            <a:miter lim="800000"/>
            <a:headEnd/>
            <a:tailEnd/>
          </a:ln>
        </p:spPr>
      </p:pic>
      <p:sp>
        <p:nvSpPr>
          <p:cNvPr id="7" name="矩形 6"/>
          <p:cNvSpPr/>
          <p:nvPr/>
        </p:nvSpPr>
        <p:spPr>
          <a:xfrm>
            <a:off x="2379676" y="4509120"/>
            <a:ext cx="1224136" cy="792088"/>
          </a:xfrm>
          <a:prstGeom prst="rect">
            <a:avLst/>
          </a:prstGeom>
          <a:noFill/>
          <a:ln w="38100"/>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8" name="矩形 7"/>
          <p:cNvSpPr/>
          <p:nvPr/>
        </p:nvSpPr>
        <p:spPr>
          <a:xfrm>
            <a:off x="5868144" y="4509120"/>
            <a:ext cx="1224136" cy="792088"/>
          </a:xfrm>
          <a:prstGeom prst="rect">
            <a:avLst/>
          </a:prstGeom>
          <a:noFill/>
          <a:ln w="38100"/>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9" name="矩形 8"/>
          <p:cNvSpPr/>
          <p:nvPr/>
        </p:nvSpPr>
        <p:spPr>
          <a:xfrm>
            <a:off x="731513" y="6093296"/>
            <a:ext cx="1224136" cy="792088"/>
          </a:xfrm>
          <a:prstGeom prst="rect">
            <a:avLst/>
          </a:prstGeom>
          <a:noFill/>
          <a:ln w="38100"/>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Color Lookup</a:t>
            </a:r>
            <a:endParaRPr lang="zh-TW" altLang="en-US" dirty="0"/>
          </a:p>
        </p:txBody>
      </p:sp>
      <p:sp>
        <p:nvSpPr>
          <p:cNvPr id="3" name="內容版面配置區 2"/>
          <p:cNvSpPr>
            <a:spLocks noGrp="1"/>
          </p:cNvSpPr>
          <p:nvPr>
            <p:ph idx="1"/>
          </p:nvPr>
        </p:nvSpPr>
        <p:spPr/>
        <p:txBody>
          <a:bodyPr/>
          <a:lstStyle/>
          <a:p>
            <a:r>
              <a:rPr lang="en-US" altLang="zh-TW" dirty="0" smtClean="0"/>
              <a:t>The </a:t>
            </a:r>
            <a:r>
              <a:rPr lang="en-US" altLang="zh-TW" dirty="0" err="1" smtClean="0"/>
              <a:t>internalFormat</a:t>
            </a:r>
            <a:r>
              <a:rPr lang="en-US" altLang="zh-TW" dirty="0" smtClean="0"/>
              <a:t>: </a:t>
            </a:r>
          </a:p>
          <a:p>
            <a:pPr lvl="1"/>
            <a:r>
              <a:rPr lang="en-US" altLang="zh-TW" dirty="0" smtClean="0"/>
              <a:t>specifies the internal OpenGL representation of the color table pointed to by </a:t>
            </a:r>
            <a:r>
              <a:rPr lang="en-US" altLang="zh-TW" sz="2400" i="1" dirty="0" smtClean="0"/>
              <a:t>table</a:t>
            </a:r>
            <a:r>
              <a:rPr lang="en-US" altLang="zh-TW" i="1" dirty="0" smtClean="0"/>
              <a:t>.</a:t>
            </a:r>
          </a:p>
          <a:p>
            <a:r>
              <a:rPr lang="en-US" altLang="zh-TW" sz="2400" i="1" dirty="0" smtClean="0"/>
              <a:t>examples</a:t>
            </a:r>
          </a:p>
          <a:p>
            <a:pPr lvl="1"/>
            <a:r>
              <a:rPr lang="en-US" altLang="zh-TW" sz="2000" dirty="0" smtClean="0"/>
              <a:t>GL_ALPHA4, ... GL_LUMINANCE12, ... GL_LUMINANCE8_ALPHA8,  ... GL_INTENSTIY12, ... GL_RGB10, ... GL_RGB16, ... GL_RGBA4, ... GL_RGBA16</a:t>
            </a:r>
          </a:p>
          <a:p>
            <a:pPr lvl="2"/>
            <a:r>
              <a:rPr lang="en-US" altLang="zh-TW" dirty="0" smtClean="0">
                <a:solidFill>
                  <a:srgbClr val="00B050"/>
                </a:solidFill>
              </a:rPr>
              <a:t>color component name  </a:t>
            </a:r>
          </a:p>
          <a:p>
            <a:pPr lvl="2"/>
            <a:r>
              <a:rPr lang="en-US" altLang="zh-TW" dirty="0" smtClean="0">
                <a:solidFill>
                  <a:srgbClr val="00B050"/>
                </a:solidFill>
              </a:rPr>
              <a:t>+ the bit count of that component’s representation</a:t>
            </a:r>
            <a:endParaRPr lang="zh-TW" altLang="en-US" dirty="0">
              <a:solidFill>
                <a:srgbClr val="00B050"/>
              </a:solidFill>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Color Lookup </a:t>
            </a:r>
            <a:r>
              <a:rPr lang="en-US" altLang="zh-TW" i="1" dirty="0" smtClean="0"/>
              <a:t>(example)</a:t>
            </a:r>
            <a:endParaRPr lang="zh-TW" altLang="en-US" i="1" dirty="0"/>
          </a:p>
        </p:txBody>
      </p:sp>
      <p:sp>
        <p:nvSpPr>
          <p:cNvPr id="3" name="內容版面配置區 2"/>
          <p:cNvSpPr>
            <a:spLocks noGrp="1"/>
          </p:cNvSpPr>
          <p:nvPr>
            <p:ph idx="1"/>
          </p:nvPr>
        </p:nvSpPr>
        <p:spPr/>
        <p:txBody>
          <a:bodyPr/>
          <a:lstStyle/>
          <a:p>
            <a:pPr>
              <a:buNone/>
            </a:pPr>
            <a:r>
              <a:rPr lang="en-US" altLang="zh-TW" sz="1600" dirty="0" smtClean="0"/>
              <a:t>…</a:t>
            </a:r>
          </a:p>
          <a:p>
            <a:pPr>
              <a:buNone/>
            </a:pPr>
            <a:r>
              <a:rPr lang="en-US" altLang="zh-TW" sz="1600" b="1" dirty="0" smtClean="0"/>
              <a:t>case 3</a:t>
            </a:r>
            <a:r>
              <a:rPr lang="en-US" altLang="zh-TW" sz="1600" dirty="0" smtClean="0"/>
              <a:t>: </a:t>
            </a:r>
            <a:r>
              <a:rPr lang="en-US" altLang="zh-TW" sz="1600" dirty="0" smtClean="0">
                <a:solidFill>
                  <a:srgbClr val="00B050"/>
                </a:solidFill>
              </a:rPr>
              <a:t>// Invert Image</a:t>
            </a:r>
          </a:p>
          <a:p>
            <a:pPr>
              <a:buNone/>
            </a:pPr>
            <a:r>
              <a:rPr lang="en-US" altLang="zh-TW" sz="1600" dirty="0" smtClean="0"/>
              <a:t>for(</a:t>
            </a:r>
            <a:r>
              <a:rPr lang="en-US" altLang="zh-TW" sz="1600" dirty="0" err="1" smtClean="0"/>
              <a:t>i</a:t>
            </a:r>
            <a:r>
              <a:rPr lang="en-US" altLang="zh-TW" sz="1600" dirty="0" smtClean="0"/>
              <a:t> = 0; </a:t>
            </a:r>
            <a:r>
              <a:rPr lang="en-US" altLang="zh-TW" sz="1600" dirty="0" err="1" smtClean="0"/>
              <a:t>i</a:t>
            </a:r>
            <a:r>
              <a:rPr lang="en-US" altLang="zh-TW" sz="1600" dirty="0" smtClean="0"/>
              <a:t> &lt; 255; </a:t>
            </a:r>
            <a:r>
              <a:rPr lang="en-US" altLang="zh-TW" sz="1600" dirty="0" err="1" smtClean="0"/>
              <a:t>i</a:t>
            </a:r>
            <a:r>
              <a:rPr lang="en-US" altLang="zh-TW" sz="1600" dirty="0" smtClean="0"/>
              <a:t>++)</a:t>
            </a:r>
          </a:p>
          <a:p>
            <a:pPr>
              <a:buNone/>
            </a:pPr>
            <a:r>
              <a:rPr lang="en-US" altLang="zh-TW" sz="1600" dirty="0" smtClean="0"/>
              <a:t>{</a:t>
            </a:r>
          </a:p>
          <a:p>
            <a:pPr>
              <a:buNone/>
            </a:pPr>
            <a:r>
              <a:rPr lang="en-US" altLang="zh-TW" sz="1600" dirty="0" smtClean="0"/>
              <a:t>	</a:t>
            </a:r>
            <a:r>
              <a:rPr lang="en-US" altLang="zh-TW" sz="1600" dirty="0" err="1" smtClean="0"/>
              <a:t>invertTable</a:t>
            </a:r>
            <a:r>
              <a:rPr lang="en-US" altLang="zh-TW" sz="1600" dirty="0" smtClean="0"/>
              <a:t>[</a:t>
            </a:r>
            <a:r>
              <a:rPr lang="en-US" altLang="zh-TW" sz="1600" dirty="0" err="1" smtClean="0"/>
              <a:t>i</a:t>
            </a:r>
            <a:r>
              <a:rPr lang="en-US" altLang="zh-TW" sz="1600" dirty="0" smtClean="0"/>
              <a:t>][0] = 255 - </a:t>
            </a:r>
            <a:r>
              <a:rPr lang="en-US" altLang="zh-TW" sz="1600" dirty="0" err="1" smtClean="0"/>
              <a:t>i</a:t>
            </a:r>
            <a:r>
              <a:rPr lang="en-US" altLang="zh-TW" sz="1600" dirty="0" smtClean="0"/>
              <a:t>;</a:t>
            </a:r>
          </a:p>
          <a:p>
            <a:pPr>
              <a:buNone/>
            </a:pPr>
            <a:r>
              <a:rPr lang="en-US" altLang="zh-TW" sz="1600" dirty="0" smtClean="0"/>
              <a:t>	</a:t>
            </a:r>
            <a:r>
              <a:rPr lang="en-US" altLang="zh-TW" sz="1600" dirty="0" err="1" smtClean="0"/>
              <a:t>invertTable</a:t>
            </a:r>
            <a:r>
              <a:rPr lang="en-US" altLang="zh-TW" sz="1600" dirty="0" smtClean="0"/>
              <a:t>[</a:t>
            </a:r>
            <a:r>
              <a:rPr lang="en-US" altLang="zh-TW" sz="1600" dirty="0" err="1" smtClean="0"/>
              <a:t>i</a:t>
            </a:r>
            <a:r>
              <a:rPr lang="en-US" altLang="zh-TW" sz="1600" dirty="0" smtClean="0"/>
              <a:t>][1] = 255 - </a:t>
            </a:r>
            <a:r>
              <a:rPr lang="en-US" altLang="zh-TW" sz="1600" dirty="0" err="1" smtClean="0"/>
              <a:t>i</a:t>
            </a:r>
            <a:r>
              <a:rPr lang="en-US" altLang="zh-TW" sz="1600" dirty="0" smtClean="0"/>
              <a:t>;</a:t>
            </a:r>
          </a:p>
          <a:p>
            <a:pPr>
              <a:buNone/>
            </a:pPr>
            <a:r>
              <a:rPr lang="en-US" altLang="zh-TW" sz="1600" dirty="0" smtClean="0"/>
              <a:t>	</a:t>
            </a:r>
            <a:r>
              <a:rPr lang="en-US" altLang="zh-TW" sz="1600" dirty="0" err="1" smtClean="0"/>
              <a:t>invertTable</a:t>
            </a:r>
            <a:r>
              <a:rPr lang="en-US" altLang="zh-TW" sz="1600" dirty="0" smtClean="0"/>
              <a:t>[</a:t>
            </a:r>
            <a:r>
              <a:rPr lang="en-US" altLang="zh-TW" sz="1600" dirty="0" err="1" smtClean="0"/>
              <a:t>i</a:t>
            </a:r>
            <a:r>
              <a:rPr lang="en-US" altLang="zh-TW" sz="1600" dirty="0" smtClean="0"/>
              <a:t>][2] = 255 - </a:t>
            </a:r>
            <a:r>
              <a:rPr lang="en-US" altLang="zh-TW" sz="1600" dirty="0" err="1" smtClean="0"/>
              <a:t>i</a:t>
            </a:r>
            <a:r>
              <a:rPr lang="en-US" altLang="zh-TW" sz="1600" dirty="0" smtClean="0"/>
              <a:t>;</a:t>
            </a:r>
          </a:p>
          <a:p>
            <a:pPr>
              <a:buNone/>
            </a:pPr>
            <a:r>
              <a:rPr lang="en-US" altLang="zh-TW" sz="1600" dirty="0" smtClean="0"/>
              <a:t>}</a:t>
            </a:r>
          </a:p>
          <a:p>
            <a:pPr>
              <a:buNone/>
            </a:pPr>
            <a:r>
              <a:rPr lang="en-US" altLang="zh-TW" sz="1600" b="1" dirty="0" err="1" smtClean="0"/>
              <a:t>glColorTable</a:t>
            </a:r>
            <a:r>
              <a:rPr lang="en-US" altLang="zh-TW" sz="1600" b="1" dirty="0" smtClean="0"/>
              <a:t>(GL_COLOR_TABLE, GL_RGB, 256, </a:t>
            </a:r>
            <a:br>
              <a:rPr lang="en-US" altLang="zh-TW" sz="1600" b="1" dirty="0" smtClean="0"/>
            </a:br>
            <a:r>
              <a:rPr lang="en-US" altLang="zh-TW" sz="1600" b="1" dirty="0" smtClean="0"/>
              <a:t>GL_RGB, GL_UNSIGNED_BYTE, </a:t>
            </a:r>
            <a:r>
              <a:rPr lang="en-US" altLang="zh-TW" sz="1600" b="1" dirty="0" err="1" smtClean="0"/>
              <a:t>invertTable</a:t>
            </a:r>
            <a:r>
              <a:rPr lang="en-US" altLang="zh-TW" sz="1600" b="1" dirty="0" smtClean="0"/>
              <a:t>);</a:t>
            </a:r>
          </a:p>
          <a:p>
            <a:pPr>
              <a:buNone/>
            </a:pPr>
            <a:endParaRPr lang="en-US" altLang="zh-TW" sz="1600" dirty="0" smtClean="0"/>
          </a:p>
          <a:p>
            <a:pPr>
              <a:buNone/>
            </a:pPr>
            <a:r>
              <a:rPr lang="en-US" altLang="zh-TW" sz="1600" dirty="0" err="1" smtClean="0"/>
              <a:t>glEnable</a:t>
            </a:r>
            <a:r>
              <a:rPr lang="en-US" altLang="zh-TW" sz="1600" dirty="0" smtClean="0"/>
              <a:t>(GL_COLOR_TABLE);</a:t>
            </a:r>
          </a:p>
          <a:p>
            <a:pPr>
              <a:buNone/>
            </a:pPr>
            <a:endParaRPr lang="en-US" altLang="zh-TW" sz="1600" dirty="0" smtClean="0"/>
          </a:p>
          <a:p>
            <a:pPr>
              <a:buNone/>
            </a:pPr>
            <a:r>
              <a:rPr lang="en-US" altLang="zh-TW" sz="1600" dirty="0" smtClean="0">
                <a:solidFill>
                  <a:srgbClr val="00B050"/>
                </a:solidFill>
              </a:rPr>
              <a:t>///…draw pixels</a:t>
            </a:r>
          </a:p>
          <a:p>
            <a:pPr>
              <a:buNone/>
            </a:pPr>
            <a:endParaRPr lang="en-US" altLang="zh-TW" sz="1600" dirty="0" smtClean="0"/>
          </a:p>
          <a:p>
            <a:pPr>
              <a:buNone/>
            </a:pPr>
            <a:r>
              <a:rPr lang="en-US" altLang="zh-TW" sz="1600" dirty="0" err="1" smtClean="0"/>
              <a:t>glDisable</a:t>
            </a:r>
            <a:r>
              <a:rPr lang="en-US" altLang="zh-TW" sz="1600" dirty="0" smtClean="0"/>
              <a:t>(GL_COLOR_TABLE);</a:t>
            </a:r>
          </a:p>
          <a:p>
            <a:pPr>
              <a:buNone/>
            </a:pPr>
            <a:endParaRPr lang="zh-TW" altLang="en-US" sz="1600" dirty="0" err="1" smtClean="0"/>
          </a:p>
        </p:txBody>
      </p:sp>
      <p:cxnSp>
        <p:nvCxnSpPr>
          <p:cNvPr id="8" name="直線單箭頭接點 7"/>
          <p:cNvCxnSpPr/>
          <p:nvPr/>
        </p:nvCxnSpPr>
        <p:spPr>
          <a:xfrm rot="5400000" flipH="1" flipV="1">
            <a:off x="4752020" y="3465004"/>
            <a:ext cx="504056" cy="43204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5148064" y="3212976"/>
            <a:ext cx="2895793" cy="369332"/>
          </a:xfrm>
          <a:prstGeom prst="rect">
            <a:avLst/>
          </a:prstGeom>
          <a:noFill/>
        </p:spPr>
        <p:txBody>
          <a:bodyPr wrap="none" rtlCol="0">
            <a:spAutoFit/>
          </a:bodyPr>
          <a:lstStyle/>
          <a:p>
            <a:r>
              <a:rPr lang="en-US" altLang="zh-TW" sz="1800" b="1" dirty="0" smtClean="0">
                <a:solidFill>
                  <a:schemeClr val="accent1"/>
                </a:solidFill>
                <a:latin typeface="+mj-lt"/>
              </a:rPr>
              <a:t>Width = count of color level</a:t>
            </a:r>
            <a:endParaRPr lang="zh-TW" altLang="en-US" sz="1800" b="1" dirty="0">
              <a:solidFill>
                <a:schemeClr val="accent1"/>
              </a:solidFill>
              <a:latin typeface="+mj-lt"/>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Image drawing</a:t>
            </a:r>
            <a:endParaRPr lang="zh-TW" altLang="en-US" dirty="0"/>
          </a:p>
        </p:txBody>
      </p:sp>
      <p:sp>
        <p:nvSpPr>
          <p:cNvPr id="3" name="內容版面配置區 2"/>
          <p:cNvSpPr>
            <a:spLocks noGrp="1"/>
          </p:cNvSpPr>
          <p:nvPr>
            <p:ph idx="1"/>
          </p:nvPr>
        </p:nvSpPr>
        <p:spPr/>
        <p:txBody>
          <a:bodyPr/>
          <a:lstStyle/>
          <a:p>
            <a:r>
              <a:rPr lang="en-US" altLang="zh-TW" dirty="0" err="1" smtClean="0"/>
              <a:t>glRasterPos</a:t>
            </a:r>
            <a:r>
              <a:rPr lang="en-US" altLang="zh-TW" dirty="0" smtClean="0"/>
              <a:t> / </a:t>
            </a:r>
            <a:r>
              <a:rPr lang="en-US" altLang="zh-TW" dirty="0" err="1" smtClean="0"/>
              <a:t>glWindowPos</a:t>
            </a:r>
            <a:endParaRPr lang="en-US" altLang="zh-TW" dirty="0" smtClean="0"/>
          </a:p>
          <a:p>
            <a:pPr lvl="1"/>
            <a:r>
              <a:rPr lang="en-US" altLang="zh-TW" dirty="0" smtClean="0"/>
              <a:t>Set the raster position</a:t>
            </a:r>
          </a:p>
          <a:p>
            <a:r>
              <a:rPr lang="en-US" altLang="zh-TW" dirty="0" err="1" smtClean="0"/>
              <a:t>glBitmap</a:t>
            </a:r>
            <a:endParaRPr lang="en-US" altLang="zh-TW" dirty="0" smtClean="0"/>
          </a:p>
          <a:p>
            <a:pPr lvl="1"/>
            <a:r>
              <a:rPr lang="en-US" altLang="zh-TW" dirty="0" smtClean="0"/>
              <a:t>Draw bitmaps</a:t>
            </a:r>
          </a:p>
          <a:p>
            <a:r>
              <a:rPr lang="en-US" altLang="zh-TW" dirty="0" err="1" smtClean="0"/>
              <a:t>glReadPixels</a:t>
            </a:r>
            <a:r>
              <a:rPr lang="en-US" altLang="zh-TW" dirty="0" smtClean="0"/>
              <a:t>/</a:t>
            </a:r>
            <a:r>
              <a:rPr lang="en-US" altLang="zh-TW" dirty="0" err="1" smtClean="0"/>
              <a:t>glDrawPixels</a:t>
            </a:r>
            <a:endParaRPr lang="en-US" altLang="zh-TW" dirty="0" smtClean="0"/>
          </a:p>
          <a:p>
            <a:pPr lvl="1"/>
            <a:r>
              <a:rPr lang="en-US" altLang="zh-TW" dirty="0" smtClean="0"/>
              <a:t>Read and write color images</a:t>
            </a:r>
            <a:endParaRPr lang="zh-TW" altLang="en-US" dirty="0"/>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Proxies</a:t>
            </a:r>
            <a:endParaRPr lang="zh-TW" altLang="en-US" dirty="0"/>
          </a:p>
        </p:txBody>
      </p:sp>
      <p:sp>
        <p:nvSpPr>
          <p:cNvPr id="3" name="內容版面配置區 2"/>
          <p:cNvSpPr>
            <a:spLocks noGrp="1"/>
          </p:cNvSpPr>
          <p:nvPr>
            <p:ph idx="1"/>
          </p:nvPr>
        </p:nvSpPr>
        <p:spPr/>
        <p:txBody>
          <a:bodyPr/>
          <a:lstStyle/>
          <a:p>
            <a:r>
              <a:rPr lang="en-US" altLang="zh-TW" sz="2800" dirty="0" smtClean="0"/>
              <a:t>An OpenGL implementation’s support for color tables may be limited by system resources.</a:t>
            </a:r>
          </a:p>
          <a:p>
            <a:pPr lvl="1"/>
            <a:r>
              <a:rPr lang="en-US" altLang="zh-TW" sz="2400" dirty="0" smtClean="0"/>
              <a:t>So, you can test it!</a:t>
            </a:r>
          </a:p>
          <a:p>
            <a:pPr>
              <a:buNone/>
            </a:pPr>
            <a:endParaRPr lang="en-US" altLang="zh-TW" dirty="0" smtClean="0"/>
          </a:p>
          <a:p>
            <a:pPr lvl="1">
              <a:buNone/>
            </a:pPr>
            <a:r>
              <a:rPr lang="en-US" altLang="zh-TW" sz="1600" dirty="0" err="1" smtClean="0"/>
              <a:t>glColorTable</a:t>
            </a:r>
            <a:r>
              <a:rPr lang="en-US" altLang="zh-TW" sz="1600" dirty="0" smtClean="0"/>
              <a:t>(GL_PROXY_COLOR_TABLE, GL_RGB, 256, GL_RGB, </a:t>
            </a:r>
          </a:p>
          <a:p>
            <a:pPr lvl="1">
              <a:buNone/>
            </a:pPr>
            <a:r>
              <a:rPr lang="en-US" altLang="zh-TW" sz="1600" dirty="0" smtClean="0"/>
              <a:t>GL_UNSIGNED_BYTE, </a:t>
            </a:r>
            <a:r>
              <a:rPr lang="en-US" altLang="zh-TW" sz="1600" dirty="0" smtClean="0">
                <a:solidFill>
                  <a:srgbClr val="00B050"/>
                </a:solidFill>
              </a:rPr>
              <a:t>NULL</a:t>
            </a:r>
            <a:r>
              <a:rPr lang="en-US" altLang="zh-TW" sz="1600" dirty="0" smtClean="0"/>
              <a:t>);</a:t>
            </a:r>
          </a:p>
          <a:p>
            <a:pPr lvl="1">
              <a:buNone/>
            </a:pPr>
            <a:r>
              <a:rPr lang="en-US" altLang="zh-TW" sz="1600" dirty="0" err="1" smtClean="0"/>
              <a:t>glGetColorTableParameteriv</a:t>
            </a:r>
            <a:r>
              <a:rPr lang="en-US" altLang="zh-TW" sz="1600" dirty="0" smtClean="0"/>
              <a:t>(GL_</a:t>
            </a:r>
            <a:r>
              <a:rPr lang="en-US" altLang="zh-TW" sz="1600" dirty="0" smtClean="0">
                <a:solidFill>
                  <a:srgbClr val="00B050"/>
                </a:solidFill>
              </a:rPr>
              <a:t>PROXY</a:t>
            </a:r>
            <a:r>
              <a:rPr lang="en-US" altLang="zh-TW" sz="1600" dirty="0" smtClean="0"/>
              <a:t>_COLOR_TABLE, GL_COLOR_TABLE_WIDTH, &amp;width);</a:t>
            </a:r>
          </a:p>
          <a:p>
            <a:pPr lvl="1">
              <a:buNone/>
            </a:pPr>
            <a:r>
              <a:rPr lang="en-US" altLang="zh-TW" sz="1600" dirty="0" smtClean="0"/>
              <a:t>if(width == 0) {</a:t>
            </a:r>
          </a:p>
          <a:p>
            <a:pPr lvl="1">
              <a:buNone/>
            </a:pPr>
            <a:r>
              <a:rPr lang="en-US" altLang="zh-TW" sz="1600" dirty="0" smtClean="0"/>
              <a:t>// Error...</a:t>
            </a:r>
          </a:p>
          <a:p>
            <a:pPr lvl="1">
              <a:buNone/>
            </a:pPr>
            <a:r>
              <a:rPr lang="en-US" altLang="zh-TW" sz="1600" dirty="0" smtClean="0"/>
              <a:t>}</a:t>
            </a:r>
            <a:endParaRPr lang="zh-TW" altLang="en-US" sz="1600" dirty="0" smtClean="0"/>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Color table operations</a:t>
            </a:r>
            <a:endParaRPr lang="zh-TW" altLang="en-US" dirty="0"/>
          </a:p>
        </p:txBody>
      </p:sp>
      <p:sp>
        <p:nvSpPr>
          <p:cNvPr id="3" name="內容版面配置區 2"/>
          <p:cNvSpPr>
            <a:spLocks noGrp="1"/>
          </p:cNvSpPr>
          <p:nvPr>
            <p:ph idx="1"/>
          </p:nvPr>
        </p:nvSpPr>
        <p:spPr/>
        <p:txBody>
          <a:bodyPr/>
          <a:lstStyle/>
          <a:p>
            <a:r>
              <a:rPr lang="nn-NO" altLang="zh-TW" sz="2800" dirty="0" smtClean="0"/>
              <a:t>void </a:t>
            </a:r>
            <a:r>
              <a:rPr lang="nn-NO" altLang="zh-TW" sz="2800" b="1" dirty="0" smtClean="0"/>
              <a:t>glColorTableParameteriv</a:t>
            </a:r>
            <a:r>
              <a:rPr lang="nn-NO" altLang="zh-TW" sz="2800" dirty="0" smtClean="0"/>
              <a:t>(GLenum </a:t>
            </a:r>
            <a:r>
              <a:rPr lang="nn-NO" altLang="zh-TW" sz="2800" i="1" dirty="0" smtClean="0"/>
              <a:t>target, GLenum </a:t>
            </a:r>
            <a:r>
              <a:rPr lang="nn-NO" altLang="zh-TW" sz="2800" i="1" dirty="0" smtClean="0">
                <a:solidFill>
                  <a:srgbClr val="00B050"/>
                </a:solidFill>
              </a:rPr>
              <a:t>pname</a:t>
            </a:r>
            <a:r>
              <a:rPr lang="nn-NO" altLang="zh-TW" sz="2800" i="1" dirty="0" smtClean="0"/>
              <a:t>, GLint *</a:t>
            </a:r>
            <a:r>
              <a:rPr lang="nn-NO" altLang="zh-TW" sz="2800" i="1" dirty="0" smtClean="0">
                <a:solidFill>
                  <a:srgbClr val="0070C0"/>
                </a:solidFill>
              </a:rPr>
              <a:t>param</a:t>
            </a:r>
            <a:r>
              <a:rPr lang="nn-NO" altLang="zh-TW" sz="2800" i="1" dirty="0" smtClean="0"/>
              <a:t>);</a:t>
            </a:r>
          </a:p>
          <a:p>
            <a:pPr lvl="1"/>
            <a:r>
              <a:rPr lang="nn-NO" altLang="zh-TW" sz="2400" dirty="0" smtClean="0"/>
              <a:t>Set </a:t>
            </a:r>
            <a:r>
              <a:rPr lang="nn-NO" altLang="zh-TW" sz="2400" i="1" dirty="0" smtClean="0">
                <a:solidFill>
                  <a:srgbClr val="0070C0"/>
                </a:solidFill>
              </a:rPr>
              <a:t>scale</a:t>
            </a:r>
            <a:r>
              <a:rPr lang="nn-NO" altLang="zh-TW" sz="2400" dirty="0" smtClean="0"/>
              <a:t> value by </a:t>
            </a:r>
            <a:r>
              <a:rPr lang="en-US" altLang="zh-TW" sz="2400" dirty="0" smtClean="0">
                <a:solidFill>
                  <a:srgbClr val="00B050"/>
                </a:solidFill>
              </a:rPr>
              <a:t>GL_COLOR_TABLE_SCALE</a:t>
            </a:r>
          </a:p>
          <a:p>
            <a:pPr lvl="1"/>
            <a:r>
              <a:rPr lang="en-US" altLang="zh-TW" sz="2400" dirty="0" smtClean="0"/>
              <a:t>Set </a:t>
            </a:r>
            <a:r>
              <a:rPr lang="en-US" altLang="zh-TW" sz="2400" i="1" dirty="0" smtClean="0">
                <a:solidFill>
                  <a:srgbClr val="0070C0"/>
                </a:solidFill>
              </a:rPr>
              <a:t>bias</a:t>
            </a:r>
            <a:r>
              <a:rPr lang="en-US" altLang="zh-TW" sz="2400" dirty="0" smtClean="0"/>
              <a:t> value by </a:t>
            </a:r>
            <a:r>
              <a:rPr lang="en-US" altLang="zh-TW" sz="2400" dirty="0" smtClean="0">
                <a:solidFill>
                  <a:srgbClr val="00B050"/>
                </a:solidFill>
              </a:rPr>
              <a:t>GL_COLOR_TABLE_BIAS</a:t>
            </a:r>
          </a:p>
          <a:p>
            <a:r>
              <a:rPr lang="en-US" altLang="zh-TW" sz="2800" dirty="0" smtClean="0"/>
              <a:t>void </a:t>
            </a:r>
            <a:r>
              <a:rPr lang="en-US" altLang="zh-TW" sz="2800" b="1" dirty="0" err="1" smtClean="0"/>
              <a:t>glCopyColorTable</a:t>
            </a:r>
            <a:r>
              <a:rPr lang="en-US" altLang="zh-TW" sz="2800" dirty="0" smtClean="0"/>
              <a:t>(</a:t>
            </a:r>
            <a:r>
              <a:rPr lang="en-US" altLang="zh-TW" sz="2800" dirty="0" err="1" smtClean="0"/>
              <a:t>GLenum</a:t>
            </a:r>
            <a:r>
              <a:rPr lang="en-US" altLang="zh-TW" sz="2800" dirty="0" smtClean="0"/>
              <a:t> </a:t>
            </a:r>
            <a:r>
              <a:rPr lang="en-US" altLang="zh-TW" sz="2800" i="1" dirty="0" smtClean="0"/>
              <a:t>target, </a:t>
            </a:r>
            <a:r>
              <a:rPr lang="en-US" altLang="zh-TW" sz="2800" i="1" dirty="0" err="1" smtClean="0"/>
              <a:t>GLenum</a:t>
            </a:r>
            <a:r>
              <a:rPr lang="en-US" altLang="zh-TW" sz="2800" i="1" dirty="0" smtClean="0"/>
              <a:t> </a:t>
            </a:r>
            <a:r>
              <a:rPr lang="en-US" altLang="zh-TW" sz="2800" i="1" dirty="0" err="1" smtClean="0"/>
              <a:t>internalFormat,</a:t>
            </a:r>
            <a:r>
              <a:rPr lang="en-US" altLang="zh-TW" sz="2800" dirty="0" err="1" smtClean="0">
                <a:solidFill>
                  <a:srgbClr val="00B050"/>
                </a:solidFill>
              </a:rPr>
              <a:t>GLint</a:t>
            </a:r>
            <a:r>
              <a:rPr lang="en-US" altLang="zh-TW" sz="2800" dirty="0" smtClean="0">
                <a:solidFill>
                  <a:srgbClr val="00B050"/>
                </a:solidFill>
              </a:rPr>
              <a:t> </a:t>
            </a:r>
            <a:r>
              <a:rPr lang="en-US" altLang="zh-TW" sz="2800" i="1" dirty="0" smtClean="0">
                <a:solidFill>
                  <a:srgbClr val="00B050"/>
                </a:solidFill>
              </a:rPr>
              <a:t>x</a:t>
            </a:r>
            <a:r>
              <a:rPr lang="en-US" altLang="zh-TW" sz="2800" i="1" dirty="0" smtClean="0"/>
              <a:t>, </a:t>
            </a:r>
            <a:r>
              <a:rPr lang="en-US" altLang="zh-TW" sz="2800" i="1" dirty="0" err="1" smtClean="0">
                <a:solidFill>
                  <a:srgbClr val="00B050"/>
                </a:solidFill>
              </a:rPr>
              <a:t>GLint</a:t>
            </a:r>
            <a:r>
              <a:rPr lang="en-US" altLang="zh-TW" sz="2800" i="1" dirty="0" smtClean="0">
                <a:solidFill>
                  <a:srgbClr val="00B050"/>
                </a:solidFill>
              </a:rPr>
              <a:t> y</a:t>
            </a:r>
            <a:r>
              <a:rPr lang="en-US" altLang="zh-TW" sz="2800" i="1" dirty="0" smtClean="0"/>
              <a:t>, </a:t>
            </a:r>
            <a:r>
              <a:rPr lang="en-US" altLang="zh-TW" sz="2800" i="1" dirty="0" err="1" smtClean="0"/>
              <a:t>GLsizei</a:t>
            </a:r>
            <a:r>
              <a:rPr lang="en-US" altLang="zh-TW" sz="2800" i="1" dirty="0" smtClean="0"/>
              <a:t> width);</a:t>
            </a:r>
          </a:p>
          <a:p>
            <a:pPr lvl="1"/>
            <a:r>
              <a:rPr lang="en-US" altLang="zh-TW" sz="2400" dirty="0" smtClean="0"/>
              <a:t>“Render” a color table by using the contents of the color buffer as the source data for the color table.</a:t>
            </a:r>
          </a:p>
          <a:p>
            <a:pPr lvl="1"/>
            <a:r>
              <a:rPr lang="en-US" altLang="zh-TW" sz="2400" dirty="0" smtClean="0"/>
              <a:t>The color table array is then taken from the color buffer </a:t>
            </a:r>
            <a:r>
              <a:rPr lang="en-US" altLang="zh-TW" sz="2400" dirty="0" smtClean="0">
                <a:solidFill>
                  <a:srgbClr val="00B050"/>
                </a:solidFill>
              </a:rPr>
              <a:t>starting at the </a:t>
            </a:r>
            <a:r>
              <a:rPr lang="en-US" altLang="zh-TW" sz="2400" i="1" dirty="0" err="1" smtClean="0">
                <a:solidFill>
                  <a:srgbClr val="00B050"/>
                </a:solidFill>
              </a:rPr>
              <a:t>x,y</a:t>
            </a:r>
            <a:r>
              <a:rPr lang="en-US" altLang="zh-TW" sz="2400" i="1" dirty="0" smtClean="0">
                <a:solidFill>
                  <a:srgbClr val="00B050"/>
                </a:solidFill>
              </a:rPr>
              <a:t> location and </a:t>
            </a:r>
            <a:r>
              <a:rPr lang="en-US" altLang="zh-TW" sz="2400" dirty="0" smtClean="0">
                <a:solidFill>
                  <a:srgbClr val="00B050"/>
                </a:solidFill>
              </a:rPr>
              <a:t>taking </a:t>
            </a:r>
            <a:r>
              <a:rPr lang="en-US" altLang="zh-TW" sz="2400" i="1" dirty="0" smtClean="0">
                <a:solidFill>
                  <a:srgbClr val="00B050"/>
                </a:solidFill>
              </a:rPr>
              <a:t>width pixels.</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Color table operations</a:t>
            </a:r>
            <a:endParaRPr lang="zh-TW" altLang="en-US" dirty="0"/>
          </a:p>
        </p:txBody>
      </p:sp>
      <p:sp>
        <p:nvSpPr>
          <p:cNvPr id="3" name="內容版面配置區 2"/>
          <p:cNvSpPr>
            <a:spLocks noGrp="1"/>
          </p:cNvSpPr>
          <p:nvPr>
            <p:ph idx="1"/>
          </p:nvPr>
        </p:nvSpPr>
        <p:spPr/>
        <p:txBody>
          <a:bodyPr/>
          <a:lstStyle/>
          <a:p>
            <a:r>
              <a:rPr lang="en-US" altLang="zh-TW" dirty="0" smtClean="0"/>
              <a:t>void </a:t>
            </a:r>
            <a:r>
              <a:rPr lang="en-US" altLang="zh-TW" b="1" dirty="0" err="1" smtClean="0"/>
              <a:t>glColorSubTable</a:t>
            </a:r>
            <a:r>
              <a:rPr lang="en-US" altLang="zh-TW" dirty="0" smtClean="0"/>
              <a:t>(</a:t>
            </a:r>
            <a:r>
              <a:rPr lang="en-US" altLang="zh-TW" dirty="0" err="1" smtClean="0"/>
              <a:t>GLenum</a:t>
            </a:r>
            <a:r>
              <a:rPr lang="en-US" altLang="zh-TW" dirty="0" smtClean="0"/>
              <a:t> </a:t>
            </a:r>
            <a:r>
              <a:rPr lang="en-US" altLang="zh-TW" i="1" dirty="0" smtClean="0"/>
              <a:t>target, </a:t>
            </a:r>
            <a:r>
              <a:rPr lang="en-US" altLang="zh-TW" i="1" dirty="0" err="1" smtClean="0"/>
              <a:t>GLsizei</a:t>
            </a:r>
            <a:r>
              <a:rPr lang="en-US" altLang="zh-TW" i="1" dirty="0" smtClean="0"/>
              <a:t> </a:t>
            </a:r>
            <a:r>
              <a:rPr lang="en-US" altLang="zh-TW" b="1" i="1" dirty="0" smtClean="0">
                <a:solidFill>
                  <a:srgbClr val="00B050"/>
                </a:solidFill>
              </a:rPr>
              <a:t>start</a:t>
            </a:r>
            <a:r>
              <a:rPr lang="en-US" altLang="zh-TW" i="1" dirty="0" smtClean="0"/>
              <a:t>, </a:t>
            </a:r>
            <a:r>
              <a:rPr lang="en-US" altLang="zh-TW" i="1" dirty="0" err="1" smtClean="0"/>
              <a:t>GLsizei</a:t>
            </a:r>
            <a:r>
              <a:rPr lang="en-US" altLang="zh-TW" i="1" dirty="0" smtClean="0"/>
              <a:t> </a:t>
            </a:r>
            <a:r>
              <a:rPr lang="en-US" altLang="zh-TW" b="1" i="1" dirty="0" err="1" smtClean="0">
                <a:solidFill>
                  <a:srgbClr val="0070C0"/>
                </a:solidFill>
              </a:rPr>
              <a:t>count</a:t>
            </a:r>
            <a:r>
              <a:rPr lang="en-US" altLang="zh-TW" i="1" dirty="0" err="1" smtClean="0"/>
              <a:t>,</a:t>
            </a:r>
            <a:r>
              <a:rPr lang="en-US" altLang="zh-TW" dirty="0" err="1" smtClean="0"/>
              <a:t>GLenum</a:t>
            </a:r>
            <a:r>
              <a:rPr lang="en-US" altLang="zh-TW" dirty="0" smtClean="0"/>
              <a:t> </a:t>
            </a:r>
            <a:r>
              <a:rPr lang="en-US" altLang="zh-TW" i="1" dirty="0" smtClean="0"/>
              <a:t>format, </a:t>
            </a:r>
            <a:r>
              <a:rPr lang="en-US" altLang="zh-TW" i="1" dirty="0" err="1" smtClean="0"/>
              <a:t>GLenum</a:t>
            </a:r>
            <a:r>
              <a:rPr lang="en-US" altLang="zh-TW" i="1" dirty="0" smtClean="0"/>
              <a:t> type, const void *data);</a:t>
            </a:r>
          </a:p>
          <a:p>
            <a:pPr lvl="1"/>
            <a:r>
              <a:rPr lang="en-US" altLang="zh-TW" dirty="0" smtClean="0"/>
              <a:t>Replace all or part of a color table by using the </a:t>
            </a:r>
            <a:r>
              <a:rPr lang="en-US" altLang="zh-TW" dirty="0" err="1" smtClean="0"/>
              <a:t>glColorSubTable</a:t>
            </a:r>
            <a:r>
              <a:rPr lang="en-US" altLang="zh-TW" dirty="0" smtClean="0"/>
              <a:t> function:</a:t>
            </a:r>
          </a:p>
          <a:p>
            <a:pPr lvl="1"/>
            <a:r>
              <a:rPr lang="en-US" altLang="zh-TW" dirty="0" smtClean="0"/>
              <a:t>The </a:t>
            </a:r>
            <a:r>
              <a:rPr lang="en-US" altLang="zh-TW" sz="2400" b="1" i="1" dirty="0" smtClean="0">
                <a:solidFill>
                  <a:srgbClr val="00B050"/>
                </a:solidFill>
              </a:rPr>
              <a:t>start</a:t>
            </a:r>
            <a:r>
              <a:rPr lang="en-US" altLang="zh-TW" sz="2400" i="1" dirty="0" smtClean="0"/>
              <a:t> </a:t>
            </a:r>
            <a:r>
              <a:rPr lang="en-US" altLang="zh-TW" i="1" dirty="0" smtClean="0"/>
              <a:t>parameter is the offset into the color table to begin the replacement,</a:t>
            </a:r>
          </a:p>
          <a:p>
            <a:pPr lvl="1"/>
            <a:r>
              <a:rPr lang="en-US" altLang="zh-TW" dirty="0" smtClean="0"/>
              <a:t>and </a:t>
            </a:r>
            <a:r>
              <a:rPr lang="en-US" altLang="zh-TW" sz="2400" b="1" i="1" dirty="0" smtClean="0">
                <a:solidFill>
                  <a:srgbClr val="0070C0"/>
                </a:solidFill>
              </a:rPr>
              <a:t>count</a:t>
            </a:r>
            <a:r>
              <a:rPr lang="en-US" altLang="zh-TW" sz="2400" i="1" dirty="0" smtClean="0"/>
              <a:t> </a:t>
            </a:r>
            <a:r>
              <a:rPr lang="en-US" altLang="zh-TW" i="1" dirty="0" smtClean="0"/>
              <a:t>is the number of color values to replace.</a:t>
            </a:r>
            <a:endParaRPr lang="zh-TW" altLang="en-US" dirty="0">
              <a:solidFill>
                <a:srgbClr val="00B050"/>
              </a:solidFill>
            </a:endParaRP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Convolutions</a:t>
            </a:r>
            <a:endParaRPr lang="zh-TW" altLang="en-US" dirty="0"/>
          </a:p>
        </p:txBody>
      </p:sp>
      <p:sp>
        <p:nvSpPr>
          <p:cNvPr id="3" name="內容版面配置區 2"/>
          <p:cNvSpPr>
            <a:spLocks noGrp="1"/>
          </p:cNvSpPr>
          <p:nvPr>
            <p:ph idx="1"/>
          </p:nvPr>
        </p:nvSpPr>
        <p:spPr/>
        <p:txBody>
          <a:bodyPr/>
          <a:lstStyle/>
          <a:p>
            <a:r>
              <a:rPr lang="en-US" altLang="zh-TW" dirty="0" smtClean="0"/>
              <a:t>A general image-process technique…</a:t>
            </a:r>
          </a:p>
          <a:p>
            <a:pPr lvl="1"/>
            <a:r>
              <a:rPr lang="en-US" altLang="zh-TW" dirty="0" smtClean="0"/>
              <a:t>= Apply filters on a image</a:t>
            </a:r>
          </a:p>
          <a:p>
            <a:pPr>
              <a:buNone/>
            </a:pPr>
            <a:endParaRPr lang="en-US" altLang="zh-TW" sz="1600" b="1" dirty="0" smtClean="0"/>
          </a:p>
          <a:p>
            <a:pPr lvl="1">
              <a:buNone/>
            </a:pPr>
            <a:r>
              <a:rPr lang="en-US" altLang="zh-TW" sz="1800" dirty="0" smtClean="0"/>
              <a:t>static </a:t>
            </a:r>
            <a:r>
              <a:rPr lang="en-US" altLang="zh-TW" sz="1800" dirty="0" err="1" smtClean="0"/>
              <a:t>GLfloat</a:t>
            </a:r>
            <a:r>
              <a:rPr lang="en-US" altLang="zh-TW" sz="1800" dirty="0" smtClean="0"/>
              <a:t> </a:t>
            </a:r>
            <a:r>
              <a:rPr lang="en-US" altLang="zh-TW" sz="1800" dirty="0" err="1" smtClean="0"/>
              <a:t>mSharpen</a:t>
            </a:r>
            <a:r>
              <a:rPr lang="en-US" altLang="zh-TW" sz="1800" dirty="0" smtClean="0"/>
              <a:t>[3][3] = { </a:t>
            </a:r>
          </a:p>
          <a:p>
            <a:pPr lvl="2">
              <a:buNone/>
            </a:pPr>
            <a:r>
              <a:rPr lang="en-US" altLang="zh-TW" sz="1800" dirty="0" smtClean="0"/>
              <a:t>// Sharpen convolution kernel</a:t>
            </a:r>
          </a:p>
          <a:p>
            <a:pPr lvl="2">
              <a:buNone/>
            </a:pPr>
            <a:r>
              <a:rPr lang="en-US" altLang="zh-TW" sz="1800" dirty="0" smtClean="0"/>
              <a:t>{0.0f, -1.0f, 0.0f},</a:t>
            </a:r>
          </a:p>
          <a:p>
            <a:pPr lvl="2">
              <a:buNone/>
            </a:pPr>
            <a:r>
              <a:rPr lang="en-US" altLang="zh-TW" sz="1800" dirty="0" smtClean="0"/>
              <a:t>{-1.0f, 5.0f, -1.0f },</a:t>
            </a:r>
          </a:p>
          <a:p>
            <a:pPr lvl="2">
              <a:buNone/>
            </a:pPr>
            <a:r>
              <a:rPr lang="en-US" altLang="zh-TW" sz="1800" dirty="0" smtClean="0"/>
              <a:t>{0.0f, -1.0f, 0.0f }</a:t>
            </a:r>
          </a:p>
          <a:p>
            <a:pPr lvl="1">
              <a:buNone/>
            </a:pPr>
            <a:r>
              <a:rPr lang="en-US" altLang="zh-TW" sz="1800" dirty="0" smtClean="0"/>
              <a:t>};</a:t>
            </a:r>
            <a:endParaRPr lang="zh-TW" altLang="en-US" sz="1800" dirty="0" smtClean="0"/>
          </a:p>
        </p:txBody>
      </p:sp>
      <p:pic>
        <p:nvPicPr>
          <p:cNvPr id="2051" name="Picture 3"/>
          <p:cNvPicPr>
            <a:picLocks noChangeAspect="1" noChangeArrowheads="1"/>
          </p:cNvPicPr>
          <p:nvPr/>
        </p:nvPicPr>
        <p:blipFill>
          <a:blip r:embed="rId2" cstate="print"/>
          <a:srcRect/>
          <a:stretch>
            <a:fillRect/>
          </a:stretch>
        </p:blipFill>
        <p:spPr bwMode="auto">
          <a:xfrm>
            <a:off x="4283968" y="3356992"/>
            <a:ext cx="2647950" cy="1600200"/>
          </a:xfrm>
          <a:prstGeom prst="rect">
            <a:avLst/>
          </a:prstGeom>
          <a:noFill/>
          <a:ln w="9525">
            <a:noFill/>
            <a:miter lim="800000"/>
            <a:headEnd/>
            <a:tailEnd/>
          </a:ln>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Convolutions </a:t>
            </a:r>
            <a:r>
              <a:rPr lang="en-US" altLang="zh-TW" i="1" dirty="0" smtClean="0"/>
              <a:t>(example)</a:t>
            </a:r>
            <a:endParaRPr lang="zh-TW" altLang="en-US" i="1" dirty="0"/>
          </a:p>
        </p:txBody>
      </p:sp>
      <p:sp>
        <p:nvSpPr>
          <p:cNvPr id="3" name="內容版面配置區 2"/>
          <p:cNvSpPr>
            <a:spLocks noGrp="1"/>
          </p:cNvSpPr>
          <p:nvPr>
            <p:ph idx="1"/>
          </p:nvPr>
        </p:nvSpPr>
        <p:spPr/>
        <p:txBody>
          <a:bodyPr/>
          <a:lstStyle/>
          <a:p>
            <a:r>
              <a:rPr lang="en-US" altLang="zh-TW" dirty="0" smtClean="0"/>
              <a:t>before the </a:t>
            </a:r>
            <a:r>
              <a:rPr lang="en-US" altLang="zh-TW" dirty="0" err="1" smtClean="0"/>
              <a:t>glDrawPixels</a:t>
            </a:r>
            <a:r>
              <a:rPr lang="en-US" altLang="zh-TW" dirty="0" smtClean="0"/>
              <a:t> operation…</a:t>
            </a:r>
          </a:p>
          <a:p>
            <a:pPr lvl="1"/>
            <a:r>
              <a:rPr lang="en-US" altLang="zh-TW" sz="2400" dirty="0" smtClean="0"/>
              <a:t>+ glConvolutionFilter2D(GL_CONVOLUTION_2D, </a:t>
            </a:r>
            <a:r>
              <a:rPr lang="en-US" altLang="zh-TW" sz="2400" dirty="0" smtClean="0">
                <a:solidFill>
                  <a:srgbClr val="0070C0"/>
                </a:solidFill>
              </a:rPr>
              <a:t>GL_RGB</a:t>
            </a:r>
            <a:r>
              <a:rPr lang="en-US" altLang="zh-TW" sz="2400" dirty="0" smtClean="0"/>
              <a:t>, 3, 3, </a:t>
            </a:r>
            <a:r>
              <a:rPr lang="en-US" altLang="zh-TW" sz="2400" i="1" dirty="0" smtClean="0"/>
              <a:t>GL_LUMINANCE</a:t>
            </a:r>
            <a:r>
              <a:rPr lang="en-US" altLang="zh-TW" sz="2400" dirty="0" smtClean="0"/>
              <a:t>, GL_FLOAT, </a:t>
            </a:r>
            <a:r>
              <a:rPr lang="en-US" altLang="zh-TW" sz="2400" dirty="0" err="1" smtClean="0">
                <a:solidFill>
                  <a:srgbClr val="00B050"/>
                </a:solidFill>
              </a:rPr>
              <a:t>mSharpen</a:t>
            </a:r>
            <a:r>
              <a:rPr lang="en-US" altLang="zh-TW" sz="2400" dirty="0" smtClean="0"/>
              <a:t>);</a:t>
            </a:r>
          </a:p>
          <a:p>
            <a:pPr lvl="1"/>
            <a:r>
              <a:rPr lang="en-US" altLang="zh-TW" sz="2400" dirty="0" smtClean="0"/>
              <a:t>+ </a:t>
            </a:r>
            <a:r>
              <a:rPr lang="en-US" altLang="zh-TW" sz="2400" dirty="0" err="1" smtClean="0"/>
              <a:t>glEnable</a:t>
            </a:r>
            <a:r>
              <a:rPr lang="en-US" altLang="zh-TW" sz="2400" dirty="0" smtClean="0"/>
              <a:t>(GL_CONVOLUTION_2D);</a:t>
            </a:r>
          </a:p>
          <a:p>
            <a:endParaRPr lang="en-US" altLang="zh-TW" dirty="0" smtClean="0"/>
          </a:p>
          <a:p>
            <a:r>
              <a:rPr lang="en-US" altLang="zh-TW" sz="2400" dirty="0" smtClean="0"/>
              <a:t>void </a:t>
            </a:r>
            <a:r>
              <a:rPr lang="en-US" altLang="zh-TW" sz="2400" b="1" dirty="0" smtClean="0"/>
              <a:t>glConvolutionFilter2D</a:t>
            </a:r>
            <a:r>
              <a:rPr lang="en-US" altLang="zh-TW" sz="2400" dirty="0" smtClean="0"/>
              <a:t>(</a:t>
            </a:r>
            <a:r>
              <a:rPr lang="en-US" altLang="zh-TW" sz="2400" dirty="0" err="1" smtClean="0"/>
              <a:t>GLenum</a:t>
            </a:r>
            <a:r>
              <a:rPr lang="en-US" altLang="zh-TW" sz="2400" dirty="0" smtClean="0"/>
              <a:t> </a:t>
            </a:r>
            <a:r>
              <a:rPr lang="en-US" altLang="zh-TW" sz="2400" i="1" dirty="0" smtClean="0"/>
              <a:t>target, </a:t>
            </a:r>
            <a:r>
              <a:rPr lang="en-US" altLang="zh-TW" sz="2400" i="1" dirty="0" err="1" smtClean="0"/>
              <a:t>GLenum</a:t>
            </a:r>
            <a:r>
              <a:rPr lang="en-US" altLang="zh-TW" sz="2400" i="1" dirty="0" smtClean="0"/>
              <a:t> </a:t>
            </a:r>
            <a:r>
              <a:rPr lang="en-US" altLang="zh-TW" sz="2400" i="1" dirty="0" err="1" smtClean="0">
                <a:solidFill>
                  <a:srgbClr val="0070C0"/>
                </a:solidFill>
              </a:rPr>
              <a:t>internalFormat</a:t>
            </a:r>
            <a:r>
              <a:rPr lang="en-US" altLang="zh-TW" sz="2400" i="1" dirty="0" smtClean="0"/>
              <a:t>, </a:t>
            </a:r>
            <a:r>
              <a:rPr lang="en-US" altLang="zh-TW" sz="2400" dirty="0" err="1" smtClean="0"/>
              <a:t>GLsizei</a:t>
            </a:r>
            <a:r>
              <a:rPr lang="en-US" altLang="zh-TW" sz="2400" dirty="0" smtClean="0"/>
              <a:t> </a:t>
            </a:r>
            <a:r>
              <a:rPr lang="en-US" altLang="zh-TW" sz="2400" i="1" dirty="0" smtClean="0"/>
              <a:t>width, </a:t>
            </a:r>
            <a:r>
              <a:rPr lang="en-US" altLang="zh-TW" sz="2400" i="1" dirty="0" err="1" smtClean="0"/>
              <a:t>GLsizei</a:t>
            </a:r>
            <a:r>
              <a:rPr lang="en-US" altLang="zh-TW" sz="2400" i="1" dirty="0" smtClean="0"/>
              <a:t> height, </a:t>
            </a:r>
            <a:r>
              <a:rPr lang="en-US" altLang="zh-TW" sz="2400" i="1" dirty="0" err="1" smtClean="0"/>
              <a:t>GLenum</a:t>
            </a:r>
            <a:r>
              <a:rPr lang="en-US" altLang="zh-TW" sz="2400" i="1" dirty="0" smtClean="0"/>
              <a:t> </a:t>
            </a:r>
            <a:r>
              <a:rPr lang="en-US" altLang="zh-TW" sz="2400" i="1" dirty="0" smtClean="0">
                <a:solidFill>
                  <a:srgbClr val="C00000"/>
                </a:solidFill>
              </a:rPr>
              <a:t>format</a:t>
            </a:r>
            <a:r>
              <a:rPr lang="en-US" altLang="zh-TW" sz="2400" i="1" dirty="0" smtClean="0"/>
              <a:t>, </a:t>
            </a:r>
            <a:r>
              <a:rPr lang="en-US" altLang="zh-TW" sz="2400" dirty="0" err="1" smtClean="0"/>
              <a:t>GLenum</a:t>
            </a:r>
            <a:r>
              <a:rPr lang="en-US" altLang="zh-TW" sz="2400" dirty="0" smtClean="0"/>
              <a:t> </a:t>
            </a:r>
            <a:r>
              <a:rPr lang="en-US" altLang="zh-TW" sz="2400" i="1" dirty="0" smtClean="0"/>
              <a:t>type, const </a:t>
            </a:r>
            <a:r>
              <a:rPr lang="en-US" altLang="zh-TW" sz="2400" i="1" dirty="0" err="1" smtClean="0"/>
              <a:t>GLvoid</a:t>
            </a:r>
            <a:r>
              <a:rPr lang="en-US" altLang="zh-TW" sz="2400" i="1" dirty="0" smtClean="0"/>
              <a:t> *image);</a:t>
            </a:r>
          </a:p>
          <a:p>
            <a:pPr lvl="1"/>
            <a:r>
              <a:rPr lang="en-US" altLang="zh-TW" sz="2000" i="1" dirty="0" err="1" smtClean="0">
                <a:solidFill>
                  <a:srgbClr val="0070C0"/>
                </a:solidFill>
              </a:rPr>
              <a:t>internalFormat</a:t>
            </a:r>
            <a:r>
              <a:rPr lang="en-US" altLang="zh-TW" sz="2000" i="1" dirty="0" smtClean="0"/>
              <a:t> </a:t>
            </a:r>
            <a:r>
              <a:rPr lang="en-US" altLang="zh-TW" sz="2000" dirty="0" smtClean="0"/>
              <a:t>specifies to which pixel components the convolution is </a:t>
            </a:r>
            <a:r>
              <a:rPr lang="en-US" altLang="zh-TW" sz="2000" b="1" dirty="0" smtClean="0"/>
              <a:t>applied</a:t>
            </a:r>
            <a:r>
              <a:rPr lang="en-US" altLang="zh-TW" sz="2000" dirty="0" smtClean="0"/>
              <a:t>.</a:t>
            </a:r>
            <a:endParaRPr lang="zh-TW" altLang="en-US" sz="2000" dirty="0"/>
          </a:p>
        </p:txBody>
      </p:sp>
      <p:cxnSp>
        <p:nvCxnSpPr>
          <p:cNvPr id="5" name="直線接點 4"/>
          <p:cNvCxnSpPr/>
          <p:nvPr/>
        </p:nvCxnSpPr>
        <p:spPr>
          <a:xfrm>
            <a:off x="2987824" y="3140968"/>
            <a:ext cx="21602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接點 5"/>
          <p:cNvCxnSpPr/>
          <p:nvPr/>
        </p:nvCxnSpPr>
        <p:spPr>
          <a:xfrm>
            <a:off x="6732240" y="3140968"/>
            <a:ext cx="13681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6372200" y="3140968"/>
            <a:ext cx="2095445" cy="338554"/>
          </a:xfrm>
          <a:prstGeom prst="rect">
            <a:avLst/>
          </a:prstGeom>
          <a:noFill/>
        </p:spPr>
        <p:txBody>
          <a:bodyPr wrap="none" rtlCol="0">
            <a:spAutoFit/>
          </a:bodyPr>
          <a:lstStyle/>
          <a:p>
            <a:r>
              <a:rPr lang="en-US" altLang="zh-TW" sz="1600" dirty="0" smtClean="0">
                <a:solidFill>
                  <a:srgbClr val="C00000"/>
                </a:solidFill>
                <a:latin typeface="+mj-lt"/>
              </a:rPr>
              <a:t>Only weight value (1D)</a:t>
            </a:r>
            <a:endParaRPr lang="zh-TW" altLang="en-US" sz="1600" dirty="0">
              <a:solidFill>
                <a:srgbClr val="C00000"/>
              </a:solidFill>
              <a:latin typeface="+mj-lt"/>
            </a:endParaRP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Convolutions </a:t>
            </a:r>
            <a:r>
              <a:rPr lang="en-US" altLang="zh-TW" i="1" dirty="0" smtClean="0"/>
              <a:t>(example)</a:t>
            </a:r>
            <a:endParaRPr lang="zh-TW" altLang="en-US" dirty="0"/>
          </a:p>
        </p:txBody>
      </p:sp>
      <p:sp>
        <p:nvSpPr>
          <p:cNvPr id="3" name="內容版面配置區 2"/>
          <p:cNvSpPr>
            <a:spLocks noGrp="1"/>
          </p:cNvSpPr>
          <p:nvPr>
            <p:ph idx="1"/>
          </p:nvPr>
        </p:nvSpPr>
        <p:spPr/>
        <p:txBody>
          <a:bodyPr/>
          <a:lstStyle/>
          <a:p>
            <a:r>
              <a:rPr lang="en-US" altLang="zh-TW" dirty="0" smtClean="0"/>
              <a:t>Emboss image</a:t>
            </a:r>
          </a:p>
          <a:p>
            <a:pPr lvl="1">
              <a:buNone/>
            </a:pPr>
            <a:r>
              <a:rPr lang="en-US" altLang="zh-TW" sz="1800" dirty="0" smtClean="0"/>
              <a:t>static </a:t>
            </a:r>
            <a:r>
              <a:rPr lang="en-US" altLang="zh-TW" sz="1800" dirty="0" err="1" smtClean="0"/>
              <a:t>GLfloat</a:t>
            </a:r>
            <a:r>
              <a:rPr lang="en-US" altLang="zh-TW" sz="1800" dirty="0" smtClean="0"/>
              <a:t> </a:t>
            </a:r>
            <a:r>
              <a:rPr lang="en-US" altLang="zh-TW" sz="1800" dirty="0" err="1" smtClean="0"/>
              <a:t>mEmboss</a:t>
            </a:r>
            <a:r>
              <a:rPr lang="en-US" altLang="zh-TW" sz="1800" dirty="0" smtClean="0"/>
              <a:t>[3][3] = { </a:t>
            </a:r>
          </a:p>
          <a:p>
            <a:pPr lvl="2">
              <a:buNone/>
            </a:pPr>
            <a:r>
              <a:rPr lang="en-US" altLang="zh-TW" sz="1800" dirty="0" smtClean="0"/>
              <a:t>// Emboss convolution kernel</a:t>
            </a:r>
          </a:p>
          <a:p>
            <a:pPr lvl="2">
              <a:buNone/>
            </a:pPr>
            <a:r>
              <a:rPr lang="en-US" altLang="zh-TW" sz="1800" dirty="0" smtClean="0"/>
              <a:t>{2.0f,  0.0f, 0.0f},</a:t>
            </a:r>
          </a:p>
          <a:p>
            <a:pPr lvl="2">
              <a:buNone/>
            </a:pPr>
            <a:r>
              <a:rPr lang="en-US" altLang="zh-TW" sz="1800" dirty="0" smtClean="0"/>
              <a:t>{0.0f, -1.0f, 0.0f },</a:t>
            </a:r>
          </a:p>
          <a:p>
            <a:pPr lvl="2">
              <a:buNone/>
            </a:pPr>
            <a:r>
              <a:rPr lang="en-US" altLang="zh-TW" sz="1800" dirty="0" smtClean="0"/>
              <a:t>{0.0f,  0.0f, 1.0f }</a:t>
            </a:r>
          </a:p>
          <a:p>
            <a:pPr lvl="1">
              <a:buNone/>
            </a:pPr>
            <a:r>
              <a:rPr lang="en-US" altLang="zh-TW" sz="1800" dirty="0" smtClean="0"/>
              <a:t>};</a:t>
            </a:r>
          </a:p>
          <a:p>
            <a:pPr lvl="1">
              <a:buNone/>
            </a:pPr>
            <a:r>
              <a:rPr lang="en-US" altLang="zh-TW" sz="1200" b="1" dirty="0" smtClean="0"/>
              <a:t>case 4</a:t>
            </a:r>
            <a:r>
              <a:rPr lang="en-US" altLang="zh-TW" sz="1200" dirty="0" smtClean="0"/>
              <a:t>: // Emboss image</a:t>
            </a:r>
          </a:p>
          <a:p>
            <a:pPr lvl="1">
              <a:buNone/>
            </a:pPr>
            <a:r>
              <a:rPr lang="en-US" altLang="zh-TW" sz="1200" dirty="0" smtClean="0"/>
              <a:t>glConvolutionFilter2D(GL_CONVOLUTION_2D, GL_RGB, 3, 3,</a:t>
            </a:r>
          </a:p>
          <a:p>
            <a:pPr lvl="1">
              <a:buNone/>
            </a:pPr>
            <a:r>
              <a:rPr lang="en-US" altLang="zh-TW" sz="1200" dirty="0" smtClean="0"/>
              <a:t>GL_LUMINANCE, GL_FLOAT, </a:t>
            </a:r>
            <a:r>
              <a:rPr lang="en-US" altLang="zh-TW" sz="1200" dirty="0" err="1" smtClean="0"/>
              <a:t>mEmboss</a:t>
            </a:r>
            <a:r>
              <a:rPr lang="en-US" altLang="zh-TW" sz="1200" dirty="0" smtClean="0"/>
              <a:t>);</a:t>
            </a:r>
          </a:p>
          <a:p>
            <a:pPr lvl="1">
              <a:buNone/>
            </a:pPr>
            <a:r>
              <a:rPr lang="en-US" altLang="zh-TW" sz="1200" dirty="0" err="1" smtClean="0"/>
              <a:t>glEnable</a:t>
            </a:r>
            <a:r>
              <a:rPr lang="en-US" altLang="zh-TW" sz="1200" dirty="0" smtClean="0"/>
              <a:t>(GL_CONVOLUTION_2D);</a:t>
            </a:r>
          </a:p>
          <a:p>
            <a:pPr lvl="1">
              <a:buNone/>
            </a:pPr>
            <a:r>
              <a:rPr lang="en-US" altLang="zh-TW" sz="1200" dirty="0" err="1" smtClean="0"/>
              <a:t>glMatrixMode</a:t>
            </a:r>
            <a:r>
              <a:rPr lang="en-US" altLang="zh-TW" sz="1200" dirty="0" smtClean="0"/>
              <a:t>(GL_COLOR);</a:t>
            </a:r>
          </a:p>
          <a:p>
            <a:pPr lvl="1">
              <a:buNone/>
            </a:pPr>
            <a:r>
              <a:rPr lang="en-US" altLang="zh-TW" sz="1200" dirty="0" err="1" smtClean="0"/>
              <a:t>glLoadMatrixf</a:t>
            </a:r>
            <a:r>
              <a:rPr lang="en-US" altLang="zh-TW" sz="1200" dirty="0" smtClean="0"/>
              <a:t>(</a:t>
            </a:r>
            <a:r>
              <a:rPr lang="en-US" altLang="zh-TW" sz="1200" dirty="0" err="1" smtClean="0"/>
              <a:t>lumMat</a:t>
            </a:r>
            <a:r>
              <a:rPr lang="en-US" altLang="zh-TW" sz="1200" dirty="0" smtClean="0"/>
              <a:t>); </a:t>
            </a:r>
            <a:r>
              <a:rPr lang="en-US" altLang="zh-TW" sz="1200" dirty="0" smtClean="0">
                <a:solidFill>
                  <a:srgbClr val="00B050"/>
                </a:solidFill>
              </a:rPr>
              <a:t>//Transfer into black &amp; white</a:t>
            </a:r>
          </a:p>
          <a:p>
            <a:pPr lvl="1">
              <a:buNone/>
            </a:pPr>
            <a:r>
              <a:rPr lang="en-US" altLang="zh-TW" sz="1200" dirty="0" err="1" smtClean="0"/>
              <a:t>glMatrixMode</a:t>
            </a:r>
            <a:r>
              <a:rPr lang="en-US" altLang="zh-TW" sz="1200" dirty="0" smtClean="0"/>
              <a:t>(GL_MODELVIEW);</a:t>
            </a:r>
          </a:p>
          <a:p>
            <a:pPr lvl="1">
              <a:buNone/>
            </a:pPr>
            <a:r>
              <a:rPr lang="en-US" altLang="zh-TW" sz="1200" dirty="0" smtClean="0"/>
              <a:t>break;</a:t>
            </a:r>
            <a:endParaRPr lang="zh-TW" altLang="en-US" sz="1200" dirty="0" smtClean="0"/>
          </a:p>
          <a:p>
            <a:pPr>
              <a:buNone/>
            </a:pPr>
            <a:endParaRPr lang="zh-TW" altLang="en-US" dirty="0"/>
          </a:p>
        </p:txBody>
      </p:sp>
      <p:pic>
        <p:nvPicPr>
          <p:cNvPr id="3075" name="Picture 3"/>
          <p:cNvPicPr>
            <a:picLocks noChangeAspect="1" noChangeArrowheads="1"/>
          </p:cNvPicPr>
          <p:nvPr/>
        </p:nvPicPr>
        <p:blipFill>
          <a:blip r:embed="rId2" cstate="print"/>
          <a:srcRect/>
          <a:stretch>
            <a:fillRect/>
          </a:stretch>
        </p:blipFill>
        <p:spPr bwMode="auto">
          <a:xfrm>
            <a:off x="5004048" y="1988840"/>
            <a:ext cx="3816424" cy="397962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Convolution’s operations</a:t>
            </a:r>
            <a:endParaRPr lang="zh-TW" altLang="en-US" dirty="0"/>
          </a:p>
        </p:txBody>
      </p:sp>
      <p:sp>
        <p:nvSpPr>
          <p:cNvPr id="3" name="內容版面配置區 2"/>
          <p:cNvSpPr>
            <a:spLocks noGrp="1"/>
          </p:cNvSpPr>
          <p:nvPr>
            <p:ph idx="1"/>
          </p:nvPr>
        </p:nvSpPr>
        <p:spPr/>
        <p:txBody>
          <a:bodyPr/>
          <a:lstStyle/>
          <a:p>
            <a:r>
              <a:rPr lang="en-US" altLang="zh-TW" sz="2400" dirty="0" smtClean="0"/>
              <a:t>void glCopyConvolutionFilter2D(</a:t>
            </a:r>
            <a:r>
              <a:rPr lang="en-US" altLang="zh-TW" sz="2400" dirty="0" err="1" smtClean="0"/>
              <a:t>GLenum</a:t>
            </a:r>
            <a:r>
              <a:rPr lang="en-US" altLang="zh-TW" sz="2400" dirty="0" smtClean="0"/>
              <a:t> </a:t>
            </a:r>
            <a:r>
              <a:rPr lang="en-US" altLang="zh-TW" sz="2400" i="1" dirty="0" smtClean="0">
                <a:solidFill>
                  <a:srgbClr val="00B050"/>
                </a:solidFill>
              </a:rPr>
              <a:t>target</a:t>
            </a:r>
            <a:r>
              <a:rPr lang="en-US" altLang="zh-TW" sz="2400" i="1" dirty="0" smtClean="0"/>
              <a:t>, </a:t>
            </a:r>
            <a:r>
              <a:rPr lang="en-US" altLang="zh-TW" sz="2400" i="1" dirty="0" err="1" smtClean="0"/>
              <a:t>GLenum</a:t>
            </a:r>
            <a:r>
              <a:rPr lang="en-US" altLang="zh-TW" sz="2400" i="1" dirty="0" smtClean="0"/>
              <a:t> </a:t>
            </a:r>
            <a:r>
              <a:rPr lang="en-US" altLang="zh-TW" sz="2400" i="1" dirty="0" err="1" smtClean="0"/>
              <a:t>internalFormat</a:t>
            </a:r>
            <a:r>
              <a:rPr lang="en-US" altLang="zh-TW" sz="2400" i="1" dirty="0" smtClean="0"/>
              <a:t>, </a:t>
            </a:r>
            <a:r>
              <a:rPr lang="en-US" altLang="zh-TW" sz="2400" dirty="0" err="1" smtClean="0"/>
              <a:t>GLint</a:t>
            </a:r>
            <a:r>
              <a:rPr lang="en-US" altLang="zh-TW" sz="2400" dirty="0" smtClean="0"/>
              <a:t> </a:t>
            </a:r>
            <a:r>
              <a:rPr lang="en-US" altLang="zh-TW" sz="2400" i="1" dirty="0" smtClean="0"/>
              <a:t>x, </a:t>
            </a:r>
            <a:r>
              <a:rPr lang="en-US" altLang="zh-TW" sz="2400" i="1" dirty="0" err="1" smtClean="0"/>
              <a:t>GLint</a:t>
            </a:r>
            <a:r>
              <a:rPr lang="en-US" altLang="zh-TW" sz="2400" i="1" dirty="0" smtClean="0"/>
              <a:t> y, </a:t>
            </a:r>
            <a:r>
              <a:rPr lang="en-US" altLang="zh-TW" sz="2400" i="1" dirty="0" err="1" smtClean="0"/>
              <a:t>GLsizei</a:t>
            </a:r>
            <a:r>
              <a:rPr lang="en-US" altLang="zh-TW" sz="2400" i="1" dirty="0" smtClean="0"/>
              <a:t> width, </a:t>
            </a:r>
            <a:r>
              <a:rPr lang="en-US" altLang="zh-TW" sz="2400" i="1" dirty="0" err="1" smtClean="0"/>
              <a:t>GLsizei</a:t>
            </a:r>
            <a:r>
              <a:rPr lang="en-US" altLang="zh-TW" sz="2400" i="1" dirty="0" smtClean="0"/>
              <a:t> height);</a:t>
            </a:r>
          </a:p>
          <a:p>
            <a:pPr lvl="1"/>
            <a:r>
              <a:rPr lang="en-US" altLang="zh-TW" sz="2000" dirty="0" smtClean="0"/>
              <a:t>Copy </a:t>
            </a:r>
            <a:r>
              <a:rPr lang="en-US" altLang="zh-TW" sz="2000" i="1" dirty="0" smtClean="0"/>
              <a:t>value</a:t>
            </a:r>
            <a:r>
              <a:rPr lang="en-US" altLang="zh-TW" sz="2000" dirty="0" smtClean="0"/>
              <a:t> from </a:t>
            </a:r>
            <a:r>
              <a:rPr lang="en-US" altLang="zh-TW" sz="2000" i="1" dirty="0" smtClean="0"/>
              <a:t>color buffer</a:t>
            </a:r>
          </a:p>
          <a:p>
            <a:pPr lvl="1"/>
            <a:r>
              <a:rPr lang="en-US" altLang="zh-TW" sz="2000" dirty="0" smtClean="0">
                <a:solidFill>
                  <a:srgbClr val="00B050"/>
                </a:solidFill>
              </a:rPr>
              <a:t>target</a:t>
            </a:r>
            <a:r>
              <a:rPr lang="en-US" altLang="zh-TW" sz="2000" dirty="0" smtClean="0"/>
              <a:t> value must always be GL_CONVOLUTION_2D</a:t>
            </a:r>
          </a:p>
          <a:p>
            <a:pPr lvl="1"/>
            <a:r>
              <a:rPr lang="en-US" altLang="zh-TW" sz="2000" dirty="0" err="1" smtClean="0">
                <a:solidFill>
                  <a:srgbClr val="0070C0"/>
                </a:solidFill>
              </a:rPr>
              <a:t>internalFormat</a:t>
            </a:r>
            <a:r>
              <a:rPr lang="en-US" altLang="zh-TW" sz="2000" dirty="0" smtClean="0"/>
              <a:t> refers to the format of the color (buffer) data, as in glConvolutionFilter2D.</a:t>
            </a:r>
            <a:endParaRPr lang="zh-TW" altLang="en-US" sz="2000" dirty="0"/>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Convolution</a:t>
            </a:r>
            <a:endParaRPr lang="zh-TW" altLang="en-US" dirty="0"/>
          </a:p>
        </p:txBody>
      </p:sp>
      <p:sp>
        <p:nvSpPr>
          <p:cNvPr id="3" name="內容版面配置區 2"/>
          <p:cNvSpPr>
            <a:spLocks noGrp="1"/>
          </p:cNvSpPr>
          <p:nvPr>
            <p:ph idx="1"/>
          </p:nvPr>
        </p:nvSpPr>
        <p:spPr/>
        <p:txBody>
          <a:bodyPr/>
          <a:lstStyle/>
          <a:p>
            <a:r>
              <a:rPr lang="en-US" altLang="zh-TW" sz="2800" dirty="0" smtClean="0"/>
              <a:t>Separable Filters</a:t>
            </a:r>
          </a:p>
          <a:p>
            <a:pPr lvl="1"/>
            <a:r>
              <a:rPr lang="en-US" altLang="zh-TW" sz="2400" dirty="0" smtClean="0"/>
              <a:t>A separable convolution filter is one whose kernel can be </a:t>
            </a:r>
            <a:r>
              <a:rPr lang="en-US" altLang="zh-TW" sz="2400" dirty="0" smtClean="0">
                <a:solidFill>
                  <a:srgbClr val="0070C0"/>
                </a:solidFill>
              </a:rPr>
              <a:t>represented by the matrix outer product of two one-dimensional filters</a:t>
            </a:r>
            <a:r>
              <a:rPr lang="en-US" altLang="zh-TW" sz="2400" dirty="0" smtClean="0"/>
              <a:t>.</a:t>
            </a:r>
          </a:p>
          <a:p>
            <a:pPr lvl="1"/>
            <a:endParaRPr lang="en-US" altLang="zh-TW" sz="2400" dirty="0" smtClean="0"/>
          </a:p>
          <a:p>
            <a:pPr lvl="1"/>
            <a:endParaRPr lang="en-US" altLang="zh-TW" sz="2400" dirty="0" smtClean="0"/>
          </a:p>
          <a:p>
            <a:pPr lvl="1"/>
            <a:endParaRPr lang="en-US" altLang="zh-TW" sz="2400" dirty="0" smtClean="0"/>
          </a:p>
          <a:p>
            <a:pPr lvl="1"/>
            <a:r>
              <a:rPr lang="en-US" altLang="zh-TW" sz="2400" dirty="0" smtClean="0"/>
              <a:t>void </a:t>
            </a:r>
            <a:r>
              <a:rPr lang="en-US" altLang="zh-TW" sz="2400" b="1" dirty="0" smtClean="0"/>
              <a:t>glSeparableFilter2D</a:t>
            </a:r>
            <a:r>
              <a:rPr lang="en-US" altLang="zh-TW" sz="2400" dirty="0" smtClean="0"/>
              <a:t>(</a:t>
            </a:r>
            <a:r>
              <a:rPr lang="en-US" altLang="zh-TW" sz="2400" dirty="0" err="1" smtClean="0"/>
              <a:t>GLenum</a:t>
            </a:r>
            <a:r>
              <a:rPr lang="en-US" altLang="zh-TW" sz="2400" dirty="0" smtClean="0"/>
              <a:t> </a:t>
            </a:r>
            <a:r>
              <a:rPr lang="en-US" altLang="zh-TW" sz="2400" i="1" dirty="0" smtClean="0"/>
              <a:t>target, </a:t>
            </a:r>
            <a:r>
              <a:rPr lang="en-US" altLang="zh-TW" sz="2400" i="1" dirty="0" err="1" smtClean="0"/>
              <a:t>GLenum</a:t>
            </a:r>
            <a:r>
              <a:rPr lang="en-US" altLang="zh-TW" sz="2400" i="1" dirty="0" smtClean="0"/>
              <a:t> </a:t>
            </a:r>
            <a:r>
              <a:rPr lang="en-US" altLang="zh-TW" sz="2400" i="1" dirty="0" err="1" smtClean="0"/>
              <a:t>internalFormat</a:t>
            </a:r>
            <a:r>
              <a:rPr lang="en-US" altLang="zh-TW" sz="2400" i="1" dirty="0" smtClean="0"/>
              <a:t>, </a:t>
            </a:r>
            <a:r>
              <a:rPr lang="en-US" altLang="zh-TW" sz="2400" dirty="0" err="1" smtClean="0"/>
              <a:t>GLsizei</a:t>
            </a:r>
            <a:r>
              <a:rPr lang="en-US" altLang="zh-TW" sz="2400" dirty="0" smtClean="0"/>
              <a:t> </a:t>
            </a:r>
            <a:r>
              <a:rPr lang="en-US" altLang="zh-TW" sz="2400" i="1" dirty="0" smtClean="0"/>
              <a:t>width, </a:t>
            </a:r>
            <a:r>
              <a:rPr lang="en-US" altLang="zh-TW" sz="2400" i="1" dirty="0" err="1" smtClean="0"/>
              <a:t>GLsizei</a:t>
            </a:r>
            <a:r>
              <a:rPr lang="en-US" altLang="zh-TW" sz="2400" i="1" dirty="0" smtClean="0"/>
              <a:t> height, </a:t>
            </a:r>
            <a:r>
              <a:rPr lang="en-US" altLang="zh-TW" sz="2400" dirty="0" err="1" smtClean="0"/>
              <a:t>GLenum</a:t>
            </a:r>
            <a:r>
              <a:rPr lang="en-US" altLang="zh-TW" sz="2400" dirty="0" smtClean="0"/>
              <a:t> </a:t>
            </a:r>
            <a:r>
              <a:rPr lang="en-US" altLang="zh-TW" sz="2400" i="1" dirty="0" smtClean="0"/>
              <a:t>format, </a:t>
            </a:r>
            <a:r>
              <a:rPr lang="en-US" altLang="zh-TW" sz="2400" i="1" dirty="0" err="1" smtClean="0"/>
              <a:t>GLenum</a:t>
            </a:r>
            <a:r>
              <a:rPr lang="en-US" altLang="zh-TW" sz="2400" i="1" dirty="0" smtClean="0"/>
              <a:t> type, </a:t>
            </a:r>
            <a:r>
              <a:rPr lang="en-US" altLang="zh-TW" sz="2400" b="1" dirty="0" smtClean="0">
                <a:solidFill>
                  <a:srgbClr val="00B050"/>
                </a:solidFill>
              </a:rPr>
              <a:t>void *</a:t>
            </a:r>
            <a:r>
              <a:rPr lang="en-US" altLang="zh-TW" sz="2400" b="1" i="1" dirty="0" smtClean="0">
                <a:solidFill>
                  <a:srgbClr val="00B050"/>
                </a:solidFill>
              </a:rPr>
              <a:t>row</a:t>
            </a:r>
            <a:r>
              <a:rPr lang="en-US" altLang="zh-TW" sz="2400" i="1" dirty="0" smtClean="0"/>
              <a:t>, </a:t>
            </a:r>
            <a:r>
              <a:rPr lang="en-US" altLang="zh-TW" sz="2400" b="1" i="1" dirty="0" smtClean="0">
                <a:solidFill>
                  <a:srgbClr val="00B050"/>
                </a:solidFill>
              </a:rPr>
              <a:t>const </a:t>
            </a:r>
            <a:r>
              <a:rPr lang="en-US" altLang="zh-TW" sz="2400" b="1" i="1" dirty="0" err="1" smtClean="0">
                <a:solidFill>
                  <a:srgbClr val="00B050"/>
                </a:solidFill>
              </a:rPr>
              <a:t>GLvoid</a:t>
            </a:r>
            <a:r>
              <a:rPr lang="en-US" altLang="zh-TW" sz="2400" b="1" i="1" dirty="0" smtClean="0">
                <a:solidFill>
                  <a:srgbClr val="00B050"/>
                </a:solidFill>
              </a:rPr>
              <a:t> *column</a:t>
            </a:r>
            <a:r>
              <a:rPr lang="en-US" altLang="zh-TW" sz="2400" i="1" dirty="0" smtClean="0"/>
              <a:t>);</a:t>
            </a:r>
          </a:p>
          <a:p>
            <a:pPr lvl="2"/>
            <a:r>
              <a:rPr lang="en-US" altLang="zh-TW" sz="2000" i="1" dirty="0" smtClean="0"/>
              <a:t>target = </a:t>
            </a:r>
            <a:r>
              <a:rPr lang="en-US" altLang="zh-TW" sz="2000" dirty="0" smtClean="0"/>
              <a:t>GL_SEPARABLE_2D</a:t>
            </a:r>
            <a:endParaRPr lang="en-US" altLang="zh-TW" sz="2000" i="1" dirty="0" smtClean="0"/>
          </a:p>
        </p:txBody>
      </p:sp>
      <p:pic>
        <p:nvPicPr>
          <p:cNvPr id="4099" name="Picture 3"/>
          <p:cNvPicPr>
            <a:picLocks noChangeAspect="1" noChangeArrowheads="1"/>
          </p:cNvPicPr>
          <p:nvPr/>
        </p:nvPicPr>
        <p:blipFill>
          <a:blip r:embed="rId2" cstate="print"/>
          <a:srcRect/>
          <a:stretch>
            <a:fillRect/>
          </a:stretch>
        </p:blipFill>
        <p:spPr bwMode="auto">
          <a:xfrm>
            <a:off x="4067944" y="3140968"/>
            <a:ext cx="4305300" cy="1638300"/>
          </a:xfrm>
          <a:prstGeom prst="rect">
            <a:avLst/>
          </a:prstGeom>
          <a:noFill/>
          <a:ln w="9525">
            <a:noFill/>
            <a:miter lim="800000"/>
            <a:headEnd/>
            <a:tailEnd/>
          </a:ln>
        </p:spPr>
      </p:pic>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Convolution</a:t>
            </a:r>
            <a:endParaRPr lang="zh-TW" altLang="en-US" dirty="0"/>
          </a:p>
        </p:txBody>
      </p:sp>
      <p:sp>
        <p:nvSpPr>
          <p:cNvPr id="3" name="內容版面配置區 2"/>
          <p:cNvSpPr>
            <a:spLocks noGrp="1"/>
          </p:cNvSpPr>
          <p:nvPr>
            <p:ph idx="1"/>
          </p:nvPr>
        </p:nvSpPr>
        <p:spPr/>
        <p:txBody>
          <a:bodyPr/>
          <a:lstStyle/>
          <a:p>
            <a:r>
              <a:rPr lang="en-US" altLang="zh-TW" sz="2800" dirty="0" err="1" smtClean="0"/>
              <a:t>Opengl</a:t>
            </a:r>
            <a:r>
              <a:rPr lang="en-US" altLang="zh-TW" sz="2800" dirty="0" smtClean="0"/>
              <a:t> supports one-dimensional convolution filters, too.</a:t>
            </a:r>
          </a:p>
          <a:p>
            <a:pPr lvl="1"/>
            <a:r>
              <a:rPr lang="en-US" altLang="zh-TW" sz="2400" dirty="0" smtClean="0"/>
              <a:t>glConvolutionFilter1D …</a:t>
            </a:r>
          </a:p>
          <a:p>
            <a:pPr lvl="1"/>
            <a:r>
              <a:rPr lang="en-US" altLang="zh-TW" sz="2400" dirty="0" smtClean="0"/>
              <a:t>glCopyConvolutionFilter1D …</a:t>
            </a:r>
          </a:p>
          <a:p>
            <a:endParaRPr lang="en-US" altLang="zh-TW" sz="2800" dirty="0" smtClean="0"/>
          </a:p>
          <a:p>
            <a:pPr lvl="1"/>
            <a:endParaRPr lang="zh-TW" altLang="en-US" sz="2400" dirty="0"/>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800" dirty="0" smtClean="0"/>
              <a:t>Convolution</a:t>
            </a:r>
            <a:endParaRPr lang="zh-TW" altLang="en-US" dirty="0"/>
          </a:p>
        </p:txBody>
      </p:sp>
      <p:sp>
        <p:nvSpPr>
          <p:cNvPr id="3" name="內容版面配置區 2"/>
          <p:cNvSpPr>
            <a:spLocks noGrp="1"/>
          </p:cNvSpPr>
          <p:nvPr>
            <p:ph idx="1"/>
          </p:nvPr>
        </p:nvSpPr>
        <p:spPr/>
        <p:txBody>
          <a:bodyPr/>
          <a:lstStyle/>
          <a:p>
            <a:r>
              <a:rPr lang="en-US" altLang="zh-TW" sz="2800" dirty="0" smtClean="0"/>
              <a:t>Convolution border mode setting</a:t>
            </a:r>
          </a:p>
          <a:p>
            <a:pPr lvl="1"/>
            <a:r>
              <a:rPr lang="da-DK" altLang="zh-TW" sz="2400" dirty="0" smtClean="0"/>
              <a:t>glConvolutionParameter{i,f}(GLenum </a:t>
            </a:r>
            <a:r>
              <a:rPr lang="da-DK" altLang="zh-TW" sz="2400" i="1" dirty="0" smtClean="0"/>
              <a:t>target, GLenum pname, GLint param);</a:t>
            </a:r>
          </a:p>
          <a:p>
            <a:pPr lvl="1"/>
            <a:r>
              <a:rPr lang="da-DK" altLang="zh-TW" sz="2400" dirty="0" smtClean="0"/>
              <a:t>glConvolutionParameter{iv,fv}(GLenum </a:t>
            </a:r>
            <a:r>
              <a:rPr lang="da-DK" altLang="zh-TW" sz="2400" i="1" dirty="0" smtClean="0"/>
              <a:t>target, GLenum pname, GLint *param);</a:t>
            </a:r>
          </a:p>
          <a:p>
            <a:pPr lvl="1"/>
            <a:r>
              <a:rPr lang="en-US" altLang="zh-TW" sz="2400" dirty="0" smtClean="0"/>
              <a:t>GL_CONSTANT_BORDER</a:t>
            </a:r>
          </a:p>
          <a:p>
            <a:pPr lvl="2"/>
            <a:r>
              <a:rPr lang="en-US" altLang="zh-TW" sz="2000" dirty="0" smtClean="0"/>
              <a:t>Set a constant pixel value for border</a:t>
            </a:r>
          </a:p>
          <a:p>
            <a:pPr lvl="1"/>
            <a:r>
              <a:rPr lang="en-US" altLang="zh-TW" sz="2400" dirty="0" smtClean="0"/>
              <a:t>GL_REDUCE</a:t>
            </a:r>
          </a:p>
          <a:p>
            <a:pPr lvl="2"/>
            <a:r>
              <a:rPr lang="en-US" altLang="zh-TW" sz="2000" dirty="0" smtClean="0"/>
              <a:t>The convolution kernel is not applied to the edge pixels.</a:t>
            </a:r>
          </a:p>
          <a:p>
            <a:pPr lvl="1"/>
            <a:r>
              <a:rPr lang="en-US" altLang="zh-TW" sz="2400" dirty="0" smtClean="0"/>
              <a:t>GL_REPLICATE_BORDER</a:t>
            </a:r>
          </a:p>
          <a:p>
            <a:pPr lvl="2"/>
            <a:r>
              <a:rPr lang="en-US" altLang="zh-TW" sz="2000" dirty="0" smtClean="0"/>
              <a:t>Replicate border for missing part.</a:t>
            </a:r>
            <a:endParaRPr lang="zh-TW" altLang="en-US" sz="2000" dirty="0" smtClean="0"/>
          </a:p>
          <a:p>
            <a:endParaRPr lang="zh-TW" altLang="en-US"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Pixel operation</a:t>
            </a:r>
            <a:endParaRPr lang="zh-TW" altLang="en-US" dirty="0"/>
          </a:p>
        </p:txBody>
      </p:sp>
      <p:sp>
        <p:nvSpPr>
          <p:cNvPr id="3" name="內容版面配置區 2"/>
          <p:cNvSpPr>
            <a:spLocks noGrp="1"/>
          </p:cNvSpPr>
          <p:nvPr>
            <p:ph idx="1"/>
          </p:nvPr>
        </p:nvSpPr>
        <p:spPr/>
        <p:txBody>
          <a:bodyPr/>
          <a:lstStyle/>
          <a:p>
            <a:r>
              <a:rPr lang="en-US" altLang="zh-TW" dirty="0" err="1" smtClean="0"/>
              <a:t>glPixelZoom</a:t>
            </a:r>
            <a:endParaRPr lang="en-US" altLang="zh-TW" dirty="0" smtClean="0"/>
          </a:p>
          <a:p>
            <a:pPr lvl="1"/>
            <a:r>
              <a:rPr lang="en-US" altLang="zh-TW" dirty="0" smtClean="0"/>
              <a:t>Magnify, shrink, and flip images</a:t>
            </a:r>
          </a:p>
          <a:p>
            <a:r>
              <a:rPr lang="en-US" altLang="zh-TW" dirty="0" err="1" smtClean="0"/>
              <a:t>glPixelTransfer</a:t>
            </a:r>
            <a:r>
              <a:rPr lang="en-US" altLang="zh-TW" dirty="0" smtClean="0"/>
              <a:t>/</a:t>
            </a:r>
            <a:r>
              <a:rPr lang="en-US" altLang="zh-TW" dirty="0" err="1" smtClean="0"/>
              <a:t>glPixelMap</a:t>
            </a:r>
            <a:endParaRPr lang="en-US" altLang="zh-TW" dirty="0" smtClean="0"/>
          </a:p>
          <a:p>
            <a:pPr lvl="1"/>
            <a:r>
              <a:rPr lang="en-US" altLang="zh-TW" dirty="0" smtClean="0"/>
              <a:t>Set up operations on colors</a:t>
            </a:r>
          </a:p>
          <a:p>
            <a:r>
              <a:rPr lang="en-US" altLang="zh-TW" dirty="0" err="1" smtClean="0"/>
              <a:t>glColorTable</a:t>
            </a:r>
            <a:endParaRPr lang="en-US" altLang="zh-TW" dirty="0" smtClean="0"/>
          </a:p>
          <a:p>
            <a:pPr lvl="1"/>
            <a:r>
              <a:rPr lang="en-US" altLang="zh-TW" dirty="0" smtClean="0"/>
              <a:t>Perform color substitutions</a:t>
            </a:r>
            <a:endParaRPr lang="zh-TW" altLang="en-US" dirty="0"/>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Histogram</a:t>
            </a:r>
            <a:endParaRPr lang="zh-TW" altLang="en-US" dirty="0"/>
          </a:p>
        </p:txBody>
      </p:sp>
      <p:sp>
        <p:nvSpPr>
          <p:cNvPr id="3" name="內容版面配置區 2"/>
          <p:cNvSpPr>
            <a:spLocks noGrp="1"/>
          </p:cNvSpPr>
          <p:nvPr>
            <p:ph idx="1"/>
          </p:nvPr>
        </p:nvSpPr>
        <p:spPr/>
        <p:txBody>
          <a:bodyPr/>
          <a:lstStyle/>
          <a:p>
            <a:r>
              <a:rPr lang="en-US" altLang="zh-TW" dirty="0" smtClean="0"/>
              <a:t>A histogram is a graphical representation of an image’s frequency distribution.</a:t>
            </a:r>
            <a:endParaRPr lang="zh-TW" altLang="en-US" dirty="0"/>
          </a:p>
        </p:txBody>
      </p:sp>
      <p:pic>
        <p:nvPicPr>
          <p:cNvPr id="5122" name="Picture 2"/>
          <p:cNvPicPr>
            <a:picLocks noChangeAspect="1" noChangeArrowheads="1"/>
          </p:cNvPicPr>
          <p:nvPr/>
        </p:nvPicPr>
        <p:blipFill>
          <a:blip r:embed="rId2" cstate="print"/>
          <a:srcRect/>
          <a:stretch>
            <a:fillRect/>
          </a:stretch>
        </p:blipFill>
        <p:spPr bwMode="auto">
          <a:xfrm>
            <a:off x="1376710" y="2996952"/>
            <a:ext cx="6291634" cy="3608437"/>
          </a:xfrm>
          <a:prstGeom prst="rect">
            <a:avLst/>
          </a:prstGeom>
          <a:noFill/>
          <a:ln w="9525">
            <a:noFill/>
            <a:miter lim="800000"/>
            <a:headEnd/>
            <a:tailEnd/>
          </a:ln>
        </p:spPr>
      </p:pic>
      <p:sp>
        <p:nvSpPr>
          <p:cNvPr id="5" name="文字方塊 4"/>
          <p:cNvSpPr txBox="1"/>
          <p:nvPr/>
        </p:nvSpPr>
        <p:spPr>
          <a:xfrm>
            <a:off x="5004048" y="3573016"/>
            <a:ext cx="2935419" cy="369332"/>
          </a:xfrm>
          <a:prstGeom prst="rect">
            <a:avLst/>
          </a:prstGeom>
          <a:noFill/>
        </p:spPr>
        <p:txBody>
          <a:bodyPr wrap="none" rtlCol="0">
            <a:spAutoFit/>
          </a:bodyPr>
          <a:lstStyle/>
          <a:p>
            <a:r>
              <a:rPr lang="en-US" altLang="zh-TW" sz="1800" dirty="0" smtClean="0">
                <a:solidFill>
                  <a:srgbClr val="00B050"/>
                </a:solidFill>
                <a:latin typeface="+mj-lt"/>
              </a:rPr>
              <a:t>Luminosity or R/G/B channel</a:t>
            </a:r>
            <a:endParaRPr lang="zh-TW" altLang="en-US" sz="1800" dirty="0">
              <a:solidFill>
                <a:srgbClr val="00B050"/>
              </a:solidFill>
              <a:latin typeface="+mj-lt"/>
            </a:endParaRP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Collect color </a:t>
            </a:r>
            <a:r>
              <a:rPr lang="en-US" altLang="zh-TW" dirty="0" err="1" smtClean="0"/>
              <a:t>imformation</a:t>
            </a:r>
            <a:endParaRPr lang="zh-TW" altLang="en-US" dirty="0"/>
          </a:p>
        </p:txBody>
      </p:sp>
      <p:sp>
        <p:nvSpPr>
          <p:cNvPr id="3" name="內容版面配置區 2"/>
          <p:cNvSpPr>
            <a:spLocks noGrp="1"/>
          </p:cNvSpPr>
          <p:nvPr>
            <p:ph idx="1"/>
          </p:nvPr>
        </p:nvSpPr>
        <p:spPr/>
        <p:txBody>
          <a:bodyPr/>
          <a:lstStyle/>
          <a:p>
            <a:r>
              <a:rPr lang="en-US" altLang="zh-TW" sz="2400" dirty="0" smtClean="0"/>
              <a:t>When histogram collection is enabled, OpenGL collects statistics about any images as they are written to the color buffer.</a:t>
            </a:r>
          </a:p>
          <a:p>
            <a:r>
              <a:rPr lang="en-US" altLang="zh-TW" sz="2400" dirty="0" err="1" smtClean="0"/>
              <a:t>glEnable</a:t>
            </a:r>
            <a:r>
              <a:rPr lang="en-US" altLang="zh-TW" sz="2400" dirty="0" smtClean="0"/>
              <a:t>(GL_HISTOGRAM)</a:t>
            </a:r>
          </a:p>
          <a:p>
            <a:pPr lvl="1"/>
            <a:r>
              <a:rPr lang="en-US" altLang="zh-TW" sz="2000" dirty="0" smtClean="0"/>
              <a:t>Active the collector</a:t>
            </a:r>
          </a:p>
          <a:p>
            <a:r>
              <a:rPr lang="en-US" altLang="zh-TW" sz="2400" dirty="0" smtClean="0"/>
              <a:t>void </a:t>
            </a:r>
            <a:r>
              <a:rPr lang="en-US" altLang="zh-TW" sz="2400" b="1" dirty="0" err="1" smtClean="0"/>
              <a:t>glHistogram</a:t>
            </a:r>
            <a:r>
              <a:rPr lang="en-US" altLang="zh-TW" sz="2400" dirty="0" smtClean="0"/>
              <a:t>(</a:t>
            </a:r>
            <a:r>
              <a:rPr lang="en-US" altLang="zh-TW" sz="2400" dirty="0" err="1" smtClean="0"/>
              <a:t>GLenum</a:t>
            </a:r>
            <a:r>
              <a:rPr lang="en-US" altLang="zh-TW" sz="2400" dirty="0" smtClean="0"/>
              <a:t> </a:t>
            </a:r>
            <a:r>
              <a:rPr lang="en-US" altLang="zh-TW" sz="2400" i="1" dirty="0" smtClean="0"/>
              <a:t>target, </a:t>
            </a:r>
            <a:r>
              <a:rPr lang="en-US" altLang="zh-TW" sz="2400" i="1" dirty="0" err="1" smtClean="0"/>
              <a:t>GLsizei</a:t>
            </a:r>
            <a:r>
              <a:rPr lang="en-US" altLang="zh-TW" sz="2400" i="1" dirty="0" smtClean="0"/>
              <a:t> width, </a:t>
            </a:r>
            <a:r>
              <a:rPr lang="en-US" altLang="zh-TW" sz="2400" dirty="0" err="1" smtClean="0"/>
              <a:t>GLenum</a:t>
            </a:r>
            <a:r>
              <a:rPr lang="en-US" altLang="zh-TW" sz="2400" dirty="0" smtClean="0"/>
              <a:t> </a:t>
            </a:r>
            <a:r>
              <a:rPr lang="en-US" altLang="zh-TW" sz="2400" i="1" dirty="0" err="1" smtClean="0"/>
              <a:t>internalFormat</a:t>
            </a:r>
            <a:r>
              <a:rPr lang="en-US" altLang="zh-TW" sz="2400" i="1" dirty="0" smtClean="0"/>
              <a:t>, </a:t>
            </a:r>
            <a:r>
              <a:rPr lang="en-US" altLang="zh-TW" sz="2400" i="1" dirty="0" err="1" smtClean="0"/>
              <a:t>GLboolean</a:t>
            </a:r>
            <a:r>
              <a:rPr lang="en-US" altLang="zh-TW" sz="2400" i="1" dirty="0" smtClean="0"/>
              <a:t> sink);</a:t>
            </a:r>
          </a:p>
          <a:p>
            <a:pPr lvl="1"/>
            <a:r>
              <a:rPr lang="en-US" altLang="zh-TW" sz="2000" dirty="0" smtClean="0"/>
              <a:t>To prepare to collect histogram data, you must tell OpenGL </a:t>
            </a:r>
            <a:r>
              <a:rPr lang="en-US" altLang="zh-TW" sz="2000" dirty="0" smtClean="0">
                <a:solidFill>
                  <a:srgbClr val="00B050"/>
                </a:solidFill>
              </a:rPr>
              <a:t>how much data to collect</a:t>
            </a:r>
            <a:r>
              <a:rPr lang="en-US" altLang="zh-TW" sz="2000" dirty="0" smtClean="0"/>
              <a:t> and in what format you want the data. </a:t>
            </a:r>
            <a:endParaRPr lang="zh-TW" altLang="en-US" sz="6600" dirty="0" smtClean="0"/>
          </a:p>
          <a:p>
            <a:pPr lvl="1"/>
            <a:r>
              <a:rPr lang="en-US" altLang="zh-TW" sz="2000" i="1" dirty="0" smtClean="0"/>
              <a:t>target</a:t>
            </a:r>
            <a:r>
              <a:rPr lang="en-US" altLang="zh-TW" sz="2000" dirty="0" smtClean="0"/>
              <a:t> = GL_HISTOGRAM or GL_PROXY_HISTOGRAM</a:t>
            </a:r>
          </a:p>
          <a:p>
            <a:pPr lvl="1"/>
            <a:r>
              <a:rPr lang="en-US" altLang="zh-TW" sz="2000" i="1" dirty="0" smtClean="0"/>
              <a:t>width</a:t>
            </a:r>
            <a:r>
              <a:rPr lang="en-US" altLang="zh-TW" sz="2000" dirty="0" smtClean="0"/>
              <a:t> = how many entries to make in the histogram table. (2^n)</a:t>
            </a:r>
            <a:endParaRPr lang="en-US" altLang="zh-TW" sz="7200" dirty="0" smtClean="0"/>
          </a:p>
          <a:p>
            <a:pPr lvl="1"/>
            <a:r>
              <a:rPr lang="en-US" altLang="zh-TW" sz="2000" i="1" dirty="0" smtClean="0"/>
              <a:t>sink</a:t>
            </a:r>
            <a:r>
              <a:rPr lang="en-US" altLang="zh-TW" sz="2000" dirty="0" smtClean="0"/>
              <a:t> = true: discard any incoming pixels</a:t>
            </a:r>
            <a:endParaRPr lang="zh-TW" altLang="en-US" sz="6600" dirty="0"/>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Get histogram</a:t>
            </a:r>
            <a:endParaRPr lang="zh-TW" altLang="en-US" dirty="0"/>
          </a:p>
        </p:txBody>
      </p:sp>
      <p:sp>
        <p:nvSpPr>
          <p:cNvPr id="3" name="內容版面配置區 2"/>
          <p:cNvSpPr>
            <a:spLocks noGrp="1"/>
          </p:cNvSpPr>
          <p:nvPr>
            <p:ph idx="1"/>
          </p:nvPr>
        </p:nvSpPr>
        <p:spPr/>
        <p:txBody>
          <a:bodyPr/>
          <a:lstStyle/>
          <a:p>
            <a:r>
              <a:rPr lang="en-US" altLang="zh-TW" sz="2800" dirty="0" smtClean="0"/>
              <a:t>After image data has been transferred, you collect the histogram data with the following function</a:t>
            </a:r>
          </a:p>
          <a:p>
            <a:pPr lvl="1"/>
            <a:r>
              <a:rPr lang="en-US" altLang="zh-TW" sz="2400" dirty="0" smtClean="0"/>
              <a:t>void </a:t>
            </a:r>
            <a:r>
              <a:rPr lang="en-US" altLang="zh-TW" sz="2400" b="1" dirty="0" err="1" smtClean="0"/>
              <a:t>glGetHistogram</a:t>
            </a:r>
            <a:r>
              <a:rPr lang="en-US" altLang="zh-TW" sz="2400" dirty="0" smtClean="0"/>
              <a:t>(</a:t>
            </a:r>
            <a:r>
              <a:rPr lang="en-US" altLang="zh-TW" sz="2400" dirty="0" err="1" smtClean="0"/>
              <a:t>GLenum</a:t>
            </a:r>
            <a:r>
              <a:rPr lang="en-US" altLang="zh-TW" sz="2400" dirty="0" smtClean="0"/>
              <a:t> </a:t>
            </a:r>
            <a:r>
              <a:rPr lang="en-US" altLang="zh-TW" sz="2400" i="1" dirty="0" smtClean="0"/>
              <a:t>target, </a:t>
            </a:r>
            <a:r>
              <a:rPr lang="en-US" altLang="zh-TW" sz="2400" i="1" dirty="0" err="1" smtClean="0"/>
              <a:t>GLboolean</a:t>
            </a:r>
            <a:r>
              <a:rPr lang="en-US" altLang="zh-TW" sz="2400" i="1" dirty="0" smtClean="0"/>
              <a:t> reset, </a:t>
            </a:r>
            <a:r>
              <a:rPr lang="en-US" altLang="zh-TW" sz="2400" i="1" dirty="0" err="1" smtClean="0"/>
              <a:t>GLenum</a:t>
            </a:r>
            <a:r>
              <a:rPr lang="en-US" altLang="zh-TW" sz="2400" i="1" dirty="0" smtClean="0"/>
              <a:t> format, </a:t>
            </a:r>
            <a:r>
              <a:rPr lang="en-US" altLang="zh-TW" sz="2400" dirty="0" err="1" smtClean="0"/>
              <a:t>GLenum</a:t>
            </a:r>
            <a:r>
              <a:rPr lang="en-US" altLang="zh-TW" sz="2400" dirty="0" smtClean="0"/>
              <a:t> </a:t>
            </a:r>
            <a:r>
              <a:rPr lang="en-US" altLang="zh-TW" sz="2400" i="1" dirty="0" smtClean="0"/>
              <a:t>type, </a:t>
            </a:r>
            <a:r>
              <a:rPr lang="en-US" altLang="zh-TW" sz="2400" i="1" dirty="0" err="1" smtClean="0"/>
              <a:t>GLvoid</a:t>
            </a:r>
            <a:r>
              <a:rPr lang="en-US" altLang="zh-TW" sz="2400" i="1" dirty="0" smtClean="0"/>
              <a:t> *values);</a:t>
            </a:r>
          </a:p>
          <a:p>
            <a:pPr lvl="2"/>
            <a:r>
              <a:rPr lang="en-US" altLang="zh-TW" sz="2000" i="1" dirty="0" smtClean="0"/>
              <a:t>target</a:t>
            </a:r>
            <a:r>
              <a:rPr lang="en-US" altLang="zh-TW" sz="2000" dirty="0" smtClean="0"/>
              <a:t> = GL_HISTOGRAM</a:t>
            </a:r>
          </a:p>
          <a:p>
            <a:pPr lvl="2"/>
            <a:r>
              <a:rPr lang="en-US" altLang="zh-TW" sz="2000" i="1" dirty="0" smtClean="0"/>
              <a:t>reset</a:t>
            </a:r>
            <a:r>
              <a:rPr lang="en-US" altLang="zh-TW" sz="2000" dirty="0" smtClean="0"/>
              <a:t> </a:t>
            </a:r>
            <a:r>
              <a:rPr lang="en-US" altLang="zh-TW" sz="2000" dirty="0" smtClean="0"/>
              <a:t>= </a:t>
            </a:r>
            <a:r>
              <a:rPr lang="en-US" altLang="zh-TW" sz="2000" dirty="0" err="1" smtClean="0"/>
              <a:t>GL_True</a:t>
            </a:r>
            <a:r>
              <a:rPr lang="en-US" altLang="zh-TW" sz="2000" dirty="0" smtClean="0"/>
              <a:t>: clear data, otherwise the collector will keep collect</a:t>
            </a:r>
          </a:p>
          <a:p>
            <a:pPr lvl="2"/>
            <a:endParaRPr lang="zh-TW" altLang="en-US" sz="2000" dirty="0"/>
          </a:p>
        </p:txBody>
      </p:sp>
      <p:pic>
        <p:nvPicPr>
          <p:cNvPr id="6146" name="Picture 2"/>
          <p:cNvPicPr>
            <a:picLocks noChangeAspect="1" noChangeArrowheads="1"/>
          </p:cNvPicPr>
          <p:nvPr/>
        </p:nvPicPr>
        <p:blipFill>
          <a:blip r:embed="rId2" cstate="print"/>
          <a:srcRect/>
          <a:stretch>
            <a:fillRect/>
          </a:stretch>
        </p:blipFill>
        <p:spPr bwMode="auto">
          <a:xfrm>
            <a:off x="2267744" y="4365104"/>
            <a:ext cx="2232248" cy="2327706"/>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t="51790" r="52095"/>
          <a:stretch>
            <a:fillRect/>
          </a:stretch>
        </p:blipFill>
        <p:spPr bwMode="auto">
          <a:xfrm>
            <a:off x="4872834" y="4365104"/>
            <a:ext cx="2219446" cy="2329093"/>
          </a:xfrm>
          <a:prstGeom prst="rect">
            <a:avLst/>
          </a:prstGeom>
          <a:noFill/>
          <a:ln>
            <a:noFill/>
          </a:ln>
        </p:spPr>
      </p:pic>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Count it!</a:t>
            </a:r>
            <a:endParaRPr lang="zh-TW" altLang="en-US" dirty="0"/>
          </a:p>
        </p:txBody>
      </p:sp>
      <p:sp>
        <p:nvSpPr>
          <p:cNvPr id="3" name="內容版面配置區 2"/>
          <p:cNvSpPr>
            <a:spLocks noGrp="1"/>
          </p:cNvSpPr>
          <p:nvPr>
            <p:ph idx="1"/>
          </p:nvPr>
        </p:nvSpPr>
        <p:spPr/>
        <p:txBody>
          <a:bodyPr/>
          <a:lstStyle/>
          <a:p>
            <a:pPr>
              <a:buNone/>
            </a:pPr>
            <a:r>
              <a:rPr lang="en-US" altLang="zh-TW" sz="1600" dirty="0" smtClean="0"/>
              <a:t>static </a:t>
            </a:r>
            <a:r>
              <a:rPr lang="en-US" altLang="zh-TW" sz="1600" dirty="0" err="1" smtClean="0"/>
              <a:t>GLint</a:t>
            </a:r>
            <a:r>
              <a:rPr lang="en-US" altLang="zh-TW" sz="1600" dirty="0" smtClean="0"/>
              <a:t> </a:t>
            </a:r>
            <a:r>
              <a:rPr lang="en-US" altLang="zh-TW" sz="1600" dirty="0" err="1" smtClean="0"/>
              <a:t>histoGram</a:t>
            </a:r>
            <a:r>
              <a:rPr lang="en-US" altLang="zh-TW" sz="1600" dirty="0" smtClean="0"/>
              <a:t>[256]; // Storage for histogram statistics</a:t>
            </a:r>
          </a:p>
          <a:p>
            <a:pPr>
              <a:buNone/>
            </a:pPr>
            <a:r>
              <a:rPr lang="en-US" altLang="zh-TW" sz="1600" dirty="0" smtClean="0"/>
              <a:t>if(</a:t>
            </a:r>
            <a:r>
              <a:rPr lang="en-US" altLang="zh-TW" sz="1600" dirty="0" err="1" smtClean="0"/>
              <a:t>bHistogram</a:t>
            </a:r>
            <a:r>
              <a:rPr lang="en-US" altLang="zh-TW" sz="1600" dirty="0" smtClean="0"/>
              <a:t> == GL_TRUE) // Collect Histogram data</a:t>
            </a:r>
          </a:p>
          <a:p>
            <a:pPr>
              <a:buNone/>
            </a:pPr>
            <a:r>
              <a:rPr lang="en-US" altLang="zh-TW" sz="1600" dirty="0" smtClean="0"/>
              <a:t>{</a:t>
            </a:r>
          </a:p>
          <a:p>
            <a:pPr lvl="1">
              <a:buNone/>
            </a:pPr>
            <a:r>
              <a:rPr lang="en-US" altLang="zh-TW" sz="1400" dirty="0" smtClean="0">
                <a:solidFill>
                  <a:srgbClr val="00B050"/>
                </a:solidFill>
              </a:rPr>
              <a:t>// We are collecting luminance data, use our conversion formula</a:t>
            </a:r>
          </a:p>
          <a:p>
            <a:pPr lvl="1">
              <a:buNone/>
            </a:pPr>
            <a:r>
              <a:rPr lang="en-US" altLang="zh-TW" sz="1400" dirty="0" smtClean="0">
                <a:solidFill>
                  <a:srgbClr val="00B050"/>
                </a:solidFill>
              </a:rPr>
              <a:t>// instead of OpenGL’s (which just adds color components together)</a:t>
            </a:r>
          </a:p>
          <a:p>
            <a:pPr lvl="1">
              <a:buNone/>
            </a:pPr>
            <a:r>
              <a:rPr lang="en-US" altLang="zh-TW" sz="1400" dirty="0" err="1" smtClean="0"/>
              <a:t>glMatrixMode</a:t>
            </a:r>
            <a:r>
              <a:rPr lang="en-US" altLang="zh-TW" sz="1400" dirty="0" smtClean="0"/>
              <a:t>(GL_COLOR);</a:t>
            </a:r>
          </a:p>
          <a:p>
            <a:pPr lvl="1">
              <a:buNone/>
            </a:pPr>
            <a:r>
              <a:rPr lang="en-US" altLang="zh-TW" sz="1400" dirty="0" err="1" smtClean="0"/>
              <a:t>glLoadMatrixf</a:t>
            </a:r>
            <a:r>
              <a:rPr lang="en-US" altLang="zh-TW" sz="1400" dirty="0" smtClean="0"/>
              <a:t>(</a:t>
            </a:r>
            <a:r>
              <a:rPr lang="en-US" altLang="zh-TW" sz="1400" dirty="0" err="1" smtClean="0"/>
              <a:t>lumMat</a:t>
            </a:r>
            <a:r>
              <a:rPr lang="en-US" altLang="zh-TW" sz="1400" dirty="0" smtClean="0"/>
              <a:t>);</a:t>
            </a:r>
          </a:p>
          <a:p>
            <a:pPr lvl="1">
              <a:buNone/>
            </a:pPr>
            <a:r>
              <a:rPr lang="en-US" altLang="zh-TW" sz="1400" dirty="0" err="1" smtClean="0"/>
              <a:t>glMatrixMode</a:t>
            </a:r>
            <a:r>
              <a:rPr lang="en-US" altLang="zh-TW" sz="1400" dirty="0" smtClean="0"/>
              <a:t>(GL_MODELVIEW);</a:t>
            </a:r>
          </a:p>
          <a:p>
            <a:pPr lvl="1">
              <a:buNone/>
            </a:pPr>
            <a:r>
              <a:rPr lang="en-US" altLang="zh-TW" sz="1400" dirty="0" smtClean="0">
                <a:solidFill>
                  <a:srgbClr val="00B050"/>
                </a:solidFill>
              </a:rPr>
              <a:t>// Start collecting histogram data, 256 luminance values</a:t>
            </a:r>
          </a:p>
          <a:p>
            <a:pPr lvl="1">
              <a:buNone/>
            </a:pPr>
            <a:r>
              <a:rPr lang="en-US" altLang="zh-TW" sz="1400" dirty="0" err="1" smtClean="0"/>
              <a:t>glHistogram</a:t>
            </a:r>
            <a:r>
              <a:rPr lang="en-US" altLang="zh-TW" sz="1400" dirty="0" smtClean="0"/>
              <a:t>(GL_HISTOGRAM, 256, GL_LUMINANCE, GL_FALSE); </a:t>
            </a:r>
          </a:p>
          <a:p>
            <a:pPr lvl="1">
              <a:buNone/>
            </a:pPr>
            <a:r>
              <a:rPr lang="en-US" altLang="zh-TW" sz="1400" dirty="0" err="1" smtClean="0"/>
              <a:t>glEnable</a:t>
            </a:r>
            <a:r>
              <a:rPr lang="en-US" altLang="zh-TW" sz="1400" dirty="0" smtClean="0"/>
              <a:t>(GL_HISTOGRAM);</a:t>
            </a:r>
          </a:p>
          <a:p>
            <a:pPr>
              <a:buNone/>
            </a:pPr>
            <a:r>
              <a:rPr lang="en-US" altLang="zh-TW" sz="1600" dirty="0" smtClean="0"/>
              <a:t>}</a:t>
            </a:r>
            <a:endParaRPr lang="zh-TW" altLang="en-US" sz="1200" dirty="0" smtClean="0"/>
          </a:p>
        </p:txBody>
      </p:sp>
      <p:pic>
        <p:nvPicPr>
          <p:cNvPr id="4" name="Picture 2"/>
          <p:cNvPicPr>
            <a:picLocks noChangeAspect="1" noChangeArrowheads="1"/>
          </p:cNvPicPr>
          <p:nvPr/>
        </p:nvPicPr>
        <p:blipFill>
          <a:blip r:embed="rId2" cstate="print"/>
          <a:srcRect t="51790" r="52095"/>
          <a:stretch>
            <a:fillRect/>
          </a:stretch>
        </p:blipFill>
        <p:spPr bwMode="auto">
          <a:xfrm>
            <a:off x="6924554" y="0"/>
            <a:ext cx="2219446" cy="2329093"/>
          </a:xfrm>
          <a:prstGeom prst="rect">
            <a:avLst/>
          </a:prstGeom>
          <a:noFill/>
          <a:ln>
            <a:noFill/>
          </a:ln>
        </p:spPr>
      </p:pic>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Draw it!</a:t>
            </a:r>
            <a:endParaRPr lang="zh-TW" altLang="en-US" dirty="0"/>
          </a:p>
        </p:txBody>
      </p:sp>
      <p:sp>
        <p:nvSpPr>
          <p:cNvPr id="3" name="內容版面配置區 2"/>
          <p:cNvSpPr>
            <a:spLocks noGrp="1"/>
          </p:cNvSpPr>
          <p:nvPr>
            <p:ph idx="1"/>
          </p:nvPr>
        </p:nvSpPr>
        <p:spPr/>
        <p:txBody>
          <a:bodyPr/>
          <a:lstStyle/>
          <a:p>
            <a:pPr>
              <a:buNone/>
            </a:pPr>
            <a:r>
              <a:rPr lang="en-US" altLang="zh-TW" sz="1400" dirty="0" smtClean="0"/>
              <a:t>// Fetch and draw histogram?</a:t>
            </a:r>
          </a:p>
          <a:p>
            <a:pPr>
              <a:buNone/>
            </a:pPr>
            <a:r>
              <a:rPr lang="en-US" altLang="zh-TW" sz="1400" dirty="0" smtClean="0"/>
              <a:t>if(</a:t>
            </a:r>
            <a:r>
              <a:rPr lang="en-US" altLang="zh-TW" sz="1400" dirty="0" err="1" smtClean="0"/>
              <a:t>bHistogram</a:t>
            </a:r>
            <a:r>
              <a:rPr lang="en-US" altLang="zh-TW" sz="1400" dirty="0" smtClean="0"/>
              <a:t> == GL_TRUE)</a:t>
            </a:r>
          </a:p>
          <a:p>
            <a:pPr>
              <a:buNone/>
            </a:pPr>
            <a:r>
              <a:rPr lang="en-US" altLang="zh-TW" sz="1400" dirty="0" smtClean="0"/>
              <a:t>{</a:t>
            </a:r>
          </a:p>
          <a:p>
            <a:pPr lvl="1">
              <a:buNone/>
            </a:pPr>
            <a:r>
              <a:rPr lang="en-US" altLang="zh-TW" sz="1400" dirty="0" smtClean="0">
                <a:solidFill>
                  <a:srgbClr val="00B050"/>
                </a:solidFill>
              </a:rPr>
              <a:t>// Read histogram data into buffer</a:t>
            </a:r>
          </a:p>
          <a:p>
            <a:pPr lvl="1">
              <a:buNone/>
            </a:pPr>
            <a:r>
              <a:rPr lang="en-US" altLang="zh-TW" sz="1400" dirty="0" err="1" smtClean="0"/>
              <a:t>glGetHistogram</a:t>
            </a:r>
            <a:r>
              <a:rPr lang="en-US" altLang="zh-TW" sz="1400" dirty="0" smtClean="0"/>
              <a:t>(GL_HISTOGRAM, GL_TRUE, GL_LUMINANCE, GL_INT, </a:t>
            </a:r>
            <a:r>
              <a:rPr lang="en-US" altLang="zh-TW" sz="1400" dirty="0" err="1" smtClean="0"/>
              <a:t>histoGram</a:t>
            </a:r>
            <a:r>
              <a:rPr lang="en-US" altLang="zh-TW" sz="1400" dirty="0" smtClean="0"/>
              <a:t>);</a:t>
            </a:r>
          </a:p>
          <a:p>
            <a:pPr lvl="1">
              <a:buNone/>
            </a:pPr>
            <a:r>
              <a:rPr lang="en-US" altLang="zh-TW" sz="1400" dirty="0" smtClean="0">
                <a:solidFill>
                  <a:srgbClr val="00B050"/>
                </a:solidFill>
              </a:rPr>
              <a:t>// Find largest value for scaling graph down</a:t>
            </a:r>
          </a:p>
          <a:p>
            <a:pPr lvl="1">
              <a:buNone/>
            </a:pPr>
            <a:r>
              <a:rPr lang="en-US" altLang="zh-TW" sz="1400" dirty="0" err="1" smtClean="0"/>
              <a:t>iLargest</a:t>
            </a:r>
            <a:r>
              <a:rPr lang="en-US" altLang="zh-TW" sz="1400" dirty="0" smtClean="0"/>
              <a:t> = 0;</a:t>
            </a:r>
          </a:p>
          <a:p>
            <a:pPr lvl="1">
              <a:buNone/>
            </a:pPr>
            <a:r>
              <a:rPr lang="en-US" altLang="zh-TW" sz="1400" dirty="0" smtClean="0"/>
              <a:t>for(</a:t>
            </a:r>
            <a:r>
              <a:rPr lang="en-US" altLang="zh-TW" sz="1400" dirty="0" err="1" smtClean="0"/>
              <a:t>i</a:t>
            </a:r>
            <a:r>
              <a:rPr lang="en-US" altLang="zh-TW" sz="1400" dirty="0" smtClean="0"/>
              <a:t> = 0; </a:t>
            </a:r>
            <a:r>
              <a:rPr lang="en-US" altLang="zh-TW" sz="1400" dirty="0" err="1" smtClean="0"/>
              <a:t>i</a:t>
            </a:r>
            <a:r>
              <a:rPr lang="en-US" altLang="zh-TW" sz="1400" dirty="0" smtClean="0"/>
              <a:t> &lt; 255; </a:t>
            </a:r>
            <a:r>
              <a:rPr lang="en-US" altLang="zh-TW" sz="1400" dirty="0" err="1" smtClean="0"/>
              <a:t>i</a:t>
            </a:r>
            <a:r>
              <a:rPr lang="en-US" altLang="zh-TW" sz="1400" dirty="0" smtClean="0"/>
              <a:t>++)</a:t>
            </a:r>
          </a:p>
          <a:p>
            <a:pPr lvl="1">
              <a:buNone/>
            </a:pPr>
            <a:r>
              <a:rPr lang="en-US" altLang="zh-TW" sz="1400" dirty="0" smtClean="0"/>
              <a:t>	if(</a:t>
            </a:r>
            <a:r>
              <a:rPr lang="en-US" altLang="zh-TW" sz="1400" dirty="0" err="1" smtClean="0"/>
              <a:t>iLargest</a:t>
            </a:r>
            <a:r>
              <a:rPr lang="en-US" altLang="zh-TW" sz="1400" dirty="0" smtClean="0"/>
              <a:t> &lt; </a:t>
            </a:r>
            <a:r>
              <a:rPr lang="en-US" altLang="zh-TW" sz="1400" dirty="0" err="1" smtClean="0"/>
              <a:t>histoGram</a:t>
            </a:r>
            <a:r>
              <a:rPr lang="en-US" altLang="zh-TW" sz="1400" dirty="0" smtClean="0"/>
              <a:t>[</a:t>
            </a:r>
            <a:r>
              <a:rPr lang="en-US" altLang="zh-TW" sz="1400" dirty="0" err="1" smtClean="0"/>
              <a:t>i</a:t>
            </a:r>
            <a:r>
              <a:rPr lang="en-US" altLang="zh-TW" sz="1400" dirty="0" smtClean="0"/>
              <a:t>])</a:t>
            </a:r>
          </a:p>
          <a:p>
            <a:pPr lvl="1">
              <a:buNone/>
            </a:pPr>
            <a:r>
              <a:rPr lang="en-US" altLang="zh-TW" sz="1400" dirty="0" smtClean="0"/>
              <a:t>		</a:t>
            </a:r>
            <a:r>
              <a:rPr lang="en-US" altLang="zh-TW" sz="1400" dirty="0" err="1" smtClean="0"/>
              <a:t>iLargest</a:t>
            </a:r>
            <a:r>
              <a:rPr lang="en-US" altLang="zh-TW" sz="1400" dirty="0" smtClean="0"/>
              <a:t> = </a:t>
            </a:r>
            <a:r>
              <a:rPr lang="en-US" altLang="zh-TW" sz="1400" dirty="0" err="1" smtClean="0"/>
              <a:t>histoGram</a:t>
            </a:r>
            <a:r>
              <a:rPr lang="en-US" altLang="zh-TW" sz="1400" dirty="0" smtClean="0"/>
              <a:t>[</a:t>
            </a:r>
            <a:r>
              <a:rPr lang="en-US" altLang="zh-TW" sz="1400" dirty="0" err="1" smtClean="0"/>
              <a:t>i</a:t>
            </a:r>
            <a:r>
              <a:rPr lang="en-US" altLang="zh-TW" sz="1400" dirty="0" smtClean="0"/>
              <a:t>];</a:t>
            </a:r>
          </a:p>
          <a:p>
            <a:pPr lvl="1">
              <a:buNone/>
            </a:pPr>
            <a:r>
              <a:rPr lang="en-US" altLang="zh-TW" sz="1400" dirty="0" smtClean="0">
                <a:solidFill>
                  <a:srgbClr val="00B050"/>
                </a:solidFill>
              </a:rPr>
              <a:t>// White lines</a:t>
            </a:r>
          </a:p>
          <a:p>
            <a:pPr lvl="1">
              <a:buNone/>
            </a:pPr>
            <a:r>
              <a:rPr lang="en-US" altLang="zh-TW" sz="1400" dirty="0" smtClean="0"/>
              <a:t>glColor3f(1.0f, 1.0f, 1.0f);</a:t>
            </a:r>
          </a:p>
          <a:p>
            <a:pPr lvl="1">
              <a:buNone/>
            </a:pPr>
            <a:r>
              <a:rPr lang="en-US" altLang="zh-TW" sz="1400" dirty="0" err="1" smtClean="0"/>
              <a:t>glBegin</a:t>
            </a:r>
            <a:r>
              <a:rPr lang="en-US" altLang="zh-TW" sz="1400" dirty="0" smtClean="0"/>
              <a:t>(</a:t>
            </a:r>
            <a:r>
              <a:rPr lang="en-US" altLang="zh-TW" sz="1400" b="1" dirty="0" smtClean="0"/>
              <a:t>GL_LINE_STRIP</a:t>
            </a:r>
            <a:r>
              <a:rPr lang="en-US" altLang="zh-TW" sz="1400" dirty="0" smtClean="0"/>
              <a:t>);</a:t>
            </a:r>
          </a:p>
          <a:p>
            <a:pPr lvl="1">
              <a:buNone/>
            </a:pPr>
            <a:r>
              <a:rPr lang="en-US" altLang="zh-TW" sz="1400" dirty="0" smtClean="0"/>
              <a:t>for(</a:t>
            </a:r>
            <a:r>
              <a:rPr lang="en-US" altLang="zh-TW" sz="1400" dirty="0" err="1" smtClean="0"/>
              <a:t>i</a:t>
            </a:r>
            <a:r>
              <a:rPr lang="en-US" altLang="zh-TW" sz="1400" dirty="0" smtClean="0"/>
              <a:t> = 0; </a:t>
            </a:r>
            <a:r>
              <a:rPr lang="en-US" altLang="zh-TW" sz="1400" dirty="0" err="1" smtClean="0"/>
              <a:t>i</a:t>
            </a:r>
            <a:r>
              <a:rPr lang="en-US" altLang="zh-TW" sz="1400" dirty="0" smtClean="0"/>
              <a:t> &lt; 255; </a:t>
            </a:r>
            <a:r>
              <a:rPr lang="en-US" altLang="zh-TW" sz="1400" dirty="0" err="1" smtClean="0"/>
              <a:t>i</a:t>
            </a:r>
            <a:r>
              <a:rPr lang="en-US" altLang="zh-TW" sz="1400" dirty="0" smtClean="0"/>
              <a:t>++)</a:t>
            </a:r>
          </a:p>
          <a:p>
            <a:pPr lvl="1">
              <a:buNone/>
            </a:pPr>
            <a:r>
              <a:rPr lang="en-US" altLang="zh-TW" sz="1400" dirty="0" smtClean="0"/>
              <a:t>	glVertex2f((</a:t>
            </a:r>
            <a:r>
              <a:rPr lang="en-US" altLang="zh-TW" sz="1400" dirty="0" err="1" smtClean="0"/>
              <a:t>GLfloat</a:t>
            </a:r>
            <a:r>
              <a:rPr lang="en-US" altLang="zh-TW" sz="1400" dirty="0" smtClean="0"/>
              <a:t>)</a:t>
            </a:r>
            <a:r>
              <a:rPr lang="en-US" altLang="zh-TW" sz="1400" dirty="0" err="1" smtClean="0"/>
              <a:t>i</a:t>
            </a:r>
            <a:r>
              <a:rPr lang="en-US" altLang="zh-TW" sz="1400" dirty="0" smtClean="0"/>
              <a:t>, (</a:t>
            </a:r>
            <a:r>
              <a:rPr lang="en-US" altLang="zh-TW" sz="1400" dirty="0" err="1" smtClean="0"/>
              <a:t>GLfloat</a:t>
            </a:r>
            <a:r>
              <a:rPr lang="en-US" altLang="zh-TW" sz="1400" dirty="0" smtClean="0"/>
              <a:t>)</a:t>
            </a:r>
            <a:r>
              <a:rPr lang="en-US" altLang="zh-TW" sz="1400" dirty="0" err="1" smtClean="0"/>
              <a:t>histoGram</a:t>
            </a:r>
            <a:r>
              <a:rPr lang="en-US" altLang="zh-TW" sz="1400" dirty="0" smtClean="0"/>
              <a:t>[</a:t>
            </a:r>
            <a:r>
              <a:rPr lang="en-US" altLang="zh-TW" sz="1400" dirty="0" err="1" smtClean="0"/>
              <a:t>i</a:t>
            </a:r>
            <a:r>
              <a:rPr lang="en-US" altLang="zh-TW" sz="1400" dirty="0" smtClean="0"/>
              <a:t>] / (</a:t>
            </a:r>
            <a:r>
              <a:rPr lang="en-US" altLang="zh-TW" sz="1400" dirty="0" err="1" smtClean="0"/>
              <a:t>GLfloat</a:t>
            </a:r>
            <a:r>
              <a:rPr lang="en-US" altLang="zh-TW" sz="1400" dirty="0" smtClean="0"/>
              <a:t>) </a:t>
            </a:r>
            <a:r>
              <a:rPr lang="en-US" altLang="zh-TW" sz="1400" dirty="0" err="1" smtClean="0"/>
              <a:t>iLargest</a:t>
            </a:r>
            <a:r>
              <a:rPr lang="en-US" altLang="zh-TW" sz="1400" dirty="0" smtClean="0"/>
              <a:t> * 128.0f);</a:t>
            </a:r>
          </a:p>
          <a:p>
            <a:pPr lvl="1">
              <a:buNone/>
            </a:pPr>
            <a:r>
              <a:rPr lang="en-US" altLang="zh-TW" sz="1400" dirty="0" err="1" smtClean="0"/>
              <a:t>glEnd</a:t>
            </a:r>
            <a:r>
              <a:rPr lang="en-US" altLang="zh-TW" sz="1400" dirty="0" smtClean="0"/>
              <a:t>();</a:t>
            </a:r>
          </a:p>
          <a:p>
            <a:pPr lvl="1">
              <a:buNone/>
            </a:pPr>
            <a:r>
              <a:rPr lang="en-US" altLang="zh-TW" sz="1400" dirty="0" err="1" smtClean="0"/>
              <a:t>bHistogram</a:t>
            </a:r>
            <a:r>
              <a:rPr lang="en-US" altLang="zh-TW" sz="1400" dirty="0" smtClean="0"/>
              <a:t> = GL_FALSE;</a:t>
            </a:r>
          </a:p>
          <a:p>
            <a:pPr lvl="1">
              <a:buNone/>
            </a:pPr>
            <a:r>
              <a:rPr lang="en-US" altLang="zh-TW" sz="1400" dirty="0" err="1" smtClean="0"/>
              <a:t>glDisable</a:t>
            </a:r>
            <a:r>
              <a:rPr lang="en-US" altLang="zh-TW" sz="1400" dirty="0" smtClean="0"/>
              <a:t>(GL_HISTOGRAM);</a:t>
            </a:r>
          </a:p>
          <a:p>
            <a:pPr>
              <a:buNone/>
            </a:pPr>
            <a:r>
              <a:rPr lang="en-US" altLang="zh-TW" sz="1400" dirty="0" smtClean="0"/>
              <a:t>}</a:t>
            </a:r>
            <a:endParaRPr lang="zh-TW" altLang="en-US" sz="1400" dirty="0" smtClean="0"/>
          </a:p>
        </p:txBody>
      </p:sp>
      <p:pic>
        <p:nvPicPr>
          <p:cNvPr id="4" name="Picture 2"/>
          <p:cNvPicPr>
            <a:picLocks noChangeAspect="1" noChangeArrowheads="1"/>
          </p:cNvPicPr>
          <p:nvPr/>
        </p:nvPicPr>
        <p:blipFill>
          <a:blip r:embed="rId2" cstate="print"/>
          <a:srcRect t="51790" r="52095"/>
          <a:stretch>
            <a:fillRect/>
          </a:stretch>
        </p:blipFill>
        <p:spPr bwMode="auto">
          <a:xfrm>
            <a:off x="6924554" y="0"/>
            <a:ext cx="2219446" cy="2329093"/>
          </a:xfrm>
          <a:prstGeom prst="rect">
            <a:avLst/>
          </a:prstGeom>
          <a:noFill/>
          <a:ln>
            <a:noFill/>
          </a:ln>
        </p:spPr>
      </p:pic>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Minmax</a:t>
            </a:r>
            <a:r>
              <a:rPr lang="en-US" altLang="zh-TW" dirty="0" smtClean="0"/>
              <a:t> operations</a:t>
            </a:r>
            <a:endParaRPr lang="zh-TW" altLang="en-US" dirty="0"/>
          </a:p>
        </p:txBody>
      </p:sp>
      <p:sp>
        <p:nvSpPr>
          <p:cNvPr id="3" name="內容版面配置區 2"/>
          <p:cNvSpPr>
            <a:spLocks noGrp="1"/>
          </p:cNvSpPr>
          <p:nvPr>
            <p:ph idx="1"/>
          </p:nvPr>
        </p:nvSpPr>
        <p:spPr>
          <a:xfrm>
            <a:off x="457200" y="1774825"/>
            <a:ext cx="8435280" cy="4625975"/>
          </a:xfrm>
        </p:spPr>
        <p:txBody>
          <a:bodyPr/>
          <a:lstStyle/>
          <a:p>
            <a:r>
              <a:rPr lang="en-US" altLang="zh-TW" sz="2800" dirty="0" smtClean="0"/>
              <a:t>Just get the minimum or maximum value of histogram.</a:t>
            </a:r>
          </a:p>
          <a:p>
            <a:r>
              <a:rPr lang="en-US" altLang="zh-TW" sz="2800" b="1" dirty="0" err="1" smtClean="0"/>
              <a:t>glMinmax</a:t>
            </a:r>
            <a:r>
              <a:rPr lang="en-US" altLang="zh-TW" sz="2800" dirty="0" smtClean="0"/>
              <a:t>(</a:t>
            </a:r>
            <a:r>
              <a:rPr lang="en-US" altLang="zh-TW" sz="2800" dirty="0" err="1" smtClean="0"/>
              <a:t>GLenum</a:t>
            </a:r>
            <a:r>
              <a:rPr lang="en-US" altLang="zh-TW" sz="2800" dirty="0" smtClean="0"/>
              <a:t> </a:t>
            </a:r>
            <a:r>
              <a:rPr lang="en-US" altLang="zh-TW" sz="2800" i="1" dirty="0" smtClean="0"/>
              <a:t>target, </a:t>
            </a:r>
            <a:r>
              <a:rPr lang="en-US" altLang="zh-TW" sz="2800" i="1" dirty="0" err="1" smtClean="0"/>
              <a:t>GLenum</a:t>
            </a:r>
            <a:r>
              <a:rPr lang="en-US" altLang="zh-TW" sz="2800" i="1" dirty="0" smtClean="0"/>
              <a:t> </a:t>
            </a:r>
            <a:r>
              <a:rPr lang="en-US" altLang="zh-TW" sz="2800" i="1" dirty="0" err="1" smtClean="0"/>
              <a:t>internalFormat</a:t>
            </a:r>
            <a:r>
              <a:rPr lang="en-US" altLang="zh-TW" sz="2800" i="1" dirty="0" smtClean="0"/>
              <a:t>, </a:t>
            </a:r>
            <a:r>
              <a:rPr lang="en-US" altLang="zh-TW" sz="2800" i="1" dirty="0" err="1" smtClean="0"/>
              <a:t>GLboolean</a:t>
            </a:r>
            <a:r>
              <a:rPr lang="en-US" altLang="zh-TW" sz="2800" i="1" dirty="0" smtClean="0"/>
              <a:t> sink);</a:t>
            </a:r>
          </a:p>
          <a:p>
            <a:pPr lvl="1"/>
            <a:r>
              <a:rPr lang="en-US" altLang="zh-TW" sz="2400" dirty="0" smtClean="0"/>
              <a:t>specify the format of the data on which you want statistics gathered (</a:t>
            </a:r>
            <a:r>
              <a:rPr lang="en-US" altLang="zh-TW" sz="2400" i="1" dirty="0" smtClean="0"/>
              <a:t>target is GL_MINMAX</a:t>
            </a:r>
            <a:r>
              <a:rPr lang="en-US" altLang="zh-TW" sz="2400" dirty="0" smtClean="0"/>
              <a:t>)</a:t>
            </a:r>
          </a:p>
          <a:p>
            <a:pPr lvl="1"/>
            <a:r>
              <a:rPr lang="en-US" altLang="zh-TW" sz="2400" dirty="0" smtClean="0"/>
              <a:t>+ </a:t>
            </a:r>
            <a:r>
              <a:rPr lang="en-US" altLang="zh-TW" sz="2400" dirty="0" err="1" smtClean="0"/>
              <a:t>glEnable</a:t>
            </a:r>
            <a:r>
              <a:rPr lang="en-US" altLang="zh-TW" sz="2400" dirty="0" smtClean="0"/>
              <a:t>(GL_MINMAX);</a:t>
            </a:r>
          </a:p>
          <a:p>
            <a:r>
              <a:rPr lang="en-US" altLang="zh-TW" sz="2800" dirty="0" smtClean="0"/>
              <a:t>void </a:t>
            </a:r>
            <a:r>
              <a:rPr lang="en-US" altLang="zh-TW" sz="2800" b="1" dirty="0" err="1" smtClean="0"/>
              <a:t>glGetMinmax</a:t>
            </a:r>
            <a:r>
              <a:rPr lang="en-US" altLang="zh-TW" sz="2800" dirty="0" smtClean="0"/>
              <a:t>(</a:t>
            </a:r>
            <a:r>
              <a:rPr lang="en-US" altLang="zh-TW" sz="2800" dirty="0" err="1" smtClean="0"/>
              <a:t>GLenum</a:t>
            </a:r>
            <a:r>
              <a:rPr lang="en-US" altLang="zh-TW" sz="2800" dirty="0" smtClean="0"/>
              <a:t> </a:t>
            </a:r>
            <a:r>
              <a:rPr lang="en-US" altLang="zh-TW" sz="2800" i="1" dirty="0" smtClean="0"/>
              <a:t>target, </a:t>
            </a:r>
            <a:r>
              <a:rPr lang="en-US" altLang="zh-TW" sz="2800" i="1" dirty="0" err="1" smtClean="0"/>
              <a:t>GLboolean</a:t>
            </a:r>
            <a:r>
              <a:rPr lang="en-US" altLang="zh-TW" sz="2800" i="1" dirty="0" smtClean="0"/>
              <a:t> reset, </a:t>
            </a:r>
            <a:r>
              <a:rPr lang="en-US" altLang="zh-TW" sz="2800" i="1" dirty="0" err="1" smtClean="0"/>
              <a:t>GLenum</a:t>
            </a:r>
            <a:r>
              <a:rPr lang="en-US" altLang="zh-TW" sz="2800" i="1" dirty="0" smtClean="0"/>
              <a:t> format, </a:t>
            </a:r>
            <a:r>
              <a:rPr lang="en-US" altLang="zh-TW" sz="2800" dirty="0" err="1" smtClean="0"/>
              <a:t>GLenum</a:t>
            </a:r>
            <a:r>
              <a:rPr lang="en-US" altLang="zh-TW" sz="2800" dirty="0" smtClean="0"/>
              <a:t> </a:t>
            </a:r>
            <a:r>
              <a:rPr lang="en-US" altLang="zh-TW" sz="2800" i="1" dirty="0" smtClean="0"/>
              <a:t>type, </a:t>
            </a:r>
            <a:r>
              <a:rPr lang="en-US" altLang="zh-TW" sz="2800" i="1" dirty="0" err="1" smtClean="0"/>
              <a:t>GLvoid</a:t>
            </a:r>
            <a:r>
              <a:rPr lang="en-US" altLang="zh-TW" sz="2800" i="1" dirty="0" smtClean="0"/>
              <a:t> *values);</a:t>
            </a:r>
          </a:p>
          <a:p>
            <a:pPr lvl="1"/>
            <a:r>
              <a:rPr lang="en-US" altLang="zh-TW" sz="2400" i="1" dirty="0" smtClean="0"/>
              <a:t>Get data back to you…</a:t>
            </a:r>
            <a:endParaRPr lang="zh-TW" altLang="en-US" sz="2000" dirty="0"/>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en-US" altLang="zh-TW" i="1" dirty="0" smtClean="0"/>
              <a:t>Fin~</a:t>
            </a:r>
            <a:endParaRPr lang="zh-TW" altLang="en-US" i="1" dirty="0"/>
          </a:p>
        </p:txBody>
      </p:sp>
      <p:sp>
        <p:nvSpPr>
          <p:cNvPr id="5" name="副標題 4"/>
          <p:cNvSpPr>
            <a:spLocks noGrp="1"/>
          </p:cNvSpPr>
          <p:nvPr>
            <p:ph type="subTitle" idx="1"/>
          </p:nvPr>
        </p:nvSpPr>
        <p:spPr/>
        <p:txBody>
          <a:bodyPr/>
          <a:lstStyle/>
          <a:p>
            <a:endParaRPr lang="zh-TW" altLang="en-US"/>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Adv. operations</a:t>
            </a:r>
            <a:endParaRPr lang="zh-TW" altLang="en-US" dirty="0"/>
          </a:p>
        </p:txBody>
      </p:sp>
      <p:sp>
        <p:nvSpPr>
          <p:cNvPr id="3" name="內容版面配置區 2"/>
          <p:cNvSpPr>
            <a:spLocks noGrp="1"/>
          </p:cNvSpPr>
          <p:nvPr>
            <p:ph idx="1"/>
          </p:nvPr>
        </p:nvSpPr>
        <p:spPr/>
        <p:txBody>
          <a:bodyPr/>
          <a:lstStyle/>
          <a:p>
            <a:r>
              <a:rPr lang="en-US" altLang="zh-TW" dirty="0" smtClean="0"/>
              <a:t>glConvolutionFilter2D</a:t>
            </a:r>
          </a:p>
          <a:p>
            <a:pPr lvl="1"/>
            <a:r>
              <a:rPr lang="en-US" altLang="zh-TW" dirty="0" smtClean="0"/>
              <a:t>Perform advanced image filtering</a:t>
            </a:r>
          </a:p>
          <a:p>
            <a:r>
              <a:rPr lang="en-US" altLang="zh-TW" dirty="0" err="1" smtClean="0"/>
              <a:t>glHistogram</a:t>
            </a:r>
            <a:r>
              <a:rPr lang="en-US" altLang="zh-TW" dirty="0" smtClean="0"/>
              <a:t>/</a:t>
            </a:r>
            <a:r>
              <a:rPr lang="en-US" altLang="zh-TW" dirty="0" err="1" smtClean="0"/>
              <a:t>glGetHistogram</a:t>
            </a:r>
            <a:endParaRPr lang="en-US" altLang="zh-TW" dirty="0" smtClean="0"/>
          </a:p>
          <a:p>
            <a:pPr lvl="1"/>
            <a:r>
              <a:rPr lang="en-US" altLang="zh-TW" dirty="0" smtClean="0"/>
              <a:t>Collect statistics on images</a:t>
            </a:r>
            <a:endParaRPr lang="zh-TW" altLang="en-US"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r>
              <a:rPr lang="en-US" altLang="zh-TW"/>
              <a:t>24 Nov 2003</a:t>
            </a:r>
          </a:p>
        </p:txBody>
      </p:sp>
      <p:sp>
        <p:nvSpPr>
          <p:cNvPr id="5" name="頁尾版面配置區 4"/>
          <p:cNvSpPr>
            <a:spLocks noGrp="1"/>
          </p:cNvSpPr>
          <p:nvPr>
            <p:ph type="ftr" sz="quarter" idx="11"/>
          </p:nvPr>
        </p:nvSpPr>
        <p:spPr/>
        <p:txBody>
          <a:bodyPr/>
          <a:lstStyle/>
          <a:p>
            <a:r>
              <a:rPr lang="en-US" altLang="zh-TW"/>
              <a:t>CS 381</a:t>
            </a:r>
          </a:p>
        </p:txBody>
      </p:sp>
      <p:sp>
        <p:nvSpPr>
          <p:cNvPr id="6" name="投影片編號版面配置區 5"/>
          <p:cNvSpPr>
            <a:spLocks noGrp="1"/>
          </p:cNvSpPr>
          <p:nvPr>
            <p:ph type="sldNum" sz="quarter" idx="12"/>
          </p:nvPr>
        </p:nvSpPr>
        <p:spPr/>
        <p:txBody>
          <a:bodyPr/>
          <a:lstStyle/>
          <a:p>
            <a:fld id="{CC57F85D-52DD-4E8C-B529-8AF8C2645FE7}" type="slidenum">
              <a:rPr lang="en-US" altLang="zh-TW"/>
              <a:pPr/>
              <a:t>7</a:t>
            </a:fld>
            <a:endParaRPr lang="en-US" altLang="zh-TW"/>
          </a:p>
        </p:txBody>
      </p:sp>
      <p:sp>
        <p:nvSpPr>
          <p:cNvPr id="492546" name="Rectangle 2"/>
          <p:cNvSpPr>
            <a:spLocks noGrp="1" noChangeArrowheads="1"/>
          </p:cNvSpPr>
          <p:nvPr>
            <p:ph type="title"/>
          </p:nvPr>
        </p:nvSpPr>
        <p:spPr/>
        <p:txBody>
          <a:bodyPr>
            <a:normAutofit/>
          </a:bodyPr>
          <a:lstStyle/>
          <a:p>
            <a:r>
              <a:rPr lang="en-US" altLang="zh-TW" dirty="0" smtClean="0">
                <a:ea typeface="新細明體" charset="-120"/>
              </a:rPr>
              <a:t>Image </a:t>
            </a:r>
            <a:r>
              <a:rPr lang="en-US" altLang="zh-TW" dirty="0">
                <a:ea typeface="新細明體" charset="-120"/>
              </a:rPr>
              <a:t>Basics [1/2]</a:t>
            </a:r>
          </a:p>
        </p:txBody>
      </p:sp>
      <p:sp>
        <p:nvSpPr>
          <p:cNvPr id="492547" name="Rectangle 3"/>
          <p:cNvSpPr>
            <a:spLocks noGrp="1" noChangeArrowheads="1"/>
          </p:cNvSpPr>
          <p:nvPr>
            <p:ph type="body" idx="1"/>
          </p:nvPr>
        </p:nvSpPr>
        <p:spPr/>
        <p:txBody>
          <a:bodyPr/>
          <a:lstStyle/>
          <a:p>
            <a:r>
              <a:rPr lang="en-US" altLang="zh-TW" sz="2400" dirty="0">
                <a:ea typeface="新細明體" charset="-120"/>
              </a:rPr>
              <a:t>A </a:t>
            </a:r>
            <a:r>
              <a:rPr lang="en-US" altLang="zh-TW" sz="2400" i="1" dirty="0">
                <a:ea typeface="新細明體" charset="-120"/>
              </a:rPr>
              <a:t>raster</a:t>
            </a:r>
            <a:r>
              <a:rPr lang="en-US" altLang="zh-TW" sz="2400" dirty="0">
                <a:ea typeface="新細明體" charset="-120"/>
              </a:rPr>
              <a:t> </a:t>
            </a:r>
            <a:r>
              <a:rPr lang="en-US" altLang="zh-TW" sz="2400" i="1" dirty="0">
                <a:ea typeface="新細明體" charset="-120"/>
              </a:rPr>
              <a:t>image</a:t>
            </a:r>
            <a:r>
              <a:rPr lang="en-US" altLang="zh-TW" sz="2400" dirty="0">
                <a:ea typeface="新細明體" charset="-120"/>
              </a:rPr>
              <a:t> (or </a:t>
            </a:r>
            <a:r>
              <a:rPr lang="en-US" altLang="zh-TW" sz="2400" i="1" dirty="0">
                <a:ea typeface="新細明體" charset="-120"/>
              </a:rPr>
              <a:t>image</a:t>
            </a:r>
            <a:r>
              <a:rPr lang="en-US" altLang="zh-TW" sz="2400" dirty="0">
                <a:ea typeface="新細明體" charset="-120"/>
              </a:rPr>
              <a:t> or </a:t>
            </a:r>
            <a:r>
              <a:rPr lang="en-US" altLang="zh-TW" sz="2400" i="1" dirty="0">
                <a:ea typeface="新細明體" charset="-120"/>
              </a:rPr>
              <a:t>pixel</a:t>
            </a:r>
            <a:r>
              <a:rPr lang="en-US" altLang="zh-TW" sz="2400" dirty="0">
                <a:ea typeface="新細明體" charset="-120"/>
              </a:rPr>
              <a:t> </a:t>
            </a:r>
            <a:r>
              <a:rPr lang="en-US" altLang="zh-TW" sz="2400" i="1" dirty="0">
                <a:ea typeface="新細明體" charset="-120"/>
              </a:rPr>
              <a:t>rectangle</a:t>
            </a:r>
            <a:r>
              <a:rPr lang="en-US" altLang="zh-TW" sz="2400" dirty="0">
                <a:ea typeface="新細明體" charset="-120"/>
              </a:rPr>
              <a:t> or </a:t>
            </a:r>
            <a:r>
              <a:rPr lang="en-US" altLang="zh-TW" sz="2400" i="1" dirty="0" err="1">
                <a:ea typeface="新細明體" charset="-120"/>
              </a:rPr>
              <a:t>pixmap</a:t>
            </a:r>
            <a:r>
              <a:rPr lang="en-US" altLang="zh-TW" sz="2400" dirty="0">
                <a:ea typeface="新細明體" charset="-120"/>
              </a:rPr>
              <a:t>) is a 2-D array of color values.</a:t>
            </a:r>
          </a:p>
          <a:p>
            <a:r>
              <a:rPr lang="en-US" altLang="zh-TW" sz="2400" dirty="0">
                <a:ea typeface="新細明體" charset="-120"/>
              </a:rPr>
              <a:t>OpenGL (along with other graphics libraries) provides the following types of primitives:</a:t>
            </a:r>
          </a:p>
          <a:p>
            <a:pPr lvl="1"/>
            <a:r>
              <a:rPr lang="en-US" altLang="zh-TW" sz="2000" dirty="0">
                <a:ea typeface="新細明體" charset="-120"/>
              </a:rPr>
              <a:t>Points.</a:t>
            </a:r>
          </a:p>
          <a:p>
            <a:pPr lvl="1"/>
            <a:r>
              <a:rPr lang="en-US" altLang="zh-TW" sz="2000" dirty="0" err="1">
                <a:ea typeface="新細明體" charset="-120"/>
              </a:rPr>
              <a:t>Polylines</a:t>
            </a:r>
            <a:r>
              <a:rPr lang="en-US" altLang="zh-TW" sz="2000" dirty="0">
                <a:ea typeface="新細明體" charset="-120"/>
              </a:rPr>
              <a:t>.</a:t>
            </a:r>
          </a:p>
          <a:p>
            <a:pPr lvl="1"/>
            <a:r>
              <a:rPr lang="en-US" altLang="zh-TW" sz="2000" dirty="0">
                <a:ea typeface="新細明體" charset="-120"/>
              </a:rPr>
              <a:t>Filled polygons.</a:t>
            </a:r>
          </a:p>
          <a:p>
            <a:pPr lvl="1"/>
            <a:r>
              <a:rPr lang="en-US" altLang="zh-TW" sz="2000" dirty="0">
                <a:solidFill>
                  <a:srgbClr val="00B050"/>
                </a:solidFill>
                <a:ea typeface="新細明體" charset="-120"/>
              </a:rPr>
              <a:t>Raster images.</a:t>
            </a:r>
          </a:p>
          <a:p>
            <a:pPr lvl="1"/>
            <a:r>
              <a:rPr lang="en-US" altLang="zh-TW" sz="2000" dirty="0">
                <a:solidFill>
                  <a:srgbClr val="00B050"/>
                </a:solidFill>
                <a:ea typeface="新細明體" charset="-120"/>
              </a:rPr>
              <a:t>Bitmaps.</a:t>
            </a:r>
          </a:p>
          <a:p>
            <a:r>
              <a:rPr lang="en-US" altLang="zh-TW" sz="2400" dirty="0">
                <a:ea typeface="新細明體" charset="-120"/>
              </a:rPr>
              <a:t>Two Pipelines</a:t>
            </a:r>
          </a:p>
          <a:p>
            <a:pPr lvl="1"/>
            <a:r>
              <a:rPr lang="en-US" altLang="zh-TW" sz="2000" dirty="0">
                <a:ea typeface="新細明體" charset="-120"/>
              </a:rPr>
              <a:t>The </a:t>
            </a:r>
            <a:r>
              <a:rPr lang="en-US" altLang="zh-TW" sz="2000" i="1" dirty="0">
                <a:ea typeface="新細明體" charset="-120"/>
              </a:rPr>
              <a:t>geometry pipeline </a:t>
            </a:r>
            <a:r>
              <a:rPr lang="en-US" altLang="zh-TW" sz="2000" dirty="0">
                <a:ea typeface="新細明體" charset="-120"/>
              </a:rPr>
              <a:t>handles the first three.</a:t>
            </a:r>
          </a:p>
          <a:p>
            <a:pPr lvl="1"/>
            <a:r>
              <a:rPr lang="en-US" altLang="zh-TW" sz="2000" dirty="0">
                <a:ea typeface="新細明體" charset="-120"/>
              </a:rPr>
              <a:t>The </a:t>
            </a:r>
            <a:r>
              <a:rPr lang="en-US" altLang="zh-TW" sz="2000" i="1" dirty="0">
                <a:ea typeface="新細明體" charset="-120"/>
              </a:rPr>
              <a:t>image pipeline </a:t>
            </a:r>
            <a:r>
              <a:rPr lang="en-US" altLang="zh-TW" sz="2000" dirty="0">
                <a:ea typeface="新細明體" charset="-120"/>
              </a:rPr>
              <a:t>handles the last two.</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日期版面配置區 3"/>
          <p:cNvSpPr>
            <a:spLocks noGrp="1"/>
          </p:cNvSpPr>
          <p:nvPr>
            <p:ph type="dt" sz="half" idx="10"/>
          </p:nvPr>
        </p:nvSpPr>
        <p:spPr/>
        <p:txBody>
          <a:bodyPr/>
          <a:lstStyle/>
          <a:p>
            <a:r>
              <a:rPr lang="en-US" altLang="zh-TW"/>
              <a:t>24 Nov 2003</a:t>
            </a:r>
          </a:p>
        </p:txBody>
      </p:sp>
      <p:sp>
        <p:nvSpPr>
          <p:cNvPr id="29" name="頁尾版面配置區 4"/>
          <p:cNvSpPr>
            <a:spLocks noGrp="1"/>
          </p:cNvSpPr>
          <p:nvPr>
            <p:ph type="ftr" sz="quarter" idx="11"/>
          </p:nvPr>
        </p:nvSpPr>
        <p:spPr/>
        <p:txBody>
          <a:bodyPr/>
          <a:lstStyle/>
          <a:p>
            <a:r>
              <a:rPr lang="en-US" altLang="zh-TW"/>
              <a:t>CS 381</a:t>
            </a:r>
          </a:p>
        </p:txBody>
      </p:sp>
      <p:sp>
        <p:nvSpPr>
          <p:cNvPr id="30" name="投影片編號版面配置區 5"/>
          <p:cNvSpPr>
            <a:spLocks noGrp="1"/>
          </p:cNvSpPr>
          <p:nvPr>
            <p:ph type="sldNum" sz="quarter" idx="12"/>
          </p:nvPr>
        </p:nvSpPr>
        <p:spPr/>
        <p:txBody>
          <a:bodyPr/>
          <a:lstStyle/>
          <a:p>
            <a:fld id="{5E0E46A6-84D2-4129-B61B-408293570650}" type="slidenum">
              <a:rPr lang="en-US" altLang="zh-TW"/>
              <a:pPr/>
              <a:t>8</a:t>
            </a:fld>
            <a:endParaRPr lang="en-US" altLang="zh-TW"/>
          </a:p>
        </p:txBody>
      </p:sp>
      <p:sp>
        <p:nvSpPr>
          <p:cNvPr id="495618" name="Rectangle 2"/>
          <p:cNvSpPr>
            <a:spLocks noGrp="1" noChangeArrowheads="1"/>
          </p:cNvSpPr>
          <p:nvPr>
            <p:ph type="body" idx="1"/>
          </p:nvPr>
        </p:nvSpPr>
        <p:spPr/>
        <p:txBody>
          <a:bodyPr/>
          <a:lstStyle/>
          <a:p>
            <a:endParaRPr lang="en-US" altLang="zh-TW" sz="2400">
              <a:ea typeface="新細明體" charset="-120"/>
            </a:endParaRPr>
          </a:p>
          <a:p>
            <a:endParaRPr lang="en-US" altLang="zh-TW" sz="2400">
              <a:ea typeface="新細明體" charset="-120"/>
            </a:endParaRPr>
          </a:p>
          <a:p>
            <a:endParaRPr lang="en-US" altLang="zh-TW" sz="2400">
              <a:ea typeface="新細明體" charset="-120"/>
            </a:endParaRPr>
          </a:p>
          <a:p>
            <a:endParaRPr lang="en-US" altLang="zh-TW" sz="2400">
              <a:ea typeface="新細明體" charset="-120"/>
            </a:endParaRPr>
          </a:p>
          <a:p>
            <a:endParaRPr lang="en-US" altLang="zh-TW" sz="2400">
              <a:ea typeface="新細明體" charset="-120"/>
            </a:endParaRPr>
          </a:p>
          <a:p>
            <a:r>
              <a:rPr lang="en-US" altLang="zh-TW" sz="2400">
                <a:ea typeface="新細明體" charset="-120"/>
              </a:rPr>
              <a:t>Top: </a:t>
            </a:r>
            <a:r>
              <a:rPr lang="en-US" altLang="zh-TW" sz="2400" i="1">
                <a:ea typeface="新細明體" charset="-120"/>
              </a:rPr>
              <a:t>geometry pipeline</a:t>
            </a:r>
            <a:r>
              <a:rPr lang="en-US" altLang="zh-TW" sz="2400">
                <a:ea typeface="新細明體" charset="-120"/>
              </a:rPr>
              <a:t>. Bottom: </a:t>
            </a:r>
            <a:r>
              <a:rPr lang="en-US" altLang="zh-TW" sz="2400" i="1">
                <a:ea typeface="新細明體" charset="-120"/>
              </a:rPr>
              <a:t>image pipeline</a:t>
            </a:r>
            <a:r>
              <a:rPr lang="en-US" altLang="zh-TW" sz="2400">
                <a:ea typeface="新細明體" charset="-120"/>
              </a:rPr>
              <a:t>.</a:t>
            </a:r>
          </a:p>
          <a:p>
            <a:pPr lvl="1"/>
            <a:r>
              <a:rPr lang="en-US" altLang="zh-TW" sz="2000">
                <a:ea typeface="新細明體" charset="-120"/>
              </a:rPr>
              <a:t>This is a </a:t>
            </a:r>
            <a:r>
              <a:rPr lang="en-US" altLang="zh-TW" sz="2000" b="1">
                <a:ea typeface="新細明體" charset="-120"/>
              </a:rPr>
              <a:t>huge</a:t>
            </a:r>
            <a:r>
              <a:rPr lang="en-US" altLang="zh-TW" sz="2000">
                <a:ea typeface="新細明體" charset="-120"/>
              </a:rPr>
              <a:t> over-simplification, as usual.</a:t>
            </a:r>
          </a:p>
          <a:p>
            <a:r>
              <a:rPr lang="en-US" altLang="zh-TW" sz="2400">
                <a:ea typeface="新細明體" charset="-120"/>
              </a:rPr>
              <a:t>The image pipeline has the same data type at start &amp; end.</a:t>
            </a:r>
          </a:p>
          <a:p>
            <a:pPr lvl="1"/>
            <a:r>
              <a:rPr lang="en-US" altLang="zh-TW" sz="2000">
                <a:ea typeface="新細明體" charset="-120"/>
              </a:rPr>
              <a:t>So it can run backwards.</a:t>
            </a:r>
          </a:p>
        </p:txBody>
      </p:sp>
      <p:sp>
        <p:nvSpPr>
          <p:cNvPr id="495619" name="Rectangle 3"/>
          <p:cNvSpPr>
            <a:spLocks noGrp="1" noChangeArrowheads="1"/>
          </p:cNvSpPr>
          <p:nvPr>
            <p:ph type="title"/>
          </p:nvPr>
        </p:nvSpPr>
        <p:spPr/>
        <p:txBody>
          <a:bodyPr>
            <a:normAutofit/>
          </a:bodyPr>
          <a:lstStyle/>
          <a:p>
            <a:r>
              <a:rPr lang="en-US" altLang="zh-TW" dirty="0" smtClean="0">
                <a:ea typeface="新細明體" charset="-120"/>
              </a:rPr>
              <a:t>Image </a:t>
            </a:r>
            <a:r>
              <a:rPr lang="en-US" altLang="zh-TW" dirty="0">
                <a:ea typeface="新細明體" charset="-120"/>
              </a:rPr>
              <a:t>Basics [2/2]</a:t>
            </a:r>
          </a:p>
        </p:txBody>
      </p:sp>
      <p:sp>
        <p:nvSpPr>
          <p:cNvPr id="495620" name="Line 4"/>
          <p:cNvSpPr>
            <a:spLocks noChangeShapeType="1"/>
          </p:cNvSpPr>
          <p:nvPr/>
        </p:nvSpPr>
        <p:spPr bwMode="auto">
          <a:xfrm>
            <a:off x="5181600" y="2667000"/>
            <a:ext cx="685800" cy="0"/>
          </a:xfrm>
          <a:prstGeom prst="line">
            <a:avLst/>
          </a:prstGeom>
          <a:noFill/>
          <a:ln w="9525">
            <a:solidFill>
              <a:schemeClr val="tx1"/>
            </a:solidFill>
            <a:miter lim="800000"/>
            <a:headEnd/>
            <a:tailEnd type="triangle" w="med" len="med"/>
          </a:ln>
          <a:effectLst/>
        </p:spPr>
        <p:txBody>
          <a:bodyPr wrap="none"/>
          <a:lstStyle/>
          <a:p>
            <a:endParaRPr lang="zh-TW" altLang="en-US"/>
          </a:p>
        </p:txBody>
      </p:sp>
      <p:sp>
        <p:nvSpPr>
          <p:cNvPr id="495621" name="Text Box 5"/>
          <p:cNvSpPr txBox="1">
            <a:spLocks noChangeArrowheads="1"/>
          </p:cNvSpPr>
          <p:nvPr/>
        </p:nvSpPr>
        <p:spPr bwMode="auto">
          <a:xfrm>
            <a:off x="7543800" y="2209800"/>
            <a:ext cx="1066800" cy="228600"/>
          </a:xfrm>
          <a:prstGeom prst="rect">
            <a:avLst/>
          </a:prstGeom>
          <a:noFill/>
          <a:ln w="9525">
            <a:noFill/>
            <a:miter lim="800000"/>
            <a:headEnd/>
            <a:tailEnd/>
          </a:ln>
          <a:effectLst/>
        </p:spPr>
        <p:txBody>
          <a:bodyPr>
            <a:spAutoFit/>
          </a:bodyPr>
          <a:lstStyle/>
          <a:p>
            <a:r>
              <a:rPr lang="en-US" altLang="zh-TW" sz="900">
                <a:ea typeface="新細明體" charset="-120"/>
              </a:rPr>
              <a:t>Fragments</a:t>
            </a:r>
          </a:p>
        </p:txBody>
      </p:sp>
      <p:sp>
        <p:nvSpPr>
          <p:cNvPr id="495622" name="Line 6"/>
          <p:cNvSpPr>
            <a:spLocks noChangeShapeType="1"/>
          </p:cNvSpPr>
          <p:nvPr/>
        </p:nvSpPr>
        <p:spPr bwMode="auto">
          <a:xfrm>
            <a:off x="7086600" y="2667000"/>
            <a:ext cx="685800" cy="0"/>
          </a:xfrm>
          <a:prstGeom prst="line">
            <a:avLst/>
          </a:prstGeom>
          <a:noFill/>
          <a:ln w="9525">
            <a:solidFill>
              <a:schemeClr val="tx1"/>
            </a:solidFill>
            <a:miter lim="800000"/>
            <a:headEnd/>
            <a:tailEnd type="triangle" w="med" len="med"/>
          </a:ln>
          <a:effectLst/>
        </p:spPr>
        <p:txBody>
          <a:bodyPr wrap="none"/>
          <a:lstStyle/>
          <a:p>
            <a:endParaRPr lang="zh-TW" altLang="en-US"/>
          </a:p>
        </p:txBody>
      </p:sp>
      <p:sp>
        <p:nvSpPr>
          <p:cNvPr id="495623" name="Line 7"/>
          <p:cNvSpPr>
            <a:spLocks noChangeShapeType="1"/>
          </p:cNvSpPr>
          <p:nvPr/>
        </p:nvSpPr>
        <p:spPr bwMode="auto">
          <a:xfrm flipH="1">
            <a:off x="3276600" y="3200400"/>
            <a:ext cx="4495800" cy="0"/>
          </a:xfrm>
          <a:prstGeom prst="line">
            <a:avLst/>
          </a:prstGeom>
          <a:noFill/>
          <a:ln w="9525">
            <a:solidFill>
              <a:schemeClr val="tx1"/>
            </a:solidFill>
            <a:prstDash val="lgDash"/>
            <a:miter lim="800000"/>
            <a:headEnd/>
            <a:tailEnd type="triangle" w="med" len="med"/>
          </a:ln>
          <a:effectLst/>
        </p:spPr>
        <p:txBody>
          <a:bodyPr wrap="none"/>
          <a:lstStyle/>
          <a:p>
            <a:endParaRPr lang="zh-TW" altLang="en-US"/>
          </a:p>
        </p:txBody>
      </p:sp>
      <p:sp>
        <p:nvSpPr>
          <p:cNvPr id="495624" name="Line 8"/>
          <p:cNvSpPr>
            <a:spLocks noChangeShapeType="1"/>
          </p:cNvSpPr>
          <p:nvPr/>
        </p:nvSpPr>
        <p:spPr bwMode="auto">
          <a:xfrm>
            <a:off x="1371600" y="2286000"/>
            <a:ext cx="685800" cy="0"/>
          </a:xfrm>
          <a:prstGeom prst="line">
            <a:avLst/>
          </a:prstGeom>
          <a:noFill/>
          <a:ln w="9525">
            <a:solidFill>
              <a:schemeClr val="tx1"/>
            </a:solidFill>
            <a:miter lim="800000"/>
            <a:headEnd/>
            <a:tailEnd type="triangle" w="med" len="med"/>
          </a:ln>
          <a:effectLst/>
        </p:spPr>
        <p:txBody>
          <a:bodyPr wrap="none"/>
          <a:lstStyle/>
          <a:p>
            <a:endParaRPr lang="zh-TW" altLang="en-US"/>
          </a:p>
        </p:txBody>
      </p:sp>
      <p:sp>
        <p:nvSpPr>
          <p:cNvPr id="495625" name="Line 9"/>
          <p:cNvSpPr>
            <a:spLocks noChangeShapeType="1"/>
          </p:cNvSpPr>
          <p:nvPr/>
        </p:nvSpPr>
        <p:spPr bwMode="auto">
          <a:xfrm flipH="1">
            <a:off x="1371600" y="3200400"/>
            <a:ext cx="685800" cy="0"/>
          </a:xfrm>
          <a:prstGeom prst="line">
            <a:avLst/>
          </a:prstGeom>
          <a:noFill/>
          <a:ln w="9525">
            <a:solidFill>
              <a:schemeClr val="tx1"/>
            </a:solidFill>
            <a:prstDash val="lgDash"/>
            <a:miter lim="800000"/>
            <a:headEnd/>
            <a:tailEnd type="triangle" w="med" len="med"/>
          </a:ln>
          <a:effectLst/>
        </p:spPr>
        <p:txBody>
          <a:bodyPr wrap="none"/>
          <a:lstStyle/>
          <a:p>
            <a:endParaRPr lang="zh-TW" altLang="en-US"/>
          </a:p>
        </p:txBody>
      </p:sp>
      <p:sp>
        <p:nvSpPr>
          <p:cNvPr id="495626" name="Text Box 10"/>
          <p:cNvSpPr txBox="1">
            <a:spLocks noChangeArrowheads="1"/>
          </p:cNvSpPr>
          <p:nvPr/>
        </p:nvSpPr>
        <p:spPr bwMode="auto">
          <a:xfrm>
            <a:off x="3276600" y="2209800"/>
            <a:ext cx="685800" cy="228600"/>
          </a:xfrm>
          <a:prstGeom prst="rect">
            <a:avLst/>
          </a:prstGeom>
          <a:noFill/>
          <a:ln w="9525">
            <a:noFill/>
            <a:miter lim="800000"/>
            <a:headEnd/>
            <a:tailEnd/>
          </a:ln>
          <a:effectLst/>
        </p:spPr>
        <p:txBody>
          <a:bodyPr>
            <a:spAutoFit/>
          </a:bodyPr>
          <a:lstStyle/>
          <a:p>
            <a:pPr>
              <a:spcBef>
                <a:spcPct val="50000"/>
              </a:spcBef>
            </a:pPr>
            <a:r>
              <a:rPr lang="en-US" altLang="zh-TW" sz="900">
                <a:ea typeface="新細明體" charset="-120"/>
              </a:rPr>
              <a:t>Vertex</a:t>
            </a:r>
          </a:p>
        </p:txBody>
      </p:sp>
      <p:sp>
        <p:nvSpPr>
          <p:cNvPr id="495627" name="Text Box 11"/>
          <p:cNvSpPr txBox="1">
            <a:spLocks noChangeArrowheads="1"/>
          </p:cNvSpPr>
          <p:nvPr/>
        </p:nvSpPr>
        <p:spPr bwMode="auto">
          <a:xfrm>
            <a:off x="1371600" y="2057400"/>
            <a:ext cx="685800" cy="228600"/>
          </a:xfrm>
          <a:prstGeom prst="rect">
            <a:avLst/>
          </a:prstGeom>
          <a:noFill/>
          <a:ln w="9525">
            <a:noFill/>
            <a:miter lim="800000"/>
            <a:headEnd/>
            <a:tailEnd/>
          </a:ln>
          <a:effectLst/>
        </p:spPr>
        <p:txBody>
          <a:bodyPr>
            <a:spAutoFit/>
          </a:bodyPr>
          <a:lstStyle/>
          <a:p>
            <a:pPr>
              <a:spcBef>
                <a:spcPct val="50000"/>
              </a:spcBef>
            </a:pPr>
            <a:r>
              <a:rPr lang="en-US" altLang="zh-TW" sz="900">
                <a:ea typeface="新細明體" charset="-120"/>
              </a:rPr>
              <a:t>Vertex</a:t>
            </a:r>
          </a:p>
        </p:txBody>
      </p:sp>
      <p:sp>
        <p:nvSpPr>
          <p:cNvPr id="495628" name="Line 12"/>
          <p:cNvSpPr>
            <a:spLocks noChangeShapeType="1"/>
          </p:cNvSpPr>
          <p:nvPr/>
        </p:nvSpPr>
        <p:spPr bwMode="auto">
          <a:xfrm>
            <a:off x="1371600" y="2895600"/>
            <a:ext cx="685800" cy="0"/>
          </a:xfrm>
          <a:prstGeom prst="line">
            <a:avLst/>
          </a:prstGeom>
          <a:noFill/>
          <a:ln w="9525">
            <a:solidFill>
              <a:schemeClr val="tx1"/>
            </a:solidFill>
            <a:miter lim="800000"/>
            <a:headEnd/>
            <a:tailEnd type="triangle" w="med" len="med"/>
          </a:ln>
          <a:effectLst/>
        </p:spPr>
        <p:txBody>
          <a:bodyPr wrap="none"/>
          <a:lstStyle/>
          <a:p>
            <a:endParaRPr lang="zh-TW" altLang="en-US"/>
          </a:p>
        </p:txBody>
      </p:sp>
      <p:sp>
        <p:nvSpPr>
          <p:cNvPr id="495629" name="Text Box 13"/>
          <p:cNvSpPr txBox="1">
            <a:spLocks noChangeArrowheads="1"/>
          </p:cNvSpPr>
          <p:nvPr/>
        </p:nvSpPr>
        <p:spPr bwMode="auto">
          <a:xfrm>
            <a:off x="3276600" y="2667000"/>
            <a:ext cx="685800" cy="228600"/>
          </a:xfrm>
          <a:prstGeom prst="rect">
            <a:avLst/>
          </a:prstGeom>
          <a:noFill/>
          <a:ln w="9525">
            <a:noFill/>
            <a:miter lim="800000"/>
            <a:headEnd/>
            <a:tailEnd/>
          </a:ln>
          <a:effectLst/>
        </p:spPr>
        <p:txBody>
          <a:bodyPr>
            <a:spAutoFit/>
          </a:bodyPr>
          <a:lstStyle/>
          <a:p>
            <a:pPr>
              <a:spcBef>
                <a:spcPct val="50000"/>
              </a:spcBef>
            </a:pPr>
            <a:r>
              <a:rPr lang="en-US" altLang="zh-TW" sz="900">
                <a:ea typeface="新細明體" charset="-120"/>
              </a:rPr>
              <a:t>Pixmap</a:t>
            </a:r>
          </a:p>
        </p:txBody>
      </p:sp>
      <p:sp>
        <p:nvSpPr>
          <p:cNvPr id="495630" name="Text Box 14"/>
          <p:cNvSpPr txBox="1">
            <a:spLocks noChangeArrowheads="1"/>
          </p:cNvSpPr>
          <p:nvPr/>
        </p:nvSpPr>
        <p:spPr bwMode="auto">
          <a:xfrm>
            <a:off x="1371600" y="2667000"/>
            <a:ext cx="685800" cy="228600"/>
          </a:xfrm>
          <a:prstGeom prst="rect">
            <a:avLst/>
          </a:prstGeom>
          <a:noFill/>
          <a:ln w="9525">
            <a:noFill/>
            <a:miter lim="800000"/>
            <a:headEnd/>
            <a:tailEnd/>
          </a:ln>
          <a:effectLst/>
        </p:spPr>
        <p:txBody>
          <a:bodyPr>
            <a:spAutoFit/>
          </a:bodyPr>
          <a:lstStyle/>
          <a:p>
            <a:pPr>
              <a:spcBef>
                <a:spcPct val="50000"/>
              </a:spcBef>
            </a:pPr>
            <a:r>
              <a:rPr lang="en-US" altLang="zh-TW" sz="900">
                <a:ea typeface="新細明體" charset="-120"/>
              </a:rPr>
              <a:t>Pixmap</a:t>
            </a:r>
          </a:p>
        </p:txBody>
      </p:sp>
      <p:sp>
        <p:nvSpPr>
          <p:cNvPr id="495631" name="Text Box 15"/>
          <p:cNvSpPr txBox="1">
            <a:spLocks noChangeArrowheads="1"/>
          </p:cNvSpPr>
          <p:nvPr/>
        </p:nvSpPr>
        <p:spPr bwMode="auto">
          <a:xfrm>
            <a:off x="5105400" y="2438400"/>
            <a:ext cx="838200" cy="228600"/>
          </a:xfrm>
          <a:prstGeom prst="rect">
            <a:avLst/>
          </a:prstGeom>
          <a:noFill/>
          <a:ln w="9525">
            <a:noFill/>
            <a:miter lim="800000"/>
            <a:headEnd/>
            <a:tailEnd/>
          </a:ln>
          <a:effectLst/>
        </p:spPr>
        <p:txBody>
          <a:bodyPr>
            <a:spAutoFit/>
          </a:bodyPr>
          <a:lstStyle/>
          <a:p>
            <a:pPr>
              <a:spcBef>
                <a:spcPct val="50000"/>
              </a:spcBef>
            </a:pPr>
            <a:r>
              <a:rPr lang="en-US" altLang="zh-TW" sz="900">
                <a:ea typeface="新細明體" charset="-120"/>
              </a:rPr>
              <a:t>Fragment</a:t>
            </a:r>
          </a:p>
        </p:txBody>
      </p:sp>
      <p:sp>
        <p:nvSpPr>
          <p:cNvPr id="495632" name="Text Box 16"/>
          <p:cNvSpPr txBox="1">
            <a:spLocks noChangeArrowheads="1"/>
          </p:cNvSpPr>
          <p:nvPr/>
        </p:nvSpPr>
        <p:spPr bwMode="auto">
          <a:xfrm>
            <a:off x="7010400" y="2438400"/>
            <a:ext cx="838200" cy="228600"/>
          </a:xfrm>
          <a:prstGeom prst="rect">
            <a:avLst/>
          </a:prstGeom>
          <a:noFill/>
          <a:ln w="9525">
            <a:noFill/>
            <a:miter lim="800000"/>
            <a:headEnd/>
            <a:tailEnd/>
          </a:ln>
          <a:effectLst/>
        </p:spPr>
        <p:txBody>
          <a:bodyPr>
            <a:spAutoFit/>
          </a:bodyPr>
          <a:lstStyle/>
          <a:p>
            <a:pPr>
              <a:spcBef>
                <a:spcPct val="50000"/>
              </a:spcBef>
            </a:pPr>
            <a:r>
              <a:rPr lang="en-US" altLang="zh-TW" sz="900">
                <a:ea typeface="新細明體" charset="-120"/>
              </a:rPr>
              <a:t>Fragment</a:t>
            </a:r>
          </a:p>
        </p:txBody>
      </p:sp>
      <p:sp>
        <p:nvSpPr>
          <p:cNvPr id="495633" name="Text Box 17"/>
          <p:cNvSpPr txBox="1">
            <a:spLocks noChangeArrowheads="1"/>
          </p:cNvSpPr>
          <p:nvPr/>
        </p:nvSpPr>
        <p:spPr bwMode="auto">
          <a:xfrm>
            <a:off x="1371600" y="3200400"/>
            <a:ext cx="685800" cy="228600"/>
          </a:xfrm>
          <a:prstGeom prst="rect">
            <a:avLst/>
          </a:prstGeom>
          <a:noFill/>
          <a:ln w="9525">
            <a:noFill/>
            <a:miter lim="800000"/>
            <a:headEnd/>
            <a:tailEnd/>
          </a:ln>
          <a:effectLst/>
        </p:spPr>
        <p:txBody>
          <a:bodyPr>
            <a:spAutoFit/>
          </a:bodyPr>
          <a:lstStyle/>
          <a:p>
            <a:pPr>
              <a:spcBef>
                <a:spcPct val="50000"/>
              </a:spcBef>
            </a:pPr>
            <a:r>
              <a:rPr lang="en-US" altLang="zh-TW" sz="900">
                <a:ea typeface="新細明體" charset="-120"/>
              </a:rPr>
              <a:t>Pixmap</a:t>
            </a:r>
          </a:p>
        </p:txBody>
      </p:sp>
      <p:sp>
        <p:nvSpPr>
          <p:cNvPr id="495634" name="Text Box 18"/>
          <p:cNvSpPr txBox="1">
            <a:spLocks noChangeArrowheads="1"/>
          </p:cNvSpPr>
          <p:nvPr/>
        </p:nvSpPr>
        <p:spPr bwMode="auto">
          <a:xfrm>
            <a:off x="5257800" y="3200400"/>
            <a:ext cx="685800" cy="228600"/>
          </a:xfrm>
          <a:prstGeom prst="rect">
            <a:avLst/>
          </a:prstGeom>
          <a:noFill/>
          <a:ln w="9525">
            <a:noFill/>
            <a:miter lim="800000"/>
            <a:headEnd/>
            <a:tailEnd/>
          </a:ln>
          <a:effectLst/>
        </p:spPr>
        <p:txBody>
          <a:bodyPr>
            <a:spAutoFit/>
          </a:bodyPr>
          <a:lstStyle/>
          <a:p>
            <a:pPr>
              <a:spcBef>
                <a:spcPct val="50000"/>
              </a:spcBef>
            </a:pPr>
            <a:r>
              <a:rPr lang="en-US" altLang="zh-TW" sz="900">
                <a:ea typeface="新細明體" charset="-120"/>
              </a:rPr>
              <a:t>Pixmap</a:t>
            </a:r>
          </a:p>
        </p:txBody>
      </p:sp>
      <p:sp>
        <p:nvSpPr>
          <p:cNvPr id="495635" name="Line 19"/>
          <p:cNvSpPr>
            <a:spLocks noChangeShapeType="1"/>
          </p:cNvSpPr>
          <p:nvPr/>
        </p:nvSpPr>
        <p:spPr bwMode="auto">
          <a:xfrm>
            <a:off x="3276600" y="2895600"/>
            <a:ext cx="685800" cy="0"/>
          </a:xfrm>
          <a:prstGeom prst="line">
            <a:avLst/>
          </a:prstGeom>
          <a:noFill/>
          <a:ln w="9525">
            <a:solidFill>
              <a:schemeClr val="tx1"/>
            </a:solidFill>
            <a:miter lim="800000"/>
            <a:headEnd/>
            <a:tailEnd type="triangle" w="med" len="med"/>
          </a:ln>
          <a:effectLst/>
        </p:spPr>
        <p:txBody>
          <a:bodyPr wrap="none"/>
          <a:lstStyle/>
          <a:p>
            <a:endParaRPr lang="zh-TW" altLang="en-US"/>
          </a:p>
        </p:txBody>
      </p:sp>
      <p:sp>
        <p:nvSpPr>
          <p:cNvPr id="495636" name="Line 20"/>
          <p:cNvSpPr>
            <a:spLocks noChangeShapeType="1"/>
          </p:cNvSpPr>
          <p:nvPr/>
        </p:nvSpPr>
        <p:spPr bwMode="auto">
          <a:xfrm>
            <a:off x="3276600" y="2438400"/>
            <a:ext cx="685800" cy="0"/>
          </a:xfrm>
          <a:prstGeom prst="line">
            <a:avLst/>
          </a:prstGeom>
          <a:noFill/>
          <a:ln w="9525">
            <a:solidFill>
              <a:schemeClr val="tx1"/>
            </a:solidFill>
            <a:miter lim="800000"/>
            <a:headEnd/>
            <a:tailEnd type="triangle" w="med" len="med"/>
          </a:ln>
          <a:effectLst/>
        </p:spPr>
        <p:txBody>
          <a:bodyPr wrap="none"/>
          <a:lstStyle/>
          <a:p>
            <a:endParaRPr lang="zh-TW" altLang="en-US"/>
          </a:p>
        </p:txBody>
      </p:sp>
      <p:sp>
        <p:nvSpPr>
          <p:cNvPr id="495637" name="Rectangle 21"/>
          <p:cNvSpPr>
            <a:spLocks noChangeArrowheads="1"/>
          </p:cNvSpPr>
          <p:nvPr/>
        </p:nvSpPr>
        <p:spPr bwMode="auto">
          <a:xfrm>
            <a:off x="2057400" y="1981200"/>
            <a:ext cx="1219200" cy="609600"/>
          </a:xfrm>
          <a:prstGeom prst="rect">
            <a:avLst/>
          </a:prstGeom>
          <a:solidFill>
            <a:schemeClr val="accent1"/>
          </a:solidFill>
          <a:ln w="25400">
            <a:solidFill>
              <a:schemeClr val="tx1"/>
            </a:solidFill>
            <a:miter lim="800000"/>
            <a:headEnd/>
            <a:tailEnd/>
          </a:ln>
          <a:effectLst/>
        </p:spPr>
        <p:txBody>
          <a:bodyPr wrap="none" anchor="ctr"/>
          <a:lstStyle/>
          <a:p>
            <a:r>
              <a:rPr lang="en-US" altLang="zh-TW" sz="1400">
                <a:ea typeface="新細明體" charset="-120"/>
              </a:rPr>
              <a:t>Vertex</a:t>
            </a:r>
            <a:br>
              <a:rPr lang="en-US" altLang="zh-TW" sz="1400">
                <a:ea typeface="新細明體" charset="-120"/>
              </a:rPr>
            </a:br>
            <a:r>
              <a:rPr lang="en-US" altLang="zh-TW" sz="1400">
                <a:ea typeface="新細明體" charset="-120"/>
              </a:rPr>
              <a:t>Operations</a:t>
            </a:r>
          </a:p>
        </p:txBody>
      </p:sp>
      <p:sp>
        <p:nvSpPr>
          <p:cNvPr id="495638" name="Rectangle 22"/>
          <p:cNvSpPr>
            <a:spLocks noChangeArrowheads="1"/>
          </p:cNvSpPr>
          <p:nvPr/>
        </p:nvSpPr>
        <p:spPr bwMode="auto">
          <a:xfrm>
            <a:off x="3962400" y="2362200"/>
            <a:ext cx="1219200" cy="609600"/>
          </a:xfrm>
          <a:prstGeom prst="rect">
            <a:avLst/>
          </a:prstGeom>
          <a:solidFill>
            <a:schemeClr val="accent1"/>
          </a:solidFill>
          <a:ln w="25400">
            <a:solidFill>
              <a:schemeClr val="tx1"/>
            </a:solidFill>
            <a:miter lim="800000"/>
            <a:headEnd/>
            <a:tailEnd/>
          </a:ln>
          <a:effectLst/>
        </p:spPr>
        <p:txBody>
          <a:bodyPr wrap="none" anchor="ctr"/>
          <a:lstStyle/>
          <a:p>
            <a:r>
              <a:rPr lang="en-US" altLang="zh-TW" sz="1400">
                <a:ea typeface="新細明體" charset="-120"/>
              </a:rPr>
              <a:t>Rasterization</a:t>
            </a:r>
          </a:p>
        </p:txBody>
      </p:sp>
      <p:sp>
        <p:nvSpPr>
          <p:cNvPr id="495639" name="Rectangle 23"/>
          <p:cNvSpPr>
            <a:spLocks noChangeArrowheads="1"/>
          </p:cNvSpPr>
          <p:nvPr/>
        </p:nvSpPr>
        <p:spPr bwMode="auto">
          <a:xfrm>
            <a:off x="5867400" y="2362200"/>
            <a:ext cx="1219200" cy="609600"/>
          </a:xfrm>
          <a:prstGeom prst="rect">
            <a:avLst/>
          </a:prstGeom>
          <a:solidFill>
            <a:schemeClr val="accent1"/>
          </a:solidFill>
          <a:ln w="25400">
            <a:solidFill>
              <a:schemeClr val="tx1"/>
            </a:solidFill>
            <a:miter lim="800000"/>
            <a:headEnd/>
            <a:tailEnd/>
          </a:ln>
          <a:effectLst/>
        </p:spPr>
        <p:txBody>
          <a:bodyPr wrap="none" anchor="ctr"/>
          <a:lstStyle/>
          <a:p>
            <a:r>
              <a:rPr lang="en-US" altLang="zh-TW" sz="1400">
                <a:ea typeface="新細明體" charset="-120"/>
              </a:rPr>
              <a:t>Fragment</a:t>
            </a:r>
            <a:br>
              <a:rPr lang="en-US" altLang="zh-TW" sz="1400">
                <a:ea typeface="新細明體" charset="-120"/>
              </a:rPr>
            </a:br>
            <a:r>
              <a:rPr lang="en-US" altLang="zh-TW" sz="1400">
                <a:ea typeface="新細明體" charset="-120"/>
              </a:rPr>
              <a:t>Operations</a:t>
            </a:r>
          </a:p>
        </p:txBody>
      </p:sp>
      <p:sp>
        <p:nvSpPr>
          <p:cNvPr id="495640" name="AutoShape 24"/>
          <p:cNvSpPr>
            <a:spLocks noChangeArrowheads="1"/>
          </p:cNvSpPr>
          <p:nvPr/>
        </p:nvSpPr>
        <p:spPr bwMode="auto">
          <a:xfrm>
            <a:off x="7772400" y="1981200"/>
            <a:ext cx="685800" cy="1371600"/>
          </a:xfrm>
          <a:prstGeom prst="roundRect">
            <a:avLst>
              <a:gd name="adj" fmla="val 16667"/>
            </a:avLst>
          </a:prstGeom>
          <a:solidFill>
            <a:schemeClr val="accent1"/>
          </a:solidFill>
          <a:ln w="25400">
            <a:solidFill>
              <a:schemeClr val="tx1"/>
            </a:solidFill>
            <a:miter lim="800000"/>
            <a:headEnd/>
            <a:tailEnd/>
          </a:ln>
          <a:effectLst/>
        </p:spPr>
        <p:txBody>
          <a:bodyPr wrap="none" anchor="ctr"/>
          <a:lstStyle/>
          <a:p>
            <a:r>
              <a:rPr lang="en-US" altLang="zh-TW" sz="1400">
                <a:ea typeface="新細明體" charset="-120"/>
              </a:rPr>
              <a:t>Frame</a:t>
            </a:r>
            <a:br>
              <a:rPr lang="en-US" altLang="zh-TW" sz="1400">
                <a:ea typeface="新細明體" charset="-120"/>
              </a:rPr>
            </a:br>
            <a:r>
              <a:rPr lang="en-US" altLang="zh-TW" sz="1400">
                <a:ea typeface="新細明體" charset="-120"/>
              </a:rPr>
              <a:t>Buffer</a:t>
            </a:r>
          </a:p>
        </p:txBody>
      </p:sp>
      <p:sp>
        <p:nvSpPr>
          <p:cNvPr id="495641" name="AutoShape 25"/>
          <p:cNvSpPr>
            <a:spLocks noChangeArrowheads="1"/>
          </p:cNvSpPr>
          <p:nvPr/>
        </p:nvSpPr>
        <p:spPr bwMode="auto">
          <a:xfrm>
            <a:off x="685800" y="1981200"/>
            <a:ext cx="685800" cy="609600"/>
          </a:xfrm>
          <a:prstGeom prst="roundRect">
            <a:avLst>
              <a:gd name="adj" fmla="val 16667"/>
            </a:avLst>
          </a:prstGeom>
          <a:solidFill>
            <a:schemeClr val="accent1"/>
          </a:solidFill>
          <a:ln w="25400">
            <a:solidFill>
              <a:schemeClr val="tx1"/>
            </a:solidFill>
            <a:miter lim="800000"/>
            <a:headEnd/>
            <a:tailEnd/>
          </a:ln>
          <a:effectLst/>
        </p:spPr>
        <p:txBody>
          <a:bodyPr wrap="none" anchor="ctr"/>
          <a:lstStyle/>
          <a:p>
            <a:r>
              <a:rPr lang="en-US" altLang="zh-TW" sz="1400">
                <a:ea typeface="新細明體" charset="-120"/>
              </a:rPr>
              <a:t>Vertex</a:t>
            </a:r>
            <a:br>
              <a:rPr lang="en-US" altLang="zh-TW" sz="1400">
                <a:ea typeface="新細明體" charset="-120"/>
              </a:rPr>
            </a:br>
            <a:r>
              <a:rPr lang="en-US" altLang="zh-TW" sz="1400">
                <a:ea typeface="新細明體" charset="-120"/>
              </a:rPr>
              <a:t>Data</a:t>
            </a:r>
          </a:p>
        </p:txBody>
      </p:sp>
      <p:sp>
        <p:nvSpPr>
          <p:cNvPr id="495642" name="Rectangle 26"/>
          <p:cNvSpPr>
            <a:spLocks noChangeArrowheads="1"/>
          </p:cNvSpPr>
          <p:nvPr/>
        </p:nvSpPr>
        <p:spPr bwMode="auto">
          <a:xfrm>
            <a:off x="2057400" y="2743200"/>
            <a:ext cx="1219200" cy="609600"/>
          </a:xfrm>
          <a:prstGeom prst="rect">
            <a:avLst/>
          </a:prstGeom>
          <a:solidFill>
            <a:schemeClr val="accent1"/>
          </a:solidFill>
          <a:ln w="25400">
            <a:solidFill>
              <a:schemeClr val="tx1"/>
            </a:solidFill>
            <a:miter lim="800000"/>
            <a:headEnd/>
            <a:tailEnd/>
          </a:ln>
          <a:effectLst/>
        </p:spPr>
        <p:txBody>
          <a:bodyPr wrap="none" anchor="ctr"/>
          <a:lstStyle/>
          <a:p>
            <a:r>
              <a:rPr lang="en-US" altLang="zh-TW" sz="1400">
                <a:ea typeface="新細明體" charset="-120"/>
              </a:rPr>
              <a:t>Pixel</a:t>
            </a:r>
            <a:br>
              <a:rPr lang="en-US" altLang="zh-TW" sz="1400">
                <a:ea typeface="新細明體" charset="-120"/>
              </a:rPr>
            </a:br>
            <a:r>
              <a:rPr lang="en-US" altLang="zh-TW" sz="1400">
                <a:ea typeface="新細明體" charset="-120"/>
              </a:rPr>
              <a:t>Operations</a:t>
            </a:r>
          </a:p>
        </p:txBody>
      </p:sp>
      <p:sp>
        <p:nvSpPr>
          <p:cNvPr id="495643" name="AutoShape 27"/>
          <p:cNvSpPr>
            <a:spLocks noChangeArrowheads="1"/>
          </p:cNvSpPr>
          <p:nvPr/>
        </p:nvSpPr>
        <p:spPr bwMode="auto">
          <a:xfrm>
            <a:off x="685800" y="2743200"/>
            <a:ext cx="685800" cy="609600"/>
          </a:xfrm>
          <a:prstGeom prst="roundRect">
            <a:avLst>
              <a:gd name="adj" fmla="val 16667"/>
            </a:avLst>
          </a:prstGeom>
          <a:solidFill>
            <a:schemeClr val="accent1"/>
          </a:solidFill>
          <a:ln w="25400">
            <a:solidFill>
              <a:schemeClr val="tx1"/>
            </a:solidFill>
            <a:miter lim="800000"/>
            <a:headEnd/>
            <a:tailEnd/>
          </a:ln>
          <a:effectLst/>
        </p:spPr>
        <p:txBody>
          <a:bodyPr wrap="none" anchor="ctr"/>
          <a:lstStyle/>
          <a:p>
            <a:r>
              <a:rPr lang="en-US" altLang="zh-TW" sz="1400">
                <a:ea typeface="新細明體" charset="-120"/>
              </a:rPr>
              <a:t>Pixel</a:t>
            </a:r>
            <a:br>
              <a:rPr lang="en-US" altLang="zh-TW" sz="1400">
                <a:ea typeface="新細明體" charset="-120"/>
              </a:rPr>
            </a:br>
            <a:r>
              <a:rPr lang="en-US" altLang="zh-TW" sz="1400">
                <a:ea typeface="新細明體" charset="-120"/>
              </a:rPr>
              <a:t>Data</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Draw images</a:t>
            </a:r>
            <a:endParaRPr lang="zh-TW" altLang="en-US" dirty="0"/>
          </a:p>
        </p:txBody>
      </p:sp>
      <p:sp>
        <p:nvSpPr>
          <p:cNvPr id="5" name="文字版面配置區 4"/>
          <p:cNvSpPr>
            <a:spLocks noGrp="1"/>
          </p:cNvSpPr>
          <p:nvPr>
            <p:ph type="body" idx="1"/>
          </p:nvPr>
        </p:nvSpPr>
        <p:spPr/>
        <p:txBody>
          <a:bodyPr/>
          <a:lstStyle/>
          <a:p>
            <a:r>
              <a:rPr lang="en-US" altLang="zh-TW" b="1" dirty="0" smtClean="0"/>
              <a:t>Draw pixels… one by one…</a:t>
            </a:r>
            <a:endParaRPr lang="zh-TW" altLang="en-US" b="1" dirty="0"/>
          </a:p>
        </p:txBody>
      </p:sp>
      <p:pic>
        <p:nvPicPr>
          <p:cNvPr id="2050" name="Picture 2"/>
          <p:cNvPicPr>
            <a:picLocks noChangeAspect="1" noChangeArrowheads="1"/>
          </p:cNvPicPr>
          <p:nvPr/>
        </p:nvPicPr>
        <p:blipFill>
          <a:blip r:embed="rId2" cstate="print"/>
          <a:srcRect/>
          <a:stretch>
            <a:fillRect/>
          </a:stretch>
        </p:blipFill>
        <p:spPr bwMode="auto">
          <a:xfrm>
            <a:off x="611560" y="2852936"/>
            <a:ext cx="3796680" cy="3796680"/>
          </a:xfrm>
          <a:prstGeom prst="rect">
            <a:avLst/>
          </a:prstGeom>
          <a:noFill/>
          <a:ln w="9525">
            <a:noFill/>
            <a:miter lim="800000"/>
            <a:headEnd/>
            <a:tailEnd/>
          </a:ln>
        </p:spPr>
      </p:pic>
      <p:pic>
        <p:nvPicPr>
          <p:cNvPr id="7" name="Picture 4"/>
          <p:cNvPicPr>
            <a:picLocks noChangeAspect="1" noChangeArrowheads="1"/>
          </p:cNvPicPr>
          <p:nvPr/>
        </p:nvPicPr>
        <p:blipFill>
          <a:blip r:embed="rId3" cstate="print"/>
          <a:srcRect/>
          <a:stretch>
            <a:fillRect/>
          </a:stretch>
        </p:blipFill>
        <p:spPr bwMode="auto">
          <a:xfrm>
            <a:off x="4788024" y="2852936"/>
            <a:ext cx="3798000" cy="37980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模組">
  <a:themeElements>
    <a:clrScheme name="模組">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模組">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模組">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模組">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模組">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5658</TotalTime>
  <Words>2299</Words>
  <Application>Microsoft Office PowerPoint</Application>
  <PresentationFormat>如螢幕大小 (4:3)</PresentationFormat>
  <Paragraphs>532</Paragraphs>
  <Slides>56</Slides>
  <Notes>7</Notes>
  <HiddenSlides>0</HiddenSlides>
  <MMClips>0</MMClips>
  <ScaleCrop>false</ScaleCrop>
  <HeadingPairs>
    <vt:vector size="4" baseType="variant">
      <vt:variant>
        <vt:lpstr>佈景主題</vt:lpstr>
      </vt:variant>
      <vt:variant>
        <vt:i4>1</vt:i4>
      </vt:variant>
      <vt:variant>
        <vt:lpstr>投影片標題</vt:lpstr>
      </vt:variant>
      <vt:variant>
        <vt:i4>56</vt:i4>
      </vt:variant>
    </vt:vector>
  </HeadingPairs>
  <TitlesOfParts>
    <vt:vector size="57" baseType="lpstr">
      <vt:lpstr>模組</vt:lpstr>
      <vt:lpstr>3D Graphics Programming</vt:lpstr>
      <vt:lpstr>Outline</vt:lpstr>
      <vt:lpstr>Drawing Image</vt:lpstr>
      <vt:lpstr>Image drawing</vt:lpstr>
      <vt:lpstr>Pixel operation</vt:lpstr>
      <vt:lpstr>Adv. operations</vt:lpstr>
      <vt:lpstr>Image Basics [1/2]</vt:lpstr>
      <vt:lpstr>Image Basics [2/2]</vt:lpstr>
      <vt:lpstr>Draw images</vt:lpstr>
      <vt:lpstr>Bitmap</vt:lpstr>
      <vt:lpstr>Bitmap</vt:lpstr>
      <vt:lpstr>Example of bitmap</vt:lpstr>
      <vt:lpstr>Draw it!</vt:lpstr>
      <vt:lpstr>The Raster Position</vt:lpstr>
      <vt:lpstr>The Raster Position</vt:lpstr>
      <vt:lpstr>Draw it!</vt:lpstr>
      <vt:lpstr>Draw it!</vt:lpstr>
      <vt:lpstr>Pixel packing</vt:lpstr>
      <vt:lpstr>Pixel packing</vt:lpstr>
      <vt:lpstr>Pixelmap (Pixmap)</vt:lpstr>
      <vt:lpstr>Draw pixmap</vt:lpstr>
      <vt:lpstr>Packed Pixel Formats</vt:lpstr>
      <vt:lpstr>Draw more color!</vt:lpstr>
      <vt:lpstr>What is TGA??</vt:lpstr>
      <vt:lpstr>Operating images</vt:lpstr>
      <vt:lpstr>Moving Pixels Around</vt:lpstr>
      <vt:lpstr>Saving Pixels</vt:lpstr>
      <vt:lpstr>OPERATIONS.cpp</vt:lpstr>
      <vt:lpstr>OPERATIONS.cpp</vt:lpstr>
      <vt:lpstr>OPERATIONS.cpp</vt:lpstr>
      <vt:lpstr>OPERATIONS.cpp</vt:lpstr>
      <vt:lpstr>The Imaging API in the openGL</vt:lpstr>
      <vt:lpstr>Imaging pipeline in openGL</vt:lpstr>
      <vt:lpstr>Determine the usability of these functions</vt:lpstr>
      <vt:lpstr>Color Matrix</vt:lpstr>
      <vt:lpstr>Color Lookup</vt:lpstr>
      <vt:lpstr>Color Lookup</vt:lpstr>
      <vt:lpstr>Color Lookup</vt:lpstr>
      <vt:lpstr>Color Lookup (example)</vt:lpstr>
      <vt:lpstr>Proxies</vt:lpstr>
      <vt:lpstr>Color table operations</vt:lpstr>
      <vt:lpstr>Color table operations</vt:lpstr>
      <vt:lpstr>Convolutions</vt:lpstr>
      <vt:lpstr>Convolutions (example)</vt:lpstr>
      <vt:lpstr>Convolutions (example)</vt:lpstr>
      <vt:lpstr>Convolution’s operations</vt:lpstr>
      <vt:lpstr>Convolution</vt:lpstr>
      <vt:lpstr>Convolution</vt:lpstr>
      <vt:lpstr>Convolution</vt:lpstr>
      <vt:lpstr>Histogram</vt:lpstr>
      <vt:lpstr>Collect color imformation</vt:lpstr>
      <vt:lpstr>Get histogram</vt:lpstr>
      <vt:lpstr>Count it!</vt:lpstr>
      <vt:lpstr>Draw it!</vt:lpstr>
      <vt:lpstr>Minmax operations</vt:lpstr>
      <vt:lpstr>Fin~</vt:lpstr>
    </vt:vector>
  </TitlesOfParts>
  <Company>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Computer Graphics</dc:title>
  <dc:creator>I-Cheng (Garrett) Yeh</dc:creator>
  <cp:lastModifiedBy>I-Cheng (Garrett) Yeh</cp:lastModifiedBy>
  <cp:revision>337</cp:revision>
  <dcterms:created xsi:type="dcterms:W3CDTF">1999-02-12T03:08:44Z</dcterms:created>
  <dcterms:modified xsi:type="dcterms:W3CDTF">2010-11-22T04:06:24Z</dcterms:modified>
</cp:coreProperties>
</file>