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26"/>
  </p:notesMasterIdLst>
  <p:handoutMasterIdLst>
    <p:handoutMasterId r:id="rId27"/>
  </p:handoutMasterIdLst>
  <p:sldIdLst>
    <p:sldId id="356" r:id="rId2"/>
    <p:sldId id="357" r:id="rId3"/>
    <p:sldId id="381" r:id="rId4"/>
    <p:sldId id="382" r:id="rId5"/>
    <p:sldId id="383" r:id="rId6"/>
    <p:sldId id="386" r:id="rId7"/>
    <p:sldId id="385" r:id="rId8"/>
    <p:sldId id="387" r:id="rId9"/>
    <p:sldId id="358" r:id="rId10"/>
    <p:sldId id="360" r:id="rId11"/>
    <p:sldId id="361" r:id="rId12"/>
    <p:sldId id="388" r:id="rId13"/>
    <p:sldId id="389" r:id="rId14"/>
    <p:sldId id="363" r:id="rId15"/>
    <p:sldId id="390" r:id="rId16"/>
    <p:sldId id="369" r:id="rId17"/>
    <p:sldId id="371" r:id="rId18"/>
    <p:sldId id="392" r:id="rId19"/>
    <p:sldId id="376" r:id="rId20"/>
    <p:sldId id="378" r:id="rId21"/>
    <p:sldId id="393" r:id="rId22"/>
    <p:sldId id="394" r:id="rId23"/>
    <p:sldId id="395" r:id="rId24"/>
    <p:sldId id="379" r:id="rId25"/>
  </p:sldIdLst>
  <p:sldSz cx="9144000" cy="6858000" type="screen4x3"/>
  <p:notesSz cx="7105650" cy="102314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FF33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993" autoAdjust="0"/>
  </p:normalViewPr>
  <p:slideViewPr>
    <p:cSldViewPr>
      <p:cViewPr varScale="1">
        <p:scale>
          <a:sx n="84" d="100"/>
          <a:sy n="84" d="100"/>
        </p:scale>
        <p:origin x="-2394" y="-84"/>
      </p:cViewPr>
      <p:guideLst>
        <p:guide orient="horz" pos="98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917330E3-CFAC-49E2-AA04-A9ED2C4D67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5363" y="766763"/>
            <a:ext cx="5116512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59338"/>
            <a:ext cx="52101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B5922E62-CF5B-4808-BDBD-85695A8876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Orientation</a:t>
            </a:r>
          </a:p>
          <a:p>
            <a:r>
              <a:rPr lang="en-US" altLang="zh-TW" smtClean="0">
                <a:ea typeface="新細明體" pitchFamily="18" charset="-120"/>
              </a:rPr>
              <a:t>Texture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The first parameter, </a:t>
            </a:r>
            <a:r>
              <a:rPr lang="en-US" altLang="zh-TW" i="1" smtClean="0">
                <a:ea typeface="新細明體" pitchFamily="18" charset="-120"/>
              </a:rPr>
              <a:t>obj</a:t>
            </a:r>
            <a:r>
              <a:rPr lang="en-US" altLang="zh-TW" smtClean="0">
                <a:ea typeface="新細明體" pitchFamily="18" charset="-120"/>
              </a:rPr>
              <a:t>, is just the pointer to the quadric object that was previously set up</a:t>
            </a:r>
          </a:p>
          <a:p>
            <a:r>
              <a:rPr lang="en-US" altLang="zh-TW" smtClean="0">
                <a:ea typeface="新細明體" pitchFamily="18" charset="-120"/>
              </a:rPr>
              <a:t>for the desired rendering state.</a:t>
            </a:r>
          </a:p>
          <a:p>
            <a:r>
              <a:rPr lang="en-US" altLang="zh-TW" smtClean="0">
                <a:ea typeface="新細明體" pitchFamily="18" charset="-120"/>
              </a:rPr>
              <a:t>Radius: </a:t>
            </a:r>
          </a:p>
          <a:p>
            <a:r>
              <a:rPr lang="en-US" altLang="zh-TW" smtClean="0">
                <a:ea typeface="新細明體" pitchFamily="18" charset="-120"/>
              </a:rPr>
              <a:t>Slice: </a:t>
            </a:r>
            <a:r>
              <a:rPr lang="zh-TW" altLang="en-US" smtClean="0">
                <a:ea typeface="新細明體" pitchFamily="18" charset="-120"/>
              </a:rPr>
              <a:t>分成多少節</a:t>
            </a:r>
          </a:p>
          <a:p>
            <a:r>
              <a:rPr lang="en-US" altLang="zh-TW" smtClean="0">
                <a:ea typeface="新細明體" pitchFamily="18" charset="-120"/>
              </a:rPr>
              <a:t>Stack: </a:t>
            </a:r>
            <a:r>
              <a:rPr lang="zh-TW" altLang="en-US" smtClean="0">
                <a:ea typeface="新細明體" pitchFamily="18" charset="-120"/>
              </a:rPr>
              <a:t>分成多少部份</a:t>
            </a:r>
          </a:p>
          <a:p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en-US" altLang="zh-TW" smtClean="0">
                <a:ea typeface="新細明體" pitchFamily="18" charset="-120"/>
              </a:rPr>
              <a:t>Evaluator : </a:t>
            </a:r>
            <a:r>
              <a:rPr kumimoji="0" lang="zh-TW" altLang="en-US" smtClean="0">
                <a:ea typeface="新細明體" pitchFamily="18" charset="-120"/>
              </a:rPr>
              <a:t>計算函數</a:t>
            </a:r>
          </a:p>
          <a:p>
            <a:r>
              <a:rPr kumimoji="0" lang="en-US" altLang="zh-TW" smtClean="0">
                <a:ea typeface="新細明體" pitchFamily="18" charset="-120"/>
              </a:rPr>
              <a:t>glMap1f : </a:t>
            </a:r>
            <a:r>
              <a:rPr kumimoji="0" lang="zh-TW" altLang="en-US" smtClean="0">
                <a:ea typeface="新細明體" pitchFamily="18" charset="-120"/>
              </a:rPr>
              <a:t>設定座標點</a:t>
            </a:r>
          </a:p>
          <a:p>
            <a:r>
              <a:rPr kumimoji="0" lang="en-US" altLang="zh-TW" smtClean="0">
                <a:ea typeface="新細明體" pitchFamily="18" charset="-120"/>
              </a:rPr>
              <a:t>U</a:t>
            </a:r>
            <a:r>
              <a:rPr kumimoji="0" lang="zh-TW" altLang="en-US" smtClean="0">
                <a:ea typeface="新細明體" pitchFamily="18" charset="-120"/>
              </a:rPr>
              <a:t>的上下界</a:t>
            </a:r>
          </a:p>
          <a:p>
            <a:endParaRPr kumimoji="0"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en-US" altLang="zh-TW" smtClean="0">
                <a:ea typeface="新細明體" pitchFamily="18" charset="-120"/>
              </a:rPr>
              <a:t>Evaluator : </a:t>
            </a:r>
            <a:r>
              <a:rPr kumimoji="0" lang="zh-TW" altLang="en-US" smtClean="0">
                <a:ea typeface="新細明體" pitchFamily="18" charset="-120"/>
              </a:rPr>
              <a:t>計算函數</a:t>
            </a:r>
          </a:p>
          <a:p>
            <a:r>
              <a:rPr kumimoji="0" lang="en-US" altLang="zh-TW" smtClean="0">
                <a:ea typeface="新細明體" pitchFamily="18" charset="-120"/>
              </a:rPr>
              <a:t>glMap1f : </a:t>
            </a:r>
            <a:r>
              <a:rPr kumimoji="0" lang="zh-TW" altLang="en-US" smtClean="0">
                <a:ea typeface="新細明體" pitchFamily="18" charset="-120"/>
              </a:rPr>
              <a:t>設定座標點</a:t>
            </a:r>
          </a:p>
          <a:p>
            <a:r>
              <a:rPr kumimoji="0" lang="en-US" altLang="zh-TW" smtClean="0">
                <a:ea typeface="新細明體" pitchFamily="18" charset="-120"/>
              </a:rPr>
              <a:t>U</a:t>
            </a:r>
            <a:r>
              <a:rPr kumimoji="0" lang="zh-TW" altLang="en-US" smtClean="0">
                <a:ea typeface="新細明體" pitchFamily="18" charset="-120"/>
              </a:rPr>
              <a:t>的上下界</a:t>
            </a:r>
          </a:p>
          <a:p>
            <a:endParaRPr kumimoji="0"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我們可以用</a:t>
            </a:r>
            <a:r>
              <a:rPr lang="en-US" altLang="zh-TW" smtClean="0">
                <a:ea typeface="新細明體" pitchFamily="18" charset="-120"/>
              </a:rPr>
              <a:t>evaluator</a:t>
            </a:r>
            <a:r>
              <a:rPr lang="zh-TW" altLang="en-US" smtClean="0">
                <a:ea typeface="新細明體" pitchFamily="18" charset="-120"/>
              </a:rPr>
              <a:t>來計算任何的</a:t>
            </a:r>
            <a:r>
              <a:rPr lang="en-US" altLang="zh-TW" smtClean="0">
                <a:ea typeface="新細明體" pitchFamily="18" charset="-120"/>
              </a:rPr>
              <a:t>degree</a:t>
            </a:r>
            <a:r>
              <a:rPr lang="zh-TW" altLang="en-US" smtClean="0">
                <a:ea typeface="新細明體" pitchFamily="18" charset="-120"/>
              </a:rPr>
              <a:t>的</a:t>
            </a:r>
            <a:r>
              <a:rPr lang="en-US" altLang="zh-TW" smtClean="0">
                <a:ea typeface="新細明體" pitchFamily="18" charset="-120"/>
              </a:rPr>
              <a:t>bezier</a:t>
            </a:r>
            <a:r>
              <a:rPr lang="zh-TW" altLang="en-US" smtClean="0">
                <a:ea typeface="新細明體" pitchFamily="18" charset="-120"/>
              </a:rPr>
              <a:t>曲面 但是更複雜的就要用更多</a:t>
            </a:r>
            <a:r>
              <a:rPr lang="en-US" altLang="zh-TW" smtClean="0">
                <a:ea typeface="新細明體" pitchFamily="18" charset="-120"/>
              </a:rPr>
              <a:t>bezier</a:t>
            </a:r>
            <a:r>
              <a:rPr lang="zh-TW" altLang="en-US" smtClean="0">
                <a:ea typeface="新細明體" pitchFamily="18" charset="-120"/>
              </a:rPr>
              <a:t>曲面 來完成</a:t>
            </a:r>
          </a:p>
          <a:p>
            <a:r>
              <a:rPr lang="zh-TW" altLang="en-US" smtClean="0">
                <a:ea typeface="新細明體" pitchFamily="18" charset="-120"/>
              </a:rPr>
              <a:t>所以</a:t>
            </a:r>
            <a:r>
              <a:rPr lang="en-US" altLang="zh-TW" smtClean="0">
                <a:ea typeface="新細明體" pitchFamily="18" charset="-120"/>
              </a:rPr>
              <a:t>glu</a:t>
            </a:r>
            <a:r>
              <a:rPr lang="zh-TW" altLang="en-US" smtClean="0">
                <a:ea typeface="新細明體" pitchFamily="18" charset="-120"/>
              </a:rPr>
              <a:t>提供更高階的</a:t>
            </a:r>
            <a:r>
              <a:rPr lang="en-US" altLang="zh-TW" smtClean="0">
                <a:ea typeface="新細明體" pitchFamily="18" charset="-120"/>
              </a:rPr>
              <a:t>nurbs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Trimming </a:t>
            </a:r>
            <a:r>
              <a:rPr lang="zh-TW" altLang="en-US" smtClean="0">
                <a:ea typeface="新細明體" pitchFamily="18" charset="-120"/>
              </a:rPr>
              <a:t>刪減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7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6148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148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F362B8-3B83-4D3A-9FCA-1090DD07BA8E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1C15B0-12CC-4257-B182-CEC598BE404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zoom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95F96-F069-46AF-836B-F5E78CD80B12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5893-34F0-4CBC-84E7-3348D97B821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4257C-4292-4631-85FB-81DDDEA51D35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D8199-E7FE-4E46-9956-AF16760B96E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5AD6B-E7AF-46FF-BEF7-76C88EC4F7B1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6739C-7E59-42A3-993C-9DEDBB1299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18F24-E67D-41C1-AAAD-819CC0B917F2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9E205-0260-4A0A-B20C-34A6318E417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52D1A-3D40-4C66-8C0B-316F4A856501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8D23-DEEA-4B52-B56B-AF15865DAB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8F97C-98F9-466B-ACD7-401563E7CEDF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F2043-0D5E-4527-9668-60173D3C708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43147-2533-466C-9EA1-1B74C3C75A85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80922-95BA-4731-BC16-F73D3273BA6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3CE40-ECFF-4BF5-8772-F0C33C1D9CAF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80F-1E00-451C-8175-E2D553D659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83E6C-0466-490B-89F5-3329E714BCF8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35317-E237-4F1E-AB66-6B7EED9DCDB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6E291-CA2F-447E-9C55-B50BFDB4AC40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47D95-3C14-44F7-BC13-BCF26407A9A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308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042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grpSp>
            <p:nvGrpSpPr>
              <p:cNvPr id="311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043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6043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6043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</p:grpSp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0436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37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3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308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044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3086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044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4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44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6044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4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4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5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5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5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5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5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5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5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5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5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5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46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6046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046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fld id="{64B3C1B4-3511-4A91-A956-33496E99883C}" type="datetimeFigureOut">
              <a:rPr lang="zh-TW" altLang="en-US"/>
              <a:pPr>
                <a:defRPr/>
              </a:pPr>
              <a:t>2010/12/5</a:t>
            </a:fld>
            <a:endParaRPr lang="en-US" altLang="zh-TW"/>
          </a:p>
        </p:txBody>
      </p:sp>
      <p:sp>
        <p:nvSpPr>
          <p:cNvPr id="6046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46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fld id="{86777187-B21B-423D-BA5B-3311184B32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09" r:id="rId2"/>
    <p:sldLayoutId id="2147483908" r:id="rId3"/>
    <p:sldLayoutId id="2147483907" r:id="rId4"/>
    <p:sldLayoutId id="2147483906" r:id="rId5"/>
    <p:sldLayoutId id="2147483905" r:id="rId6"/>
    <p:sldLayoutId id="2147483904" r:id="rId7"/>
    <p:sldLayoutId id="2147483903" r:id="rId8"/>
    <p:sldLayoutId id="2147483902" r:id="rId9"/>
    <p:sldLayoutId id="2147483901" r:id="rId10"/>
    <p:sldLayoutId id="2147483900" r:id="rId11"/>
  </p:sldLayoutIdLst>
  <p:transition spd="med"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42900" y="1557338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44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kumimoji="0" lang="en-US" altLang="zh-TW" sz="3600"/>
              <a:t>CHAPTER </a:t>
            </a:r>
            <a:r>
              <a:rPr kumimoji="0" lang="en-US" altLang="zh-TW" sz="3600" b="1"/>
              <a:t>10</a:t>
            </a:r>
          </a:p>
          <a:p>
            <a:pPr algn="ctr"/>
            <a:r>
              <a:rPr kumimoji="0" lang="en-US" altLang="zh-TW" sz="3600"/>
              <a:t>Curves and Surfaces</a:t>
            </a:r>
          </a:p>
          <a:p>
            <a:pPr algn="ctr"/>
            <a:endParaRPr kumimoji="0" lang="en-US" altLang="zh-TW" sz="3600"/>
          </a:p>
          <a:p>
            <a:endParaRPr kumimoji="0" lang="en-US" altLang="zh-TW" sz="440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371600" y="5357813"/>
            <a:ext cx="64008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zh-TW" altLang="en-US" sz="3200">
                <a:ea typeface="標楷體" pitchFamily="65" charset="-120"/>
                <a:cs typeface="Times New Roman" pitchFamily="18" charset="0"/>
              </a:rPr>
              <a:t>						</a:t>
            </a:r>
            <a:r>
              <a:rPr kumimoji="0" lang="en-US" altLang="zh-TW" sz="3200">
                <a:ea typeface="標楷體" pitchFamily="65" charset="-120"/>
                <a:cs typeface="Times New Roman" pitchFamily="18" charset="0"/>
              </a:rPr>
              <a:t>Vivian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0" lang="en-US" altLang="zh-TW" sz="32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990850" y="3149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800" i="1"/>
              <a:t>by Richard S. Wright Jr.</a:t>
            </a:r>
            <a:endParaRPr kumimoji="0" lang="zh-TW" altLang="en-US" sz="2800" i="1"/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What is a parametric curve?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60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mtClean="0"/>
              <a:t>2D parametric curve takes the form 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1295400" y="2819400"/>
            <a:ext cx="914400" cy="9144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3051175" y="2819400"/>
            <a:ext cx="914400" cy="9144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585913" y="2781300"/>
            <a:ext cx="336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x</a:t>
            </a:r>
          </a:p>
          <a:p>
            <a:r>
              <a:rPr kumimoji="0" lang="en-US" altLang="zh-TW">
                <a:latin typeface="Tahoma" pitchFamily="34" charset="0"/>
              </a:rPr>
              <a:t>y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201988" y="2824163"/>
            <a:ext cx="688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f(t)</a:t>
            </a:r>
          </a:p>
          <a:p>
            <a:r>
              <a:rPr kumimoji="0" lang="en-US" altLang="zh-TW">
                <a:latin typeface="Tahoma" pitchFamily="34" charset="0"/>
              </a:rPr>
              <a:t>g(t)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5562600" y="2895600"/>
            <a:ext cx="278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Where f(t) and g(t)</a:t>
            </a:r>
          </a:p>
          <a:p>
            <a:r>
              <a:rPr kumimoji="0" lang="en-US" altLang="zh-TW">
                <a:latin typeface="Tahoma" pitchFamily="34" charset="0"/>
              </a:rPr>
              <a:t>are functions of t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439988" y="297656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b="1">
                <a:latin typeface="Tahoma" pitchFamily="34" charset="0"/>
              </a:rPr>
              <a:t>=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838200" y="4267200"/>
            <a:ext cx="47879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Example: Line thru points </a:t>
            </a:r>
            <a:r>
              <a:rPr kumimoji="0" lang="en-US" altLang="zh-TW" b="1">
                <a:latin typeface="Tahoma" pitchFamily="34" charset="0"/>
              </a:rPr>
              <a:t>a</a:t>
            </a:r>
            <a:r>
              <a:rPr kumimoji="0" lang="en-US" altLang="zh-TW">
                <a:latin typeface="Tahoma" pitchFamily="34" charset="0"/>
              </a:rPr>
              <a:t> and </a:t>
            </a:r>
            <a:r>
              <a:rPr kumimoji="0" lang="en-US" altLang="zh-TW" b="1">
                <a:latin typeface="Tahoma" pitchFamily="34" charset="0"/>
              </a:rPr>
              <a:t>b</a:t>
            </a:r>
          </a:p>
        </p:txBody>
      </p:sp>
      <p:cxnSp>
        <p:nvCxnSpPr>
          <p:cNvPr id="57355" name="AutoShape 11"/>
          <p:cNvCxnSpPr>
            <a:cxnSpLocks noChangeShapeType="1"/>
          </p:cNvCxnSpPr>
          <p:nvPr/>
        </p:nvCxnSpPr>
        <p:spPr bwMode="auto">
          <a:xfrm>
            <a:off x="6629400" y="4343400"/>
            <a:ext cx="1371600" cy="1143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1293813" y="4872038"/>
            <a:ext cx="914400" cy="9144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3048000" y="4876800"/>
            <a:ext cx="2665413" cy="9144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584325" y="4833938"/>
            <a:ext cx="336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x</a:t>
            </a:r>
          </a:p>
          <a:p>
            <a:r>
              <a:rPr kumimoji="0" lang="en-US" altLang="zh-TW">
                <a:latin typeface="Tahoma" pitchFamily="34" charset="0"/>
              </a:rPr>
              <a:t>y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3200400" y="4800600"/>
            <a:ext cx="24987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(1-t) a</a:t>
            </a:r>
            <a:r>
              <a:rPr kumimoji="0" lang="en-US" altLang="zh-TW" sz="3200" baseline="-25000">
                <a:latin typeface="Tahoma" pitchFamily="34" charset="0"/>
              </a:rPr>
              <a:t>x</a:t>
            </a:r>
            <a:r>
              <a:rPr kumimoji="0" lang="en-US" altLang="zh-TW">
                <a:latin typeface="Tahoma" pitchFamily="34" charset="0"/>
              </a:rPr>
              <a:t> + t b</a:t>
            </a:r>
            <a:r>
              <a:rPr kumimoji="0" lang="en-US" altLang="zh-TW" sz="3200" baseline="-25000">
                <a:latin typeface="Tahoma" pitchFamily="34" charset="0"/>
              </a:rPr>
              <a:t>x</a:t>
            </a:r>
            <a:endParaRPr kumimoji="0" lang="en-US" altLang="zh-TW">
              <a:latin typeface="Tahoma" pitchFamily="34" charset="0"/>
            </a:endParaRPr>
          </a:p>
          <a:p>
            <a:r>
              <a:rPr kumimoji="0" lang="en-US" altLang="zh-TW">
                <a:latin typeface="Tahoma" pitchFamily="34" charset="0"/>
              </a:rPr>
              <a:t>(1-t) a</a:t>
            </a:r>
            <a:r>
              <a:rPr kumimoji="0" lang="en-US" altLang="zh-TW" sz="3200" baseline="-25000">
                <a:latin typeface="Tahoma" pitchFamily="34" charset="0"/>
              </a:rPr>
              <a:t>y</a:t>
            </a:r>
            <a:r>
              <a:rPr kumimoji="0" lang="en-US" altLang="zh-TW">
                <a:latin typeface="Tahoma" pitchFamily="34" charset="0"/>
              </a:rPr>
              <a:t>+ t b</a:t>
            </a:r>
            <a:r>
              <a:rPr kumimoji="0" lang="en-US" altLang="zh-TW" sz="3200" baseline="-25000">
                <a:latin typeface="Tahoma" pitchFamily="34" charset="0"/>
              </a:rPr>
              <a:t>y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2438400" y="5029200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b="1">
                <a:latin typeface="Tahoma" pitchFamily="34" charset="0"/>
              </a:rPr>
              <a:t>=</a:t>
            </a:r>
          </a:p>
        </p:txBody>
      </p:sp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6477000" y="4191000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62" name="Oval 18"/>
          <p:cNvSpPr>
            <a:spLocks noChangeArrowheads="1"/>
          </p:cNvSpPr>
          <p:nvPr/>
        </p:nvSpPr>
        <p:spPr bwMode="auto">
          <a:xfrm>
            <a:off x="8001000" y="5486400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898525" y="6129338"/>
            <a:ext cx="77120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 sz="2000">
                <a:latin typeface="Tahoma" pitchFamily="34" charset="0"/>
              </a:rPr>
              <a:t>Mapping of the real line to 2D: here t in [0,1] </a:t>
            </a:r>
            <a:r>
              <a:rPr kumimoji="0" lang="en-US" altLang="zh-TW" sz="2000">
                <a:latin typeface="Tahoma" pitchFamily="34" charset="0"/>
                <a:sym typeface="Wingdings" pitchFamily="2" charset="2"/>
              </a:rPr>
              <a:t></a:t>
            </a:r>
            <a:r>
              <a:rPr kumimoji="0" lang="en-US" altLang="zh-TW" sz="2000">
                <a:latin typeface="Tahoma" pitchFamily="34" charset="0"/>
              </a:rPr>
              <a:t> line segment </a:t>
            </a:r>
            <a:r>
              <a:rPr kumimoji="0" lang="en-US" altLang="zh-TW" sz="2000" b="1">
                <a:latin typeface="Tahoma" pitchFamily="34" charset="0"/>
              </a:rPr>
              <a:t>a</a:t>
            </a:r>
            <a:r>
              <a:rPr kumimoji="0" lang="en-US" altLang="zh-TW" sz="2000">
                <a:latin typeface="Tahoma" pitchFamily="34" charset="0"/>
              </a:rPr>
              <a:t>,</a:t>
            </a:r>
            <a:r>
              <a:rPr kumimoji="0" lang="en-US" altLang="zh-TW" sz="2000" b="1">
                <a:latin typeface="Tahoma" pitchFamily="34" charset="0"/>
              </a:rPr>
              <a:t>b</a:t>
            </a:r>
            <a:endParaRPr kumimoji="0" lang="en-US" altLang="zh-TW" sz="2000">
              <a:latin typeface="Tahoma" pitchFamily="34" charset="0"/>
            </a:endParaRP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539750" y="2205038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ahoma" pitchFamily="34" charset="0"/>
              </a:rPr>
              <a:t>y = mx + b</a:t>
            </a: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What is a parametric curve?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429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mtClean="0"/>
              <a:t>3D curves defined similarly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1293813" y="2738438"/>
            <a:ext cx="915987" cy="1223962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3049588" y="2738438"/>
            <a:ext cx="989012" cy="1300162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584325" y="2700338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x</a:t>
            </a:r>
          </a:p>
          <a:p>
            <a:r>
              <a:rPr kumimoji="0" lang="en-US" altLang="zh-TW">
                <a:latin typeface="Tahoma" pitchFamily="34" charset="0"/>
              </a:rPr>
              <a:t>y</a:t>
            </a:r>
          </a:p>
          <a:p>
            <a:r>
              <a:rPr kumimoji="0" lang="en-US" altLang="zh-TW">
                <a:latin typeface="Tahoma" pitchFamily="34" charset="0"/>
              </a:rPr>
              <a:t>z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200400" y="2743200"/>
            <a:ext cx="76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f(t)</a:t>
            </a:r>
          </a:p>
          <a:p>
            <a:r>
              <a:rPr kumimoji="0" lang="en-US" altLang="zh-TW">
                <a:latin typeface="Tahoma" pitchFamily="34" charset="0"/>
              </a:rPr>
              <a:t>g(t)</a:t>
            </a:r>
          </a:p>
          <a:p>
            <a:r>
              <a:rPr kumimoji="0" lang="en-US" altLang="zh-TW">
                <a:latin typeface="Tahoma" pitchFamily="34" charset="0"/>
              </a:rPr>
              <a:t>h(t)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438400" y="2895600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b="1">
                <a:latin typeface="Tahoma" pitchFamily="34" charset="0"/>
              </a:rPr>
              <a:t>=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838200" y="4343400"/>
            <a:ext cx="2471738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sz="2800">
                <a:latin typeface="Tahoma" pitchFamily="34" charset="0"/>
              </a:rPr>
              <a:t>Example: helix</a:t>
            </a:r>
          </a:p>
        </p:txBody>
      </p:sp>
      <p:sp>
        <p:nvSpPr>
          <p:cNvPr id="58378" name="AutoShape 10"/>
          <p:cNvSpPr>
            <a:spLocks noChangeArrowheads="1"/>
          </p:cNvSpPr>
          <p:nvPr/>
        </p:nvSpPr>
        <p:spPr bwMode="auto">
          <a:xfrm>
            <a:off x="1295400" y="5029200"/>
            <a:ext cx="915988" cy="1223963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8379" name="AutoShape 11"/>
          <p:cNvSpPr>
            <a:spLocks noChangeArrowheads="1"/>
          </p:cNvSpPr>
          <p:nvPr/>
        </p:nvSpPr>
        <p:spPr bwMode="auto">
          <a:xfrm>
            <a:off x="3051175" y="5029200"/>
            <a:ext cx="1444625" cy="1300163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585913" y="49911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x</a:t>
            </a:r>
          </a:p>
          <a:p>
            <a:r>
              <a:rPr kumimoji="0" lang="en-US" altLang="zh-TW">
                <a:latin typeface="Tahoma" pitchFamily="34" charset="0"/>
              </a:rPr>
              <a:t>y</a:t>
            </a:r>
          </a:p>
          <a:p>
            <a:r>
              <a:rPr kumimoji="0" lang="en-US" altLang="zh-TW">
                <a:latin typeface="Tahoma" pitchFamily="34" charset="0"/>
              </a:rPr>
              <a:t>z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201988" y="5033963"/>
            <a:ext cx="11414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cos(t)</a:t>
            </a:r>
          </a:p>
          <a:p>
            <a:r>
              <a:rPr kumimoji="0" lang="en-US" altLang="zh-TW">
                <a:latin typeface="Tahoma" pitchFamily="34" charset="0"/>
              </a:rPr>
              <a:t>sin(t)</a:t>
            </a:r>
          </a:p>
          <a:p>
            <a:r>
              <a:rPr kumimoji="0" lang="en-US" altLang="zh-TW">
                <a:latin typeface="Tahoma" pitchFamily="34" charset="0"/>
              </a:rPr>
              <a:t>t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2439988" y="518636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b="1">
                <a:latin typeface="Tahoma" pitchFamily="34" charset="0"/>
              </a:rPr>
              <a:t>=</a:t>
            </a:r>
          </a:p>
        </p:txBody>
      </p:sp>
      <p:pic>
        <p:nvPicPr>
          <p:cNvPr id="58383" name="Picture 15" descr="hel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505200"/>
            <a:ext cx="2819400" cy="28082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Parametric representation of curves and surfaces.</a:t>
            </a:r>
            <a:endParaRPr lang="zh-TW" altLang="en-US" smtClean="0">
              <a:effectLst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44675"/>
            <a:ext cx="8893175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Control Points</a:t>
            </a:r>
            <a:endParaRPr lang="zh-TW" altLang="en-US" smtClean="0">
              <a:effectLst/>
            </a:endParaRP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16113"/>
            <a:ext cx="882015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539750" y="5516563"/>
            <a:ext cx="828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/>
              <a:t>The </a:t>
            </a:r>
            <a:r>
              <a:rPr lang="en-US" altLang="zh-TW" i="1"/>
              <a:t>order </a:t>
            </a:r>
            <a:r>
              <a:rPr lang="en-US" altLang="zh-TW"/>
              <a:t>of the curve is represented by the number of control points used to describe its shape. The </a:t>
            </a:r>
            <a:r>
              <a:rPr lang="en-US" altLang="zh-TW" i="1"/>
              <a:t>degree </a:t>
            </a:r>
            <a:r>
              <a:rPr lang="en-US" altLang="zh-TW"/>
              <a:t>is one less than the order of the curve.</a:t>
            </a:r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B</a:t>
            </a:r>
            <a:r>
              <a:rPr lang="en-US" altLang="zh-TW" smtClean="0">
                <a:effectLst/>
                <a:latin typeface="Tahoma"/>
              </a:rPr>
              <a:t>é</a:t>
            </a:r>
            <a:r>
              <a:rPr lang="en-US" altLang="zh-TW" smtClean="0">
                <a:effectLst/>
              </a:rPr>
              <a:t>zier Curves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2133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mtClean="0"/>
              <a:t>Examples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7543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linear:       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>
                <a:latin typeface="Tahoma" pitchFamily="34" charset="0"/>
              </a:rPr>
              <a:t>(t) = (1-t)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 sz="3200" baseline="-25000">
                <a:latin typeface="Tahoma" pitchFamily="34" charset="0"/>
              </a:rPr>
              <a:t>0</a:t>
            </a:r>
            <a:r>
              <a:rPr kumimoji="0" lang="en-US" altLang="zh-TW">
                <a:latin typeface="Tahoma" pitchFamily="34" charset="0"/>
              </a:rPr>
              <a:t> + t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 sz="3200" baseline="-25000">
                <a:latin typeface="Tahoma" pitchFamily="34" charset="0"/>
              </a:rPr>
              <a:t>1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762000" y="3200400"/>
            <a:ext cx="7315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quadratic:  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>
                <a:latin typeface="Tahoma" pitchFamily="34" charset="0"/>
              </a:rPr>
              <a:t>(t) = (1-t)</a:t>
            </a:r>
            <a:r>
              <a:rPr kumimoji="0" lang="en-US" altLang="zh-TW" sz="3200" baseline="30000">
                <a:latin typeface="Tahoma" pitchFamily="34" charset="0"/>
              </a:rPr>
              <a:t>2</a:t>
            </a:r>
            <a:r>
              <a:rPr kumimoji="0" lang="en-US" altLang="zh-TW">
                <a:latin typeface="Tahoma" pitchFamily="34" charset="0"/>
              </a:rPr>
              <a:t>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 sz="3200" baseline="-25000">
                <a:latin typeface="Tahoma" pitchFamily="34" charset="0"/>
              </a:rPr>
              <a:t>0</a:t>
            </a:r>
            <a:r>
              <a:rPr kumimoji="0" lang="en-US" altLang="zh-TW">
                <a:latin typeface="Tahoma" pitchFamily="34" charset="0"/>
              </a:rPr>
              <a:t> + 2(1-t)t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 sz="3200" baseline="-25000">
                <a:latin typeface="Tahoma" pitchFamily="34" charset="0"/>
              </a:rPr>
              <a:t>1</a:t>
            </a:r>
            <a:r>
              <a:rPr kumimoji="0" lang="en-US" altLang="zh-TW">
                <a:latin typeface="Tahoma" pitchFamily="34" charset="0"/>
              </a:rPr>
              <a:t> + t</a:t>
            </a:r>
            <a:r>
              <a:rPr kumimoji="0" lang="en-US" altLang="zh-TW" sz="3200" baseline="30000">
                <a:latin typeface="Tahoma" pitchFamily="34" charset="0"/>
              </a:rPr>
              <a:t>2</a:t>
            </a:r>
            <a:r>
              <a:rPr kumimoji="0" lang="en-US" altLang="zh-TW">
                <a:latin typeface="Tahoma" pitchFamily="34" charset="0"/>
              </a:rPr>
              <a:t>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 sz="3200" baseline="-25000">
                <a:latin typeface="Tahoma" pitchFamily="34" charset="0"/>
              </a:rPr>
              <a:t>2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62000" y="3962400"/>
            <a:ext cx="7467600" cy="944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cubic:        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>
                <a:latin typeface="Tahoma" pitchFamily="34" charset="0"/>
              </a:rPr>
              <a:t>(t) = (1-t)</a:t>
            </a:r>
            <a:r>
              <a:rPr kumimoji="0" lang="en-US" altLang="zh-TW" sz="3200" baseline="30000">
                <a:latin typeface="Tahoma" pitchFamily="34" charset="0"/>
              </a:rPr>
              <a:t>3</a:t>
            </a:r>
            <a:r>
              <a:rPr kumimoji="0" lang="en-US" altLang="zh-TW">
                <a:latin typeface="Tahoma" pitchFamily="34" charset="0"/>
              </a:rPr>
              <a:t>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 sz="3200" baseline="-25000">
                <a:latin typeface="Tahoma" pitchFamily="34" charset="0"/>
              </a:rPr>
              <a:t>0</a:t>
            </a:r>
            <a:r>
              <a:rPr kumimoji="0" lang="en-US" altLang="zh-TW">
                <a:latin typeface="Tahoma" pitchFamily="34" charset="0"/>
              </a:rPr>
              <a:t> + 3(1-t)</a:t>
            </a:r>
            <a:r>
              <a:rPr kumimoji="0" lang="en-US" altLang="zh-TW" sz="3200" baseline="30000">
                <a:latin typeface="Tahoma" pitchFamily="34" charset="0"/>
              </a:rPr>
              <a:t>2</a:t>
            </a:r>
            <a:r>
              <a:rPr kumimoji="0" lang="en-US" altLang="zh-TW">
                <a:latin typeface="Tahoma" pitchFamily="34" charset="0"/>
              </a:rPr>
              <a:t> t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 sz="3200" baseline="-25000">
                <a:latin typeface="Tahoma" pitchFamily="34" charset="0"/>
              </a:rPr>
              <a:t>1</a:t>
            </a:r>
            <a:endParaRPr kumimoji="0" lang="en-US" altLang="zh-TW">
              <a:latin typeface="Tahoma" pitchFamily="34" charset="0"/>
            </a:endParaRPr>
          </a:p>
          <a:p>
            <a:r>
              <a:rPr kumimoji="0" lang="en-US" altLang="zh-TW">
                <a:latin typeface="Tahoma" pitchFamily="34" charset="0"/>
              </a:rPr>
              <a:t>                        + 3(1-t)t</a:t>
            </a:r>
            <a:r>
              <a:rPr kumimoji="0" lang="en-US" altLang="zh-TW" sz="3200" baseline="30000">
                <a:latin typeface="Tahoma" pitchFamily="34" charset="0"/>
              </a:rPr>
              <a:t>2</a:t>
            </a:r>
            <a:r>
              <a:rPr kumimoji="0" lang="en-US" altLang="zh-TW">
                <a:latin typeface="Tahoma" pitchFamily="34" charset="0"/>
              </a:rPr>
              <a:t>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 sz="3200" baseline="-25000">
                <a:latin typeface="Tahoma" pitchFamily="34" charset="0"/>
              </a:rPr>
              <a:t>2</a:t>
            </a:r>
            <a:r>
              <a:rPr kumimoji="0" lang="en-US" altLang="zh-TW">
                <a:latin typeface="Tahoma" pitchFamily="34" charset="0"/>
              </a:rPr>
              <a:t> + t</a:t>
            </a:r>
            <a:r>
              <a:rPr kumimoji="0" lang="en-US" altLang="zh-TW" sz="3200" baseline="30000">
                <a:latin typeface="Tahoma" pitchFamily="34" charset="0"/>
              </a:rPr>
              <a:t>3</a:t>
            </a:r>
            <a:r>
              <a:rPr kumimoji="0" lang="en-US" altLang="zh-TW">
                <a:latin typeface="Tahoma" pitchFamily="34" charset="0"/>
              </a:rPr>
              <a:t> </a:t>
            </a:r>
            <a:r>
              <a:rPr kumimoji="0" lang="en-US" altLang="zh-TW" b="1">
                <a:latin typeface="Tahoma" pitchFamily="34" charset="0"/>
              </a:rPr>
              <a:t>b</a:t>
            </a:r>
            <a:r>
              <a:rPr kumimoji="0" lang="en-US" altLang="zh-TW" sz="3200" baseline="-25000">
                <a:latin typeface="Tahoma" pitchFamily="34" charset="0"/>
              </a:rPr>
              <a:t>3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838200" y="5562600"/>
            <a:ext cx="7696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Bernstein basis B</a:t>
            </a:r>
            <a:r>
              <a:rPr kumimoji="0" lang="en-US" altLang="zh-TW" sz="3200" baseline="-25000">
                <a:latin typeface="Tahoma" pitchFamily="34" charset="0"/>
              </a:rPr>
              <a:t>i</a:t>
            </a:r>
            <a:r>
              <a:rPr kumimoji="0" lang="en-US" altLang="zh-TW" sz="3200" baseline="30000">
                <a:latin typeface="Tahoma" pitchFamily="34" charset="0"/>
              </a:rPr>
              <a:t>n</a:t>
            </a:r>
            <a:r>
              <a:rPr kumimoji="0" lang="en-US" altLang="zh-TW">
                <a:latin typeface="Tahoma" pitchFamily="34" charset="0"/>
              </a:rPr>
              <a:t> (t) = {n!/(n-i)! i!} (1-t)</a:t>
            </a:r>
            <a:r>
              <a:rPr kumimoji="0" lang="en-US" altLang="zh-TW" sz="3200" baseline="30000">
                <a:latin typeface="Tahoma" pitchFamily="34" charset="0"/>
              </a:rPr>
              <a:t>n-i</a:t>
            </a:r>
            <a:r>
              <a:rPr kumimoji="0" lang="en-US" altLang="zh-TW">
                <a:latin typeface="Tahoma" pitchFamily="34" charset="0"/>
              </a:rPr>
              <a:t> t</a:t>
            </a:r>
            <a:r>
              <a:rPr kumimoji="0" lang="en-US" altLang="zh-TW" sz="3200" baseline="30000">
                <a:latin typeface="Tahoma" pitchFamily="34" charset="0"/>
              </a:rPr>
              <a:t>i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8001000" y="2514600"/>
            <a:ext cx="7429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n=1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8001000" y="3276600"/>
            <a:ext cx="7429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n=2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8001000" y="4267200"/>
            <a:ext cx="7429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n=3</a:t>
            </a: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Continuity</a:t>
            </a:r>
            <a:endParaRPr lang="zh-TW" altLang="en-US" smtClean="0">
              <a:effectLst/>
            </a:endParaRP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700213"/>
            <a:ext cx="78486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B</a:t>
            </a:r>
            <a:r>
              <a:rPr lang="en-US" altLang="zh-TW" smtClean="0">
                <a:effectLst/>
                <a:latin typeface="Tahoma"/>
              </a:rPr>
              <a:t>é</a:t>
            </a:r>
            <a:r>
              <a:rPr lang="en-US" altLang="zh-TW" smtClean="0">
                <a:effectLst/>
              </a:rPr>
              <a:t>zier Curves in OpenGL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mtClean="0"/>
              <a:t>Basic steps: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85800" y="2667000"/>
            <a:ext cx="6189663" cy="2063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kumimoji="0" lang="en-US" altLang="zh-TW">
                <a:latin typeface="Tahoma" pitchFamily="34" charset="0"/>
              </a:rPr>
              <a:t>Define curve by specifying</a:t>
            </a:r>
            <a:br>
              <a:rPr kumimoji="0" lang="en-US" altLang="zh-TW">
                <a:latin typeface="Tahoma" pitchFamily="34" charset="0"/>
              </a:rPr>
            </a:br>
            <a:r>
              <a:rPr kumimoji="0" lang="en-US" altLang="zh-TW">
                <a:latin typeface="Tahoma" pitchFamily="34" charset="0"/>
              </a:rPr>
              <a:t>	 degree, control points and </a:t>
            </a:r>
            <a:br>
              <a:rPr kumimoji="0" lang="en-US" altLang="zh-TW">
                <a:latin typeface="Tahoma" pitchFamily="34" charset="0"/>
              </a:rPr>
            </a:br>
            <a:r>
              <a:rPr kumimoji="0" lang="en-US" altLang="zh-TW">
                <a:latin typeface="Tahoma" pitchFamily="34" charset="0"/>
              </a:rPr>
              <a:t>	 parameter space [u0,u1]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kumimoji="0" lang="en-US" altLang="zh-TW">
                <a:latin typeface="Tahoma" pitchFamily="34" charset="0"/>
              </a:rPr>
              <a:t>Enable evaluator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kumimoji="0" lang="en-US" altLang="zh-TW">
                <a:latin typeface="Tahoma" pitchFamily="34" charset="0"/>
              </a:rPr>
              <a:t>Call evaluator with parameter u in [u0, u1]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295400" y="4878388"/>
            <a:ext cx="2286000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 sz="2000">
                <a:latin typeface="Tahoma" pitchFamily="34" charset="0"/>
              </a:rPr>
              <a:t>Specify each u:</a:t>
            </a:r>
          </a:p>
          <a:p>
            <a:r>
              <a:rPr kumimoji="0" lang="en-US" altLang="zh-TW" sz="2000">
                <a:latin typeface="Tahoma" pitchFamily="34" charset="0"/>
              </a:rPr>
              <a:t>glEvalCoord1*()</a:t>
            </a:r>
          </a:p>
          <a:p>
            <a:endParaRPr kumimoji="0" lang="zh-TW" altLang="en-US">
              <a:latin typeface="Tahoma" pitchFamily="34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419600" y="4775200"/>
            <a:ext cx="36941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sz="2000">
                <a:latin typeface="Tahoma" pitchFamily="34" charset="0"/>
              </a:rPr>
              <a:t>Autocreate uniformly spaced u:</a:t>
            </a:r>
            <a:br>
              <a:rPr kumimoji="0" lang="en-US" altLang="zh-TW" sz="2000">
                <a:latin typeface="Tahoma" pitchFamily="34" charset="0"/>
              </a:rPr>
            </a:br>
            <a:r>
              <a:rPr kumimoji="0" lang="en-US" altLang="zh-TW" sz="2000">
                <a:latin typeface="Tahoma" pitchFamily="34" charset="0"/>
              </a:rPr>
              <a:t>glMapGrid1*()</a:t>
            </a:r>
          </a:p>
          <a:p>
            <a:r>
              <a:rPr kumimoji="0" lang="en-US" altLang="zh-TW" sz="2000">
                <a:latin typeface="Tahoma" pitchFamily="34" charset="0"/>
              </a:rPr>
              <a:t>glEvalMesh1()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7086600" y="3022600"/>
            <a:ext cx="155416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glMap1*()</a:t>
            </a:r>
            <a:endParaRPr kumimoji="0" lang="en-US" altLang="zh-TW" sz="3200">
              <a:latin typeface="Tahoma" pitchFamily="34" charset="0"/>
            </a:endParaRPr>
          </a:p>
        </p:txBody>
      </p:sp>
      <p:sp>
        <p:nvSpPr>
          <p:cNvPr id="66568" name="AutoShape 8"/>
          <p:cNvSpPr>
            <a:spLocks noChangeArrowheads="1"/>
          </p:cNvSpPr>
          <p:nvPr/>
        </p:nvSpPr>
        <p:spPr bwMode="auto">
          <a:xfrm>
            <a:off x="5791200" y="35052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733800" y="5029200"/>
            <a:ext cx="414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sz="2000">
                <a:latin typeface="Tahoma" pitchFamily="34" charset="0"/>
              </a:rPr>
              <a:t>or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4419600" y="6172200"/>
            <a:ext cx="4414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i="1">
                <a:latin typeface="Tahoma" pitchFamily="34" charset="0"/>
              </a:rPr>
              <a:t>Color and texture available too!</a:t>
            </a:r>
          </a:p>
        </p:txBody>
      </p:sp>
      <p:pic>
        <p:nvPicPr>
          <p:cNvPr id="6657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1341438"/>
            <a:ext cx="2411412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What is a parametric surface?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429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mtClean="0"/>
              <a:t>3D parametric surface takes the form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1295400" y="2819400"/>
            <a:ext cx="914400" cy="11430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3051175" y="2819400"/>
            <a:ext cx="1292225" cy="11430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585913" y="27813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x</a:t>
            </a:r>
          </a:p>
          <a:p>
            <a:r>
              <a:rPr kumimoji="0" lang="en-US" altLang="zh-TW">
                <a:latin typeface="Tahoma" pitchFamily="34" charset="0"/>
              </a:rPr>
              <a:t>y</a:t>
            </a:r>
          </a:p>
          <a:p>
            <a:r>
              <a:rPr kumimoji="0" lang="en-US" altLang="zh-TW">
                <a:latin typeface="Tahoma" pitchFamily="34" charset="0"/>
              </a:rPr>
              <a:t>z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201988" y="2824163"/>
            <a:ext cx="12176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f(u,v)</a:t>
            </a:r>
          </a:p>
          <a:p>
            <a:r>
              <a:rPr kumimoji="0" lang="en-US" altLang="zh-TW">
                <a:latin typeface="Tahoma" pitchFamily="34" charset="0"/>
              </a:rPr>
              <a:t>g(u,v)</a:t>
            </a:r>
          </a:p>
          <a:p>
            <a:r>
              <a:rPr kumimoji="0" lang="en-US" altLang="zh-TW">
                <a:latin typeface="Tahoma" pitchFamily="34" charset="0"/>
              </a:rPr>
              <a:t>h(u,v)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953000" y="2667000"/>
            <a:ext cx="3294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 sz="2000">
                <a:latin typeface="Tahoma" pitchFamily="34" charset="0"/>
              </a:rPr>
              <a:t>Where f,g,h are bivariate functions of u and v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439988" y="297656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b="1">
                <a:latin typeface="Tahoma" pitchFamily="34" charset="0"/>
              </a:rPr>
              <a:t>=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685800" y="5867400"/>
            <a:ext cx="4638675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mapping u,v-space to 3-space;</a:t>
            </a:r>
          </a:p>
          <a:p>
            <a:r>
              <a:rPr kumimoji="0" lang="en-US" altLang="zh-TW">
                <a:latin typeface="Tahoma" pitchFamily="34" charset="0"/>
              </a:rPr>
              <a:t>this happens to be a function too</a:t>
            </a:r>
          </a:p>
        </p:txBody>
      </p:sp>
      <p:pic>
        <p:nvPicPr>
          <p:cNvPr id="68619" name="Picture 11" descr="psur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429000"/>
            <a:ext cx="3151188" cy="3140075"/>
          </a:xfrm>
          <a:prstGeom prst="rect">
            <a:avLst/>
          </a:prstGeom>
          <a:noFill/>
        </p:spPr>
      </p:pic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746125" y="4300538"/>
            <a:ext cx="1430338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Example:</a:t>
            </a:r>
          </a:p>
          <a:p>
            <a:r>
              <a:rPr kumimoji="0" lang="en-US" altLang="zh-TW">
                <a:latin typeface="Tahoma" pitchFamily="34" charset="0"/>
              </a:rPr>
              <a:t> </a:t>
            </a:r>
          </a:p>
          <a:p>
            <a:r>
              <a:rPr kumimoji="0" lang="en-US" altLang="zh-TW" b="1">
                <a:latin typeface="Tahoma" pitchFamily="34" charset="0"/>
              </a:rPr>
              <a:t>x</a:t>
            </a:r>
            <a:r>
              <a:rPr kumimoji="0" lang="en-US" altLang="zh-TW">
                <a:latin typeface="Tahoma" pitchFamily="34" charset="0"/>
              </a:rPr>
              <a:t>(u,v) = </a:t>
            </a:r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>
            <a:off x="2362200" y="4800600"/>
            <a:ext cx="1524000" cy="9144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2651125" y="4806950"/>
            <a:ext cx="1087438" cy="1022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sz="2000">
                <a:latin typeface="Tahoma" pitchFamily="34" charset="0"/>
              </a:rPr>
              <a:t>u</a:t>
            </a:r>
          </a:p>
          <a:p>
            <a:r>
              <a:rPr kumimoji="0" lang="en-US" altLang="zh-TW" sz="2000">
                <a:latin typeface="Tahoma" pitchFamily="34" charset="0"/>
              </a:rPr>
              <a:t>v</a:t>
            </a:r>
          </a:p>
          <a:p>
            <a:r>
              <a:rPr kumimoji="0" lang="en-US" altLang="zh-TW" sz="2000">
                <a:latin typeface="Tahoma" pitchFamily="34" charset="0"/>
              </a:rPr>
              <a:t>u</a:t>
            </a:r>
            <a:r>
              <a:rPr kumimoji="0" lang="en-US" altLang="zh-TW" sz="3200" baseline="30000">
                <a:latin typeface="Tahoma" pitchFamily="34" charset="0"/>
              </a:rPr>
              <a:t>2</a:t>
            </a:r>
            <a:r>
              <a:rPr kumimoji="0" lang="en-US" altLang="zh-TW" sz="2000">
                <a:latin typeface="Tahoma" pitchFamily="34" charset="0"/>
              </a:rPr>
              <a:t> + v</a:t>
            </a:r>
            <a:r>
              <a:rPr kumimoji="0" lang="en-US" altLang="zh-TW" sz="3200" baseline="30000">
                <a:latin typeface="Tahoma" pitchFamily="34" charset="0"/>
              </a:rPr>
              <a:t>2</a:t>
            </a: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B</a:t>
            </a:r>
            <a:r>
              <a:rPr lang="en-US" altLang="zh-TW" smtClean="0">
                <a:effectLst/>
                <a:latin typeface="Tahoma"/>
              </a:rPr>
              <a:t>é</a:t>
            </a:r>
            <a:r>
              <a:rPr lang="en-US" altLang="zh-TW" smtClean="0">
                <a:effectLst/>
              </a:rPr>
              <a:t>zier Surfaces in OpenGL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mtClean="0"/>
              <a:t>Basic steps: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685800" y="2667000"/>
            <a:ext cx="7202488" cy="2063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kumimoji="0" lang="en-US" altLang="zh-TW">
                <a:latin typeface="Tahoma" pitchFamily="34" charset="0"/>
              </a:rPr>
              <a:t>Define curve by specifying</a:t>
            </a:r>
            <a:br>
              <a:rPr kumimoji="0" lang="en-US" altLang="zh-TW">
                <a:latin typeface="Tahoma" pitchFamily="34" charset="0"/>
              </a:rPr>
            </a:br>
            <a:r>
              <a:rPr kumimoji="0" lang="en-US" altLang="zh-TW">
                <a:latin typeface="Tahoma" pitchFamily="34" charset="0"/>
              </a:rPr>
              <a:t>	 degree, control points and </a:t>
            </a:r>
            <a:br>
              <a:rPr kumimoji="0" lang="en-US" altLang="zh-TW">
                <a:latin typeface="Tahoma" pitchFamily="34" charset="0"/>
              </a:rPr>
            </a:br>
            <a:r>
              <a:rPr kumimoji="0" lang="en-US" altLang="zh-TW">
                <a:latin typeface="Tahoma" pitchFamily="34" charset="0"/>
              </a:rPr>
              <a:t>	 parameter space [u0,u1]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kumimoji="0" lang="en-US" altLang="zh-TW">
                <a:latin typeface="Tahoma" pitchFamily="34" charset="0"/>
              </a:rPr>
              <a:t>Enable evaluator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kumimoji="0" lang="en-US" altLang="zh-TW">
                <a:latin typeface="Tahoma" pitchFamily="34" charset="0"/>
              </a:rPr>
              <a:t>Call evaluator with parameter u in [u0, u1,v0 , v1]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7086600" y="3022600"/>
            <a:ext cx="155416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glMap2*()</a:t>
            </a:r>
            <a:endParaRPr kumimoji="0" lang="en-US" altLang="zh-TW" sz="3200">
              <a:latin typeface="Tahoma" pitchFamily="34" charset="0"/>
            </a:endParaRPr>
          </a:p>
        </p:txBody>
      </p: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5791200" y="35052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9626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4691063"/>
            <a:ext cx="2376488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69" name="Picture 13"/>
          <p:cNvPicPr>
            <a:picLocks noChangeAspect="1" noChangeArrowheads="1"/>
          </p:cNvPicPr>
          <p:nvPr/>
        </p:nvPicPr>
        <p:blipFill>
          <a:blip r:embed="rId5" cstate="print"/>
          <a:srcRect t="11064" r="-722" b="10030"/>
          <a:stretch>
            <a:fillRect/>
          </a:stretch>
        </p:blipFill>
        <p:spPr bwMode="auto">
          <a:xfrm>
            <a:off x="4140200" y="4797425"/>
            <a:ext cx="28797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B</a:t>
            </a:r>
            <a:r>
              <a:rPr lang="en-US" altLang="zh-TW" smtClean="0">
                <a:effectLst/>
                <a:latin typeface="Tahoma"/>
              </a:rPr>
              <a:t>é</a:t>
            </a:r>
            <a:r>
              <a:rPr lang="en-US" altLang="zh-TW" smtClean="0">
                <a:effectLst/>
              </a:rPr>
              <a:t>zier Surface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73500" cy="1320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 smtClean="0"/>
              <a:t>Multiple patches </a:t>
            </a:r>
          </a:p>
          <a:p>
            <a:pPr>
              <a:buFontTx/>
              <a:buNone/>
            </a:pPr>
            <a:r>
              <a:rPr lang="en-US" altLang="zh-TW" sz="2800" smtClean="0"/>
              <a:t>connected smoothly</a:t>
            </a:r>
          </a:p>
        </p:txBody>
      </p:sp>
      <p:pic>
        <p:nvPicPr>
          <p:cNvPr id="73732" name="Picture 4" descr="teapot-multi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0"/>
            <a:ext cx="3454400" cy="4114800"/>
          </a:xfrm>
          <a:prstGeom prst="rect">
            <a:avLst/>
          </a:prstGeom>
          <a:noFill/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822325" y="3843338"/>
            <a:ext cx="3557588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Conditions on control net</a:t>
            </a:r>
            <a:br>
              <a:rPr kumimoji="0" lang="en-US" altLang="zh-TW">
                <a:latin typeface="Tahoma" pitchFamily="34" charset="0"/>
              </a:rPr>
            </a:br>
            <a:r>
              <a:rPr kumimoji="0" lang="en-US" altLang="zh-TW">
                <a:latin typeface="Tahoma" pitchFamily="34" charset="0"/>
              </a:rPr>
              <a:t>similar to curves …</a:t>
            </a:r>
          </a:p>
          <a:p>
            <a:r>
              <a:rPr kumimoji="0" lang="en-US" altLang="zh-TW">
                <a:latin typeface="Tahoma" pitchFamily="34" charset="0"/>
              </a:rPr>
              <a:t>difficult to do manually</a:t>
            </a: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3238"/>
            <a:ext cx="9144000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NURBS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8638" cy="7429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mtClean="0"/>
              <a:t>Non-uniform Rational B-splines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746125" y="3028950"/>
            <a:ext cx="68199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sz="2800">
                <a:latin typeface="Tahoma" pitchFamily="34" charset="0"/>
              </a:rPr>
              <a:t>B-splines are piecewise polynomials</a:t>
            </a:r>
          </a:p>
          <a:p>
            <a:r>
              <a:rPr kumimoji="0" lang="en-US" altLang="zh-TW" sz="2800">
                <a:latin typeface="Tahoma" pitchFamily="34" charset="0"/>
              </a:rPr>
              <a:t>	One or more Bezier curves /surfaces</a:t>
            </a:r>
          </a:p>
          <a:p>
            <a:r>
              <a:rPr kumimoji="0" lang="en-US" altLang="zh-TW" sz="2800">
                <a:latin typeface="Tahoma" pitchFamily="34" charset="0"/>
              </a:rPr>
              <a:t>	One control polygon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822325" y="4781550"/>
            <a:ext cx="665956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sz="2800">
                <a:latin typeface="Tahoma" pitchFamily="34" charset="0"/>
              </a:rPr>
              <a:t>Rational: let’s us represent circles exactly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914400" y="5791200"/>
            <a:ext cx="26066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GLU NURBS utility</a:t>
            </a:r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From Bézier to B-Splines</a:t>
            </a:r>
            <a:endParaRPr lang="zh-TW" altLang="en-US" smtClean="0">
              <a:effectLst/>
            </a:endParaRPr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349500"/>
            <a:ext cx="7058025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Creating a NURBS Surface</a:t>
            </a:r>
            <a:endParaRPr lang="zh-TW" altLang="en-US" smtClean="0">
              <a:effectLst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97000"/>
          </a:xfrm>
        </p:spPr>
        <p:txBody>
          <a:bodyPr/>
          <a:lstStyle/>
          <a:p>
            <a:r>
              <a:rPr kumimoji="0" lang="en-US" altLang="zh-TW" smtClean="0"/>
              <a:t>Evaluator </a:t>
            </a:r>
            <a:r>
              <a:rPr kumimoji="0" lang="zh-TW" altLang="en-US" smtClean="0"/>
              <a:t>→</a:t>
            </a:r>
            <a:r>
              <a:rPr kumimoji="0" lang="en-US" altLang="zh-TW" smtClean="0"/>
              <a:t>NURBS</a:t>
            </a:r>
          </a:p>
          <a:p>
            <a:r>
              <a:rPr kumimoji="0" lang="en-US" altLang="zh-TW" smtClean="0"/>
              <a:t>Knots</a:t>
            </a:r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852738"/>
            <a:ext cx="31464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3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2276475"/>
            <a:ext cx="6384925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Trimming</a:t>
            </a:r>
            <a:endParaRPr lang="zh-TW" altLang="en-US" smtClean="0">
              <a:effectLst/>
            </a:endParaRPr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413" y="2276475"/>
            <a:ext cx="4294187" cy="379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3" name="CAMERA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Trimmed Surfaces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mtClean="0"/>
              <a:t>Parametric surface with parts of the domain </a:t>
            </a:r>
            <a:r>
              <a:rPr lang="en-US" altLang="zh-TW" smtClean="0">
                <a:latin typeface="Tahoma"/>
              </a:rPr>
              <a:t>“</a:t>
            </a:r>
            <a:r>
              <a:rPr lang="en-US" altLang="zh-TW" smtClean="0"/>
              <a:t>invisible</a:t>
            </a:r>
            <a:r>
              <a:rPr lang="en-US" altLang="zh-TW" smtClean="0">
                <a:latin typeface="Tahoma"/>
              </a:rPr>
              <a:t>”</a:t>
            </a:r>
            <a:r>
              <a:rPr lang="en-US" altLang="zh-TW" smtClean="0"/>
              <a:t> </a:t>
            </a:r>
          </a:p>
        </p:txBody>
      </p:sp>
      <p:pic>
        <p:nvPicPr>
          <p:cNvPr id="76804" name="Picture 4" descr="SurfLabLogo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048000"/>
            <a:ext cx="3886200" cy="2527300"/>
          </a:xfrm>
          <a:prstGeom prst="rect">
            <a:avLst/>
          </a:prstGeom>
          <a:noFill/>
        </p:spPr>
      </p:pic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143000" y="5715000"/>
            <a:ext cx="27257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sz="2000">
                <a:latin typeface="Tahoma" pitchFamily="34" charset="0"/>
              </a:rPr>
              <a:t>Jorg Peters’ UFL group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4648200" y="6324600"/>
            <a:ext cx="4013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>
                <a:latin typeface="Tahoma" pitchFamily="34" charset="0"/>
              </a:rPr>
              <a:t>GLU Trimmed NURBS utility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5273675" y="2582863"/>
            <a:ext cx="2743200" cy="274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730875" y="3116263"/>
            <a:ext cx="1033463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sz="3200" b="1">
                <a:latin typeface="Tahoma" pitchFamily="34" charset="0"/>
              </a:rPr>
              <a:t>Surf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5791200" y="3886200"/>
            <a:ext cx="91757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sz="3200" b="1">
                <a:latin typeface="Tahoma" pitchFamily="34" charset="0"/>
              </a:rPr>
              <a:t>Lab</a:t>
            </a:r>
          </a:p>
        </p:txBody>
      </p:sp>
      <p:sp>
        <p:nvSpPr>
          <p:cNvPr id="76810" name="Freeform 10"/>
          <p:cNvSpPr>
            <a:spLocks/>
          </p:cNvSpPr>
          <p:nvPr/>
        </p:nvSpPr>
        <p:spPr bwMode="auto">
          <a:xfrm>
            <a:off x="5286375" y="2544763"/>
            <a:ext cx="2717800" cy="2730500"/>
          </a:xfrm>
          <a:custGeom>
            <a:avLst/>
            <a:gdLst/>
            <a:ahLst/>
            <a:cxnLst>
              <a:cxn ang="0">
                <a:pos x="328" y="120"/>
              </a:cxn>
              <a:cxn ang="0">
                <a:pos x="40" y="408"/>
              </a:cxn>
              <a:cxn ang="0">
                <a:pos x="88" y="696"/>
              </a:cxn>
              <a:cxn ang="0">
                <a:pos x="136" y="1032"/>
              </a:cxn>
              <a:cxn ang="0">
                <a:pos x="40" y="1272"/>
              </a:cxn>
              <a:cxn ang="0">
                <a:pos x="280" y="1656"/>
              </a:cxn>
              <a:cxn ang="0">
                <a:pos x="1096" y="1656"/>
              </a:cxn>
              <a:cxn ang="0">
                <a:pos x="1624" y="1560"/>
              </a:cxn>
              <a:cxn ang="0">
                <a:pos x="1624" y="1320"/>
              </a:cxn>
              <a:cxn ang="0">
                <a:pos x="1288" y="1080"/>
              </a:cxn>
              <a:cxn ang="0">
                <a:pos x="1432" y="792"/>
              </a:cxn>
              <a:cxn ang="0">
                <a:pos x="1624" y="504"/>
              </a:cxn>
              <a:cxn ang="0">
                <a:pos x="1480" y="72"/>
              </a:cxn>
              <a:cxn ang="0">
                <a:pos x="328" y="120"/>
              </a:cxn>
            </a:cxnLst>
            <a:rect l="0" t="0" r="r" b="b"/>
            <a:pathLst>
              <a:path w="1712" h="1720">
                <a:moveTo>
                  <a:pt x="328" y="120"/>
                </a:moveTo>
                <a:cubicBezTo>
                  <a:pt x="88" y="176"/>
                  <a:pt x="80" y="312"/>
                  <a:pt x="40" y="408"/>
                </a:cubicBezTo>
                <a:cubicBezTo>
                  <a:pt x="0" y="504"/>
                  <a:pt x="72" y="592"/>
                  <a:pt x="88" y="696"/>
                </a:cubicBezTo>
                <a:cubicBezTo>
                  <a:pt x="104" y="800"/>
                  <a:pt x="144" y="936"/>
                  <a:pt x="136" y="1032"/>
                </a:cubicBezTo>
                <a:cubicBezTo>
                  <a:pt x="128" y="1128"/>
                  <a:pt x="16" y="1168"/>
                  <a:pt x="40" y="1272"/>
                </a:cubicBezTo>
                <a:cubicBezTo>
                  <a:pt x="64" y="1376"/>
                  <a:pt x="104" y="1592"/>
                  <a:pt x="280" y="1656"/>
                </a:cubicBezTo>
                <a:cubicBezTo>
                  <a:pt x="456" y="1720"/>
                  <a:pt x="872" y="1672"/>
                  <a:pt x="1096" y="1656"/>
                </a:cubicBezTo>
                <a:cubicBezTo>
                  <a:pt x="1320" y="1640"/>
                  <a:pt x="1536" y="1616"/>
                  <a:pt x="1624" y="1560"/>
                </a:cubicBezTo>
                <a:cubicBezTo>
                  <a:pt x="1712" y="1504"/>
                  <a:pt x="1680" y="1400"/>
                  <a:pt x="1624" y="1320"/>
                </a:cubicBezTo>
                <a:cubicBezTo>
                  <a:pt x="1568" y="1240"/>
                  <a:pt x="1320" y="1168"/>
                  <a:pt x="1288" y="1080"/>
                </a:cubicBezTo>
                <a:cubicBezTo>
                  <a:pt x="1256" y="992"/>
                  <a:pt x="1376" y="888"/>
                  <a:pt x="1432" y="792"/>
                </a:cubicBezTo>
                <a:cubicBezTo>
                  <a:pt x="1488" y="696"/>
                  <a:pt x="1616" y="624"/>
                  <a:pt x="1624" y="504"/>
                </a:cubicBezTo>
                <a:cubicBezTo>
                  <a:pt x="1632" y="384"/>
                  <a:pt x="1696" y="144"/>
                  <a:pt x="1480" y="72"/>
                </a:cubicBezTo>
                <a:cubicBezTo>
                  <a:pt x="1264" y="0"/>
                  <a:pt x="568" y="64"/>
                  <a:pt x="328" y="120"/>
                </a:cubicBezTo>
                <a:close/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6188075" y="5326063"/>
            <a:ext cx="1008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sz="2000">
                <a:latin typeface="Tahoma" pitchFamily="34" charset="0"/>
              </a:rPr>
              <a:t>domain</a:t>
            </a:r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Objectives</a:t>
            </a:r>
            <a:endParaRPr lang="zh-TW" altLang="en-US" smtClean="0">
              <a:effectLst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Introduce OpenGL evaluators</a:t>
            </a:r>
          </a:p>
          <a:p>
            <a:r>
              <a:rPr lang="en-US" altLang="zh-TW" smtClean="0"/>
              <a:t>Learn to render polynomial curves and surfaces</a:t>
            </a:r>
          </a:p>
          <a:p>
            <a:r>
              <a:rPr lang="en-US" altLang="zh-TW" smtClean="0"/>
              <a:t>Discuss quadrics in OpenGL</a:t>
            </a:r>
          </a:p>
          <a:p>
            <a:pPr>
              <a:buFontTx/>
              <a:buNone/>
            </a:pPr>
            <a:r>
              <a:rPr lang="en-US" altLang="zh-TW" smtClean="0"/>
              <a:t>	- GLUT Quadrics</a:t>
            </a:r>
          </a:p>
          <a:p>
            <a:pPr>
              <a:buFontTx/>
              <a:buNone/>
            </a:pPr>
            <a:r>
              <a:rPr lang="en-US" altLang="zh-TW" smtClean="0"/>
              <a:t>	- GLU Quadrics</a:t>
            </a:r>
          </a:p>
          <a:p>
            <a:endParaRPr lang="zh-TW" altLang="en-US" smtClean="0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What Does OpenGL Support?</a:t>
            </a:r>
            <a:endParaRPr lang="zh-TW" altLang="en-US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smtClean="0"/>
              <a:t>Evaluators: a general mechanism for working with the Bernstein polynomials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smtClean="0"/>
              <a:t>	- Can use any degree polynomials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smtClean="0"/>
              <a:t>	- Can use in 1-4 dimensions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smtClean="0"/>
              <a:t>	- Automatic generation of normals and   texture coordinates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smtClean="0"/>
              <a:t>	- NURBS supported in GLU</a:t>
            </a:r>
          </a:p>
          <a:p>
            <a:pPr>
              <a:lnSpc>
                <a:spcPct val="90000"/>
              </a:lnSpc>
            </a:pPr>
            <a:r>
              <a:rPr lang="en-US" altLang="zh-TW" sz="2800" smtClean="0"/>
              <a:t>Quadrics</a:t>
            </a:r>
          </a:p>
          <a:p>
            <a:pPr lvl="1">
              <a:lnSpc>
                <a:spcPct val="90000"/>
              </a:lnSpc>
            </a:pPr>
            <a:r>
              <a:rPr lang="en-US" altLang="zh-TW" sz="2400" smtClean="0"/>
              <a:t>GLU and GLUT contain polynomial approximations of quadrics</a:t>
            </a:r>
          </a:p>
          <a:p>
            <a:pPr>
              <a:lnSpc>
                <a:spcPct val="90000"/>
              </a:lnSpc>
            </a:pPr>
            <a:endParaRPr lang="zh-TW" altLang="en-US" sz="2800" smtClean="0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Quadrics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205038"/>
            <a:ext cx="7280275" cy="23225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Quadrics</a:t>
            </a:r>
            <a:endParaRPr lang="zh-TW" altLang="en-US" smtClean="0">
              <a:effectLst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Void gluQuadricDrawStyle(GLUquadricObj *</a:t>
            </a:r>
            <a:r>
              <a:rPr lang="en-US" altLang="zh-TW" i="1" smtClean="0"/>
              <a:t>obj</a:t>
            </a:r>
            <a:r>
              <a:rPr lang="en-US" altLang="zh-TW" smtClean="0"/>
              <a:t>, GLenum </a:t>
            </a:r>
            <a:r>
              <a:rPr lang="en-US" altLang="zh-TW" i="1" smtClean="0"/>
              <a:t>drawStyle</a:t>
            </a:r>
            <a:r>
              <a:rPr lang="en-US" altLang="zh-TW" smtClean="0"/>
              <a:t>);</a:t>
            </a:r>
          </a:p>
          <a:p>
            <a:r>
              <a:rPr lang="en-US" altLang="zh-TW" smtClean="0"/>
              <a:t>void gluQuadricNormals(GLUquadricObj *</a:t>
            </a:r>
            <a:r>
              <a:rPr lang="en-US" altLang="zh-TW" i="1" smtClean="0"/>
              <a:t>pbj</a:t>
            </a:r>
            <a:r>
              <a:rPr lang="en-US" altLang="zh-TW" smtClean="0"/>
              <a:t>, GLenum </a:t>
            </a:r>
            <a:r>
              <a:rPr lang="en-US" altLang="zh-TW" i="1" smtClean="0"/>
              <a:t>normals</a:t>
            </a:r>
            <a:r>
              <a:rPr lang="en-US" altLang="zh-TW" smtClean="0"/>
              <a:t>);</a:t>
            </a:r>
          </a:p>
          <a:p>
            <a:endParaRPr lang="zh-TW" altLang="en-US" smtClean="0"/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3025" y="5045075"/>
            <a:ext cx="9217025" cy="1812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3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Draw a quadrics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Draw a sphere:</a:t>
            </a:r>
          </a:p>
          <a:p>
            <a:pPr lvl="1"/>
            <a:r>
              <a:rPr lang="en-US" altLang="zh-TW" smtClean="0"/>
              <a:t>void gluSphere(GLUQuadricObj *</a:t>
            </a:r>
            <a:r>
              <a:rPr lang="en-US" altLang="zh-TW" i="1" smtClean="0"/>
              <a:t>obj</a:t>
            </a:r>
            <a:r>
              <a:rPr lang="en-US" altLang="zh-TW" smtClean="0"/>
              <a:t>, GLdouble </a:t>
            </a:r>
            <a:r>
              <a:rPr lang="en-US" altLang="zh-TW" i="1" smtClean="0"/>
              <a:t>radius</a:t>
            </a:r>
            <a:r>
              <a:rPr lang="en-US" altLang="zh-TW" smtClean="0"/>
              <a:t>, GLint </a:t>
            </a:r>
            <a:r>
              <a:rPr lang="en-US" altLang="zh-TW" i="1" smtClean="0"/>
              <a:t>slices</a:t>
            </a:r>
            <a:r>
              <a:rPr lang="en-US" altLang="zh-TW" smtClean="0"/>
              <a:t>, GLint </a:t>
            </a:r>
            <a:r>
              <a:rPr lang="en-US" altLang="zh-TW" i="1" smtClean="0"/>
              <a:t>stacks</a:t>
            </a:r>
            <a:r>
              <a:rPr lang="en-US" altLang="zh-TW" smtClean="0"/>
              <a:t>);</a:t>
            </a:r>
          </a:p>
          <a:p>
            <a:endParaRPr lang="zh-TW" altLang="en-US" smtClean="0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3538538"/>
            <a:ext cx="3529012" cy="331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3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ffectLst/>
              </a:rPr>
              <a:t>Draw a quadrics</a:t>
            </a:r>
            <a:endParaRPr lang="zh-TW" altLang="en-US" smtClean="0">
              <a:effectLst/>
            </a:endParaRPr>
          </a:p>
        </p:txBody>
      </p:sp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3" cstate="print"/>
          <a:srcRect r="1564" b="47714"/>
          <a:stretch>
            <a:fillRect/>
          </a:stretch>
        </p:blipFill>
        <p:spPr bwMode="auto">
          <a:xfrm>
            <a:off x="1979613" y="2392363"/>
            <a:ext cx="5195887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755650" y="1773238"/>
            <a:ext cx="371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void gltDrawUnitAxes(void)</a:t>
            </a: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kumimoji="0" lang="en-US" altLang="zh-TW" smtClean="0">
                <a:solidFill>
                  <a:schemeClr val="tx1"/>
                </a:solidFill>
                <a:effectLst/>
              </a:rPr>
              <a:t>Curves and Surfaces</a:t>
            </a:r>
            <a:r>
              <a:rPr lang="en-US" altLang="zh-TW" smtClean="0">
                <a:effectLst/>
              </a:rPr>
              <a:t> Overview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What is a parametric curve/surface?</a:t>
            </a:r>
          </a:p>
          <a:p>
            <a:r>
              <a:rPr lang="en-US" altLang="zh-TW" smtClean="0"/>
              <a:t>Why use parametric curves &amp; surfaces?</a:t>
            </a:r>
          </a:p>
          <a:p>
            <a:r>
              <a:rPr lang="en-US" altLang="zh-TW" smtClean="0"/>
              <a:t>B</a:t>
            </a:r>
            <a:r>
              <a:rPr lang="en-US" altLang="zh-TW" smtClean="0">
                <a:latin typeface="Tahoma"/>
              </a:rPr>
              <a:t>é</a:t>
            </a:r>
            <a:r>
              <a:rPr lang="en-US" altLang="zh-TW" smtClean="0"/>
              <a:t>zier curves &amp; surfaces</a:t>
            </a:r>
          </a:p>
          <a:p>
            <a:r>
              <a:rPr lang="en-US" altLang="zh-TW" smtClean="0"/>
              <a:t>NURBS</a:t>
            </a:r>
          </a:p>
          <a:p>
            <a:r>
              <a:rPr lang="en-US" altLang="zh-TW" smtClean="0"/>
              <a:t>Trimmed surfaces</a:t>
            </a:r>
          </a:p>
          <a:p>
            <a:r>
              <a:rPr lang="en-US" altLang="zh-TW" smtClean="0"/>
              <a:t>OpenGL library</a:t>
            </a: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4525</TotalTime>
  <Words>594</Words>
  <Application>Microsoft Office PowerPoint</Application>
  <PresentationFormat>如螢幕大小 (4:3)</PresentationFormat>
  <Paragraphs>159</Paragraphs>
  <Slides>24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2" baseType="lpstr">
      <vt:lpstr>Times New Roman</vt:lpstr>
      <vt:lpstr>新細明體</vt:lpstr>
      <vt:lpstr>Arial</vt:lpstr>
      <vt:lpstr>Verdana</vt:lpstr>
      <vt:lpstr>標楷體</vt:lpstr>
      <vt:lpstr>Tahoma</vt:lpstr>
      <vt:lpstr>Wingdings</vt:lpstr>
      <vt:lpstr>Balloons</vt:lpstr>
      <vt:lpstr>投影片 1</vt:lpstr>
      <vt:lpstr>投影片 2</vt:lpstr>
      <vt:lpstr>Objectives</vt:lpstr>
      <vt:lpstr>What Does OpenGL Support?</vt:lpstr>
      <vt:lpstr>Quadrics</vt:lpstr>
      <vt:lpstr>Quadrics</vt:lpstr>
      <vt:lpstr>Draw a quadrics</vt:lpstr>
      <vt:lpstr>Draw a quadrics</vt:lpstr>
      <vt:lpstr>Curves and Surfaces Overview</vt:lpstr>
      <vt:lpstr>What is a parametric curve?</vt:lpstr>
      <vt:lpstr>What is a parametric curve?</vt:lpstr>
      <vt:lpstr>Parametric representation of curves and surfaces.</vt:lpstr>
      <vt:lpstr>Control Points</vt:lpstr>
      <vt:lpstr>Bézier Curves</vt:lpstr>
      <vt:lpstr>Continuity</vt:lpstr>
      <vt:lpstr>Bézier Curves in OpenGL</vt:lpstr>
      <vt:lpstr>What is a parametric surface?</vt:lpstr>
      <vt:lpstr>Bézier Surfaces in OpenGL</vt:lpstr>
      <vt:lpstr>Bézier Surface</vt:lpstr>
      <vt:lpstr>NURBS</vt:lpstr>
      <vt:lpstr>From Bézier to B-Splines</vt:lpstr>
      <vt:lpstr>Creating a NURBS Surface</vt:lpstr>
      <vt:lpstr>Trimming</vt:lpstr>
      <vt:lpstr>Trimmed Surfaces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Graphics</dc:title>
  <dc:creator>lee</dc:creator>
  <cp:lastModifiedBy>I-Cheng (Garrett) Yeh</cp:lastModifiedBy>
  <cp:revision>157</cp:revision>
  <dcterms:created xsi:type="dcterms:W3CDTF">1999-02-12T03:08:44Z</dcterms:created>
  <dcterms:modified xsi:type="dcterms:W3CDTF">2010-12-05T08:13:47Z</dcterms:modified>
</cp:coreProperties>
</file>