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65"/>
  </p:notesMasterIdLst>
  <p:handoutMasterIdLst>
    <p:handoutMasterId r:id="rId66"/>
  </p:handoutMasterIdLst>
  <p:sldIdLst>
    <p:sldId id="346" r:id="rId2"/>
    <p:sldId id="331" r:id="rId3"/>
    <p:sldId id="373" r:id="rId4"/>
    <p:sldId id="425" r:id="rId5"/>
    <p:sldId id="430" r:id="rId6"/>
    <p:sldId id="431" r:id="rId7"/>
    <p:sldId id="432" r:id="rId8"/>
    <p:sldId id="433" r:id="rId9"/>
    <p:sldId id="466" r:id="rId10"/>
    <p:sldId id="434" r:id="rId11"/>
    <p:sldId id="437" r:id="rId12"/>
    <p:sldId id="428" r:id="rId13"/>
    <p:sldId id="438" r:id="rId14"/>
    <p:sldId id="435" r:id="rId15"/>
    <p:sldId id="439" r:id="rId16"/>
    <p:sldId id="436" r:id="rId17"/>
    <p:sldId id="440" r:id="rId18"/>
    <p:sldId id="441" r:id="rId19"/>
    <p:sldId id="442" r:id="rId20"/>
    <p:sldId id="443" r:id="rId21"/>
    <p:sldId id="444" r:id="rId22"/>
    <p:sldId id="445" r:id="rId23"/>
    <p:sldId id="446" r:id="rId24"/>
    <p:sldId id="447" r:id="rId25"/>
    <p:sldId id="448" r:id="rId26"/>
    <p:sldId id="449" r:id="rId27"/>
    <p:sldId id="450" r:id="rId28"/>
    <p:sldId id="451" r:id="rId29"/>
    <p:sldId id="452" r:id="rId30"/>
    <p:sldId id="453" r:id="rId31"/>
    <p:sldId id="454" r:id="rId32"/>
    <p:sldId id="455" r:id="rId33"/>
    <p:sldId id="456" r:id="rId34"/>
    <p:sldId id="457" r:id="rId35"/>
    <p:sldId id="469" r:id="rId36"/>
    <p:sldId id="470" r:id="rId37"/>
    <p:sldId id="458" r:id="rId38"/>
    <p:sldId id="459" r:id="rId39"/>
    <p:sldId id="460" r:id="rId40"/>
    <p:sldId id="471" r:id="rId41"/>
    <p:sldId id="479" r:id="rId42"/>
    <p:sldId id="474" r:id="rId43"/>
    <p:sldId id="475" r:id="rId44"/>
    <p:sldId id="476" r:id="rId45"/>
    <p:sldId id="477" r:id="rId46"/>
    <p:sldId id="478" r:id="rId47"/>
    <p:sldId id="473" r:id="rId48"/>
    <p:sldId id="472" r:id="rId49"/>
    <p:sldId id="480" r:id="rId50"/>
    <p:sldId id="481" r:id="rId51"/>
    <p:sldId id="482" r:id="rId52"/>
    <p:sldId id="483" r:id="rId53"/>
    <p:sldId id="494" r:id="rId54"/>
    <p:sldId id="484" r:id="rId55"/>
    <p:sldId id="485" r:id="rId56"/>
    <p:sldId id="487" r:id="rId57"/>
    <p:sldId id="488" r:id="rId58"/>
    <p:sldId id="486" r:id="rId59"/>
    <p:sldId id="492" r:id="rId60"/>
    <p:sldId id="490" r:id="rId61"/>
    <p:sldId id="491" r:id="rId62"/>
    <p:sldId id="493" r:id="rId63"/>
    <p:sldId id="424" r:id="rId64"/>
  </p:sldIdLst>
  <p:sldSz cx="9144000" cy="6858000" type="screen4x3"/>
  <p:notesSz cx="7105650" cy="10231438"/>
  <p:defaultTextStyle>
    <a:defPPr>
      <a:defRPr lang="zh-TW"/>
    </a:defPPr>
    <a:lvl1pPr algn="l" rtl="0" fontAlgn="base">
      <a:spcBef>
        <a:spcPct val="0"/>
      </a:spcBef>
      <a:spcAft>
        <a:spcPct val="0"/>
      </a:spcAft>
      <a:defRPr kumimoji="1" sz="2400" kern="1200">
        <a:solidFill>
          <a:schemeClr val="tx1"/>
        </a:solidFill>
        <a:latin typeface="Times New Roman"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imes New Roman"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imes New Roman"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imes New Roman"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imes New Roman" charset="0"/>
        <a:ea typeface="新細明體" pitchFamily="18" charset="-120"/>
        <a:cs typeface="+mn-cs"/>
      </a:defRPr>
    </a:lvl5pPr>
    <a:lvl6pPr marL="2286000" algn="l" defTabSz="914400" rtl="0" eaLnBrk="1" latinLnBrk="0" hangingPunct="1">
      <a:defRPr kumimoji="1" sz="2400" kern="1200">
        <a:solidFill>
          <a:schemeClr val="tx1"/>
        </a:solidFill>
        <a:latin typeface="Times New Roman" charset="0"/>
        <a:ea typeface="新細明體" pitchFamily="18" charset="-120"/>
        <a:cs typeface="+mn-cs"/>
      </a:defRPr>
    </a:lvl6pPr>
    <a:lvl7pPr marL="2743200" algn="l" defTabSz="914400" rtl="0" eaLnBrk="1" latinLnBrk="0" hangingPunct="1">
      <a:defRPr kumimoji="1" sz="2400" kern="1200">
        <a:solidFill>
          <a:schemeClr val="tx1"/>
        </a:solidFill>
        <a:latin typeface="Times New Roman" charset="0"/>
        <a:ea typeface="新細明體" pitchFamily="18" charset="-120"/>
        <a:cs typeface="+mn-cs"/>
      </a:defRPr>
    </a:lvl7pPr>
    <a:lvl8pPr marL="3200400" algn="l" defTabSz="914400" rtl="0" eaLnBrk="1" latinLnBrk="0" hangingPunct="1">
      <a:defRPr kumimoji="1" sz="2400" kern="1200">
        <a:solidFill>
          <a:schemeClr val="tx1"/>
        </a:solidFill>
        <a:latin typeface="Times New Roman" charset="0"/>
        <a:ea typeface="新細明體" pitchFamily="18" charset="-120"/>
        <a:cs typeface="+mn-cs"/>
      </a:defRPr>
    </a:lvl8pPr>
    <a:lvl9pPr marL="3657600" algn="l" defTabSz="914400" rtl="0" eaLnBrk="1" latinLnBrk="0" hangingPunct="1">
      <a:defRPr kumimoji="1" sz="2400" kern="1200">
        <a:solidFill>
          <a:schemeClr val="tx1"/>
        </a:solidFill>
        <a:latin typeface="Times New Roman"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00"/>
    <a:srgbClr val="FFCC00"/>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281" autoAdjust="0"/>
  </p:normalViewPr>
  <p:slideViewPr>
    <p:cSldViewPr>
      <p:cViewPr varScale="1">
        <p:scale>
          <a:sx n="98" d="100"/>
          <a:sy n="98" d="100"/>
        </p:scale>
        <p:origin x="-2004" y="-96"/>
      </p:cViewPr>
      <p:guideLst>
        <p:guide orient="horz" pos="98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hdr" sz="quarter"/>
          </p:nvPr>
        </p:nvSpPr>
        <p:spPr bwMode="auto">
          <a:xfrm>
            <a:off x="0" y="0"/>
            <a:ext cx="3079750"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defTabSz="990600">
              <a:defRPr sz="1300">
                <a:latin typeface="Times New Roman" pitchFamily="18" charset="0"/>
                <a:ea typeface="新細明體" charset="-120"/>
              </a:defRPr>
            </a:lvl1pPr>
          </a:lstStyle>
          <a:p>
            <a:pPr>
              <a:defRPr/>
            </a:pPr>
            <a:endParaRPr lang="en-US" altLang="zh-TW"/>
          </a:p>
        </p:txBody>
      </p:sp>
      <p:sp>
        <p:nvSpPr>
          <p:cNvPr id="204803" name="Rectangle 3"/>
          <p:cNvSpPr>
            <a:spLocks noGrp="1" noChangeArrowheads="1"/>
          </p:cNvSpPr>
          <p:nvPr>
            <p:ph type="dt" sz="quarter" idx="1"/>
          </p:nvPr>
        </p:nvSpPr>
        <p:spPr bwMode="auto">
          <a:xfrm>
            <a:off x="4025900" y="0"/>
            <a:ext cx="3079750"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algn="r" defTabSz="990600">
              <a:defRPr sz="1300">
                <a:latin typeface="Times New Roman" pitchFamily="18" charset="0"/>
                <a:ea typeface="新細明體" charset="-120"/>
              </a:defRPr>
            </a:lvl1pPr>
          </a:lstStyle>
          <a:p>
            <a:pPr>
              <a:defRPr/>
            </a:pPr>
            <a:endParaRPr lang="en-US" altLang="zh-TW"/>
          </a:p>
        </p:txBody>
      </p:sp>
      <p:sp>
        <p:nvSpPr>
          <p:cNvPr id="204804" name="Rectangle 4"/>
          <p:cNvSpPr>
            <a:spLocks noGrp="1" noChangeArrowheads="1"/>
          </p:cNvSpPr>
          <p:nvPr>
            <p:ph type="ftr" sz="quarter" idx="2"/>
          </p:nvPr>
        </p:nvSpPr>
        <p:spPr bwMode="auto">
          <a:xfrm>
            <a:off x="0" y="9720263"/>
            <a:ext cx="3079750"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defTabSz="990600">
              <a:defRPr sz="1300">
                <a:latin typeface="Times New Roman" pitchFamily="18" charset="0"/>
                <a:ea typeface="新細明體" charset="-120"/>
              </a:defRPr>
            </a:lvl1pPr>
          </a:lstStyle>
          <a:p>
            <a:pPr>
              <a:defRPr/>
            </a:pPr>
            <a:endParaRPr lang="en-US" altLang="zh-TW"/>
          </a:p>
        </p:txBody>
      </p:sp>
      <p:sp>
        <p:nvSpPr>
          <p:cNvPr id="204805" name="Rectangle 5"/>
          <p:cNvSpPr>
            <a:spLocks noGrp="1" noChangeArrowheads="1"/>
          </p:cNvSpPr>
          <p:nvPr>
            <p:ph type="sldNum" sz="quarter" idx="3"/>
          </p:nvPr>
        </p:nvSpPr>
        <p:spPr bwMode="auto">
          <a:xfrm>
            <a:off x="4025900" y="9720263"/>
            <a:ext cx="3079750"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algn="r" defTabSz="990600">
              <a:defRPr sz="1300">
                <a:latin typeface="Times New Roman" pitchFamily="18" charset="0"/>
                <a:ea typeface="新細明體" charset="-120"/>
              </a:defRPr>
            </a:lvl1pPr>
          </a:lstStyle>
          <a:p>
            <a:pPr>
              <a:defRPr/>
            </a:pPr>
            <a:fld id="{765828C0-FFA1-4CD8-BD1E-95DA83335AE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3079750"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defTabSz="990600">
              <a:defRPr sz="1300">
                <a:latin typeface="Times New Roman" pitchFamily="18" charset="0"/>
                <a:ea typeface="新細明體" charset="-120"/>
              </a:defRPr>
            </a:lvl1pPr>
          </a:lstStyle>
          <a:p>
            <a:pPr>
              <a:defRPr/>
            </a:pPr>
            <a:endParaRPr lang="en-US" altLang="zh-TW"/>
          </a:p>
        </p:txBody>
      </p:sp>
      <p:sp>
        <p:nvSpPr>
          <p:cNvPr id="159747" name="Rectangle 3"/>
          <p:cNvSpPr>
            <a:spLocks noGrp="1" noChangeArrowheads="1"/>
          </p:cNvSpPr>
          <p:nvPr>
            <p:ph type="dt" idx="1"/>
          </p:nvPr>
        </p:nvSpPr>
        <p:spPr bwMode="auto">
          <a:xfrm>
            <a:off x="4025900" y="0"/>
            <a:ext cx="3079750"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algn="r" defTabSz="990600">
              <a:defRPr sz="1300">
                <a:latin typeface="Times New Roman" pitchFamily="18" charset="0"/>
                <a:ea typeface="新細明體" charset="-120"/>
              </a:defRPr>
            </a:lvl1pPr>
          </a:lstStyle>
          <a:p>
            <a:pPr>
              <a:defRPr/>
            </a:pPr>
            <a:endParaRPr lang="en-US" altLang="zh-TW"/>
          </a:p>
        </p:txBody>
      </p:sp>
      <p:sp>
        <p:nvSpPr>
          <p:cNvPr id="24580" name="Rectangle 4"/>
          <p:cNvSpPr>
            <a:spLocks noGrp="1" noRot="1" noChangeAspect="1" noChangeArrowheads="1" noTextEdit="1"/>
          </p:cNvSpPr>
          <p:nvPr>
            <p:ph type="sldImg" idx="2"/>
          </p:nvPr>
        </p:nvSpPr>
        <p:spPr bwMode="auto">
          <a:xfrm>
            <a:off x="995363" y="766763"/>
            <a:ext cx="5116512" cy="3836987"/>
          </a:xfrm>
          <a:prstGeom prst="rect">
            <a:avLst/>
          </a:prstGeom>
          <a:noFill/>
          <a:ln w="9525">
            <a:solidFill>
              <a:srgbClr val="000000"/>
            </a:solidFill>
            <a:miter lim="800000"/>
            <a:headEnd/>
            <a:tailEnd/>
          </a:ln>
        </p:spPr>
      </p:sp>
      <p:sp>
        <p:nvSpPr>
          <p:cNvPr id="159749" name="Rectangle 5"/>
          <p:cNvSpPr>
            <a:spLocks noGrp="1" noChangeArrowheads="1"/>
          </p:cNvSpPr>
          <p:nvPr>
            <p:ph type="body" sz="quarter" idx="3"/>
          </p:nvPr>
        </p:nvSpPr>
        <p:spPr bwMode="auto">
          <a:xfrm>
            <a:off x="947738" y="4859338"/>
            <a:ext cx="5210175" cy="4605337"/>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59750" name="Rectangle 6"/>
          <p:cNvSpPr>
            <a:spLocks noGrp="1" noChangeArrowheads="1"/>
          </p:cNvSpPr>
          <p:nvPr>
            <p:ph type="ftr" sz="quarter" idx="4"/>
          </p:nvPr>
        </p:nvSpPr>
        <p:spPr bwMode="auto">
          <a:xfrm>
            <a:off x="0" y="9720263"/>
            <a:ext cx="3079750"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defTabSz="990600">
              <a:defRPr sz="1300">
                <a:latin typeface="Times New Roman" pitchFamily="18" charset="0"/>
                <a:ea typeface="新細明體" charset="-120"/>
              </a:defRPr>
            </a:lvl1pPr>
          </a:lstStyle>
          <a:p>
            <a:pPr>
              <a:defRPr/>
            </a:pPr>
            <a:endParaRPr lang="en-US" altLang="zh-TW"/>
          </a:p>
        </p:txBody>
      </p:sp>
      <p:sp>
        <p:nvSpPr>
          <p:cNvPr id="159751" name="Rectangle 7"/>
          <p:cNvSpPr>
            <a:spLocks noGrp="1" noChangeArrowheads="1"/>
          </p:cNvSpPr>
          <p:nvPr>
            <p:ph type="sldNum" sz="quarter" idx="5"/>
          </p:nvPr>
        </p:nvSpPr>
        <p:spPr bwMode="auto">
          <a:xfrm>
            <a:off x="4025900" y="9720263"/>
            <a:ext cx="3079750"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algn="r" defTabSz="990600">
              <a:defRPr sz="1300">
                <a:latin typeface="Times New Roman" pitchFamily="18" charset="0"/>
                <a:ea typeface="新細明體" charset="-120"/>
              </a:defRPr>
            </a:lvl1pPr>
          </a:lstStyle>
          <a:p>
            <a:pPr>
              <a:defRPr/>
            </a:pPr>
            <a:fld id="{1A375224-220C-4A0D-85EF-8E1B173EEA8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1A375224-220C-4A0D-85EF-8E1B173EEA8E}" type="slidenum">
              <a:rPr lang="en-US" altLang="zh-TW" smtClean="0"/>
              <a:pPr>
                <a:defRPr/>
              </a:pPr>
              <a:t>7</a:t>
            </a:fld>
            <a:endParaRPr lang="en-US" altLang="zh-TW"/>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kumimoji="1" lang="en-US" altLang="zh-TW" sz="1200" b="1" kern="1200" baseline="0" dirty="0" smtClean="0">
                <a:solidFill>
                  <a:schemeClr val="tx1"/>
                </a:solidFill>
                <a:latin typeface="Times New Roman" pitchFamily="18" charset="0"/>
                <a:ea typeface="新細明體" charset="-120"/>
                <a:cs typeface="+mn-cs"/>
              </a:rPr>
              <a:t>GL_DYNAMIC_DRAW</a:t>
            </a:r>
            <a:r>
              <a:rPr kumimoji="1" lang="en-US" altLang="zh-TW" sz="1200" kern="1200" baseline="0" dirty="0" smtClean="0">
                <a:solidFill>
                  <a:schemeClr val="tx1"/>
                </a:solidFill>
                <a:latin typeface="Times New Roman" pitchFamily="18" charset="0"/>
                <a:ea typeface="新細明體" charset="-120"/>
                <a:cs typeface="+mn-cs"/>
              </a:rPr>
              <a:t> The data stored in the buffer object is likely to change frequently but is likely</a:t>
            </a:r>
          </a:p>
          <a:p>
            <a:r>
              <a:rPr kumimoji="1" lang="en-US" altLang="zh-TW" sz="1200" kern="1200" baseline="0" dirty="0" smtClean="0">
                <a:solidFill>
                  <a:schemeClr val="tx1"/>
                </a:solidFill>
                <a:latin typeface="Times New Roman" pitchFamily="18" charset="0"/>
                <a:ea typeface="新細明體" charset="-120"/>
                <a:cs typeface="+mn-cs"/>
              </a:rPr>
              <a:t>to be used as a source for drawing several times in between changes. This hint</a:t>
            </a:r>
          </a:p>
          <a:p>
            <a:r>
              <a:rPr kumimoji="1" lang="en-US" altLang="zh-TW" sz="1200" kern="1200" baseline="0" dirty="0" smtClean="0">
                <a:solidFill>
                  <a:schemeClr val="tx1"/>
                </a:solidFill>
                <a:latin typeface="Times New Roman" pitchFamily="18" charset="0"/>
                <a:ea typeface="新細明體" charset="-120"/>
                <a:cs typeface="+mn-cs"/>
              </a:rPr>
              <a:t>tells the implementation to put the data somewhere it won’t be too painful to</a:t>
            </a:r>
          </a:p>
          <a:p>
            <a:r>
              <a:rPr kumimoji="1" lang="en-US" altLang="zh-TW" sz="1200" kern="1200" baseline="0" dirty="0" smtClean="0">
                <a:solidFill>
                  <a:schemeClr val="tx1"/>
                </a:solidFill>
                <a:latin typeface="Times New Roman" pitchFamily="18" charset="0"/>
                <a:ea typeface="新細明體" charset="-120"/>
                <a:cs typeface="+mn-cs"/>
              </a:rPr>
              <a:t>update once in a while.</a:t>
            </a:r>
          </a:p>
          <a:p>
            <a:r>
              <a:rPr kumimoji="1" lang="en-US" altLang="zh-TW" sz="1200" b="1" kern="1200" baseline="0" dirty="0" smtClean="0">
                <a:solidFill>
                  <a:schemeClr val="tx1"/>
                </a:solidFill>
                <a:latin typeface="Times New Roman" pitchFamily="18" charset="0"/>
                <a:ea typeface="新細明體" charset="-120"/>
                <a:cs typeface="+mn-cs"/>
              </a:rPr>
              <a:t>GL_STATIC_DRAW</a:t>
            </a:r>
            <a:r>
              <a:rPr kumimoji="1" lang="en-US" altLang="zh-TW" sz="1200" kern="1200" baseline="0" dirty="0" smtClean="0">
                <a:solidFill>
                  <a:schemeClr val="tx1"/>
                </a:solidFill>
                <a:latin typeface="Times New Roman" pitchFamily="18" charset="0"/>
                <a:ea typeface="新細明體" charset="-120"/>
                <a:cs typeface="+mn-cs"/>
              </a:rPr>
              <a:t> The data stored in the buffer object is unlikely to change and will be used</a:t>
            </a:r>
          </a:p>
          <a:p>
            <a:r>
              <a:rPr kumimoji="1" lang="en-US" altLang="zh-TW" sz="1200" kern="1200" baseline="0" dirty="0" smtClean="0">
                <a:solidFill>
                  <a:schemeClr val="tx1"/>
                </a:solidFill>
                <a:latin typeface="Times New Roman" pitchFamily="18" charset="0"/>
                <a:ea typeface="新細明體" charset="-120"/>
                <a:cs typeface="+mn-cs"/>
              </a:rPr>
              <a:t>possibly many times as a source for drawing. This hint tells the implementation</a:t>
            </a:r>
          </a:p>
          <a:p>
            <a:r>
              <a:rPr kumimoji="1" lang="en-US" altLang="zh-TW" sz="1200" kern="1200" baseline="0" dirty="0" smtClean="0">
                <a:solidFill>
                  <a:schemeClr val="tx1"/>
                </a:solidFill>
                <a:latin typeface="Times New Roman" pitchFamily="18" charset="0"/>
                <a:ea typeface="新細明體" charset="-120"/>
                <a:cs typeface="+mn-cs"/>
              </a:rPr>
              <a:t>to put the data somewhere it’s quick to draw from, but probably not quick to</a:t>
            </a:r>
          </a:p>
          <a:p>
            <a:r>
              <a:rPr kumimoji="1" lang="en-US" altLang="zh-TW" sz="1200" kern="1200" baseline="0" dirty="0" smtClean="0">
                <a:solidFill>
                  <a:schemeClr val="tx1"/>
                </a:solidFill>
                <a:latin typeface="Times New Roman" pitchFamily="18" charset="0"/>
                <a:ea typeface="新細明體" charset="-120"/>
                <a:cs typeface="+mn-cs"/>
              </a:rPr>
              <a:t>update.</a:t>
            </a:r>
          </a:p>
          <a:p>
            <a:r>
              <a:rPr kumimoji="1" lang="en-US" altLang="zh-TW" sz="1200" b="1" kern="1200" baseline="0" dirty="0" smtClean="0">
                <a:solidFill>
                  <a:schemeClr val="tx1"/>
                </a:solidFill>
                <a:latin typeface="Times New Roman" pitchFamily="18" charset="0"/>
                <a:ea typeface="新細明體" charset="-120"/>
                <a:cs typeface="+mn-cs"/>
              </a:rPr>
              <a:t>GL_STREAM_DRAW</a:t>
            </a:r>
            <a:r>
              <a:rPr kumimoji="1" lang="en-US" altLang="zh-TW" sz="1200" kern="1200" baseline="0" dirty="0" smtClean="0">
                <a:solidFill>
                  <a:schemeClr val="tx1"/>
                </a:solidFill>
                <a:latin typeface="Times New Roman" pitchFamily="18" charset="0"/>
                <a:ea typeface="新細明體" charset="-120"/>
                <a:cs typeface="+mn-cs"/>
              </a:rPr>
              <a:t> The data store in the buffer object is likely to change frequently and will be</a:t>
            </a:r>
          </a:p>
          <a:p>
            <a:r>
              <a:rPr kumimoji="1" lang="en-US" altLang="zh-TW" sz="1200" kern="1200" baseline="0" dirty="0" smtClean="0">
                <a:solidFill>
                  <a:schemeClr val="tx1"/>
                </a:solidFill>
                <a:latin typeface="Times New Roman" pitchFamily="18" charset="0"/>
                <a:ea typeface="新細明體" charset="-120"/>
                <a:cs typeface="+mn-cs"/>
              </a:rPr>
              <a:t>used only once (or at least very few times) in between changes. This hint tells</a:t>
            </a:r>
          </a:p>
          <a:p>
            <a:r>
              <a:rPr kumimoji="1" lang="en-US" altLang="zh-TW" sz="1200" kern="1200" baseline="0" dirty="0" smtClean="0">
                <a:solidFill>
                  <a:schemeClr val="tx1"/>
                </a:solidFill>
                <a:latin typeface="Times New Roman" pitchFamily="18" charset="0"/>
                <a:ea typeface="新細明體" charset="-120"/>
                <a:cs typeface="+mn-cs"/>
              </a:rPr>
              <a:t>the implementation that you have time-sensitive data such as animated geometry</a:t>
            </a:r>
          </a:p>
          <a:p>
            <a:r>
              <a:rPr kumimoji="1" lang="en-US" altLang="zh-TW" sz="1200" kern="1200" baseline="0" dirty="0" smtClean="0">
                <a:solidFill>
                  <a:schemeClr val="tx1"/>
                </a:solidFill>
                <a:latin typeface="Times New Roman" pitchFamily="18" charset="0"/>
                <a:ea typeface="新細明體" charset="-120"/>
                <a:cs typeface="+mn-cs"/>
              </a:rPr>
              <a:t>that will be used once and then replaced. It is crucial that the data be</a:t>
            </a:r>
          </a:p>
          <a:p>
            <a:r>
              <a:rPr kumimoji="1" lang="en-US" altLang="zh-TW" sz="1200" kern="1200" baseline="0" dirty="0" smtClean="0">
                <a:solidFill>
                  <a:schemeClr val="tx1"/>
                </a:solidFill>
                <a:latin typeface="Times New Roman" pitchFamily="18" charset="0"/>
                <a:ea typeface="新細明體" charset="-120"/>
                <a:cs typeface="+mn-cs"/>
              </a:rPr>
              <a:t>placed somewhere quick to update, even at the expense of faster rendering.</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pPr>
              <a:defRPr/>
            </a:pPr>
            <a:fld id="{1A375224-220C-4A0D-85EF-8E1B173EEA8E}" type="slidenum">
              <a:rPr lang="en-US" altLang="zh-TW" smtClean="0"/>
              <a:pPr>
                <a:defRPr/>
              </a:pPr>
              <a:t>53</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bwMode="auto">
          <a:xfrm>
            <a:off x="1025525" y="796925"/>
            <a:ext cx="5100638" cy="3824288"/>
          </a:xfrm>
          <a:prstGeom prst="rect">
            <a:avLst/>
          </a:prstGeom>
          <a:noFill/>
          <a:ln>
            <a:solidFill>
              <a:srgbClr val="000000"/>
            </a:solidFill>
            <a:miter lim="800000"/>
            <a:headEnd/>
            <a:tailEnd/>
          </a:ln>
        </p:spPr>
      </p:sp>
      <p:sp>
        <p:nvSpPr>
          <p:cNvPr id="209923" name="Rectangle 3"/>
          <p:cNvSpPr>
            <a:spLocks noGrp="1" noChangeArrowheads="1"/>
          </p:cNvSpPr>
          <p:nvPr>
            <p:ph type="body" idx="1"/>
          </p:nvPr>
        </p:nvSpPr>
        <p:spPr bwMode="auto">
          <a:xfrm>
            <a:off x="975186" y="4860888"/>
            <a:ext cx="5200990" cy="4621827"/>
          </a:xfrm>
          <a:prstGeom prst="rect">
            <a:avLst/>
          </a:prstGeom>
          <a:noFill/>
          <a:ln>
            <a:miter lim="800000"/>
            <a:headEnd/>
            <a:tailEnd/>
          </a:ln>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1025525" y="796925"/>
            <a:ext cx="5100638" cy="3824288"/>
          </a:xfrm>
          <a:prstGeom prst="rect">
            <a:avLst/>
          </a:prstGeom>
          <a:noFill/>
          <a:ln>
            <a:solidFill>
              <a:srgbClr val="000000"/>
            </a:solidFill>
            <a:miter lim="800000"/>
            <a:headEnd/>
            <a:tailEnd/>
          </a:ln>
        </p:spPr>
      </p:sp>
      <p:sp>
        <p:nvSpPr>
          <p:cNvPr id="210947" name="Rectangle 3"/>
          <p:cNvSpPr>
            <a:spLocks noGrp="1" noChangeArrowheads="1"/>
          </p:cNvSpPr>
          <p:nvPr>
            <p:ph type="body" idx="1"/>
          </p:nvPr>
        </p:nvSpPr>
        <p:spPr bwMode="auto">
          <a:xfrm>
            <a:off x="975186" y="4860888"/>
            <a:ext cx="5200990" cy="4621827"/>
          </a:xfrm>
          <a:prstGeom prst="rect">
            <a:avLst/>
          </a:prstGeom>
          <a:noFill/>
          <a:ln>
            <a:miter lim="800000"/>
            <a:headEnd/>
            <a:tailEnd/>
          </a:ln>
        </p:spPr>
        <p:txBody>
          <a:bodyPr/>
          <a:lstStyle/>
          <a:p>
            <a:r>
              <a:rPr lang="en-US" altLang="zh-TW" sz="1300" dirty="0" smtClean="0">
                <a:latin typeface="Arial" pitchFamily="34" charset="0"/>
                <a:ea typeface="Dotum" pitchFamily="34" charset="-127"/>
              </a:rPr>
              <a:t>The way in which the commands in a display list are optimized may vary from implementation to implementation. For example, a command as simple as </a:t>
            </a:r>
            <a:r>
              <a:rPr lang="en-US" altLang="zh-TW" sz="1300" dirty="0" err="1" smtClean="0">
                <a:latin typeface="Arial" pitchFamily="34" charset="0"/>
                <a:ea typeface="Dotum" pitchFamily="34" charset="-127"/>
              </a:rPr>
              <a:t>glRotate</a:t>
            </a:r>
            <a:r>
              <a:rPr lang="en-US" altLang="zh-TW" sz="1300" dirty="0" smtClean="0">
                <a:latin typeface="Arial" pitchFamily="34" charset="0"/>
                <a:ea typeface="Dotum" pitchFamily="34" charset="-127"/>
              </a:rPr>
              <a:t>*() might show a significant improvement if it's in a display list, since the calculations to produce the rotation matrix aren't trivial (they can involve square roots and trigonometric functions). In the display list, however, only the final rotation matrix needs to be stored, so a display-list rotation command can be executed as fast as the hardware can execute </a:t>
            </a:r>
            <a:r>
              <a:rPr lang="en-US" altLang="zh-TW" sz="1300" dirty="0" err="1" smtClean="0">
                <a:latin typeface="Arial" pitchFamily="34" charset="0"/>
                <a:ea typeface="Dotum" pitchFamily="34" charset="-127"/>
              </a:rPr>
              <a:t>glMultMatrix</a:t>
            </a:r>
            <a:r>
              <a:rPr lang="en-US" altLang="zh-TW" sz="1300" dirty="0" smtClean="0">
                <a:latin typeface="Arial" pitchFamily="34" charset="0"/>
                <a:ea typeface="Dotum" pitchFamily="34" charset="-127"/>
              </a:rPr>
              <a:t>*(). A sophisticated OpenGL implementation might even concatenate adjacent transformation commands into a single matrix multiplication.</a:t>
            </a:r>
            <a:endParaRPr lang="zh-TW" altLang="zh-TW" sz="1300" dirty="0" smtClean="0">
              <a:latin typeface="Arial" pitchFamily="34" charset="0"/>
              <a:ea typeface="Dotum" pitchFamily="34" charset="-127"/>
            </a:endParaRPr>
          </a:p>
          <a:p>
            <a:r>
              <a:rPr lang="en-US" altLang="zh-TW" sz="1300" dirty="0" smtClean="0">
                <a:latin typeface="Arial" pitchFamily="34" charset="0"/>
                <a:ea typeface="Dotum" pitchFamily="34" charset="-127"/>
              </a:rPr>
              <a:t>Although you're not guaranteed that your OpenGL implementation optimizes display lists for any particular uses, the execution of display lists isn't slower than executing the commands contained within them individually. There is some overhead, however, involved in jumping to a display list. If a particular list is small, this overhead could exceed any execution advantage. The most likely possibilities for optimization are listed next, with references to the chapters where the topics are discussed.</a:t>
            </a:r>
            <a:endParaRPr lang="zh-TW" altLang="zh-TW" sz="1300" dirty="0" smtClean="0">
              <a:latin typeface="Arial" pitchFamily="34" charset="0"/>
              <a:ea typeface="Dotum" pitchFamily="34" charset="-127"/>
            </a:endParaRPr>
          </a:p>
          <a:p>
            <a:pPr lvl="0"/>
            <a:r>
              <a:rPr lang="en-US" altLang="zh-TW" sz="1300" dirty="0" smtClean="0">
                <a:latin typeface="Arial" pitchFamily="34" charset="0"/>
                <a:ea typeface="Dotum" pitchFamily="34" charset="-127"/>
              </a:rPr>
              <a:t>Matrix operations. Most matrix operations require OpenGL to compute inverses. Both the computed matrix and its inverse might be stored by a particular OpenGL implementation in a display list.</a:t>
            </a:r>
            <a:endParaRPr lang="zh-TW" altLang="zh-TW" sz="1300" dirty="0" smtClean="0">
              <a:latin typeface="Arial" pitchFamily="34" charset="0"/>
              <a:ea typeface="Dotum" pitchFamily="34" charset="-127"/>
            </a:endParaRPr>
          </a:p>
          <a:p>
            <a:pPr lvl="0"/>
            <a:r>
              <a:rPr lang="en-US" altLang="zh-TW" sz="1300" dirty="0" smtClean="0">
                <a:latin typeface="Arial" pitchFamily="34" charset="0"/>
                <a:ea typeface="Dotum" pitchFamily="34" charset="-127"/>
              </a:rPr>
              <a:t>Raster bitmaps and images. The format in which you specify raster data isn't likely to be one that's ideal for the hardware. When a display list is compiled, OpenGL might transform the data into the representation preferred by the hardware. This can have a significant effect on the speed of raster character drawing, since character strings usually consist of a series of small bitmaps. </a:t>
            </a:r>
            <a:endParaRPr lang="zh-TW" altLang="zh-TW" sz="1300" dirty="0" smtClean="0">
              <a:latin typeface="Arial" pitchFamily="34" charset="0"/>
              <a:ea typeface="Dotum" pitchFamily="34" charset="-127"/>
            </a:endParaRPr>
          </a:p>
          <a:p>
            <a:pPr lvl="0"/>
            <a:r>
              <a:rPr lang="en-US" altLang="zh-TW" sz="1300" dirty="0" smtClean="0">
                <a:latin typeface="Arial" pitchFamily="34" charset="0"/>
                <a:ea typeface="Dotum" pitchFamily="34" charset="-127"/>
              </a:rPr>
              <a:t>Lights, material properties, and lighting models. When you draw a scene with complex lighting conditions, you might change the materials for each item in the scene. Setting the materials can be slow, since it might involve significant calculations. If you put the material definitions in display lists, these calculations don't have to be done each time you switch materials, since only the results of the calculations need to be stored; as a result, rendering lit scenes might be faster.</a:t>
            </a:r>
            <a:endParaRPr lang="zh-TW" altLang="zh-TW" sz="1300" dirty="0" smtClean="0">
              <a:latin typeface="Arial" pitchFamily="34" charset="0"/>
              <a:ea typeface="Dotum" pitchFamily="34" charset="-127"/>
            </a:endParaRPr>
          </a:p>
          <a:p>
            <a:pPr lvl="0"/>
            <a:r>
              <a:rPr lang="en-US" altLang="zh-TW" sz="1300" dirty="0" smtClean="0">
                <a:latin typeface="Arial" pitchFamily="34" charset="0"/>
                <a:ea typeface="Dotum" pitchFamily="34" charset="-127"/>
              </a:rPr>
              <a:t>Textures. You might be able to maximize efficiency when defining textures by compiling them into a display list, since the display list may allow the texture image to be cached in dedicated texture memory. Then the texture image would not have to be recopied each time it was needed. Also, the hardware texture format might differ from the OpenGL format, and the conversion can be done at display-list compile time rather than during display.</a:t>
            </a:r>
            <a:endParaRPr lang="zh-TW" altLang="zh-TW" sz="1300" dirty="0" smtClean="0">
              <a:latin typeface="Arial" pitchFamily="34" charset="0"/>
              <a:ea typeface="Dotum" pitchFamily="34" charset="-127"/>
            </a:endParaRPr>
          </a:p>
          <a:p>
            <a:pPr lvl="0"/>
            <a:r>
              <a:rPr lang="en-US" altLang="zh-TW" sz="1300" dirty="0" smtClean="0">
                <a:latin typeface="Arial" pitchFamily="34" charset="0"/>
                <a:ea typeface="Dotum" pitchFamily="34" charset="-127"/>
              </a:rPr>
              <a:t>In OpenGL version 1.0, the display list is the primary method to manage textures. However, if the OpenGL implementation that you are using is version 1.1 or greater, then you should store the texture in a texture object instead. (Some version 1.0 implementations have a vendor-specific extension to support texture objects. If your implementation supports texture objects, you are encouraged to use them.)</a:t>
            </a:r>
            <a:endParaRPr lang="zh-TW" altLang="zh-TW" sz="1300" dirty="0" smtClean="0">
              <a:latin typeface="Arial" pitchFamily="34" charset="0"/>
              <a:ea typeface="Dotum" pitchFamily="34" charset="-127"/>
            </a:endParaRPr>
          </a:p>
          <a:p>
            <a:pPr lvl="0"/>
            <a:r>
              <a:rPr lang="en-US" altLang="zh-TW" sz="1300" dirty="0" smtClean="0">
                <a:latin typeface="Arial" pitchFamily="34" charset="0"/>
                <a:ea typeface="Dotum" pitchFamily="34" charset="-127"/>
              </a:rPr>
              <a:t>Polygon stipple patterns. </a:t>
            </a:r>
            <a:endParaRPr lang="zh-TW" altLang="zh-TW" sz="1300" dirty="0" smtClean="0">
              <a:latin typeface="Arial" pitchFamily="34" charset="0"/>
              <a:ea typeface="Dotum" pitchFamily="34" charset="-127"/>
            </a:endParaRPr>
          </a:p>
          <a:p>
            <a:r>
              <a:rPr lang="en-US" altLang="zh-TW" sz="1300" dirty="0" smtClean="0">
                <a:latin typeface="Arial" pitchFamily="34" charset="0"/>
                <a:ea typeface="Dotum" pitchFamily="34" charset="-127"/>
              </a:rPr>
              <a:t> </a:t>
            </a:r>
            <a:endParaRPr lang="zh-TW" altLang="zh-TW" sz="1300" dirty="0">
              <a:latin typeface="Arial" pitchFamily="34" charset="0"/>
              <a:ea typeface="Dotu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sz="1200" dirty="0" smtClean="0"/>
              <a:t>Symbolic constants GL_VERTEX_ARRAY, GL_COLOR_ARRAY, GL_INDEX_ARRAY, GL_NORMAL_ARRAY, GL_TEXTURE_COORD_ARRAY, and GL_EDGE_FLAG_ARRAY are acceptable parameters.</a:t>
            </a:r>
            <a:endParaRPr lang="zh-TW" altLang="en-US" dirty="0"/>
          </a:p>
        </p:txBody>
      </p:sp>
      <p:sp>
        <p:nvSpPr>
          <p:cNvPr id="4" name="投影片編號版面配置區 3"/>
          <p:cNvSpPr>
            <a:spLocks noGrp="1"/>
          </p:cNvSpPr>
          <p:nvPr>
            <p:ph type="sldNum" sz="quarter" idx="10"/>
          </p:nvPr>
        </p:nvSpPr>
        <p:spPr/>
        <p:txBody>
          <a:bodyPr/>
          <a:lstStyle/>
          <a:p>
            <a:pPr>
              <a:defRPr/>
            </a:pPr>
            <a:fld id="{1A375224-220C-4A0D-85EF-8E1B173EEA8E}" type="slidenum">
              <a:rPr lang="en-US" altLang="zh-TW" smtClean="0"/>
              <a:pPr>
                <a:defRPr/>
              </a:pPr>
              <a:t>22</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1A375224-220C-4A0D-85EF-8E1B173EEA8E}" type="slidenum">
              <a:rPr lang="en-US" altLang="zh-TW" smtClean="0"/>
              <a:pPr>
                <a:defRPr/>
              </a:pPr>
              <a:t>25</a:t>
            </a:fld>
            <a:endParaRPr lang="en-US"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zh-TW" b="1" i="1" dirty="0" smtClean="0">
                <a:solidFill>
                  <a:srgbClr val="0070C0"/>
                </a:solidFill>
              </a:rPr>
              <a:t>type</a:t>
            </a:r>
            <a:r>
              <a:rPr lang="en-US" altLang="zh-TW" dirty="0" smtClean="0"/>
              <a:t>  must be one of GL_UNSIGNED_BYTE,  GL_UNSIGNED_SHORT, or GL_UNSIGNED_INT, indicating the data type of the indices array.</a:t>
            </a:r>
          </a:p>
          <a:p>
            <a:endParaRPr lang="zh-TW" altLang="en-US" dirty="0"/>
          </a:p>
        </p:txBody>
      </p:sp>
      <p:sp>
        <p:nvSpPr>
          <p:cNvPr id="4" name="投影片編號版面配置區 3"/>
          <p:cNvSpPr>
            <a:spLocks noGrp="1"/>
          </p:cNvSpPr>
          <p:nvPr>
            <p:ph type="sldNum" sz="quarter" idx="10"/>
          </p:nvPr>
        </p:nvSpPr>
        <p:spPr/>
        <p:txBody>
          <a:bodyPr/>
          <a:lstStyle/>
          <a:p>
            <a:pPr>
              <a:defRPr/>
            </a:pPr>
            <a:fld id="{1A375224-220C-4A0D-85EF-8E1B173EEA8E}" type="slidenum">
              <a:rPr lang="en-US" altLang="zh-TW" smtClean="0"/>
              <a:pPr>
                <a:defRPr/>
              </a:pPr>
              <a:t>34</a:t>
            </a:fld>
            <a:endParaRPr lang="en-US" altLang="zh-TW"/>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1A375224-220C-4A0D-85EF-8E1B173EEA8E}" type="slidenum">
              <a:rPr lang="en-US" altLang="zh-TW" smtClean="0"/>
              <a:pPr>
                <a:defRPr/>
              </a:pPr>
              <a:t>37</a:t>
            </a:fld>
            <a:endParaRPr lang="en-US"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zh-TW" dirty="0" smtClean="0"/>
              <a:t>The function </a:t>
            </a:r>
            <a:r>
              <a:rPr lang="en-US" altLang="zh-TW" sz="2400" dirty="0" err="1" smtClean="0"/>
              <a:t>glBindBuffer</a:t>
            </a:r>
            <a:r>
              <a:rPr lang="en-US" altLang="zh-TW" sz="2400" dirty="0" smtClean="0"/>
              <a:t> </a:t>
            </a:r>
            <a:r>
              <a:rPr lang="en-US" altLang="zh-TW" dirty="0" smtClean="0"/>
              <a:t>binds the current state to a particular buffer object.</a:t>
            </a:r>
          </a:p>
        </p:txBody>
      </p:sp>
      <p:sp>
        <p:nvSpPr>
          <p:cNvPr id="4" name="投影片編號版面配置區 3"/>
          <p:cNvSpPr>
            <a:spLocks noGrp="1"/>
          </p:cNvSpPr>
          <p:nvPr>
            <p:ph type="sldNum" sz="quarter" idx="10"/>
          </p:nvPr>
        </p:nvSpPr>
        <p:spPr/>
        <p:txBody>
          <a:bodyPr/>
          <a:lstStyle/>
          <a:p>
            <a:pPr>
              <a:defRPr/>
            </a:pPr>
            <a:fld id="{1A375224-220C-4A0D-85EF-8E1B173EEA8E}" type="slidenum">
              <a:rPr lang="en-US" altLang="zh-TW" smtClean="0"/>
              <a:pPr>
                <a:defRPr/>
              </a:pPr>
              <a:t>51</a:t>
            </a:fld>
            <a:endParaRPr lang="en-US" altLang="zh-TW"/>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1A375224-220C-4A0D-85EF-8E1B173EEA8E}" type="slidenum">
              <a:rPr lang="en-US" altLang="zh-TW" smtClean="0"/>
              <a:pPr>
                <a:defRPr/>
              </a:pPr>
              <a:t>52</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4" name="矩形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5" name="矩形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標題 1"/>
          <p:cNvSpPr>
            <a:spLocks noGrp="1"/>
          </p:cNvSpPr>
          <p:nvPr>
            <p:ph type="ctrTitle"/>
          </p:nvPr>
        </p:nvSpPr>
        <p:spPr>
          <a:xfrm>
            <a:off x="685800" y="3355848"/>
            <a:ext cx="8077200" cy="1673352"/>
          </a:xfrm>
        </p:spPr>
        <p:txBody>
          <a:bodyPr tIns="0" bIns="0" anchor="t"/>
          <a:lstStyle>
            <a:lvl1pPr algn="l">
              <a:defRPr sz="4700" b="1"/>
            </a:lvl1pPr>
            <a:extLst/>
          </a:lstStyle>
          <a:p>
            <a:r>
              <a:rPr lang="zh-TW" altLang="en-US" smtClean="0"/>
              <a:t>按一下以編輯母片標題樣式</a:t>
            </a:r>
            <a:endParaRPr lang="en-US"/>
          </a:p>
        </p:txBody>
      </p:sp>
      <p:sp>
        <p:nvSpPr>
          <p:cNvPr id="3" name="副標題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zh-TW" altLang="en-US" smtClean="0"/>
              <a:t>按一下以編輯母片副標題樣式</a:t>
            </a:r>
            <a:endParaRPr lang="en-US"/>
          </a:p>
        </p:txBody>
      </p:sp>
      <p:sp>
        <p:nvSpPr>
          <p:cNvPr id="6" name="日期版面配置區 3"/>
          <p:cNvSpPr>
            <a:spLocks noGrp="1"/>
          </p:cNvSpPr>
          <p:nvPr>
            <p:ph type="dt" sz="half" idx="10"/>
          </p:nvPr>
        </p:nvSpPr>
        <p:spPr/>
        <p:txBody>
          <a:bodyPr/>
          <a:lstStyle>
            <a:lvl1pPr>
              <a:defRPr/>
            </a:lvl1pPr>
          </a:lstStyle>
          <a:p>
            <a:pPr>
              <a:defRPr/>
            </a:pPr>
            <a:endParaRPr lang="en-US" altLang="zh-TW"/>
          </a:p>
        </p:txBody>
      </p:sp>
      <p:sp>
        <p:nvSpPr>
          <p:cNvPr id="7" name="頁尾版面配置區 4"/>
          <p:cNvSpPr>
            <a:spLocks noGrp="1"/>
          </p:cNvSpPr>
          <p:nvPr>
            <p:ph type="ftr" sz="quarter" idx="11"/>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2"/>
          </p:nvPr>
        </p:nvSpPr>
        <p:spPr/>
        <p:txBody>
          <a:bodyPr/>
          <a:lstStyle>
            <a:lvl1pPr>
              <a:defRPr/>
            </a:lvl1pPr>
          </a:lstStyle>
          <a:p>
            <a:pPr>
              <a:defRPr/>
            </a:pPr>
            <a:fld id="{06AD5B68-90EF-483C-AB49-A26810C8703F}" type="slidenum">
              <a:rPr lang="en-US" altLang="zh-TW"/>
              <a:pPr>
                <a:defRPr/>
              </a:pPr>
              <a:t>‹#›</a:t>
            </a:fld>
            <a:endParaRPr lang="en-US" altLang="zh-TW"/>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41AE25C1-4D72-46C3-9100-06C9220BC00A}" type="slidenum">
              <a:rPr lang="en-US" altLang="zh-TW"/>
              <a:pPr>
                <a:defRPr/>
              </a:pPr>
              <a:t>‹#›</a:t>
            </a:fld>
            <a:endParaRPr lang="en-US" altLang="zh-TW"/>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4" name="矩形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5" name="矩形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直排標題 1"/>
          <p:cNvSpPr>
            <a:spLocks noGrp="1"/>
          </p:cNvSpPr>
          <p:nvPr>
            <p:ph type="title" orient="vert"/>
          </p:nvPr>
        </p:nvSpPr>
        <p:spPr>
          <a:xfrm>
            <a:off x="6781800" y="274640"/>
            <a:ext cx="1905000" cy="5851525"/>
          </a:xfrm>
        </p:spPr>
        <p:txBody>
          <a:bodyPr vert="eaVert"/>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304800"/>
            <a:ext cx="6019800" cy="5851525"/>
          </a:xfrm>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日期版面配置區 3"/>
          <p:cNvSpPr>
            <a:spLocks noGrp="1"/>
          </p:cNvSpPr>
          <p:nvPr>
            <p:ph type="dt" sz="half" idx="10"/>
          </p:nvPr>
        </p:nvSpPr>
        <p:spPr/>
        <p:txBody>
          <a:bodyPr/>
          <a:lstStyle>
            <a:lvl1pPr>
              <a:defRPr/>
            </a:lvl1pPr>
          </a:lstStyle>
          <a:p>
            <a:pPr>
              <a:defRPr/>
            </a:pPr>
            <a:endParaRPr lang="en-US" altLang="zh-TW"/>
          </a:p>
        </p:txBody>
      </p:sp>
      <p:sp>
        <p:nvSpPr>
          <p:cNvPr id="7" name="頁尾版面配置區 4"/>
          <p:cNvSpPr>
            <a:spLocks noGrp="1"/>
          </p:cNvSpPr>
          <p:nvPr>
            <p:ph type="ftr" sz="quarter" idx="11"/>
          </p:nvPr>
        </p:nvSpPr>
        <p:spPr>
          <a:xfrm>
            <a:off x="2640013" y="6376988"/>
            <a:ext cx="3836987" cy="365125"/>
          </a:xfrm>
        </p:spPr>
        <p:txBody>
          <a:bodyPr/>
          <a:lstStyle>
            <a:lvl1pPr>
              <a:defRPr/>
            </a:lvl1pPr>
          </a:lstStyle>
          <a:p>
            <a:pPr>
              <a:defRPr/>
            </a:pPr>
            <a:endParaRPr lang="en-US" altLang="zh-TW"/>
          </a:p>
        </p:txBody>
      </p:sp>
      <p:sp>
        <p:nvSpPr>
          <p:cNvPr id="8" name="投影片編號版面配置區 5"/>
          <p:cNvSpPr>
            <a:spLocks noGrp="1"/>
          </p:cNvSpPr>
          <p:nvPr>
            <p:ph type="sldNum" sz="quarter" idx="12"/>
          </p:nvPr>
        </p:nvSpPr>
        <p:spPr/>
        <p:txBody>
          <a:bodyPr/>
          <a:lstStyle>
            <a:lvl1pPr>
              <a:defRPr/>
            </a:lvl1pPr>
          </a:lstStyle>
          <a:p>
            <a:pPr>
              <a:defRPr/>
            </a:pPr>
            <a:fld id="{F28B430E-CAFA-4A28-B25D-7C75BD97072F}" type="slidenum">
              <a:rPr lang="en-US" altLang="zh-TW"/>
              <a:pPr>
                <a:defRPr/>
              </a:pPr>
              <a:t>‹#›</a:t>
            </a:fld>
            <a:endParaRPr lang="en-US" altLang="zh-TW"/>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55448"/>
            <a:ext cx="8229600" cy="1252728"/>
          </a:xfrm>
        </p:spPr>
        <p:txBody>
          <a:bodyPr/>
          <a:lstStyle>
            <a:extLst/>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B682E03C-79D8-46DF-9B18-6947C4211C9B}" type="slidenum">
              <a:rPr lang="en-US" altLang="zh-TW"/>
              <a:pPr>
                <a:defRPr/>
              </a:pPr>
              <a:t>‹#›</a:t>
            </a:fld>
            <a:endParaRPr lang="en-US" altLang="zh-TW"/>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2">
        <a:schemeClr val="bg2"/>
      </p:bgRef>
    </p:bg>
    <p:spTree>
      <p:nvGrpSpPr>
        <p:cNvPr id="1" name=""/>
        <p:cNvGrpSpPr/>
        <p:nvPr/>
      </p:nvGrpSpPr>
      <p:grpSpPr>
        <a:xfrm>
          <a:off x="0" y="0"/>
          <a:ext cx="0" cy="0"/>
          <a:chOff x="0" y="0"/>
          <a:chExt cx="0" cy="0"/>
        </a:xfrm>
      </p:grpSpPr>
      <p:sp>
        <p:nvSpPr>
          <p:cNvPr id="4" name="矩形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5" name="矩形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標題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zh-TW" altLang="en-US" smtClean="0"/>
              <a:t>按一下以編輯母片文字樣式</a:t>
            </a:r>
          </a:p>
        </p:txBody>
      </p:sp>
      <p:sp>
        <p:nvSpPr>
          <p:cNvPr id="6" name="日期版面配置區 3"/>
          <p:cNvSpPr>
            <a:spLocks noGrp="1"/>
          </p:cNvSpPr>
          <p:nvPr>
            <p:ph type="dt" sz="half" idx="10"/>
          </p:nvPr>
        </p:nvSpPr>
        <p:spPr/>
        <p:txBody>
          <a:bodyPr/>
          <a:lstStyle>
            <a:lvl1pPr>
              <a:defRPr/>
            </a:lvl1pPr>
          </a:lstStyle>
          <a:p>
            <a:pPr>
              <a:defRPr/>
            </a:pPr>
            <a:endParaRPr lang="en-US" altLang="zh-TW"/>
          </a:p>
        </p:txBody>
      </p:sp>
      <p:sp>
        <p:nvSpPr>
          <p:cNvPr id="7" name="頁尾版面配置區 4"/>
          <p:cNvSpPr>
            <a:spLocks noGrp="1"/>
          </p:cNvSpPr>
          <p:nvPr>
            <p:ph type="ftr" sz="quarter" idx="11"/>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2"/>
          </p:nvPr>
        </p:nvSpPr>
        <p:spPr/>
        <p:txBody>
          <a:bodyPr/>
          <a:lstStyle>
            <a:lvl1pPr>
              <a:defRPr/>
            </a:lvl1pPr>
          </a:lstStyle>
          <a:p>
            <a:pPr>
              <a:defRPr/>
            </a:pPr>
            <a:fld id="{6F25724B-6717-4D4E-800B-9BA86F3D5565}" type="slidenum">
              <a:rPr lang="en-US" altLang="zh-TW"/>
              <a:pPr>
                <a:defRPr/>
              </a:pPr>
              <a:t>‹#›</a:t>
            </a:fld>
            <a:endParaRPr lang="en-US" altLang="zh-TW"/>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頁尾版面配置區 4"/>
          <p:cNvSpPr>
            <a:spLocks noGrp="1"/>
          </p:cNvSpPr>
          <p:nvPr>
            <p:ph type="ftr" sz="quarter" idx="11"/>
          </p:nvPr>
        </p:nvSpPr>
        <p:spPr/>
        <p:txBody>
          <a:bodyPr/>
          <a:lstStyle>
            <a:lvl1pPr>
              <a:defRPr/>
            </a:lvl1pPr>
          </a:lstStyle>
          <a:p>
            <a:pPr>
              <a:defRPr/>
            </a:pPr>
            <a:endParaRPr lang="en-US" altLang="zh-TW"/>
          </a:p>
        </p:txBody>
      </p:sp>
      <p:sp>
        <p:nvSpPr>
          <p:cNvPr id="7" name="投影片編號版面配置區 5"/>
          <p:cNvSpPr>
            <a:spLocks noGrp="1"/>
          </p:cNvSpPr>
          <p:nvPr>
            <p:ph type="sldNum" sz="quarter" idx="12"/>
          </p:nvPr>
        </p:nvSpPr>
        <p:spPr/>
        <p:txBody>
          <a:bodyPr/>
          <a:lstStyle>
            <a:lvl1pPr>
              <a:defRPr/>
            </a:lvl1pPr>
          </a:lstStyle>
          <a:p>
            <a:pPr>
              <a:defRPr/>
            </a:pPr>
            <a:fld id="{73CD902F-9E0C-458B-BBB8-1659A724C76F}" type="slidenum">
              <a:rPr lang="en-US" altLang="zh-TW"/>
              <a:pPr>
                <a:defRPr/>
              </a:pPr>
              <a:t>‹#›</a:t>
            </a:fld>
            <a:endParaRPr lang="en-US" altLang="zh-TW"/>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zh-TW" altLang="en-US" smtClean="0"/>
              <a:t>按一下以編輯母片文字樣式</a:t>
            </a:r>
          </a:p>
        </p:txBody>
      </p:sp>
      <p:sp>
        <p:nvSpPr>
          <p:cNvPr id="4" name="內容版面配置區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zh-TW" altLang="en-US" smtClean="0"/>
              <a:t>按一下以編輯母片文字樣式</a:t>
            </a:r>
          </a:p>
        </p:txBody>
      </p:sp>
      <p:sp>
        <p:nvSpPr>
          <p:cNvPr id="6" name="內容版面配置區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頁尾版面配置區 4"/>
          <p:cNvSpPr>
            <a:spLocks noGrp="1"/>
          </p:cNvSpPr>
          <p:nvPr>
            <p:ph type="ftr" sz="quarter" idx="11"/>
          </p:nvPr>
        </p:nvSpPr>
        <p:spPr/>
        <p:txBody>
          <a:bodyPr/>
          <a:lstStyle>
            <a:lvl1pPr>
              <a:defRPr/>
            </a:lvl1pPr>
          </a:lstStyle>
          <a:p>
            <a:pPr>
              <a:defRPr/>
            </a:pPr>
            <a:endParaRPr lang="en-US" altLang="zh-TW"/>
          </a:p>
        </p:txBody>
      </p:sp>
      <p:sp>
        <p:nvSpPr>
          <p:cNvPr id="9" name="投影片編號版面配置區 5"/>
          <p:cNvSpPr>
            <a:spLocks noGrp="1"/>
          </p:cNvSpPr>
          <p:nvPr>
            <p:ph type="sldNum" sz="quarter" idx="12"/>
          </p:nvPr>
        </p:nvSpPr>
        <p:spPr/>
        <p:txBody>
          <a:bodyPr/>
          <a:lstStyle>
            <a:lvl1pPr>
              <a:defRPr/>
            </a:lvl1pPr>
          </a:lstStyle>
          <a:p>
            <a:pPr>
              <a:defRPr/>
            </a:pPr>
            <a:fld id="{AB8F9774-BF1A-40A4-BB56-E7A8FF807F4D}" type="slidenum">
              <a:rPr lang="en-US" altLang="zh-TW"/>
              <a:pPr>
                <a:defRPr/>
              </a:pPr>
              <a:t>‹#›</a:t>
            </a:fld>
            <a:endParaRPr lang="en-US" altLang="zh-TW"/>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頁尾版面配置區 4"/>
          <p:cNvSpPr>
            <a:spLocks noGrp="1"/>
          </p:cNvSpPr>
          <p:nvPr>
            <p:ph type="ftr" sz="quarter" idx="11"/>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2"/>
          </p:nvPr>
        </p:nvSpPr>
        <p:spPr/>
        <p:txBody>
          <a:bodyPr/>
          <a:lstStyle>
            <a:lvl1pPr>
              <a:defRPr/>
            </a:lvl1pPr>
          </a:lstStyle>
          <a:p>
            <a:pPr>
              <a:defRPr/>
            </a:pPr>
            <a:fld id="{12FF833D-E8FC-4E49-BA10-B0120D4F9408}" type="slidenum">
              <a:rPr lang="en-US" altLang="zh-TW"/>
              <a:pPr>
                <a:defRPr/>
              </a:pPr>
              <a:t>‹#›</a:t>
            </a:fld>
            <a:endParaRPr lang="en-US" altLang="zh-TW"/>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pPr>
              <a:defRPr/>
            </a:pPr>
            <a:endParaRPr lang="en-US" altLang="zh-TW"/>
          </a:p>
        </p:txBody>
      </p:sp>
      <p:sp>
        <p:nvSpPr>
          <p:cNvPr id="3" name="頁尾版面配置區 2"/>
          <p:cNvSpPr>
            <a:spLocks noGrp="1"/>
          </p:cNvSpPr>
          <p:nvPr>
            <p:ph type="ftr" sz="quarter" idx="11"/>
          </p:nvPr>
        </p:nvSpPr>
        <p:spPr/>
        <p:txBody>
          <a:bodyPr/>
          <a:lstStyle>
            <a:lvl1pPr>
              <a:defRPr/>
            </a:lvl1pPr>
          </a:lstStyle>
          <a:p>
            <a:pPr>
              <a:defRPr/>
            </a:pPr>
            <a:endParaRPr lang="en-US" altLang="zh-TW"/>
          </a:p>
        </p:txBody>
      </p:sp>
      <p:sp>
        <p:nvSpPr>
          <p:cNvPr id="4" name="投影片編號版面配置區 3"/>
          <p:cNvSpPr>
            <a:spLocks noGrp="1"/>
          </p:cNvSpPr>
          <p:nvPr>
            <p:ph type="sldNum" sz="quarter" idx="12"/>
          </p:nvPr>
        </p:nvSpPr>
        <p:spPr/>
        <p:txBody>
          <a:bodyPr/>
          <a:lstStyle>
            <a:lvl1pPr>
              <a:defRPr/>
            </a:lvl1pPr>
          </a:lstStyle>
          <a:p>
            <a:pPr>
              <a:defRPr/>
            </a:pPr>
            <a:fld id="{3AFDB7C0-65C2-46FB-8431-97A198D6591B}" type="slidenum">
              <a:rPr lang="en-US" altLang="zh-TW"/>
              <a:pPr>
                <a:defRPr/>
              </a:pPr>
              <a:t>‹#›</a:t>
            </a:fld>
            <a:endParaRPr lang="en-US" altLang="zh-TW"/>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5" name="矩形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6" name="矩形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標題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zh-TW" altLang="en-US" smtClean="0"/>
              <a:t>按一下以編輯母片標題樣式</a:t>
            </a:r>
            <a:endParaRPr lang="en-US"/>
          </a:p>
        </p:txBody>
      </p:sp>
      <p:sp>
        <p:nvSpPr>
          <p:cNvPr id="3" name="內容版面配置區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zh-TW" altLang="en-US" smtClean="0"/>
              <a:t>按一下以編輯母片文字樣式</a:t>
            </a:r>
          </a:p>
        </p:txBody>
      </p:sp>
      <p:sp>
        <p:nvSpPr>
          <p:cNvPr id="7" name="日期版面配置區 4"/>
          <p:cNvSpPr>
            <a:spLocks noGrp="1"/>
          </p:cNvSpPr>
          <p:nvPr>
            <p:ph type="dt" sz="half" idx="10"/>
          </p:nvPr>
        </p:nvSpPr>
        <p:spPr/>
        <p:txBody>
          <a:bodyPr/>
          <a:lstStyle>
            <a:lvl1pPr>
              <a:defRPr/>
            </a:lvl1pPr>
          </a:lstStyle>
          <a:p>
            <a:pPr>
              <a:defRPr/>
            </a:pPr>
            <a:endParaRPr lang="en-US" altLang="zh-TW"/>
          </a:p>
        </p:txBody>
      </p:sp>
      <p:sp>
        <p:nvSpPr>
          <p:cNvPr id="8" name="頁尾版面配置區 5"/>
          <p:cNvSpPr>
            <a:spLocks noGrp="1"/>
          </p:cNvSpPr>
          <p:nvPr>
            <p:ph type="ftr" sz="quarter" idx="11"/>
          </p:nvPr>
        </p:nvSpPr>
        <p:spPr/>
        <p:txBody>
          <a:bodyPr/>
          <a:lstStyle>
            <a:lvl1pPr>
              <a:defRPr/>
            </a:lvl1pPr>
          </a:lstStyle>
          <a:p>
            <a:pPr>
              <a:defRPr/>
            </a:pPr>
            <a:endParaRPr lang="en-US" altLang="zh-TW"/>
          </a:p>
        </p:txBody>
      </p:sp>
      <p:sp>
        <p:nvSpPr>
          <p:cNvPr id="9" name="投影片編號版面配置區 6"/>
          <p:cNvSpPr>
            <a:spLocks noGrp="1"/>
          </p:cNvSpPr>
          <p:nvPr>
            <p:ph type="sldNum" sz="quarter" idx="12"/>
          </p:nvPr>
        </p:nvSpPr>
        <p:spPr/>
        <p:txBody>
          <a:bodyPr/>
          <a:lstStyle>
            <a:lvl1pPr>
              <a:defRPr/>
            </a:lvl1pPr>
          </a:lstStyle>
          <a:p>
            <a:pPr>
              <a:defRPr/>
            </a:pPr>
            <a:fld id="{E7E36A94-1BC9-4EC0-9AED-6D2E669181E9}" type="slidenum">
              <a:rPr lang="en-US" altLang="zh-TW"/>
              <a:pPr>
                <a:defRPr/>
              </a:pPr>
              <a:t>‹#›</a:t>
            </a:fld>
            <a:endParaRPr lang="en-US" altLang="zh-TW"/>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p:bgRef idx="1001">
        <a:schemeClr val="bg2"/>
      </p:bgRef>
    </p:bg>
    <p:spTree>
      <p:nvGrpSpPr>
        <p:cNvPr id="1" name=""/>
        <p:cNvGrpSpPr/>
        <p:nvPr/>
      </p:nvGrpSpPr>
      <p:grpSpPr>
        <a:xfrm>
          <a:off x="0" y="0"/>
          <a:ext cx="0" cy="0"/>
          <a:chOff x="0" y="0"/>
          <a:chExt cx="0" cy="0"/>
        </a:xfrm>
      </p:grpSpPr>
      <p:sp>
        <p:nvSpPr>
          <p:cNvPr id="5" name="矩形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6" name="矩形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標題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zh-TW" altLang="en-US" smtClean="0"/>
              <a:t>按一下以編輯母片標題樣式</a:t>
            </a:r>
            <a:endParaRPr lang="en-US"/>
          </a:p>
        </p:txBody>
      </p:sp>
      <p:sp>
        <p:nvSpPr>
          <p:cNvPr id="3" name="圖片版面配置區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zh-TW" altLang="en-US" noProof="0" smtClean="0"/>
              <a:t>按一下圖示以新增圖片</a:t>
            </a:r>
            <a:endParaRPr lang="en-US" noProof="0" dirty="0"/>
          </a:p>
        </p:txBody>
      </p:sp>
      <p:sp>
        <p:nvSpPr>
          <p:cNvPr id="4" name="文字版面配置區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zh-TW" altLang="en-US" smtClean="0"/>
              <a:t>按一下以編輯母片文字樣式</a:t>
            </a:r>
          </a:p>
        </p:txBody>
      </p:sp>
      <p:sp>
        <p:nvSpPr>
          <p:cNvPr id="7" name="日期版面配置區 4"/>
          <p:cNvSpPr>
            <a:spLocks noGrp="1"/>
          </p:cNvSpPr>
          <p:nvPr>
            <p:ph type="dt" sz="half" idx="10"/>
          </p:nvPr>
        </p:nvSpPr>
        <p:spPr>
          <a:xfrm>
            <a:off x="165100" y="1169988"/>
            <a:ext cx="2522538" cy="201612"/>
          </a:xfrm>
        </p:spPr>
        <p:txBody>
          <a:bodyPr/>
          <a:lstStyle>
            <a:lvl1pPr>
              <a:defRPr/>
            </a:lvl1pPr>
          </a:lstStyle>
          <a:p>
            <a:pPr>
              <a:defRPr/>
            </a:pPr>
            <a:endParaRPr lang="en-US" altLang="zh-TW"/>
          </a:p>
        </p:txBody>
      </p:sp>
      <p:sp>
        <p:nvSpPr>
          <p:cNvPr id="8" name="頁尾版面配置區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ltLang="zh-TW"/>
          </a:p>
        </p:txBody>
      </p:sp>
      <p:sp>
        <p:nvSpPr>
          <p:cNvPr id="9" name="投影片編號版面配置區 6"/>
          <p:cNvSpPr>
            <a:spLocks noGrp="1"/>
          </p:cNvSpPr>
          <p:nvPr>
            <p:ph type="sldNum" sz="quarter" idx="12"/>
          </p:nvPr>
        </p:nvSpPr>
        <p:spPr>
          <a:xfrm>
            <a:off x="8339138" y="1169988"/>
            <a:ext cx="733425" cy="201612"/>
          </a:xfrm>
        </p:spPr>
        <p:txBody>
          <a:bodyPr/>
          <a:lstStyle>
            <a:lvl1pPr>
              <a:defRPr/>
            </a:lvl1pPr>
          </a:lstStyle>
          <a:p>
            <a:pPr>
              <a:defRPr/>
            </a:pPr>
            <a:fld id="{1BD65E88-483A-41CF-9580-64BCB47CC0D5}" type="slidenum">
              <a:rPr lang="en-US" altLang="zh-TW"/>
              <a:pPr>
                <a:defRPr/>
              </a:pPr>
              <a:t>‹#›</a:t>
            </a:fld>
            <a:endParaRPr lang="en-US" altLang="zh-TW"/>
          </a:p>
        </p:txBody>
      </p:sp>
    </p:spTree>
  </p:cSld>
  <p:clrMapOvr>
    <a:overrideClrMapping bg1="lt1" tx1="dk1" bg2="lt2" tx2="dk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矩形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7" name="矩形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標題版面配置區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zh-TW" altLang="en-US" smtClean="0"/>
              <a:t>按一下以編輯母片標題樣式</a:t>
            </a:r>
            <a:endParaRPr lang="en-US"/>
          </a:p>
        </p:txBody>
      </p:sp>
      <p:sp>
        <p:nvSpPr>
          <p:cNvPr id="1029" name="文字版面配置區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4" name="日期版面配置區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Times New Roman" pitchFamily="18" charset="0"/>
              </a:defRPr>
            </a:lvl1pPr>
            <a:extLst/>
          </a:lstStyle>
          <a:p>
            <a:pPr>
              <a:defRPr/>
            </a:pPr>
            <a:endParaRPr lang="en-US" altLang="zh-TW"/>
          </a:p>
        </p:txBody>
      </p:sp>
      <p:sp>
        <p:nvSpPr>
          <p:cNvPr id="5" name="頁尾版面配置區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Times New Roman" pitchFamily="18" charset="0"/>
              </a:defRPr>
            </a:lvl1pPr>
            <a:extLst/>
          </a:lstStyle>
          <a:p>
            <a:pPr>
              <a:defRPr/>
            </a:pPr>
            <a:endParaRPr lang="en-US" altLang="zh-TW"/>
          </a:p>
        </p:txBody>
      </p:sp>
      <p:sp>
        <p:nvSpPr>
          <p:cNvPr id="6" name="投影片編號版面配置區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latin typeface="Times New Roman" pitchFamily="18" charset="0"/>
              </a:defRPr>
            </a:lvl1pPr>
            <a:extLst/>
          </a:lstStyle>
          <a:p>
            <a:pPr>
              <a:defRPr/>
            </a:pPr>
            <a:fld id="{E3189F7F-5770-421D-9A53-43C047197558}"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992" r:id="rId1"/>
    <p:sldLayoutId id="2147483987" r:id="rId2"/>
    <p:sldLayoutId id="2147483993" r:id="rId3"/>
    <p:sldLayoutId id="2147483988" r:id="rId4"/>
    <p:sldLayoutId id="2147483989" r:id="rId5"/>
    <p:sldLayoutId id="2147483990" r:id="rId6"/>
    <p:sldLayoutId id="2147483994" r:id="rId7"/>
    <p:sldLayoutId id="2147483995" r:id="rId8"/>
    <p:sldLayoutId id="2147483996" r:id="rId9"/>
    <p:sldLayoutId id="2147483991" r:id="rId10"/>
    <p:sldLayoutId id="2147483997" r:id="rId11"/>
  </p:sldLayoutIdLst>
  <p:transition spd="med"/>
  <p:timing>
    <p:tnLst>
      <p:par>
        <p:cTn id="1" dur="indefinite" restart="never" nodeType="tmRoot"/>
      </p:par>
    </p:tnLst>
  </p:timing>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ea typeface="新細明體" pitchFamily="18" charset="-120"/>
        </a:defRPr>
      </a:lvl2pPr>
      <a:lvl3pPr algn="l" rtl="0" eaLnBrk="0" fontAlgn="base" hangingPunct="0">
        <a:spcBef>
          <a:spcPct val="0"/>
        </a:spcBef>
        <a:spcAft>
          <a:spcPct val="0"/>
        </a:spcAft>
        <a:defRPr sz="4500" b="1">
          <a:solidFill>
            <a:srgbClr val="FFC800"/>
          </a:solidFill>
          <a:latin typeface="Corbel" pitchFamily="34" charset="0"/>
          <a:ea typeface="新細明體" pitchFamily="18" charset="-120"/>
        </a:defRPr>
      </a:lvl3pPr>
      <a:lvl4pPr algn="l" rtl="0" eaLnBrk="0" fontAlgn="base" hangingPunct="0">
        <a:spcBef>
          <a:spcPct val="0"/>
        </a:spcBef>
        <a:spcAft>
          <a:spcPct val="0"/>
        </a:spcAft>
        <a:defRPr sz="4500" b="1">
          <a:solidFill>
            <a:srgbClr val="FFC800"/>
          </a:solidFill>
          <a:latin typeface="Corbel" pitchFamily="34" charset="0"/>
          <a:ea typeface="新細明體" pitchFamily="18" charset="-120"/>
        </a:defRPr>
      </a:lvl4pPr>
      <a:lvl5pPr algn="l" rtl="0" eaLnBrk="0" fontAlgn="base" hangingPunct="0">
        <a:spcBef>
          <a:spcPct val="0"/>
        </a:spcBef>
        <a:spcAft>
          <a:spcPct val="0"/>
        </a:spcAft>
        <a:defRPr sz="4500" b="1">
          <a:solidFill>
            <a:srgbClr val="FFC800"/>
          </a:solidFill>
          <a:latin typeface="Corbel" pitchFamily="34" charset="0"/>
          <a:ea typeface="新細明體" pitchFamily="18" charset="-120"/>
        </a:defRPr>
      </a:lvl5pPr>
      <a:lvl6pPr marL="457200" algn="l" rtl="0" fontAlgn="base">
        <a:spcBef>
          <a:spcPct val="0"/>
        </a:spcBef>
        <a:spcAft>
          <a:spcPct val="0"/>
        </a:spcAft>
        <a:defRPr sz="4500" b="1">
          <a:solidFill>
            <a:srgbClr val="FFC800"/>
          </a:solidFill>
          <a:latin typeface="Corbel" pitchFamily="34" charset="0"/>
          <a:ea typeface="新細明體" pitchFamily="18" charset="-120"/>
        </a:defRPr>
      </a:lvl6pPr>
      <a:lvl7pPr marL="914400" algn="l" rtl="0" fontAlgn="base">
        <a:spcBef>
          <a:spcPct val="0"/>
        </a:spcBef>
        <a:spcAft>
          <a:spcPct val="0"/>
        </a:spcAft>
        <a:defRPr sz="4500" b="1">
          <a:solidFill>
            <a:srgbClr val="FFC800"/>
          </a:solidFill>
          <a:latin typeface="Corbel" pitchFamily="34" charset="0"/>
          <a:ea typeface="新細明體" pitchFamily="18" charset="-120"/>
        </a:defRPr>
      </a:lvl7pPr>
      <a:lvl8pPr marL="1371600" algn="l" rtl="0" fontAlgn="base">
        <a:spcBef>
          <a:spcPct val="0"/>
        </a:spcBef>
        <a:spcAft>
          <a:spcPct val="0"/>
        </a:spcAft>
        <a:defRPr sz="4500" b="1">
          <a:solidFill>
            <a:srgbClr val="FFC800"/>
          </a:solidFill>
          <a:latin typeface="Corbel" pitchFamily="34" charset="0"/>
          <a:ea typeface="新細明體" pitchFamily="18" charset="-120"/>
        </a:defRPr>
      </a:lvl8pPr>
      <a:lvl9pPr marL="1828800" algn="l" rtl="0" fontAlgn="base">
        <a:spcBef>
          <a:spcPct val="0"/>
        </a:spcBef>
        <a:spcAft>
          <a:spcPct val="0"/>
        </a:spcAft>
        <a:defRPr sz="4500" b="1">
          <a:solidFill>
            <a:srgbClr val="FFC800"/>
          </a:solidFill>
          <a:latin typeface="Corbel" pitchFamily="34" charset="0"/>
          <a:ea typeface="新細明體" pitchFamily="18" charset="-12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ongho.ca/opengl/gl_vbo.html" TargetMode="External"/><Relationship Id="rId2" Type="http://schemas.openxmlformats.org/officeDocument/2006/relationships/hyperlink" Target="http://nehe.gamedev.net/data/lessons/lesson.asp?lesson=1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en-US" altLang="zh-TW" sz="4800" dirty="0" smtClean="0"/>
              <a:t>3D Graphics Programming</a:t>
            </a:r>
            <a:endParaRPr lang="zh-TW" altLang="en-US" dirty="0"/>
          </a:p>
        </p:txBody>
      </p:sp>
      <p:sp>
        <p:nvSpPr>
          <p:cNvPr id="5" name="副標題 4"/>
          <p:cNvSpPr>
            <a:spLocks noGrp="1"/>
          </p:cNvSpPr>
          <p:nvPr>
            <p:ph type="subTitle" idx="1"/>
          </p:nvPr>
        </p:nvSpPr>
        <p:spPr/>
        <p:txBody>
          <a:bodyPr/>
          <a:lstStyle/>
          <a:p>
            <a:r>
              <a:rPr lang="en-US" altLang="zh-TW" dirty="0" smtClean="0"/>
              <a:t>Chapter 11. Faster Geometry Throughput</a:t>
            </a:r>
            <a:endParaRPr lang="zh-TW" altLang="en-US" dirty="0"/>
          </a:p>
        </p:txBody>
      </p:sp>
      <p:sp>
        <p:nvSpPr>
          <p:cNvPr id="6" name="文字方塊 5"/>
          <p:cNvSpPr txBox="1"/>
          <p:nvPr/>
        </p:nvSpPr>
        <p:spPr>
          <a:xfrm>
            <a:off x="6591282" y="5211561"/>
            <a:ext cx="2552750" cy="646331"/>
          </a:xfrm>
          <a:prstGeom prst="rect">
            <a:avLst/>
          </a:prstGeom>
          <a:noFill/>
        </p:spPr>
        <p:txBody>
          <a:bodyPr wrap="none" rtlCol="0">
            <a:spAutoFit/>
          </a:bodyPr>
          <a:lstStyle/>
          <a:p>
            <a:pPr algn="r"/>
            <a:r>
              <a:rPr kumimoji="0" lang="en-US" altLang="zh-TW" sz="1800" dirty="0" smtClean="0">
                <a:effectLst>
                  <a:outerShdw blurRad="38100" dist="38100" dir="2700000" algn="tl">
                    <a:srgbClr val="000000">
                      <a:alpha val="43137"/>
                    </a:srgbClr>
                  </a:outerShdw>
                </a:effectLst>
                <a:latin typeface="+mn-lt"/>
                <a:ea typeface="標楷體" pitchFamily="65" charset="-120"/>
                <a:cs typeface="Times New Roman" charset="0"/>
              </a:rPr>
              <a:t>2010.12.5</a:t>
            </a:r>
            <a:br>
              <a:rPr kumimoji="0" lang="en-US" altLang="zh-TW" sz="1800" dirty="0" smtClean="0">
                <a:effectLst>
                  <a:outerShdw blurRad="38100" dist="38100" dir="2700000" algn="tl">
                    <a:srgbClr val="000000">
                      <a:alpha val="43137"/>
                    </a:srgbClr>
                  </a:outerShdw>
                </a:effectLst>
                <a:latin typeface="+mn-lt"/>
                <a:ea typeface="標楷體" pitchFamily="65" charset="-120"/>
                <a:cs typeface="Times New Roman" charset="0"/>
              </a:rPr>
            </a:br>
            <a:r>
              <a:rPr kumimoji="0" lang="en-US" altLang="zh-TW" sz="1800" dirty="0" smtClean="0">
                <a:effectLst>
                  <a:outerShdw blurRad="38100" dist="38100" dir="2700000" algn="tl">
                    <a:srgbClr val="000000">
                      <a:alpha val="43137"/>
                    </a:srgbClr>
                  </a:outerShdw>
                </a:effectLst>
                <a:latin typeface="+mn-lt"/>
                <a:ea typeface="標楷體" pitchFamily="65" charset="-120"/>
                <a:cs typeface="Times New Roman" charset="0"/>
              </a:rPr>
              <a:t>Presented by Garrett Yeh</a:t>
            </a:r>
            <a:endParaRPr lang="zh-TW" altLang="en-US" sz="1800" dirty="0">
              <a:effectLst>
                <a:outerShdw blurRad="38100" dist="38100" dir="2700000" algn="tl">
                  <a:srgbClr val="000000">
                    <a:alpha val="43137"/>
                  </a:srgbClr>
                </a:outerShdw>
              </a:effectLst>
              <a:latin typeface="+mn-lt"/>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Create and Name a list</a:t>
            </a:r>
            <a:r>
              <a:rPr lang="en-US" altLang="zh-TW" baseline="-25000" dirty="0" smtClean="0"/>
              <a:t> </a:t>
            </a:r>
            <a:r>
              <a:rPr lang="en-US" altLang="zh-TW" sz="4800" baseline="-25000" dirty="0" smtClean="0"/>
              <a:t>-1</a:t>
            </a:r>
            <a:endParaRPr lang="zh-TW" altLang="en-US" baseline="-25000" dirty="0"/>
          </a:p>
        </p:txBody>
      </p:sp>
      <p:sp>
        <p:nvSpPr>
          <p:cNvPr id="3" name="內容版面配置區 2"/>
          <p:cNvSpPr>
            <a:spLocks noGrp="1"/>
          </p:cNvSpPr>
          <p:nvPr>
            <p:ph idx="1"/>
          </p:nvPr>
        </p:nvSpPr>
        <p:spPr/>
        <p:txBody>
          <a:bodyPr/>
          <a:lstStyle/>
          <a:p>
            <a:r>
              <a:rPr lang="en-US" altLang="zh-TW" dirty="0" smtClean="0"/>
              <a:t>void </a:t>
            </a:r>
            <a:r>
              <a:rPr lang="en-US" altLang="zh-TW" b="1" dirty="0" err="1" smtClean="0"/>
              <a:t>glNewList</a:t>
            </a:r>
            <a:r>
              <a:rPr lang="en-US" altLang="zh-TW" dirty="0" smtClean="0"/>
              <a:t>(</a:t>
            </a:r>
            <a:r>
              <a:rPr lang="en-US" altLang="zh-TW" dirty="0" smtClean="0">
                <a:solidFill>
                  <a:srgbClr val="0070C0"/>
                </a:solidFill>
              </a:rPr>
              <a:t>&lt;</a:t>
            </a:r>
            <a:r>
              <a:rPr lang="en-US" altLang="zh-TW" i="1" dirty="0" smtClean="0">
                <a:solidFill>
                  <a:srgbClr val="0070C0"/>
                </a:solidFill>
              </a:rPr>
              <a:t>unsigned integer name&gt;</a:t>
            </a:r>
            <a:r>
              <a:rPr lang="en-US" altLang="zh-TW" i="1" dirty="0" smtClean="0"/>
              <a:t>, </a:t>
            </a:r>
            <a:r>
              <a:rPr lang="en-US" altLang="zh-TW" i="1" dirty="0" smtClean="0">
                <a:solidFill>
                  <a:srgbClr val="92D050"/>
                </a:solidFill>
              </a:rPr>
              <a:t>GL_COMPILE</a:t>
            </a:r>
            <a:r>
              <a:rPr lang="en-US" altLang="zh-TW" i="1" dirty="0" smtClean="0"/>
              <a:t>);</a:t>
            </a:r>
          </a:p>
          <a:p>
            <a:pPr lvl="1"/>
            <a:r>
              <a:rPr lang="en-US" altLang="zh-TW" dirty="0" smtClean="0">
                <a:solidFill>
                  <a:srgbClr val="0070C0"/>
                </a:solidFill>
              </a:rPr>
              <a:t>First one means the </a:t>
            </a:r>
            <a:r>
              <a:rPr lang="en-US" altLang="zh-TW" b="1" i="1" dirty="0" smtClean="0">
                <a:solidFill>
                  <a:srgbClr val="0070C0"/>
                </a:solidFill>
              </a:rPr>
              <a:t>Name</a:t>
            </a:r>
            <a:r>
              <a:rPr lang="en-US" altLang="zh-TW" dirty="0" smtClean="0">
                <a:solidFill>
                  <a:srgbClr val="0070C0"/>
                </a:solidFill>
              </a:rPr>
              <a:t> of this new list</a:t>
            </a:r>
          </a:p>
          <a:p>
            <a:pPr lvl="2"/>
            <a:r>
              <a:rPr lang="en-US" altLang="zh-TW" dirty="0" smtClean="0"/>
              <a:t>It will overwrite exited display list which used same ID.</a:t>
            </a:r>
          </a:p>
          <a:p>
            <a:pPr lvl="1"/>
            <a:r>
              <a:rPr lang="en-US" altLang="zh-TW" dirty="0" smtClean="0">
                <a:solidFill>
                  <a:srgbClr val="92D050"/>
                </a:solidFill>
              </a:rPr>
              <a:t>Second one is the options of this step.</a:t>
            </a:r>
          </a:p>
          <a:p>
            <a:pPr lvl="2"/>
            <a:r>
              <a:rPr lang="en-US" altLang="zh-TW" i="1" dirty="0" smtClean="0"/>
              <a:t>GL_COMPILE </a:t>
            </a:r>
            <a:r>
              <a:rPr lang="en-US" altLang="zh-TW" b="1" dirty="0" smtClean="0"/>
              <a:t>or</a:t>
            </a:r>
            <a:r>
              <a:rPr lang="en-US" altLang="zh-TW" i="1" dirty="0" smtClean="0"/>
              <a:t> GL_COMPILE_AND_EXECUTE</a:t>
            </a:r>
          </a:p>
          <a:p>
            <a:pPr lvl="2"/>
            <a:r>
              <a:rPr lang="en-US" altLang="zh-TW" i="1" dirty="0" smtClean="0"/>
              <a:t>= just create it </a:t>
            </a:r>
            <a:r>
              <a:rPr lang="en-US" altLang="zh-TW" b="1" dirty="0" smtClean="0"/>
              <a:t>or</a:t>
            </a:r>
            <a:r>
              <a:rPr lang="en-US" altLang="zh-TW" i="1" dirty="0" smtClean="0"/>
              <a:t> create and run it once</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Create and Name a list</a:t>
            </a:r>
            <a:r>
              <a:rPr lang="en-US" altLang="zh-TW" baseline="-25000" dirty="0" smtClean="0"/>
              <a:t> </a:t>
            </a:r>
            <a:r>
              <a:rPr lang="en-US" altLang="zh-TW" sz="4400" baseline="-25000" dirty="0" smtClean="0"/>
              <a:t>-2</a:t>
            </a:r>
            <a:endParaRPr lang="zh-TW" altLang="en-US" dirty="0"/>
          </a:p>
        </p:txBody>
      </p:sp>
      <p:sp>
        <p:nvSpPr>
          <p:cNvPr id="3" name="內容版面配置區 2"/>
          <p:cNvSpPr>
            <a:spLocks noGrp="1"/>
          </p:cNvSpPr>
          <p:nvPr>
            <p:ph idx="1"/>
          </p:nvPr>
        </p:nvSpPr>
        <p:spPr/>
        <p:txBody>
          <a:bodyPr/>
          <a:lstStyle/>
          <a:p>
            <a:r>
              <a:rPr lang="en-US" altLang="zh-TW" dirty="0" err="1" smtClean="0"/>
              <a:t>GLuint</a:t>
            </a:r>
            <a:r>
              <a:rPr lang="en-US" altLang="zh-TW" dirty="0" smtClean="0"/>
              <a:t> </a:t>
            </a:r>
            <a:r>
              <a:rPr lang="en-US" altLang="zh-TW" b="1" dirty="0" err="1" smtClean="0"/>
              <a:t>glGenLists</a:t>
            </a:r>
            <a:r>
              <a:rPr lang="en-US" altLang="zh-TW" dirty="0" smtClean="0"/>
              <a:t>(</a:t>
            </a:r>
            <a:r>
              <a:rPr lang="en-US" altLang="zh-TW" dirty="0" err="1" smtClean="0"/>
              <a:t>GLsizei</a:t>
            </a:r>
            <a:r>
              <a:rPr lang="en-US" altLang="zh-TW" dirty="0" smtClean="0"/>
              <a:t> </a:t>
            </a:r>
            <a:r>
              <a:rPr lang="en-US" altLang="zh-TW" i="1" dirty="0" smtClean="0">
                <a:solidFill>
                  <a:srgbClr val="0070C0"/>
                </a:solidFill>
              </a:rPr>
              <a:t>range</a:t>
            </a:r>
            <a:r>
              <a:rPr lang="en-US" altLang="zh-TW" i="1" dirty="0" smtClean="0"/>
              <a:t>);</a:t>
            </a:r>
          </a:p>
          <a:p>
            <a:pPr lvl="1"/>
            <a:r>
              <a:rPr lang="en-US" altLang="zh-TW" dirty="0" smtClean="0"/>
              <a:t>returns the first of </a:t>
            </a:r>
            <a:r>
              <a:rPr lang="en-US" altLang="zh-TW" u="sng" dirty="0" smtClean="0">
                <a:solidFill>
                  <a:srgbClr val="0070C0"/>
                </a:solidFill>
              </a:rPr>
              <a:t>a series</a:t>
            </a:r>
            <a:r>
              <a:rPr lang="en-US" altLang="zh-TW" dirty="0" smtClean="0">
                <a:solidFill>
                  <a:srgbClr val="0070C0"/>
                </a:solidFill>
              </a:rPr>
              <a:t> </a:t>
            </a:r>
            <a:r>
              <a:rPr lang="en-US" altLang="zh-TW" dirty="0" smtClean="0"/>
              <a:t>of display list integers that are unique.</a:t>
            </a:r>
          </a:p>
          <a:p>
            <a:pPr lvl="1"/>
            <a:endParaRPr lang="en-US" altLang="zh-TW" i="1" dirty="0" smtClean="0"/>
          </a:p>
          <a:p>
            <a:pPr lvl="1"/>
            <a:r>
              <a:rPr lang="en-US" altLang="zh-TW" dirty="0" err="1" smtClean="0"/>
              <a:t>listIndex</a:t>
            </a:r>
            <a:r>
              <a:rPr lang="en-US" altLang="zh-TW" dirty="0" smtClean="0"/>
              <a:t> = </a:t>
            </a:r>
            <a:r>
              <a:rPr lang="en-US" altLang="zh-TW" dirty="0" err="1" smtClean="0"/>
              <a:t>glGenLists</a:t>
            </a:r>
            <a:r>
              <a:rPr lang="en-US" altLang="zh-TW" dirty="0" smtClean="0"/>
              <a:t>(n);</a:t>
            </a:r>
          </a:p>
          <a:p>
            <a:pPr lvl="2"/>
            <a:r>
              <a:rPr lang="en-US" altLang="zh-TW" dirty="0" smtClean="0"/>
              <a:t>Allocates </a:t>
            </a:r>
            <a:r>
              <a:rPr lang="en-US" altLang="zh-TW" dirty="0" smtClean="0">
                <a:solidFill>
                  <a:srgbClr val="0070C0"/>
                </a:solidFill>
              </a:rPr>
              <a:t>n consecutive previously unallocated display-list indices</a:t>
            </a:r>
            <a:r>
              <a:rPr lang="en-US" altLang="zh-TW" dirty="0" smtClean="0"/>
              <a:t>, and returns the first index.</a:t>
            </a:r>
          </a:p>
          <a:p>
            <a:pPr lvl="2"/>
            <a:r>
              <a:rPr lang="en-US" altLang="zh-TW" dirty="0" smtClean="0"/>
              <a:t>You can use </a:t>
            </a:r>
            <a:r>
              <a:rPr lang="en-US" altLang="zh-TW" dirty="0" err="1" smtClean="0"/>
              <a:t>listIndex</a:t>
            </a:r>
            <a:r>
              <a:rPr lang="en-US" altLang="zh-TW" dirty="0" smtClean="0"/>
              <a:t>, </a:t>
            </a:r>
            <a:r>
              <a:rPr lang="en-US" altLang="zh-TW" dirty="0" err="1" smtClean="0"/>
              <a:t>listIndex</a:t>
            </a:r>
            <a:r>
              <a:rPr lang="en-US" altLang="zh-TW" dirty="0" smtClean="0"/>
              <a:t> +1, </a:t>
            </a:r>
            <a:r>
              <a:rPr lang="en-US" altLang="zh-TW" dirty="0" err="1" smtClean="0"/>
              <a:t>listIndex</a:t>
            </a:r>
            <a:r>
              <a:rPr lang="en-US" altLang="zh-TW" dirty="0" smtClean="0"/>
              <a:t> +2 … +(n-1)</a:t>
            </a:r>
          </a:p>
          <a:p>
            <a:pPr lvl="1"/>
            <a:endParaRPr lang="en-US" altLang="zh-TW" i="1" dirty="0" smtClean="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Use a list</a:t>
            </a:r>
            <a:endParaRPr lang="zh-TW" altLang="en-US" dirty="0"/>
          </a:p>
        </p:txBody>
      </p:sp>
      <p:sp>
        <p:nvSpPr>
          <p:cNvPr id="3" name="內容版面配置區 2"/>
          <p:cNvSpPr>
            <a:spLocks noGrp="1"/>
          </p:cNvSpPr>
          <p:nvPr>
            <p:ph idx="1"/>
          </p:nvPr>
        </p:nvSpPr>
        <p:spPr/>
        <p:txBody>
          <a:bodyPr/>
          <a:lstStyle/>
          <a:p>
            <a:r>
              <a:rPr lang="en-US" altLang="zh-TW" dirty="0" smtClean="0"/>
              <a:t>void </a:t>
            </a:r>
            <a:r>
              <a:rPr lang="en-US" altLang="zh-TW" b="1" dirty="0" err="1" smtClean="0"/>
              <a:t>glCallList</a:t>
            </a:r>
            <a:r>
              <a:rPr lang="en-US" altLang="zh-TW" dirty="0" smtClean="0"/>
              <a:t>(</a:t>
            </a:r>
            <a:r>
              <a:rPr lang="en-US" altLang="zh-TW" dirty="0" err="1" smtClean="0"/>
              <a:t>GLuint</a:t>
            </a:r>
            <a:r>
              <a:rPr lang="en-US" altLang="zh-TW" dirty="0" smtClean="0"/>
              <a:t> </a:t>
            </a:r>
            <a:r>
              <a:rPr lang="en-US" altLang="zh-TW" i="1" dirty="0" smtClean="0">
                <a:solidFill>
                  <a:srgbClr val="0070C0"/>
                </a:solidFill>
              </a:rPr>
              <a:t>list</a:t>
            </a:r>
            <a:r>
              <a:rPr lang="en-US" altLang="zh-TW" i="1" dirty="0" smtClean="0"/>
              <a:t>);</a:t>
            </a:r>
          </a:p>
          <a:p>
            <a:pPr lvl="1"/>
            <a:r>
              <a:rPr lang="en-US" altLang="zh-TW" i="1" dirty="0" smtClean="0"/>
              <a:t>Use a existed list to rendering</a:t>
            </a:r>
          </a:p>
          <a:p>
            <a:r>
              <a:rPr lang="en-US" altLang="zh-TW" dirty="0" smtClean="0"/>
              <a:t>void </a:t>
            </a:r>
            <a:r>
              <a:rPr lang="en-US" altLang="zh-TW" b="1" dirty="0" err="1" smtClean="0"/>
              <a:t>glCallLists</a:t>
            </a:r>
            <a:r>
              <a:rPr lang="en-US" altLang="zh-TW" dirty="0" smtClean="0"/>
              <a:t>(</a:t>
            </a:r>
            <a:r>
              <a:rPr lang="en-US" altLang="zh-TW" dirty="0" err="1" smtClean="0"/>
              <a:t>GLsizei</a:t>
            </a:r>
            <a:r>
              <a:rPr lang="en-US" altLang="zh-TW" dirty="0" smtClean="0"/>
              <a:t> </a:t>
            </a:r>
            <a:r>
              <a:rPr lang="en-US" altLang="zh-TW" i="1" dirty="0" smtClean="0"/>
              <a:t>n, </a:t>
            </a:r>
            <a:r>
              <a:rPr lang="en-US" altLang="zh-TW" i="1" dirty="0" err="1" smtClean="0"/>
              <a:t>GLenum</a:t>
            </a:r>
            <a:r>
              <a:rPr lang="en-US" altLang="zh-TW" i="1" dirty="0" smtClean="0"/>
              <a:t> type, const </a:t>
            </a:r>
            <a:r>
              <a:rPr lang="en-US" altLang="zh-TW" i="1" dirty="0" err="1" smtClean="0"/>
              <a:t>GLvoid</a:t>
            </a:r>
            <a:r>
              <a:rPr lang="en-US" altLang="zh-TW" i="1" dirty="0" smtClean="0"/>
              <a:t> *lists);</a:t>
            </a:r>
          </a:p>
          <a:p>
            <a:pPr lvl="1"/>
            <a:r>
              <a:rPr lang="en-US" altLang="zh-TW" i="1" dirty="0" smtClean="0"/>
              <a:t>Use existed lists to rendering</a:t>
            </a:r>
          </a:p>
          <a:p>
            <a:pPr marL="1133475" lvl="4" indent="-319088">
              <a:spcBef>
                <a:spcPct val="0"/>
              </a:spcBef>
              <a:buClr>
                <a:schemeClr val="accent1"/>
              </a:buClr>
              <a:buSzPct val="80000"/>
              <a:buNone/>
            </a:pPr>
            <a:r>
              <a:rPr lang="en-US" altLang="zh-TW" sz="1600" dirty="0" smtClean="0"/>
              <a:t>void display() </a:t>
            </a:r>
          </a:p>
          <a:p>
            <a:pPr marL="1133475" lvl="4" indent="-319088">
              <a:spcBef>
                <a:spcPct val="0"/>
              </a:spcBef>
              <a:buClr>
                <a:schemeClr val="accent1"/>
              </a:buClr>
              <a:buSzPct val="80000"/>
              <a:buNone/>
            </a:pPr>
            <a:r>
              <a:rPr lang="en-US" altLang="zh-TW" sz="1600" dirty="0" smtClean="0"/>
              <a:t>{</a:t>
            </a:r>
          </a:p>
          <a:p>
            <a:pPr marL="1133475" lvl="4" indent="-319088">
              <a:spcBef>
                <a:spcPct val="0"/>
              </a:spcBef>
              <a:buClr>
                <a:schemeClr val="accent1"/>
              </a:buClr>
              <a:buSzPct val="80000"/>
              <a:buNone/>
            </a:pPr>
            <a:r>
              <a:rPr lang="en-US" altLang="zh-TW" sz="1600" dirty="0" smtClean="0">
                <a:solidFill>
                  <a:srgbClr val="00B050"/>
                </a:solidFill>
              </a:rPr>
              <a:t>// Executed display lists are of</a:t>
            </a:r>
          </a:p>
          <a:p>
            <a:pPr marL="1133475" lvl="4" indent="-319088">
              <a:spcBef>
                <a:spcPct val="0"/>
              </a:spcBef>
              <a:buClr>
                <a:schemeClr val="accent1"/>
              </a:buClr>
              <a:buSzPct val="80000"/>
              <a:buNone/>
            </a:pPr>
            <a:r>
              <a:rPr lang="en-US" altLang="zh-TW" sz="1600" dirty="0" smtClean="0">
                <a:solidFill>
                  <a:srgbClr val="00B050"/>
                </a:solidFill>
              </a:rPr>
              <a:t>// index 11, 12, 15, 20</a:t>
            </a:r>
            <a:endParaRPr lang="en-US" altLang="zh-TW" sz="1600" dirty="0" smtClean="0"/>
          </a:p>
          <a:p>
            <a:pPr marL="1133475" lvl="4" indent="-319088">
              <a:spcBef>
                <a:spcPct val="0"/>
              </a:spcBef>
              <a:buClr>
                <a:schemeClr val="accent1"/>
              </a:buClr>
              <a:buSzPct val="80000"/>
              <a:buNone/>
            </a:pPr>
            <a:r>
              <a:rPr lang="en-US" altLang="zh-TW" sz="1600" dirty="0" smtClean="0"/>
              <a:t>	</a:t>
            </a:r>
            <a:r>
              <a:rPr lang="en-US" altLang="zh-TW" sz="1600" dirty="0" err="1" smtClean="0">
                <a:solidFill>
                  <a:srgbClr val="FF0000"/>
                </a:solidFill>
              </a:rPr>
              <a:t>glListBase</a:t>
            </a:r>
            <a:r>
              <a:rPr lang="en-US" altLang="zh-TW" sz="1600" dirty="0" smtClean="0">
                <a:solidFill>
                  <a:srgbClr val="FF0000"/>
                </a:solidFill>
              </a:rPr>
              <a:t>(10);</a:t>
            </a:r>
          </a:p>
          <a:p>
            <a:pPr marL="1133475" lvl="4" indent="-319088">
              <a:spcBef>
                <a:spcPct val="0"/>
              </a:spcBef>
              <a:buClr>
                <a:schemeClr val="accent1"/>
              </a:buClr>
              <a:buSzPct val="80000"/>
              <a:buNone/>
            </a:pPr>
            <a:r>
              <a:rPr lang="en-US" altLang="zh-TW" sz="1600" dirty="0" smtClean="0"/>
              <a:t>	GL_INT lists[] = { 1, 1, 3, 5 };</a:t>
            </a:r>
          </a:p>
          <a:p>
            <a:pPr marL="1133475" lvl="4" indent="-319088">
              <a:spcBef>
                <a:spcPct val="0"/>
              </a:spcBef>
              <a:buClr>
                <a:schemeClr val="accent1"/>
              </a:buClr>
              <a:buSzPct val="80000"/>
              <a:buNone/>
            </a:pPr>
            <a:r>
              <a:rPr lang="en-US" altLang="zh-TW" sz="1600" dirty="0" smtClean="0"/>
              <a:t>	</a:t>
            </a:r>
            <a:r>
              <a:rPr lang="en-US" altLang="zh-TW" sz="1600" dirty="0" err="1" smtClean="0">
                <a:solidFill>
                  <a:srgbClr val="FF0000"/>
                </a:solidFill>
              </a:rPr>
              <a:t>glCallLists</a:t>
            </a:r>
            <a:r>
              <a:rPr lang="en-US" altLang="zh-TW" sz="1600" dirty="0" smtClean="0">
                <a:solidFill>
                  <a:srgbClr val="FF0000"/>
                </a:solidFill>
              </a:rPr>
              <a:t>(4, GL_INT, lists);</a:t>
            </a:r>
          </a:p>
          <a:p>
            <a:pPr marL="1133475" lvl="4" indent="-319088">
              <a:spcBef>
                <a:spcPct val="0"/>
              </a:spcBef>
              <a:buClr>
                <a:schemeClr val="accent1"/>
              </a:buClr>
              <a:buSzPct val="80000"/>
              <a:buNone/>
            </a:pPr>
            <a:r>
              <a:rPr lang="en-US" altLang="zh-TW" sz="1600" dirty="0" smtClean="0"/>
              <a:t>}</a:t>
            </a:r>
            <a:endParaRPr lang="zh-TW" altLang="en-US" sz="1600" dirty="0" smtClean="0">
              <a:solidFill>
                <a:srgbClr val="00B050"/>
              </a:solidFill>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Another commands</a:t>
            </a:r>
            <a:endParaRPr lang="zh-TW" altLang="en-US" dirty="0"/>
          </a:p>
        </p:txBody>
      </p:sp>
      <p:sp>
        <p:nvSpPr>
          <p:cNvPr id="3" name="內容版面配置區 2"/>
          <p:cNvSpPr>
            <a:spLocks noGrp="1"/>
          </p:cNvSpPr>
          <p:nvPr>
            <p:ph idx="1"/>
          </p:nvPr>
        </p:nvSpPr>
        <p:spPr/>
        <p:txBody>
          <a:bodyPr/>
          <a:lstStyle/>
          <a:p>
            <a:r>
              <a:rPr lang="en-US" altLang="zh-TW" dirty="0" err="1" smtClean="0"/>
              <a:t>GLboolean</a:t>
            </a:r>
            <a:r>
              <a:rPr lang="en-US" altLang="zh-TW" dirty="0" smtClean="0"/>
              <a:t> </a:t>
            </a:r>
            <a:r>
              <a:rPr lang="en-US" altLang="zh-TW" b="1" dirty="0" err="1" smtClean="0"/>
              <a:t>glIsList</a:t>
            </a:r>
            <a:r>
              <a:rPr lang="en-US" altLang="zh-TW" dirty="0" smtClean="0"/>
              <a:t>(</a:t>
            </a:r>
            <a:r>
              <a:rPr lang="en-US" altLang="zh-TW" dirty="0" err="1" smtClean="0"/>
              <a:t>GLuint</a:t>
            </a:r>
            <a:r>
              <a:rPr lang="en-US" altLang="zh-TW" dirty="0" smtClean="0"/>
              <a:t> list)</a:t>
            </a:r>
          </a:p>
          <a:p>
            <a:pPr lvl="1"/>
            <a:r>
              <a:rPr lang="en-US" altLang="zh-TW" dirty="0" smtClean="0"/>
              <a:t>Determine whether a specific index is in use. </a:t>
            </a:r>
          </a:p>
          <a:p>
            <a:endParaRPr lang="en-US" altLang="zh-TW" dirty="0" smtClean="0"/>
          </a:p>
          <a:p>
            <a:r>
              <a:rPr lang="en-US" altLang="zh-TW" dirty="0" smtClean="0"/>
              <a:t>void </a:t>
            </a:r>
            <a:r>
              <a:rPr lang="en-US" altLang="zh-TW" b="1" dirty="0" err="1" smtClean="0"/>
              <a:t>glDeleteLists</a:t>
            </a:r>
            <a:r>
              <a:rPr lang="en-US" altLang="zh-TW" dirty="0" smtClean="0"/>
              <a:t>(</a:t>
            </a:r>
            <a:r>
              <a:rPr lang="en-US" altLang="zh-TW" dirty="0" err="1" smtClean="0"/>
              <a:t>GLuint</a:t>
            </a:r>
            <a:r>
              <a:rPr lang="en-US" altLang="zh-TW" dirty="0" smtClean="0"/>
              <a:t> </a:t>
            </a:r>
            <a:r>
              <a:rPr lang="en-US" altLang="zh-TW" i="1" dirty="0" smtClean="0">
                <a:solidFill>
                  <a:srgbClr val="0070C0"/>
                </a:solidFill>
              </a:rPr>
              <a:t>list</a:t>
            </a:r>
            <a:r>
              <a:rPr lang="en-US" altLang="zh-TW" i="1" dirty="0" smtClean="0"/>
              <a:t>, </a:t>
            </a:r>
            <a:r>
              <a:rPr lang="en-US" altLang="zh-TW" i="1" dirty="0" err="1" smtClean="0"/>
              <a:t>GLsizei</a:t>
            </a:r>
            <a:r>
              <a:rPr lang="en-US" altLang="zh-TW" i="1" dirty="0" smtClean="0"/>
              <a:t> range);</a:t>
            </a:r>
          </a:p>
          <a:p>
            <a:pPr lvl="1"/>
            <a:r>
              <a:rPr lang="en-US" altLang="zh-TW" dirty="0" smtClean="0"/>
              <a:t>Deletes n display lists, starting at the index specified by list.</a:t>
            </a:r>
            <a:r>
              <a:rPr lang="en-US" altLang="zh-TW" i="1" dirty="0" smtClean="0"/>
              <a:t> (to save memory…)</a:t>
            </a:r>
            <a:endParaRPr lang="zh-TW" altLang="en-US" dirty="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Display List Caveats</a:t>
            </a:r>
            <a:endParaRPr lang="zh-TW" altLang="en-US" dirty="0"/>
          </a:p>
        </p:txBody>
      </p:sp>
      <p:sp>
        <p:nvSpPr>
          <p:cNvPr id="3" name="內容版面配置區 2"/>
          <p:cNvSpPr>
            <a:spLocks noGrp="1"/>
          </p:cNvSpPr>
          <p:nvPr>
            <p:ph idx="1"/>
          </p:nvPr>
        </p:nvSpPr>
        <p:spPr>
          <a:xfrm>
            <a:off x="457200" y="1774825"/>
            <a:ext cx="8229600" cy="5083175"/>
          </a:xfrm>
        </p:spPr>
        <p:txBody>
          <a:bodyPr/>
          <a:lstStyle/>
          <a:p>
            <a:r>
              <a:rPr lang="en-US" altLang="zh-TW" dirty="0" smtClean="0"/>
              <a:t>Display lists are typically good at creating precompiled lists of OpenGL commands</a:t>
            </a:r>
          </a:p>
          <a:p>
            <a:pPr lvl="1"/>
            <a:r>
              <a:rPr lang="en-US" altLang="zh-TW" dirty="0" smtClean="0"/>
              <a:t>…especially if the list contains state changes (turning lighting on and off, for example).</a:t>
            </a:r>
          </a:p>
          <a:p>
            <a:pPr lvl="1"/>
            <a:r>
              <a:rPr lang="en-US" altLang="zh-TW" dirty="0" smtClean="0"/>
              <a:t>But… the state change may mean nothing in some implementation </a:t>
            </a:r>
            <a:r>
              <a:rPr lang="en-US" altLang="zh-TW" dirty="0" smtClean="0">
                <a:sym typeface="Wingdings" pitchFamily="2" charset="2"/>
              </a:rPr>
              <a:t></a:t>
            </a:r>
          </a:p>
          <a:p>
            <a:r>
              <a:rPr lang="en-US" altLang="zh-TW" strike="sngStrike" dirty="0" err="1" smtClean="0"/>
              <a:t>glReadPixels</a:t>
            </a:r>
            <a:r>
              <a:rPr lang="en-US" altLang="zh-TW" dirty="0" smtClean="0"/>
              <a:t>, </a:t>
            </a:r>
            <a:r>
              <a:rPr lang="en-US" altLang="ko-KR" strike="sngStrike" dirty="0" err="1" smtClean="0"/>
              <a:t>glGetFloatv</a:t>
            </a:r>
            <a:r>
              <a:rPr lang="en-US" altLang="ko-KR" dirty="0" smtClean="0"/>
              <a:t>, </a:t>
            </a:r>
            <a:r>
              <a:rPr lang="en-US" altLang="zh-TW" strike="sngStrike" dirty="0" smtClean="0"/>
              <a:t>glTexImage2D</a:t>
            </a:r>
            <a:r>
              <a:rPr lang="en-US" altLang="zh-TW" dirty="0" smtClean="0"/>
              <a:t> may has undefined behavior…</a:t>
            </a:r>
          </a:p>
          <a:p>
            <a:pPr lvl="1"/>
            <a:r>
              <a:rPr lang="en-US" altLang="zh-TW" dirty="0" err="1" smtClean="0"/>
              <a:t>glPush</a:t>
            </a:r>
            <a:r>
              <a:rPr lang="en-US" altLang="zh-TW" dirty="0" smtClean="0"/>
              <a:t>/</a:t>
            </a:r>
            <a:r>
              <a:rPr lang="en-US" altLang="zh-TW" dirty="0" err="1" smtClean="0"/>
              <a:t>PopAttrib</a:t>
            </a:r>
            <a:r>
              <a:rPr lang="en-US" altLang="zh-TW" dirty="0" smtClean="0"/>
              <a:t> is acceptable.</a:t>
            </a:r>
            <a:endParaRPr lang="zh-TW" altLang="en-US"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6610" name="Rectangle 3074"/>
          <p:cNvSpPr>
            <a:spLocks noGrp="1" noChangeArrowheads="1"/>
          </p:cNvSpPr>
          <p:nvPr>
            <p:ph type="title"/>
          </p:nvPr>
        </p:nvSpPr>
        <p:spPr/>
        <p:txBody>
          <a:bodyPr>
            <a:normAutofit/>
          </a:bodyPr>
          <a:lstStyle/>
          <a:p>
            <a:r>
              <a:rPr lang="en-US" altLang="ko-KR" dirty="0"/>
              <a:t>Display-List Design Philosophy</a:t>
            </a:r>
          </a:p>
        </p:txBody>
      </p:sp>
      <p:sp>
        <p:nvSpPr>
          <p:cNvPr id="196611" name="Rectangle 3075"/>
          <p:cNvSpPr>
            <a:spLocks noGrp="1" noChangeArrowheads="1"/>
          </p:cNvSpPr>
          <p:nvPr>
            <p:ph idx="1"/>
          </p:nvPr>
        </p:nvSpPr>
        <p:spPr/>
        <p:txBody>
          <a:bodyPr/>
          <a:lstStyle/>
          <a:p>
            <a:r>
              <a:rPr lang="en-US" altLang="ko-KR" sz="3200" dirty="0"/>
              <a:t>Display list can not be changed.</a:t>
            </a:r>
          </a:p>
          <a:p>
            <a:pPr lvl="1"/>
            <a:r>
              <a:rPr lang="en-US" altLang="ko-KR" sz="2800" dirty="0"/>
              <a:t>this is to MAXIMIZE the performance gain.</a:t>
            </a:r>
          </a:p>
          <a:p>
            <a:r>
              <a:rPr lang="en-US" altLang="ko-KR" sz="3200" dirty="0"/>
              <a:t>Display list stores only the final values.</a:t>
            </a:r>
          </a:p>
          <a:p>
            <a:pPr lvl="1"/>
            <a:r>
              <a:rPr lang="en-US" altLang="ko-KR" sz="2800" dirty="0"/>
              <a:t>does NOT store the intermediate results</a:t>
            </a:r>
          </a:p>
          <a:p>
            <a:pPr lvl="1"/>
            <a:r>
              <a:rPr lang="en-US" altLang="ko-KR" sz="2800" dirty="0"/>
              <a:t>Ex) </a:t>
            </a:r>
            <a:r>
              <a:rPr lang="en-US" altLang="ko-KR" sz="2800" b="1" dirty="0" err="1">
                <a:latin typeface="Courier New" pitchFamily="49" charset="0"/>
              </a:rPr>
              <a:t>glRotate</a:t>
            </a:r>
            <a:r>
              <a:rPr lang="en-US" altLang="ko-KR" sz="2800" b="1" dirty="0">
                <a:latin typeface="Courier New" pitchFamily="49" charset="0"/>
              </a:rPr>
              <a:t>*()</a:t>
            </a:r>
            <a:r>
              <a:rPr lang="en-US" altLang="ko-KR" sz="2800" dirty="0"/>
              <a:t> directly stores the </a:t>
            </a:r>
            <a:r>
              <a:rPr lang="en-US" altLang="ko-KR" sz="2800" dirty="0" smtClean="0"/>
              <a:t>matrix</a:t>
            </a:r>
            <a:endParaRPr lang="en-US" altLang="ko-KR" sz="2800" dirty="0"/>
          </a:p>
          <a:p>
            <a:pPr lvl="1"/>
            <a:r>
              <a:rPr lang="en-US" altLang="ko-KR" sz="2800" dirty="0"/>
              <a:t>Ex) when the material properties are changed for each item</a:t>
            </a:r>
          </a:p>
          <a:p>
            <a:pPr lvl="1"/>
            <a:r>
              <a:rPr lang="en-US" altLang="ko-KR" sz="2800" dirty="0"/>
              <a:t>Ex) when dealing with </a:t>
            </a:r>
            <a:r>
              <a:rPr lang="en-US" altLang="ko-KR" sz="2800" dirty="0" smtClean="0"/>
              <a:t>textures</a:t>
            </a:r>
            <a:endParaRPr lang="en-US" altLang="zh-TW" dirty="0" smtClean="0"/>
          </a:p>
          <a:p>
            <a:r>
              <a:rPr lang="en-US" altLang="zh-TW" dirty="0" smtClean="0"/>
              <a:t>You can’t </a:t>
            </a:r>
            <a:r>
              <a:rPr lang="en-US" altLang="zh-TW" b="1" dirty="0" smtClean="0"/>
              <a:t>create</a:t>
            </a:r>
            <a:r>
              <a:rPr lang="en-US" altLang="zh-TW" dirty="0" smtClean="0"/>
              <a:t> a display list inside a list</a:t>
            </a:r>
            <a:endParaRPr lang="zh-TW" altLang="en-US" dirty="0" smtClean="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Vertex Arrays</a:t>
            </a:r>
            <a:endParaRPr lang="zh-TW" altLang="en-US" dirty="0"/>
          </a:p>
        </p:txBody>
      </p:sp>
      <p:sp>
        <p:nvSpPr>
          <p:cNvPr id="3" name="內容版面配置區 2"/>
          <p:cNvSpPr>
            <a:spLocks noGrp="1"/>
          </p:cNvSpPr>
          <p:nvPr>
            <p:ph type="body" idx="1"/>
          </p:nvPr>
        </p:nvSpPr>
        <p:spPr/>
        <p:txBody>
          <a:bodyPr/>
          <a:lstStyle/>
          <a:p>
            <a:r>
              <a:rPr lang="en-US" altLang="zh-TW" dirty="0" smtClean="0"/>
              <a:t>Created some arrays to store the vertex data for speedy access and prevent data redundant …</a:t>
            </a:r>
            <a:endParaRPr lang="zh-TW" altLang="en-US" dirty="0"/>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altLang="zh-TW" dirty="0"/>
              <a:t>What is Vertex Array? </a:t>
            </a:r>
            <a:r>
              <a:rPr lang="en-US" altLang="zh-TW" sz="2400" dirty="0"/>
              <a:t>-1</a:t>
            </a:r>
          </a:p>
        </p:txBody>
      </p:sp>
      <p:sp>
        <p:nvSpPr>
          <p:cNvPr id="182275" name="Rectangle 3"/>
          <p:cNvSpPr>
            <a:spLocks noGrp="1" noChangeArrowheads="1"/>
          </p:cNvSpPr>
          <p:nvPr>
            <p:ph idx="1"/>
          </p:nvPr>
        </p:nvSpPr>
        <p:spPr/>
        <p:txBody>
          <a:bodyPr/>
          <a:lstStyle/>
          <a:p>
            <a:r>
              <a:rPr lang="en-US" altLang="zh-TW" dirty="0"/>
              <a:t>You may have noticed that OpenGL requires many function calls to render geometric primitives. </a:t>
            </a:r>
            <a:endParaRPr lang="en-US" altLang="zh-TW" dirty="0" smtClean="0"/>
          </a:p>
          <a:p>
            <a:endParaRPr lang="en-US" altLang="zh-TW" dirty="0"/>
          </a:p>
          <a:p>
            <a:pPr>
              <a:buFontTx/>
              <a:buNone/>
            </a:pPr>
            <a:r>
              <a:rPr lang="en-US" altLang="zh-TW" sz="2000" dirty="0"/>
              <a:t>		</a:t>
            </a:r>
            <a:r>
              <a:rPr lang="en-US" altLang="zh-TW" sz="2000" dirty="0" err="1"/>
              <a:t>glBegin</a:t>
            </a:r>
            <a:r>
              <a:rPr lang="en-US" altLang="zh-TW" sz="2000" dirty="0"/>
              <a:t>( GL_XXXX );</a:t>
            </a:r>
          </a:p>
          <a:p>
            <a:pPr>
              <a:buFontTx/>
              <a:buNone/>
            </a:pPr>
            <a:r>
              <a:rPr lang="en-US" altLang="zh-TW" sz="2000" dirty="0"/>
              <a:t>			</a:t>
            </a:r>
            <a:r>
              <a:rPr lang="en-US" altLang="zh-TW" sz="2000" dirty="0" err="1"/>
              <a:t>glVertex</a:t>
            </a:r>
            <a:r>
              <a:rPr lang="en-US" altLang="zh-TW" sz="2000" dirty="0"/>
              <a:t> …;</a:t>
            </a:r>
          </a:p>
          <a:p>
            <a:pPr>
              <a:buFontTx/>
              <a:buNone/>
            </a:pPr>
            <a:r>
              <a:rPr lang="en-US" altLang="zh-TW" sz="2000" dirty="0"/>
              <a:t>			…</a:t>
            </a:r>
          </a:p>
          <a:p>
            <a:pPr>
              <a:buFontTx/>
              <a:buNone/>
            </a:pPr>
            <a:r>
              <a:rPr lang="en-US" altLang="zh-TW" sz="2000" dirty="0"/>
              <a:t>			…</a:t>
            </a:r>
          </a:p>
          <a:p>
            <a:pPr>
              <a:buFontTx/>
              <a:buNone/>
            </a:pPr>
            <a:r>
              <a:rPr lang="en-US" altLang="zh-TW" sz="2000" dirty="0"/>
              <a:t>		</a:t>
            </a:r>
            <a:r>
              <a:rPr lang="en-US" altLang="zh-TW" sz="2000" dirty="0" err="1"/>
              <a:t>glEnd</a:t>
            </a:r>
            <a:r>
              <a:rPr lang="en-US" altLang="zh-TW" sz="2000" dirty="0"/>
              <a:t>();</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altLang="zh-TW"/>
              <a:t>What is Vertex Array? </a:t>
            </a:r>
            <a:r>
              <a:rPr lang="en-US" altLang="zh-TW" sz="2400"/>
              <a:t>-2</a:t>
            </a:r>
            <a:endParaRPr lang="zh-TW" altLang="en-US" sz="2400"/>
          </a:p>
        </p:txBody>
      </p:sp>
      <p:sp>
        <p:nvSpPr>
          <p:cNvPr id="183299" name="Rectangle 3"/>
          <p:cNvSpPr>
            <a:spLocks noGrp="1" noChangeArrowheads="1"/>
          </p:cNvSpPr>
          <p:nvPr>
            <p:ph idx="1"/>
          </p:nvPr>
        </p:nvSpPr>
        <p:spPr/>
        <p:txBody>
          <a:bodyPr/>
          <a:lstStyle/>
          <a:p>
            <a:r>
              <a:rPr lang="en-US" altLang="zh-TW" dirty="0"/>
              <a:t>An additional problem is the redundant processing of vertices that are shared between adjacent polygons</a:t>
            </a:r>
          </a:p>
          <a:p>
            <a:endParaRPr lang="en-US" altLang="zh-TW" dirty="0"/>
          </a:p>
          <a:p>
            <a:endParaRPr lang="en-US" altLang="zh-TW" dirty="0"/>
          </a:p>
          <a:p>
            <a:endParaRPr lang="en-US" altLang="zh-TW" dirty="0"/>
          </a:p>
          <a:p>
            <a:pPr>
              <a:buFontTx/>
              <a:buNone/>
            </a:pPr>
            <a:r>
              <a:rPr lang="en-US" altLang="zh-TW" dirty="0"/>
              <a:t>     		</a:t>
            </a:r>
            <a:endParaRPr lang="en-US" altLang="zh-TW" dirty="0" smtClean="0"/>
          </a:p>
          <a:p>
            <a:pPr algn="ctr">
              <a:buFontTx/>
              <a:buNone/>
            </a:pPr>
            <a:r>
              <a:rPr lang="en-US" altLang="zh-TW" dirty="0" smtClean="0"/>
              <a:t>6 </a:t>
            </a:r>
            <a:r>
              <a:rPr lang="en-US" altLang="zh-TW" dirty="0"/>
              <a:t>Sides ; 8 Shared Vertices</a:t>
            </a:r>
          </a:p>
        </p:txBody>
      </p:sp>
      <p:pic>
        <p:nvPicPr>
          <p:cNvPr id="183300" name="Picture 4" descr="G:\Course\cgu\slides\6sides_8sharedVertices.gif"/>
          <p:cNvPicPr>
            <a:picLocks noChangeAspect="1" noChangeArrowheads="1"/>
          </p:cNvPicPr>
          <p:nvPr/>
        </p:nvPicPr>
        <p:blipFill>
          <a:blip r:embed="rId2" cstate="print"/>
          <a:srcRect/>
          <a:stretch>
            <a:fillRect/>
          </a:stretch>
        </p:blipFill>
        <p:spPr bwMode="auto">
          <a:xfrm>
            <a:off x="3923928" y="3573016"/>
            <a:ext cx="1660525" cy="1711325"/>
          </a:xfrm>
          <a:prstGeom prst="rect">
            <a:avLst/>
          </a:prstGeom>
          <a:noFill/>
        </p:spPr>
      </p:pic>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ltLang="zh-TW"/>
              <a:t>What is Vertex Array? </a:t>
            </a:r>
            <a:r>
              <a:rPr lang="en-US" altLang="zh-TW" sz="2400"/>
              <a:t>-3</a:t>
            </a:r>
            <a:endParaRPr lang="zh-TW" altLang="en-US" sz="2400"/>
          </a:p>
        </p:txBody>
      </p:sp>
      <p:sp>
        <p:nvSpPr>
          <p:cNvPr id="184323" name="Rectangle 3"/>
          <p:cNvSpPr>
            <a:spLocks noGrp="1" noChangeArrowheads="1"/>
          </p:cNvSpPr>
          <p:nvPr>
            <p:ph idx="1"/>
          </p:nvPr>
        </p:nvSpPr>
        <p:spPr/>
        <p:txBody>
          <a:bodyPr/>
          <a:lstStyle/>
          <a:p>
            <a:r>
              <a:rPr lang="en-US" altLang="zh-TW" dirty="0"/>
              <a:t>OpenGL has vertex array routines that allow you to specify a lot of </a:t>
            </a:r>
            <a:r>
              <a:rPr lang="en-US" altLang="zh-TW" dirty="0">
                <a:solidFill>
                  <a:srgbClr val="00B050"/>
                </a:solidFill>
              </a:rPr>
              <a:t>vertex-related</a:t>
            </a:r>
            <a:r>
              <a:rPr lang="en-US" altLang="zh-TW" dirty="0"/>
              <a:t> data with just a few arrays and to access that data with equally few function </a:t>
            </a:r>
            <a:r>
              <a:rPr lang="en-US" altLang="zh-TW" dirty="0" smtClean="0"/>
              <a:t>calls</a:t>
            </a:r>
          </a:p>
          <a:p>
            <a:pPr lvl="1"/>
            <a:r>
              <a:rPr lang="en-US" altLang="zh-TW" dirty="0" smtClean="0"/>
              <a:t>Position / Color / Normal / Texture </a:t>
            </a:r>
            <a:r>
              <a:rPr lang="en-US" altLang="zh-TW" dirty="0" err="1" smtClean="0"/>
              <a:t>Coord</a:t>
            </a:r>
            <a:r>
              <a:rPr lang="en-US" altLang="zh-TW" dirty="0" smtClean="0"/>
              <a:t>. …</a:t>
            </a:r>
            <a:endParaRPr lang="en-US" altLang="zh-TW" dirty="0"/>
          </a:p>
          <a:p>
            <a:pPr lvl="1"/>
            <a:r>
              <a:rPr lang="en-US" altLang="zh-TW" dirty="0"/>
              <a:t>Arranging data in vertex arrays may increase the performance of your application. </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en-US" altLang="zh-TW" dirty="0" smtClean="0">
                <a:solidFill>
                  <a:schemeClr val="accent1">
                    <a:satMod val="150000"/>
                  </a:schemeClr>
                </a:solidFill>
              </a:rPr>
              <a:t>Outline</a:t>
            </a:r>
            <a:endParaRPr lang="zh-TW" altLang="en-US" dirty="0">
              <a:solidFill>
                <a:schemeClr val="accent1">
                  <a:satMod val="150000"/>
                </a:schemeClr>
              </a:solidFill>
            </a:endParaRPr>
          </a:p>
        </p:txBody>
      </p:sp>
      <p:sp>
        <p:nvSpPr>
          <p:cNvPr id="9219" name="內容版面配置區 3"/>
          <p:cNvSpPr>
            <a:spLocks noGrp="1"/>
          </p:cNvSpPr>
          <p:nvPr>
            <p:ph idx="1"/>
          </p:nvPr>
        </p:nvSpPr>
        <p:spPr/>
        <p:txBody>
          <a:bodyPr/>
          <a:lstStyle/>
          <a:p>
            <a:pPr eaLnBrk="1" hangingPunct="1"/>
            <a:r>
              <a:rPr lang="en-US" altLang="zh-TW" dirty="0" smtClean="0"/>
              <a:t>Boost your rendering (CH11)</a:t>
            </a:r>
          </a:p>
          <a:p>
            <a:pPr lvl="1" eaLnBrk="1" hangingPunct="1"/>
            <a:r>
              <a:rPr lang="en-US" altLang="zh-TW" dirty="0" smtClean="0"/>
              <a:t>Display List</a:t>
            </a:r>
          </a:p>
          <a:p>
            <a:pPr lvl="2" eaLnBrk="1" hangingPunct="1"/>
            <a:r>
              <a:rPr lang="en-US" altLang="zh-TW" dirty="0" smtClean="0"/>
              <a:t>Store and transfer your geometry more efficiently</a:t>
            </a:r>
          </a:p>
          <a:p>
            <a:pPr lvl="2" eaLnBrk="1" hangingPunct="1"/>
            <a:r>
              <a:rPr lang="en-US" altLang="zh-TW" dirty="0" err="1" smtClean="0"/>
              <a:t>glNewList</a:t>
            </a:r>
            <a:r>
              <a:rPr lang="en-US" altLang="zh-TW" dirty="0" smtClean="0"/>
              <a:t>/</a:t>
            </a:r>
            <a:r>
              <a:rPr lang="en-US" altLang="zh-TW" dirty="0" err="1" smtClean="0"/>
              <a:t>glEndList</a:t>
            </a:r>
            <a:r>
              <a:rPr lang="en-US" altLang="zh-TW" dirty="0" smtClean="0"/>
              <a:t>/</a:t>
            </a:r>
            <a:r>
              <a:rPr lang="en-US" altLang="zh-TW" dirty="0" err="1" smtClean="0"/>
              <a:t>glCallList</a:t>
            </a:r>
            <a:r>
              <a:rPr lang="en-US" altLang="zh-TW" dirty="0" smtClean="0"/>
              <a:t> …</a:t>
            </a:r>
          </a:p>
          <a:p>
            <a:pPr lvl="2" eaLnBrk="1" hangingPunct="1"/>
            <a:r>
              <a:rPr lang="en-US" altLang="zh-TW" sz="1800" dirty="0" smtClean="0">
                <a:hlinkClick r:id="rId2"/>
              </a:rPr>
              <a:t>http://nehe.gamedev.net/data/lessons/lesson.asp?lesson=12</a:t>
            </a:r>
            <a:endParaRPr lang="en-US" altLang="zh-TW" sz="1800" dirty="0" smtClean="0"/>
          </a:p>
          <a:p>
            <a:pPr lvl="1" eaLnBrk="1" hangingPunct="1"/>
            <a:r>
              <a:rPr lang="en-US" altLang="zh-TW" dirty="0" smtClean="0"/>
              <a:t>Vertex Array</a:t>
            </a:r>
          </a:p>
          <a:p>
            <a:pPr lvl="2" eaLnBrk="1" hangingPunct="1"/>
            <a:r>
              <a:rPr lang="en-US" altLang="zh-TW" dirty="0" smtClean="0"/>
              <a:t>Reduce geometric bandwidth : </a:t>
            </a:r>
            <a:r>
              <a:rPr lang="en-US" altLang="zh-TW" dirty="0" err="1" smtClean="0"/>
              <a:t>glDrawElements</a:t>
            </a:r>
            <a:endParaRPr lang="en-US" altLang="zh-TW" dirty="0" smtClean="0"/>
          </a:p>
          <a:p>
            <a:pPr lvl="1" eaLnBrk="1" hangingPunct="1"/>
            <a:r>
              <a:rPr lang="en-US" altLang="zh-TW" dirty="0" smtClean="0"/>
              <a:t>Vertex Buffer Objects</a:t>
            </a:r>
          </a:p>
          <a:p>
            <a:pPr lvl="2" eaLnBrk="1" hangingPunct="1"/>
            <a:r>
              <a:rPr lang="en-US" altLang="zh-TW" dirty="0" smtClean="0"/>
              <a:t>Every thing just like the process of texture mapping</a:t>
            </a:r>
          </a:p>
          <a:p>
            <a:pPr lvl="2" eaLnBrk="1" hangingPunct="1"/>
            <a:r>
              <a:rPr lang="en-US" altLang="zh-TW" sz="1800" dirty="0" smtClean="0">
                <a:hlinkClick r:id="rId3"/>
              </a:rPr>
              <a:t>http://www.songho.ca/opengl/gl_vbo.html</a:t>
            </a:r>
            <a:endParaRPr lang="en-US" altLang="zh-TW" sz="1800" dirty="0" smtClean="0"/>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altLang="zh-TW"/>
              <a:t>What is Vertex Array? </a:t>
            </a:r>
            <a:r>
              <a:rPr lang="en-US" altLang="zh-TW" sz="2400"/>
              <a:t>-4</a:t>
            </a:r>
            <a:endParaRPr lang="zh-TW" altLang="en-US" sz="2400"/>
          </a:p>
        </p:txBody>
      </p:sp>
      <p:sp>
        <p:nvSpPr>
          <p:cNvPr id="185347" name="Rectangle 3"/>
          <p:cNvSpPr>
            <a:spLocks noGrp="1" noChangeArrowheads="1"/>
          </p:cNvSpPr>
          <p:nvPr>
            <p:ph idx="1"/>
          </p:nvPr>
        </p:nvSpPr>
        <p:spPr/>
        <p:txBody>
          <a:bodyPr/>
          <a:lstStyle/>
          <a:p>
            <a:r>
              <a:rPr lang="en-US" altLang="zh-TW"/>
              <a:t>Vertex arrays are standard in version 1.1 of OpenGL but were not part of the OpenGL 1.0 specification</a:t>
            </a:r>
          </a:p>
          <a:p>
            <a:pPr>
              <a:buFontTx/>
              <a:buNone/>
            </a:pPr>
            <a:endParaRPr lang="zh-TW" altLang="en-US"/>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altLang="zh-TW"/>
              <a:t>HOW-TO</a:t>
            </a:r>
            <a:endParaRPr lang="en-US" altLang="zh-TW" sz="2400"/>
          </a:p>
        </p:txBody>
      </p:sp>
      <p:sp>
        <p:nvSpPr>
          <p:cNvPr id="186371" name="Rectangle 3"/>
          <p:cNvSpPr>
            <a:spLocks noGrp="1" noChangeArrowheads="1"/>
          </p:cNvSpPr>
          <p:nvPr>
            <p:ph idx="1"/>
          </p:nvPr>
        </p:nvSpPr>
        <p:spPr/>
        <p:txBody>
          <a:bodyPr/>
          <a:lstStyle/>
          <a:p>
            <a:r>
              <a:rPr lang="en-US" altLang="zh-TW" dirty="0"/>
              <a:t>Three steps to use vertex array</a:t>
            </a:r>
          </a:p>
          <a:p>
            <a:pPr lvl="1"/>
            <a:r>
              <a:rPr lang="en-US" altLang="zh-TW" dirty="0"/>
              <a:t>Activate (enable) up to </a:t>
            </a:r>
            <a:r>
              <a:rPr lang="en-US" altLang="zh-TW" b="1" dirty="0">
                <a:solidFill>
                  <a:srgbClr val="00B050"/>
                </a:solidFill>
              </a:rPr>
              <a:t>six</a:t>
            </a:r>
            <a:r>
              <a:rPr lang="en-US" altLang="zh-TW" dirty="0"/>
              <a:t> arrays</a:t>
            </a:r>
          </a:p>
          <a:p>
            <a:pPr lvl="1"/>
            <a:r>
              <a:rPr lang="en-US" altLang="zh-TW" dirty="0"/>
              <a:t>Put data into the </a:t>
            </a:r>
            <a:r>
              <a:rPr lang="en-US" altLang="zh-TW" dirty="0" smtClean="0"/>
              <a:t>array</a:t>
            </a:r>
          </a:p>
          <a:p>
            <a:pPr lvl="2"/>
            <a:r>
              <a:rPr lang="en-US" altLang="zh-TW" dirty="0" smtClean="0"/>
              <a:t>Load or generate by algorithm</a:t>
            </a:r>
            <a:endParaRPr lang="en-US" altLang="zh-TW" dirty="0"/>
          </a:p>
          <a:p>
            <a:pPr lvl="1"/>
            <a:r>
              <a:rPr lang="en-US" altLang="zh-TW" dirty="0"/>
              <a:t>Draw geometry with the data</a:t>
            </a:r>
          </a:p>
          <a:p>
            <a:pPr lvl="2"/>
            <a:r>
              <a:rPr lang="en-US" altLang="zh-TW" dirty="0"/>
              <a:t>Accessing individual array elements</a:t>
            </a:r>
          </a:p>
          <a:p>
            <a:pPr lvl="2"/>
            <a:r>
              <a:rPr lang="en-US" altLang="zh-TW" dirty="0"/>
              <a:t>Creating a list of individual array elements</a:t>
            </a:r>
          </a:p>
          <a:p>
            <a:pPr lvl="2"/>
            <a:r>
              <a:rPr lang="en-US" altLang="zh-TW" dirty="0"/>
              <a:t>Processing sequential array elements</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altLang="zh-TW" dirty="0"/>
              <a:t>Step 1: Enabling Arrays </a:t>
            </a:r>
            <a:r>
              <a:rPr lang="en-US" altLang="zh-TW" sz="2400" dirty="0"/>
              <a:t>-1</a:t>
            </a:r>
          </a:p>
        </p:txBody>
      </p:sp>
      <p:sp>
        <p:nvSpPr>
          <p:cNvPr id="187395" name="Rectangle 3"/>
          <p:cNvSpPr>
            <a:spLocks noGrp="1" noChangeArrowheads="1"/>
          </p:cNvSpPr>
          <p:nvPr>
            <p:ph idx="1"/>
          </p:nvPr>
        </p:nvSpPr>
        <p:spPr/>
        <p:txBody>
          <a:bodyPr/>
          <a:lstStyle/>
          <a:p>
            <a:pPr>
              <a:lnSpc>
                <a:spcPct val="90000"/>
              </a:lnSpc>
            </a:pPr>
            <a:r>
              <a:rPr lang="en-US" altLang="zh-TW" sz="2800" dirty="0"/>
              <a:t>The first step is to call </a:t>
            </a:r>
            <a:r>
              <a:rPr lang="en-US" altLang="zh-TW" sz="2800" b="1" dirty="0" err="1"/>
              <a:t>glEnableClientState</a:t>
            </a:r>
            <a:r>
              <a:rPr lang="en-US" altLang="zh-TW" sz="2800" b="1" dirty="0"/>
              <a:t>()</a:t>
            </a:r>
            <a:r>
              <a:rPr lang="en-US" altLang="zh-TW" sz="2800" dirty="0"/>
              <a:t> with an enumerated parameter, which activates the chosen array</a:t>
            </a:r>
          </a:p>
          <a:p>
            <a:pPr lvl="1">
              <a:lnSpc>
                <a:spcPct val="90000"/>
              </a:lnSpc>
            </a:pPr>
            <a:r>
              <a:rPr lang="en-US" altLang="zh-TW" sz="2400" dirty="0"/>
              <a:t>void </a:t>
            </a:r>
            <a:r>
              <a:rPr lang="en-US" altLang="zh-TW" sz="2400" b="1" dirty="0" err="1"/>
              <a:t>glEnableClientState</a:t>
            </a:r>
            <a:r>
              <a:rPr lang="en-US" altLang="zh-TW" sz="2400" dirty="0"/>
              <a:t>(</a:t>
            </a:r>
            <a:r>
              <a:rPr lang="en-US" altLang="zh-TW" sz="2400" dirty="0" err="1"/>
              <a:t>GLenum</a:t>
            </a:r>
            <a:r>
              <a:rPr lang="en-US" altLang="zh-TW" sz="2400" dirty="0"/>
              <a:t> array);</a:t>
            </a:r>
          </a:p>
          <a:p>
            <a:pPr lvl="2">
              <a:lnSpc>
                <a:spcPct val="90000"/>
              </a:lnSpc>
            </a:pPr>
            <a:r>
              <a:rPr lang="en-US" altLang="zh-TW" sz="2000" dirty="0"/>
              <a:t>Specifies the array to enable. </a:t>
            </a:r>
            <a:r>
              <a:rPr lang="en-US" altLang="zh-TW" sz="2000" dirty="0" smtClean="0"/>
              <a:t>Symbolic </a:t>
            </a:r>
            <a:r>
              <a:rPr lang="en-US" altLang="zh-TW" sz="2000" dirty="0"/>
              <a:t>constants GL_VERTEX_ARRAY, </a:t>
            </a:r>
            <a:r>
              <a:rPr lang="en-US" altLang="zh-TW" sz="2000" dirty="0" smtClean="0"/>
              <a:t>GL_COLOR_ARRAY …</a:t>
            </a:r>
            <a:endParaRPr lang="en-US" altLang="zh-TW" sz="2000" dirty="0"/>
          </a:p>
          <a:p>
            <a:pPr lvl="1">
              <a:lnSpc>
                <a:spcPct val="90000"/>
              </a:lnSpc>
            </a:pPr>
            <a:r>
              <a:rPr lang="en-US" altLang="zh-TW" sz="2400" dirty="0"/>
              <a:t>void </a:t>
            </a:r>
            <a:r>
              <a:rPr lang="en-US" altLang="zh-TW" sz="2400" b="1" dirty="0" err="1"/>
              <a:t>glDisableClientState</a:t>
            </a:r>
            <a:r>
              <a:rPr lang="en-US" altLang="zh-TW" sz="2400" dirty="0"/>
              <a:t>(</a:t>
            </a:r>
            <a:r>
              <a:rPr lang="en-US" altLang="zh-TW" sz="2400" dirty="0" err="1"/>
              <a:t>GLenum</a:t>
            </a:r>
            <a:r>
              <a:rPr lang="en-US" altLang="zh-TW" sz="2400" dirty="0"/>
              <a:t> array); </a:t>
            </a:r>
          </a:p>
          <a:p>
            <a:pPr lvl="2">
              <a:lnSpc>
                <a:spcPct val="90000"/>
              </a:lnSpc>
            </a:pPr>
            <a:r>
              <a:rPr lang="en-US" altLang="zh-TW" sz="2000" dirty="0"/>
              <a:t>Specifies the array to disable. Accepts the same symbolic constants as </a:t>
            </a:r>
            <a:r>
              <a:rPr lang="en-US" altLang="zh-TW" sz="2000" dirty="0" err="1"/>
              <a:t>glEnableClientState</a:t>
            </a:r>
            <a:r>
              <a:rPr lang="en-US" altLang="zh-TW" sz="2000" dirty="0"/>
              <a:t>().</a:t>
            </a:r>
            <a:endParaRPr lang="zh-TW" altLang="en-US" sz="2000" dirty="0"/>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altLang="zh-TW"/>
              <a:t>Step 1: Enabling Arrays </a:t>
            </a:r>
            <a:r>
              <a:rPr lang="en-US" altLang="zh-TW" sz="2400"/>
              <a:t>-2</a:t>
            </a:r>
            <a:endParaRPr lang="zh-TW" altLang="en-US" sz="2400"/>
          </a:p>
        </p:txBody>
      </p:sp>
      <p:sp>
        <p:nvSpPr>
          <p:cNvPr id="188419" name="Rectangle 3"/>
          <p:cNvSpPr>
            <a:spLocks noGrp="1" noChangeArrowheads="1"/>
          </p:cNvSpPr>
          <p:nvPr>
            <p:ph idx="1"/>
          </p:nvPr>
        </p:nvSpPr>
        <p:spPr/>
        <p:txBody>
          <a:bodyPr/>
          <a:lstStyle/>
          <a:p>
            <a:pPr>
              <a:lnSpc>
                <a:spcPct val="90000"/>
              </a:lnSpc>
            </a:pPr>
            <a:r>
              <a:rPr lang="en-US" altLang="zh-TW" sz="2800" dirty="0"/>
              <a:t>For example:</a:t>
            </a:r>
            <a:endParaRPr lang="en-US" altLang="zh-TW" sz="2400" dirty="0"/>
          </a:p>
          <a:p>
            <a:pPr lvl="1">
              <a:lnSpc>
                <a:spcPct val="90000"/>
              </a:lnSpc>
            </a:pPr>
            <a:r>
              <a:rPr lang="en-US" altLang="zh-TW" sz="2000" dirty="0"/>
              <a:t>If you use lighting, you may want to define a surface normal for every vertex. To use vertex arrays for that case, you activate both the surface normal and vertex coordinate arrays:</a:t>
            </a:r>
          </a:p>
          <a:p>
            <a:pPr lvl="2">
              <a:lnSpc>
                <a:spcPct val="90000"/>
              </a:lnSpc>
            </a:pPr>
            <a:r>
              <a:rPr lang="en-US" altLang="zh-TW" sz="1800" dirty="0" err="1"/>
              <a:t>glEnableClientState</a:t>
            </a:r>
            <a:r>
              <a:rPr lang="en-US" altLang="zh-TW" sz="1800" dirty="0"/>
              <a:t>(GL_NORMAL_ARRAY); </a:t>
            </a:r>
            <a:r>
              <a:rPr lang="en-US" altLang="zh-TW" sz="1800" dirty="0" err="1"/>
              <a:t>glEnableClientState</a:t>
            </a:r>
            <a:r>
              <a:rPr lang="en-US" altLang="zh-TW" sz="1800" dirty="0"/>
              <a:t>(GL_VERTEX_ARRAY); </a:t>
            </a:r>
            <a:endParaRPr lang="en-US" altLang="zh-TW" sz="1800" dirty="0" smtClean="0"/>
          </a:p>
          <a:p>
            <a:pPr lvl="2">
              <a:lnSpc>
                <a:spcPct val="90000"/>
              </a:lnSpc>
            </a:pPr>
            <a:endParaRPr lang="en-US" altLang="zh-TW" sz="1800" dirty="0"/>
          </a:p>
          <a:p>
            <a:pPr lvl="1">
              <a:lnSpc>
                <a:spcPct val="90000"/>
              </a:lnSpc>
            </a:pPr>
            <a:r>
              <a:rPr lang="en-US" altLang="zh-TW" sz="2000" dirty="0"/>
              <a:t>Suppose that you want to turn off lighting at some point and just draw the geometry using a single color. You want to call </a:t>
            </a:r>
            <a:r>
              <a:rPr lang="en-US" altLang="zh-TW" sz="2000" b="1" dirty="0" err="1"/>
              <a:t>glDisable</a:t>
            </a:r>
            <a:r>
              <a:rPr lang="en-US" altLang="zh-TW" sz="2000" b="1" dirty="0"/>
              <a:t>()</a:t>
            </a:r>
            <a:r>
              <a:rPr lang="en-US" altLang="zh-TW" sz="2000" dirty="0"/>
              <a:t> to turn off lighting states. </a:t>
            </a:r>
            <a:r>
              <a:rPr lang="en-US" altLang="zh-TW" sz="2000" dirty="0" smtClean="0"/>
              <a:t>Now </a:t>
            </a:r>
            <a:r>
              <a:rPr lang="en-US" altLang="zh-TW" sz="2000" dirty="0"/>
              <a:t>that lighting has been deactivated, you also want to stop changing the values of the surface normal state, which is wasted effort. To do that, you call</a:t>
            </a:r>
          </a:p>
          <a:p>
            <a:pPr lvl="2">
              <a:lnSpc>
                <a:spcPct val="90000"/>
              </a:lnSpc>
            </a:pPr>
            <a:r>
              <a:rPr lang="en-US" altLang="zh-TW" sz="1800" dirty="0" err="1"/>
              <a:t>glDisableClientState</a:t>
            </a:r>
            <a:r>
              <a:rPr lang="en-US" altLang="zh-TW" sz="1800" dirty="0"/>
              <a:t>(GL_NORMAL_ARRAY);</a:t>
            </a:r>
            <a:endParaRPr lang="zh-TW" altLang="en-US" sz="1800" dirty="0"/>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altLang="zh-TW"/>
              <a:t>Step 2: Specifying Data </a:t>
            </a:r>
            <a:r>
              <a:rPr lang="en-US" altLang="zh-TW" sz="2400"/>
              <a:t>-1</a:t>
            </a:r>
          </a:p>
        </p:txBody>
      </p:sp>
      <p:sp>
        <p:nvSpPr>
          <p:cNvPr id="189443" name="Rectangle 3"/>
          <p:cNvSpPr>
            <a:spLocks noGrp="1" noChangeArrowheads="1"/>
          </p:cNvSpPr>
          <p:nvPr>
            <p:ph idx="1"/>
          </p:nvPr>
        </p:nvSpPr>
        <p:spPr/>
        <p:txBody>
          <a:bodyPr/>
          <a:lstStyle/>
          <a:p>
            <a:pPr>
              <a:lnSpc>
                <a:spcPct val="90000"/>
              </a:lnSpc>
            </a:pPr>
            <a:r>
              <a:rPr lang="en-US" altLang="zh-TW" sz="2800" dirty="0"/>
              <a:t>There are six different routines to specify arrays</a:t>
            </a:r>
          </a:p>
          <a:p>
            <a:pPr lvl="1">
              <a:lnSpc>
                <a:spcPct val="90000"/>
              </a:lnSpc>
            </a:pPr>
            <a:r>
              <a:rPr lang="en-US" altLang="zh-TW" sz="2400" dirty="0"/>
              <a:t>one routine for each kind of array</a:t>
            </a:r>
          </a:p>
          <a:p>
            <a:pPr lvl="2">
              <a:lnSpc>
                <a:spcPct val="90000"/>
              </a:lnSpc>
            </a:pPr>
            <a:r>
              <a:rPr lang="en-US" altLang="zh-TW" sz="2000" dirty="0"/>
              <a:t>void </a:t>
            </a:r>
            <a:r>
              <a:rPr lang="en-US" altLang="zh-TW" sz="2000" b="1" dirty="0" err="1"/>
              <a:t>glVertexPointer</a:t>
            </a:r>
            <a:r>
              <a:rPr lang="en-US" altLang="zh-TW" sz="2000" dirty="0"/>
              <a:t>(</a:t>
            </a:r>
            <a:r>
              <a:rPr lang="en-US" altLang="zh-TW" sz="2000" dirty="0" err="1"/>
              <a:t>GLint</a:t>
            </a:r>
            <a:r>
              <a:rPr lang="en-US" altLang="zh-TW" sz="2000" dirty="0"/>
              <a:t> </a:t>
            </a:r>
            <a:r>
              <a:rPr lang="en-US" altLang="zh-TW" sz="2000" dirty="0">
                <a:solidFill>
                  <a:srgbClr val="C00000"/>
                </a:solidFill>
              </a:rPr>
              <a:t>size</a:t>
            </a:r>
            <a:r>
              <a:rPr lang="en-US" altLang="zh-TW" sz="2000" dirty="0"/>
              <a:t>, </a:t>
            </a:r>
            <a:r>
              <a:rPr lang="en-US" altLang="zh-TW" sz="2000" dirty="0" err="1"/>
              <a:t>GLenum</a:t>
            </a:r>
            <a:r>
              <a:rPr lang="en-US" altLang="zh-TW" sz="2000" dirty="0"/>
              <a:t> </a:t>
            </a:r>
            <a:r>
              <a:rPr lang="en-US" altLang="zh-TW" sz="2000" dirty="0">
                <a:solidFill>
                  <a:srgbClr val="0070C0"/>
                </a:solidFill>
              </a:rPr>
              <a:t>type</a:t>
            </a:r>
            <a:r>
              <a:rPr lang="en-US" altLang="zh-TW" sz="2000" dirty="0"/>
              <a:t>, </a:t>
            </a:r>
            <a:r>
              <a:rPr lang="en-US" altLang="zh-TW" sz="2000" dirty="0" err="1"/>
              <a:t>GLsizei</a:t>
            </a:r>
            <a:r>
              <a:rPr lang="en-US" altLang="zh-TW" sz="2000" dirty="0"/>
              <a:t> stride, const </a:t>
            </a:r>
            <a:r>
              <a:rPr lang="en-US" altLang="zh-TW" sz="2000" dirty="0" err="1"/>
              <a:t>GLvoid</a:t>
            </a:r>
            <a:r>
              <a:rPr lang="en-US" altLang="zh-TW" sz="2000" dirty="0"/>
              <a:t> *</a:t>
            </a:r>
            <a:r>
              <a:rPr lang="en-US" altLang="zh-TW" sz="2000" dirty="0">
                <a:solidFill>
                  <a:srgbClr val="00B050"/>
                </a:solidFill>
              </a:rPr>
              <a:t>pointer</a:t>
            </a:r>
            <a:r>
              <a:rPr lang="en-US" altLang="zh-TW" sz="2000" dirty="0" smtClean="0"/>
              <a:t>);  </a:t>
            </a:r>
          </a:p>
          <a:p>
            <a:pPr lvl="3">
              <a:lnSpc>
                <a:spcPct val="90000"/>
              </a:lnSpc>
            </a:pPr>
            <a:r>
              <a:rPr lang="en-US" altLang="zh-TW" sz="1600" dirty="0" smtClean="0"/>
              <a:t>Specifies where spatial coordinate data can be accessed. </a:t>
            </a:r>
          </a:p>
          <a:p>
            <a:pPr lvl="2">
              <a:lnSpc>
                <a:spcPct val="90000"/>
              </a:lnSpc>
            </a:pPr>
            <a:r>
              <a:rPr lang="en-US" altLang="zh-TW" sz="2000" b="1" i="1" dirty="0" smtClean="0">
                <a:solidFill>
                  <a:srgbClr val="00B050"/>
                </a:solidFill>
              </a:rPr>
              <a:t>pointer</a:t>
            </a:r>
            <a:r>
              <a:rPr lang="en-US" altLang="zh-TW" sz="2000" dirty="0" smtClean="0"/>
              <a:t> </a:t>
            </a:r>
            <a:r>
              <a:rPr lang="en-US" altLang="zh-TW" sz="2000" dirty="0"/>
              <a:t>is the memory address of the first coordinate of the first vertex in the </a:t>
            </a:r>
            <a:r>
              <a:rPr lang="en-US" altLang="zh-TW" sz="2000" dirty="0" smtClean="0"/>
              <a:t>array.</a:t>
            </a:r>
          </a:p>
          <a:p>
            <a:pPr lvl="2">
              <a:lnSpc>
                <a:spcPct val="90000"/>
              </a:lnSpc>
            </a:pPr>
            <a:r>
              <a:rPr lang="en-US" altLang="zh-TW" sz="2000" b="1" i="1" dirty="0" smtClean="0">
                <a:solidFill>
                  <a:srgbClr val="0070C0"/>
                </a:solidFill>
              </a:rPr>
              <a:t>type</a:t>
            </a:r>
            <a:r>
              <a:rPr lang="en-US" altLang="zh-TW" sz="2000" dirty="0" smtClean="0"/>
              <a:t> </a:t>
            </a:r>
            <a:r>
              <a:rPr lang="en-US" altLang="zh-TW" sz="2000" dirty="0"/>
              <a:t>specifies the data type </a:t>
            </a:r>
            <a:r>
              <a:rPr lang="en-US" altLang="zh-TW" sz="2000" dirty="0" smtClean="0"/>
              <a:t>of </a:t>
            </a:r>
            <a:r>
              <a:rPr lang="en-US" altLang="zh-TW" sz="2000" dirty="0"/>
              <a:t>each coordinate in the array. </a:t>
            </a:r>
            <a:endParaRPr lang="en-US" altLang="zh-TW" sz="2000" dirty="0" smtClean="0"/>
          </a:p>
          <a:p>
            <a:pPr lvl="3">
              <a:lnSpc>
                <a:spcPct val="90000"/>
              </a:lnSpc>
            </a:pPr>
            <a:r>
              <a:rPr lang="en-US" altLang="zh-TW" sz="1600" dirty="0" smtClean="0"/>
              <a:t>GL_SHORT, GL_INT, GL_FLOAT, or GL_DOUBLE</a:t>
            </a:r>
          </a:p>
          <a:p>
            <a:pPr lvl="2">
              <a:lnSpc>
                <a:spcPct val="90000"/>
              </a:lnSpc>
            </a:pPr>
            <a:r>
              <a:rPr lang="en-US" altLang="zh-TW" sz="2000" b="1" i="1" dirty="0" smtClean="0">
                <a:solidFill>
                  <a:srgbClr val="C00000"/>
                </a:solidFill>
              </a:rPr>
              <a:t>size</a:t>
            </a:r>
            <a:r>
              <a:rPr lang="en-US" altLang="zh-TW" sz="2000" dirty="0" smtClean="0"/>
              <a:t> </a:t>
            </a:r>
            <a:r>
              <a:rPr lang="en-US" altLang="zh-TW" sz="2000" dirty="0"/>
              <a:t>is the number of coordinates per vertex, which must be 2, 3, or 4. stride is the byte offset between consecutive vertexes. </a:t>
            </a:r>
            <a:endParaRPr lang="en-US" altLang="zh-TW" sz="2000" dirty="0" smtClean="0"/>
          </a:p>
          <a:p>
            <a:pPr lvl="3">
              <a:lnSpc>
                <a:spcPct val="90000"/>
              </a:lnSpc>
            </a:pPr>
            <a:r>
              <a:rPr lang="en-US" altLang="zh-TW" sz="1600" dirty="0" smtClean="0"/>
              <a:t>If </a:t>
            </a:r>
            <a:r>
              <a:rPr lang="en-US" altLang="zh-TW" sz="1600" dirty="0"/>
              <a:t>stride is 0, the vertices are understood to be tightly packed in the array</a:t>
            </a:r>
            <a:endParaRPr lang="zh-TW" altLang="en-US" sz="1600" dirty="0"/>
          </a:p>
        </p:txBody>
      </p:sp>
      <p:sp>
        <p:nvSpPr>
          <p:cNvPr id="4" name="文字方塊 3"/>
          <p:cNvSpPr txBox="1"/>
          <p:nvPr/>
        </p:nvSpPr>
        <p:spPr>
          <a:xfrm>
            <a:off x="6251377" y="1023119"/>
            <a:ext cx="3001143" cy="461665"/>
          </a:xfrm>
          <a:prstGeom prst="rect">
            <a:avLst/>
          </a:prstGeom>
          <a:noFill/>
        </p:spPr>
        <p:txBody>
          <a:bodyPr wrap="none" rtlCol="0">
            <a:spAutoFit/>
          </a:bodyPr>
          <a:lstStyle/>
          <a:p>
            <a:r>
              <a:rPr lang="en-US" altLang="zh-TW" dirty="0" smtClean="0">
                <a:solidFill>
                  <a:srgbClr val="92D050"/>
                </a:solidFill>
              </a:rPr>
              <a:t>Where is your date ???</a:t>
            </a:r>
            <a:endParaRPr lang="zh-TW" altLang="en-US" dirty="0">
              <a:solidFill>
                <a:srgbClr val="92D050"/>
              </a:solidFill>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ltLang="zh-TW"/>
              <a:t>Step 2: Specifying Data </a:t>
            </a:r>
            <a:r>
              <a:rPr lang="en-US" altLang="zh-TW" sz="2400"/>
              <a:t>-2</a:t>
            </a:r>
            <a:endParaRPr lang="zh-TW" altLang="en-US" sz="2400"/>
          </a:p>
        </p:txBody>
      </p:sp>
      <p:sp>
        <p:nvSpPr>
          <p:cNvPr id="190467" name="Rectangle 3"/>
          <p:cNvSpPr>
            <a:spLocks noGrp="1" noChangeArrowheads="1"/>
          </p:cNvSpPr>
          <p:nvPr>
            <p:ph idx="1"/>
          </p:nvPr>
        </p:nvSpPr>
        <p:spPr/>
        <p:txBody>
          <a:bodyPr/>
          <a:lstStyle/>
          <a:p>
            <a:pPr lvl="1">
              <a:lnSpc>
                <a:spcPct val="90000"/>
              </a:lnSpc>
            </a:pPr>
            <a:r>
              <a:rPr lang="en-US" altLang="zh-TW" sz="2400" dirty="0"/>
              <a:t>To access the other five arrays, there are five similar routines: </a:t>
            </a:r>
          </a:p>
          <a:p>
            <a:pPr lvl="2">
              <a:lnSpc>
                <a:spcPct val="90000"/>
              </a:lnSpc>
            </a:pPr>
            <a:r>
              <a:rPr lang="en-US" altLang="zh-TW" sz="2000" dirty="0"/>
              <a:t>void </a:t>
            </a:r>
            <a:r>
              <a:rPr lang="en-US" altLang="zh-TW" sz="2000" b="1" dirty="0" err="1" smtClean="0"/>
              <a:t>glColorPointer</a:t>
            </a:r>
            <a:r>
              <a:rPr lang="en-US" altLang="zh-TW" sz="2000" dirty="0" smtClean="0"/>
              <a:t>(</a:t>
            </a:r>
            <a:r>
              <a:rPr lang="en-US" altLang="zh-TW" sz="2000" dirty="0" err="1" smtClean="0"/>
              <a:t>GLint</a:t>
            </a:r>
            <a:r>
              <a:rPr lang="en-US" altLang="zh-TW" sz="2000" dirty="0" smtClean="0"/>
              <a:t> size, </a:t>
            </a:r>
            <a:r>
              <a:rPr lang="en-US" altLang="zh-TW" sz="2000" dirty="0" err="1" smtClean="0"/>
              <a:t>GLenum</a:t>
            </a:r>
            <a:r>
              <a:rPr lang="en-US" altLang="zh-TW" sz="2000" dirty="0" smtClean="0"/>
              <a:t> type, </a:t>
            </a:r>
            <a:r>
              <a:rPr lang="en-US" altLang="zh-TW" sz="2000" dirty="0" err="1" smtClean="0"/>
              <a:t>GLsizei</a:t>
            </a:r>
            <a:r>
              <a:rPr lang="en-US" altLang="zh-TW" sz="2000" dirty="0" smtClean="0"/>
              <a:t> stride, </a:t>
            </a:r>
            <a:br>
              <a:rPr lang="en-US" altLang="zh-TW" sz="2000" dirty="0" smtClean="0"/>
            </a:br>
            <a:r>
              <a:rPr lang="en-US" altLang="zh-TW" sz="2000" dirty="0" smtClean="0"/>
              <a:t>const </a:t>
            </a:r>
            <a:r>
              <a:rPr lang="en-US" altLang="zh-TW" sz="2000" dirty="0" err="1" smtClean="0"/>
              <a:t>GLvoid</a:t>
            </a:r>
            <a:r>
              <a:rPr lang="en-US" altLang="zh-TW" sz="2000" dirty="0" smtClean="0"/>
              <a:t>*pointer);</a:t>
            </a:r>
          </a:p>
          <a:p>
            <a:pPr lvl="2">
              <a:lnSpc>
                <a:spcPct val="90000"/>
              </a:lnSpc>
            </a:pPr>
            <a:r>
              <a:rPr lang="en-US" altLang="zh-TW" sz="2000" dirty="0" smtClean="0"/>
              <a:t>void </a:t>
            </a:r>
            <a:r>
              <a:rPr lang="en-US" altLang="zh-TW" sz="2000" b="1" dirty="0" err="1" smtClean="0"/>
              <a:t>glTexCoordPointer</a:t>
            </a:r>
            <a:r>
              <a:rPr lang="en-US" altLang="zh-TW" sz="2000" dirty="0" smtClean="0"/>
              <a:t>(</a:t>
            </a:r>
            <a:r>
              <a:rPr lang="en-US" altLang="zh-TW" sz="2000" dirty="0" err="1" smtClean="0"/>
              <a:t>GLint</a:t>
            </a:r>
            <a:r>
              <a:rPr lang="en-US" altLang="zh-TW" sz="2000" dirty="0" smtClean="0"/>
              <a:t> size, </a:t>
            </a:r>
            <a:r>
              <a:rPr lang="en-US" altLang="zh-TW" sz="2000" dirty="0" err="1" smtClean="0"/>
              <a:t>GLenum</a:t>
            </a:r>
            <a:r>
              <a:rPr lang="en-US" altLang="zh-TW" sz="2000" dirty="0" smtClean="0"/>
              <a:t> type, </a:t>
            </a:r>
            <a:r>
              <a:rPr lang="en-US" altLang="zh-TW" sz="2000" dirty="0" err="1" smtClean="0"/>
              <a:t>GLsizei</a:t>
            </a:r>
            <a:r>
              <a:rPr lang="en-US" altLang="zh-TW" sz="2000" dirty="0" smtClean="0"/>
              <a:t> stride, const </a:t>
            </a:r>
            <a:r>
              <a:rPr lang="en-US" altLang="zh-TW" sz="2000" dirty="0" err="1" smtClean="0"/>
              <a:t>GLvoid</a:t>
            </a:r>
            <a:r>
              <a:rPr lang="en-US" altLang="zh-TW" sz="2000" dirty="0" smtClean="0"/>
              <a:t>*pointer);</a:t>
            </a:r>
            <a:endParaRPr lang="en-US" altLang="zh-TW" sz="2000" dirty="0"/>
          </a:p>
          <a:p>
            <a:pPr lvl="2">
              <a:lnSpc>
                <a:spcPct val="90000"/>
              </a:lnSpc>
            </a:pPr>
            <a:r>
              <a:rPr lang="en-US" altLang="zh-TW" sz="2000" dirty="0" smtClean="0"/>
              <a:t>void </a:t>
            </a:r>
            <a:r>
              <a:rPr lang="en-US" altLang="zh-TW" sz="2000" b="1" dirty="0" err="1"/>
              <a:t>glNormalPointer</a:t>
            </a:r>
            <a:r>
              <a:rPr lang="en-US" altLang="zh-TW" sz="2000" dirty="0"/>
              <a:t>(</a:t>
            </a:r>
            <a:r>
              <a:rPr lang="en-US" altLang="zh-TW" sz="2000" dirty="0" err="1"/>
              <a:t>GLenum</a:t>
            </a:r>
            <a:r>
              <a:rPr lang="en-US" altLang="zh-TW" sz="2000" dirty="0"/>
              <a:t> type, </a:t>
            </a:r>
            <a:r>
              <a:rPr lang="en-US" altLang="zh-TW" sz="2000" dirty="0" err="1"/>
              <a:t>GLsizei</a:t>
            </a:r>
            <a:r>
              <a:rPr lang="en-US" altLang="zh-TW" sz="2000" dirty="0"/>
              <a:t> stride, </a:t>
            </a:r>
            <a:br>
              <a:rPr lang="en-US" altLang="zh-TW" sz="2000" dirty="0"/>
            </a:br>
            <a:r>
              <a:rPr lang="en-US" altLang="zh-TW" sz="2000" dirty="0"/>
              <a:t>const </a:t>
            </a:r>
            <a:r>
              <a:rPr lang="en-US" altLang="zh-TW" sz="2000" dirty="0" err="1" smtClean="0"/>
              <a:t>GLvoid</a:t>
            </a:r>
            <a:r>
              <a:rPr lang="en-US" altLang="zh-TW" sz="2000" dirty="0" smtClean="0"/>
              <a:t>*pointer); </a:t>
            </a:r>
          </a:p>
          <a:p>
            <a:pPr lvl="2">
              <a:lnSpc>
                <a:spcPct val="90000"/>
              </a:lnSpc>
            </a:pPr>
            <a:r>
              <a:rPr lang="en-US" altLang="zh-TW" sz="2000" dirty="0" smtClean="0"/>
              <a:t>void </a:t>
            </a:r>
            <a:r>
              <a:rPr lang="en-US" altLang="zh-TW" sz="2000" b="1" dirty="0" err="1" smtClean="0"/>
              <a:t>glFogCoordPointer</a:t>
            </a:r>
            <a:r>
              <a:rPr lang="en-US" altLang="zh-TW" sz="2000" dirty="0" smtClean="0"/>
              <a:t>(</a:t>
            </a:r>
            <a:r>
              <a:rPr lang="en-US" altLang="zh-TW" sz="2000" dirty="0" err="1" smtClean="0"/>
              <a:t>GLenum</a:t>
            </a:r>
            <a:r>
              <a:rPr lang="en-US" altLang="zh-TW" sz="2000" dirty="0" smtClean="0"/>
              <a:t> </a:t>
            </a:r>
            <a:r>
              <a:rPr lang="en-US" altLang="zh-TW" sz="2000" i="1" dirty="0" smtClean="0"/>
              <a:t>type, </a:t>
            </a:r>
            <a:r>
              <a:rPr lang="en-US" altLang="zh-TW" sz="2000" i="1" dirty="0" err="1" smtClean="0"/>
              <a:t>GLsizei</a:t>
            </a:r>
            <a:r>
              <a:rPr lang="en-US" altLang="zh-TW" sz="2000" i="1" dirty="0" smtClean="0"/>
              <a:t> stride, const void *pointer);</a:t>
            </a:r>
          </a:p>
          <a:p>
            <a:pPr lvl="3">
              <a:lnSpc>
                <a:spcPct val="90000"/>
              </a:lnSpc>
            </a:pPr>
            <a:r>
              <a:rPr lang="en-US" altLang="zh-TW" sz="1600" i="1" dirty="0" smtClean="0"/>
              <a:t>Additional information for per vertex fog coordinate.</a:t>
            </a:r>
            <a:endParaRPr lang="en-US" altLang="zh-TW" sz="1600" dirty="0" smtClean="0"/>
          </a:p>
          <a:p>
            <a:pPr lvl="2">
              <a:lnSpc>
                <a:spcPct val="90000"/>
              </a:lnSpc>
            </a:pPr>
            <a:r>
              <a:rPr lang="en-US" altLang="zh-TW" sz="2000" dirty="0" smtClean="0"/>
              <a:t>void </a:t>
            </a:r>
            <a:r>
              <a:rPr lang="en-US" altLang="zh-TW" sz="2000" b="1" dirty="0" err="1" smtClean="0"/>
              <a:t>glEdgeFlagPointer</a:t>
            </a:r>
            <a:r>
              <a:rPr lang="en-US" altLang="zh-TW" sz="2000" dirty="0" smtClean="0"/>
              <a:t>(</a:t>
            </a:r>
            <a:r>
              <a:rPr lang="en-US" altLang="zh-TW" sz="2000" dirty="0" err="1" smtClean="0"/>
              <a:t>GLsizei</a:t>
            </a:r>
            <a:r>
              <a:rPr lang="en-US" altLang="zh-TW" sz="2000" dirty="0" smtClean="0"/>
              <a:t> stride</a:t>
            </a:r>
            <a:r>
              <a:rPr lang="en-US" altLang="zh-TW" sz="2000" dirty="0"/>
              <a:t>, const </a:t>
            </a:r>
            <a:r>
              <a:rPr lang="en-US" altLang="zh-TW" sz="2000" dirty="0" err="1" smtClean="0"/>
              <a:t>GLvoid</a:t>
            </a:r>
            <a:r>
              <a:rPr lang="en-US" altLang="zh-TW" sz="2000" dirty="0" smtClean="0"/>
              <a:t>*pointer);</a:t>
            </a:r>
          </a:p>
          <a:p>
            <a:pPr lvl="3">
              <a:lnSpc>
                <a:spcPct val="90000"/>
              </a:lnSpc>
            </a:pPr>
            <a:r>
              <a:rPr lang="en-US" altLang="zh-TW" sz="1600" dirty="0" err="1" smtClean="0"/>
              <a:t>glEdgeFlag</a:t>
            </a:r>
            <a:r>
              <a:rPr lang="en-US" altLang="zh-TW" sz="1600" dirty="0" smtClean="0"/>
              <a:t> : flag edges as either boundary or </a:t>
            </a:r>
            <a:r>
              <a:rPr lang="en-US" altLang="zh-TW" sz="1600" dirty="0" err="1" smtClean="0"/>
              <a:t>nonboundary</a:t>
            </a:r>
            <a:r>
              <a:rPr lang="en-US" altLang="zh-TW" sz="1600" dirty="0" smtClean="0"/>
              <a:t>.</a:t>
            </a:r>
          </a:p>
          <a:p>
            <a:pPr lvl="2">
              <a:lnSpc>
                <a:spcPct val="90000"/>
              </a:lnSpc>
            </a:pPr>
            <a:r>
              <a:rPr lang="en-US" altLang="zh-TW" sz="2000" dirty="0" smtClean="0"/>
              <a:t>…</a:t>
            </a:r>
            <a:endParaRPr lang="zh-TW" altLang="en-US" sz="2000" dirty="0"/>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altLang="zh-TW"/>
              <a:t>Step 2: Specifying Data </a:t>
            </a:r>
            <a:r>
              <a:rPr lang="en-US" altLang="zh-TW" sz="2400"/>
              <a:t>-3</a:t>
            </a:r>
            <a:endParaRPr lang="zh-TW" altLang="en-US" sz="2400"/>
          </a:p>
        </p:txBody>
      </p:sp>
      <p:sp>
        <p:nvSpPr>
          <p:cNvPr id="191491" name="Rectangle 3"/>
          <p:cNvSpPr>
            <a:spLocks noGrp="1" noChangeArrowheads="1"/>
          </p:cNvSpPr>
          <p:nvPr>
            <p:ph idx="1"/>
          </p:nvPr>
        </p:nvSpPr>
        <p:spPr/>
        <p:txBody>
          <a:bodyPr/>
          <a:lstStyle/>
          <a:p>
            <a:r>
              <a:rPr lang="en-US" altLang="zh-TW" dirty="0"/>
              <a:t>Ex: Enabling and loading vertex </a:t>
            </a:r>
            <a:r>
              <a:rPr lang="en-US" altLang="zh-TW" dirty="0" smtClean="0"/>
              <a:t>array</a:t>
            </a:r>
          </a:p>
          <a:p>
            <a:endParaRPr lang="en-US" altLang="zh-TW" dirty="0"/>
          </a:p>
          <a:p>
            <a:pPr>
              <a:buFontTx/>
              <a:buNone/>
            </a:pPr>
            <a:r>
              <a:rPr lang="en-US" altLang="zh-TW" sz="1800" dirty="0"/>
              <a:t>static </a:t>
            </a:r>
            <a:r>
              <a:rPr lang="en-US" altLang="zh-TW" sz="1800" dirty="0" err="1"/>
              <a:t>GLint</a:t>
            </a:r>
            <a:r>
              <a:rPr lang="en-US" altLang="zh-TW" sz="1800" dirty="0"/>
              <a:t> vertices[] = {25, 25, 100, 325, 175, 25, 175, 325, 250, 25, 325, 325};</a:t>
            </a:r>
          </a:p>
          <a:p>
            <a:pPr>
              <a:buFontTx/>
              <a:buNone/>
            </a:pPr>
            <a:r>
              <a:rPr lang="en-US" altLang="zh-TW" sz="1800" dirty="0"/>
              <a:t>static </a:t>
            </a:r>
            <a:r>
              <a:rPr lang="en-US" altLang="zh-TW" sz="1800" dirty="0" err="1"/>
              <a:t>GLfloat</a:t>
            </a:r>
            <a:r>
              <a:rPr lang="en-US" altLang="zh-TW" sz="1800" dirty="0"/>
              <a:t> colors[] = {1.0, 0.2, 0.2, </a:t>
            </a:r>
            <a:r>
              <a:rPr lang="en-US" altLang="zh-TW" sz="1800" dirty="0" smtClean="0"/>
              <a:t>0.2</a:t>
            </a:r>
            <a:r>
              <a:rPr lang="en-US" altLang="zh-TW" sz="1800" dirty="0"/>
              <a:t>, 0.2, 1.0, </a:t>
            </a:r>
            <a:r>
              <a:rPr lang="en-US" altLang="zh-TW" sz="1800" dirty="0" smtClean="0"/>
              <a:t>0.8</a:t>
            </a:r>
            <a:r>
              <a:rPr lang="en-US" altLang="zh-TW" sz="1800" dirty="0"/>
              <a:t>, 1.0, 0.2, 0.75, 0.75, 0.75, </a:t>
            </a:r>
            <a:endParaRPr lang="en-US" altLang="zh-TW" sz="1800" dirty="0" smtClean="0"/>
          </a:p>
          <a:p>
            <a:pPr>
              <a:buFontTx/>
              <a:buNone/>
            </a:pPr>
            <a:r>
              <a:rPr lang="en-US" altLang="zh-TW" sz="1800" dirty="0" smtClean="0"/>
              <a:t>                                                0.35</a:t>
            </a:r>
            <a:r>
              <a:rPr lang="en-US" altLang="zh-TW" sz="1800" dirty="0"/>
              <a:t>, 0.35, 0.35, 0.5, 0.5, 0.5}; </a:t>
            </a:r>
          </a:p>
          <a:p>
            <a:pPr>
              <a:buFontTx/>
              <a:buNone/>
            </a:pPr>
            <a:endParaRPr lang="en-US" altLang="zh-TW" sz="1800" dirty="0"/>
          </a:p>
          <a:p>
            <a:pPr>
              <a:buFontTx/>
              <a:buNone/>
            </a:pPr>
            <a:r>
              <a:rPr lang="en-US" altLang="zh-TW" sz="1800" dirty="0" err="1"/>
              <a:t>glEnableClientState</a:t>
            </a:r>
            <a:r>
              <a:rPr lang="en-US" altLang="zh-TW" sz="1800" dirty="0"/>
              <a:t> (GL_COLOR_ARRAY); </a:t>
            </a:r>
          </a:p>
          <a:p>
            <a:pPr>
              <a:buFontTx/>
              <a:buNone/>
            </a:pPr>
            <a:r>
              <a:rPr lang="en-US" altLang="zh-TW" sz="1800" dirty="0" err="1"/>
              <a:t>glEnableClientState</a:t>
            </a:r>
            <a:r>
              <a:rPr lang="en-US" altLang="zh-TW" sz="1800" dirty="0"/>
              <a:t> (GL_VERTEX_ARRAY); </a:t>
            </a:r>
          </a:p>
          <a:p>
            <a:pPr>
              <a:buFontTx/>
              <a:buNone/>
            </a:pPr>
            <a:endParaRPr lang="en-US" altLang="zh-TW" sz="1800" dirty="0"/>
          </a:p>
          <a:p>
            <a:pPr>
              <a:buFontTx/>
              <a:buNone/>
            </a:pPr>
            <a:r>
              <a:rPr lang="en-US" altLang="zh-TW" sz="1800" dirty="0" err="1"/>
              <a:t>glColorPointer</a:t>
            </a:r>
            <a:r>
              <a:rPr lang="en-US" altLang="zh-TW" sz="1800" dirty="0"/>
              <a:t> (3, GL_FLOAT, 0, colors); </a:t>
            </a:r>
          </a:p>
          <a:p>
            <a:pPr>
              <a:buFontTx/>
              <a:buNone/>
            </a:pPr>
            <a:r>
              <a:rPr lang="en-US" altLang="zh-TW" sz="1800" dirty="0" err="1"/>
              <a:t>glVertexPointer</a:t>
            </a:r>
            <a:r>
              <a:rPr lang="en-US" altLang="zh-TW" sz="1800" dirty="0"/>
              <a:t> (2, GL_INT, 0, vertices);</a:t>
            </a:r>
            <a:endParaRPr lang="zh-TW" altLang="en-US" sz="1800" dirty="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altLang="zh-TW"/>
              <a:t>Step 2: Specifying Data </a:t>
            </a:r>
            <a:r>
              <a:rPr lang="en-US" altLang="zh-TW" sz="2400"/>
              <a:t>-4</a:t>
            </a:r>
            <a:endParaRPr lang="zh-TW" altLang="en-US" sz="2400"/>
          </a:p>
        </p:txBody>
      </p:sp>
      <p:sp>
        <p:nvSpPr>
          <p:cNvPr id="192515" name="Rectangle 3"/>
          <p:cNvSpPr>
            <a:spLocks noGrp="1" noChangeArrowheads="1"/>
          </p:cNvSpPr>
          <p:nvPr>
            <p:ph idx="1"/>
          </p:nvPr>
        </p:nvSpPr>
        <p:spPr/>
        <p:txBody>
          <a:bodyPr/>
          <a:lstStyle/>
          <a:p>
            <a:r>
              <a:rPr lang="en-US" altLang="zh-TW" sz="2800" dirty="0"/>
              <a:t>Stride:</a:t>
            </a:r>
          </a:p>
          <a:p>
            <a:pPr lvl="1"/>
            <a:r>
              <a:rPr lang="en-US" altLang="zh-TW" sz="2400" dirty="0"/>
              <a:t>With a stride of zero, each type of </a:t>
            </a:r>
            <a:r>
              <a:rPr lang="en-US" altLang="zh-TW" sz="2400" dirty="0" smtClean="0"/>
              <a:t>array must </a:t>
            </a:r>
            <a:r>
              <a:rPr lang="en-US" altLang="zh-TW" sz="2400" dirty="0"/>
              <a:t>be tightly packed</a:t>
            </a:r>
          </a:p>
          <a:p>
            <a:pPr lvl="1"/>
            <a:r>
              <a:rPr lang="en-US" altLang="zh-TW" sz="2400" dirty="0"/>
              <a:t>The data in the array must be </a:t>
            </a:r>
            <a:r>
              <a:rPr lang="en-US" altLang="zh-TW" sz="2400" dirty="0">
                <a:solidFill>
                  <a:srgbClr val="00B050"/>
                </a:solidFill>
              </a:rPr>
              <a:t>homogeneous</a:t>
            </a:r>
            <a:r>
              <a:rPr lang="en-US" altLang="zh-TW" sz="2400" dirty="0"/>
              <a:t>; </a:t>
            </a:r>
            <a:endParaRPr lang="en-US" altLang="zh-TW" sz="2400" dirty="0" smtClean="0"/>
          </a:p>
          <a:p>
            <a:pPr lvl="2"/>
            <a:r>
              <a:rPr lang="en-US" altLang="zh-TW" sz="2000" dirty="0" smtClean="0"/>
              <a:t>the </a:t>
            </a:r>
            <a:r>
              <a:rPr lang="en-US" altLang="zh-TW" sz="2000" dirty="0"/>
              <a:t>data must be all RGB color values, all vertex coordinates, or all some other data similar in some fashion</a:t>
            </a:r>
          </a:p>
          <a:p>
            <a:pPr lvl="1"/>
            <a:r>
              <a:rPr lang="en-US" altLang="zh-TW" sz="2400" dirty="0"/>
              <a:t>Another way is to use </a:t>
            </a:r>
            <a:r>
              <a:rPr lang="en-US" altLang="zh-TW" sz="2400" b="1" dirty="0" err="1"/>
              <a:t>glInterleavedArrays</a:t>
            </a:r>
            <a:r>
              <a:rPr lang="en-US" altLang="zh-TW" sz="2400" b="1" dirty="0"/>
              <a:t>()</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altLang="zh-TW"/>
              <a:t>Step 2: Specifying Data </a:t>
            </a:r>
            <a:r>
              <a:rPr lang="en-US" altLang="zh-TW" sz="2400"/>
              <a:t>-5</a:t>
            </a:r>
            <a:endParaRPr lang="zh-TW" altLang="en-US" sz="2400"/>
          </a:p>
        </p:txBody>
      </p:sp>
      <p:sp>
        <p:nvSpPr>
          <p:cNvPr id="193539" name="Rectangle 3"/>
          <p:cNvSpPr>
            <a:spLocks noGrp="1" noChangeArrowheads="1"/>
          </p:cNvSpPr>
          <p:nvPr>
            <p:ph idx="1"/>
          </p:nvPr>
        </p:nvSpPr>
        <p:spPr/>
        <p:txBody>
          <a:bodyPr/>
          <a:lstStyle/>
          <a:p>
            <a:pPr lvl="1">
              <a:lnSpc>
                <a:spcPct val="90000"/>
              </a:lnSpc>
            </a:pPr>
            <a:r>
              <a:rPr lang="en-US" altLang="zh-TW" sz="2400" dirty="0"/>
              <a:t>Using a stride of other than zero can be useful, especially when dealing with interleaved arrays. </a:t>
            </a:r>
          </a:p>
          <a:p>
            <a:pPr lvl="1">
              <a:lnSpc>
                <a:spcPct val="90000"/>
              </a:lnSpc>
            </a:pPr>
            <a:endParaRPr lang="en-US" altLang="zh-TW" sz="2400" dirty="0" smtClean="0"/>
          </a:p>
          <a:p>
            <a:pPr lvl="1">
              <a:lnSpc>
                <a:spcPct val="90000"/>
              </a:lnSpc>
            </a:pPr>
            <a:r>
              <a:rPr lang="en-US" altLang="zh-TW" sz="2400" dirty="0" smtClean="0"/>
              <a:t>Ex</a:t>
            </a:r>
            <a:r>
              <a:rPr lang="en-US" altLang="zh-TW" sz="2400" dirty="0"/>
              <a:t>: 6 vertices, </a:t>
            </a:r>
            <a:r>
              <a:rPr lang="en-US" altLang="zh-TW" sz="2400" dirty="0">
                <a:solidFill>
                  <a:srgbClr val="FF0000"/>
                </a:solidFill>
              </a:rPr>
              <a:t>R</a:t>
            </a:r>
            <a:r>
              <a:rPr lang="en-US" altLang="zh-TW" sz="2400" dirty="0">
                <a:solidFill>
                  <a:srgbClr val="00B050"/>
                </a:solidFill>
              </a:rPr>
              <a:t>G</a:t>
            </a:r>
            <a:r>
              <a:rPr lang="en-US" altLang="zh-TW" sz="2400" dirty="0">
                <a:solidFill>
                  <a:srgbClr val="0070C0"/>
                </a:solidFill>
              </a:rPr>
              <a:t>B</a:t>
            </a:r>
            <a:r>
              <a:rPr lang="en-US" altLang="zh-TW" sz="2400" dirty="0"/>
              <a:t> followed by </a:t>
            </a:r>
            <a:r>
              <a:rPr lang="en-US" altLang="zh-TW" sz="2400" dirty="0">
                <a:solidFill>
                  <a:schemeClr val="tx1">
                    <a:lumMod val="50000"/>
                    <a:lumOff val="50000"/>
                  </a:schemeClr>
                </a:solidFill>
              </a:rPr>
              <a:t>XYZ</a:t>
            </a:r>
          </a:p>
          <a:p>
            <a:pPr>
              <a:lnSpc>
                <a:spcPct val="90000"/>
              </a:lnSpc>
              <a:buFontTx/>
              <a:buNone/>
            </a:pPr>
            <a:r>
              <a:rPr lang="en-US" altLang="zh-TW" sz="2000" dirty="0"/>
              <a:t>		static </a:t>
            </a:r>
            <a:r>
              <a:rPr lang="en-US" altLang="zh-TW" sz="2000" dirty="0" err="1"/>
              <a:t>GLfloat</a:t>
            </a:r>
            <a:r>
              <a:rPr lang="en-US" altLang="zh-TW" sz="2000" dirty="0"/>
              <a:t> intertwined[] = {</a:t>
            </a:r>
          </a:p>
          <a:p>
            <a:pPr>
              <a:lnSpc>
                <a:spcPct val="90000"/>
              </a:lnSpc>
              <a:buFontTx/>
              <a:buNone/>
            </a:pPr>
            <a:r>
              <a:rPr lang="en-US" altLang="zh-TW" sz="2000" dirty="0"/>
              <a:t>			</a:t>
            </a:r>
            <a:r>
              <a:rPr lang="en-US" altLang="zh-TW" sz="2000" dirty="0">
                <a:solidFill>
                  <a:schemeClr val="tx1">
                    <a:lumMod val="50000"/>
                    <a:lumOff val="50000"/>
                  </a:schemeClr>
                </a:solidFill>
              </a:rPr>
              <a:t>1.0</a:t>
            </a:r>
            <a:r>
              <a:rPr lang="en-US" altLang="zh-TW" sz="2000" dirty="0"/>
              <a:t>, </a:t>
            </a:r>
            <a:r>
              <a:rPr lang="en-US" altLang="zh-TW" sz="2000" dirty="0">
                <a:solidFill>
                  <a:schemeClr val="tx1">
                    <a:lumMod val="50000"/>
                    <a:lumOff val="50000"/>
                  </a:schemeClr>
                </a:solidFill>
              </a:rPr>
              <a:t>0.2</a:t>
            </a:r>
            <a:r>
              <a:rPr lang="en-US" altLang="zh-TW" sz="2000" dirty="0"/>
              <a:t>, </a:t>
            </a:r>
            <a:r>
              <a:rPr lang="en-US" altLang="zh-TW" sz="2000" dirty="0">
                <a:solidFill>
                  <a:schemeClr val="tx1">
                    <a:lumMod val="50000"/>
                    <a:lumOff val="50000"/>
                  </a:schemeClr>
                </a:solidFill>
              </a:rPr>
              <a:t>1.0</a:t>
            </a:r>
            <a:r>
              <a:rPr lang="en-US" altLang="zh-TW" sz="2000" dirty="0"/>
              <a:t>, </a:t>
            </a:r>
            <a:r>
              <a:rPr lang="en-US" altLang="zh-TW" sz="2000" dirty="0">
                <a:solidFill>
                  <a:srgbClr val="FF0000"/>
                </a:solidFill>
              </a:rPr>
              <a:t>100.0</a:t>
            </a:r>
            <a:r>
              <a:rPr lang="en-US" altLang="zh-TW" sz="2000" dirty="0"/>
              <a:t>, </a:t>
            </a:r>
            <a:r>
              <a:rPr lang="en-US" altLang="zh-TW" sz="2000" dirty="0">
                <a:solidFill>
                  <a:srgbClr val="00B050"/>
                </a:solidFill>
              </a:rPr>
              <a:t>100.0</a:t>
            </a:r>
            <a:r>
              <a:rPr lang="en-US" altLang="zh-TW" sz="2000" dirty="0"/>
              <a:t>, </a:t>
            </a:r>
            <a:r>
              <a:rPr lang="en-US" altLang="zh-TW" sz="2000" dirty="0">
                <a:solidFill>
                  <a:srgbClr val="0070C0"/>
                </a:solidFill>
              </a:rPr>
              <a:t>0.0</a:t>
            </a:r>
            <a:r>
              <a:rPr lang="en-US" altLang="zh-TW" sz="2000" dirty="0"/>
              <a:t>, </a:t>
            </a:r>
          </a:p>
          <a:p>
            <a:pPr>
              <a:lnSpc>
                <a:spcPct val="90000"/>
              </a:lnSpc>
              <a:buFontTx/>
              <a:buNone/>
            </a:pPr>
            <a:r>
              <a:rPr lang="en-US" altLang="zh-TW" sz="2000" dirty="0"/>
              <a:t>			1.0, 0.2, 0.2, 0.0, 200.0, 0.0, </a:t>
            </a:r>
          </a:p>
          <a:p>
            <a:pPr>
              <a:lnSpc>
                <a:spcPct val="90000"/>
              </a:lnSpc>
              <a:buFontTx/>
              <a:buNone/>
            </a:pPr>
            <a:r>
              <a:rPr lang="en-US" altLang="zh-TW" sz="2000" dirty="0"/>
              <a:t>			1.0, 1.0, 0.2, 100.0, 300.0, 0.0, </a:t>
            </a:r>
          </a:p>
          <a:p>
            <a:pPr>
              <a:lnSpc>
                <a:spcPct val="90000"/>
              </a:lnSpc>
              <a:buFontTx/>
              <a:buNone/>
            </a:pPr>
            <a:r>
              <a:rPr lang="en-US" altLang="zh-TW" sz="2000" dirty="0"/>
              <a:t>			0.2, 1.0, 0.2, 200.0, 300.0, 0.0, </a:t>
            </a:r>
          </a:p>
          <a:p>
            <a:pPr>
              <a:lnSpc>
                <a:spcPct val="90000"/>
              </a:lnSpc>
              <a:buFontTx/>
              <a:buNone/>
            </a:pPr>
            <a:r>
              <a:rPr lang="en-US" altLang="zh-TW" sz="2000" dirty="0"/>
              <a:t>			0.2, 1.0, 1.0, 300.0, 200.0, 0.0, </a:t>
            </a:r>
          </a:p>
          <a:p>
            <a:pPr>
              <a:lnSpc>
                <a:spcPct val="90000"/>
              </a:lnSpc>
              <a:buFontTx/>
              <a:buNone/>
            </a:pPr>
            <a:r>
              <a:rPr lang="en-US" altLang="zh-TW" sz="2000" dirty="0"/>
              <a:t>			0.2, 0.2, 1.0, 200.0, 100.0, 0.0      }; </a:t>
            </a:r>
          </a:p>
          <a:p>
            <a:pPr>
              <a:lnSpc>
                <a:spcPct val="90000"/>
              </a:lnSpc>
              <a:buFontTx/>
              <a:buNone/>
            </a:pPr>
            <a:r>
              <a:rPr lang="en-US" altLang="zh-TW" sz="2000" dirty="0"/>
              <a:t>		</a:t>
            </a:r>
            <a:r>
              <a:rPr lang="en-US" altLang="zh-TW" sz="2000" dirty="0" err="1"/>
              <a:t>glColorPointer</a:t>
            </a:r>
            <a:r>
              <a:rPr lang="en-US" altLang="zh-TW" sz="2000" dirty="0"/>
              <a:t> ( 3, GL_FLOAT, </a:t>
            </a:r>
            <a:r>
              <a:rPr lang="en-US" altLang="zh-TW" sz="2000" b="1" dirty="0"/>
              <a:t>6 * </a:t>
            </a:r>
            <a:r>
              <a:rPr lang="en-US" altLang="zh-TW" sz="2000" b="1" dirty="0" err="1"/>
              <a:t>sizeof</a:t>
            </a:r>
            <a:r>
              <a:rPr lang="en-US" altLang="zh-TW" sz="2000" b="1" dirty="0"/>
              <a:t>(</a:t>
            </a:r>
            <a:r>
              <a:rPr lang="en-US" altLang="zh-TW" sz="2000" b="1" dirty="0" err="1"/>
              <a:t>GLfloat</a:t>
            </a:r>
            <a:r>
              <a:rPr lang="en-US" altLang="zh-TW" sz="2000" b="1" dirty="0"/>
              <a:t>)</a:t>
            </a:r>
            <a:r>
              <a:rPr lang="en-US" altLang="zh-TW" sz="2000" dirty="0"/>
              <a:t>, intertwined );</a:t>
            </a:r>
          </a:p>
          <a:p>
            <a:pPr>
              <a:lnSpc>
                <a:spcPct val="90000"/>
              </a:lnSpc>
              <a:buFontTx/>
              <a:buNone/>
            </a:pPr>
            <a:r>
              <a:rPr lang="en-US" altLang="zh-TW" sz="2000" dirty="0"/>
              <a:t>		</a:t>
            </a:r>
            <a:r>
              <a:rPr lang="en-US" altLang="zh-TW" sz="2000" dirty="0" err="1"/>
              <a:t>glVertexPointer</a:t>
            </a:r>
            <a:r>
              <a:rPr lang="en-US" altLang="zh-TW" sz="2000" dirty="0"/>
              <a:t>( 3, GL_FLOAT,</a:t>
            </a:r>
            <a:r>
              <a:rPr lang="en-US" altLang="zh-TW" sz="2000" b="1" dirty="0"/>
              <a:t>6 * </a:t>
            </a:r>
            <a:r>
              <a:rPr lang="en-US" altLang="zh-TW" sz="2000" b="1" dirty="0" err="1"/>
              <a:t>sizeof</a:t>
            </a:r>
            <a:r>
              <a:rPr lang="en-US" altLang="zh-TW" sz="2000" b="1" dirty="0"/>
              <a:t>(</a:t>
            </a:r>
            <a:r>
              <a:rPr lang="en-US" altLang="zh-TW" sz="2000" b="1" dirty="0" err="1"/>
              <a:t>GLfloat</a:t>
            </a:r>
            <a:r>
              <a:rPr lang="en-US" altLang="zh-TW" sz="2000" b="1" dirty="0"/>
              <a:t>)</a:t>
            </a:r>
            <a:r>
              <a:rPr lang="en-US" altLang="zh-TW" sz="2000" dirty="0"/>
              <a:t>, &amp;intertwined[3] );</a:t>
            </a:r>
          </a:p>
        </p:txBody>
      </p:sp>
      <p:sp>
        <p:nvSpPr>
          <p:cNvPr id="4" name="左大括弧 3"/>
          <p:cNvSpPr/>
          <p:nvPr/>
        </p:nvSpPr>
        <p:spPr>
          <a:xfrm flipH="1">
            <a:off x="5436096" y="3717032"/>
            <a:ext cx="288032" cy="1440160"/>
          </a:xfrm>
          <a:prstGeom prst="leftBrace">
            <a:avLst>
              <a:gd name="adj1" fmla="val 8333"/>
              <a:gd name="adj2" fmla="val 50000"/>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zh-TW" altLang="en-US"/>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altLang="zh-TW"/>
              <a:t>Step 2: Specifying Data </a:t>
            </a:r>
            <a:r>
              <a:rPr lang="en-US" altLang="zh-TW" sz="2400"/>
              <a:t>-6</a:t>
            </a:r>
            <a:endParaRPr lang="zh-TW" altLang="en-US" sz="2400"/>
          </a:p>
        </p:txBody>
      </p:sp>
      <p:sp>
        <p:nvSpPr>
          <p:cNvPr id="206851" name="Rectangle 3"/>
          <p:cNvSpPr>
            <a:spLocks noGrp="1" noChangeArrowheads="1"/>
          </p:cNvSpPr>
          <p:nvPr>
            <p:ph idx="1"/>
          </p:nvPr>
        </p:nvSpPr>
        <p:spPr>
          <a:xfrm>
            <a:off x="457200" y="1774825"/>
            <a:ext cx="8507288" cy="4625975"/>
          </a:xfrm>
        </p:spPr>
        <p:txBody>
          <a:bodyPr/>
          <a:lstStyle/>
          <a:p>
            <a:pPr>
              <a:lnSpc>
                <a:spcPct val="90000"/>
              </a:lnSpc>
            </a:pPr>
            <a:r>
              <a:rPr lang="en-US" altLang="zh-TW" dirty="0"/>
              <a:t>Another way by using </a:t>
            </a:r>
            <a:r>
              <a:rPr lang="en-US" altLang="zh-TW" dirty="0" err="1"/>
              <a:t>glInterleavedArrays</a:t>
            </a:r>
            <a:r>
              <a:rPr lang="en-US" altLang="zh-TW" dirty="0"/>
              <a:t>();</a:t>
            </a:r>
          </a:p>
          <a:p>
            <a:pPr lvl="1">
              <a:lnSpc>
                <a:spcPct val="90000"/>
              </a:lnSpc>
            </a:pPr>
            <a:r>
              <a:rPr lang="en-US" altLang="zh-TW" dirty="0"/>
              <a:t>void </a:t>
            </a:r>
            <a:r>
              <a:rPr lang="en-US" altLang="zh-TW" b="1" dirty="0" err="1"/>
              <a:t>glInterleavedArrays</a:t>
            </a:r>
            <a:r>
              <a:rPr lang="en-US" altLang="zh-TW" dirty="0"/>
              <a:t>(</a:t>
            </a:r>
            <a:r>
              <a:rPr lang="en-US" altLang="zh-TW" dirty="0" err="1"/>
              <a:t>GLenum</a:t>
            </a:r>
            <a:r>
              <a:rPr lang="en-US" altLang="zh-TW" dirty="0"/>
              <a:t> format, </a:t>
            </a:r>
            <a:r>
              <a:rPr lang="en-US" altLang="zh-TW" dirty="0" err="1"/>
              <a:t>GLsizei</a:t>
            </a:r>
            <a:r>
              <a:rPr lang="en-US" altLang="zh-TW" dirty="0"/>
              <a:t> stride, void *pointer);</a:t>
            </a:r>
          </a:p>
          <a:p>
            <a:pPr lvl="2">
              <a:lnSpc>
                <a:spcPct val="90000"/>
              </a:lnSpc>
            </a:pPr>
            <a:r>
              <a:rPr lang="en-US" altLang="zh-TW" dirty="0"/>
              <a:t>The parameter of </a:t>
            </a:r>
            <a:r>
              <a:rPr lang="en-US" altLang="zh-TW" dirty="0" err="1"/>
              <a:t>glInterleavedArrays</a:t>
            </a:r>
            <a:r>
              <a:rPr lang="en-US" altLang="zh-TW" dirty="0"/>
              <a:t>() is not listed here. (See Red-Book for detailed)</a:t>
            </a:r>
          </a:p>
          <a:p>
            <a:pPr>
              <a:lnSpc>
                <a:spcPct val="90000"/>
              </a:lnSpc>
            </a:pPr>
            <a:r>
              <a:rPr lang="en-US" altLang="zh-TW" dirty="0"/>
              <a:t>EX:</a:t>
            </a:r>
          </a:p>
          <a:p>
            <a:pPr lvl="1">
              <a:lnSpc>
                <a:spcPct val="90000"/>
              </a:lnSpc>
            </a:pPr>
            <a:r>
              <a:rPr lang="en-US" altLang="zh-TW" dirty="0" err="1"/>
              <a:t>glInterleavedArrays</a:t>
            </a:r>
            <a:r>
              <a:rPr lang="en-US" altLang="zh-TW" dirty="0"/>
              <a:t>( </a:t>
            </a:r>
            <a:r>
              <a:rPr lang="en-US" altLang="zh-TW" b="1" dirty="0"/>
              <a:t>GL_C3F_V3F</a:t>
            </a:r>
            <a:r>
              <a:rPr lang="en-US" altLang="zh-TW" dirty="0"/>
              <a:t>, 0, intertwined );</a:t>
            </a:r>
          </a:p>
          <a:p>
            <a:pPr lvl="2">
              <a:lnSpc>
                <a:spcPct val="90000"/>
              </a:lnSpc>
            </a:pPr>
            <a:endParaRPr lang="en-US" altLang="zh-TW"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en-US" altLang="zh-TW" dirty="0" smtClean="0"/>
              <a:t>Display List</a:t>
            </a:r>
            <a:endParaRPr lang="zh-TW" altLang="en-US" dirty="0"/>
          </a:p>
        </p:txBody>
      </p:sp>
      <p:sp>
        <p:nvSpPr>
          <p:cNvPr id="5" name="文字版面配置區 4"/>
          <p:cNvSpPr>
            <a:spLocks noGrp="1"/>
          </p:cNvSpPr>
          <p:nvPr>
            <p:ph type="body" idx="1"/>
          </p:nvPr>
        </p:nvSpPr>
        <p:spPr/>
        <p:txBody>
          <a:bodyPr/>
          <a:lstStyle/>
          <a:p>
            <a:r>
              <a:rPr lang="en-US" altLang="zh-TW" dirty="0" smtClean="0"/>
              <a:t>Store and transfer your geometry more efficiently</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rmAutofit/>
          </a:bodyPr>
          <a:lstStyle/>
          <a:p>
            <a:r>
              <a:rPr lang="en-US" altLang="zh-TW" sz="4000" dirty="0"/>
              <a:t>Step 3: Dereferencing &amp; Rendering </a:t>
            </a:r>
            <a:r>
              <a:rPr lang="en-US" altLang="zh-TW" sz="2000" dirty="0"/>
              <a:t>-1</a:t>
            </a:r>
            <a:endParaRPr lang="zh-TW" altLang="en-US" sz="2000" dirty="0"/>
          </a:p>
        </p:txBody>
      </p:sp>
      <p:sp>
        <p:nvSpPr>
          <p:cNvPr id="195587" name="Rectangle 3"/>
          <p:cNvSpPr>
            <a:spLocks noGrp="1" noChangeArrowheads="1"/>
          </p:cNvSpPr>
          <p:nvPr>
            <p:ph idx="1"/>
          </p:nvPr>
        </p:nvSpPr>
        <p:spPr/>
        <p:txBody>
          <a:bodyPr/>
          <a:lstStyle/>
          <a:p>
            <a:r>
              <a:rPr lang="en-US" altLang="zh-TW" dirty="0"/>
              <a:t>Until the contents of the vertex arrays are </a:t>
            </a:r>
            <a:r>
              <a:rPr lang="en-US" altLang="zh-TW" dirty="0" err="1"/>
              <a:t>dereferenced</a:t>
            </a:r>
            <a:r>
              <a:rPr lang="en-US" altLang="zh-TW" dirty="0"/>
              <a:t>, </a:t>
            </a:r>
            <a:r>
              <a:rPr lang="en-US" altLang="zh-TW" dirty="0">
                <a:solidFill>
                  <a:srgbClr val="00B050"/>
                </a:solidFill>
              </a:rPr>
              <a:t>the arrays remain on the client side</a:t>
            </a:r>
            <a:r>
              <a:rPr lang="en-US" altLang="zh-TW" dirty="0"/>
              <a:t>, and their contents are easily changed. </a:t>
            </a:r>
          </a:p>
          <a:p>
            <a:r>
              <a:rPr lang="en-US" altLang="zh-TW" dirty="0"/>
              <a:t>In Step 3, contents of the arrays are obtained, sent down to the server, and then sent down the graphics processing pipeline for rendering.</a:t>
            </a:r>
          </a:p>
          <a:p>
            <a:endParaRPr lang="zh-TW" altLang="en-US" dirty="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normAutofit/>
          </a:bodyPr>
          <a:lstStyle/>
          <a:p>
            <a:r>
              <a:rPr lang="en-US" altLang="zh-TW" sz="4000" dirty="0"/>
              <a:t>Step 3: Dereferencing &amp; Rendering </a:t>
            </a:r>
            <a:r>
              <a:rPr lang="en-US" altLang="zh-TW" sz="2000" dirty="0"/>
              <a:t>-2</a:t>
            </a:r>
            <a:endParaRPr lang="zh-TW" altLang="en-US" sz="2000" dirty="0"/>
          </a:p>
        </p:txBody>
      </p:sp>
      <p:sp>
        <p:nvSpPr>
          <p:cNvPr id="196611" name="Rectangle 3"/>
          <p:cNvSpPr>
            <a:spLocks noGrp="1" noChangeArrowheads="1"/>
          </p:cNvSpPr>
          <p:nvPr>
            <p:ph idx="1"/>
          </p:nvPr>
        </p:nvSpPr>
        <p:spPr/>
        <p:txBody>
          <a:bodyPr/>
          <a:lstStyle/>
          <a:p>
            <a:r>
              <a:rPr lang="en-US" altLang="zh-TW" dirty="0"/>
              <a:t>There are three ways to obtain data: </a:t>
            </a:r>
          </a:p>
          <a:p>
            <a:pPr lvl="1">
              <a:buNone/>
            </a:pPr>
            <a:r>
              <a:rPr lang="en-US" altLang="zh-TW" b="1" dirty="0" smtClean="0"/>
              <a:t>(1). </a:t>
            </a:r>
            <a:r>
              <a:rPr lang="en-US" altLang="zh-TW" b="1" dirty="0">
                <a:solidFill>
                  <a:srgbClr val="FF0000"/>
                </a:solidFill>
              </a:rPr>
              <a:t>Dereference</a:t>
            </a:r>
            <a:r>
              <a:rPr lang="en-US" altLang="zh-TW" dirty="0"/>
              <a:t> a Single Array Element</a:t>
            </a:r>
          </a:p>
          <a:p>
            <a:pPr lvl="1">
              <a:buNone/>
            </a:pPr>
            <a:r>
              <a:rPr lang="en-US" altLang="zh-TW" b="1" dirty="0" smtClean="0"/>
              <a:t>(2). </a:t>
            </a:r>
            <a:r>
              <a:rPr lang="en-US" altLang="zh-TW" b="1" dirty="0"/>
              <a:t>Dereference</a:t>
            </a:r>
            <a:r>
              <a:rPr lang="en-US" altLang="zh-TW" dirty="0"/>
              <a:t> a List of Array Element</a:t>
            </a:r>
          </a:p>
          <a:p>
            <a:pPr lvl="1">
              <a:buNone/>
            </a:pPr>
            <a:r>
              <a:rPr lang="en-US" altLang="zh-TW" b="1" dirty="0" smtClean="0"/>
              <a:t>(3). </a:t>
            </a:r>
            <a:r>
              <a:rPr lang="en-US" altLang="zh-TW" b="1" dirty="0"/>
              <a:t>Dereference</a:t>
            </a:r>
            <a:r>
              <a:rPr lang="en-US" altLang="zh-TW" dirty="0"/>
              <a:t> a Sequence of Array Element</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normAutofit/>
          </a:bodyPr>
          <a:lstStyle/>
          <a:p>
            <a:pPr>
              <a:lnSpc>
                <a:spcPct val="90000"/>
              </a:lnSpc>
            </a:pPr>
            <a:r>
              <a:rPr lang="en-US" altLang="zh-TW" sz="3600" dirty="0" smtClean="0"/>
              <a:t>(1). Dereference a Single Array Element</a:t>
            </a:r>
            <a:endParaRPr lang="en-US" altLang="zh-TW" sz="3600" dirty="0"/>
          </a:p>
        </p:txBody>
      </p:sp>
      <p:sp>
        <p:nvSpPr>
          <p:cNvPr id="197635" name="Rectangle 3"/>
          <p:cNvSpPr>
            <a:spLocks noGrp="1" noChangeArrowheads="1"/>
          </p:cNvSpPr>
          <p:nvPr>
            <p:ph idx="1"/>
          </p:nvPr>
        </p:nvSpPr>
        <p:spPr/>
        <p:txBody>
          <a:bodyPr/>
          <a:lstStyle/>
          <a:p>
            <a:pPr>
              <a:lnSpc>
                <a:spcPct val="90000"/>
              </a:lnSpc>
            </a:pPr>
            <a:r>
              <a:rPr lang="en-US" altLang="zh-TW" dirty="0" smtClean="0"/>
              <a:t>void </a:t>
            </a:r>
            <a:r>
              <a:rPr lang="en-US" altLang="zh-TW" b="1" dirty="0" err="1"/>
              <a:t>glArrayElement</a:t>
            </a:r>
            <a:r>
              <a:rPr lang="en-US" altLang="zh-TW" dirty="0"/>
              <a:t>(</a:t>
            </a:r>
            <a:r>
              <a:rPr lang="en-US" altLang="zh-TW" dirty="0" err="1"/>
              <a:t>GLint</a:t>
            </a:r>
            <a:r>
              <a:rPr lang="en-US" altLang="zh-TW" dirty="0"/>
              <a:t> </a:t>
            </a:r>
            <a:r>
              <a:rPr lang="en-US" altLang="zh-TW" dirty="0" err="1"/>
              <a:t>ith</a:t>
            </a:r>
            <a:r>
              <a:rPr lang="en-US" altLang="zh-TW" dirty="0"/>
              <a:t>) </a:t>
            </a:r>
            <a:endParaRPr lang="en-US" altLang="zh-TW" sz="2400" dirty="0"/>
          </a:p>
          <a:p>
            <a:pPr lvl="1">
              <a:lnSpc>
                <a:spcPct val="90000"/>
              </a:lnSpc>
            </a:pPr>
            <a:r>
              <a:rPr lang="en-US" altLang="zh-TW" sz="2200" dirty="0"/>
              <a:t>Obtains the data of one (the </a:t>
            </a:r>
            <a:r>
              <a:rPr lang="en-US" altLang="zh-TW" sz="2200" dirty="0" err="1"/>
              <a:t>ith</a:t>
            </a:r>
            <a:r>
              <a:rPr lang="en-US" altLang="zh-TW" sz="2200" dirty="0"/>
              <a:t>) vertex for all currently enabled arrays. </a:t>
            </a:r>
            <a:endParaRPr lang="en-US" altLang="zh-TW" sz="2200" dirty="0" smtClean="0"/>
          </a:p>
          <a:p>
            <a:pPr lvl="1">
              <a:lnSpc>
                <a:spcPct val="90000"/>
              </a:lnSpc>
            </a:pPr>
            <a:r>
              <a:rPr lang="en-US" altLang="zh-TW" sz="2200" dirty="0" smtClean="0"/>
              <a:t>For </a:t>
            </a:r>
            <a:r>
              <a:rPr lang="en-US" altLang="zh-TW" sz="2200" dirty="0"/>
              <a:t>the vertex coordinate array, the corresponding command would be </a:t>
            </a:r>
            <a:r>
              <a:rPr lang="en-US" altLang="zh-TW" sz="2200" b="1" dirty="0" err="1"/>
              <a:t>glVertex</a:t>
            </a:r>
            <a:r>
              <a:rPr lang="en-US" altLang="zh-TW" sz="2200" dirty="0"/>
              <a:t>[size][type]</a:t>
            </a:r>
            <a:r>
              <a:rPr lang="en-US" altLang="zh-TW" sz="2200" b="1" dirty="0"/>
              <a:t>v()</a:t>
            </a:r>
            <a:r>
              <a:rPr lang="en-US" altLang="zh-TW" sz="2200" dirty="0"/>
              <a:t>, where size is one of [2,3,4], and type is one of [</a:t>
            </a:r>
            <a:r>
              <a:rPr lang="en-US" altLang="zh-TW" sz="2200" dirty="0" err="1"/>
              <a:t>s,i,f,d</a:t>
            </a:r>
            <a:r>
              <a:rPr lang="en-US" altLang="zh-TW" sz="2200" dirty="0"/>
              <a:t>] for </a:t>
            </a:r>
            <a:r>
              <a:rPr lang="en-US" altLang="zh-TW" sz="2200" dirty="0" err="1"/>
              <a:t>GLshort</a:t>
            </a:r>
            <a:r>
              <a:rPr lang="en-US" altLang="zh-TW" sz="2200" dirty="0"/>
              <a:t>, </a:t>
            </a:r>
            <a:r>
              <a:rPr lang="en-US" altLang="zh-TW" sz="2200" dirty="0" err="1"/>
              <a:t>GLint</a:t>
            </a:r>
            <a:r>
              <a:rPr lang="en-US" altLang="zh-TW" sz="2200" dirty="0"/>
              <a:t>, </a:t>
            </a:r>
            <a:r>
              <a:rPr lang="en-US" altLang="zh-TW" sz="2200" dirty="0" err="1"/>
              <a:t>GLfloat</a:t>
            </a:r>
            <a:r>
              <a:rPr lang="en-US" altLang="zh-TW" sz="2200" dirty="0"/>
              <a:t>, and </a:t>
            </a:r>
            <a:r>
              <a:rPr lang="en-US" altLang="zh-TW" sz="2200" dirty="0" err="1"/>
              <a:t>GLdouble</a:t>
            </a:r>
            <a:r>
              <a:rPr lang="en-US" altLang="zh-TW" sz="2200" dirty="0"/>
              <a:t> </a:t>
            </a:r>
            <a:r>
              <a:rPr lang="en-US" altLang="zh-TW" sz="2200" dirty="0" smtClean="0"/>
              <a:t>respectively.</a:t>
            </a:r>
          </a:p>
          <a:p>
            <a:pPr lvl="1">
              <a:lnSpc>
                <a:spcPct val="90000"/>
              </a:lnSpc>
            </a:pPr>
            <a:r>
              <a:rPr lang="en-US" altLang="zh-TW" sz="2200" dirty="0" smtClean="0"/>
              <a:t>Both </a:t>
            </a:r>
            <a:r>
              <a:rPr lang="en-US" altLang="zh-TW" sz="2200" dirty="0"/>
              <a:t>size and type were defined by </a:t>
            </a:r>
            <a:r>
              <a:rPr lang="en-US" altLang="zh-TW" sz="2200" b="1" dirty="0" err="1"/>
              <a:t>glVertexPointer</a:t>
            </a:r>
            <a:r>
              <a:rPr lang="en-US" altLang="zh-TW" sz="2200" b="1" dirty="0" smtClean="0"/>
              <a:t>()</a:t>
            </a:r>
            <a:r>
              <a:rPr lang="en-US" altLang="zh-TW" sz="2200" dirty="0" smtClean="0"/>
              <a:t>.</a:t>
            </a:r>
          </a:p>
          <a:p>
            <a:pPr lvl="1">
              <a:lnSpc>
                <a:spcPct val="90000"/>
              </a:lnSpc>
            </a:pPr>
            <a:r>
              <a:rPr lang="en-US" altLang="zh-TW" sz="2200" dirty="0" smtClean="0"/>
              <a:t>For </a:t>
            </a:r>
            <a:r>
              <a:rPr lang="en-US" altLang="zh-TW" sz="2200" dirty="0"/>
              <a:t>other enabled arrays, </a:t>
            </a:r>
            <a:r>
              <a:rPr lang="en-US" altLang="zh-TW" sz="2200" b="1" dirty="0" err="1"/>
              <a:t>glArrayElement</a:t>
            </a:r>
            <a:r>
              <a:rPr lang="en-US" altLang="zh-TW" sz="2200" b="1" dirty="0"/>
              <a:t>()</a:t>
            </a:r>
            <a:r>
              <a:rPr lang="en-US" altLang="zh-TW" sz="2200" dirty="0"/>
              <a:t> calls </a:t>
            </a:r>
            <a:r>
              <a:rPr lang="en-US" altLang="zh-TW" sz="2200" b="1" dirty="0" err="1"/>
              <a:t>glEdgeFlagv</a:t>
            </a:r>
            <a:r>
              <a:rPr lang="en-US" altLang="zh-TW" sz="2200" b="1" dirty="0"/>
              <a:t>()</a:t>
            </a:r>
            <a:r>
              <a:rPr lang="en-US" altLang="zh-TW" sz="2200" dirty="0"/>
              <a:t>, </a:t>
            </a:r>
            <a:r>
              <a:rPr lang="en-US" altLang="zh-TW" sz="2200" b="1" dirty="0" err="1"/>
              <a:t>glTexCoord</a:t>
            </a:r>
            <a:r>
              <a:rPr lang="en-US" altLang="zh-TW" sz="2200" dirty="0"/>
              <a:t>[size][type]</a:t>
            </a:r>
            <a:r>
              <a:rPr lang="en-US" altLang="zh-TW" sz="2200" b="1" dirty="0"/>
              <a:t>v()</a:t>
            </a:r>
            <a:r>
              <a:rPr lang="en-US" altLang="zh-TW" sz="2200" dirty="0"/>
              <a:t>, </a:t>
            </a:r>
            <a:r>
              <a:rPr lang="en-US" altLang="zh-TW" sz="2200" b="1" dirty="0" err="1"/>
              <a:t>glColor</a:t>
            </a:r>
            <a:r>
              <a:rPr lang="en-US" altLang="zh-TW" sz="2200" dirty="0"/>
              <a:t>[size][type]</a:t>
            </a:r>
            <a:r>
              <a:rPr lang="en-US" altLang="zh-TW" sz="2200" b="1" dirty="0"/>
              <a:t>v()</a:t>
            </a:r>
            <a:r>
              <a:rPr lang="en-US" altLang="zh-TW" sz="2200" dirty="0"/>
              <a:t>, </a:t>
            </a:r>
            <a:r>
              <a:rPr lang="en-US" altLang="zh-TW" sz="2200" b="1" dirty="0" err="1"/>
              <a:t>glIndex</a:t>
            </a:r>
            <a:r>
              <a:rPr lang="en-US" altLang="zh-TW" sz="2200" dirty="0"/>
              <a:t>[type]</a:t>
            </a:r>
            <a:r>
              <a:rPr lang="en-US" altLang="zh-TW" sz="2200" b="1" dirty="0"/>
              <a:t>v()</a:t>
            </a:r>
            <a:r>
              <a:rPr lang="en-US" altLang="zh-TW" sz="2200" dirty="0"/>
              <a:t>, and </a:t>
            </a:r>
            <a:r>
              <a:rPr lang="en-US" altLang="zh-TW" sz="2200" b="1" dirty="0" err="1"/>
              <a:t>glNormal</a:t>
            </a:r>
            <a:r>
              <a:rPr lang="en-US" altLang="zh-TW" sz="2200" dirty="0"/>
              <a:t>[type]</a:t>
            </a:r>
            <a:r>
              <a:rPr lang="en-US" altLang="zh-TW" sz="2200" b="1" dirty="0"/>
              <a:t>v()</a:t>
            </a:r>
            <a:r>
              <a:rPr lang="en-US" altLang="zh-TW" sz="2200" dirty="0"/>
              <a:t>. </a:t>
            </a:r>
          </a:p>
          <a:p>
            <a:pPr lvl="1">
              <a:lnSpc>
                <a:spcPct val="90000"/>
              </a:lnSpc>
            </a:pPr>
            <a:r>
              <a:rPr lang="en-US" altLang="zh-TW" sz="2200" dirty="0"/>
              <a:t>If the vertex coordinate array is enabled, the </a:t>
            </a:r>
            <a:r>
              <a:rPr lang="en-US" altLang="zh-TW" sz="2200" b="1" dirty="0" err="1"/>
              <a:t>glVertex</a:t>
            </a:r>
            <a:r>
              <a:rPr lang="en-US" altLang="zh-TW" sz="2200" b="1" dirty="0"/>
              <a:t>*v()</a:t>
            </a:r>
            <a:r>
              <a:rPr lang="en-US" altLang="zh-TW" sz="2200" dirty="0"/>
              <a:t> routine is executed last, after the execution (if enabled) of up to five corresponding array values.</a:t>
            </a:r>
            <a:endParaRPr lang="zh-TW" altLang="en-US" sz="2200" dirty="0"/>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normAutofit fontScale="90000"/>
          </a:bodyPr>
          <a:lstStyle/>
          <a:p>
            <a:r>
              <a:rPr lang="en-US" altLang="zh-TW" sz="4000" dirty="0" smtClean="0"/>
              <a:t>(1). Dereference a Single Array Element</a:t>
            </a:r>
            <a:endParaRPr lang="zh-TW" altLang="en-US" sz="2000" dirty="0"/>
          </a:p>
        </p:txBody>
      </p:sp>
      <p:sp>
        <p:nvSpPr>
          <p:cNvPr id="198659" name="Rectangle 3"/>
          <p:cNvSpPr>
            <a:spLocks noGrp="1" noChangeArrowheads="1"/>
          </p:cNvSpPr>
          <p:nvPr>
            <p:ph idx="1"/>
          </p:nvPr>
        </p:nvSpPr>
        <p:spPr/>
        <p:txBody>
          <a:bodyPr/>
          <a:lstStyle/>
          <a:p>
            <a:pPr>
              <a:lnSpc>
                <a:spcPct val="90000"/>
              </a:lnSpc>
            </a:pPr>
            <a:r>
              <a:rPr lang="en-US" altLang="zh-TW" b="1" dirty="0" err="1"/>
              <a:t>glArrayElement</a:t>
            </a:r>
            <a:r>
              <a:rPr lang="en-US" altLang="zh-TW" b="1" dirty="0"/>
              <a:t>()</a:t>
            </a:r>
            <a:r>
              <a:rPr lang="en-US" altLang="zh-TW" dirty="0"/>
              <a:t> is usually called between </a:t>
            </a:r>
            <a:r>
              <a:rPr lang="en-US" altLang="zh-TW" b="1" dirty="0" err="1"/>
              <a:t>glBegin</a:t>
            </a:r>
            <a:r>
              <a:rPr lang="en-US" altLang="zh-TW" b="1" dirty="0"/>
              <a:t>()</a:t>
            </a:r>
            <a:r>
              <a:rPr lang="en-US" altLang="zh-TW" dirty="0"/>
              <a:t> and </a:t>
            </a:r>
            <a:r>
              <a:rPr lang="en-US" altLang="zh-TW" b="1" dirty="0" err="1"/>
              <a:t>glEnd</a:t>
            </a:r>
            <a:r>
              <a:rPr lang="en-US" altLang="zh-TW" b="1" dirty="0"/>
              <a:t>()</a:t>
            </a:r>
            <a:r>
              <a:rPr lang="en-US" altLang="zh-TW" dirty="0"/>
              <a:t>. </a:t>
            </a:r>
            <a:endParaRPr lang="en-US" altLang="zh-TW" sz="2400" dirty="0"/>
          </a:p>
          <a:p>
            <a:pPr lvl="1">
              <a:lnSpc>
                <a:spcPct val="90000"/>
              </a:lnSpc>
              <a:buFontTx/>
              <a:buNone/>
            </a:pPr>
            <a:r>
              <a:rPr lang="en-US" altLang="zh-TW" sz="1800" dirty="0" err="1"/>
              <a:t>glEnableClientState</a:t>
            </a:r>
            <a:r>
              <a:rPr lang="en-US" altLang="zh-TW" sz="1800" dirty="0"/>
              <a:t> (GL_COLOR_ARRAY); </a:t>
            </a:r>
          </a:p>
          <a:p>
            <a:pPr lvl="1">
              <a:lnSpc>
                <a:spcPct val="90000"/>
              </a:lnSpc>
              <a:buFontTx/>
              <a:buNone/>
            </a:pPr>
            <a:r>
              <a:rPr lang="en-US" altLang="zh-TW" sz="1800" dirty="0" err="1"/>
              <a:t>glEnableClientState</a:t>
            </a:r>
            <a:r>
              <a:rPr lang="en-US" altLang="zh-TW" sz="1800" dirty="0"/>
              <a:t> (GL_VERTEX_ARRAY); </a:t>
            </a:r>
          </a:p>
          <a:p>
            <a:pPr lvl="1">
              <a:lnSpc>
                <a:spcPct val="90000"/>
              </a:lnSpc>
              <a:buFontTx/>
              <a:buNone/>
            </a:pPr>
            <a:r>
              <a:rPr lang="en-US" altLang="zh-TW" sz="1800" dirty="0" err="1"/>
              <a:t>glColorPointer</a:t>
            </a:r>
            <a:r>
              <a:rPr lang="en-US" altLang="zh-TW" sz="1800" dirty="0"/>
              <a:t> (3, GL_FLOAT, 0, colors); </a:t>
            </a:r>
          </a:p>
          <a:p>
            <a:pPr lvl="1">
              <a:lnSpc>
                <a:spcPct val="90000"/>
              </a:lnSpc>
              <a:buFontTx/>
              <a:buNone/>
            </a:pPr>
            <a:r>
              <a:rPr lang="en-US" altLang="zh-TW" sz="1800" dirty="0" err="1"/>
              <a:t>glVertexPointer</a:t>
            </a:r>
            <a:r>
              <a:rPr lang="en-US" altLang="zh-TW" sz="1800" dirty="0"/>
              <a:t> (2, GL_INT, 0, vertices); </a:t>
            </a:r>
          </a:p>
          <a:p>
            <a:pPr lvl="1">
              <a:lnSpc>
                <a:spcPct val="90000"/>
              </a:lnSpc>
              <a:buFontTx/>
              <a:buNone/>
            </a:pPr>
            <a:r>
              <a:rPr lang="en-US" altLang="zh-TW" sz="1800" dirty="0" err="1"/>
              <a:t>glBegin</a:t>
            </a:r>
            <a:r>
              <a:rPr lang="en-US" altLang="zh-TW" sz="1800" dirty="0"/>
              <a:t>(GL_TRIANGLES); </a:t>
            </a:r>
          </a:p>
          <a:p>
            <a:pPr lvl="1">
              <a:lnSpc>
                <a:spcPct val="90000"/>
              </a:lnSpc>
              <a:buFontTx/>
              <a:buNone/>
            </a:pPr>
            <a:r>
              <a:rPr lang="en-US" altLang="zh-TW" sz="1800" dirty="0"/>
              <a:t>	</a:t>
            </a:r>
            <a:r>
              <a:rPr lang="en-US" altLang="zh-TW" sz="1800" dirty="0" err="1"/>
              <a:t>glArrayElement</a:t>
            </a:r>
            <a:r>
              <a:rPr lang="en-US" altLang="zh-TW" sz="1800" dirty="0"/>
              <a:t> (2);</a:t>
            </a:r>
            <a:r>
              <a:rPr lang="en-US" altLang="zh-TW" sz="1800" dirty="0">
                <a:solidFill>
                  <a:srgbClr val="00B050"/>
                </a:solidFill>
              </a:rPr>
              <a:t> 	// == glColor3fv(colors+(2*3*</a:t>
            </a:r>
            <a:r>
              <a:rPr lang="en-US" altLang="zh-TW" sz="1800" dirty="0" err="1">
                <a:solidFill>
                  <a:srgbClr val="00B050"/>
                </a:solidFill>
              </a:rPr>
              <a:t>sizeof</a:t>
            </a:r>
            <a:r>
              <a:rPr lang="en-US" altLang="zh-TW" sz="1800" dirty="0">
                <a:solidFill>
                  <a:srgbClr val="00B050"/>
                </a:solidFill>
              </a:rPr>
              <a:t>(</a:t>
            </a:r>
            <a:r>
              <a:rPr lang="en-US" altLang="zh-TW" sz="1800" dirty="0" err="1">
                <a:solidFill>
                  <a:srgbClr val="00B050"/>
                </a:solidFill>
              </a:rPr>
              <a:t>GLfloat</a:t>
            </a:r>
            <a:r>
              <a:rPr lang="en-US" altLang="zh-TW" sz="1800" dirty="0">
                <a:solidFill>
                  <a:srgbClr val="00B050"/>
                </a:solidFill>
              </a:rPr>
              <a:t>));</a:t>
            </a:r>
            <a:r>
              <a:rPr lang="en-US" altLang="zh-TW" sz="1800" dirty="0">
                <a:solidFill>
                  <a:srgbClr val="00B050"/>
                </a:solidFill>
                <a:latin typeface="Arial Unicode MS" pitchFamily="34" charset="-120"/>
              </a:rPr>
              <a:t> </a:t>
            </a:r>
          </a:p>
          <a:p>
            <a:pPr lvl="1">
              <a:lnSpc>
                <a:spcPct val="90000"/>
              </a:lnSpc>
              <a:buFontTx/>
              <a:buNone/>
            </a:pPr>
            <a:r>
              <a:rPr lang="en-US" altLang="zh-TW" sz="1800" dirty="0"/>
              <a:t>				</a:t>
            </a:r>
            <a:r>
              <a:rPr lang="en-US" altLang="zh-TW" sz="1800" dirty="0" smtClean="0">
                <a:solidFill>
                  <a:srgbClr val="00B050"/>
                </a:solidFill>
              </a:rPr>
              <a:t>// +   </a:t>
            </a:r>
            <a:r>
              <a:rPr lang="en-US" altLang="zh-TW" sz="1800" dirty="0">
                <a:solidFill>
                  <a:srgbClr val="00B050"/>
                </a:solidFill>
              </a:rPr>
              <a:t>glVertex3fv(vertices+(2*2*</a:t>
            </a:r>
            <a:r>
              <a:rPr lang="en-US" altLang="zh-TW" sz="1800" dirty="0" err="1">
                <a:solidFill>
                  <a:srgbClr val="00B050"/>
                </a:solidFill>
              </a:rPr>
              <a:t>sizeof</a:t>
            </a:r>
            <a:r>
              <a:rPr lang="en-US" altLang="zh-TW" sz="1800" dirty="0">
                <a:solidFill>
                  <a:srgbClr val="00B050"/>
                </a:solidFill>
              </a:rPr>
              <a:t>(</a:t>
            </a:r>
            <a:r>
              <a:rPr lang="en-US" altLang="zh-TW" sz="1800" dirty="0" err="1">
                <a:solidFill>
                  <a:srgbClr val="00B050"/>
                </a:solidFill>
              </a:rPr>
              <a:t>GLint</a:t>
            </a:r>
            <a:r>
              <a:rPr lang="en-US" altLang="zh-TW" sz="1800" dirty="0">
                <a:solidFill>
                  <a:srgbClr val="00B050"/>
                </a:solidFill>
              </a:rPr>
              <a:t>)); </a:t>
            </a:r>
          </a:p>
          <a:p>
            <a:pPr lvl="1">
              <a:lnSpc>
                <a:spcPct val="90000"/>
              </a:lnSpc>
              <a:buFontTx/>
              <a:buNone/>
            </a:pPr>
            <a:r>
              <a:rPr lang="en-US" altLang="zh-TW" sz="1800" dirty="0"/>
              <a:t>	</a:t>
            </a:r>
            <a:r>
              <a:rPr lang="en-US" altLang="zh-TW" sz="1800" dirty="0" err="1"/>
              <a:t>glArrayElement</a:t>
            </a:r>
            <a:r>
              <a:rPr lang="en-US" altLang="zh-TW" sz="1800" dirty="0"/>
              <a:t> (3); 	</a:t>
            </a:r>
            <a:r>
              <a:rPr lang="en-US" altLang="zh-TW" sz="1800" dirty="0">
                <a:solidFill>
                  <a:srgbClr val="00B050"/>
                </a:solidFill>
              </a:rPr>
              <a:t>// == glColor3fv(colors+(3*3*</a:t>
            </a:r>
            <a:r>
              <a:rPr lang="en-US" altLang="zh-TW" sz="1800" dirty="0" err="1">
                <a:solidFill>
                  <a:srgbClr val="00B050"/>
                </a:solidFill>
              </a:rPr>
              <a:t>sizeof</a:t>
            </a:r>
            <a:r>
              <a:rPr lang="en-US" altLang="zh-TW" sz="1800" dirty="0">
                <a:solidFill>
                  <a:srgbClr val="00B050"/>
                </a:solidFill>
              </a:rPr>
              <a:t>(</a:t>
            </a:r>
            <a:r>
              <a:rPr lang="en-US" altLang="zh-TW" sz="1800" dirty="0" err="1">
                <a:solidFill>
                  <a:srgbClr val="00B050"/>
                </a:solidFill>
              </a:rPr>
              <a:t>GLfloat</a:t>
            </a:r>
            <a:r>
              <a:rPr lang="en-US" altLang="zh-TW" sz="1800" dirty="0">
                <a:solidFill>
                  <a:srgbClr val="00B050"/>
                </a:solidFill>
              </a:rPr>
              <a:t>)); </a:t>
            </a:r>
          </a:p>
          <a:p>
            <a:pPr lvl="1">
              <a:lnSpc>
                <a:spcPct val="90000"/>
              </a:lnSpc>
              <a:buFontTx/>
              <a:buNone/>
            </a:pPr>
            <a:r>
              <a:rPr lang="en-US" altLang="zh-TW" sz="1800" dirty="0">
                <a:solidFill>
                  <a:srgbClr val="00B050"/>
                </a:solidFill>
              </a:rPr>
              <a:t>				// </a:t>
            </a:r>
            <a:r>
              <a:rPr lang="en-US" altLang="zh-TW" sz="1800" dirty="0" smtClean="0">
                <a:solidFill>
                  <a:srgbClr val="00B050"/>
                </a:solidFill>
              </a:rPr>
              <a:t>+   </a:t>
            </a:r>
            <a:r>
              <a:rPr lang="en-US" altLang="zh-TW" sz="1800" dirty="0">
                <a:solidFill>
                  <a:srgbClr val="00B050"/>
                </a:solidFill>
              </a:rPr>
              <a:t>glVertex3fv(vertices+(3*2*</a:t>
            </a:r>
            <a:r>
              <a:rPr lang="en-US" altLang="zh-TW" sz="1800" dirty="0" err="1">
                <a:solidFill>
                  <a:srgbClr val="00B050"/>
                </a:solidFill>
              </a:rPr>
              <a:t>sizeof</a:t>
            </a:r>
            <a:r>
              <a:rPr lang="en-US" altLang="zh-TW" sz="1800" dirty="0">
                <a:solidFill>
                  <a:srgbClr val="00B050"/>
                </a:solidFill>
              </a:rPr>
              <a:t>(</a:t>
            </a:r>
            <a:r>
              <a:rPr lang="en-US" altLang="zh-TW" sz="1800" dirty="0" err="1">
                <a:solidFill>
                  <a:srgbClr val="00B050"/>
                </a:solidFill>
              </a:rPr>
              <a:t>GLint</a:t>
            </a:r>
            <a:r>
              <a:rPr lang="en-US" altLang="zh-TW" sz="1800" dirty="0">
                <a:solidFill>
                  <a:srgbClr val="00B050"/>
                </a:solidFill>
              </a:rPr>
              <a:t>)); </a:t>
            </a:r>
          </a:p>
          <a:p>
            <a:pPr lvl="1">
              <a:lnSpc>
                <a:spcPct val="90000"/>
              </a:lnSpc>
              <a:buFontTx/>
              <a:buNone/>
            </a:pPr>
            <a:r>
              <a:rPr lang="en-US" altLang="zh-TW" sz="1800" dirty="0"/>
              <a:t>	</a:t>
            </a:r>
            <a:r>
              <a:rPr lang="en-US" altLang="zh-TW" sz="1800" dirty="0" err="1"/>
              <a:t>glArrayElement</a:t>
            </a:r>
            <a:r>
              <a:rPr lang="en-US" altLang="zh-TW" sz="1800" dirty="0"/>
              <a:t> (5); 	</a:t>
            </a:r>
            <a:r>
              <a:rPr lang="en-US" altLang="zh-TW" sz="1800" dirty="0">
                <a:solidFill>
                  <a:srgbClr val="00B050"/>
                </a:solidFill>
              </a:rPr>
              <a:t>// == glColor3fv(colors+(5*3*</a:t>
            </a:r>
            <a:r>
              <a:rPr lang="en-US" altLang="zh-TW" sz="1800" dirty="0" err="1">
                <a:solidFill>
                  <a:srgbClr val="00B050"/>
                </a:solidFill>
              </a:rPr>
              <a:t>sizeof</a:t>
            </a:r>
            <a:r>
              <a:rPr lang="en-US" altLang="zh-TW" sz="1800" dirty="0">
                <a:solidFill>
                  <a:srgbClr val="00B050"/>
                </a:solidFill>
              </a:rPr>
              <a:t>(</a:t>
            </a:r>
            <a:r>
              <a:rPr lang="en-US" altLang="zh-TW" sz="1800" dirty="0" err="1">
                <a:solidFill>
                  <a:srgbClr val="00B050"/>
                </a:solidFill>
              </a:rPr>
              <a:t>GLfloat</a:t>
            </a:r>
            <a:r>
              <a:rPr lang="en-US" altLang="zh-TW" sz="1800" dirty="0">
                <a:solidFill>
                  <a:srgbClr val="00B050"/>
                </a:solidFill>
              </a:rPr>
              <a:t>)); </a:t>
            </a:r>
          </a:p>
          <a:p>
            <a:pPr lvl="1">
              <a:lnSpc>
                <a:spcPct val="90000"/>
              </a:lnSpc>
              <a:buFontTx/>
              <a:buNone/>
            </a:pPr>
            <a:r>
              <a:rPr lang="en-US" altLang="zh-TW" sz="1800" dirty="0">
                <a:solidFill>
                  <a:srgbClr val="00B050"/>
                </a:solidFill>
              </a:rPr>
              <a:t>				// </a:t>
            </a:r>
            <a:r>
              <a:rPr lang="en-US" altLang="zh-TW" sz="1800" dirty="0" smtClean="0">
                <a:solidFill>
                  <a:srgbClr val="00B050"/>
                </a:solidFill>
              </a:rPr>
              <a:t>+   </a:t>
            </a:r>
            <a:r>
              <a:rPr lang="en-US" altLang="zh-TW" sz="1800" dirty="0">
                <a:solidFill>
                  <a:srgbClr val="00B050"/>
                </a:solidFill>
              </a:rPr>
              <a:t>glVertex3fv(vertices+(5*2*</a:t>
            </a:r>
            <a:r>
              <a:rPr lang="en-US" altLang="zh-TW" sz="1800" dirty="0" err="1">
                <a:solidFill>
                  <a:srgbClr val="00B050"/>
                </a:solidFill>
              </a:rPr>
              <a:t>sizeof</a:t>
            </a:r>
            <a:r>
              <a:rPr lang="en-US" altLang="zh-TW" sz="1800" dirty="0">
                <a:solidFill>
                  <a:srgbClr val="00B050"/>
                </a:solidFill>
              </a:rPr>
              <a:t>(</a:t>
            </a:r>
            <a:r>
              <a:rPr lang="en-US" altLang="zh-TW" sz="1800" dirty="0" err="1">
                <a:solidFill>
                  <a:srgbClr val="00B050"/>
                </a:solidFill>
              </a:rPr>
              <a:t>GLint</a:t>
            </a:r>
            <a:r>
              <a:rPr lang="en-US" altLang="zh-TW" sz="1800" dirty="0">
                <a:solidFill>
                  <a:srgbClr val="00B050"/>
                </a:solidFill>
              </a:rPr>
              <a:t>)); </a:t>
            </a:r>
          </a:p>
          <a:p>
            <a:pPr lvl="1">
              <a:lnSpc>
                <a:spcPct val="90000"/>
              </a:lnSpc>
              <a:buFontTx/>
              <a:buNone/>
            </a:pPr>
            <a:r>
              <a:rPr lang="en-US" altLang="zh-TW" sz="1800" dirty="0" err="1"/>
              <a:t>glEnd</a:t>
            </a:r>
            <a:r>
              <a:rPr lang="en-US" altLang="zh-TW" sz="1800" dirty="0"/>
              <a:t>(); </a:t>
            </a:r>
            <a:endParaRPr lang="zh-TW" altLang="en-US" sz="1800" dirty="0"/>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normAutofit/>
          </a:bodyPr>
          <a:lstStyle/>
          <a:p>
            <a:pPr>
              <a:lnSpc>
                <a:spcPct val="90000"/>
              </a:lnSpc>
            </a:pPr>
            <a:r>
              <a:rPr lang="en-US" altLang="zh-TW" sz="3600" dirty="0" smtClean="0"/>
              <a:t>(2). Dereference a List of Array Elements</a:t>
            </a:r>
            <a:endParaRPr lang="en-US" altLang="zh-TW" sz="3600" dirty="0"/>
          </a:p>
        </p:txBody>
      </p:sp>
      <p:sp>
        <p:nvSpPr>
          <p:cNvPr id="199683" name="Rectangle 3"/>
          <p:cNvSpPr>
            <a:spLocks noGrp="1" noChangeArrowheads="1"/>
          </p:cNvSpPr>
          <p:nvPr>
            <p:ph idx="1"/>
          </p:nvPr>
        </p:nvSpPr>
        <p:spPr>
          <a:xfrm>
            <a:off x="457200" y="1774825"/>
            <a:ext cx="8363272" cy="4625975"/>
          </a:xfrm>
        </p:spPr>
        <p:txBody>
          <a:bodyPr/>
          <a:lstStyle/>
          <a:p>
            <a:pPr>
              <a:lnSpc>
                <a:spcPct val="90000"/>
              </a:lnSpc>
            </a:pPr>
            <a:r>
              <a:rPr lang="en-US" altLang="zh-TW" dirty="0" smtClean="0"/>
              <a:t>void </a:t>
            </a:r>
            <a:r>
              <a:rPr lang="en-US" altLang="zh-TW" b="1" dirty="0" err="1"/>
              <a:t>glDrawElements</a:t>
            </a:r>
            <a:r>
              <a:rPr lang="en-US" altLang="zh-TW" dirty="0"/>
              <a:t>(</a:t>
            </a:r>
            <a:r>
              <a:rPr lang="en-US" altLang="zh-TW" dirty="0" err="1"/>
              <a:t>GLenum</a:t>
            </a:r>
            <a:r>
              <a:rPr lang="en-US" altLang="zh-TW" dirty="0"/>
              <a:t> </a:t>
            </a:r>
            <a:r>
              <a:rPr lang="en-US" altLang="zh-TW" dirty="0">
                <a:solidFill>
                  <a:srgbClr val="00B050"/>
                </a:solidFill>
              </a:rPr>
              <a:t>mode</a:t>
            </a:r>
            <a:r>
              <a:rPr lang="en-US" altLang="zh-TW" dirty="0"/>
              <a:t>, </a:t>
            </a:r>
            <a:r>
              <a:rPr lang="en-US" altLang="zh-TW" dirty="0" err="1"/>
              <a:t>GLsizei</a:t>
            </a:r>
            <a:r>
              <a:rPr lang="en-US" altLang="zh-TW" dirty="0"/>
              <a:t> </a:t>
            </a:r>
            <a:r>
              <a:rPr lang="en-US" altLang="zh-TW" dirty="0">
                <a:solidFill>
                  <a:srgbClr val="C00000"/>
                </a:solidFill>
              </a:rPr>
              <a:t>count</a:t>
            </a:r>
            <a:r>
              <a:rPr lang="en-US" altLang="zh-TW" dirty="0"/>
              <a:t>, </a:t>
            </a:r>
            <a:r>
              <a:rPr lang="en-US" altLang="zh-TW" dirty="0" err="1"/>
              <a:t>GLenum</a:t>
            </a:r>
            <a:r>
              <a:rPr lang="en-US" altLang="zh-TW" dirty="0"/>
              <a:t> </a:t>
            </a:r>
            <a:r>
              <a:rPr lang="en-US" altLang="zh-TW" dirty="0">
                <a:solidFill>
                  <a:srgbClr val="0070C0"/>
                </a:solidFill>
              </a:rPr>
              <a:t>type</a:t>
            </a:r>
            <a:r>
              <a:rPr lang="en-US" altLang="zh-TW" dirty="0"/>
              <a:t>, void *indices); </a:t>
            </a:r>
          </a:p>
          <a:p>
            <a:pPr lvl="1">
              <a:lnSpc>
                <a:spcPct val="90000"/>
              </a:lnSpc>
            </a:pPr>
            <a:r>
              <a:rPr lang="en-US" altLang="zh-TW" dirty="0"/>
              <a:t>Defines a sequence of geometric primitives using </a:t>
            </a:r>
            <a:r>
              <a:rPr lang="en-US" altLang="zh-TW" b="1" i="1" dirty="0">
                <a:solidFill>
                  <a:srgbClr val="C00000"/>
                </a:solidFill>
              </a:rPr>
              <a:t>count</a:t>
            </a:r>
            <a:r>
              <a:rPr lang="en-US" altLang="zh-TW" dirty="0"/>
              <a:t> number of elements, whose </a:t>
            </a:r>
            <a:r>
              <a:rPr lang="en-US" altLang="zh-TW" b="1" dirty="0">
                <a:solidFill>
                  <a:srgbClr val="FFC000"/>
                </a:solidFill>
              </a:rPr>
              <a:t>indices</a:t>
            </a:r>
            <a:r>
              <a:rPr lang="en-US" altLang="zh-TW" dirty="0"/>
              <a:t> are stored in the array indices. </a:t>
            </a:r>
            <a:endParaRPr lang="en-US" altLang="zh-TW" dirty="0" smtClean="0"/>
          </a:p>
          <a:p>
            <a:pPr lvl="1">
              <a:lnSpc>
                <a:spcPct val="90000"/>
              </a:lnSpc>
            </a:pPr>
            <a:r>
              <a:rPr lang="en-US" altLang="zh-TW" b="1" i="1" dirty="0" smtClean="0">
                <a:solidFill>
                  <a:srgbClr val="0070C0"/>
                </a:solidFill>
              </a:rPr>
              <a:t>type</a:t>
            </a:r>
            <a:r>
              <a:rPr lang="en-US" altLang="zh-TW" dirty="0" smtClean="0"/>
              <a:t> indicating </a:t>
            </a:r>
            <a:r>
              <a:rPr lang="en-US" altLang="zh-TW" dirty="0"/>
              <a:t>the data type of the indices array</a:t>
            </a:r>
            <a:r>
              <a:rPr lang="en-US" altLang="zh-TW" dirty="0" smtClean="0"/>
              <a:t>.</a:t>
            </a:r>
          </a:p>
          <a:p>
            <a:pPr lvl="1">
              <a:lnSpc>
                <a:spcPct val="90000"/>
              </a:lnSpc>
            </a:pPr>
            <a:r>
              <a:rPr lang="en-US" altLang="zh-TW" b="1" i="1" dirty="0" smtClean="0">
                <a:solidFill>
                  <a:srgbClr val="00B050"/>
                </a:solidFill>
              </a:rPr>
              <a:t>mode</a:t>
            </a:r>
            <a:r>
              <a:rPr lang="en-US" altLang="zh-TW" dirty="0" smtClean="0"/>
              <a:t> </a:t>
            </a:r>
            <a:r>
              <a:rPr lang="en-US" altLang="zh-TW" dirty="0"/>
              <a:t>specifies what kind of primitives are </a:t>
            </a:r>
            <a:r>
              <a:rPr lang="en-US" altLang="zh-TW" dirty="0" smtClean="0"/>
              <a:t>constructed</a:t>
            </a:r>
            <a:endParaRPr lang="en-US" altLang="zh-TW" dirty="0"/>
          </a:p>
          <a:p>
            <a:pPr lvl="2">
              <a:lnSpc>
                <a:spcPct val="90000"/>
              </a:lnSpc>
            </a:pPr>
            <a:r>
              <a:rPr lang="en-US" altLang="zh-TW" sz="2000" dirty="0" smtClean="0"/>
              <a:t>One of the same values that is accepted by </a:t>
            </a:r>
            <a:r>
              <a:rPr lang="en-US" altLang="zh-TW" sz="2000" b="1" dirty="0" err="1" smtClean="0"/>
              <a:t>glBegin</a:t>
            </a:r>
            <a:r>
              <a:rPr lang="en-US" altLang="zh-TW" sz="2000" b="1" dirty="0" smtClean="0"/>
              <a:t>()</a:t>
            </a:r>
            <a:r>
              <a:rPr lang="en-US" altLang="zh-TW" sz="2000" dirty="0" smtClean="0"/>
              <a:t>, </a:t>
            </a:r>
            <a:r>
              <a:rPr lang="en-US" altLang="zh-TW" sz="2200" dirty="0" smtClean="0"/>
              <a:t>for </a:t>
            </a:r>
            <a:r>
              <a:rPr lang="en-US" altLang="zh-TW" sz="2200" dirty="0"/>
              <a:t>example, GL_POLYGON, </a:t>
            </a:r>
            <a:r>
              <a:rPr lang="en-US" altLang="zh-TW" sz="2200" dirty="0" smtClean="0"/>
              <a:t>GL_LINES</a:t>
            </a:r>
            <a:r>
              <a:rPr lang="en-US" altLang="zh-TW" sz="2200" dirty="0"/>
              <a:t>, GL_POINTS, and so on</a:t>
            </a:r>
            <a:r>
              <a:rPr lang="en-US" altLang="zh-TW" sz="2200" dirty="0" smtClean="0"/>
              <a:t>.</a:t>
            </a:r>
            <a:endParaRPr lang="zh-TW" altLang="en-US" sz="2200" dirty="0"/>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Why use index ?</a:t>
            </a:r>
            <a:endParaRPr lang="zh-TW" altLang="en-US" dirty="0"/>
          </a:p>
        </p:txBody>
      </p:sp>
      <p:sp>
        <p:nvSpPr>
          <p:cNvPr id="3" name="內容版面配置區 2"/>
          <p:cNvSpPr>
            <a:spLocks noGrp="1"/>
          </p:cNvSpPr>
          <p:nvPr>
            <p:ph idx="1"/>
          </p:nvPr>
        </p:nvSpPr>
        <p:spPr/>
        <p:txBody>
          <a:bodyPr/>
          <a:lstStyle/>
          <a:p>
            <a:r>
              <a:rPr lang="en-US" altLang="zh-TW" dirty="0" smtClean="0"/>
              <a:t>Remove redundant vertices makes the </a:t>
            </a:r>
            <a:r>
              <a:rPr lang="en-US" altLang="zh-TW" dirty="0" err="1" smtClean="0"/>
              <a:t>vertice</a:t>
            </a:r>
            <a:r>
              <a:rPr lang="en-US" altLang="zh-TW" dirty="0" smtClean="0"/>
              <a:t> list smaller.</a:t>
            </a:r>
          </a:p>
          <a:p>
            <a:pPr lvl="1"/>
            <a:r>
              <a:rPr lang="en-US" altLang="zh-TW" dirty="0" smtClean="0"/>
              <a:t>Generate triangle strip to reduce </a:t>
            </a:r>
            <a:r>
              <a:rPr lang="en-US" altLang="zh-TW" dirty="0" err="1" smtClean="0"/>
              <a:t>redundency</a:t>
            </a:r>
            <a:r>
              <a:rPr lang="en-US" altLang="zh-TW" dirty="0" smtClean="0"/>
              <a:t>,</a:t>
            </a:r>
          </a:p>
          <a:p>
            <a:pPr lvl="1"/>
            <a:r>
              <a:rPr lang="en-US" altLang="zh-TW" dirty="0" smtClean="0"/>
              <a:t>… the share vertices still existed.</a:t>
            </a:r>
          </a:p>
          <a:p>
            <a:pPr lvl="2"/>
            <a:r>
              <a:rPr lang="en-US" altLang="zh-TW" dirty="0" smtClean="0"/>
              <a:t>the array of vertices can be smaller than the array of indices.</a:t>
            </a:r>
            <a:endParaRPr lang="zh-TW" altLang="en-US" dirty="0"/>
          </a:p>
        </p:txBody>
      </p:sp>
      <p:pic>
        <p:nvPicPr>
          <p:cNvPr id="1027" name="Picture 3"/>
          <p:cNvPicPr>
            <a:picLocks noChangeAspect="1" noChangeArrowheads="1"/>
          </p:cNvPicPr>
          <p:nvPr/>
        </p:nvPicPr>
        <p:blipFill>
          <a:blip r:embed="rId2" cstate="print"/>
          <a:srcRect/>
          <a:stretch>
            <a:fillRect/>
          </a:stretch>
        </p:blipFill>
        <p:spPr bwMode="auto">
          <a:xfrm>
            <a:off x="2627784" y="4653136"/>
            <a:ext cx="4914900" cy="1752600"/>
          </a:xfrm>
          <a:prstGeom prst="rect">
            <a:avLst/>
          </a:prstGeom>
          <a:noFill/>
          <a:ln w="9525">
            <a:noFill/>
            <a:miter lim="800000"/>
            <a:headEnd/>
            <a:tailEnd/>
          </a:ln>
        </p:spPr>
      </p:pic>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For example</a:t>
            </a:r>
            <a:endParaRPr lang="zh-TW" altLang="en-US" dirty="0"/>
          </a:p>
        </p:txBody>
      </p:sp>
      <p:sp>
        <p:nvSpPr>
          <p:cNvPr id="3" name="內容版面配置區 2"/>
          <p:cNvSpPr>
            <a:spLocks noGrp="1"/>
          </p:cNvSpPr>
          <p:nvPr>
            <p:ph idx="1"/>
          </p:nvPr>
        </p:nvSpPr>
        <p:spPr/>
        <p:txBody>
          <a:bodyPr/>
          <a:lstStyle/>
          <a:p>
            <a:r>
              <a:rPr lang="en-US" altLang="zh-TW" dirty="0" smtClean="0"/>
              <a:t>A cube</a:t>
            </a:r>
            <a:endParaRPr lang="zh-TW" altLang="en-US" dirty="0"/>
          </a:p>
        </p:txBody>
      </p:sp>
      <p:pic>
        <p:nvPicPr>
          <p:cNvPr id="2050" name="Picture 2"/>
          <p:cNvPicPr>
            <a:picLocks noChangeAspect="1" noChangeArrowheads="1"/>
          </p:cNvPicPr>
          <p:nvPr/>
        </p:nvPicPr>
        <p:blipFill>
          <a:blip r:embed="rId2" cstate="print"/>
          <a:srcRect/>
          <a:stretch>
            <a:fillRect/>
          </a:stretch>
        </p:blipFill>
        <p:spPr bwMode="auto">
          <a:xfrm>
            <a:off x="5436096" y="1916832"/>
            <a:ext cx="3200400" cy="395287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1187624" y="2276872"/>
            <a:ext cx="3528392" cy="3389722"/>
          </a:xfrm>
          <a:prstGeom prst="rect">
            <a:avLst/>
          </a:prstGeom>
          <a:noFill/>
          <a:ln w="9525">
            <a:noFill/>
            <a:miter lim="800000"/>
            <a:headEnd/>
            <a:tailEnd/>
          </a:ln>
        </p:spPr>
      </p:pic>
      <p:sp>
        <p:nvSpPr>
          <p:cNvPr id="6" name="文字方塊 5"/>
          <p:cNvSpPr txBox="1"/>
          <p:nvPr/>
        </p:nvSpPr>
        <p:spPr>
          <a:xfrm>
            <a:off x="7740352" y="3717032"/>
            <a:ext cx="553998" cy="400110"/>
          </a:xfrm>
          <a:prstGeom prst="rect">
            <a:avLst/>
          </a:prstGeom>
          <a:noFill/>
        </p:spPr>
        <p:txBody>
          <a:bodyPr vert="eaVert" wrap="none" rtlCol="0">
            <a:spAutoFit/>
          </a:bodyPr>
          <a:lstStyle/>
          <a:p>
            <a:r>
              <a:rPr lang="en-US" altLang="zh-TW" dirty="0" smtClean="0"/>
              <a:t>…</a:t>
            </a:r>
            <a:endParaRPr lang="zh-TW" altLang="en-US" dirty="0"/>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normAutofit fontScale="90000"/>
          </a:bodyPr>
          <a:lstStyle/>
          <a:p>
            <a:r>
              <a:rPr lang="en-US" altLang="zh-TW" sz="4000" dirty="0" smtClean="0"/>
              <a:t>(2). Dereference a List of Array Elements</a:t>
            </a:r>
            <a:endParaRPr lang="zh-TW" altLang="en-US" sz="2000" dirty="0"/>
          </a:p>
        </p:txBody>
      </p:sp>
      <p:sp>
        <p:nvSpPr>
          <p:cNvPr id="200707" name="Rectangle 3"/>
          <p:cNvSpPr>
            <a:spLocks noGrp="1" noChangeArrowheads="1"/>
          </p:cNvSpPr>
          <p:nvPr>
            <p:ph idx="1"/>
          </p:nvPr>
        </p:nvSpPr>
        <p:spPr>
          <a:xfrm>
            <a:off x="457200" y="1774825"/>
            <a:ext cx="8686800" cy="4625975"/>
          </a:xfrm>
        </p:spPr>
        <p:txBody>
          <a:bodyPr/>
          <a:lstStyle/>
          <a:p>
            <a:pPr>
              <a:lnSpc>
                <a:spcPct val="90000"/>
              </a:lnSpc>
            </a:pPr>
            <a:r>
              <a:rPr lang="en-US" altLang="zh-TW" dirty="0"/>
              <a:t>The effect of </a:t>
            </a:r>
            <a:r>
              <a:rPr lang="en-US" altLang="zh-TW" b="1" dirty="0" err="1"/>
              <a:t>glDrawElements</a:t>
            </a:r>
            <a:r>
              <a:rPr lang="en-US" altLang="zh-TW" b="1" dirty="0"/>
              <a:t>()</a:t>
            </a:r>
            <a:r>
              <a:rPr lang="en-US" altLang="zh-TW" dirty="0"/>
              <a:t> is almost the same as the command</a:t>
            </a:r>
            <a:r>
              <a:rPr lang="en-US" altLang="zh-TW" dirty="0" smtClean="0"/>
              <a:t>:</a:t>
            </a:r>
          </a:p>
          <a:p>
            <a:pPr lvl="2">
              <a:lnSpc>
                <a:spcPct val="90000"/>
              </a:lnSpc>
              <a:buFontTx/>
              <a:buNone/>
            </a:pPr>
            <a:r>
              <a:rPr lang="en-US" altLang="zh-TW" sz="1800" dirty="0" err="1" smtClean="0"/>
              <a:t>glBegin</a:t>
            </a:r>
            <a:r>
              <a:rPr lang="en-US" altLang="zh-TW" sz="1800" dirty="0" smtClean="0"/>
              <a:t> (GL_QUADS); </a:t>
            </a:r>
          </a:p>
          <a:p>
            <a:pPr lvl="2">
              <a:lnSpc>
                <a:spcPct val="90000"/>
              </a:lnSpc>
              <a:buNone/>
            </a:pPr>
            <a:r>
              <a:rPr lang="en-US" altLang="zh-TW" sz="1800" dirty="0" smtClean="0"/>
              <a:t>for ( </a:t>
            </a:r>
            <a:r>
              <a:rPr lang="en-US" altLang="zh-TW" sz="1800" dirty="0" err="1" smtClean="0"/>
              <a:t>int</a:t>
            </a:r>
            <a:r>
              <a:rPr lang="en-US" altLang="zh-TW" sz="1800" dirty="0" smtClean="0"/>
              <a:t> </a:t>
            </a:r>
            <a:r>
              <a:rPr lang="en-US" altLang="zh-TW" sz="1800" dirty="0" err="1" smtClean="0"/>
              <a:t>i</a:t>
            </a:r>
            <a:r>
              <a:rPr lang="en-US" altLang="zh-TW" sz="1800" dirty="0" smtClean="0"/>
              <a:t> = 0; </a:t>
            </a:r>
            <a:r>
              <a:rPr lang="en-US" altLang="zh-TW" sz="1800" dirty="0" err="1" smtClean="0"/>
              <a:t>i</a:t>
            </a:r>
            <a:r>
              <a:rPr lang="en-US" altLang="zh-TW" sz="1800" dirty="0" smtClean="0"/>
              <a:t> &lt; count; </a:t>
            </a:r>
            <a:r>
              <a:rPr lang="en-US" altLang="zh-TW" sz="1800" dirty="0" err="1" smtClean="0"/>
              <a:t>i</a:t>
            </a:r>
            <a:r>
              <a:rPr lang="en-US" altLang="zh-TW" sz="1800" dirty="0" smtClean="0"/>
              <a:t>++)</a:t>
            </a:r>
            <a:r>
              <a:rPr lang="en-US" altLang="zh-TW" sz="1800" dirty="0" smtClean="0">
                <a:solidFill>
                  <a:srgbClr val="00B050"/>
                </a:solidFill>
              </a:rPr>
              <a:t>  //count = 24 (size of indexes)</a:t>
            </a:r>
          </a:p>
          <a:p>
            <a:pPr lvl="2">
              <a:lnSpc>
                <a:spcPct val="90000"/>
              </a:lnSpc>
              <a:buNone/>
            </a:pPr>
            <a:r>
              <a:rPr lang="en-US" altLang="zh-TW" sz="1800" dirty="0" smtClean="0"/>
              <a:t>	</a:t>
            </a:r>
            <a:r>
              <a:rPr lang="en-US" altLang="zh-TW" sz="1800" dirty="0" err="1" smtClean="0"/>
              <a:t>glArrayElement</a:t>
            </a:r>
            <a:r>
              <a:rPr lang="en-US" altLang="zh-TW" sz="1800" dirty="0" smtClean="0"/>
              <a:t>(</a:t>
            </a:r>
            <a:r>
              <a:rPr lang="en-US" altLang="zh-TW" sz="1800" b="1" dirty="0" smtClean="0"/>
              <a:t>indexes[ </a:t>
            </a:r>
            <a:r>
              <a:rPr lang="en-US" altLang="zh-TW" sz="1800" b="1" dirty="0" err="1" smtClean="0"/>
              <a:t>i</a:t>
            </a:r>
            <a:r>
              <a:rPr lang="en-US" altLang="zh-TW" sz="1800" b="1" dirty="0" smtClean="0"/>
              <a:t> ]</a:t>
            </a:r>
            <a:r>
              <a:rPr lang="en-US" altLang="zh-TW" sz="1800" dirty="0" smtClean="0"/>
              <a:t> ); </a:t>
            </a:r>
          </a:p>
          <a:p>
            <a:pPr lvl="2">
              <a:lnSpc>
                <a:spcPct val="90000"/>
              </a:lnSpc>
              <a:buFontTx/>
              <a:buNone/>
            </a:pPr>
            <a:r>
              <a:rPr lang="en-US" altLang="zh-TW" sz="1800" dirty="0" err="1" smtClean="0"/>
              <a:t>glEnd</a:t>
            </a:r>
            <a:r>
              <a:rPr lang="en-US" altLang="zh-TW" sz="1800" dirty="0" smtClean="0"/>
              <a:t>();</a:t>
            </a:r>
          </a:p>
          <a:p>
            <a:pPr>
              <a:lnSpc>
                <a:spcPct val="90000"/>
              </a:lnSpc>
              <a:buFontTx/>
              <a:buNone/>
            </a:pPr>
            <a:endParaRPr lang="en-US" altLang="zh-TW" sz="2000" dirty="0" smtClean="0"/>
          </a:p>
          <a:p>
            <a:pPr>
              <a:lnSpc>
                <a:spcPct val="90000"/>
              </a:lnSpc>
            </a:pPr>
            <a:r>
              <a:rPr lang="en-US" altLang="zh-TW" sz="2400" dirty="0" smtClean="0"/>
              <a:t>is equal to …</a:t>
            </a:r>
            <a:endParaRPr lang="en-US" altLang="zh-TW" sz="2400" dirty="0"/>
          </a:p>
          <a:p>
            <a:pPr lvl="2">
              <a:lnSpc>
                <a:spcPct val="90000"/>
              </a:lnSpc>
              <a:buFontTx/>
              <a:buNone/>
            </a:pPr>
            <a:r>
              <a:rPr lang="en-US" altLang="zh-TW" sz="1800" dirty="0" smtClean="0"/>
              <a:t>static </a:t>
            </a:r>
            <a:r>
              <a:rPr lang="en-US" altLang="zh-TW" sz="1800" dirty="0" err="1" smtClean="0"/>
              <a:t>GLubyte</a:t>
            </a:r>
            <a:r>
              <a:rPr lang="en-US" altLang="zh-TW" sz="1800" dirty="0" smtClean="0"/>
              <a:t> indexes[] = {0, 1, 2, 3,  4, 5, 1, 0,  3, 2, 6, 7,  </a:t>
            </a:r>
          </a:p>
          <a:p>
            <a:pPr lvl="2">
              <a:lnSpc>
                <a:spcPct val="90000"/>
              </a:lnSpc>
              <a:buFontTx/>
              <a:buNone/>
            </a:pPr>
            <a:r>
              <a:rPr lang="en-US" altLang="zh-TW" sz="1800" dirty="0" smtClean="0"/>
              <a:t>			             5, 4, 7, 6,  1, 5, 6, 2,  4, 0, 3, 7}; </a:t>
            </a:r>
          </a:p>
          <a:p>
            <a:pPr lvl="2">
              <a:lnSpc>
                <a:spcPct val="90000"/>
              </a:lnSpc>
              <a:buFontTx/>
              <a:buNone/>
            </a:pPr>
            <a:r>
              <a:rPr lang="en-US" altLang="zh-TW" sz="1800" b="1" dirty="0" err="1" smtClean="0"/>
              <a:t>glDrawElements</a:t>
            </a:r>
            <a:r>
              <a:rPr lang="en-US" altLang="zh-TW" sz="1800" dirty="0"/>
              <a:t>( GL_QUADS, 24, GL_UNSIGNED_BYTE, </a:t>
            </a:r>
            <a:r>
              <a:rPr lang="en-US" altLang="zh-TW" sz="1800" dirty="0" smtClean="0"/>
              <a:t>indexes);</a:t>
            </a:r>
            <a:endParaRPr lang="en-US" altLang="zh-TW" sz="1800" dirty="0"/>
          </a:p>
        </p:txBody>
      </p:sp>
      <p:pic>
        <p:nvPicPr>
          <p:cNvPr id="4" name="Picture 3"/>
          <p:cNvPicPr>
            <a:picLocks noChangeAspect="1" noChangeArrowheads="1"/>
          </p:cNvPicPr>
          <p:nvPr/>
        </p:nvPicPr>
        <p:blipFill>
          <a:blip r:embed="rId3" cstate="print"/>
          <a:stretch>
            <a:fillRect/>
          </a:stretch>
        </p:blipFill>
        <p:spPr bwMode="auto">
          <a:xfrm>
            <a:off x="6660232" y="2420888"/>
            <a:ext cx="2181225" cy="2095500"/>
          </a:xfrm>
          <a:prstGeom prst="rect">
            <a:avLst/>
          </a:prstGeom>
          <a:noFill/>
          <a:ln>
            <a:noFill/>
          </a:ln>
        </p:spPr>
      </p:pic>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normAutofit/>
          </a:bodyPr>
          <a:lstStyle/>
          <a:p>
            <a:r>
              <a:rPr lang="en-US" altLang="zh-TW" sz="3200" dirty="0" smtClean="0"/>
              <a:t>(3). Dereference a Sequence of Array Element</a:t>
            </a:r>
            <a:endParaRPr lang="en-US" altLang="zh-TW" sz="3200" i="1" dirty="0"/>
          </a:p>
        </p:txBody>
      </p:sp>
      <p:sp>
        <p:nvSpPr>
          <p:cNvPr id="202755" name="Rectangle 3"/>
          <p:cNvSpPr>
            <a:spLocks noGrp="1" noChangeArrowheads="1"/>
          </p:cNvSpPr>
          <p:nvPr>
            <p:ph idx="1"/>
          </p:nvPr>
        </p:nvSpPr>
        <p:spPr/>
        <p:txBody>
          <a:bodyPr/>
          <a:lstStyle/>
          <a:p>
            <a:r>
              <a:rPr lang="en-US" altLang="zh-TW" dirty="0" smtClean="0"/>
              <a:t>void </a:t>
            </a:r>
            <a:r>
              <a:rPr lang="en-US" altLang="zh-TW" b="1" dirty="0" err="1"/>
              <a:t>glDrawArrays</a:t>
            </a:r>
            <a:r>
              <a:rPr lang="en-US" altLang="zh-TW" dirty="0"/>
              <a:t>(</a:t>
            </a:r>
            <a:r>
              <a:rPr lang="en-US" altLang="zh-TW" dirty="0" err="1"/>
              <a:t>GLenum</a:t>
            </a:r>
            <a:r>
              <a:rPr lang="en-US" altLang="zh-TW" dirty="0"/>
              <a:t> </a:t>
            </a:r>
            <a:r>
              <a:rPr lang="en-US" altLang="zh-TW" dirty="0">
                <a:solidFill>
                  <a:srgbClr val="00B050"/>
                </a:solidFill>
              </a:rPr>
              <a:t>mode</a:t>
            </a:r>
            <a:r>
              <a:rPr lang="en-US" altLang="zh-TW" dirty="0"/>
              <a:t>, </a:t>
            </a:r>
            <a:r>
              <a:rPr lang="en-US" altLang="zh-TW" dirty="0" err="1"/>
              <a:t>GLint</a:t>
            </a:r>
            <a:r>
              <a:rPr lang="en-US" altLang="zh-TW" dirty="0"/>
              <a:t> </a:t>
            </a:r>
            <a:r>
              <a:rPr lang="en-US" altLang="zh-TW" dirty="0">
                <a:solidFill>
                  <a:srgbClr val="0070C0"/>
                </a:solidFill>
              </a:rPr>
              <a:t>first</a:t>
            </a:r>
            <a:r>
              <a:rPr lang="en-US" altLang="zh-TW" dirty="0"/>
              <a:t>, </a:t>
            </a:r>
            <a:r>
              <a:rPr lang="en-US" altLang="zh-TW" dirty="0" err="1"/>
              <a:t>GLsizei</a:t>
            </a:r>
            <a:r>
              <a:rPr lang="en-US" altLang="zh-TW" dirty="0"/>
              <a:t> count); </a:t>
            </a:r>
          </a:p>
          <a:p>
            <a:pPr lvl="1"/>
            <a:r>
              <a:rPr lang="en-US" altLang="zh-TW" dirty="0"/>
              <a:t>Constructs a sequence of geometric primitives using array elements starting at </a:t>
            </a:r>
            <a:r>
              <a:rPr lang="en-US" altLang="zh-TW" dirty="0">
                <a:solidFill>
                  <a:srgbClr val="0070C0"/>
                </a:solidFill>
              </a:rPr>
              <a:t>first</a:t>
            </a:r>
            <a:r>
              <a:rPr lang="en-US" altLang="zh-TW" dirty="0"/>
              <a:t> and ending at </a:t>
            </a:r>
            <a:r>
              <a:rPr lang="en-US" altLang="zh-TW" dirty="0">
                <a:solidFill>
                  <a:srgbClr val="0070C0"/>
                </a:solidFill>
              </a:rPr>
              <a:t>first+count-1</a:t>
            </a:r>
            <a:r>
              <a:rPr lang="en-US" altLang="zh-TW" dirty="0"/>
              <a:t> of each enabled array. </a:t>
            </a:r>
          </a:p>
          <a:p>
            <a:pPr lvl="1">
              <a:lnSpc>
                <a:spcPct val="90000"/>
              </a:lnSpc>
            </a:pPr>
            <a:r>
              <a:rPr lang="en-US" altLang="zh-TW" b="1" i="1" dirty="0" smtClean="0">
                <a:solidFill>
                  <a:srgbClr val="00B050"/>
                </a:solidFill>
              </a:rPr>
              <a:t>mode</a:t>
            </a:r>
            <a:r>
              <a:rPr lang="en-US" altLang="zh-TW" dirty="0" smtClean="0"/>
              <a:t> specifies what kind of primitives are constructed</a:t>
            </a:r>
          </a:p>
          <a:p>
            <a:pPr lvl="2">
              <a:lnSpc>
                <a:spcPct val="90000"/>
              </a:lnSpc>
            </a:pPr>
            <a:r>
              <a:rPr lang="en-US" altLang="zh-TW" sz="2000" dirty="0" smtClean="0"/>
              <a:t>One of the same values that is accepted by </a:t>
            </a:r>
            <a:r>
              <a:rPr lang="en-US" altLang="zh-TW" sz="2000" b="1" dirty="0" err="1" smtClean="0"/>
              <a:t>glBegin</a:t>
            </a:r>
            <a:r>
              <a:rPr lang="en-US" altLang="zh-TW" sz="2000" b="1" dirty="0" smtClean="0"/>
              <a:t>()</a:t>
            </a:r>
            <a:r>
              <a:rPr lang="en-US" altLang="zh-TW" sz="2000" dirty="0" smtClean="0"/>
              <a:t>, </a:t>
            </a:r>
            <a:r>
              <a:rPr lang="en-US" altLang="zh-TW" sz="2200" dirty="0" smtClean="0"/>
              <a:t>for example, GL_POLYGON, GL_LINES, GL_POINTS, and so on.</a:t>
            </a:r>
            <a:endParaRPr lang="zh-TW" altLang="en-US" sz="2200" dirty="0"/>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normAutofit/>
          </a:bodyPr>
          <a:lstStyle/>
          <a:p>
            <a:r>
              <a:rPr lang="en-US" altLang="zh-TW" sz="4000" dirty="0"/>
              <a:t>Step 3: Dereferencing &amp; Rendering </a:t>
            </a:r>
            <a:r>
              <a:rPr lang="en-US" altLang="zh-TW" sz="2000" dirty="0"/>
              <a:t>-8</a:t>
            </a:r>
            <a:endParaRPr lang="zh-TW" altLang="en-US" sz="2000" dirty="0"/>
          </a:p>
        </p:txBody>
      </p:sp>
      <p:sp>
        <p:nvSpPr>
          <p:cNvPr id="203779" name="Rectangle 3"/>
          <p:cNvSpPr>
            <a:spLocks noGrp="1" noChangeArrowheads="1"/>
          </p:cNvSpPr>
          <p:nvPr>
            <p:ph idx="1"/>
          </p:nvPr>
        </p:nvSpPr>
        <p:spPr>
          <a:xfrm>
            <a:off x="457200" y="1755353"/>
            <a:ext cx="8229600" cy="4625975"/>
          </a:xfrm>
        </p:spPr>
        <p:txBody>
          <a:bodyPr/>
          <a:lstStyle/>
          <a:p>
            <a:r>
              <a:rPr lang="en-US" altLang="zh-TW" dirty="0"/>
              <a:t>The effect of </a:t>
            </a:r>
            <a:r>
              <a:rPr lang="en-US" altLang="zh-TW" dirty="0" err="1"/>
              <a:t>glDrawArrays</a:t>
            </a:r>
            <a:r>
              <a:rPr lang="en-US" altLang="zh-TW" dirty="0"/>
              <a:t>() is almost the same as the command sequence</a:t>
            </a:r>
            <a:r>
              <a:rPr lang="en-US" altLang="zh-TW" dirty="0" smtClean="0"/>
              <a:t>:</a:t>
            </a:r>
            <a:endParaRPr lang="en-US" altLang="zh-TW" dirty="0"/>
          </a:p>
          <a:p>
            <a:pPr lvl="2">
              <a:lnSpc>
                <a:spcPct val="90000"/>
              </a:lnSpc>
              <a:buNone/>
            </a:pPr>
            <a:r>
              <a:rPr lang="en-US" altLang="zh-TW" sz="1800" dirty="0" err="1"/>
              <a:t>glBegin</a:t>
            </a:r>
            <a:r>
              <a:rPr lang="en-US" altLang="zh-TW" sz="1800" dirty="0"/>
              <a:t> </a:t>
            </a:r>
            <a:r>
              <a:rPr lang="en-US" altLang="zh-TW" sz="1800" dirty="0" smtClean="0"/>
              <a:t>(GL_QUADS); </a:t>
            </a:r>
            <a:endParaRPr lang="en-US" altLang="zh-TW" sz="1800" dirty="0"/>
          </a:p>
          <a:p>
            <a:pPr lvl="2">
              <a:lnSpc>
                <a:spcPct val="90000"/>
              </a:lnSpc>
              <a:buNone/>
            </a:pPr>
            <a:r>
              <a:rPr lang="en-US" altLang="zh-TW" sz="1800" dirty="0"/>
              <a:t>for( </a:t>
            </a:r>
            <a:r>
              <a:rPr lang="en-US" altLang="zh-TW" sz="1800" dirty="0" err="1"/>
              <a:t>int</a:t>
            </a:r>
            <a:r>
              <a:rPr lang="en-US" altLang="zh-TW" sz="1800" dirty="0"/>
              <a:t> </a:t>
            </a:r>
            <a:r>
              <a:rPr lang="en-US" altLang="zh-TW" sz="1800" dirty="0" err="1"/>
              <a:t>i</a:t>
            </a:r>
            <a:r>
              <a:rPr lang="en-US" altLang="zh-TW" sz="1800" dirty="0"/>
              <a:t> = 0; </a:t>
            </a:r>
            <a:r>
              <a:rPr lang="en-US" altLang="zh-TW" sz="1800" dirty="0" err="1"/>
              <a:t>i</a:t>
            </a:r>
            <a:r>
              <a:rPr lang="en-US" altLang="zh-TW" sz="1800" dirty="0"/>
              <a:t> &lt; </a:t>
            </a:r>
            <a:r>
              <a:rPr lang="en-US" altLang="zh-TW" sz="1800" b="1" dirty="0">
                <a:solidFill>
                  <a:srgbClr val="00B050"/>
                </a:solidFill>
              </a:rPr>
              <a:t>count</a:t>
            </a:r>
            <a:r>
              <a:rPr lang="en-US" altLang="zh-TW" sz="1800" dirty="0"/>
              <a:t>; </a:t>
            </a:r>
            <a:r>
              <a:rPr lang="en-US" altLang="zh-TW" sz="1800" dirty="0" err="1"/>
              <a:t>i</a:t>
            </a:r>
            <a:r>
              <a:rPr lang="en-US" altLang="zh-TW" sz="1800" dirty="0" smtClean="0"/>
              <a:t>++)</a:t>
            </a:r>
            <a:r>
              <a:rPr lang="en-US" altLang="zh-TW" sz="1800" dirty="0" smtClean="0">
                <a:solidFill>
                  <a:srgbClr val="00B050"/>
                </a:solidFill>
              </a:rPr>
              <a:t> </a:t>
            </a:r>
            <a:endParaRPr lang="en-US" altLang="zh-TW" sz="1800" dirty="0"/>
          </a:p>
          <a:p>
            <a:pPr lvl="2">
              <a:lnSpc>
                <a:spcPct val="90000"/>
              </a:lnSpc>
              <a:buNone/>
            </a:pPr>
            <a:r>
              <a:rPr lang="en-US" altLang="zh-TW" sz="1800" dirty="0"/>
              <a:t>	</a:t>
            </a:r>
            <a:r>
              <a:rPr lang="en-US" altLang="zh-TW" sz="1800" dirty="0" err="1" smtClean="0"/>
              <a:t>glArrayElement</a:t>
            </a:r>
            <a:r>
              <a:rPr lang="en-US" altLang="zh-TW" sz="1800" dirty="0" smtClean="0"/>
              <a:t>( </a:t>
            </a:r>
            <a:r>
              <a:rPr lang="en-US" altLang="zh-TW" sz="1800" b="1" dirty="0" smtClean="0">
                <a:solidFill>
                  <a:srgbClr val="0070C0"/>
                </a:solidFill>
              </a:rPr>
              <a:t>first</a:t>
            </a:r>
            <a:r>
              <a:rPr lang="en-US" altLang="zh-TW" sz="1800" b="1" dirty="0" smtClean="0"/>
              <a:t> + </a:t>
            </a:r>
            <a:r>
              <a:rPr lang="en-US" altLang="zh-TW" sz="1800" b="1" dirty="0" err="1" smtClean="0"/>
              <a:t>i</a:t>
            </a:r>
            <a:r>
              <a:rPr lang="en-US" altLang="zh-TW" sz="1800" b="1" dirty="0" smtClean="0"/>
              <a:t> </a:t>
            </a:r>
            <a:r>
              <a:rPr lang="en-US" altLang="zh-TW" sz="1800" dirty="0" smtClean="0"/>
              <a:t>); </a:t>
            </a:r>
            <a:endParaRPr lang="en-US" altLang="zh-TW" sz="1800" dirty="0"/>
          </a:p>
          <a:p>
            <a:pPr lvl="2">
              <a:lnSpc>
                <a:spcPct val="90000"/>
              </a:lnSpc>
              <a:buNone/>
            </a:pPr>
            <a:r>
              <a:rPr lang="en-US" altLang="zh-TW" sz="1800" dirty="0" err="1"/>
              <a:t>glEnd</a:t>
            </a:r>
            <a:r>
              <a:rPr lang="en-US" altLang="zh-TW" sz="1800" dirty="0" smtClean="0"/>
              <a:t>();</a:t>
            </a:r>
          </a:p>
          <a:p>
            <a:pPr lvl="2">
              <a:lnSpc>
                <a:spcPct val="90000"/>
              </a:lnSpc>
              <a:buNone/>
            </a:pPr>
            <a:endParaRPr lang="en-US" altLang="zh-TW" sz="1800" dirty="0" smtClean="0"/>
          </a:p>
          <a:p>
            <a:pPr>
              <a:lnSpc>
                <a:spcPct val="90000"/>
              </a:lnSpc>
            </a:pPr>
            <a:r>
              <a:rPr lang="en-US" altLang="zh-TW" sz="2400" dirty="0" smtClean="0"/>
              <a:t>is equal to …</a:t>
            </a:r>
            <a:r>
              <a:rPr lang="en-US" altLang="zh-TW" sz="1800" dirty="0" smtClean="0"/>
              <a:t> </a:t>
            </a:r>
          </a:p>
          <a:p>
            <a:pPr lvl="2">
              <a:lnSpc>
                <a:spcPct val="90000"/>
              </a:lnSpc>
              <a:buNone/>
            </a:pPr>
            <a:r>
              <a:rPr lang="en-US" altLang="zh-TW" sz="1800" b="1" dirty="0" err="1" smtClean="0"/>
              <a:t>glDrawArrays</a:t>
            </a:r>
            <a:r>
              <a:rPr lang="en-US" altLang="zh-TW" sz="1800" dirty="0" smtClean="0"/>
              <a:t>( GL_QUADS, </a:t>
            </a:r>
            <a:r>
              <a:rPr lang="en-US" altLang="zh-TW" sz="1800" b="1" dirty="0" smtClean="0">
                <a:solidFill>
                  <a:srgbClr val="0070C0"/>
                </a:solidFill>
              </a:rPr>
              <a:t>first</a:t>
            </a:r>
            <a:r>
              <a:rPr lang="en-US" altLang="zh-TW" sz="1800" dirty="0" smtClean="0"/>
              <a:t>, </a:t>
            </a:r>
            <a:r>
              <a:rPr lang="en-US" altLang="zh-TW" sz="1800" dirty="0" smtClean="0">
                <a:solidFill>
                  <a:srgbClr val="00B050"/>
                </a:solidFill>
              </a:rPr>
              <a:t>count</a:t>
            </a:r>
            <a:r>
              <a:rPr lang="en-US" altLang="zh-TW" sz="1800" dirty="0" smtClean="0"/>
              <a:t>);</a:t>
            </a:r>
          </a:p>
          <a:p>
            <a:pPr>
              <a:lnSpc>
                <a:spcPct val="90000"/>
              </a:lnSpc>
            </a:pPr>
            <a:endParaRPr lang="en-US" altLang="zh-TW" sz="26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Immediate Mode Rendering</a:t>
            </a:r>
            <a:endParaRPr lang="zh-TW" altLang="en-US" dirty="0"/>
          </a:p>
        </p:txBody>
      </p:sp>
      <p:sp>
        <p:nvSpPr>
          <p:cNvPr id="3" name="內容版面配置區 2"/>
          <p:cNvSpPr>
            <a:spLocks noGrp="1"/>
          </p:cNvSpPr>
          <p:nvPr>
            <p:ph idx="1"/>
          </p:nvPr>
        </p:nvSpPr>
        <p:spPr/>
        <p:txBody>
          <a:bodyPr/>
          <a:lstStyle/>
          <a:p>
            <a:pPr>
              <a:buNone/>
            </a:pPr>
            <a:r>
              <a:rPr lang="en-US" altLang="zh-TW" sz="1600" dirty="0" smtClean="0">
                <a:solidFill>
                  <a:srgbClr val="00B050"/>
                </a:solidFill>
              </a:rPr>
              <a:t>//Draw triangle</a:t>
            </a:r>
          </a:p>
          <a:p>
            <a:pPr>
              <a:buNone/>
            </a:pPr>
            <a:r>
              <a:rPr lang="en-US" altLang="zh-TW" sz="1600" dirty="0" err="1" smtClean="0"/>
              <a:t>glBegin</a:t>
            </a:r>
            <a:r>
              <a:rPr lang="en-US" altLang="zh-TW" sz="1600" dirty="0" smtClean="0"/>
              <a:t>(GL_TRIANGLES);</a:t>
            </a:r>
          </a:p>
          <a:p>
            <a:pPr lvl="1">
              <a:buNone/>
            </a:pPr>
            <a:r>
              <a:rPr lang="en-US" altLang="zh-TW" sz="1200" dirty="0" smtClean="0"/>
              <a:t>glNormal3f(x, y, z);</a:t>
            </a:r>
          </a:p>
          <a:p>
            <a:pPr lvl="1">
              <a:buNone/>
            </a:pPr>
            <a:r>
              <a:rPr lang="en-US" altLang="zh-TW" sz="1200" dirty="0" smtClean="0"/>
              <a:t>glTexCoord2f(s, t);</a:t>
            </a:r>
          </a:p>
          <a:p>
            <a:pPr lvl="1">
              <a:buNone/>
            </a:pPr>
            <a:r>
              <a:rPr lang="en-US" altLang="zh-TW" sz="1200" dirty="0" smtClean="0"/>
              <a:t>glVertex3f(x, y, z);</a:t>
            </a:r>
          </a:p>
          <a:p>
            <a:pPr lvl="1">
              <a:buNone/>
            </a:pPr>
            <a:endParaRPr lang="en-US" altLang="zh-TW" sz="1200" dirty="0" smtClean="0"/>
          </a:p>
          <a:p>
            <a:pPr lvl="1">
              <a:buNone/>
            </a:pPr>
            <a:r>
              <a:rPr lang="en-US" altLang="zh-TW" sz="1200" dirty="0" smtClean="0"/>
              <a:t>glNormal3f(x, y, z);</a:t>
            </a:r>
          </a:p>
          <a:p>
            <a:pPr lvl="1">
              <a:buNone/>
            </a:pPr>
            <a:r>
              <a:rPr lang="en-US" altLang="zh-TW" sz="1200" dirty="0" smtClean="0"/>
              <a:t>glTexCoord2f(s, t);</a:t>
            </a:r>
          </a:p>
          <a:p>
            <a:pPr lvl="1">
              <a:buNone/>
            </a:pPr>
            <a:r>
              <a:rPr lang="en-US" altLang="zh-TW" sz="1200" dirty="0" smtClean="0"/>
              <a:t>glVertex3f(x, y, z);</a:t>
            </a:r>
          </a:p>
          <a:p>
            <a:pPr lvl="1">
              <a:buNone/>
            </a:pPr>
            <a:endParaRPr lang="en-US" altLang="zh-TW" sz="1200" dirty="0" smtClean="0"/>
          </a:p>
          <a:p>
            <a:pPr lvl="1">
              <a:buNone/>
            </a:pPr>
            <a:r>
              <a:rPr lang="en-US" altLang="zh-TW" sz="1200" dirty="0" smtClean="0"/>
              <a:t>glNormal3f(x, y, z);</a:t>
            </a:r>
          </a:p>
          <a:p>
            <a:pPr lvl="1">
              <a:buNone/>
            </a:pPr>
            <a:r>
              <a:rPr lang="en-US" altLang="zh-TW" sz="1200" dirty="0" smtClean="0"/>
              <a:t>glTexCoord2f(s, t);</a:t>
            </a:r>
          </a:p>
          <a:p>
            <a:pPr lvl="1">
              <a:buNone/>
            </a:pPr>
            <a:r>
              <a:rPr lang="en-US" altLang="zh-TW" sz="1200" dirty="0" smtClean="0"/>
              <a:t>glVertex3f(x, y, z);</a:t>
            </a:r>
          </a:p>
          <a:p>
            <a:pPr>
              <a:buNone/>
            </a:pPr>
            <a:r>
              <a:rPr lang="en-US" altLang="zh-TW" sz="1600" dirty="0" err="1" smtClean="0"/>
              <a:t>glEnd</a:t>
            </a:r>
            <a:r>
              <a:rPr lang="en-US" altLang="zh-TW" sz="1600" dirty="0" smtClean="0"/>
              <a:t>();</a:t>
            </a:r>
            <a:endParaRPr lang="zh-TW" altLang="en-US" sz="1600" dirty="0" smtClean="0"/>
          </a:p>
        </p:txBody>
      </p:sp>
      <p:sp>
        <p:nvSpPr>
          <p:cNvPr id="5" name="右大括弧 4"/>
          <p:cNvSpPr/>
          <p:nvPr/>
        </p:nvSpPr>
        <p:spPr>
          <a:xfrm>
            <a:off x="2267744" y="2420888"/>
            <a:ext cx="288032" cy="2376264"/>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zh-TW" altLang="en-US"/>
          </a:p>
        </p:txBody>
      </p:sp>
      <p:sp>
        <p:nvSpPr>
          <p:cNvPr id="6" name="文字方塊 5"/>
          <p:cNvSpPr txBox="1"/>
          <p:nvPr/>
        </p:nvSpPr>
        <p:spPr>
          <a:xfrm>
            <a:off x="2771800" y="3174067"/>
            <a:ext cx="4307589" cy="830997"/>
          </a:xfrm>
          <a:prstGeom prst="rect">
            <a:avLst/>
          </a:prstGeom>
          <a:noFill/>
        </p:spPr>
        <p:txBody>
          <a:bodyPr wrap="none" rtlCol="0">
            <a:spAutoFit/>
          </a:bodyPr>
          <a:lstStyle/>
          <a:p>
            <a:r>
              <a:rPr lang="en-US" altLang="zh-TW" dirty="0" smtClean="0"/>
              <a:t>Compile these command and </a:t>
            </a:r>
            <a:br>
              <a:rPr lang="en-US" altLang="zh-TW" dirty="0" smtClean="0"/>
            </a:br>
            <a:r>
              <a:rPr lang="en-US" altLang="zh-TW" dirty="0" smtClean="0"/>
              <a:t>send them into a command queue</a:t>
            </a:r>
            <a:endParaRPr lang="zh-TW" altLang="en-US" dirty="0"/>
          </a:p>
        </p:txBody>
      </p:sp>
      <p:sp>
        <p:nvSpPr>
          <p:cNvPr id="7" name="矩形 6"/>
          <p:cNvSpPr/>
          <p:nvPr/>
        </p:nvSpPr>
        <p:spPr>
          <a:xfrm>
            <a:off x="1187624" y="5445224"/>
            <a:ext cx="1440160" cy="86409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zh-TW" dirty="0" smtClean="0"/>
              <a:t>Function</a:t>
            </a:r>
            <a:br>
              <a:rPr lang="en-US" altLang="zh-TW" dirty="0" smtClean="0"/>
            </a:br>
            <a:r>
              <a:rPr lang="en-US" altLang="zh-TW" dirty="0" smtClean="0"/>
              <a:t> calls</a:t>
            </a:r>
            <a:endParaRPr lang="zh-TW" altLang="en-US" dirty="0"/>
          </a:p>
        </p:txBody>
      </p:sp>
      <p:sp>
        <p:nvSpPr>
          <p:cNvPr id="8" name="矩形 7"/>
          <p:cNvSpPr/>
          <p:nvPr/>
        </p:nvSpPr>
        <p:spPr>
          <a:xfrm>
            <a:off x="3563888" y="5445224"/>
            <a:ext cx="1584176" cy="8640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dirty="0" smtClean="0"/>
              <a:t>Command buffer</a:t>
            </a:r>
            <a:endParaRPr lang="zh-TW" altLang="en-US" dirty="0"/>
          </a:p>
        </p:txBody>
      </p:sp>
      <p:sp>
        <p:nvSpPr>
          <p:cNvPr id="9" name="向右箭號 8"/>
          <p:cNvSpPr/>
          <p:nvPr/>
        </p:nvSpPr>
        <p:spPr>
          <a:xfrm>
            <a:off x="2915816" y="5661248"/>
            <a:ext cx="360040" cy="43204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TW" altLang="en-US"/>
          </a:p>
        </p:txBody>
      </p:sp>
      <p:sp>
        <p:nvSpPr>
          <p:cNvPr id="10" name="向右箭號 9"/>
          <p:cNvSpPr/>
          <p:nvPr/>
        </p:nvSpPr>
        <p:spPr>
          <a:xfrm>
            <a:off x="5364088" y="5661248"/>
            <a:ext cx="1656184" cy="43204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TW" altLang="en-US"/>
          </a:p>
        </p:txBody>
      </p:sp>
      <p:sp>
        <p:nvSpPr>
          <p:cNvPr id="11" name="文字方塊 10"/>
          <p:cNvSpPr txBox="1"/>
          <p:nvPr/>
        </p:nvSpPr>
        <p:spPr>
          <a:xfrm>
            <a:off x="5652120" y="5343599"/>
            <a:ext cx="1107996" cy="461665"/>
          </a:xfrm>
          <a:prstGeom prst="rect">
            <a:avLst/>
          </a:prstGeom>
          <a:noFill/>
        </p:spPr>
        <p:txBody>
          <a:bodyPr wrap="none" rtlCol="0">
            <a:spAutoFit/>
          </a:bodyPr>
          <a:lstStyle/>
          <a:p>
            <a:r>
              <a:rPr lang="en-US" altLang="zh-TW" dirty="0" smtClean="0"/>
              <a:t>flush…</a:t>
            </a:r>
            <a:endParaRPr lang="zh-TW" altLang="en-US" dirty="0"/>
          </a:p>
        </p:txBody>
      </p:sp>
      <p:sp>
        <p:nvSpPr>
          <p:cNvPr id="12" name="矩形 11"/>
          <p:cNvSpPr/>
          <p:nvPr/>
        </p:nvSpPr>
        <p:spPr>
          <a:xfrm>
            <a:off x="7164288" y="5445224"/>
            <a:ext cx="1584176" cy="86409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TW" dirty="0" smtClean="0"/>
              <a:t>Drawing</a:t>
            </a:r>
            <a:endParaRPr lang="zh-TW" altLang="en-US" dirty="0"/>
          </a:p>
        </p:txBody>
      </p:sp>
      <p:sp>
        <p:nvSpPr>
          <p:cNvPr id="13" name="文字方塊 12"/>
          <p:cNvSpPr txBox="1"/>
          <p:nvPr/>
        </p:nvSpPr>
        <p:spPr>
          <a:xfrm>
            <a:off x="1979712" y="6351711"/>
            <a:ext cx="2191626" cy="461665"/>
          </a:xfrm>
          <a:prstGeom prst="rect">
            <a:avLst/>
          </a:prstGeom>
          <a:noFill/>
        </p:spPr>
        <p:txBody>
          <a:bodyPr wrap="none" rtlCol="0">
            <a:spAutoFit/>
          </a:bodyPr>
          <a:lstStyle/>
          <a:p>
            <a:r>
              <a:rPr lang="en-US" altLang="zh-TW" dirty="0" smtClean="0"/>
              <a:t>System memory</a:t>
            </a:r>
            <a:endParaRPr lang="zh-TW" altLang="en-US" dirty="0"/>
          </a:p>
        </p:txBody>
      </p:sp>
      <p:sp>
        <p:nvSpPr>
          <p:cNvPr id="14" name="文字方塊 13"/>
          <p:cNvSpPr txBox="1"/>
          <p:nvPr/>
        </p:nvSpPr>
        <p:spPr>
          <a:xfrm>
            <a:off x="7224521" y="6351711"/>
            <a:ext cx="1523943" cy="461665"/>
          </a:xfrm>
          <a:prstGeom prst="rect">
            <a:avLst/>
          </a:prstGeom>
          <a:noFill/>
        </p:spPr>
        <p:txBody>
          <a:bodyPr wrap="none" rtlCol="0">
            <a:spAutoFit/>
          </a:bodyPr>
          <a:lstStyle/>
          <a:p>
            <a:r>
              <a:rPr lang="en-US" altLang="zh-TW" dirty="0" smtClean="0"/>
              <a:t>Video card</a:t>
            </a:r>
            <a:endParaRPr lang="zh-TW" altLang="en-US" dirty="0"/>
          </a:p>
        </p:txBody>
      </p:sp>
      <p:sp>
        <p:nvSpPr>
          <p:cNvPr id="15" name="文字方塊 14"/>
          <p:cNvSpPr txBox="1"/>
          <p:nvPr/>
        </p:nvSpPr>
        <p:spPr>
          <a:xfrm>
            <a:off x="2682675" y="3923764"/>
            <a:ext cx="4409605" cy="369332"/>
          </a:xfrm>
          <a:prstGeom prst="rect">
            <a:avLst/>
          </a:prstGeom>
          <a:noFill/>
        </p:spPr>
        <p:txBody>
          <a:bodyPr wrap="none" rtlCol="0">
            <a:spAutoFit/>
          </a:bodyPr>
          <a:lstStyle/>
          <a:p>
            <a:r>
              <a:rPr lang="en-US" altLang="zh-TW" sz="1800" dirty="0" smtClean="0">
                <a:solidFill>
                  <a:srgbClr val="FF0000"/>
                </a:solidFill>
              </a:rPr>
              <a:t>(11 function call + pass 24*4byte parameters)</a:t>
            </a:r>
            <a:endParaRPr lang="zh-TW" altLang="en-US" sz="1800" dirty="0">
              <a:solidFill>
                <a:srgbClr val="FF0000"/>
              </a:solidFill>
            </a:endParaRP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 Example ?</a:t>
            </a:r>
            <a:endParaRPr lang="zh-TW" altLang="en-US" dirty="0"/>
          </a:p>
        </p:txBody>
      </p:sp>
      <p:sp>
        <p:nvSpPr>
          <p:cNvPr id="3" name="內容版面配置區 2"/>
          <p:cNvSpPr>
            <a:spLocks noGrp="1"/>
          </p:cNvSpPr>
          <p:nvPr>
            <p:ph idx="1"/>
          </p:nvPr>
        </p:nvSpPr>
        <p:spPr/>
        <p:txBody>
          <a:bodyPr/>
          <a:lstStyle/>
          <a:p>
            <a:r>
              <a:rPr lang="en-US" altLang="zh-TW" dirty="0" smtClean="0"/>
              <a:t>There are many statistics information in the book, please read it carefully.</a:t>
            </a:r>
            <a:endParaRPr lang="zh-TW" altLang="en-US" dirty="0"/>
          </a:p>
        </p:txBody>
      </p:sp>
      <p:pic>
        <p:nvPicPr>
          <p:cNvPr id="3074" name="Picture 2"/>
          <p:cNvPicPr>
            <a:picLocks noChangeAspect="1" noChangeArrowheads="1"/>
          </p:cNvPicPr>
          <p:nvPr/>
        </p:nvPicPr>
        <p:blipFill>
          <a:blip r:embed="rId2" cstate="print"/>
          <a:srcRect/>
          <a:stretch>
            <a:fillRect/>
          </a:stretch>
        </p:blipFill>
        <p:spPr bwMode="auto">
          <a:xfrm>
            <a:off x="2843808" y="2924944"/>
            <a:ext cx="3168352" cy="245725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907704" y="5589240"/>
            <a:ext cx="5112568" cy="1056189"/>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en-US" altLang="zh-TW" dirty="0" smtClean="0"/>
              <a:t>Comparison</a:t>
            </a:r>
            <a:endParaRPr lang="zh-TW" altLang="en-US" dirty="0"/>
          </a:p>
        </p:txBody>
      </p:sp>
      <p:sp>
        <p:nvSpPr>
          <p:cNvPr id="5" name="文字版面配置區 4"/>
          <p:cNvSpPr>
            <a:spLocks noGrp="1"/>
          </p:cNvSpPr>
          <p:nvPr>
            <p:ph type="body" idx="1"/>
          </p:nvPr>
        </p:nvSpPr>
        <p:spPr/>
        <p:txBody>
          <a:bodyPr/>
          <a:lstStyle/>
          <a:p>
            <a:endParaRPr lang="zh-TW" altLang="en-US" dirty="0"/>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altLang="zh-TW">
                <a:ea typeface="新細明體" pitchFamily="18" charset="-120"/>
              </a:rPr>
              <a:t>Immediate Mode</a:t>
            </a:r>
          </a:p>
        </p:txBody>
      </p:sp>
      <p:sp>
        <p:nvSpPr>
          <p:cNvPr id="183299" name="Rectangle 3"/>
          <p:cNvSpPr>
            <a:spLocks noGrp="1" noChangeArrowheads="1"/>
          </p:cNvSpPr>
          <p:nvPr>
            <p:ph idx="1"/>
          </p:nvPr>
        </p:nvSpPr>
        <p:spPr/>
        <p:txBody>
          <a:bodyPr/>
          <a:lstStyle/>
          <a:p>
            <a:pPr>
              <a:spcBef>
                <a:spcPts val="300"/>
              </a:spcBef>
              <a:spcAft>
                <a:spcPts val="300"/>
              </a:spcAft>
              <a:buFontTx/>
              <a:buNone/>
            </a:pPr>
            <a:r>
              <a:rPr lang="en-US" altLang="zh-TW" dirty="0">
                <a:ea typeface="新細明體" pitchFamily="18" charset="-120"/>
              </a:rPr>
              <a:t>The old stand-by</a:t>
            </a:r>
          </a:p>
          <a:p>
            <a:pPr lvl="1">
              <a:spcBef>
                <a:spcPts val="300"/>
              </a:spcBef>
              <a:spcAft>
                <a:spcPts val="300"/>
              </a:spcAft>
            </a:pPr>
            <a:r>
              <a:rPr lang="en-US" altLang="zh-TW" dirty="0">
                <a:solidFill>
                  <a:srgbClr val="00B050"/>
                </a:solidFill>
                <a:ea typeface="新細明體" pitchFamily="18" charset="-120"/>
              </a:rPr>
              <a:t>Has the most flexibility</a:t>
            </a:r>
          </a:p>
          <a:p>
            <a:pPr lvl="1">
              <a:spcBef>
                <a:spcPts val="300"/>
              </a:spcBef>
              <a:spcAft>
                <a:spcPts val="300"/>
              </a:spcAft>
            </a:pPr>
            <a:r>
              <a:rPr lang="en-US" altLang="zh-TW" dirty="0">
                <a:solidFill>
                  <a:srgbClr val="FF0000"/>
                </a:solidFill>
                <a:ea typeface="新細明體" pitchFamily="18" charset="-120"/>
              </a:rPr>
              <a:t>Makes the most </a:t>
            </a:r>
            <a:r>
              <a:rPr lang="en-US" altLang="zh-TW" dirty="0" smtClean="0">
                <a:solidFill>
                  <a:srgbClr val="FF0000"/>
                </a:solidFill>
                <a:ea typeface="新細明體" pitchFamily="18" charset="-120"/>
              </a:rPr>
              <a:t>function calls</a:t>
            </a:r>
            <a:endParaRPr lang="en-US" altLang="zh-TW" dirty="0">
              <a:solidFill>
                <a:srgbClr val="FF0000"/>
              </a:solidFill>
              <a:ea typeface="新細明體" pitchFamily="18" charset="-120"/>
            </a:endParaRPr>
          </a:p>
          <a:p>
            <a:pPr lvl="1">
              <a:spcBef>
                <a:spcPts val="300"/>
              </a:spcBef>
              <a:spcAft>
                <a:spcPts val="300"/>
              </a:spcAft>
            </a:pPr>
            <a:r>
              <a:rPr lang="en-US" altLang="zh-TW" dirty="0">
                <a:solidFill>
                  <a:srgbClr val="FF0000"/>
                </a:solidFill>
                <a:ea typeface="新細明體" pitchFamily="18" charset="-120"/>
              </a:rPr>
              <a:t>Has the highest CPU overhead</a:t>
            </a:r>
          </a:p>
          <a:p>
            <a:pPr lvl="1">
              <a:spcBef>
                <a:spcPts val="300"/>
              </a:spcBef>
              <a:spcAft>
                <a:spcPts val="300"/>
              </a:spcAft>
            </a:pPr>
            <a:r>
              <a:rPr lang="en-US" altLang="zh-TW" dirty="0">
                <a:ea typeface="新細明體" pitchFamily="18" charset="-120"/>
              </a:rPr>
              <a:t>Varies in performance depending on CPU speed</a:t>
            </a:r>
          </a:p>
          <a:p>
            <a:pPr lvl="1">
              <a:spcBef>
                <a:spcPts val="300"/>
              </a:spcBef>
              <a:spcAft>
                <a:spcPts val="300"/>
              </a:spcAft>
            </a:pPr>
            <a:r>
              <a:rPr lang="en-US" altLang="zh-TW" dirty="0">
                <a:ea typeface="新細明體" pitchFamily="18" charset="-120"/>
              </a:rPr>
              <a:t>Not the most efficient</a:t>
            </a:r>
          </a:p>
          <a:p>
            <a:endParaRPr lang="en-US" altLang="zh-TW" dirty="0">
              <a:ea typeface="新細明體" pitchFamily="18" charset="-120"/>
            </a:endParaRP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ltLang="zh-TW">
                <a:ea typeface="新細明體" pitchFamily="18" charset="-120"/>
              </a:rPr>
              <a:t>Display Lists</a:t>
            </a:r>
          </a:p>
        </p:txBody>
      </p:sp>
      <p:sp>
        <p:nvSpPr>
          <p:cNvPr id="184323" name="Rectangle 3"/>
          <p:cNvSpPr>
            <a:spLocks noGrp="1" noChangeArrowheads="1"/>
          </p:cNvSpPr>
          <p:nvPr>
            <p:ph idx="1"/>
          </p:nvPr>
        </p:nvSpPr>
        <p:spPr>
          <a:xfrm>
            <a:off x="457200" y="1774825"/>
            <a:ext cx="8507288" cy="4625975"/>
          </a:xfrm>
        </p:spPr>
        <p:txBody>
          <a:bodyPr/>
          <a:lstStyle/>
          <a:p>
            <a:pPr>
              <a:spcBef>
                <a:spcPts val="300"/>
              </a:spcBef>
              <a:spcAft>
                <a:spcPts val="300"/>
              </a:spcAft>
              <a:buFontTx/>
              <a:buNone/>
            </a:pPr>
            <a:r>
              <a:rPr lang="en-US" altLang="zh-TW" dirty="0">
                <a:ea typeface="新細明體" pitchFamily="18" charset="-120"/>
              </a:rPr>
              <a:t>Fast, but limited</a:t>
            </a:r>
          </a:p>
          <a:p>
            <a:pPr lvl="1">
              <a:spcBef>
                <a:spcPts val="300"/>
              </a:spcBef>
              <a:spcAft>
                <a:spcPts val="300"/>
              </a:spcAft>
            </a:pPr>
            <a:r>
              <a:rPr lang="en-US" altLang="zh-TW" dirty="0">
                <a:solidFill>
                  <a:srgbClr val="FF0000"/>
                </a:solidFill>
                <a:ea typeface="新細明體" pitchFamily="18" charset="-120"/>
              </a:rPr>
              <a:t>Immutable</a:t>
            </a:r>
          </a:p>
          <a:p>
            <a:pPr lvl="1">
              <a:spcBef>
                <a:spcPts val="300"/>
              </a:spcBef>
              <a:spcAft>
                <a:spcPts val="300"/>
              </a:spcAft>
            </a:pPr>
            <a:r>
              <a:rPr lang="en-US" altLang="zh-TW" dirty="0">
                <a:solidFill>
                  <a:srgbClr val="FF0000"/>
                </a:solidFill>
                <a:ea typeface="新細明體" pitchFamily="18" charset="-120"/>
              </a:rPr>
              <a:t>Requires driver to allocate memory to hold </a:t>
            </a:r>
            <a:r>
              <a:rPr lang="en-US" altLang="zh-TW" dirty="0" smtClean="0">
                <a:solidFill>
                  <a:srgbClr val="FF0000"/>
                </a:solidFill>
                <a:ea typeface="新細明體" pitchFamily="18" charset="-120"/>
              </a:rPr>
              <a:t>data</a:t>
            </a:r>
          </a:p>
          <a:p>
            <a:pPr lvl="1">
              <a:spcBef>
                <a:spcPts val="300"/>
              </a:spcBef>
              <a:spcAft>
                <a:spcPts val="300"/>
              </a:spcAft>
            </a:pPr>
            <a:r>
              <a:rPr lang="en-US" altLang="zh-TW" dirty="0" smtClean="0">
                <a:solidFill>
                  <a:srgbClr val="00B050"/>
                </a:solidFill>
                <a:ea typeface="新細明體" pitchFamily="18" charset="-120"/>
              </a:rPr>
              <a:t>Can sometimes be cached in fast memory</a:t>
            </a:r>
          </a:p>
          <a:p>
            <a:pPr lvl="2">
              <a:spcBef>
                <a:spcPts val="300"/>
              </a:spcBef>
              <a:spcAft>
                <a:spcPts val="300"/>
              </a:spcAft>
            </a:pPr>
            <a:r>
              <a:rPr lang="en-US" altLang="zh-TW" dirty="0" smtClean="0">
                <a:ea typeface="新細明體" pitchFamily="18" charset="-120"/>
              </a:rPr>
              <a:t>In the server memory or client memory (it depends)</a:t>
            </a:r>
          </a:p>
          <a:p>
            <a:pPr lvl="2">
              <a:spcBef>
                <a:spcPts val="300"/>
              </a:spcBef>
              <a:spcAft>
                <a:spcPts val="300"/>
              </a:spcAft>
            </a:pPr>
            <a:r>
              <a:rPr lang="en-US" altLang="zh-TW" dirty="0" smtClean="0">
                <a:ea typeface="新細明體" pitchFamily="18" charset="-120"/>
              </a:rPr>
              <a:t>Server: GPU-accessible, Client: CPU-accessible</a:t>
            </a:r>
            <a:endParaRPr lang="en-US" altLang="zh-TW" dirty="0">
              <a:ea typeface="新細明體" pitchFamily="18" charset="-120"/>
            </a:endParaRPr>
          </a:p>
          <a:p>
            <a:pPr lvl="1">
              <a:spcBef>
                <a:spcPts val="300"/>
              </a:spcBef>
              <a:spcAft>
                <a:spcPts val="300"/>
              </a:spcAft>
            </a:pPr>
            <a:r>
              <a:rPr lang="en-US" altLang="zh-TW" dirty="0">
                <a:solidFill>
                  <a:srgbClr val="00B050"/>
                </a:solidFill>
                <a:ea typeface="新細明體" pitchFamily="18" charset="-120"/>
              </a:rPr>
              <a:t>Allows large </a:t>
            </a:r>
            <a:r>
              <a:rPr lang="en-US" altLang="zh-TW" dirty="0" smtClean="0">
                <a:solidFill>
                  <a:srgbClr val="00B050"/>
                </a:solidFill>
                <a:ea typeface="新細明體" pitchFamily="18" charset="-120"/>
              </a:rPr>
              <a:t>amount </a:t>
            </a:r>
            <a:r>
              <a:rPr lang="en-US" altLang="zh-TW" dirty="0">
                <a:solidFill>
                  <a:srgbClr val="00B050"/>
                </a:solidFill>
                <a:ea typeface="新細明體" pitchFamily="18" charset="-120"/>
              </a:rPr>
              <a:t>of driver </a:t>
            </a:r>
            <a:r>
              <a:rPr lang="en-US" altLang="zh-TW" dirty="0" smtClean="0">
                <a:solidFill>
                  <a:srgbClr val="00B050"/>
                </a:solidFill>
                <a:ea typeface="新細明體" pitchFamily="18" charset="-120"/>
              </a:rPr>
              <a:t>optimization</a:t>
            </a:r>
          </a:p>
          <a:p>
            <a:pPr lvl="1">
              <a:spcBef>
                <a:spcPts val="300"/>
              </a:spcBef>
              <a:spcAft>
                <a:spcPts val="300"/>
              </a:spcAft>
            </a:pPr>
            <a:r>
              <a:rPr lang="en-US" altLang="zh-TW" dirty="0" smtClean="0">
                <a:solidFill>
                  <a:srgbClr val="00B050"/>
                </a:solidFill>
                <a:ea typeface="新細明體" pitchFamily="18" charset="-120"/>
              </a:rPr>
              <a:t>Typically </a:t>
            </a:r>
            <a:r>
              <a:rPr lang="en-US" altLang="zh-TW" dirty="0">
                <a:solidFill>
                  <a:srgbClr val="00B050"/>
                </a:solidFill>
                <a:ea typeface="新細明體" pitchFamily="18" charset="-120"/>
              </a:rPr>
              <a:t>very fast</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altLang="zh-TW">
                <a:ea typeface="新細明體" pitchFamily="18" charset="-120"/>
              </a:rPr>
              <a:t>Vertex Arrays</a:t>
            </a:r>
          </a:p>
        </p:txBody>
      </p:sp>
      <p:sp>
        <p:nvSpPr>
          <p:cNvPr id="185347" name="Rectangle 3"/>
          <p:cNvSpPr>
            <a:spLocks noGrp="1" noChangeArrowheads="1"/>
          </p:cNvSpPr>
          <p:nvPr>
            <p:ph idx="1"/>
          </p:nvPr>
        </p:nvSpPr>
        <p:spPr/>
        <p:txBody>
          <a:bodyPr/>
          <a:lstStyle/>
          <a:p>
            <a:pPr>
              <a:spcBef>
                <a:spcPts val="300"/>
              </a:spcBef>
              <a:spcAft>
                <a:spcPts val="300"/>
              </a:spcAft>
              <a:buFontTx/>
              <a:buNone/>
            </a:pPr>
            <a:r>
              <a:rPr lang="en-US" altLang="zh-TW" dirty="0">
                <a:ea typeface="新細明體" pitchFamily="18" charset="-120"/>
              </a:rPr>
              <a:t>Best of both worlds</a:t>
            </a:r>
          </a:p>
          <a:p>
            <a:pPr lvl="1">
              <a:spcBef>
                <a:spcPts val="300"/>
              </a:spcBef>
              <a:spcAft>
                <a:spcPts val="300"/>
              </a:spcAft>
            </a:pPr>
            <a:r>
              <a:rPr lang="en-US" altLang="zh-TW" dirty="0">
                <a:solidFill>
                  <a:srgbClr val="00B050"/>
                </a:solidFill>
                <a:ea typeface="新細明體" pitchFamily="18" charset="-120"/>
              </a:rPr>
              <a:t>Data can be changed as often as you like</a:t>
            </a:r>
          </a:p>
          <a:p>
            <a:pPr lvl="1">
              <a:spcBef>
                <a:spcPts val="300"/>
              </a:spcBef>
              <a:spcAft>
                <a:spcPts val="300"/>
              </a:spcAft>
            </a:pPr>
            <a:r>
              <a:rPr lang="en-US" altLang="zh-TW" dirty="0">
                <a:solidFill>
                  <a:srgbClr val="00B050"/>
                </a:solidFill>
                <a:ea typeface="新細明體" pitchFamily="18" charset="-120"/>
              </a:rPr>
              <a:t>Data can be interleaved or in separate arrays</a:t>
            </a:r>
          </a:p>
          <a:p>
            <a:pPr lvl="1">
              <a:spcBef>
                <a:spcPts val="300"/>
              </a:spcBef>
              <a:spcAft>
                <a:spcPts val="300"/>
              </a:spcAft>
            </a:pPr>
            <a:r>
              <a:rPr lang="en-US" altLang="zh-TW" dirty="0">
                <a:solidFill>
                  <a:srgbClr val="00B050"/>
                </a:solidFill>
                <a:ea typeface="新細明體" pitchFamily="18" charset="-120"/>
              </a:rPr>
              <a:t>Can use straight lists or indices</a:t>
            </a:r>
          </a:p>
          <a:p>
            <a:pPr lvl="1">
              <a:spcBef>
                <a:spcPts val="300"/>
              </a:spcBef>
              <a:spcAft>
                <a:spcPts val="300"/>
              </a:spcAft>
            </a:pPr>
            <a:r>
              <a:rPr lang="en-US" altLang="zh-TW" dirty="0">
                <a:solidFill>
                  <a:srgbClr val="00B050"/>
                </a:solidFill>
                <a:ea typeface="新細明體" pitchFamily="18" charset="-120"/>
              </a:rPr>
              <a:t>Reduces number of API calls </a:t>
            </a:r>
            <a:r>
              <a:rPr lang="en-US" altLang="zh-TW" dirty="0">
                <a:ea typeface="新細明體" pitchFamily="18" charset="-120"/>
              </a:rPr>
              <a:t>vs. immediate mode</a:t>
            </a:r>
          </a:p>
          <a:p>
            <a:pPr lvl="1">
              <a:spcBef>
                <a:spcPts val="300"/>
              </a:spcBef>
              <a:spcAft>
                <a:spcPts val="300"/>
              </a:spcAft>
            </a:pPr>
            <a:r>
              <a:rPr lang="en-US" altLang="zh-TW" dirty="0">
                <a:solidFill>
                  <a:srgbClr val="FF0000"/>
                </a:solidFill>
                <a:ea typeface="新細明體" pitchFamily="18" charset="-120"/>
              </a:rPr>
              <a:t>Little room for driver optimization, since data referenced by pointers can change at any time</a:t>
            </a:r>
          </a:p>
          <a:p>
            <a:endParaRPr lang="en-US" altLang="zh-TW" dirty="0">
              <a:ea typeface="新細明體" pitchFamily="18" charset="-120"/>
            </a:endParaRP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altLang="zh-TW">
                <a:ea typeface="新細明體" pitchFamily="18" charset="-120"/>
              </a:rPr>
              <a:t>Compiled Vertex Arrays</a:t>
            </a:r>
          </a:p>
        </p:txBody>
      </p:sp>
      <p:sp>
        <p:nvSpPr>
          <p:cNvPr id="186371" name="Rectangle 3"/>
          <p:cNvSpPr>
            <a:spLocks noGrp="1" noChangeArrowheads="1"/>
          </p:cNvSpPr>
          <p:nvPr>
            <p:ph idx="1"/>
          </p:nvPr>
        </p:nvSpPr>
        <p:spPr/>
        <p:txBody>
          <a:bodyPr/>
          <a:lstStyle/>
          <a:p>
            <a:pPr>
              <a:spcBef>
                <a:spcPts val="300"/>
              </a:spcBef>
              <a:spcAft>
                <a:spcPts val="300"/>
              </a:spcAft>
              <a:buFontTx/>
              <a:buNone/>
            </a:pPr>
            <a:r>
              <a:rPr lang="en-US" altLang="zh-TW" dirty="0">
                <a:ea typeface="新細明體" pitchFamily="18" charset="-120"/>
              </a:rPr>
              <a:t>Solve part of the problem</a:t>
            </a:r>
          </a:p>
          <a:p>
            <a:pPr lvl="1">
              <a:spcBef>
                <a:spcPts val="300"/>
              </a:spcBef>
              <a:spcAft>
                <a:spcPts val="300"/>
              </a:spcAft>
            </a:pPr>
            <a:r>
              <a:rPr lang="en-US" altLang="zh-TW" dirty="0">
                <a:solidFill>
                  <a:srgbClr val="00B050"/>
                </a:solidFill>
                <a:ea typeface="新細明體" pitchFamily="18" charset="-120"/>
              </a:rPr>
              <a:t>Allow user to lock portions of vertex array</a:t>
            </a:r>
          </a:p>
          <a:p>
            <a:pPr lvl="1">
              <a:spcBef>
                <a:spcPts val="300"/>
              </a:spcBef>
              <a:spcAft>
                <a:spcPts val="300"/>
              </a:spcAft>
            </a:pPr>
            <a:r>
              <a:rPr lang="en-US" altLang="zh-TW" dirty="0">
                <a:solidFill>
                  <a:srgbClr val="00B050"/>
                </a:solidFill>
                <a:ea typeface="新細明體" pitchFamily="18" charset="-120"/>
              </a:rPr>
              <a:t>In turn, gives driver more optimization opportunities:</a:t>
            </a:r>
          </a:p>
          <a:p>
            <a:pPr lvl="2">
              <a:spcBef>
                <a:spcPts val="300"/>
              </a:spcBef>
              <a:spcAft>
                <a:spcPts val="300"/>
              </a:spcAft>
            </a:pPr>
            <a:r>
              <a:rPr lang="en-US" altLang="zh-TW" dirty="0">
                <a:ea typeface="新細明體" pitchFamily="18" charset="-120"/>
              </a:rPr>
              <a:t>Shared vertices can be detected, allowing driver to eliminate superfluous operations</a:t>
            </a:r>
          </a:p>
          <a:p>
            <a:pPr lvl="2">
              <a:spcBef>
                <a:spcPts val="300"/>
              </a:spcBef>
              <a:spcAft>
                <a:spcPts val="300"/>
              </a:spcAft>
            </a:pPr>
            <a:r>
              <a:rPr lang="en-US" altLang="zh-TW" dirty="0">
                <a:ea typeface="新細明體" pitchFamily="18" charset="-120"/>
              </a:rPr>
              <a:t>Locked data can be copied to </a:t>
            </a:r>
            <a:r>
              <a:rPr lang="en-US" altLang="zh-TW" dirty="0">
                <a:solidFill>
                  <a:srgbClr val="00B050"/>
                </a:solidFill>
                <a:ea typeface="新細明體" pitchFamily="18" charset="-120"/>
              </a:rPr>
              <a:t>higher bandwidth memory </a:t>
            </a:r>
            <a:r>
              <a:rPr lang="en-US" altLang="zh-TW" dirty="0">
                <a:ea typeface="新細明體" pitchFamily="18" charset="-120"/>
              </a:rPr>
              <a:t>for more efficient transfer to the GPU</a:t>
            </a:r>
          </a:p>
          <a:p>
            <a:pPr lvl="1">
              <a:spcBef>
                <a:spcPts val="300"/>
              </a:spcBef>
              <a:spcAft>
                <a:spcPts val="300"/>
              </a:spcAft>
            </a:pPr>
            <a:r>
              <a:rPr lang="en-US" altLang="zh-TW" dirty="0">
                <a:solidFill>
                  <a:srgbClr val="FF0000"/>
                </a:solidFill>
                <a:ea typeface="新細明體" pitchFamily="18" charset="-120"/>
              </a:rPr>
              <a:t>Still requires transferring data twice</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normAutofit/>
          </a:bodyPr>
          <a:lstStyle/>
          <a:p>
            <a:r>
              <a:rPr lang="en-US" altLang="zh-TW" dirty="0" smtClean="0"/>
              <a:t>Vertex Buffer Objects</a:t>
            </a:r>
            <a:endParaRPr lang="en-US" altLang="zh-TW" dirty="0">
              <a:ea typeface="新細明體" pitchFamily="18" charset="-120"/>
            </a:endParaRPr>
          </a:p>
        </p:txBody>
      </p:sp>
      <p:sp>
        <p:nvSpPr>
          <p:cNvPr id="209923" name="Rectangle 3"/>
          <p:cNvSpPr>
            <a:spLocks noGrp="1" noChangeArrowheads="1"/>
          </p:cNvSpPr>
          <p:nvPr>
            <p:ph idx="1"/>
          </p:nvPr>
        </p:nvSpPr>
        <p:spPr/>
        <p:txBody>
          <a:bodyPr/>
          <a:lstStyle/>
          <a:p>
            <a:pPr>
              <a:buFontTx/>
              <a:buNone/>
            </a:pPr>
            <a:r>
              <a:rPr lang="en-US" altLang="zh-TW" dirty="0" smtClean="0">
                <a:ea typeface="新細明體" pitchFamily="18" charset="-120"/>
              </a:rPr>
              <a:t>VBO allows </a:t>
            </a:r>
            <a:r>
              <a:rPr lang="en-US" altLang="zh-TW" dirty="0">
                <a:ea typeface="新細明體" pitchFamily="18" charset="-120"/>
              </a:rPr>
              <a:t>the GPU to pull vertex data directly</a:t>
            </a:r>
          </a:p>
          <a:p>
            <a:pPr lvl="1"/>
            <a:r>
              <a:rPr lang="en-US" altLang="zh-TW" dirty="0">
                <a:solidFill>
                  <a:srgbClr val="00B050"/>
                </a:solidFill>
                <a:ea typeface="新細明體" pitchFamily="18" charset="-120"/>
              </a:rPr>
              <a:t>Eliminates double copy</a:t>
            </a:r>
          </a:p>
          <a:p>
            <a:pPr lvl="1"/>
            <a:r>
              <a:rPr lang="en-US" altLang="zh-TW" dirty="0">
                <a:solidFill>
                  <a:srgbClr val="00B050"/>
                </a:solidFill>
                <a:ea typeface="新細明體" pitchFamily="18" charset="-120"/>
              </a:rPr>
              <a:t>Analogous to Direct3D vertex buffers</a:t>
            </a:r>
          </a:p>
          <a:p>
            <a:pPr lvl="1"/>
            <a:r>
              <a:rPr lang="en-US" altLang="zh-TW" dirty="0" smtClean="0">
                <a:solidFill>
                  <a:srgbClr val="00B050"/>
                </a:solidFill>
                <a:ea typeface="新細明體" pitchFamily="18" charset="-120"/>
              </a:rPr>
              <a:t>VBO </a:t>
            </a:r>
            <a:r>
              <a:rPr lang="en-US" altLang="zh-TW" dirty="0">
                <a:solidFill>
                  <a:srgbClr val="00B050"/>
                </a:solidFill>
                <a:ea typeface="新細明體" pitchFamily="18" charset="-120"/>
              </a:rPr>
              <a:t>memory must be specially allocated from </a:t>
            </a:r>
            <a:r>
              <a:rPr lang="en-US" altLang="zh-TW" dirty="0" smtClean="0">
                <a:solidFill>
                  <a:srgbClr val="00B050"/>
                </a:solidFill>
                <a:ea typeface="新細明體" pitchFamily="18" charset="-120"/>
              </a:rPr>
              <a:t>video memory (GPU-accessible)</a:t>
            </a:r>
            <a:endParaRPr lang="en-US" altLang="zh-TW" dirty="0">
              <a:solidFill>
                <a:srgbClr val="00B050"/>
              </a:solidFill>
              <a:ea typeface="新細明體" pitchFamily="18" charset="-120"/>
            </a:endParaRPr>
          </a:p>
          <a:p>
            <a:pPr lvl="1"/>
            <a:r>
              <a:rPr lang="en-US" altLang="zh-TW" dirty="0">
                <a:solidFill>
                  <a:srgbClr val="00B050"/>
                </a:solidFill>
                <a:ea typeface="新細明體" pitchFamily="18" charset="-120"/>
              </a:rPr>
              <a:t>Facilitates post-T&amp;L vertex caching</a:t>
            </a:r>
          </a:p>
          <a:p>
            <a:pPr lvl="1"/>
            <a:r>
              <a:rPr lang="en-US" altLang="zh-TW" dirty="0">
                <a:solidFill>
                  <a:srgbClr val="FF0000"/>
                </a:solidFill>
                <a:ea typeface="新細明體" pitchFamily="18" charset="-120"/>
              </a:rPr>
              <a:t>Introduces synchronization issues between CPU and GPU</a:t>
            </a:r>
          </a:p>
        </p:txBody>
      </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en-US" altLang="zh-TW" dirty="0" smtClean="0"/>
              <a:t>Vertex Buffer Objects</a:t>
            </a:r>
            <a:endParaRPr lang="zh-TW" altLang="en-US" dirty="0"/>
          </a:p>
        </p:txBody>
      </p:sp>
      <p:sp>
        <p:nvSpPr>
          <p:cNvPr id="5" name="文字版面配置區 4"/>
          <p:cNvSpPr>
            <a:spLocks noGrp="1"/>
          </p:cNvSpPr>
          <p:nvPr>
            <p:ph type="body" idx="1"/>
          </p:nvPr>
        </p:nvSpPr>
        <p:spPr/>
        <p:txBody>
          <a:bodyPr/>
          <a:lstStyle/>
          <a:p>
            <a:r>
              <a:rPr lang="en-US" altLang="zh-TW" dirty="0" smtClean="0"/>
              <a:t>The ultimate control over geometric throughput…</a:t>
            </a:r>
            <a:endParaRPr lang="zh-TW" altLang="en-US" dirty="0"/>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Vertex Buffer Objects (VBOs)</a:t>
            </a:r>
            <a:endParaRPr lang="zh-TW" altLang="en-US" dirty="0"/>
          </a:p>
        </p:txBody>
      </p:sp>
      <p:sp>
        <p:nvSpPr>
          <p:cNvPr id="3" name="內容版面配置區 2"/>
          <p:cNvSpPr>
            <a:spLocks noGrp="1"/>
          </p:cNvSpPr>
          <p:nvPr>
            <p:ph idx="1"/>
          </p:nvPr>
        </p:nvSpPr>
        <p:spPr/>
        <p:txBody>
          <a:bodyPr/>
          <a:lstStyle/>
          <a:p>
            <a:r>
              <a:rPr lang="en-US" altLang="zh-TW" dirty="0" smtClean="0"/>
              <a:t>When you’re using vertex arrays, it is possible to transfer individual arrays from your client (CPU-accessible) memory to the graphics hardware.</a:t>
            </a:r>
          </a:p>
          <a:p>
            <a:pPr lvl="1"/>
            <a:r>
              <a:rPr lang="en-US" altLang="zh-TW" dirty="0" smtClean="0"/>
              <a:t>Allow you to use and manage vertex array data in a similar manner to how we load and manage textures.</a:t>
            </a:r>
            <a:endParaRPr lang="zh-TW" altLang="en-US" dirty="0"/>
          </a:p>
        </p:txBody>
      </p:sp>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HOW-TO</a:t>
            </a:r>
            <a:endParaRPr lang="zh-TW" altLang="en-US" dirty="0"/>
          </a:p>
        </p:txBody>
      </p:sp>
      <p:sp>
        <p:nvSpPr>
          <p:cNvPr id="3" name="內容版面配置區 2"/>
          <p:cNvSpPr>
            <a:spLocks noGrp="1"/>
          </p:cNvSpPr>
          <p:nvPr>
            <p:ph idx="1"/>
          </p:nvPr>
        </p:nvSpPr>
        <p:spPr/>
        <p:txBody>
          <a:bodyPr/>
          <a:lstStyle/>
          <a:p>
            <a:r>
              <a:rPr lang="en-US" altLang="zh-TW" dirty="0" smtClean="0"/>
              <a:t>Four steps to use VBOs with vertex array</a:t>
            </a:r>
          </a:p>
          <a:p>
            <a:pPr lvl="1"/>
            <a:r>
              <a:rPr lang="en-US" altLang="zh-TW" dirty="0" smtClean="0"/>
              <a:t>First, a declaration .</a:t>
            </a:r>
          </a:p>
          <a:p>
            <a:pPr lvl="2"/>
            <a:r>
              <a:rPr lang="en-US" altLang="zh-TW" dirty="0" smtClean="0"/>
              <a:t>Generate buffer by </a:t>
            </a:r>
            <a:r>
              <a:rPr lang="en-US" altLang="zh-TW" dirty="0" err="1" smtClean="0"/>
              <a:t>glGenBuffers</a:t>
            </a:r>
            <a:r>
              <a:rPr lang="en-US" altLang="zh-TW" dirty="0" smtClean="0"/>
              <a:t>.</a:t>
            </a:r>
          </a:p>
          <a:p>
            <a:pPr lvl="1"/>
            <a:r>
              <a:rPr lang="en-US" altLang="zh-TW" dirty="0" smtClean="0"/>
              <a:t>Binds the current state to a particular buffer object  by </a:t>
            </a:r>
            <a:r>
              <a:rPr lang="en-US" altLang="zh-TW" dirty="0" err="1" smtClean="0"/>
              <a:t>glBindBuffer</a:t>
            </a:r>
            <a:r>
              <a:rPr lang="en-US" altLang="zh-TW" dirty="0" smtClean="0"/>
              <a:t>.</a:t>
            </a:r>
          </a:p>
          <a:p>
            <a:pPr lvl="2"/>
            <a:r>
              <a:rPr lang="en-US" altLang="zh-TW" dirty="0" smtClean="0"/>
              <a:t>Bind a vertex array and modify </a:t>
            </a:r>
            <a:r>
              <a:rPr lang="en-US" altLang="zh-TW" dirty="0" err="1" smtClean="0"/>
              <a:t>ptr</a:t>
            </a:r>
            <a:r>
              <a:rPr lang="en-US" altLang="zh-TW" dirty="0" smtClean="0"/>
              <a:t> of this array.</a:t>
            </a:r>
          </a:p>
          <a:p>
            <a:pPr lvl="1"/>
            <a:r>
              <a:rPr lang="en-US" altLang="zh-TW" dirty="0" smtClean="0"/>
              <a:t>Loading your vertex data to the graphics hardware by </a:t>
            </a:r>
            <a:r>
              <a:rPr lang="en-US" altLang="zh-TW" dirty="0" err="1" smtClean="0"/>
              <a:t>glBufferData</a:t>
            </a:r>
            <a:r>
              <a:rPr lang="en-US" altLang="zh-TW" dirty="0" smtClean="0"/>
              <a:t>.</a:t>
            </a:r>
          </a:p>
          <a:p>
            <a:pPr lvl="1"/>
            <a:r>
              <a:rPr lang="en-US" altLang="zh-TW" dirty="0" smtClean="0"/>
              <a:t>Draw geometry with the data</a:t>
            </a:r>
            <a:endParaRPr lang="zh-TW" altLang="en-US"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flush command buffer?</a:t>
            </a:r>
            <a:endParaRPr lang="zh-TW" altLang="en-US" dirty="0"/>
          </a:p>
        </p:txBody>
      </p:sp>
      <p:sp>
        <p:nvSpPr>
          <p:cNvPr id="3" name="內容版面配置區 2"/>
          <p:cNvSpPr>
            <a:spLocks noGrp="1"/>
          </p:cNvSpPr>
          <p:nvPr>
            <p:ph idx="1"/>
          </p:nvPr>
        </p:nvSpPr>
        <p:spPr>
          <a:xfrm>
            <a:off x="457200" y="1774825"/>
            <a:ext cx="8363272" cy="4625975"/>
          </a:xfrm>
        </p:spPr>
        <p:txBody>
          <a:bodyPr/>
          <a:lstStyle/>
          <a:p>
            <a:r>
              <a:rPr lang="en-US" altLang="zh-TW" dirty="0" smtClean="0"/>
              <a:t>When you perform a </a:t>
            </a:r>
            <a:r>
              <a:rPr lang="en-US" altLang="zh-TW" b="1" i="1" dirty="0" err="1" smtClean="0"/>
              <a:t>glSwapBuffer</a:t>
            </a:r>
            <a:r>
              <a:rPr lang="en-US" altLang="zh-TW" dirty="0" smtClean="0"/>
              <a:t> operation, the command buffer flushed automatically!</a:t>
            </a:r>
          </a:p>
          <a:p>
            <a:endParaRPr lang="en-US" altLang="zh-TW" dirty="0" smtClean="0"/>
          </a:p>
          <a:p>
            <a:r>
              <a:rPr lang="en-US" altLang="zh-TW" dirty="0" smtClean="0"/>
              <a:t>Use </a:t>
            </a:r>
            <a:r>
              <a:rPr lang="en-US" altLang="zh-TW" b="1" i="1" dirty="0" err="1" smtClean="0"/>
              <a:t>glFlush</a:t>
            </a:r>
            <a:r>
              <a:rPr lang="en-US" altLang="zh-TW" dirty="0" smtClean="0"/>
              <a:t> in single-buffered rendering</a:t>
            </a:r>
          </a:p>
          <a:p>
            <a:pPr lvl="1"/>
            <a:r>
              <a:rPr lang="en-US" altLang="zh-TW" dirty="0" smtClean="0"/>
              <a:t>To trigger a flush manually.</a:t>
            </a:r>
          </a:p>
          <a:p>
            <a:pPr lvl="1"/>
            <a:endParaRPr lang="en-US" altLang="zh-TW" dirty="0" smtClean="0"/>
          </a:p>
          <a:p>
            <a:r>
              <a:rPr lang="en-US" altLang="zh-TW" dirty="0" smtClean="0"/>
              <a:t>Use </a:t>
            </a:r>
            <a:r>
              <a:rPr lang="en-US" altLang="zh-TW" b="1" i="1" dirty="0" err="1" smtClean="0"/>
              <a:t>glFinish</a:t>
            </a:r>
            <a:r>
              <a:rPr lang="en-US" altLang="zh-TW" dirty="0" smtClean="0"/>
              <a:t> to forcibly flush the buffer</a:t>
            </a:r>
          </a:p>
          <a:p>
            <a:pPr lvl="1"/>
            <a:r>
              <a:rPr lang="en-US" altLang="zh-TW" dirty="0" smtClean="0"/>
              <a:t>“And” wait for the graphics hardware to </a:t>
            </a:r>
            <a:r>
              <a:rPr lang="en-US" altLang="zh-TW" b="1" dirty="0" smtClean="0"/>
              <a:t>complete</a:t>
            </a:r>
            <a:r>
              <a:rPr lang="en-US" altLang="zh-TW" dirty="0" smtClean="0"/>
              <a:t> all its rendering tasks</a:t>
            </a:r>
            <a:endParaRPr lang="zh-TW" altLang="en-US" dirty="0"/>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Setup a buffer</a:t>
            </a:r>
            <a:endParaRPr lang="zh-TW" altLang="en-US" dirty="0"/>
          </a:p>
        </p:txBody>
      </p:sp>
      <p:sp>
        <p:nvSpPr>
          <p:cNvPr id="3" name="內容版面配置區 2"/>
          <p:cNvSpPr>
            <a:spLocks noGrp="1"/>
          </p:cNvSpPr>
          <p:nvPr>
            <p:ph idx="1"/>
          </p:nvPr>
        </p:nvSpPr>
        <p:spPr>
          <a:xfrm>
            <a:off x="457200" y="1774825"/>
            <a:ext cx="8686800" cy="4625975"/>
          </a:xfrm>
        </p:spPr>
        <p:txBody>
          <a:bodyPr/>
          <a:lstStyle/>
          <a:p>
            <a:r>
              <a:rPr lang="en-US" altLang="zh-TW" dirty="0" smtClean="0"/>
              <a:t>void </a:t>
            </a:r>
            <a:r>
              <a:rPr lang="en-US" altLang="zh-TW" b="1" dirty="0" err="1" smtClean="0"/>
              <a:t>glGenBuffers</a:t>
            </a:r>
            <a:r>
              <a:rPr lang="en-US" altLang="zh-TW" dirty="0" smtClean="0"/>
              <a:t>(</a:t>
            </a:r>
            <a:r>
              <a:rPr lang="en-US" altLang="zh-TW" dirty="0" err="1" smtClean="0"/>
              <a:t>GLsizei</a:t>
            </a:r>
            <a:r>
              <a:rPr lang="en-US" altLang="zh-TW" dirty="0" smtClean="0"/>
              <a:t> </a:t>
            </a:r>
            <a:r>
              <a:rPr lang="en-US" altLang="zh-TW" i="1" dirty="0" smtClean="0">
                <a:solidFill>
                  <a:srgbClr val="0070C0"/>
                </a:solidFill>
              </a:rPr>
              <a:t>n</a:t>
            </a:r>
            <a:r>
              <a:rPr lang="en-US" altLang="zh-TW" i="1" dirty="0" smtClean="0"/>
              <a:t>, </a:t>
            </a:r>
            <a:r>
              <a:rPr lang="en-US" altLang="zh-TW" i="1" dirty="0" err="1" smtClean="0"/>
              <a:t>GLuint</a:t>
            </a:r>
            <a:r>
              <a:rPr lang="en-US" altLang="zh-TW" i="1" dirty="0" smtClean="0"/>
              <a:t> *</a:t>
            </a:r>
            <a:r>
              <a:rPr lang="en-US" altLang="zh-TW" i="1" dirty="0" smtClean="0">
                <a:solidFill>
                  <a:srgbClr val="00B050"/>
                </a:solidFill>
              </a:rPr>
              <a:t>buffers</a:t>
            </a:r>
            <a:r>
              <a:rPr lang="en-US" altLang="zh-TW" i="1" dirty="0" smtClean="0"/>
              <a:t>);</a:t>
            </a:r>
          </a:p>
          <a:p>
            <a:pPr lvl="1"/>
            <a:r>
              <a:rPr lang="en-US" altLang="zh-TW" b="1" i="1" dirty="0" smtClean="0">
                <a:solidFill>
                  <a:srgbClr val="0070C0"/>
                </a:solidFill>
              </a:rPr>
              <a:t>n</a:t>
            </a:r>
            <a:r>
              <a:rPr lang="en-US" altLang="zh-TW" i="1" dirty="0" smtClean="0"/>
              <a:t> means the size of buffer</a:t>
            </a:r>
          </a:p>
          <a:p>
            <a:pPr lvl="1"/>
            <a:r>
              <a:rPr lang="en-US" altLang="zh-TW" b="1" i="1" dirty="0" smtClean="0">
                <a:solidFill>
                  <a:srgbClr val="00B050"/>
                </a:solidFill>
              </a:rPr>
              <a:t>buffers</a:t>
            </a:r>
            <a:r>
              <a:rPr lang="en-US" altLang="zh-TW" i="1" dirty="0" smtClean="0"/>
              <a:t> store the “ID” of buffer</a:t>
            </a:r>
          </a:p>
          <a:p>
            <a:pPr lvl="1"/>
            <a:endParaRPr lang="en-US" altLang="zh-TW" i="1" dirty="0" smtClean="0"/>
          </a:p>
          <a:p>
            <a:r>
              <a:rPr lang="en-US" altLang="zh-TW" dirty="0" smtClean="0"/>
              <a:t>void </a:t>
            </a:r>
            <a:r>
              <a:rPr lang="en-US" altLang="zh-TW" b="1" dirty="0" err="1" smtClean="0"/>
              <a:t>glDeleteBuffers</a:t>
            </a:r>
            <a:r>
              <a:rPr lang="en-US" altLang="zh-TW" dirty="0" smtClean="0"/>
              <a:t>(…)</a:t>
            </a:r>
          </a:p>
          <a:p>
            <a:pPr lvl="1"/>
            <a:r>
              <a:rPr lang="en-US" altLang="zh-TW" i="1" dirty="0" smtClean="0"/>
              <a:t>Release the buffer object.</a:t>
            </a:r>
          </a:p>
          <a:p>
            <a:pPr lvl="1"/>
            <a:endParaRPr lang="en-US" altLang="zh-TW" i="1" dirty="0" smtClean="0"/>
          </a:p>
          <a:p>
            <a:pPr lvl="1"/>
            <a:r>
              <a:rPr lang="en-US" altLang="zh-TW" i="1" dirty="0" smtClean="0"/>
              <a:t>*everything just like the creation of textures …</a:t>
            </a:r>
            <a:endParaRPr lang="zh-TW" altLang="en-US" dirty="0"/>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Bind a buffer</a:t>
            </a:r>
            <a:endParaRPr lang="zh-TW" altLang="en-US" dirty="0"/>
          </a:p>
        </p:txBody>
      </p:sp>
      <p:sp>
        <p:nvSpPr>
          <p:cNvPr id="3" name="內容版面配置區 2"/>
          <p:cNvSpPr>
            <a:spLocks noGrp="1"/>
          </p:cNvSpPr>
          <p:nvPr>
            <p:ph idx="1"/>
          </p:nvPr>
        </p:nvSpPr>
        <p:spPr>
          <a:xfrm>
            <a:off x="457200" y="1774825"/>
            <a:ext cx="8686800" cy="4625975"/>
          </a:xfrm>
        </p:spPr>
        <p:txBody>
          <a:bodyPr/>
          <a:lstStyle/>
          <a:p>
            <a:r>
              <a:rPr lang="en-US" altLang="zh-TW" dirty="0" smtClean="0"/>
              <a:t>void </a:t>
            </a:r>
            <a:r>
              <a:rPr lang="en-US" altLang="zh-TW" b="1" dirty="0" err="1" smtClean="0"/>
              <a:t>glBindBuffer</a:t>
            </a:r>
            <a:r>
              <a:rPr lang="en-US" altLang="zh-TW" dirty="0" smtClean="0"/>
              <a:t>(</a:t>
            </a:r>
            <a:r>
              <a:rPr lang="en-US" altLang="zh-TW" dirty="0" err="1" smtClean="0"/>
              <a:t>GLenum</a:t>
            </a:r>
            <a:r>
              <a:rPr lang="en-US" altLang="zh-TW" dirty="0" smtClean="0"/>
              <a:t> </a:t>
            </a:r>
            <a:r>
              <a:rPr lang="en-US" altLang="zh-TW" i="1" dirty="0" smtClean="0">
                <a:solidFill>
                  <a:srgbClr val="0070C0"/>
                </a:solidFill>
              </a:rPr>
              <a:t>target</a:t>
            </a:r>
            <a:r>
              <a:rPr lang="en-US" altLang="zh-TW" i="1" dirty="0" smtClean="0"/>
              <a:t>, </a:t>
            </a:r>
            <a:br>
              <a:rPr lang="en-US" altLang="zh-TW" i="1" dirty="0" smtClean="0"/>
            </a:br>
            <a:r>
              <a:rPr lang="en-US" altLang="zh-TW" i="1" dirty="0" err="1" smtClean="0"/>
              <a:t>Gluint</a:t>
            </a:r>
            <a:r>
              <a:rPr lang="en-US" altLang="zh-TW" i="1" dirty="0" smtClean="0"/>
              <a:t> buffer);</a:t>
            </a:r>
          </a:p>
          <a:p>
            <a:pPr lvl="1"/>
            <a:r>
              <a:rPr lang="en-US" altLang="zh-TW" b="1" i="1" dirty="0" smtClean="0">
                <a:solidFill>
                  <a:srgbClr val="0070C0"/>
                </a:solidFill>
              </a:rPr>
              <a:t>target</a:t>
            </a:r>
            <a:r>
              <a:rPr lang="en-US" altLang="zh-TW" dirty="0" smtClean="0"/>
              <a:t> refers to the kind of array being bound (again, similar to texture targets).</a:t>
            </a:r>
          </a:p>
          <a:p>
            <a:pPr lvl="2"/>
            <a:r>
              <a:rPr lang="en-US" altLang="zh-TW" dirty="0" smtClean="0"/>
              <a:t>GL_ARRAY_BUFFER : for vertex data (including </a:t>
            </a:r>
            <a:r>
              <a:rPr lang="en-US" altLang="zh-TW" dirty="0" err="1" smtClean="0"/>
              <a:t>normals</a:t>
            </a:r>
            <a:r>
              <a:rPr lang="en-US" altLang="zh-TW" dirty="0" smtClean="0"/>
              <a:t>, texture coordinates, etc.)</a:t>
            </a:r>
          </a:p>
          <a:p>
            <a:pPr lvl="2"/>
            <a:r>
              <a:rPr lang="en-US" altLang="zh-TW" dirty="0" smtClean="0"/>
              <a:t>GL_ELEMENT_ARRAY_BUFFER for index-based rendering functions. (ex: </a:t>
            </a:r>
            <a:r>
              <a:rPr lang="en-US" altLang="zh-TW" dirty="0" err="1" smtClean="0"/>
              <a:t>glDrawElements</a:t>
            </a:r>
            <a:r>
              <a:rPr lang="en-US" altLang="zh-TW" dirty="0" smtClean="0"/>
              <a:t>)</a:t>
            </a:r>
          </a:p>
          <a:p>
            <a:pPr lvl="1"/>
            <a:r>
              <a:rPr lang="en-US" altLang="zh-TW" b="1" i="1" dirty="0" smtClean="0">
                <a:solidFill>
                  <a:srgbClr val="00B050"/>
                </a:solidFill>
              </a:rPr>
              <a:t>buffer</a:t>
            </a:r>
            <a:r>
              <a:rPr lang="en-US" altLang="zh-TW" i="1" dirty="0" smtClean="0"/>
              <a:t> sent the “ID” of buffer to bind.</a:t>
            </a:r>
          </a:p>
          <a:p>
            <a:pPr lvl="1"/>
            <a:r>
              <a:rPr lang="en-US" altLang="zh-TW" i="1" dirty="0" smtClean="0"/>
              <a:t>*</a:t>
            </a:r>
            <a:r>
              <a:rPr lang="en-US" altLang="zh-TW" dirty="0" smtClean="0"/>
              <a:t>Use </a:t>
            </a:r>
            <a:r>
              <a:rPr lang="en-US" altLang="zh-TW" dirty="0" err="1" smtClean="0"/>
              <a:t>glBindBuffer</a:t>
            </a:r>
            <a:r>
              <a:rPr lang="en-US" altLang="zh-TW" dirty="0" smtClean="0"/>
              <a:t>(</a:t>
            </a:r>
            <a:r>
              <a:rPr lang="en-US" altLang="zh-TW" b="1" i="1" dirty="0" smtClean="0">
                <a:solidFill>
                  <a:srgbClr val="0070C0"/>
                </a:solidFill>
              </a:rPr>
              <a:t>target</a:t>
            </a:r>
            <a:r>
              <a:rPr lang="en-US" altLang="zh-TW" dirty="0" smtClean="0"/>
              <a:t> , </a:t>
            </a:r>
            <a:r>
              <a:rPr lang="en-US" altLang="zh-TW" dirty="0" smtClean="0">
                <a:solidFill>
                  <a:srgbClr val="FF0000"/>
                </a:solidFill>
              </a:rPr>
              <a:t>0</a:t>
            </a:r>
            <a:r>
              <a:rPr lang="en-US" altLang="zh-TW" dirty="0" smtClean="0"/>
              <a:t>) will unbind it!</a:t>
            </a:r>
            <a:endParaRPr lang="zh-TW" altLang="en-US" dirty="0"/>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Load vertex data</a:t>
            </a:r>
            <a:endParaRPr lang="zh-TW" altLang="en-US" dirty="0"/>
          </a:p>
        </p:txBody>
      </p:sp>
      <p:sp>
        <p:nvSpPr>
          <p:cNvPr id="3" name="內容版面配置區 2"/>
          <p:cNvSpPr>
            <a:spLocks noGrp="1"/>
          </p:cNvSpPr>
          <p:nvPr>
            <p:ph idx="1"/>
          </p:nvPr>
        </p:nvSpPr>
        <p:spPr/>
        <p:txBody>
          <a:bodyPr/>
          <a:lstStyle/>
          <a:p>
            <a:r>
              <a:rPr lang="en-US" altLang="zh-TW" dirty="0" smtClean="0"/>
              <a:t>void </a:t>
            </a:r>
            <a:r>
              <a:rPr lang="en-US" altLang="zh-TW" dirty="0" err="1" smtClean="0"/>
              <a:t>glBufferData</a:t>
            </a:r>
            <a:r>
              <a:rPr lang="en-US" altLang="zh-TW" dirty="0" smtClean="0"/>
              <a:t>(</a:t>
            </a:r>
            <a:r>
              <a:rPr lang="en-US" altLang="zh-TW" dirty="0" err="1" smtClean="0"/>
              <a:t>GLenum</a:t>
            </a:r>
            <a:r>
              <a:rPr lang="en-US" altLang="zh-TW" dirty="0" smtClean="0"/>
              <a:t> </a:t>
            </a:r>
            <a:r>
              <a:rPr lang="en-US" altLang="zh-TW" i="1" dirty="0" smtClean="0">
                <a:solidFill>
                  <a:srgbClr val="0070C0"/>
                </a:solidFill>
              </a:rPr>
              <a:t>target</a:t>
            </a:r>
            <a:r>
              <a:rPr lang="en-US" altLang="zh-TW" i="1" dirty="0" smtClean="0"/>
              <a:t>, </a:t>
            </a:r>
            <a:r>
              <a:rPr lang="en-US" altLang="zh-TW" i="1" dirty="0" err="1" smtClean="0"/>
              <a:t>GLsizeiptr</a:t>
            </a:r>
            <a:r>
              <a:rPr lang="en-US" altLang="zh-TW" i="1" dirty="0" smtClean="0"/>
              <a:t> </a:t>
            </a:r>
            <a:r>
              <a:rPr lang="en-US" altLang="zh-TW" i="1" dirty="0" smtClean="0">
                <a:solidFill>
                  <a:srgbClr val="00B050"/>
                </a:solidFill>
              </a:rPr>
              <a:t>size</a:t>
            </a:r>
            <a:r>
              <a:rPr lang="en-US" altLang="zh-TW" i="1" dirty="0" smtClean="0"/>
              <a:t>, </a:t>
            </a:r>
            <a:r>
              <a:rPr lang="en-US" altLang="zh-TW" i="1" dirty="0" err="1" smtClean="0"/>
              <a:t>GLvoid</a:t>
            </a:r>
            <a:r>
              <a:rPr lang="en-US" altLang="zh-TW" i="1" dirty="0" smtClean="0"/>
              <a:t> *</a:t>
            </a:r>
            <a:r>
              <a:rPr lang="en-US" altLang="zh-TW" i="1" dirty="0" smtClean="0">
                <a:solidFill>
                  <a:schemeClr val="accent5"/>
                </a:solidFill>
              </a:rPr>
              <a:t>data</a:t>
            </a:r>
            <a:r>
              <a:rPr lang="en-US" altLang="zh-TW" i="1" dirty="0" smtClean="0"/>
              <a:t>, </a:t>
            </a:r>
            <a:r>
              <a:rPr lang="en-US" altLang="zh-TW" i="1" dirty="0" err="1" smtClean="0"/>
              <a:t>GLenum</a:t>
            </a:r>
            <a:r>
              <a:rPr lang="en-US" altLang="zh-TW" i="1" dirty="0" smtClean="0"/>
              <a:t> </a:t>
            </a:r>
            <a:r>
              <a:rPr lang="en-US" altLang="zh-TW" i="1" dirty="0" smtClean="0">
                <a:solidFill>
                  <a:srgbClr val="C00000"/>
                </a:solidFill>
              </a:rPr>
              <a:t>usage</a:t>
            </a:r>
            <a:r>
              <a:rPr lang="en-US" altLang="zh-TW" i="1" dirty="0" smtClean="0"/>
              <a:t>);</a:t>
            </a:r>
          </a:p>
          <a:p>
            <a:pPr lvl="1"/>
            <a:r>
              <a:rPr lang="en-US" altLang="zh-TW" b="1" i="1" dirty="0" smtClean="0">
                <a:solidFill>
                  <a:srgbClr val="0070C0"/>
                </a:solidFill>
              </a:rPr>
              <a:t>target</a:t>
            </a:r>
            <a:r>
              <a:rPr lang="en-US" altLang="zh-TW" dirty="0" smtClean="0"/>
              <a:t> refers to the kind of array being bound</a:t>
            </a:r>
          </a:p>
          <a:p>
            <a:pPr lvl="1"/>
            <a:r>
              <a:rPr lang="en-US" altLang="zh-TW" b="1" i="1" dirty="0" smtClean="0">
                <a:solidFill>
                  <a:srgbClr val="00B050"/>
                </a:solidFill>
              </a:rPr>
              <a:t>size</a:t>
            </a:r>
            <a:r>
              <a:rPr lang="en-US" altLang="zh-TW" dirty="0" smtClean="0"/>
              <a:t> refers to the size in bytes of the vertex array</a:t>
            </a:r>
          </a:p>
          <a:p>
            <a:pPr lvl="1"/>
            <a:r>
              <a:rPr lang="en-US" altLang="zh-TW" b="1" i="1" dirty="0" smtClean="0">
                <a:solidFill>
                  <a:schemeClr val="accent5"/>
                </a:solidFill>
              </a:rPr>
              <a:t>data</a:t>
            </a:r>
            <a:r>
              <a:rPr lang="en-US" altLang="zh-TW" dirty="0" smtClean="0"/>
              <a:t> refers to the pointer to vertex data</a:t>
            </a:r>
          </a:p>
          <a:p>
            <a:pPr lvl="1"/>
            <a:r>
              <a:rPr lang="en-US" altLang="zh-TW" b="1" i="1" dirty="0" smtClean="0">
                <a:solidFill>
                  <a:srgbClr val="C00000"/>
                </a:solidFill>
              </a:rPr>
              <a:t>usage</a:t>
            </a:r>
            <a:r>
              <a:rPr lang="en-US" altLang="zh-TW" b="1" i="1" dirty="0" smtClean="0"/>
              <a:t> </a:t>
            </a:r>
            <a:r>
              <a:rPr lang="en-US" altLang="zh-TW" dirty="0" smtClean="0"/>
              <a:t>means the </a:t>
            </a:r>
            <a:r>
              <a:rPr lang="en-US" altLang="zh-TW" i="1" dirty="0" smtClean="0">
                <a:solidFill>
                  <a:srgbClr val="C00000"/>
                </a:solidFill>
              </a:rPr>
              <a:t>working type </a:t>
            </a:r>
            <a:r>
              <a:rPr lang="en-US" altLang="zh-TW" dirty="0" smtClean="0"/>
              <a:t>of this buffer</a:t>
            </a:r>
          </a:p>
          <a:p>
            <a:pPr lvl="2"/>
            <a:r>
              <a:rPr lang="en-US" altLang="zh-TW" dirty="0" smtClean="0"/>
              <a:t>GL_DYNAMIC_DRAW, GL_STATIC_DRAW and GL_STREAM_DRAW</a:t>
            </a:r>
            <a:endParaRPr lang="zh-TW" altLang="en-US" dirty="0"/>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zh-TW" dirty="0" smtClean="0"/>
              <a:t>Load vertex data - </a:t>
            </a:r>
            <a:r>
              <a:rPr lang="en-US" altLang="zh-TW" i="1" dirty="0" smtClean="0"/>
              <a:t>u</a:t>
            </a:r>
            <a:r>
              <a:rPr lang="en-US" i="1" dirty="0" smtClean="0"/>
              <a:t>sage</a:t>
            </a:r>
            <a:r>
              <a:rPr lang="en-US" dirty="0" smtClean="0"/>
              <a:t> </a:t>
            </a:r>
            <a:r>
              <a:rPr lang="en-US" dirty="0"/>
              <a:t>Terms</a:t>
            </a:r>
          </a:p>
        </p:txBody>
      </p:sp>
      <p:sp>
        <p:nvSpPr>
          <p:cNvPr id="70659" name="Rectangle 3"/>
          <p:cNvSpPr>
            <a:spLocks noGrp="1" noChangeArrowheads="1"/>
          </p:cNvSpPr>
          <p:nvPr>
            <p:ph idx="1"/>
          </p:nvPr>
        </p:nvSpPr>
        <p:spPr/>
        <p:txBody>
          <a:bodyPr/>
          <a:lstStyle/>
          <a:p>
            <a:pPr>
              <a:lnSpc>
                <a:spcPct val="90000"/>
              </a:lnSpc>
            </a:pPr>
            <a:r>
              <a:rPr lang="en-US"/>
              <a:t>Stream</a:t>
            </a:r>
          </a:p>
          <a:p>
            <a:pPr lvl="1">
              <a:lnSpc>
                <a:spcPct val="90000"/>
              </a:lnSpc>
            </a:pPr>
            <a:r>
              <a:rPr lang="en-US"/>
              <a:t>Specify once</a:t>
            </a:r>
          </a:p>
          <a:p>
            <a:pPr lvl="1">
              <a:lnSpc>
                <a:spcPct val="90000"/>
              </a:lnSpc>
            </a:pPr>
            <a:r>
              <a:rPr lang="en-US"/>
              <a:t>Render once</a:t>
            </a:r>
          </a:p>
          <a:p>
            <a:pPr>
              <a:lnSpc>
                <a:spcPct val="90000"/>
              </a:lnSpc>
            </a:pPr>
            <a:r>
              <a:rPr lang="en-US"/>
              <a:t>Static</a:t>
            </a:r>
          </a:p>
          <a:p>
            <a:pPr lvl="1">
              <a:lnSpc>
                <a:spcPct val="90000"/>
              </a:lnSpc>
            </a:pPr>
            <a:r>
              <a:rPr lang="en-US"/>
              <a:t>Specify once</a:t>
            </a:r>
          </a:p>
          <a:p>
            <a:pPr lvl="1">
              <a:lnSpc>
                <a:spcPct val="90000"/>
              </a:lnSpc>
            </a:pPr>
            <a:r>
              <a:rPr lang="en-US"/>
              <a:t>Render repeatedly                </a:t>
            </a:r>
          </a:p>
          <a:p>
            <a:pPr>
              <a:lnSpc>
                <a:spcPct val="90000"/>
              </a:lnSpc>
            </a:pPr>
            <a:r>
              <a:rPr lang="en-US"/>
              <a:t>Dynamic</a:t>
            </a:r>
          </a:p>
          <a:p>
            <a:pPr lvl="1">
              <a:lnSpc>
                <a:spcPct val="90000"/>
              </a:lnSpc>
            </a:pPr>
            <a:r>
              <a:rPr lang="en-US"/>
              <a:t>Everything else</a:t>
            </a:r>
          </a:p>
          <a:p>
            <a:pPr lvl="1">
              <a:lnSpc>
                <a:spcPct val="90000"/>
              </a:lnSpc>
            </a:pPr>
            <a:r>
              <a:rPr lang="en-US"/>
              <a:t>Specify/modify repeatedly</a:t>
            </a:r>
          </a:p>
          <a:p>
            <a:pPr lvl="1">
              <a:lnSpc>
                <a:spcPct val="90000"/>
              </a:lnSpc>
            </a:pPr>
            <a:r>
              <a:rPr lang="en-US"/>
              <a:t>Render repeatedly</a:t>
            </a:r>
          </a:p>
        </p:txBody>
      </p:sp>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Draw it</a:t>
            </a:r>
            <a:r>
              <a:rPr lang="en-US" altLang="zh-TW" baseline="-25000" dirty="0" smtClean="0"/>
              <a:t>-1</a:t>
            </a:r>
            <a:endParaRPr lang="zh-TW" altLang="en-US" baseline="-25000" dirty="0"/>
          </a:p>
        </p:txBody>
      </p:sp>
      <p:sp>
        <p:nvSpPr>
          <p:cNvPr id="3" name="內容版面配置區 2"/>
          <p:cNvSpPr>
            <a:spLocks noGrp="1"/>
          </p:cNvSpPr>
          <p:nvPr>
            <p:ph idx="1"/>
          </p:nvPr>
        </p:nvSpPr>
        <p:spPr>
          <a:xfrm>
            <a:off x="457200" y="1774825"/>
            <a:ext cx="8219256" cy="4625975"/>
          </a:xfrm>
        </p:spPr>
        <p:txBody>
          <a:bodyPr/>
          <a:lstStyle/>
          <a:p>
            <a:r>
              <a:rPr lang="en-US" altLang="zh-TW" dirty="0" smtClean="0"/>
              <a:t>Two things change when rendering from vertex array objects. </a:t>
            </a:r>
          </a:p>
          <a:p>
            <a:pPr lvl="1"/>
            <a:r>
              <a:rPr lang="en-US" altLang="zh-TW" b="1" dirty="0" smtClean="0"/>
              <a:t>First</a:t>
            </a:r>
            <a:r>
              <a:rPr lang="en-US" altLang="zh-TW" dirty="0" smtClean="0"/>
              <a:t>, you must </a:t>
            </a:r>
            <a:r>
              <a:rPr lang="en-US" altLang="zh-TW" i="1" dirty="0" smtClean="0"/>
              <a:t>bind to the specific vertex array </a:t>
            </a:r>
            <a:r>
              <a:rPr lang="en-US" altLang="zh-TW" dirty="0" smtClean="0"/>
              <a:t>before calling one of the vertex pointer functions. </a:t>
            </a:r>
          </a:p>
          <a:p>
            <a:pPr lvl="1"/>
            <a:r>
              <a:rPr lang="en-US" altLang="zh-TW" b="1" dirty="0" smtClean="0"/>
              <a:t>Second</a:t>
            </a:r>
            <a:r>
              <a:rPr lang="en-US" altLang="zh-TW" dirty="0" smtClean="0"/>
              <a:t>, the actual pointer to the array now becomes </a:t>
            </a:r>
            <a:r>
              <a:rPr lang="en-US" altLang="zh-TW" i="1" dirty="0" smtClean="0"/>
              <a:t>an offset into the vertex buffer object</a:t>
            </a:r>
            <a:r>
              <a:rPr lang="en-US" altLang="zh-TW" dirty="0" smtClean="0"/>
              <a:t>.</a:t>
            </a:r>
          </a:p>
        </p:txBody>
      </p:sp>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Draw it</a:t>
            </a:r>
            <a:r>
              <a:rPr lang="en-US" altLang="zh-TW" baseline="-25000" dirty="0" smtClean="0"/>
              <a:t>-2</a:t>
            </a:r>
            <a:endParaRPr lang="zh-TW" altLang="en-US" dirty="0"/>
          </a:p>
        </p:txBody>
      </p:sp>
      <p:sp>
        <p:nvSpPr>
          <p:cNvPr id="3" name="內容版面配置區 2"/>
          <p:cNvSpPr>
            <a:spLocks noGrp="1"/>
          </p:cNvSpPr>
          <p:nvPr>
            <p:ph idx="1"/>
          </p:nvPr>
        </p:nvSpPr>
        <p:spPr>
          <a:xfrm>
            <a:off x="457200" y="1774825"/>
            <a:ext cx="8686800" cy="4625975"/>
          </a:xfrm>
        </p:spPr>
        <p:txBody>
          <a:bodyPr/>
          <a:lstStyle/>
          <a:p>
            <a:r>
              <a:rPr lang="en-US" altLang="zh-TW" dirty="0" smtClean="0"/>
              <a:t>Old style:</a:t>
            </a:r>
          </a:p>
          <a:p>
            <a:pPr lvl="2"/>
            <a:r>
              <a:rPr lang="en-US" altLang="zh-TW" dirty="0" err="1" smtClean="0"/>
              <a:t>glVertexPointer</a:t>
            </a:r>
            <a:r>
              <a:rPr lang="en-US" altLang="zh-TW" dirty="0" smtClean="0"/>
              <a:t>(3, GL_FLOAT,0, </a:t>
            </a:r>
            <a:r>
              <a:rPr lang="en-US" altLang="zh-TW" dirty="0" err="1" smtClean="0">
                <a:solidFill>
                  <a:srgbClr val="FF0000"/>
                </a:solidFill>
              </a:rPr>
              <a:t>pVerts</a:t>
            </a:r>
            <a:r>
              <a:rPr lang="en-US" altLang="zh-TW" dirty="0" smtClean="0"/>
              <a:t>);</a:t>
            </a:r>
          </a:p>
          <a:p>
            <a:r>
              <a:rPr lang="en-US" altLang="zh-TW" dirty="0" smtClean="0"/>
              <a:t>now becomes this:</a:t>
            </a:r>
          </a:p>
          <a:p>
            <a:pPr lvl="2"/>
            <a:r>
              <a:rPr lang="en-US" altLang="zh-TW" dirty="0" err="1" smtClean="0"/>
              <a:t>glBindBuffer</a:t>
            </a:r>
            <a:r>
              <a:rPr lang="en-US" altLang="zh-TW" dirty="0" smtClean="0"/>
              <a:t>(GL_ARRAY_BUFFER, </a:t>
            </a:r>
            <a:r>
              <a:rPr lang="en-US" altLang="zh-TW" dirty="0" err="1" smtClean="0"/>
              <a:t>bufferObjects</a:t>
            </a:r>
            <a:r>
              <a:rPr lang="en-US" altLang="zh-TW" dirty="0" smtClean="0"/>
              <a:t>[0]); </a:t>
            </a:r>
          </a:p>
          <a:p>
            <a:pPr lvl="2"/>
            <a:r>
              <a:rPr lang="en-US" altLang="zh-TW" dirty="0" smtClean="0"/>
              <a:t>… </a:t>
            </a:r>
            <a:r>
              <a:rPr lang="en-US" altLang="zh-TW" dirty="0" err="1" smtClean="0"/>
              <a:t>glBufferData</a:t>
            </a:r>
            <a:r>
              <a:rPr lang="en-US" altLang="zh-TW" dirty="0" smtClean="0"/>
              <a:t> …</a:t>
            </a:r>
          </a:p>
          <a:p>
            <a:pPr lvl="2"/>
            <a:r>
              <a:rPr lang="en-US" altLang="zh-TW" dirty="0" err="1" smtClean="0"/>
              <a:t>glVertexPointer</a:t>
            </a:r>
            <a:r>
              <a:rPr lang="en-US" altLang="zh-TW" dirty="0" smtClean="0"/>
              <a:t>(3, GL_FLOAT,0, </a:t>
            </a:r>
            <a:r>
              <a:rPr lang="en-US" altLang="zh-TW" dirty="0" smtClean="0">
                <a:solidFill>
                  <a:srgbClr val="FF0000"/>
                </a:solidFill>
              </a:rPr>
              <a:t>0</a:t>
            </a:r>
            <a:r>
              <a:rPr lang="en-US" altLang="zh-TW" dirty="0" smtClean="0"/>
              <a:t>);</a:t>
            </a:r>
          </a:p>
        </p:txBody>
      </p:sp>
    </p:spTree>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Draw it</a:t>
            </a:r>
            <a:r>
              <a:rPr lang="en-US" altLang="zh-TW" baseline="-25000" dirty="0" smtClean="0"/>
              <a:t>-3</a:t>
            </a:r>
            <a:endParaRPr lang="zh-TW" altLang="en-US" dirty="0"/>
          </a:p>
        </p:txBody>
      </p:sp>
      <p:sp>
        <p:nvSpPr>
          <p:cNvPr id="3" name="內容版面配置區 2"/>
          <p:cNvSpPr>
            <a:spLocks noGrp="1"/>
          </p:cNvSpPr>
          <p:nvPr>
            <p:ph idx="1"/>
          </p:nvPr>
        </p:nvSpPr>
        <p:spPr>
          <a:xfrm>
            <a:off x="457200" y="1774825"/>
            <a:ext cx="8686800" cy="4625975"/>
          </a:xfrm>
        </p:spPr>
        <p:txBody>
          <a:bodyPr/>
          <a:lstStyle/>
          <a:p>
            <a:pPr lvl="1"/>
            <a:r>
              <a:rPr lang="en-US" altLang="zh-TW" dirty="0" smtClean="0"/>
              <a:t>Or</a:t>
            </a:r>
          </a:p>
          <a:p>
            <a:pPr lvl="2"/>
            <a:r>
              <a:rPr lang="en-US" altLang="zh-TW" dirty="0" err="1" smtClean="0"/>
              <a:t>glBindBuffer</a:t>
            </a:r>
            <a:r>
              <a:rPr lang="en-US" altLang="zh-TW" dirty="0" smtClean="0"/>
              <a:t>(GL_ELEMENT_ARRAY_BUFFER, </a:t>
            </a:r>
            <a:r>
              <a:rPr lang="en-US" altLang="zh-TW" dirty="0" err="1" smtClean="0"/>
              <a:t>bufferObjects</a:t>
            </a:r>
            <a:r>
              <a:rPr lang="en-US" altLang="zh-TW" dirty="0" smtClean="0"/>
              <a:t>[3]);</a:t>
            </a:r>
          </a:p>
          <a:p>
            <a:pPr lvl="2"/>
            <a:r>
              <a:rPr lang="en-US" altLang="zh-TW" dirty="0" smtClean="0"/>
              <a:t>… </a:t>
            </a:r>
            <a:r>
              <a:rPr lang="en-US" altLang="zh-TW" dirty="0" err="1" smtClean="0"/>
              <a:t>glBufferData</a:t>
            </a:r>
            <a:r>
              <a:rPr lang="en-US" altLang="zh-TW" dirty="0" smtClean="0"/>
              <a:t> …</a:t>
            </a:r>
          </a:p>
          <a:p>
            <a:pPr lvl="2"/>
            <a:r>
              <a:rPr lang="en-US" altLang="zh-TW" dirty="0" err="1" smtClean="0"/>
              <a:t>glDrawElements</a:t>
            </a:r>
            <a:r>
              <a:rPr lang="en-US" altLang="zh-TW" dirty="0" smtClean="0"/>
              <a:t>(GL_TRIANGLES, </a:t>
            </a:r>
            <a:r>
              <a:rPr lang="en-US" altLang="zh-TW" dirty="0" err="1" smtClean="0"/>
              <a:t>nNumIndexes</a:t>
            </a:r>
            <a:r>
              <a:rPr lang="en-US" altLang="zh-TW" dirty="0" smtClean="0"/>
              <a:t>, GL_UNSIGNED_SHORT, </a:t>
            </a:r>
            <a:r>
              <a:rPr lang="en-US" altLang="zh-TW" dirty="0" smtClean="0">
                <a:solidFill>
                  <a:srgbClr val="FF0000"/>
                </a:solidFill>
              </a:rPr>
              <a:t>0</a:t>
            </a:r>
            <a:r>
              <a:rPr lang="en-US" altLang="zh-TW" dirty="0" smtClean="0"/>
              <a:t>);</a:t>
            </a:r>
          </a:p>
        </p:txBody>
      </p:sp>
    </p:spTree>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Facts !</a:t>
            </a:r>
            <a:endParaRPr lang="zh-TW" altLang="en-US" dirty="0"/>
          </a:p>
        </p:txBody>
      </p:sp>
      <p:sp>
        <p:nvSpPr>
          <p:cNvPr id="3" name="內容版面配置區 2"/>
          <p:cNvSpPr>
            <a:spLocks noGrp="1"/>
          </p:cNvSpPr>
          <p:nvPr>
            <p:ph idx="1"/>
          </p:nvPr>
        </p:nvSpPr>
        <p:spPr/>
        <p:txBody>
          <a:bodyPr/>
          <a:lstStyle/>
          <a:p>
            <a:r>
              <a:rPr lang="en-US" altLang="zh-TW" dirty="0" smtClean="0"/>
              <a:t>You don’t need to put everything into memory of graphics card (means VBOs)</a:t>
            </a:r>
          </a:p>
          <a:p>
            <a:pPr lvl="1"/>
            <a:r>
              <a:rPr lang="en-US" altLang="zh-TW" dirty="0" smtClean="0"/>
              <a:t>If texture coordinate always fixed, vertex position is not. You may put texture coordinate in to graphics card only.</a:t>
            </a:r>
          </a:p>
          <a:p>
            <a:r>
              <a:rPr lang="en-US" altLang="zh-TW" dirty="0" smtClean="0"/>
              <a:t>Also, the buffer is switchable.</a:t>
            </a:r>
          </a:p>
          <a:p>
            <a:pPr lvl="1"/>
            <a:r>
              <a:rPr lang="en-US" altLang="zh-TW" dirty="0" smtClean="0"/>
              <a:t>You can keep switching buffers in the runtime.</a:t>
            </a:r>
          </a:p>
          <a:p>
            <a:pPr lvl="1"/>
            <a:r>
              <a:rPr lang="en-US" altLang="zh-TW" dirty="0" smtClean="0"/>
              <a:t>Calling </a:t>
            </a:r>
            <a:r>
              <a:rPr lang="en-US" altLang="zh-TW" dirty="0" err="1" smtClean="0"/>
              <a:t>glBindBuffer</a:t>
            </a:r>
            <a:r>
              <a:rPr lang="en-US" altLang="zh-TW" dirty="0" smtClean="0"/>
              <a:t> again switches to another VBO.</a:t>
            </a:r>
            <a:endParaRPr lang="zh-TW" altLang="en-US" dirty="0"/>
          </a:p>
        </p:txBody>
      </p:sp>
    </p:spTree>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Mixing static and dynamic data</a:t>
            </a:r>
            <a:endParaRPr lang="zh-TW" altLang="en-US" dirty="0"/>
          </a:p>
        </p:txBody>
      </p:sp>
      <p:sp>
        <p:nvSpPr>
          <p:cNvPr id="3" name="內容版面配置區 2"/>
          <p:cNvSpPr>
            <a:spLocks noGrp="1"/>
          </p:cNvSpPr>
          <p:nvPr>
            <p:ph idx="1"/>
          </p:nvPr>
        </p:nvSpPr>
        <p:spPr/>
        <p:txBody>
          <a:bodyPr/>
          <a:lstStyle/>
          <a:p>
            <a:r>
              <a:rPr lang="en-US" altLang="zh-TW" dirty="0" smtClean="0"/>
              <a:t>How-to modified data in the VBOs ??</a:t>
            </a:r>
          </a:p>
          <a:p>
            <a:pPr lvl="1"/>
            <a:r>
              <a:rPr lang="en-US" altLang="zh-TW" dirty="0" smtClean="0"/>
              <a:t>Functional interface (set and query)</a:t>
            </a:r>
          </a:p>
          <a:p>
            <a:pPr lvl="1"/>
            <a:r>
              <a:rPr lang="en-US" altLang="zh-TW" dirty="0" smtClean="0"/>
              <a:t>Buffer Mapping</a:t>
            </a:r>
          </a:p>
          <a:p>
            <a:r>
              <a:rPr lang="en-US" altLang="zh-TW" dirty="0" smtClean="0"/>
              <a:t>Functional</a:t>
            </a:r>
          </a:p>
          <a:p>
            <a:pPr lvl="1"/>
            <a:r>
              <a:rPr lang="en-US" altLang="zh-TW" sz="2400" b="1" dirty="0" err="1" smtClean="0"/>
              <a:t>BufferSubDataARB</a:t>
            </a:r>
            <a:r>
              <a:rPr lang="en-US" altLang="zh-TW" sz="2400" dirty="0" smtClean="0"/>
              <a:t>(target, offset, size, *data) </a:t>
            </a:r>
            <a:r>
              <a:rPr lang="en-US" altLang="zh-TW" sz="2400" dirty="0" smtClean="0">
                <a:solidFill>
                  <a:srgbClr val="00B050"/>
                </a:solidFill>
              </a:rPr>
              <a:t>(set)</a:t>
            </a:r>
          </a:p>
          <a:p>
            <a:pPr lvl="1"/>
            <a:r>
              <a:rPr lang="en-US" altLang="zh-TW" sz="2400" b="1" dirty="0" err="1" smtClean="0"/>
              <a:t>GetBufferSubDataARB</a:t>
            </a:r>
            <a:r>
              <a:rPr lang="en-US" altLang="zh-TW" sz="2400" dirty="0" smtClean="0"/>
              <a:t>(target, offset, size, *data) </a:t>
            </a:r>
            <a:r>
              <a:rPr lang="en-US" altLang="zh-TW" sz="2400" dirty="0" smtClean="0">
                <a:solidFill>
                  <a:srgbClr val="C00000"/>
                </a:solidFill>
              </a:rPr>
              <a:t>(get)</a:t>
            </a:r>
          </a:p>
          <a:p>
            <a:pPr lvl="1"/>
            <a:r>
              <a:rPr lang="en-US" altLang="zh-TW" dirty="0" smtClean="0"/>
              <a:t>This is the default approach for Static/Array data</a:t>
            </a:r>
          </a:p>
          <a:p>
            <a:pPr lvl="1"/>
            <a:r>
              <a:rPr lang="en-US" altLang="zh-TW" dirty="0" smtClean="0"/>
              <a:t>Always a safe approach</a:t>
            </a:r>
          </a:p>
          <a:p>
            <a:pPr lvl="2"/>
            <a:r>
              <a:rPr lang="en-US" altLang="zh-TW" dirty="0" smtClean="0"/>
              <a:t>Data are never corrupted</a:t>
            </a:r>
          </a:p>
          <a:p>
            <a:pPr lvl="1"/>
            <a:endParaRPr lang="zh-TW" altLang="en-US" dirty="0"/>
          </a:p>
        </p:txBody>
      </p:sp>
    </p:spTree>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Mapping a Buffer Object</a:t>
            </a:r>
          </a:p>
        </p:txBody>
      </p:sp>
      <p:sp>
        <p:nvSpPr>
          <p:cNvPr id="60419" name="Rectangle 3"/>
          <p:cNvSpPr>
            <a:spLocks noGrp="1" noChangeArrowheads="1"/>
          </p:cNvSpPr>
          <p:nvPr>
            <p:ph idx="1"/>
          </p:nvPr>
        </p:nvSpPr>
        <p:spPr>
          <a:xfrm>
            <a:off x="457200" y="1772816"/>
            <a:ext cx="8686800" cy="4625975"/>
          </a:xfrm>
        </p:spPr>
        <p:txBody>
          <a:bodyPr/>
          <a:lstStyle/>
          <a:p>
            <a:r>
              <a:rPr lang="en-US" dirty="0"/>
              <a:t>Intended for data streams</a:t>
            </a:r>
          </a:p>
          <a:p>
            <a:r>
              <a:rPr lang="en-US" sz="2800" dirty="0"/>
              <a:t>void </a:t>
            </a:r>
            <a:r>
              <a:rPr lang="en-US" sz="2800" dirty="0" smtClean="0"/>
              <a:t>*</a:t>
            </a:r>
            <a:r>
              <a:rPr lang="en-US" sz="2800" b="1" dirty="0" err="1" smtClean="0"/>
              <a:t>glMapBuffer</a:t>
            </a:r>
            <a:r>
              <a:rPr lang="en-US" sz="2800" dirty="0" smtClean="0"/>
              <a:t>(</a:t>
            </a:r>
            <a:r>
              <a:rPr lang="en-US" sz="2800" dirty="0" smtClean="0">
                <a:solidFill>
                  <a:srgbClr val="00B050"/>
                </a:solidFill>
              </a:rPr>
              <a:t>target</a:t>
            </a:r>
            <a:r>
              <a:rPr lang="en-US" sz="2800" dirty="0"/>
              <a:t>, </a:t>
            </a:r>
            <a:r>
              <a:rPr lang="en-US" sz="2800" dirty="0">
                <a:solidFill>
                  <a:srgbClr val="0070C0"/>
                </a:solidFill>
              </a:rPr>
              <a:t>access</a:t>
            </a:r>
            <a:r>
              <a:rPr lang="en-US" sz="2800" dirty="0"/>
              <a:t>)</a:t>
            </a:r>
          </a:p>
          <a:p>
            <a:pPr lvl="1"/>
            <a:r>
              <a:rPr lang="en-US" sz="3200" b="1" i="1" dirty="0" smtClean="0">
                <a:solidFill>
                  <a:srgbClr val="00B050"/>
                </a:solidFill>
              </a:rPr>
              <a:t>target</a:t>
            </a:r>
            <a:r>
              <a:rPr lang="en-US" sz="3200" dirty="0" smtClean="0"/>
              <a:t> … you know~</a:t>
            </a:r>
          </a:p>
          <a:p>
            <a:pPr lvl="1"/>
            <a:r>
              <a:rPr lang="en-US" sz="3200" b="1" i="1" dirty="0" smtClean="0">
                <a:solidFill>
                  <a:srgbClr val="0070C0"/>
                </a:solidFill>
              </a:rPr>
              <a:t>access</a:t>
            </a:r>
            <a:r>
              <a:rPr lang="en-US" sz="3200" dirty="0" smtClean="0"/>
              <a:t> … access type</a:t>
            </a:r>
          </a:p>
          <a:p>
            <a:pPr lvl="2"/>
            <a:r>
              <a:rPr lang="en-US" altLang="zh-TW" dirty="0" smtClean="0"/>
              <a:t>GL_READ_WRITE, GL_WRITE_ONLY, or GL_READ_ONLY</a:t>
            </a:r>
          </a:p>
          <a:p>
            <a:pPr lvl="1"/>
            <a:r>
              <a:rPr lang="en-US" sz="3600" dirty="0" smtClean="0"/>
              <a:t>Maps </a:t>
            </a:r>
            <a:r>
              <a:rPr lang="en-US" sz="3600" dirty="0"/>
              <a:t>the entire data store</a:t>
            </a:r>
          </a:p>
          <a:p>
            <a:pPr lvl="2"/>
            <a:r>
              <a:rPr lang="en-US" dirty="0" smtClean="0"/>
              <a:t>And returns </a:t>
            </a:r>
            <a:r>
              <a:rPr lang="en-US" dirty="0"/>
              <a:t>a pointer to the buffer memory</a:t>
            </a:r>
          </a:p>
          <a:p>
            <a:pPr lvl="1"/>
            <a:r>
              <a:rPr lang="en-US" sz="3200" dirty="0"/>
              <a:t>May be slow if data are copied</a:t>
            </a:r>
          </a:p>
          <a:p>
            <a:pPr lvl="2"/>
            <a:r>
              <a:rPr lang="en-US" dirty="0"/>
              <a:t>May result in data </a:t>
            </a:r>
            <a:r>
              <a:rPr lang="en-US" dirty="0" smtClean="0"/>
              <a:t>loss…</a:t>
            </a:r>
            <a:endParaRPr lang="en-US" dirty="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trike="sngStrike" dirty="0" smtClean="0">
                <a:solidFill>
                  <a:srgbClr val="FF0000"/>
                </a:solidFill>
              </a:rPr>
              <a:t>How to flush command buffer?</a:t>
            </a:r>
            <a:endParaRPr lang="zh-TW" altLang="en-US" strike="sngStrike" dirty="0">
              <a:solidFill>
                <a:srgbClr val="FF0000"/>
              </a:solidFill>
            </a:endParaRPr>
          </a:p>
        </p:txBody>
      </p:sp>
      <p:sp>
        <p:nvSpPr>
          <p:cNvPr id="3" name="內容版面配置區 2"/>
          <p:cNvSpPr>
            <a:spLocks noGrp="1"/>
          </p:cNvSpPr>
          <p:nvPr>
            <p:ph idx="1"/>
          </p:nvPr>
        </p:nvSpPr>
        <p:spPr>
          <a:xfrm>
            <a:off x="457200" y="1774825"/>
            <a:ext cx="8363272" cy="4625975"/>
          </a:xfrm>
        </p:spPr>
        <p:txBody>
          <a:bodyPr/>
          <a:lstStyle/>
          <a:p>
            <a:r>
              <a:rPr lang="en-US" altLang="zh-TW" dirty="0" smtClean="0"/>
              <a:t>It is time consuming, if we </a:t>
            </a:r>
            <a:r>
              <a:rPr lang="en-US" altLang="zh-TW" i="1" dirty="0" smtClean="0"/>
              <a:t>re-compile</a:t>
            </a:r>
            <a:r>
              <a:rPr lang="en-US" altLang="zh-TW" dirty="0" smtClean="0"/>
              <a:t> each command and </a:t>
            </a:r>
            <a:r>
              <a:rPr lang="en-US" altLang="zh-TW" i="1" dirty="0" smtClean="0"/>
              <a:t>sent</a:t>
            </a:r>
            <a:r>
              <a:rPr lang="en-US" altLang="zh-TW" dirty="0" smtClean="0"/>
              <a:t> them into memory in each frame of rendering…</a:t>
            </a:r>
          </a:p>
          <a:p>
            <a:endParaRPr lang="en-US" altLang="zh-TW" dirty="0" smtClean="0"/>
          </a:p>
          <a:p>
            <a:r>
              <a:rPr lang="en-US" altLang="zh-TW" dirty="0" smtClean="0"/>
              <a:t>We create a </a:t>
            </a:r>
            <a:r>
              <a:rPr lang="en-US" altLang="zh-TW" b="1" dirty="0" smtClean="0"/>
              <a:t>pre-compiled command list </a:t>
            </a:r>
            <a:r>
              <a:rPr lang="en-US" altLang="zh-TW" dirty="0" smtClean="0"/>
              <a:t>and sent it into memory only one time.</a:t>
            </a:r>
          </a:p>
          <a:p>
            <a:pPr lvl="1"/>
            <a:r>
              <a:rPr lang="en-US" altLang="zh-TW" dirty="0" smtClean="0"/>
              <a:t>The display list</a:t>
            </a:r>
            <a:endParaRPr lang="zh-TW" altLang="en-US" dirty="0"/>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Mapping a Buffer Object</a:t>
            </a:r>
          </a:p>
        </p:txBody>
      </p:sp>
      <p:sp>
        <p:nvSpPr>
          <p:cNvPr id="60419" name="Rectangle 3"/>
          <p:cNvSpPr>
            <a:spLocks noGrp="1" noChangeArrowheads="1"/>
          </p:cNvSpPr>
          <p:nvPr>
            <p:ph idx="1"/>
          </p:nvPr>
        </p:nvSpPr>
        <p:spPr>
          <a:xfrm>
            <a:off x="457200" y="1774825"/>
            <a:ext cx="8435280" cy="4625975"/>
          </a:xfrm>
        </p:spPr>
        <p:txBody>
          <a:bodyPr/>
          <a:lstStyle/>
          <a:p>
            <a:r>
              <a:rPr lang="en-US" sz="2800" dirty="0" err="1" smtClean="0"/>
              <a:t>boolean</a:t>
            </a:r>
            <a:r>
              <a:rPr lang="en-US" sz="2800" dirty="0" smtClean="0"/>
              <a:t> </a:t>
            </a:r>
            <a:r>
              <a:rPr lang="en-US" sz="2800" b="1" dirty="0" err="1" smtClean="0"/>
              <a:t>glUnmapBuffer</a:t>
            </a:r>
            <a:r>
              <a:rPr lang="en-US" sz="2800" dirty="0" smtClean="0"/>
              <a:t>(</a:t>
            </a:r>
            <a:r>
              <a:rPr lang="en-US" sz="2800" dirty="0" smtClean="0">
                <a:solidFill>
                  <a:srgbClr val="00B050"/>
                </a:solidFill>
              </a:rPr>
              <a:t>target</a:t>
            </a:r>
            <a:r>
              <a:rPr lang="en-US" sz="2800" dirty="0"/>
              <a:t>)</a:t>
            </a:r>
            <a:endParaRPr lang="en-US" sz="3600" dirty="0"/>
          </a:p>
          <a:p>
            <a:pPr lvl="1"/>
            <a:r>
              <a:rPr lang="en-US" sz="3200" dirty="0"/>
              <a:t>Returns true if data are uncorrupted</a:t>
            </a:r>
          </a:p>
          <a:p>
            <a:pPr lvl="1"/>
            <a:r>
              <a:rPr lang="en-US" sz="3200" dirty="0"/>
              <a:t>Invalidates </a:t>
            </a:r>
            <a:r>
              <a:rPr lang="en-US" sz="3200" dirty="0" smtClean="0"/>
              <a:t>pointer</a:t>
            </a:r>
          </a:p>
          <a:p>
            <a:pPr lvl="1"/>
            <a:endParaRPr lang="en-US" sz="3200" dirty="0" smtClean="0"/>
          </a:p>
          <a:p>
            <a:pPr lvl="1"/>
            <a:r>
              <a:rPr lang="en-US" sz="3200" dirty="0" smtClean="0"/>
              <a:t>*this process just link </a:t>
            </a:r>
            <a:r>
              <a:rPr lang="en-US" sz="3200" b="1" dirty="0" smtClean="0">
                <a:solidFill>
                  <a:srgbClr val="FF0000"/>
                </a:solidFill>
              </a:rPr>
              <a:t>Lock</a:t>
            </a:r>
            <a:r>
              <a:rPr lang="en-US" sz="3200" b="1" dirty="0" smtClean="0"/>
              <a:t> / </a:t>
            </a:r>
            <a:r>
              <a:rPr lang="en-US" sz="3200" b="1" dirty="0" err="1" smtClean="0">
                <a:solidFill>
                  <a:srgbClr val="00B050"/>
                </a:solidFill>
              </a:rPr>
              <a:t>UnLock</a:t>
            </a:r>
            <a:r>
              <a:rPr lang="en-US" sz="3200" dirty="0" smtClean="0"/>
              <a:t> bitmaps</a:t>
            </a:r>
            <a:endParaRPr lang="en-US" sz="3200" dirty="0"/>
          </a:p>
        </p:txBody>
      </p:sp>
    </p:spTree>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Mapping Rules</a:t>
            </a:r>
          </a:p>
        </p:txBody>
      </p:sp>
      <p:sp>
        <p:nvSpPr>
          <p:cNvPr id="61443" name="Rectangle 3"/>
          <p:cNvSpPr>
            <a:spLocks noGrp="1" noChangeArrowheads="1"/>
          </p:cNvSpPr>
          <p:nvPr>
            <p:ph idx="1"/>
          </p:nvPr>
        </p:nvSpPr>
        <p:spPr/>
        <p:txBody>
          <a:bodyPr/>
          <a:lstStyle/>
          <a:p>
            <a:r>
              <a:rPr lang="en-US"/>
              <a:t>Specify the correct </a:t>
            </a:r>
            <a:r>
              <a:rPr lang="en-US">
                <a:latin typeface="Courier New" pitchFamily="49" charset="0"/>
              </a:rPr>
              <a:t>access</a:t>
            </a:r>
            <a:r>
              <a:rPr lang="en-US"/>
              <a:t> value</a:t>
            </a:r>
          </a:p>
          <a:p>
            <a:pPr lvl="1"/>
            <a:r>
              <a:rPr lang="en-US"/>
              <a:t>Otherwise operation is undefined</a:t>
            </a:r>
          </a:p>
          <a:p>
            <a:r>
              <a:rPr lang="en-US"/>
              <a:t>Be prepared for data loss</a:t>
            </a:r>
          </a:p>
          <a:p>
            <a:pPr lvl="1"/>
            <a:r>
              <a:rPr lang="en-US"/>
              <a:t>Use functional interface if this is a burden</a:t>
            </a:r>
          </a:p>
          <a:p>
            <a:r>
              <a:rPr lang="en-US"/>
              <a:t>Don’t render from a mapped buffer</a:t>
            </a:r>
          </a:p>
          <a:p>
            <a:pPr lvl="1"/>
            <a:r>
              <a:rPr lang="en-US"/>
              <a:t>The error INVALID_OPERATION results</a:t>
            </a:r>
          </a:p>
          <a:p>
            <a:r>
              <a:rPr lang="en-US"/>
              <a:t>Map for brief periods only</a:t>
            </a:r>
          </a:p>
          <a:p>
            <a:pPr lvl="1"/>
            <a:r>
              <a:rPr lang="en-US"/>
              <a:t>Map it, modify it, then unmap it</a:t>
            </a:r>
          </a:p>
          <a:p>
            <a:r>
              <a:rPr lang="en-US"/>
              <a:t>Don’t pass a map pointer to the GL</a:t>
            </a:r>
          </a:p>
        </p:txBody>
      </p:sp>
    </p:spTree>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dirty="0" smtClean="0"/>
              <a:t>Summary of VBOs</a:t>
            </a:r>
            <a:endParaRPr lang="en-US" dirty="0"/>
          </a:p>
        </p:txBody>
      </p:sp>
      <p:sp>
        <p:nvSpPr>
          <p:cNvPr id="67587" name="Rectangle 3"/>
          <p:cNvSpPr>
            <a:spLocks noGrp="1" noChangeArrowheads="1"/>
          </p:cNvSpPr>
          <p:nvPr>
            <p:ph idx="1"/>
          </p:nvPr>
        </p:nvSpPr>
        <p:spPr/>
        <p:txBody>
          <a:bodyPr/>
          <a:lstStyle/>
          <a:p>
            <a:r>
              <a:rPr lang="en-US"/>
              <a:t>Buffer objects</a:t>
            </a:r>
          </a:p>
          <a:p>
            <a:pPr lvl="1"/>
            <a:r>
              <a:rPr lang="en-US"/>
              <a:t>Unformatted, server-side memory buffers</a:t>
            </a:r>
          </a:p>
          <a:p>
            <a:pPr lvl="1"/>
            <a:r>
              <a:rPr lang="en-US"/>
              <a:t>Include a small amount of state</a:t>
            </a:r>
          </a:p>
          <a:p>
            <a:r>
              <a:rPr lang="en-US"/>
              <a:t>Two ways to modify buffer contents</a:t>
            </a:r>
          </a:p>
          <a:p>
            <a:pPr lvl="1"/>
            <a:r>
              <a:rPr lang="en-US"/>
              <a:t>Functional interface</a:t>
            </a:r>
          </a:p>
          <a:p>
            <a:pPr lvl="1"/>
            <a:r>
              <a:rPr lang="en-US"/>
              <a:t>Direct mapping</a:t>
            </a:r>
          </a:p>
          <a:p>
            <a:r>
              <a:rPr lang="en-US"/>
              <a:t>Very general mechanism</a:t>
            </a:r>
          </a:p>
          <a:p>
            <a:pPr lvl="1"/>
            <a:r>
              <a:rPr lang="en-US"/>
              <a:t>Could work for any GL data stream</a:t>
            </a:r>
          </a:p>
          <a:p>
            <a:pPr lvl="1"/>
            <a:r>
              <a:rPr lang="en-US"/>
              <a:t>Implemented for vertex arrays</a:t>
            </a:r>
          </a:p>
        </p:txBody>
      </p:sp>
    </p:spTree>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en-US" altLang="zh-TW" i="1" dirty="0" smtClean="0"/>
              <a:t>Fin~</a:t>
            </a:r>
            <a:endParaRPr lang="zh-TW" altLang="en-US" i="1" dirty="0"/>
          </a:p>
        </p:txBody>
      </p:sp>
      <p:sp>
        <p:nvSpPr>
          <p:cNvPr id="5" name="副標題 4"/>
          <p:cNvSpPr>
            <a:spLocks noGrp="1"/>
          </p:cNvSpPr>
          <p:nvPr>
            <p:ph type="subTitle" idx="1"/>
          </p:nvPr>
        </p:nvSpPr>
        <p:spPr/>
        <p:txBody>
          <a:bodyPr/>
          <a:lstStyle/>
          <a:p>
            <a:endParaRPr lang="zh-TW" altLang="en-US"/>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Display Listed Rendering</a:t>
            </a:r>
            <a:endParaRPr lang="zh-TW" altLang="en-US" dirty="0"/>
          </a:p>
        </p:txBody>
      </p:sp>
      <p:sp>
        <p:nvSpPr>
          <p:cNvPr id="3" name="內容版面配置區 2"/>
          <p:cNvSpPr>
            <a:spLocks noGrp="1"/>
          </p:cNvSpPr>
          <p:nvPr>
            <p:ph idx="1"/>
          </p:nvPr>
        </p:nvSpPr>
        <p:spPr/>
        <p:txBody>
          <a:bodyPr/>
          <a:lstStyle/>
          <a:p>
            <a:pPr>
              <a:buNone/>
            </a:pPr>
            <a:r>
              <a:rPr lang="en-US" altLang="zh-TW" sz="1600" dirty="0" smtClean="0">
                <a:solidFill>
                  <a:srgbClr val="00B050"/>
                </a:solidFill>
              </a:rPr>
              <a:t>//Draw triangle</a:t>
            </a:r>
          </a:p>
          <a:p>
            <a:pPr>
              <a:buNone/>
            </a:pPr>
            <a:r>
              <a:rPr lang="en-US" altLang="zh-TW" sz="1600" b="1" dirty="0" err="1" smtClean="0">
                <a:solidFill>
                  <a:srgbClr val="FF0000"/>
                </a:solidFill>
              </a:rPr>
              <a:t>glNewList</a:t>
            </a:r>
            <a:r>
              <a:rPr lang="en-US" altLang="zh-TW" sz="1600" b="1" dirty="0" smtClean="0">
                <a:solidFill>
                  <a:srgbClr val="FF0000"/>
                </a:solidFill>
              </a:rPr>
              <a:t>(</a:t>
            </a:r>
            <a:r>
              <a:rPr lang="en-US" altLang="zh-TW" sz="1600" b="1" dirty="0" err="1" smtClean="0">
                <a:solidFill>
                  <a:srgbClr val="FF0000"/>
                </a:solidFill>
              </a:rPr>
              <a:t>ListID</a:t>
            </a:r>
            <a:r>
              <a:rPr lang="en-US" altLang="zh-TW" sz="1600" b="1" dirty="0" smtClean="0">
                <a:solidFill>
                  <a:srgbClr val="FF0000"/>
                </a:solidFill>
              </a:rPr>
              <a:t>, GL_COMPILE);</a:t>
            </a:r>
          </a:p>
          <a:p>
            <a:pPr>
              <a:buNone/>
            </a:pPr>
            <a:r>
              <a:rPr lang="en-US" altLang="zh-TW" sz="1600" dirty="0" err="1" smtClean="0"/>
              <a:t>glBegin</a:t>
            </a:r>
            <a:r>
              <a:rPr lang="en-US" altLang="zh-TW" sz="1600" dirty="0" smtClean="0"/>
              <a:t>(GL_TRIANGLES);</a:t>
            </a:r>
          </a:p>
          <a:p>
            <a:pPr lvl="1">
              <a:buNone/>
            </a:pPr>
            <a:r>
              <a:rPr lang="en-US" altLang="zh-TW" sz="1200" dirty="0" smtClean="0"/>
              <a:t>glNormal3f(x, y, z);</a:t>
            </a:r>
          </a:p>
          <a:p>
            <a:pPr lvl="1">
              <a:buNone/>
            </a:pPr>
            <a:r>
              <a:rPr lang="en-US" altLang="zh-TW" sz="1200" dirty="0" smtClean="0"/>
              <a:t>glTexCoord2f(s, t);</a:t>
            </a:r>
          </a:p>
          <a:p>
            <a:pPr lvl="1">
              <a:buNone/>
            </a:pPr>
            <a:r>
              <a:rPr lang="en-US" altLang="zh-TW" sz="1200" dirty="0" smtClean="0"/>
              <a:t>glVertex3f(x, y, z);</a:t>
            </a:r>
          </a:p>
          <a:p>
            <a:pPr lvl="1">
              <a:buNone/>
            </a:pPr>
            <a:endParaRPr lang="en-US" altLang="zh-TW" sz="1200" dirty="0" smtClean="0"/>
          </a:p>
          <a:p>
            <a:pPr lvl="1">
              <a:buNone/>
            </a:pPr>
            <a:r>
              <a:rPr lang="en-US" altLang="zh-TW" sz="1200" dirty="0" smtClean="0"/>
              <a:t>glNormal3f(x, y, z);</a:t>
            </a:r>
          </a:p>
          <a:p>
            <a:pPr lvl="1">
              <a:buNone/>
            </a:pPr>
            <a:r>
              <a:rPr lang="en-US" altLang="zh-TW" sz="1200" dirty="0" smtClean="0"/>
              <a:t>glTexCoord2f(s, t);</a:t>
            </a:r>
          </a:p>
          <a:p>
            <a:pPr lvl="1">
              <a:buNone/>
            </a:pPr>
            <a:r>
              <a:rPr lang="en-US" altLang="zh-TW" sz="1200" dirty="0" smtClean="0"/>
              <a:t>glVertex3f(x, y, z);</a:t>
            </a:r>
          </a:p>
          <a:p>
            <a:pPr lvl="1">
              <a:buNone/>
            </a:pPr>
            <a:endParaRPr lang="en-US" altLang="zh-TW" sz="1200" dirty="0" smtClean="0"/>
          </a:p>
          <a:p>
            <a:pPr lvl="1">
              <a:buNone/>
            </a:pPr>
            <a:r>
              <a:rPr lang="en-US" altLang="zh-TW" sz="1200" dirty="0" smtClean="0"/>
              <a:t>glNormal3f(x, y, z);</a:t>
            </a:r>
          </a:p>
          <a:p>
            <a:pPr lvl="1">
              <a:buNone/>
            </a:pPr>
            <a:r>
              <a:rPr lang="en-US" altLang="zh-TW" sz="1200" dirty="0" smtClean="0"/>
              <a:t>glTexCoord2f(s, t);</a:t>
            </a:r>
          </a:p>
          <a:p>
            <a:pPr lvl="1">
              <a:buNone/>
            </a:pPr>
            <a:r>
              <a:rPr lang="en-US" altLang="zh-TW" sz="1200" dirty="0" smtClean="0"/>
              <a:t>glVertex3f(x, y, z);</a:t>
            </a:r>
          </a:p>
          <a:p>
            <a:pPr>
              <a:buNone/>
            </a:pPr>
            <a:r>
              <a:rPr lang="en-US" altLang="zh-TW" sz="1600" dirty="0" err="1" smtClean="0"/>
              <a:t>glEnd</a:t>
            </a:r>
            <a:r>
              <a:rPr lang="en-US" altLang="zh-TW" sz="1600" dirty="0" smtClean="0"/>
              <a:t>();</a:t>
            </a:r>
          </a:p>
          <a:p>
            <a:pPr>
              <a:buNone/>
            </a:pPr>
            <a:r>
              <a:rPr lang="en-US" altLang="zh-TW" sz="1600" b="1" dirty="0" err="1" smtClean="0">
                <a:solidFill>
                  <a:srgbClr val="FF0000"/>
                </a:solidFill>
              </a:rPr>
              <a:t>glEndList</a:t>
            </a:r>
            <a:r>
              <a:rPr lang="en-US" altLang="zh-TW" sz="1600" b="1" dirty="0" smtClean="0">
                <a:solidFill>
                  <a:srgbClr val="FF0000"/>
                </a:solidFill>
              </a:rPr>
              <a:t>();</a:t>
            </a:r>
            <a:endParaRPr lang="zh-TW" altLang="en-US" sz="1600" b="1" dirty="0" smtClean="0">
              <a:solidFill>
                <a:srgbClr val="FF0000"/>
              </a:solidFill>
            </a:endParaRPr>
          </a:p>
        </p:txBody>
      </p:sp>
      <p:sp>
        <p:nvSpPr>
          <p:cNvPr id="5" name="右大括弧 4"/>
          <p:cNvSpPr/>
          <p:nvPr/>
        </p:nvSpPr>
        <p:spPr>
          <a:xfrm>
            <a:off x="2267744" y="2636912"/>
            <a:ext cx="288032" cy="2376264"/>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zh-TW" altLang="en-US"/>
          </a:p>
        </p:txBody>
      </p:sp>
      <p:sp>
        <p:nvSpPr>
          <p:cNvPr id="6" name="文字方塊 5"/>
          <p:cNvSpPr txBox="1"/>
          <p:nvPr/>
        </p:nvSpPr>
        <p:spPr>
          <a:xfrm>
            <a:off x="2771800" y="3429000"/>
            <a:ext cx="3837910" cy="830997"/>
          </a:xfrm>
          <a:prstGeom prst="rect">
            <a:avLst/>
          </a:prstGeom>
          <a:noFill/>
        </p:spPr>
        <p:txBody>
          <a:bodyPr wrap="none" rtlCol="0">
            <a:spAutoFit/>
          </a:bodyPr>
          <a:lstStyle/>
          <a:p>
            <a:r>
              <a:rPr lang="en-US" altLang="zh-TW" dirty="0" smtClean="0"/>
              <a:t>Compile these command and </a:t>
            </a:r>
            <a:br>
              <a:rPr lang="en-US" altLang="zh-TW" dirty="0" smtClean="0"/>
            </a:br>
            <a:r>
              <a:rPr lang="en-US" altLang="zh-TW" dirty="0" smtClean="0"/>
              <a:t>make a list…</a:t>
            </a:r>
            <a:endParaRPr lang="zh-TW" altLang="en-US" dirty="0"/>
          </a:p>
        </p:txBody>
      </p:sp>
      <p:sp>
        <p:nvSpPr>
          <p:cNvPr id="7" name="矩形 6"/>
          <p:cNvSpPr/>
          <p:nvPr/>
        </p:nvSpPr>
        <p:spPr>
          <a:xfrm>
            <a:off x="2267744" y="5445224"/>
            <a:ext cx="1440160" cy="86409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zh-TW" dirty="0" smtClean="0"/>
              <a:t>Function</a:t>
            </a:r>
            <a:br>
              <a:rPr lang="en-US" altLang="zh-TW" dirty="0" smtClean="0"/>
            </a:br>
            <a:r>
              <a:rPr lang="en-US" altLang="zh-TW" dirty="0" smtClean="0"/>
              <a:t> calls</a:t>
            </a:r>
            <a:endParaRPr lang="zh-TW" altLang="en-US" dirty="0"/>
          </a:p>
        </p:txBody>
      </p:sp>
      <p:sp>
        <p:nvSpPr>
          <p:cNvPr id="8" name="矩形 7"/>
          <p:cNvSpPr/>
          <p:nvPr/>
        </p:nvSpPr>
        <p:spPr>
          <a:xfrm>
            <a:off x="4644008" y="5445224"/>
            <a:ext cx="1584176" cy="8640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dirty="0" smtClean="0"/>
              <a:t>Display List</a:t>
            </a:r>
            <a:endParaRPr lang="zh-TW" altLang="en-US" dirty="0"/>
          </a:p>
        </p:txBody>
      </p:sp>
      <p:sp>
        <p:nvSpPr>
          <p:cNvPr id="9" name="向右箭號 8"/>
          <p:cNvSpPr/>
          <p:nvPr/>
        </p:nvSpPr>
        <p:spPr>
          <a:xfrm>
            <a:off x="3995936" y="5661248"/>
            <a:ext cx="360040" cy="43204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TW" altLang="en-US"/>
          </a:p>
        </p:txBody>
      </p:sp>
      <p:sp>
        <p:nvSpPr>
          <p:cNvPr id="12" name="矩形 11"/>
          <p:cNvSpPr/>
          <p:nvPr/>
        </p:nvSpPr>
        <p:spPr>
          <a:xfrm>
            <a:off x="7164288" y="5445224"/>
            <a:ext cx="1584176" cy="86409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TW" dirty="0" smtClean="0"/>
              <a:t>Drawing</a:t>
            </a:r>
            <a:endParaRPr lang="zh-TW" altLang="en-US" dirty="0"/>
          </a:p>
        </p:txBody>
      </p:sp>
      <p:sp>
        <p:nvSpPr>
          <p:cNvPr id="13" name="文字方塊 12"/>
          <p:cNvSpPr txBox="1"/>
          <p:nvPr/>
        </p:nvSpPr>
        <p:spPr>
          <a:xfrm>
            <a:off x="3059832" y="6351711"/>
            <a:ext cx="2191626" cy="461665"/>
          </a:xfrm>
          <a:prstGeom prst="rect">
            <a:avLst/>
          </a:prstGeom>
          <a:noFill/>
        </p:spPr>
        <p:txBody>
          <a:bodyPr wrap="none" rtlCol="0">
            <a:spAutoFit/>
          </a:bodyPr>
          <a:lstStyle/>
          <a:p>
            <a:r>
              <a:rPr lang="en-US" altLang="zh-TW" dirty="0" smtClean="0"/>
              <a:t>System memory</a:t>
            </a:r>
            <a:endParaRPr lang="zh-TW" altLang="en-US" dirty="0"/>
          </a:p>
        </p:txBody>
      </p:sp>
      <p:sp>
        <p:nvSpPr>
          <p:cNvPr id="14" name="文字方塊 13"/>
          <p:cNvSpPr txBox="1"/>
          <p:nvPr/>
        </p:nvSpPr>
        <p:spPr>
          <a:xfrm>
            <a:off x="7224521" y="6351711"/>
            <a:ext cx="1523943" cy="461665"/>
          </a:xfrm>
          <a:prstGeom prst="rect">
            <a:avLst/>
          </a:prstGeom>
          <a:noFill/>
        </p:spPr>
        <p:txBody>
          <a:bodyPr wrap="none" rtlCol="0">
            <a:spAutoFit/>
          </a:bodyPr>
          <a:lstStyle/>
          <a:p>
            <a:r>
              <a:rPr lang="en-US" altLang="zh-TW" dirty="0" smtClean="0"/>
              <a:t>Video card</a:t>
            </a:r>
            <a:endParaRPr lang="zh-TW" altLang="en-US" dirty="0"/>
          </a:p>
        </p:txBody>
      </p:sp>
      <p:sp>
        <p:nvSpPr>
          <p:cNvPr id="16" name="文字方塊 15"/>
          <p:cNvSpPr txBox="1"/>
          <p:nvPr/>
        </p:nvSpPr>
        <p:spPr>
          <a:xfrm>
            <a:off x="3468162" y="4983559"/>
            <a:ext cx="1455848" cy="461665"/>
          </a:xfrm>
          <a:prstGeom prst="rect">
            <a:avLst/>
          </a:prstGeom>
          <a:noFill/>
        </p:spPr>
        <p:txBody>
          <a:bodyPr wrap="none" rtlCol="0">
            <a:spAutoFit/>
          </a:bodyPr>
          <a:lstStyle/>
          <a:p>
            <a:r>
              <a:rPr lang="en-US" altLang="zh-TW" dirty="0" smtClean="0"/>
              <a:t>(one time)</a:t>
            </a:r>
            <a:endParaRPr lang="zh-TW" altLang="en-US" dirty="0"/>
          </a:p>
        </p:txBody>
      </p:sp>
      <p:sp>
        <p:nvSpPr>
          <p:cNvPr id="17" name="向右箭號 16"/>
          <p:cNvSpPr/>
          <p:nvPr/>
        </p:nvSpPr>
        <p:spPr>
          <a:xfrm>
            <a:off x="6516216" y="5661248"/>
            <a:ext cx="360040" cy="43204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TW" altLang="en-US"/>
          </a:p>
        </p:txBody>
      </p:sp>
      <p:sp>
        <p:nvSpPr>
          <p:cNvPr id="18" name="文字方塊 17"/>
          <p:cNvSpPr txBox="1"/>
          <p:nvPr/>
        </p:nvSpPr>
        <p:spPr>
          <a:xfrm>
            <a:off x="5901641" y="4983559"/>
            <a:ext cx="1694695" cy="461665"/>
          </a:xfrm>
          <a:prstGeom prst="rect">
            <a:avLst/>
          </a:prstGeom>
          <a:noFill/>
        </p:spPr>
        <p:txBody>
          <a:bodyPr wrap="none" rtlCol="0">
            <a:spAutoFit/>
          </a:bodyPr>
          <a:lstStyle/>
          <a:p>
            <a:r>
              <a:rPr lang="en-US" altLang="zh-TW" dirty="0" smtClean="0"/>
              <a:t>(every time)</a:t>
            </a:r>
            <a:endParaRPr lang="zh-TW" altLang="en-US" dirty="0"/>
          </a:p>
        </p:txBody>
      </p:sp>
      <p:sp>
        <p:nvSpPr>
          <p:cNvPr id="19" name="矩形 18"/>
          <p:cNvSpPr/>
          <p:nvPr/>
        </p:nvSpPr>
        <p:spPr>
          <a:xfrm>
            <a:off x="6039754" y="4653136"/>
            <a:ext cx="1412566" cy="461665"/>
          </a:xfrm>
          <a:prstGeom prst="rect">
            <a:avLst/>
          </a:prstGeom>
        </p:spPr>
        <p:txBody>
          <a:bodyPr wrap="none">
            <a:spAutoFit/>
          </a:bodyPr>
          <a:lstStyle/>
          <a:p>
            <a:r>
              <a:rPr lang="en-US" altLang="zh-TW" dirty="0" err="1" smtClean="0"/>
              <a:t>glCallList</a:t>
            </a:r>
            <a:endParaRPr lang="zh-TW" altLang="en-US" dirty="0"/>
          </a:p>
        </p:txBody>
      </p:sp>
      <p:sp>
        <p:nvSpPr>
          <p:cNvPr id="20" name="矩形 19"/>
          <p:cNvSpPr/>
          <p:nvPr/>
        </p:nvSpPr>
        <p:spPr>
          <a:xfrm>
            <a:off x="3436498" y="4653136"/>
            <a:ext cx="1483098" cy="461665"/>
          </a:xfrm>
          <a:prstGeom prst="rect">
            <a:avLst/>
          </a:prstGeom>
        </p:spPr>
        <p:txBody>
          <a:bodyPr wrap="none">
            <a:spAutoFit/>
          </a:bodyPr>
          <a:lstStyle/>
          <a:p>
            <a:r>
              <a:rPr lang="en-US" altLang="zh-TW" dirty="0" err="1" smtClean="0"/>
              <a:t>glNewList</a:t>
            </a:r>
            <a:endParaRPr lang="zh-TW" alt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altLang="ko-KR" sz="4000"/>
              <a:t>Why Use Display Lists?</a:t>
            </a:r>
            <a:endParaRPr lang="en-US" altLang="ko-KR"/>
          </a:p>
        </p:txBody>
      </p:sp>
      <p:sp>
        <p:nvSpPr>
          <p:cNvPr id="189443" name="Rectangle 3"/>
          <p:cNvSpPr>
            <a:spLocks noGrp="1" noChangeArrowheads="1"/>
          </p:cNvSpPr>
          <p:nvPr>
            <p:ph idx="1"/>
          </p:nvPr>
        </p:nvSpPr>
        <p:spPr/>
        <p:txBody>
          <a:bodyPr/>
          <a:lstStyle/>
          <a:p>
            <a:r>
              <a:rPr lang="en-US" altLang="ko-KR" sz="2800" b="1" dirty="0"/>
              <a:t>It can reduce OpenGL command transmission</a:t>
            </a:r>
          </a:p>
          <a:p>
            <a:pPr lvl="1"/>
            <a:r>
              <a:rPr lang="en-US" altLang="ko-KR" sz="2400" dirty="0"/>
              <a:t>When running OpenGL programs remotely to another machine on the network.  Display lists are stored in server computer.  </a:t>
            </a:r>
            <a:r>
              <a:rPr lang="en-US" altLang="ko-KR" sz="2400" dirty="0">
                <a:solidFill>
                  <a:srgbClr val="FF0000"/>
                </a:solidFill>
              </a:rPr>
              <a:t>You can reduce the cost of repeatedly transmitting commands over the network.</a:t>
            </a:r>
          </a:p>
          <a:p>
            <a:r>
              <a:rPr lang="en-US" altLang="ko-KR" sz="2800" b="1" dirty="0"/>
              <a:t>Performance Gain in Local Running</a:t>
            </a:r>
          </a:p>
          <a:p>
            <a:pPr lvl="1"/>
            <a:r>
              <a:rPr lang="en-US" altLang="ko-KR" sz="2400" dirty="0"/>
              <a:t>Some graphics hardware may </a:t>
            </a:r>
            <a:r>
              <a:rPr lang="en-US" altLang="ko-KR" sz="2400" dirty="0">
                <a:solidFill>
                  <a:srgbClr val="FF0000"/>
                </a:solidFill>
              </a:rPr>
              <a:t>store display lists in dedicated memory</a:t>
            </a:r>
            <a:r>
              <a:rPr lang="en-US" altLang="ko-KR" sz="2400" dirty="0"/>
              <a:t> or may store the data in an </a:t>
            </a:r>
            <a:r>
              <a:rPr lang="en-US" altLang="ko-KR" sz="2400" dirty="0">
                <a:solidFill>
                  <a:srgbClr val="FF0000"/>
                </a:solidFill>
              </a:rPr>
              <a:t>optimized form </a:t>
            </a:r>
            <a:r>
              <a:rPr lang="en-US" altLang="ko-KR" sz="2400" dirty="0"/>
              <a:t>that is more compatible with the graphics hardware or software</a:t>
            </a:r>
            <a:r>
              <a:rPr lang="en-US" altLang="ko-KR" sz="2400" dirty="0" smtClean="0"/>
              <a:t>.</a:t>
            </a:r>
            <a:endParaRPr lang="en-US" altLang="ko-KR" sz="2000"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altLang="zh-TW"/>
              <a:t>HOW-TO</a:t>
            </a:r>
            <a:endParaRPr lang="en-US" altLang="zh-TW" sz="2400"/>
          </a:p>
        </p:txBody>
      </p:sp>
      <p:sp>
        <p:nvSpPr>
          <p:cNvPr id="186371" name="Rectangle 3"/>
          <p:cNvSpPr>
            <a:spLocks noGrp="1" noChangeArrowheads="1"/>
          </p:cNvSpPr>
          <p:nvPr>
            <p:ph type="body" idx="1"/>
          </p:nvPr>
        </p:nvSpPr>
        <p:spPr/>
        <p:txBody>
          <a:bodyPr/>
          <a:lstStyle/>
          <a:p>
            <a:r>
              <a:rPr lang="en-US" altLang="zh-TW" dirty="0" smtClean="0"/>
              <a:t>Two steps </a:t>
            </a:r>
            <a:r>
              <a:rPr lang="en-US" altLang="zh-TW" dirty="0"/>
              <a:t>to use </a:t>
            </a:r>
            <a:r>
              <a:rPr lang="en-US" altLang="zh-TW" dirty="0" smtClean="0"/>
              <a:t>display list</a:t>
            </a:r>
            <a:endParaRPr lang="en-US" altLang="zh-TW" dirty="0"/>
          </a:p>
          <a:p>
            <a:pPr lvl="1"/>
            <a:r>
              <a:rPr lang="en-US" altLang="zh-TW" dirty="0" smtClean="0"/>
              <a:t>Create some display lists (initial stage)</a:t>
            </a:r>
          </a:p>
          <a:p>
            <a:pPr lvl="2"/>
            <a:r>
              <a:rPr lang="en-US" altLang="zh-TW" dirty="0" smtClean="0"/>
              <a:t>Just like drawing process</a:t>
            </a:r>
          </a:p>
          <a:p>
            <a:pPr lvl="1"/>
            <a:r>
              <a:rPr lang="en-US" altLang="zh-TW" dirty="0" smtClean="0"/>
              <a:t>Use these lists in runtime</a:t>
            </a:r>
          </a:p>
          <a:p>
            <a:pPr lvl="2"/>
            <a:r>
              <a:rPr lang="en-US" altLang="zh-TW" dirty="0" smtClean="0"/>
              <a:t>Send them into graphics card</a:t>
            </a:r>
          </a:p>
          <a:p>
            <a:pPr lvl="2"/>
            <a:r>
              <a:rPr lang="en-US" altLang="zh-TW" dirty="0" smtClean="0"/>
              <a:t>It can’t be change in runtime. (you can re-create it)</a:t>
            </a:r>
          </a:p>
          <a:p>
            <a:pPr lvl="2"/>
            <a:endParaRPr lang="en-US" altLang="zh-TW" dirty="0"/>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模組">
  <a:themeElements>
    <a:clrScheme name="模組">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模組">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模組">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模組">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模組">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7532</TotalTime>
  <Words>3821</Words>
  <Application>Microsoft Office PowerPoint</Application>
  <PresentationFormat>如螢幕大小 (4:3)</PresentationFormat>
  <Paragraphs>499</Paragraphs>
  <Slides>63</Slides>
  <Notes>10</Notes>
  <HiddenSlides>0</HiddenSlides>
  <MMClips>0</MMClips>
  <ScaleCrop>false</ScaleCrop>
  <HeadingPairs>
    <vt:vector size="4" baseType="variant">
      <vt:variant>
        <vt:lpstr>佈景主題</vt:lpstr>
      </vt:variant>
      <vt:variant>
        <vt:i4>1</vt:i4>
      </vt:variant>
      <vt:variant>
        <vt:lpstr>投影片標題</vt:lpstr>
      </vt:variant>
      <vt:variant>
        <vt:i4>63</vt:i4>
      </vt:variant>
    </vt:vector>
  </HeadingPairs>
  <TitlesOfParts>
    <vt:vector size="64" baseType="lpstr">
      <vt:lpstr>模組</vt:lpstr>
      <vt:lpstr>3D Graphics Programming</vt:lpstr>
      <vt:lpstr>Outline</vt:lpstr>
      <vt:lpstr>Display List</vt:lpstr>
      <vt:lpstr>Immediate Mode Rendering</vt:lpstr>
      <vt:lpstr>How to flush command buffer?</vt:lpstr>
      <vt:lpstr>How to flush command buffer?</vt:lpstr>
      <vt:lpstr>Display Listed Rendering</vt:lpstr>
      <vt:lpstr>Why Use Display Lists?</vt:lpstr>
      <vt:lpstr>HOW-TO</vt:lpstr>
      <vt:lpstr>Create and Name a list -1</vt:lpstr>
      <vt:lpstr>Create and Name a list -2</vt:lpstr>
      <vt:lpstr>Use a list</vt:lpstr>
      <vt:lpstr>Another commands</vt:lpstr>
      <vt:lpstr>Display List Caveats</vt:lpstr>
      <vt:lpstr>Display-List Design Philosophy</vt:lpstr>
      <vt:lpstr>Vertex Arrays</vt:lpstr>
      <vt:lpstr>What is Vertex Array? -1</vt:lpstr>
      <vt:lpstr>What is Vertex Array? -2</vt:lpstr>
      <vt:lpstr>What is Vertex Array? -3</vt:lpstr>
      <vt:lpstr>What is Vertex Array? -4</vt:lpstr>
      <vt:lpstr>HOW-TO</vt:lpstr>
      <vt:lpstr>Step 1: Enabling Arrays -1</vt:lpstr>
      <vt:lpstr>Step 1: Enabling Arrays -2</vt:lpstr>
      <vt:lpstr>Step 2: Specifying Data -1</vt:lpstr>
      <vt:lpstr>Step 2: Specifying Data -2</vt:lpstr>
      <vt:lpstr>Step 2: Specifying Data -3</vt:lpstr>
      <vt:lpstr>Step 2: Specifying Data -4</vt:lpstr>
      <vt:lpstr>Step 2: Specifying Data -5</vt:lpstr>
      <vt:lpstr>Step 2: Specifying Data -6</vt:lpstr>
      <vt:lpstr>Step 3: Dereferencing &amp; Rendering -1</vt:lpstr>
      <vt:lpstr>Step 3: Dereferencing &amp; Rendering -2</vt:lpstr>
      <vt:lpstr>(1). Dereference a Single Array Element</vt:lpstr>
      <vt:lpstr>(1). Dereference a Single Array Element</vt:lpstr>
      <vt:lpstr>(2). Dereference a List of Array Elements</vt:lpstr>
      <vt:lpstr>Why use index ?</vt:lpstr>
      <vt:lpstr>For example</vt:lpstr>
      <vt:lpstr>(2). Dereference a List of Array Elements</vt:lpstr>
      <vt:lpstr>(3). Dereference a Sequence of Array Element</vt:lpstr>
      <vt:lpstr>Step 3: Dereferencing &amp; Rendering -8</vt:lpstr>
      <vt:lpstr>A Example ?</vt:lpstr>
      <vt:lpstr>Comparison</vt:lpstr>
      <vt:lpstr>Immediate Mode</vt:lpstr>
      <vt:lpstr>Display Lists</vt:lpstr>
      <vt:lpstr>Vertex Arrays</vt:lpstr>
      <vt:lpstr>Compiled Vertex Arrays</vt:lpstr>
      <vt:lpstr>Vertex Buffer Objects</vt:lpstr>
      <vt:lpstr>Vertex Buffer Objects</vt:lpstr>
      <vt:lpstr>Vertex Buffer Objects (VBOs)</vt:lpstr>
      <vt:lpstr>HOW-TO</vt:lpstr>
      <vt:lpstr>Setup a buffer</vt:lpstr>
      <vt:lpstr>Bind a buffer</vt:lpstr>
      <vt:lpstr>Load vertex data</vt:lpstr>
      <vt:lpstr>Load vertex data - usage Terms</vt:lpstr>
      <vt:lpstr>Draw it-1</vt:lpstr>
      <vt:lpstr>Draw it-2</vt:lpstr>
      <vt:lpstr>Draw it-3</vt:lpstr>
      <vt:lpstr>Facts !</vt:lpstr>
      <vt:lpstr>Mixing static and dynamic data</vt:lpstr>
      <vt:lpstr>Mapping a Buffer Object</vt:lpstr>
      <vt:lpstr>Mapping a Buffer Object</vt:lpstr>
      <vt:lpstr>Mapping Rules</vt:lpstr>
      <vt:lpstr>Summary of VBOs</vt:lpstr>
      <vt:lpstr>Fin~</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Computer Graphics</dc:title>
  <dc:creator>I-Cheng (Garrett) Yeh</dc:creator>
  <cp:lastModifiedBy>I-Cheng (Garrett) Yeh</cp:lastModifiedBy>
  <cp:revision>423</cp:revision>
  <dcterms:created xsi:type="dcterms:W3CDTF">1999-02-12T03:08:44Z</dcterms:created>
  <dcterms:modified xsi:type="dcterms:W3CDTF">2010-12-07T02:49:31Z</dcterms:modified>
</cp:coreProperties>
</file>