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45"/>
  </p:notesMasterIdLst>
  <p:handoutMasterIdLst>
    <p:handoutMasterId r:id="rId46"/>
  </p:handoutMasterIdLst>
  <p:sldIdLst>
    <p:sldId id="329" r:id="rId2"/>
    <p:sldId id="450" r:id="rId3"/>
    <p:sldId id="451" r:id="rId4"/>
    <p:sldId id="447" r:id="rId5"/>
    <p:sldId id="448" r:id="rId6"/>
    <p:sldId id="445" r:id="rId7"/>
    <p:sldId id="408" r:id="rId8"/>
    <p:sldId id="417" r:id="rId9"/>
    <p:sldId id="437" r:id="rId10"/>
    <p:sldId id="439" r:id="rId11"/>
    <p:sldId id="438" r:id="rId12"/>
    <p:sldId id="427" r:id="rId13"/>
    <p:sldId id="430" r:id="rId14"/>
    <p:sldId id="449" r:id="rId15"/>
    <p:sldId id="423" r:id="rId16"/>
    <p:sldId id="415" r:id="rId17"/>
    <p:sldId id="340" r:id="rId18"/>
    <p:sldId id="432" r:id="rId19"/>
    <p:sldId id="433" r:id="rId20"/>
    <p:sldId id="434" r:id="rId21"/>
    <p:sldId id="435" r:id="rId22"/>
    <p:sldId id="436" r:id="rId23"/>
    <p:sldId id="409" r:id="rId24"/>
    <p:sldId id="459" r:id="rId25"/>
    <p:sldId id="416" r:id="rId26"/>
    <p:sldId id="424" r:id="rId27"/>
    <p:sldId id="452" r:id="rId28"/>
    <p:sldId id="453" r:id="rId29"/>
    <p:sldId id="454" r:id="rId30"/>
    <p:sldId id="455" r:id="rId31"/>
    <p:sldId id="456" r:id="rId32"/>
    <p:sldId id="457" r:id="rId33"/>
    <p:sldId id="458" r:id="rId34"/>
    <p:sldId id="426" r:id="rId35"/>
    <p:sldId id="418" r:id="rId36"/>
    <p:sldId id="440" r:id="rId37"/>
    <p:sldId id="441" r:id="rId38"/>
    <p:sldId id="442" r:id="rId39"/>
    <p:sldId id="443" r:id="rId40"/>
    <p:sldId id="419" r:id="rId41"/>
    <p:sldId id="420" r:id="rId42"/>
    <p:sldId id="421" r:id="rId43"/>
    <p:sldId id="460" r:id="rId44"/>
  </p:sldIdLst>
  <p:sldSz cx="9144000" cy="6858000" type="screen4x3"/>
  <p:notesSz cx="7105650" cy="102314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33CC"/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1" autoAdjust="0"/>
    <p:restoredTop sz="89089" autoAdjust="0"/>
  </p:normalViewPr>
  <p:slideViewPr>
    <p:cSldViewPr>
      <p:cViewPr>
        <p:scale>
          <a:sx n="75" d="100"/>
          <a:sy n="75" d="100"/>
        </p:scale>
        <p:origin x="-2154" y="-882"/>
      </p:cViewPr>
      <p:guideLst>
        <p:guide orient="horz" pos="981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208" y="-96"/>
      </p:cViewPr>
      <p:guideLst>
        <p:guide orient="horz" pos="3222"/>
        <p:guide pos="223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7.xml"/><Relationship Id="rId2" Type="http://schemas.openxmlformats.org/officeDocument/2006/relationships/slide" Target="slides/slide7.xml"/><Relationship Id="rId1" Type="http://schemas.openxmlformats.org/officeDocument/2006/relationships/slide" Target="slides/slide1.xml"/><Relationship Id="rId5" Type="http://schemas.openxmlformats.org/officeDocument/2006/relationships/slide" Target="slides/slide34.xml"/><Relationship Id="rId4" Type="http://schemas.openxmlformats.org/officeDocument/2006/relationships/slide" Target="slides/slide2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0263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C15A46E5-27C9-48DB-A0BB-06AD94D852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22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5363" y="766763"/>
            <a:ext cx="5116512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59338"/>
            <a:ext cx="52101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0263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5AA4FD7E-7EA1-4B19-A74A-089F5CB827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F9FF3B-BE7B-434C-B179-3416D25C3AAB}" type="slidenum">
              <a:rPr lang="en-US" altLang="zh-TW" smtClean="0">
                <a:ea typeface="新細明體" pitchFamily="18" charset="-120"/>
              </a:rPr>
              <a:pPr/>
              <a:t>5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An Interactive Introduction to OpenGL Programming</a:t>
            </a: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263EC9-3D7A-4B78-8159-C4BDFFA20503}" type="slidenum">
              <a:rPr lang="en-US" altLang="zh-TW" smtClean="0">
                <a:ea typeface="新細明體" pitchFamily="18" charset="-120"/>
              </a:rPr>
              <a:pPr/>
              <a:t>7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427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6950" y="766763"/>
            <a:ext cx="5113338" cy="3835400"/>
          </a:xfrm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59338"/>
            <a:ext cx="5213350" cy="4602162"/>
          </a:xfrm>
          <a:noFill/>
          <a:ln/>
        </p:spPr>
        <p:txBody>
          <a:bodyPr/>
          <a:lstStyle/>
          <a:p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An Interactive Introduction to OpenGL Programming</a:t>
            </a:r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4FF3BF-CCCF-4367-B5B9-2920A22E5887}" type="slidenum">
              <a:rPr lang="en-US" altLang="zh-TW" smtClean="0">
                <a:ea typeface="新細明體" pitchFamily="18" charset="-120"/>
              </a:rPr>
              <a:pPr/>
              <a:t>17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530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An Interactive Introduction to OpenGL Programming</a:t>
            </a:r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28E479-22DC-4921-B963-81BBB056136B}" type="slidenum">
              <a:rPr lang="en-US" altLang="zh-TW" smtClean="0">
                <a:ea typeface="新細明體" pitchFamily="18" charset="-120"/>
              </a:rPr>
              <a:pPr/>
              <a:t>23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632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6950" y="766763"/>
            <a:ext cx="5113338" cy="3835400"/>
          </a:xfrm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59338"/>
            <a:ext cx="5213350" cy="4602162"/>
          </a:xfrm>
          <a:noFill/>
          <a:ln/>
        </p:spPr>
        <p:txBody>
          <a:bodyPr/>
          <a:lstStyle/>
          <a:p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An Interactive Introduction to OpenGL Programming</a:t>
            </a:r>
          </a:p>
        </p:txBody>
      </p:sp>
      <p:sp>
        <p:nvSpPr>
          <p:cNvPr id="573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F39894-ACC8-4645-90DD-A9FD72224867}" type="slidenum">
              <a:rPr lang="en-US" altLang="zh-TW" smtClean="0">
                <a:ea typeface="新細明體" pitchFamily="18" charset="-120"/>
              </a:rPr>
              <a:pPr/>
              <a:t>34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734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6950" y="766763"/>
            <a:ext cx="5113338" cy="3835400"/>
          </a:xfrm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59338"/>
            <a:ext cx="5213350" cy="4602162"/>
          </a:xfrm>
          <a:noFill/>
          <a:ln/>
        </p:spPr>
        <p:txBody>
          <a:bodyPr/>
          <a:lstStyle/>
          <a:p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28597-5BFF-4C0B-8662-FF6BB3889B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79577-6E27-462F-9A84-32F4289989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85F13-6AFB-415A-8468-4FD3286EA5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285BB-8289-4D8C-B677-D6E0D7FA34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C3EA5-C9EF-4B74-8BD9-5F63643B732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B11AF-84E2-4018-806E-904B8EA113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049FD-C352-439E-BBE2-491892DBB7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44591-FCB4-43D8-B445-0032E7837A2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CCE2E-5E48-4521-A0BE-AA589C1263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1BE8E-5A65-4878-B3EB-B8BB89FAED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60060-EB76-44C4-BCBF-8248A9B576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125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ea typeface="新細明體" pitchFamily="18" charset="-120"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ea typeface="新細明體" pitchFamily="18" charset="-120"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9512F0AC-D7A8-4A94-A222-6072874752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36" r:id="rId2"/>
    <p:sldLayoutId id="2147483942" r:id="rId3"/>
    <p:sldLayoutId id="2147483937" r:id="rId4"/>
    <p:sldLayoutId id="2147483938" r:id="rId5"/>
    <p:sldLayoutId id="2147483939" r:id="rId6"/>
    <p:sldLayoutId id="2147483943" r:id="rId7"/>
    <p:sldLayoutId id="2147483944" r:id="rId8"/>
    <p:sldLayoutId id="2147483945" r:id="rId9"/>
    <p:sldLayoutId id="2147483940" r:id="rId10"/>
    <p:sldLayoutId id="2147483946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新細明體" pitchFamily="18" charset="-12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http://www.cw2.co.uk/images/px1_3067.gif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42900" y="1557338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0" lang="en-US" altLang="zh-TW" sz="4400" b="1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kumimoji="0" lang="en-US" altLang="zh-TW" sz="4400" b="1"/>
              <a:t>Chapter 12</a:t>
            </a:r>
          </a:p>
          <a:p>
            <a:pPr algn="ctr"/>
            <a:r>
              <a:rPr kumimoji="0" lang="en-US" altLang="zh-TW" sz="4400" b="1"/>
              <a:t>Interactive Graphics</a:t>
            </a:r>
            <a:endParaRPr kumimoji="0" lang="en-US" altLang="zh-TW" sz="440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371600" y="5000625"/>
            <a:ext cx="64008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kumimoji="0" lang="en-US" altLang="zh-TW" b="1">
                <a:ea typeface="標楷體" pitchFamily="65" charset="-120"/>
                <a:cs typeface="Times New Roman" pitchFamily="18" charset="0"/>
              </a:rPr>
              <a:t>Chih-Kuo Yeh</a:t>
            </a:r>
            <a:endParaRPr kumimoji="0" lang="zh-TW" altLang="en-US" sz="3200">
              <a:ea typeface="標楷體" pitchFamily="65" charset="-12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kumimoji="0" lang="en-US" altLang="zh-TW" sz="3200"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The Basic Steps</a:t>
            </a:r>
            <a:endParaRPr lang="zh-TW" altLang="en-US" dirty="0"/>
          </a:p>
        </p:txBody>
      </p:sp>
      <p:sp>
        <p:nvSpPr>
          <p:cNvPr id="4" name="剪去單一角落矩形 3"/>
          <p:cNvSpPr/>
          <p:nvPr/>
        </p:nvSpPr>
        <p:spPr>
          <a:xfrm>
            <a:off x="2700338" y="1628775"/>
            <a:ext cx="4248150" cy="5040313"/>
          </a:xfrm>
          <a:prstGeom prst="snip1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2916238" y="2708275"/>
            <a:ext cx="3887787" cy="5048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err="1"/>
              <a:t>glRenderMode</a:t>
            </a:r>
            <a:r>
              <a:rPr lang="en-US" altLang="zh-TW" dirty="0"/>
              <a:t>(GL_SELECT )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916238" y="5084763"/>
            <a:ext cx="3887787" cy="5048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err="1"/>
              <a:t>glRenderMode</a:t>
            </a:r>
            <a:r>
              <a:rPr lang="en-US" altLang="zh-TW" dirty="0"/>
              <a:t>(GL_RENDER )</a:t>
            </a:r>
            <a:endParaRPr lang="zh-TW" altLang="en-US" dirty="0"/>
          </a:p>
        </p:txBody>
      </p:sp>
      <p:sp>
        <p:nvSpPr>
          <p:cNvPr id="7" name="剪去單一角落矩形 6"/>
          <p:cNvSpPr/>
          <p:nvPr/>
        </p:nvSpPr>
        <p:spPr>
          <a:xfrm>
            <a:off x="2916238" y="4292600"/>
            <a:ext cx="3887787" cy="504825"/>
          </a:xfrm>
          <a:prstGeom prst="snip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err="1"/>
              <a:t>RenderScene</a:t>
            </a:r>
            <a:r>
              <a:rPr lang="en-US" altLang="zh-TW" dirty="0"/>
              <a:t>()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2916238" y="3500438"/>
            <a:ext cx="3887787" cy="5048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err="1"/>
              <a:t>gluPickMatrix</a:t>
            </a:r>
            <a:r>
              <a:rPr lang="en-US" altLang="zh-TW" dirty="0"/>
              <a:t>(…)</a:t>
            </a:r>
            <a:endParaRPr lang="zh-TW" altLang="en-US" dirty="0"/>
          </a:p>
        </p:txBody>
      </p:sp>
      <p:sp>
        <p:nvSpPr>
          <p:cNvPr id="20488" name="矩形 8"/>
          <p:cNvSpPr>
            <a:spLocks noChangeArrowheads="1"/>
          </p:cNvSpPr>
          <p:nvPr/>
        </p:nvSpPr>
        <p:spPr bwMode="auto">
          <a:xfrm>
            <a:off x="3132138" y="1700213"/>
            <a:ext cx="2746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/>
              <a:t>Change render mode</a:t>
            </a:r>
            <a:endParaRPr lang="zh-TW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The Basic Steps</a:t>
            </a:r>
            <a:endParaRPr lang="zh-TW" altLang="en-US" dirty="0"/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4" name="剪去單一角落矩形 3"/>
          <p:cNvSpPr/>
          <p:nvPr/>
        </p:nvSpPr>
        <p:spPr>
          <a:xfrm>
            <a:off x="2700338" y="1557338"/>
            <a:ext cx="3852862" cy="5040312"/>
          </a:xfrm>
          <a:prstGeom prst="snip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276600" y="2349500"/>
            <a:ext cx="2808288" cy="5032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err="1"/>
              <a:t>glInitNames</a:t>
            </a:r>
            <a:r>
              <a:rPr lang="en-US" altLang="zh-TW" dirty="0"/>
              <a:t>()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276600" y="3068638"/>
            <a:ext cx="2808288" cy="5048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err="1"/>
              <a:t>glPushName</a:t>
            </a:r>
            <a:r>
              <a:rPr lang="en-US" altLang="zh-TW" dirty="0"/>
              <a:t>()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276600" y="3789363"/>
            <a:ext cx="2808288" cy="50323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err="1"/>
              <a:t>glLoadName</a:t>
            </a:r>
            <a:r>
              <a:rPr lang="en-US" altLang="zh-TW" dirty="0"/>
              <a:t>(…)</a:t>
            </a:r>
            <a:endParaRPr lang="zh-TW" altLang="en-US" dirty="0"/>
          </a:p>
        </p:txBody>
      </p:sp>
      <p:sp>
        <p:nvSpPr>
          <p:cNvPr id="21512" name="矩形 7"/>
          <p:cNvSpPr>
            <a:spLocks noChangeArrowheads="1"/>
          </p:cNvSpPr>
          <p:nvPr/>
        </p:nvSpPr>
        <p:spPr bwMode="auto">
          <a:xfrm>
            <a:off x="3492500" y="1628775"/>
            <a:ext cx="1806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RenderScene</a:t>
            </a:r>
            <a:endParaRPr lang="zh-TW" altLang="en-US"/>
          </a:p>
        </p:txBody>
      </p:sp>
      <p:sp>
        <p:nvSpPr>
          <p:cNvPr id="9" name="剪去單一角落矩形 8"/>
          <p:cNvSpPr/>
          <p:nvPr/>
        </p:nvSpPr>
        <p:spPr>
          <a:xfrm>
            <a:off x="3276600" y="4508500"/>
            <a:ext cx="2808288" cy="504825"/>
          </a:xfrm>
          <a:prstGeom prst="snip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Draw your object 1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276600" y="5229225"/>
            <a:ext cx="2808288" cy="5032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err="1"/>
              <a:t>glLoadName</a:t>
            </a:r>
            <a:r>
              <a:rPr lang="en-US" altLang="zh-TW" dirty="0"/>
              <a:t>(…)</a:t>
            </a:r>
            <a:endParaRPr lang="zh-TW" altLang="en-US" dirty="0"/>
          </a:p>
        </p:txBody>
      </p:sp>
      <p:sp>
        <p:nvSpPr>
          <p:cNvPr id="11" name="剪去單一角落矩形 10"/>
          <p:cNvSpPr/>
          <p:nvPr/>
        </p:nvSpPr>
        <p:spPr>
          <a:xfrm>
            <a:off x="3276600" y="5876925"/>
            <a:ext cx="2808288" cy="504825"/>
          </a:xfrm>
          <a:prstGeom prst="snip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Draw your object 2</a:t>
            </a:r>
            <a:endParaRPr lang="zh-TW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Selection Mode</a:t>
            </a:r>
            <a:endParaRPr lang="zh-TW" altLang="en-US" dirty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GLint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glRenderMode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GLenum</a:t>
            </a:r>
            <a:r>
              <a:rPr lang="en-US" altLang="zh-TW" dirty="0" smtClean="0"/>
              <a:t> mode);</a:t>
            </a:r>
          </a:p>
          <a:p>
            <a:pPr>
              <a:defRPr/>
            </a:pPr>
            <a:r>
              <a:rPr lang="en-US" altLang="zh-TW" dirty="0" smtClean="0"/>
              <a:t>Mode = </a:t>
            </a:r>
          </a:p>
          <a:p>
            <a:pPr marL="633412" indent="-514350">
              <a:buFont typeface="+mj-lt"/>
              <a:buAutoNum type="arabicPeriod"/>
              <a:defRPr/>
            </a:pPr>
            <a:r>
              <a:rPr lang="en-US" altLang="zh-TW" dirty="0" smtClean="0"/>
              <a:t>GL_RENDER (the default)</a:t>
            </a:r>
          </a:p>
          <a:p>
            <a:pPr marL="633412" indent="-514350">
              <a:buFont typeface="+mj-lt"/>
              <a:buAutoNum type="arabicPeriod"/>
              <a:defRPr/>
            </a:pPr>
            <a:r>
              <a:rPr lang="en-US" altLang="zh-TW" dirty="0" smtClean="0"/>
              <a:t>GL_SELECT</a:t>
            </a:r>
          </a:p>
          <a:p>
            <a:pPr marL="633412" indent="-514350">
              <a:buFont typeface="+mj-lt"/>
              <a:buAutoNum type="arabicPeriod"/>
              <a:defRPr/>
            </a:pPr>
            <a:r>
              <a:rPr lang="en-US" altLang="zh-TW" dirty="0" smtClean="0"/>
              <a:t>GL_FEEDBAC</a:t>
            </a:r>
            <a:endParaRPr lang="zh-TW" altLang="en-US" dirty="0" smtClean="0"/>
          </a:p>
        </p:txBody>
      </p:sp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179388" y="5805488"/>
            <a:ext cx="5472112" cy="792162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zh-TW" dirty="0"/>
          </a:p>
        </p:txBody>
      </p:sp>
      <p:grpSp>
        <p:nvGrpSpPr>
          <p:cNvPr id="22533" name="Group 10"/>
          <p:cNvGrpSpPr>
            <a:grpSpLocks/>
          </p:cNvGrpSpPr>
          <p:nvPr/>
        </p:nvGrpSpPr>
        <p:grpSpPr bwMode="auto">
          <a:xfrm>
            <a:off x="2627313" y="4005263"/>
            <a:ext cx="2514600" cy="1368425"/>
            <a:chOff x="672" y="1824"/>
            <a:chExt cx="1584" cy="624"/>
          </a:xfrm>
        </p:grpSpPr>
        <p:sp>
          <p:nvSpPr>
            <p:cNvPr id="22555" name="Line 3"/>
            <p:cNvSpPr>
              <a:spLocks noChangeShapeType="1"/>
            </p:cNvSpPr>
            <p:nvPr/>
          </p:nvSpPr>
          <p:spPr bwMode="auto">
            <a:xfrm>
              <a:off x="672" y="2160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56" name="Oval 4"/>
            <p:cNvSpPr>
              <a:spLocks noChangeArrowheads="1"/>
            </p:cNvSpPr>
            <p:nvPr/>
          </p:nvSpPr>
          <p:spPr bwMode="auto">
            <a:xfrm>
              <a:off x="1488" y="2112"/>
              <a:ext cx="96" cy="9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22557" name="Oval 5"/>
            <p:cNvSpPr>
              <a:spLocks noChangeArrowheads="1"/>
            </p:cNvSpPr>
            <p:nvPr/>
          </p:nvSpPr>
          <p:spPr bwMode="auto">
            <a:xfrm>
              <a:off x="1920" y="1824"/>
              <a:ext cx="96" cy="9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22558" name="Oval 6"/>
            <p:cNvSpPr>
              <a:spLocks noChangeArrowheads="1"/>
            </p:cNvSpPr>
            <p:nvPr/>
          </p:nvSpPr>
          <p:spPr bwMode="auto">
            <a:xfrm>
              <a:off x="1920" y="2352"/>
              <a:ext cx="96" cy="9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22559" name="Line 7"/>
            <p:cNvSpPr>
              <a:spLocks noChangeShapeType="1"/>
            </p:cNvSpPr>
            <p:nvPr/>
          </p:nvSpPr>
          <p:spPr bwMode="auto">
            <a:xfrm flipV="1">
              <a:off x="1568" y="1888"/>
              <a:ext cx="368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60" name="Line 8"/>
            <p:cNvSpPr>
              <a:spLocks noChangeShapeType="1"/>
            </p:cNvSpPr>
            <p:nvPr/>
          </p:nvSpPr>
          <p:spPr bwMode="auto">
            <a:xfrm>
              <a:off x="2016" y="187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61" name="Line 9"/>
            <p:cNvSpPr>
              <a:spLocks noChangeShapeType="1"/>
            </p:cNvSpPr>
            <p:nvPr/>
          </p:nvSpPr>
          <p:spPr bwMode="auto">
            <a:xfrm>
              <a:off x="2016" y="2400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2534" name="Text Box 11"/>
          <p:cNvSpPr txBox="1">
            <a:spLocks noChangeArrowheads="1"/>
          </p:cNvSpPr>
          <p:nvPr/>
        </p:nvSpPr>
        <p:spPr bwMode="auto">
          <a:xfrm>
            <a:off x="1763713" y="4797425"/>
            <a:ext cx="20955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800"/>
              <a:t>glRenderMode()</a:t>
            </a:r>
          </a:p>
        </p:txBody>
      </p:sp>
      <p:sp>
        <p:nvSpPr>
          <p:cNvPr id="22535" name="Text Box 12"/>
          <p:cNvSpPr txBox="1">
            <a:spLocks noChangeArrowheads="1"/>
          </p:cNvSpPr>
          <p:nvPr/>
        </p:nvSpPr>
        <p:spPr bwMode="auto">
          <a:xfrm>
            <a:off x="5219700" y="3814763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GL_RENDER</a:t>
            </a:r>
          </a:p>
        </p:txBody>
      </p:sp>
      <p:sp>
        <p:nvSpPr>
          <p:cNvPr id="22536" name="Text Box 13"/>
          <p:cNvSpPr txBox="1">
            <a:spLocks noChangeArrowheads="1"/>
          </p:cNvSpPr>
          <p:nvPr/>
        </p:nvSpPr>
        <p:spPr bwMode="auto">
          <a:xfrm>
            <a:off x="5148263" y="5084763"/>
            <a:ext cx="128428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GL_SELECT</a:t>
            </a:r>
          </a:p>
        </p:txBody>
      </p:sp>
      <p:sp>
        <p:nvSpPr>
          <p:cNvPr id="22537" name="Line 20"/>
          <p:cNvSpPr>
            <a:spLocks noChangeShapeType="1"/>
          </p:cNvSpPr>
          <p:nvPr/>
        </p:nvSpPr>
        <p:spPr bwMode="auto">
          <a:xfrm>
            <a:off x="6515100" y="3967163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2538" name="群組 32"/>
          <p:cNvGrpSpPr>
            <a:grpSpLocks/>
          </p:cNvGrpSpPr>
          <p:nvPr/>
        </p:nvGrpSpPr>
        <p:grpSpPr bwMode="auto">
          <a:xfrm>
            <a:off x="7164388" y="2565400"/>
            <a:ext cx="1600200" cy="3810000"/>
            <a:chOff x="7164288" y="2564904"/>
            <a:chExt cx="1600200" cy="3810000"/>
          </a:xfrm>
        </p:grpSpPr>
        <p:sp>
          <p:nvSpPr>
            <p:cNvPr id="22541" name="Rectangle 15"/>
            <p:cNvSpPr>
              <a:spLocks noChangeArrowheads="1"/>
            </p:cNvSpPr>
            <p:nvPr/>
          </p:nvSpPr>
          <p:spPr bwMode="auto">
            <a:xfrm>
              <a:off x="7164288" y="2564904"/>
              <a:ext cx="1600200" cy="1600200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22542" name="AutoShape 16"/>
            <p:cNvSpPr>
              <a:spLocks noChangeArrowheads="1"/>
            </p:cNvSpPr>
            <p:nvPr/>
          </p:nvSpPr>
          <p:spPr bwMode="auto">
            <a:xfrm>
              <a:off x="7240488" y="2641104"/>
              <a:ext cx="1447800" cy="129540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22543" name="Rectangle 17"/>
            <p:cNvSpPr>
              <a:spLocks noChangeArrowheads="1"/>
            </p:cNvSpPr>
            <p:nvPr/>
          </p:nvSpPr>
          <p:spPr bwMode="auto">
            <a:xfrm>
              <a:off x="7926288" y="2869704"/>
              <a:ext cx="228600" cy="228600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</p:spPr>
          <p:txBody>
            <a:bodyPr wrap="none" anchor="ctr">
              <a:flatTx/>
            </a:bodyPr>
            <a:lstStyle/>
            <a:p>
              <a:endParaRPr lang="zh-TW" altLang="zh-TW"/>
            </a:p>
          </p:txBody>
        </p:sp>
        <p:sp>
          <p:nvSpPr>
            <p:cNvPr id="22544" name="Rectangle 18"/>
            <p:cNvSpPr>
              <a:spLocks noChangeArrowheads="1"/>
            </p:cNvSpPr>
            <p:nvPr/>
          </p:nvSpPr>
          <p:spPr bwMode="auto">
            <a:xfrm>
              <a:off x="8154888" y="3403104"/>
              <a:ext cx="228600" cy="228600"/>
            </a:xfrm>
            <a:prstGeom prst="rect">
              <a:avLst/>
            </a:prstGeom>
            <a:solidFill>
              <a:srgbClr val="FF5050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FF5050"/>
              </a:extrusionClr>
            </a:sp3d>
          </p:spPr>
          <p:txBody>
            <a:bodyPr wrap="none" anchor="ctr">
              <a:flatTx/>
            </a:bodyPr>
            <a:lstStyle/>
            <a:p>
              <a:endParaRPr lang="zh-TW" altLang="zh-TW"/>
            </a:p>
          </p:txBody>
        </p:sp>
        <p:sp>
          <p:nvSpPr>
            <p:cNvPr id="22545" name="Rectangle 19"/>
            <p:cNvSpPr>
              <a:spLocks noChangeArrowheads="1"/>
            </p:cNvSpPr>
            <p:nvPr/>
          </p:nvSpPr>
          <p:spPr bwMode="auto">
            <a:xfrm>
              <a:off x="7392888" y="3174504"/>
              <a:ext cx="228600" cy="228600"/>
            </a:xfrm>
            <a:prstGeom prst="rect">
              <a:avLst/>
            </a:prstGeom>
            <a:solidFill>
              <a:srgbClr val="66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endParaRPr lang="zh-TW" altLang="zh-TW"/>
            </a:p>
          </p:txBody>
        </p:sp>
        <p:sp>
          <p:nvSpPr>
            <p:cNvPr id="22546" name="AutoShape 21"/>
            <p:cNvSpPr>
              <a:spLocks noChangeArrowheads="1"/>
            </p:cNvSpPr>
            <p:nvPr/>
          </p:nvSpPr>
          <p:spPr bwMode="auto">
            <a:xfrm>
              <a:off x="7240488" y="4393704"/>
              <a:ext cx="1524000" cy="1981200"/>
            </a:xfrm>
            <a:prstGeom prst="flowChartDocument">
              <a:avLst/>
            </a:prstGeom>
            <a:solidFill>
              <a:schemeClr val="accent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>
                <a:latin typeface="Arial" pitchFamily="34" charset="0"/>
              </a:endParaRPr>
            </a:p>
          </p:txBody>
        </p:sp>
        <p:sp>
          <p:nvSpPr>
            <p:cNvPr id="22547" name="Line 22"/>
            <p:cNvSpPr>
              <a:spLocks noChangeShapeType="1"/>
            </p:cNvSpPr>
            <p:nvPr/>
          </p:nvSpPr>
          <p:spPr bwMode="auto">
            <a:xfrm>
              <a:off x="7240488" y="4774704"/>
              <a:ext cx="152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48" name="Line 23"/>
            <p:cNvSpPr>
              <a:spLocks noChangeShapeType="1"/>
            </p:cNvSpPr>
            <p:nvPr/>
          </p:nvSpPr>
          <p:spPr bwMode="auto">
            <a:xfrm>
              <a:off x="7240488" y="5155704"/>
              <a:ext cx="152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49" name="Line 24"/>
            <p:cNvSpPr>
              <a:spLocks noChangeShapeType="1"/>
            </p:cNvSpPr>
            <p:nvPr/>
          </p:nvSpPr>
          <p:spPr bwMode="auto">
            <a:xfrm>
              <a:off x="7240488" y="5536704"/>
              <a:ext cx="152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50" name="Line 25"/>
            <p:cNvSpPr>
              <a:spLocks noChangeShapeType="1"/>
            </p:cNvSpPr>
            <p:nvPr/>
          </p:nvSpPr>
          <p:spPr bwMode="auto">
            <a:xfrm>
              <a:off x="7240488" y="5917704"/>
              <a:ext cx="152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51" name="Text Box 26"/>
            <p:cNvSpPr txBox="1">
              <a:spLocks noChangeArrowheads="1"/>
            </p:cNvSpPr>
            <p:nvPr/>
          </p:nvSpPr>
          <p:spPr bwMode="auto">
            <a:xfrm>
              <a:off x="7850088" y="4393704"/>
              <a:ext cx="282575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Arial" pitchFamily="34" charset="0"/>
                </a:rPr>
                <a:t>1</a:t>
              </a:r>
            </a:p>
          </p:txBody>
        </p:sp>
        <p:sp>
          <p:nvSpPr>
            <p:cNvPr id="22552" name="Text Box 27"/>
            <p:cNvSpPr txBox="1">
              <a:spLocks noChangeArrowheads="1"/>
            </p:cNvSpPr>
            <p:nvPr/>
          </p:nvSpPr>
          <p:spPr bwMode="auto">
            <a:xfrm>
              <a:off x="7697688" y="4774704"/>
              <a:ext cx="588963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Arial" pitchFamily="34" charset="0"/>
                </a:rPr>
                <a:t>zmin</a:t>
              </a:r>
            </a:p>
          </p:txBody>
        </p:sp>
        <p:sp>
          <p:nvSpPr>
            <p:cNvPr id="22553" name="Text Box 28"/>
            <p:cNvSpPr txBox="1">
              <a:spLocks noChangeArrowheads="1"/>
            </p:cNvSpPr>
            <p:nvPr/>
          </p:nvSpPr>
          <p:spPr bwMode="auto">
            <a:xfrm>
              <a:off x="7697688" y="5231904"/>
              <a:ext cx="6286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Arial" pitchFamily="34" charset="0"/>
                </a:rPr>
                <a:t>zmax</a:t>
              </a:r>
            </a:p>
          </p:txBody>
        </p:sp>
        <p:sp>
          <p:nvSpPr>
            <p:cNvPr id="22554" name="Text Box 29"/>
            <p:cNvSpPr txBox="1">
              <a:spLocks noChangeArrowheads="1"/>
            </p:cNvSpPr>
            <p:nvPr/>
          </p:nvSpPr>
          <p:spPr bwMode="auto">
            <a:xfrm>
              <a:off x="7392888" y="5612904"/>
              <a:ext cx="12382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Arial" pitchFamily="34" charset="0"/>
                </a:rPr>
                <a:t>Yellow Cube</a:t>
              </a:r>
            </a:p>
          </p:txBody>
        </p:sp>
      </p:grpSp>
      <p:sp>
        <p:nvSpPr>
          <p:cNvPr id="22539" name="Line 30"/>
          <p:cNvSpPr>
            <a:spLocks noChangeShapeType="1"/>
          </p:cNvSpPr>
          <p:nvPr/>
        </p:nvSpPr>
        <p:spPr bwMode="auto">
          <a:xfrm>
            <a:off x="6519863" y="5237163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40" name="Text Box 33"/>
          <p:cNvSpPr txBox="1">
            <a:spLocks noChangeArrowheads="1"/>
          </p:cNvSpPr>
          <p:nvPr/>
        </p:nvSpPr>
        <p:spPr bwMode="auto">
          <a:xfrm>
            <a:off x="179388" y="5805488"/>
            <a:ext cx="6430962" cy="830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glRenderMode(GL_RENDER) </a:t>
            </a:r>
            <a:r>
              <a:rPr lang="en-US" altLang="zh-TW">
                <a:latin typeface="Arial" pitchFamily="34" charset="0"/>
              </a:rPr>
              <a:t>returns the number of hits while in SELECT mode</a:t>
            </a:r>
            <a:endParaRPr lang="en-US" altLang="zh-TW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Picking</a:t>
            </a:r>
            <a:endParaRPr lang="zh-TW" altLang="en-US" dirty="0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void </a:t>
            </a:r>
            <a:r>
              <a:rPr lang="en-US" altLang="zh-TW" dirty="0" err="1" smtClean="0"/>
              <a:t>gluPickMatrix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GLdouble</a:t>
            </a:r>
            <a:r>
              <a:rPr lang="en-US" altLang="zh-TW" dirty="0" smtClean="0"/>
              <a:t> x, </a:t>
            </a:r>
            <a:r>
              <a:rPr lang="en-US" altLang="zh-TW" dirty="0" err="1" smtClean="0"/>
              <a:t>GLdouble</a:t>
            </a:r>
            <a:r>
              <a:rPr lang="en-US" altLang="zh-TW" dirty="0" smtClean="0"/>
              <a:t> y, </a:t>
            </a:r>
            <a:r>
              <a:rPr lang="en-US" altLang="zh-TW" dirty="0" err="1" smtClean="0"/>
              <a:t>GLdouble</a:t>
            </a:r>
            <a:r>
              <a:rPr lang="en-US" altLang="zh-TW" dirty="0" smtClean="0"/>
              <a:t> width, </a:t>
            </a:r>
            <a:r>
              <a:rPr lang="en-US" altLang="zh-TW" dirty="0" err="1" smtClean="0"/>
              <a:t>GLdouble</a:t>
            </a:r>
            <a:r>
              <a:rPr lang="en-US" altLang="zh-TW" dirty="0" smtClean="0"/>
              <a:t> height, </a:t>
            </a:r>
            <a:r>
              <a:rPr lang="en-US" altLang="zh-TW" dirty="0" err="1" smtClean="0"/>
              <a:t>GLint</a:t>
            </a:r>
            <a:r>
              <a:rPr lang="en-US" altLang="zh-TW" dirty="0" smtClean="0"/>
              <a:t> viewport[4]);</a:t>
            </a:r>
          </a:p>
          <a:p>
            <a:pPr marL="633412" indent="-514350">
              <a:defRPr/>
            </a:pPr>
            <a:r>
              <a:rPr lang="en-US" altLang="zh-TW" dirty="0" err="1" smtClean="0"/>
              <a:t>glGetIntegerv</a:t>
            </a:r>
            <a:r>
              <a:rPr lang="en-US" altLang="zh-TW" dirty="0" smtClean="0"/>
              <a:t>(GL_VIEWPORT, viewport);</a:t>
            </a:r>
          </a:p>
          <a:p>
            <a:pPr marL="633412" indent="-514350">
              <a:defRPr/>
            </a:pPr>
            <a:r>
              <a:rPr lang="en-US" altLang="zh-TW" dirty="0" err="1" smtClean="0"/>
              <a:t>gluPickMatrix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xPos</a:t>
            </a:r>
            <a:r>
              <a:rPr lang="en-US" altLang="zh-TW" dirty="0" smtClean="0"/>
              <a:t>, viewport[3] – </a:t>
            </a:r>
            <a:r>
              <a:rPr lang="en-US" altLang="zh-TW" dirty="0" err="1" smtClean="0"/>
              <a:t>yPos</a:t>
            </a:r>
            <a:r>
              <a:rPr lang="en-US" altLang="zh-TW" dirty="0" smtClean="0"/>
              <a:t> + viewport[1], 2,2, viewport);</a:t>
            </a:r>
            <a:endParaRPr lang="zh-TW" alt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zh-TW" smtClean="0"/>
              <a:t>Picking in OpenGL</a:t>
            </a:r>
            <a:br>
              <a:rPr lang="en-US" altLang="zh-TW" smtClean="0"/>
            </a:br>
            <a:endParaRPr lang="en-US" altLang="zh-TW" smtClean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2133600"/>
            <a:ext cx="2286000" cy="157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319338" y="2520950"/>
            <a:ext cx="88900" cy="88900"/>
          </a:xfrm>
          <a:prstGeom prst="rect">
            <a:avLst/>
          </a:prstGeom>
          <a:solidFill>
            <a:srgbClr val="FF5050"/>
          </a:solidFill>
          <a:ln w="9525">
            <a:miter lim="800000"/>
            <a:headEnd/>
            <a:tailEnd/>
          </a:ln>
          <a:scene3d>
            <a:camera prst="legacyPerspectiveFront">
              <a:rot lat="1500000" lon="1500000" rev="0"/>
            </a:camera>
            <a:lightRig rig="legacyFlat2" dir="b"/>
          </a:scene3d>
          <a:sp3d extrusionH="100000" prstMaterial="legacyMatte">
            <a:bevelT w="13500" h="13500" prst="angle"/>
            <a:bevelB w="13500" h="13500" prst="angle"/>
            <a:extrusionClr>
              <a:srgbClr val="FF5050"/>
            </a:extrusionClr>
          </a:sp3d>
        </p:spPr>
        <p:txBody>
          <a:bodyPr wrap="none" anchor="ctr">
            <a:flatTx/>
          </a:bodyPr>
          <a:lstStyle/>
          <a:p>
            <a:endParaRPr lang="zh-TW" altLang="zh-TW"/>
          </a:p>
        </p:txBody>
      </p:sp>
      <p:pic>
        <p:nvPicPr>
          <p:cNvPr id="2458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4363" y="2178050"/>
            <a:ext cx="2441575" cy="180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4582" name="Picture 4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3644900"/>
            <a:ext cx="3216275" cy="2687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4583" name="Rectangle 48"/>
          <p:cNvSpPr>
            <a:spLocks noChangeArrowheads="1"/>
          </p:cNvSpPr>
          <p:nvPr/>
        </p:nvSpPr>
        <p:spPr bwMode="auto">
          <a:xfrm>
            <a:off x="2852738" y="2863850"/>
            <a:ext cx="88900" cy="8890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PerspectiveFront">
              <a:rot lat="1500000" lon="1500000" rev="0"/>
            </a:camera>
            <a:lightRig rig="legacyFlat2" dir="b"/>
          </a:scene3d>
          <a:sp3d extrusionH="1000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endParaRPr lang="zh-TW" altLang="zh-TW"/>
          </a:p>
        </p:txBody>
      </p:sp>
      <p:sp>
        <p:nvSpPr>
          <p:cNvPr id="24584" name="Text Box 49"/>
          <p:cNvSpPr txBox="1">
            <a:spLocks noChangeArrowheads="1"/>
          </p:cNvSpPr>
          <p:nvPr/>
        </p:nvSpPr>
        <p:spPr bwMode="auto">
          <a:xfrm>
            <a:off x="1014413" y="1790700"/>
            <a:ext cx="26352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Arial" pitchFamily="34" charset="0"/>
              </a:rPr>
              <a:t>Perspective View Volume</a:t>
            </a:r>
          </a:p>
        </p:txBody>
      </p:sp>
      <p:sp>
        <p:nvSpPr>
          <p:cNvPr id="24585" name="Text Box 50"/>
          <p:cNvSpPr txBox="1">
            <a:spLocks noChangeArrowheads="1"/>
          </p:cNvSpPr>
          <p:nvPr/>
        </p:nvSpPr>
        <p:spPr bwMode="auto">
          <a:xfrm>
            <a:off x="5700713" y="1800225"/>
            <a:ext cx="246538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Arial" pitchFamily="34" charset="0"/>
              </a:rPr>
              <a:t>Canonical View Volume</a:t>
            </a:r>
          </a:p>
        </p:txBody>
      </p:sp>
      <p:sp>
        <p:nvSpPr>
          <p:cNvPr id="24586" name="AutoShape 51"/>
          <p:cNvSpPr>
            <a:spLocks noChangeArrowheads="1"/>
          </p:cNvSpPr>
          <p:nvPr/>
        </p:nvSpPr>
        <p:spPr bwMode="auto">
          <a:xfrm>
            <a:off x="4316413" y="3054350"/>
            <a:ext cx="723900" cy="352425"/>
          </a:xfrm>
          <a:prstGeom prst="rightArrow">
            <a:avLst>
              <a:gd name="adj1" fmla="val 50000"/>
              <a:gd name="adj2" fmla="val 51351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24587" name="Text Box 52"/>
          <p:cNvSpPr txBox="1">
            <a:spLocks noChangeArrowheads="1"/>
          </p:cNvSpPr>
          <p:nvPr/>
        </p:nvSpPr>
        <p:spPr bwMode="auto">
          <a:xfrm>
            <a:off x="4167188" y="2657475"/>
            <a:ext cx="1189037" cy="1069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Arial" pitchFamily="34" charset="0"/>
              </a:rPr>
              <a:t>Projection</a:t>
            </a:r>
          </a:p>
          <a:p>
            <a:endParaRPr lang="en-US" altLang="zh-TW">
              <a:latin typeface="Arial" pitchFamily="34" charset="0"/>
            </a:endParaRPr>
          </a:p>
          <a:p>
            <a:endParaRPr lang="en-US" altLang="zh-TW">
              <a:latin typeface="Arial" pitchFamily="34" charset="0"/>
            </a:endParaRPr>
          </a:p>
          <a:p>
            <a:r>
              <a:rPr lang="en-US" altLang="zh-TW">
                <a:latin typeface="Arial" pitchFamily="34" charset="0"/>
              </a:rPr>
              <a:t>Transform</a:t>
            </a:r>
          </a:p>
        </p:txBody>
      </p:sp>
      <p:sp>
        <p:nvSpPr>
          <p:cNvPr id="24588" name="AutoShape 53"/>
          <p:cNvSpPr>
            <a:spLocks noChangeArrowheads="1"/>
          </p:cNvSpPr>
          <p:nvPr/>
        </p:nvSpPr>
        <p:spPr bwMode="auto">
          <a:xfrm rot="10800000">
            <a:off x="6732588" y="4941888"/>
            <a:ext cx="695325" cy="752475"/>
          </a:xfrm>
          <a:custGeom>
            <a:avLst/>
            <a:gdLst>
              <a:gd name="T0" fmla="*/ 15674459 w 21600"/>
              <a:gd name="T1" fmla="*/ 0 h 21600"/>
              <a:gd name="T2" fmla="*/ 15674459 w 21600"/>
              <a:gd name="T3" fmla="*/ 14754989 h 21600"/>
              <a:gd name="T4" fmla="*/ 3354363 w 21600"/>
              <a:gd name="T5" fmla="*/ 26213824 h 21600"/>
              <a:gd name="T6" fmla="*/ 22383188 w 21600"/>
              <a:gd name="T7" fmla="*/ 7377494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589" name="Text Box 54"/>
          <p:cNvSpPr txBox="1">
            <a:spLocks noChangeArrowheads="1"/>
          </p:cNvSpPr>
          <p:nvPr/>
        </p:nvSpPr>
        <p:spPr bwMode="auto">
          <a:xfrm>
            <a:off x="6516688" y="4005263"/>
            <a:ext cx="1258887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Arial" pitchFamily="34" charset="0"/>
              </a:rPr>
              <a:t>Pick Matrix</a:t>
            </a:r>
          </a:p>
          <a:p>
            <a:r>
              <a:rPr lang="en-US" altLang="zh-TW">
                <a:latin typeface="Arial" pitchFamily="34" charset="0"/>
              </a:rPr>
              <a:t>Transform</a:t>
            </a:r>
          </a:p>
        </p:txBody>
      </p:sp>
      <p:sp>
        <p:nvSpPr>
          <p:cNvPr id="24590" name="Text Box 55"/>
          <p:cNvSpPr txBox="1">
            <a:spLocks noChangeArrowheads="1"/>
          </p:cNvSpPr>
          <p:nvPr/>
        </p:nvSpPr>
        <p:spPr bwMode="auto">
          <a:xfrm>
            <a:off x="723900" y="6256338"/>
            <a:ext cx="2101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Arial" pitchFamily="34" charset="0"/>
              </a:rPr>
              <a:t>Screen Coordinates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The Hit Record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2400" dirty="0" smtClean="0"/>
              <a:t>Each hit record consists of four items, in order.</a:t>
            </a:r>
          </a:p>
          <a:p>
            <a:pPr marL="576262" indent="-457200">
              <a:buFont typeface="+mj-lt"/>
              <a:buAutoNum type="arabicPeriod"/>
              <a:defRPr/>
            </a:pPr>
            <a:r>
              <a:rPr lang="en-US" altLang="zh-TW" sz="2400" dirty="0" smtClean="0"/>
              <a:t>The number of names on the name stack when the hit occurred.</a:t>
            </a:r>
          </a:p>
          <a:p>
            <a:pPr marL="576262" indent="-457200">
              <a:buFont typeface="+mj-lt"/>
              <a:buAutoNum type="arabicPeriod"/>
              <a:defRPr/>
            </a:pPr>
            <a:r>
              <a:rPr lang="en-US" altLang="zh-TW" sz="2400" dirty="0" smtClean="0"/>
              <a:t>Both the minimum and maximum window-coordinate z values </a:t>
            </a:r>
          </a:p>
          <a:p>
            <a:pPr marL="576262" indent="-457200">
              <a:buFont typeface="+mj-lt"/>
              <a:buAutoNum type="arabicPeriod"/>
              <a:defRPr/>
            </a:pPr>
            <a:r>
              <a:rPr lang="en-US" altLang="zh-TW" sz="2400" dirty="0" smtClean="0"/>
              <a:t>The contents of the name stack at the time of the hit, with the bottommost element first.</a:t>
            </a:r>
            <a:endParaRPr lang="zh-TW" alt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Selection Buffer</a:t>
            </a:r>
            <a:endParaRPr lang="zh-TW" altLang="en-US" dirty="0"/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776413"/>
            <a:ext cx="7056437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accent1">
                    <a:satMod val="150000"/>
                  </a:schemeClr>
                </a:solidFill>
              </a:rPr>
              <a:t>planets.cpp</a:t>
            </a:r>
            <a:endParaRPr lang="en-US" altLang="zh-TW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0" y="1557338"/>
            <a:ext cx="16543338" cy="2225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void RenderScene(void)</a:t>
            </a:r>
          </a:p>
          <a:p>
            <a:r>
              <a:rPr lang="en-US" altLang="zh-TW"/>
              <a:t>{</a:t>
            </a:r>
          </a:p>
          <a:p>
            <a:r>
              <a:rPr lang="en-US" altLang="zh-TW"/>
              <a:t>	// Clear the window with current clearing color</a:t>
            </a:r>
          </a:p>
          <a:p>
            <a:r>
              <a:rPr lang="en-US" altLang="zh-TW"/>
              <a:t>	glClear(GL_COLOR_BUFFER_BIT | GL_DEPTH_BUFFER_BIT);</a:t>
            </a:r>
          </a:p>
          <a:p>
            <a:endParaRPr lang="zh-TW" altLang="en-US"/>
          </a:p>
          <a:p>
            <a:r>
              <a:rPr lang="en-US" altLang="zh-TW"/>
              <a:t>	// Save the matrix state and do the rotations</a:t>
            </a:r>
          </a:p>
          <a:p>
            <a:r>
              <a:rPr lang="en-US" altLang="zh-TW"/>
              <a:t>	glMatrixMode(GL_MODELVIEW);</a:t>
            </a:r>
          </a:p>
          <a:p>
            <a:r>
              <a:rPr lang="en-US" altLang="zh-TW"/>
              <a:t>	glPushMatrix();</a:t>
            </a:r>
          </a:p>
          <a:p>
            <a:endParaRPr lang="zh-TW" altLang="en-US"/>
          </a:p>
          <a:p>
            <a:r>
              <a:rPr lang="en-US" altLang="zh-TW"/>
              <a:t>	// Translate the whole scene out and into view	</a:t>
            </a:r>
          </a:p>
          <a:p>
            <a:r>
              <a:rPr lang="en-US" altLang="zh-TW"/>
              <a:t>	glTranslatef(0.0f, 0.0f, -300.0f);	</a:t>
            </a:r>
          </a:p>
          <a:p>
            <a:endParaRPr lang="zh-TW" altLang="en-US"/>
          </a:p>
          <a:p>
            <a:r>
              <a:rPr lang="en-US" altLang="zh-TW"/>
              <a:t>	// Initialize the names stack</a:t>
            </a:r>
          </a:p>
          <a:p>
            <a:r>
              <a:rPr lang="en-US" altLang="zh-TW"/>
              <a:t>	glInitNames();</a:t>
            </a:r>
          </a:p>
          <a:p>
            <a:r>
              <a:rPr lang="en-US" altLang="zh-TW"/>
              <a:t>	glPushName(0);</a:t>
            </a:r>
          </a:p>
          <a:p>
            <a:endParaRPr lang="zh-TW" altLang="en-US"/>
          </a:p>
          <a:p>
            <a:endParaRPr lang="zh-TW" altLang="en-US"/>
          </a:p>
          <a:p>
            <a:r>
              <a:rPr lang="en-US" altLang="zh-TW"/>
              <a:t>	// Name and draw the Sun</a:t>
            </a:r>
          </a:p>
          <a:p>
            <a:r>
              <a:rPr lang="en-US" altLang="zh-TW"/>
              <a:t>	glColor3f(1.0f, 1.0f, 0.0f);</a:t>
            </a:r>
          </a:p>
          <a:p>
            <a:r>
              <a:rPr lang="en-US" altLang="zh-TW"/>
              <a:t>	glLoadName(SUN);</a:t>
            </a:r>
          </a:p>
          <a:p>
            <a:r>
              <a:rPr lang="en-US" altLang="zh-TW"/>
              <a:t>	DrawSphere(15.0f);</a:t>
            </a:r>
          </a:p>
          <a:p>
            <a:endParaRPr lang="zh-TW" altLang="en-US"/>
          </a:p>
          <a:p>
            <a:r>
              <a:rPr lang="en-US" altLang="zh-TW"/>
              <a:t>	// Draw Mercury</a:t>
            </a:r>
          </a:p>
          <a:p>
            <a:r>
              <a:rPr lang="en-US" altLang="zh-TW"/>
              <a:t>	glColor3f(0.5f, 0.0f, 0.0f);</a:t>
            </a:r>
          </a:p>
          <a:p>
            <a:r>
              <a:rPr lang="en-US" altLang="zh-TW"/>
              <a:t>	glPushMatrix();</a:t>
            </a:r>
          </a:p>
          <a:p>
            <a:r>
              <a:rPr lang="en-US" altLang="zh-TW"/>
              <a:t>	glTranslatef(24.0f, 0.0f, 0.0f);</a:t>
            </a:r>
          </a:p>
          <a:p>
            <a:r>
              <a:rPr lang="en-US" altLang="zh-TW"/>
              <a:t>	glLoadName(MERCURY);</a:t>
            </a:r>
          </a:p>
          <a:p>
            <a:r>
              <a:rPr lang="en-US" altLang="zh-TW"/>
              <a:t>	DrawSphere(2.0f);</a:t>
            </a:r>
          </a:p>
          <a:p>
            <a:r>
              <a:rPr lang="en-US" altLang="zh-TW"/>
              <a:t>	glPopMatrix();</a:t>
            </a:r>
          </a:p>
          <a:p>
            <a:endParaRPr lang="zh-TW" altLang="en-US"/>
          </a:p>
          <a:p>
            <a:r>
              <a:rPr lang="en-US" altLang="zh-TW"/>
              <a:t>	// Draw Venus</a:t>
            </a:r>
          </a:p>
          <a:p>
            <a:r>
              <a:rPr lang="en-US" altLang="zh-TW"/>
              <a:t>	glColor3f(0.5f, 0.5f, 1.0f);</a:t>
            </a:r>
          </a:p>
          <a:p>
            <a:r>
              <a:rPr lang="en-US" altLang="zh-TW"/>
              <a:t>	glPushMatrix();</a:t>
            </a:r>
          </a:p>
          <a:p>
            <a:r>
              <a:rPr lang="en-US" altLang="zh-TW"/>
              <a:t>	glTranslatef(60.0f, 0.0f, 0.0f);</a:t>
            </a:r>
          </a:p>
          <a:p>
            <a:r>
              <a:rPr lang="en-US" altLang="zh-TW"/>
              <a:t>	glLoadName(VENUS);</a:t>
            </a:r>
          </a:p>
          <a:p>
            <a:r>
              <a:rPr lang="en-US" altLang="zh-TW"/>
              <a:t>	DrawSphere(4.0f);</a:t>
            </a:r>
          </a:p>
          <a:p>
            <a:r>
              <a:rPr lang="en-US" altLang="zh-TW"/>
              <a:t>	glPopMatrix();</a:t>
            </a:r>
          </a:p>
          <a:p>
            <a:endParaRPr lang="zh-TW" altLang="en-US"/>
          </a:p>
          <a:p>
            <a:r>
              <a:rPr lang="en-US" altLang="zh-TW"/>
              <a:t>	// Draw the Earth</a:t>
            </a:r>
          </a:p>
          <a:p>
            <a:r>
              <a:rPr lang="en-US" altLang="zh-TW"/>
              <a:t>	glColor3f(0.0f, 0.0f, 1.0f);</a:t>
            </a:r>
          </a:p>
          <a:p>
            <a:r>
              <a:rPr lang="en-US" altLang="zh-TW"/>
              <a:t>	glPushMatrix();</a:t>
            </a:r>
          </a:p>
          <a:p>
            <a:r>
              <a:rPr lang="en-US" altLang="zh-TW"/>
              <a:t>	glTranslatef(100.0f,0.0f,0.0f);</a:t>
            </a:r>
          </a:p>
          <a:p>
            <a:r>
              <a:rPr lang="en-US" altLang="zh-TW"/>
              <a:t>	glLoadName(EARTH);</a:t>
            </a:r>
          </a:p>
          <a:p>
            <a:r>
              <a:rPr lang="en-US" altLang="zh-TW"/>
              <a:t>	DrawSphere(8.0f);</a:t>
            </a:r>
          </a:p>
          <a:p>
            <a:r>
              <a:rPr lang="en-US" altLang="zh-TW"/>
              <a:t>	glPopMatrix();</a:t>
            </a:r>
          </a:p>
          <a:p>
            <a:endParaRPr lang="zh-TW" altLang="en-US"/>
          </a:p>
          <a:p>
            <a:r>
              <a:rPr lang="en-US" altLang="zh-TW"/>
              <a:t>	// Draw Mars</a:t>
            </a:r>
          </a:p>
          <a:p>
            <a:r>
              <a:rPr lang="en-US" altLang="zh-TW"/>
              <a:t>	glColor3f(1.0f, 0.0f, 0.0f);</a:t>
            </a:r>
          </a:p>
          <a:p>
            <a:r>
              <a:rPr lang="en-US" altLang="zh-TW"/>
              <a:t>	glPushMatrix();</a:t>
            </a:r>
          </a:p>
          <a:p>
            <a:r>
              <a:rPr lang="en-US" altLang="zh-TW"/>
              <a:t>	glTranslatef(150.0f, 0.0f, 0.0f);</a:t>
            </a:r>
          </a:p>
          <a:p>
            <a:r>
              <a:rPr lang="en-US" altLang="zh-TW"/>
              <a:t>	glLoadName(MARS);</a:t>
            </a:r>
          </a:p>
          <a:p>
            <a:r>
              <a:rPr lang="en-US" altLang="zh-TW"/>
              <a:t>	DrawSphere(4.0f);</a:t>
            </a:r>
          </a:p>
          <a:p>
            <a:r>
              <a:rPr lang="en-US" altLang="zh-TW"/>
              <a:t>	glPopMatrix();</a:t>
            </a:r>
          </a:p>
          <a:p>
            <a:endParaRPr lang="zh-TW" altLang="en-US"/>
          </a:p>
          <a:p>
            <a:endParaRPr lang="zh-TW" altLang="en-US"/>
          </a:p>
          <a:p>
            <a:r>
              <a:rPr lang="en-US" altLang="zh-TW"/>
              <a:t>	// Restore the matrix state</a:t>
            </a:r>
          </a:p>
          <a:p>
            <a:r>
              <a:rPr lang="en-US" altLang="zh-TW"/>
              <a:t>	glPopMatrix();	// Modelview matrix</a:t>
            </a:r>
          </a:p>
          <a:p>
            <a:endParaRPr lang="zh-TW" altLang="en-US"/>
          </a:p>
          <a:p>
            <a:r>
              <a:rPr lang="en-US" altLang="zh-TW"/>
              <a:t>	glutSwapBuffers();</a:t>
            </a:r>
          </a:p>
          <a:p>
            <a:r>
              <a:rPr lang="en-US" altLang="zh-TW"/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3.88889E-6 -0.65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65625 L -3.88889E-6 -1.0553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28675" name="矩形 3"/>
          <p:cNvSpPr>
            <a:spLocks noChangeArrowheads="1"/>
          </p:cNvSpPr>
          <p:nvPr/>
        </p:nvSpPr>
        <p:spPr bwMode="auto">
          <a:xfrm>
            <a:off x="0" y="2636838"/>
            <a:ext cx="1044098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void MouseCallback(int button, int state, int x, int y)</a:t>
            </a:r>
          </a:p>
          <a:p>
            <a:r>
              <a:rPr lang="en-US" altLang="zh-TW"/>
              <a:t>{</a:t>
            </a:r>
          </a:p>
          <a:p>
            <a:r>
              <a:rPr lang="en-US" altLang="zh-TW"/>
              <a:t>	if(button == GLUT_LEFT_BUTTON &amp;&amp; state == GLUT_DOWN)</a:t>
            </a:r>
          </a:p>
          <a:p>
            <a:r>
              <a:rPr lang="en-US" altLang="zh-TW"/>
              <a:t>		ProcessSelection(x, y);</a:t>
            </a:r>
          </a:p>
          <a:p>
            <a:r>
              <a:rPr lang="en-US" altLang="zh-TW"/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fr-FR" altLang="zh-TW" dirty="0" smtClean="0"/>
              <a:t>ProcessSelection(int xPos, int yPos)</a:t>
            </a:r>
            <a:endParaRPr lang="zh-TW" altLang="en-US" dirty="0"/>
          </a:p>
        </p:txBody>
      </p:sp>
      <p:sp>
        <p:nvSpPr>
          <p:cNvPr id="29699" name="矩形 4"/>
          <p:cNvSpPr>
            <a:spLocks noChangeArrowheads="1"/>
          </p:cNvSpPr>
          <p:nvPr/>
        </p:nvSpPr>
        <p:spPr bwMode="auto">
          <a:xfrm>
            <a:off x="0" y="1773238"/>
            <a:ext cx="9144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zh-TW"/>
              <a:t>void ProcessSelection(int xPos, int yPos)</a:t>
            </a:r>
          </a:p>
          <a:p>
            <a:r>
              <a:rPr lang="en-US" altLang="zh-TW"/>
              <a:t>{</a:t>
            </a:r>
          </a:p>
          <a:p>
            <a:r>
              <a:rPr lang="en-US" altLang="zh-TW"/>
              <a:t>	GLfloat fAspect;</a:t>
            </a:r>
          </a:p>
          <a:p>
            <a:endParaRPr lang="zh-TW" altLang="en-US"/>
          </a:p>
          <a:p>
            <a:r>
              <a:rPr lang="en-US" altLang="zh-TW"/>
              <a:t>	// Space for selection buffer</a:t>
            </a:r>
          </a:p>
          <a:p>
            <a:r>
              <a:rPr lang="en-US" altLang="zh-TW"/>
              <a:t>	static GLuint selectBuff[BUFFER_LENGTH];</a:t>
            </a:r>
          </a:p>
          <a:p>
            <a:endParaRPr lang="zh-TW" altLang="en-US"/>
          </a:p>
          <a:p>
            <a:r>
              <a:rPr lang="en-US" altLang="zh-TW"/>
              <a:t>	// Hit counter and viewport storage</a:t>
            </a:r>
          </a:p>
          <a:p>
            <a:r>
              <a:rPr lang="en-US" altLang="zh-TW"/>
              <a:t>	GLint hits, viewport[4];</a:t>
            </a:r>
          </a:p>
          <a:p>
            <a:endParaRPr lang="zh-TW" altLang="en-US"/>
          </a:p>
          <a:p>
            <a:r>
              <a:rPr lang="en-US" altLang="zh-TW"/>
              <a:t>	// Setup selection buffer</a:t>
            </a:r>
          </a:p>
          <a:p>
            <a:r>
              <a:rPr lang="en-US" altLang="zh-TW"/>
              <a:t>	glSelectBuffer(BUFFER_LENGTH, selectBuff);</a:t>
            </a:r>
            <a:endParaRPr lang="zh-TW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Interactive Graphics</a:t>
            </a:r>
            <a:endParaRPr lang="zh-TW" altLang="en-US" dirty="0"/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13316" name="Picture 7" descr="20040806152111ad9e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2133600"/>
            <a:ext cx="2447925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8" descr="2003113060597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060575"/>
            <a:ext cx="252095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9" descr="2_2004120712595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1628775"/>
            <a:ext cx="25209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3" descr="http://www.cw2.co.uk/images/px1_3067.gif"/>
          <p:cNvPicPr>
            <a:picLocks noChangeAspect="1" noChangeArrowheads="1"/>
          </p:cNvPicPr>
          <p:nvPr/>
        </p:nvPicPr>
        <p:blipFill>
          <a:blip r:embed="rId5" r:link="rId6" cstate="print">
            <a:grayscl/>
          </a:blip>
          <a:srcRect/>
          <a:stretch>
            <a:fillRect/>
          </a:stretch>
        </p:blipFill>
        <p:spPr bwMode="auto">
          <a:xfrm>
            <a:off x="3779838" y="4005263"/>
            <a:ext cx="2736850" cy="245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30723" name="矩形 3"/>
          <p:cNvSpPr>
            <a:spLocks noChangeArrowheads="1"/>
          </p:cNvSpPr>
          <p:nvPr/>
        </p:nvSpPr>
        <p:spPr bwMode="auto">
          <a:xfrm>
            <a:off x="0" y="2276475"/>
            <a:ext cx="9144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	// Get the viewport</a:t>
            </a:r>
          </a:p>
          <a:p>
            <a:r>
              <a:rPr lang="en-US" altLang="zh-TW"/>
              <a:t>	glGetIntegerv(GL_VIEWPORT, viewport);</a:t>
            </a:r>
          </a:p>
          <a:p>
            <a:endParaRPr lang="zh-TW" altLang="en-US"/>
          </a:p>
          <a:p>
            <a:r>
              <a:rPr lang="en-US" altLang="zh-TW"/>
              <a:t>	// Switch to projection and save the matrix</a:t>
            </a:r>
          </a:p>
          <a:p>
            <a:r>
              <a:rPr lang="en-US" altLang="zh-TW"/>
              <a:t>	glMatrixMode(GL_PROJECTION);</a:t>
            </a:r>
          </a:p>
          <a:p>
            <a:r>
              <a:rPr lang="en-US" altLang="zh-TW"/>
              <a:t>	glPushMatrix();</a:t>
            </a:r>
          </a:p>
          <a:p>
            <a:endParaRPr lang="zh-TW" altLang="en-US"/>
          </a:p>
          <a:p>
            <a:r>
              <a:rPr lang="en-US" altLang="zh-TW"/>
              <a:t>	// Change render mode</a:t>
            </a:r>
          </a:p>
          <a:p>
            <a:r>
              <a:rPr lang="en-US" altLang="zh-TW"/>
              <a:t>	glRenderMode(GL_SELECT);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31747" name="矩形 3"/>
          <p:cNvSpPr>
            <a:spLocks noChangeArrowheads="1"/>
          </p:cNvSpPr>
          <p:nvPr/>
        </p:nvSpPr>
        <p:spPr bwMode="auto">
          <a:xfrm>
            <a:off x="-612775" y="1844675"/>
            <a:ext cx="106934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	glLoadIdentity();</a:t>
            </a:r>
          </a:p>
          <a:p>
            <a:r>
              <a:rPr lang="en-US" altLang="zh-TW"/>
              <a:t>	gluPickMatrix(xPos, viewport[3] - yPos + viewport[1], 2,2, viewport);</a:t>
            </a:r>
          </a:p>
          <a:p>
            <a:endParaRPr lang="zh-TW" altLang="en-US"/>
          </a:p>
          <a:p>
            <a:r>
              <a:rPr lang="en-US" altLang="zh-TW"/>
              <a:t>	// Apply perspective matrix </a:t>
            </a:r>
          </a:p>
          <a:p>
            <a:r>
              <a:rPr lang="en-US" altLang="zh-TW"/>
              <a:t>	fAspect = (float)viewport[2] / (float)viewport[3];</a:t>
            </a:r>
          </a:p>
          <a:p>
            <a:r>
              <a:rPr lang="en-US" altLang="zh-TW"/>
              <a:t>	gluPerspective(45.0f, fAspect, 1.0, 425.0);</a:t>
            </a:r>
          </a:p>
          <a:p>
            <a:endParaRPr lang="zh-TW" altLang="en-US"/>
          </a:p>
          <a:p>
            <a:r>
              <a:rPr lang="en-US" altLang="zh-TW"/>
              <a:t>	// Draw the scene</a:t>
            </a:r>
          </a:p>
          <a:p>
            <a:r>
              <a:rPr lang="en-US" altLang="zh-TW"/>
              <a:t>	RenderScene();</a:t>
            </a:r>
          </a:p>
          <a:p>
            <a:endParaRPr lang="zh-TW" altLang="en-US"/>
          </a:p>
          <a:p>
            <a:r>
              <a:rPr lang="en-US" altLang="zh-TW"/>
              <a:t>	// Collect the hits</a:t>
            </a:r>
          </a:p>
          <a:p>
            <a:r>
              <a:rPr lang="en-US" altLang="zh-TW"/>
              <a:t>	hits = glRenderMode(GL_RENDER);</a:t>
            </a:r>
            <a:endParaRPr lang="zh-TW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32771" name="矩形 3"/>
          <p:cNvSpPr>
            <a:spLocks noChangeArrowheads="1"/>
          </p:cNvSpPr>
          <p:nvPr/>
        </p:nvSpPr>
        <p:spPr bwMode="auto">
          <a:xfrm>
            <a:off x="0" y="1963738"/>
            <a:ext cx="91440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	GLuint nErr = glGetError();</a:t>
            </a:r>
          </a:p>
          <a:p>
            <a:r>
              <a:rPr lang="en-US" altLang="zh-TW"/>
              <a:t>	// If a single hit occurred, display the info.</a:t>
            </a:r>
          </a:p>
          <a:p>
            <a:r>
              <a:rPr lang="en-US" altLang="zh-TW"/>
              <a:t>	if(hits == 1)</a:t>
            </a:r>
          </a:p>
          <a:p>
            <a:r>
              <a:rPr lang="en-US" altLang="zh-TW"/>
              <a:t>		ProcessPlanet(selectBuff[3]);</a:t>
            </a:r>
          </a:p>
          <a:p>
            <a:r>
              <a:rPr lang="en-US" altLang="zh-TW"/>
              <a:t>	else</a:t>
            </a:r>
          </a:p>
          <a:p>
            <a:r>
              <a:rPr lang="en-US" altLang="zh-TW"/>
              <a:t>		glutSetWindowTitle("Nothing was clicked on!");</a:t>
            </a:r>
          </a:p>
          <a:p>
            <a:endParaRPr lang="zh-TW" altLang="en-US"/>
          </a:p>
          <a:p>
            <a:r>
              <a:rPr lang="en-US" altLang="zh-TW"/>
              <a:t>	// Restore the projection matrix</a:t>
            </a:r>
          </a:p>
          <a:p>
            <a:r>
              <a:rPr lang="en-US" altLang="zh-TW"/>
              <a:t>	glMatrixMode(GL_PROJECTION);</a:t>
            </a:r>
          </a:p>
          <a:p>
            <a:r>
              <a:rPr lang="en-US" altLang="zh-TW"/>
              <a:t>	glPopMatrix();</a:t>
            </a:r>
          </a:p>
          <a:p>
            <a:endParaRPr lang="zh-TW" altLang="en-US"/>
          </a:p>
          <a:p>
            <a:r>
              <a:rPr lang="en-US" altLang="zh-TW"/>
              <a:t>	// Go back to modelview for normal rendering</a:t>
            </a:r>
          </a:p>
          <a:p>
            <a:r>
              <a:rPr lang="en-US" altLang="zh-TW"/>
              <a:t>	glMatrixMode(GL_MODELVIEW);</a:t>
            </a:r>
            <a:endParaRPr lang="zh-TW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accent1">
                    <a:satMod val="150000"/>
                  </a:schemeClr>
                </a:solidFill>
              </a:rPr>
              <a:t>Hierarchical Picking</a:t>
            </a:r>
            <a:endParaRPr lang="en-US" altLang="zh-TW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chemeClr val="accent1">
                    <a:satMod val="150000"/>
                  </a:schemeClr>
                </a:solidFill>
              </a:rPr>
              <a:t>Hierarchical Picking</a:t>
            </a:r>
            <a:endParaRPr lang="zh-TW" altLang="en-US" dirty="0"/>
          </a:p>
        </p:txBody>
      </p:sp>
      <p:pic>
        <p:nvPicPr>
          <p:cNvPr id="34819" name="Picture 2" descr="C:\Documents and Settings\Administrator\Local Settings\Temporary Internet Files\Content.IE5\0H38LOP6\MC9003243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2060575"/>
            <a:ext cx="3529013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Moons.cpp</a:t>
            </a:r>
            <a:endParaRPr lang="zh-TW" altLang="en-US" dirty="0"/>
          </a:p>
        </p:txBody>
      </p:sp>
      <p:pic>
        <p:nvPicPr>
          <p:cNvPr id="35843" name="圖片 2" descr="12.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700213"/>
            <a:ext cx="6156325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pic>
        <p:nvPicPr>
          <p:cNvPr id="36867" name="圖片 2" descr="12.8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852738"/>
            <a:ext cx="38481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圖片 3" descr="12.7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2708275"/>
            <a:ext cx="37719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Selection Buffer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348038" y="1773238"/>
            <a:ext cx="5184775" cy="434975"/>
            <a:chOff x="476" y="2296"/>
            <a:chExt cx="2177" cy="182"/>
          </a:xfrm>
        </p:grpSpPr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476" y="2296"/>
              <a:ext cx="181" cy="1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657" y="2296"/>
              <a:ext cx="181" cy="1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839" y="2296"/>
              <a:ext cx="181" cy="1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auto">
            <a:xfrm>
              <a:off x="1020" y="2296"/>
              <a:ext cx="181" cy="1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>
              <a:off x="1202" y="2296"/>
              <a:ext cx="181" cy="1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auto">
            <a:xfrm>
              <a:off x="1383" y="2296"/>
              <a:ext cx="181" cy="1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7901" name="Rectangle 13"/>
            <p:cNvSpPr>
              <a:spLocks noChangeArrowheads="1"/>
            </p:cNvSpPr>
            <p:nvPr/>
          </p:nvSpPr>
          <p:spPr bwMode="auto">
            <a:xfrm>
              <a:off x="1565" y="2296"/>
              <a:ext cx="181" cy="1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7902" name="Rectangle 14"/>
            <p:cNvSpPr>
              <a:spLocks noChangeArrowheads="1"/>
            </p:cNvSpPr>
            <p:nvPr/>
          </p:nvSpPr>
          <p:spPr bwMode="auto">
            <a:xfrm>
              <a:off x="1746" y="2296"/>
              <a:ext cx="181" cy="1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7903" name="Rectangle 15"/>
            <p:cNvSpPr>
              <a:spLocks noChangeArrowheads="1"/>
            </p:cNvSpPr>
            <p:nvPr/>
          </p:nvSpPr>
          <p:spPr bwMode="auto">
            <a:xfrm>
              <a:off x="1928" y="2296"/>
              <a:ext cx="181" cy="1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7904" name="Rectangle 16"/>
            <p:cNvSpPr>
              <a:spLocks noChangeArrowheads="1"/>
            </p:cNvSpPr>
            <p:nvPr/>
          </p:nvSpPr>
          <p:spPr bwMode="auto">
            <a:xfrm>
              <a:off x="2109" y="2296"/>
              <a:ext cx="181" cy="1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7905" name="Rectangle 17"/>
            <p:cNvSpPr>
              <a:spLocks noChangeArrowheads="1"/>
            </p:cNvSpPr>
            <p:nvPr/>
          </p:nvSpPr>
          <p:spPr bwMode="auto">
            <a:xfrm>
              <a:off x="2291" y="2296"/>
              <a:ext cx="181" cy="1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7906" name="Rectangle 18"/>
            <p:cNvSpPr>
              <a:spLocks noChangeArrowheads="1"/>
            </p:cNvSpPr>
            <p:nvPr/>
          </p:nvSpPr>
          <p:spPr bwMode="auto">
            <a:xfrm>
              <a:off x="2472" y="2296"/>
              <a:ext cx="181" cy="1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4140200" y="2701925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FF3300"/>
                </a:solidFill>
                <a:latin typeface="Arial Narrow" pitchFamily="34" charset="0"/>
              </a:rPr>
              <a:t>glSelectBuffer( int size, int *pBuffer );</a:t>
            </a:r>
          </a:p>
        </p:txBody>
      </p:sp>
      <p:sp>
        <p:nvSpPr>
          <p:cNvPr id="3113" name="AutoShape 41"/>
          <p:cNvSpPr>
            <a:spLocks noChangeArrowheads="1"/>
          </p:cNvSpPr>
          <p:nvPr/>
        </p:nvSpPr>
        <p:spPr bwMode="auto">
          <a:xfrm>
            <a:off x="468313" y="1700213"/>
            <a:ext cx="2519362" cy="576262"/>
          </a:xfrm>
          <a:prstGeom prst="actionButtonBlank">
            <a:avLst/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  <a:defRPr/>
            </a:pPr>
            <a:r>
              <a:rPr lang="en-US" altLang="ko-K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HY견고딕" pitchFamily="18" charset="-127"/>
              </a:rPr>
              <a:t>Set up Pick Buffer</a:t>
            </a: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4003675" y="2276475"/>
            <a:ext cx="3881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latin typeface="Arial Narrow" pitchFamily="34" charset="0"/>
              </a:rPr>
              <a:t>Selection Buffer: user specified integer array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4" grpId="0"/>
      <p:bldP spid="3113" grpId="0" animBg="1"/>
      <p:bldP spid="312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Name Stack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3635375" y="1773238"/>
            <a:ext cx="2662238" cy="2319337"/>
            <a:chOff x="2290" y="1117"/>
            <a:chExt cx="1677" cy="1461"/>
          </a:xfrm>
        </p:grpSpPr>
        <p:grpSp>
          <p:nvGrpSpPr>
            <p:cNvPr id="38923" name="Group 22"/>
            <p:cNvGrpSpPr>
              <a:grpSpLocks/>
            </p:cNvGrpSpPr>
            <p:nvPr/>
          </p:nvGrpSpPr>
          <p:grpSpPr bwMode="auto">
            <a:xfrm>
              <a:off x="2290" y="1117"/>
              <a:ext cx="499" cy="1451"/>
              <a:chOff x="2880" y="2251"/>
              <a:chExt cx="499" cy="1451"/>
            </a:xfrm>
          </p:grpSpPr>
          <p:sp>
            <p:nvSpPr>
              <p:cNvPr id="38926" name="Rectangle 23"/>
              <p:cNvSpPr>
                <a:spLocks noChangeArrowheads="1"/>
              </p:cNvSpPr>
              <p:nvPr/>
            </p:nvSpPr>
            <p:spPr bwMode="auto">
              <a:xfrm>
                <a:off x="2880" y="2251"/>
                <a:ext cx="499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27" name="Rectangle 24"/>
              <p:cNvSpPr>
                <a:spLocks noChangeArrowheads="1"/>
              </p:cNvSpPr>
              <p:nvPr/>
            </p:nvSpPr>
            <p:spPr bwMode="auto">
              <a:xfrm>
                <a:off x="2880" y="2432"/>
                <a:ext cx="499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28" name="Rectangle 25"/>
              <p:cNvSpPr>
                <a:spLocks noChangeArrowheads="1"/>
              </p:cNvSpPr>
              <p:nvPr/>
            </p:nvSpPr>
            <p:spPr bwMode="auto">
              <a:xfrm>
                <a:off x="2880" y="2614"/>
                <a:ext cx="499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29" name="Rectangle 26"/>
              <p:cNvSpPr>
                <a:spLocks noChangeArrowheads="1"/>
              </p:cNvSpPr>
              <p:nvPr/>
            </p:nvSpPr>
            <p:spPr bwMode="auto">
              <a:xfrm>
                <a:off x="2880" y="2795"/>
                <a:ext cx="499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30" name="Rectangle 27"/>
              <p:cNvSpPr>
                <a:spLocks noChangeArrowheads="1"/>
              </p:cNvSpPr>
              <p:nvPr/>
            </p:nvSpPr>
            <p:spPr bwMode="auto">
              <a:xfrm>
                <a:off x="2880" y="2976"/>
                <a:ext cx="499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31" name="Rectangle 28"/>
              <p:cNvSpPr>
                <a:spLocks noChangeArrowheads="1"/>
              </p:cNvSpPr>
              <p:nvPr/>
            </p:nvSpPr>
            <p:spPr bwMode="auto">
              <a:xfrm>
                <a:off x="2880" y="3158"/>
                <a:ext cx="499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32" name="Rectangle 29"/>
              <p:cNvSpPr>
                <a:spLocks noChangeArrowheads="1"/>
              </p:cNvSpPr>
              <p:nvPr/>
            </p:nvSpPr>
            <p:spPr bwMode="auto">
              <a:xfrm>
                <a:off x="2880" y="3339"/>
                <a:ext cx="499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933" name="Rectangle 30"/>
              <p:cNvSpPr>
                <a:spLocks noChangeArrowheads="1"/>
              </p:cNvSpPr>
              <p:nvPr/>
            </p:nvSpPr>
            <p:spPr bwMode="auto">
              <a:xfrm>
                <a:off x="2880" y="3521"/>
                <a:ext cx="499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/>
              </a:p>
            </p:txBody>
          </p:sp>
        </p:grpSp>
        <p:sp>
          <p:nvSpPr>
            <p:cNvPr id="38924" name="AutoShape 32"/>
            <p:cNvSpPr>
              <a:spLocks noChangeArrowheads="1"/>
            </p:cNvSpPr>
            <p:nvPr/>
          </p:nvSpPr>
          <p:spPr bwMode="auto">
            <a:xfrm>
              <a:off x="2835" y="2432"/>
              <a:ext cx="363" cy="90"/>
            </a:xfrm>
            <a:prstGeom prst="leftArrow">
              <a:avLst>
                <a:gd name="adj1" fmla="val 50000"/>
                <a:gd name="adj2" fmla="val 1008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25" name="Text Box 33"/>
            <p:cNvSpPr txBox="1">
              <a:spLocks noChangeArrowheads="1"/>
            </p:cNvSpPr>
            <p:nvPr/>
          </p:nvSpPr>
          <p:spPr bwMode="auto">
            <a:xfrm>
              <a:off x="3180" y="2347"/>
              <a:ext cx="7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>
                  <a:latin typeface="Arial Narrow" pitchFamily="34" charset="0"/>
                </a:rPr>
                <a:t>stack pointer</a:t>
              </a:r>
            </a:p>
          </p:txBody>
        </p:sp>
      </p:grpSp>
      <p:sp>
        <p:nvSpPr>
          <p:cNvPr id="4139" name="AutoShape 43"/>
          <p:cNvSpPr>
            <a:spLocks noChangeArrowheads="1"/>
          </p:cNvSpPr>
          <p:nvPr/>
        </p:nvSpPr>
        <p:spPr bwMode="auto">
          <a:xfrm>
            <a:off x="468313" y="1700213"/>
            <a:ext cx="2519362" cy="576262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  <a:defRPr/>
            </a:pPr>
            <a:r>
              <a:rPr lang="en-US" altLang="ko-K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HY견고딕" pitchFamily="18" charset="-127"/>
              </a:rPr>
              <a:t>Set up Pick Buffer</a:t>
            </a:r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323850" y="2309813"/>
            <a:ext cx="2808288" cy="2703512"/>
            <a:chOff x="204" y="1455"/>
            <a:chExt cx="1769" cy="1703"/>
          </a:xfrm>
        </p:grpSpPr>
        <p:sp>
          <p:nvSpPr>
            <p:cNvPr id="38919" name="Rectangle 44"/>
            <p:cNvSpPr>
              <a:spLocks noChangeArrowheads="1"/>
            </p:cNvSpPr>
            <p:nvPr/>
          </p:nvSpPr>
          <p:spPr bwMode="auto">
            <a:xfrm>
              <a:off x="204" y="1525"/>
              <a:ext cx="1769" cy="1633"/>
            </a:xfrm>
            <a:prstGeom prst="rect">
              <a:avLst/>
            </a:prstGeom>
            <a:noFill/>
            <a:ln w="254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8920" name="Group 50"/>
            <p:cNvGrpSpPr>
              <a:grpSpLocks/>
            </p:cNvGrpSpPr>
            <p:nvPr/>
          </p:nvGrpSpPr>
          <p:grpSpPr bwMode="auto">
            <a:xfrm>
              <a:off x="295" y="1455"/>
              <a:ext cx="1587" cy="524"/>
              <a:chOff x="295" y="1455"/>
              <a:chExt cx="1587" cy="524"/>
            </a:xfrm>
          </p:grpSpPr>
          <p:sp>
            <p:nvSpPr>
              <p:cNvPr id="4138" name="AutoShape 42"/>
              <p:cNvSpPr>
                <a:spLocks noChangeArrowheads="1"/>
              </p:cNvSpPr>
              <p:nvPr/>
            </p:nvSpPr>
            <p:spPr bwMode="auto">
              <a:xfrm>
                <a:off x="295" y="1616"/>
                <a:ext cx="1587" cy="363"/>
              </a:xfrm>
              <a:prstGeom prst="actionButtonBlank">
                <a:avLst/>
              </a:prstGeom>
              <a:gradFill rotWithShape="1">
                <a:gsLst>
                  <a:gs pos="0">
                    <a:srgbClr val="0000FF">
                      <a:gamma/>
                      <a:shade val="46275"/>
                      <a:invGamma/>
                    </a:srgbClr>
                  </a:gs>
                  <a:gs pos="50000">
                    <a:srgbClr val="0000FF"/>
                  </a:gs>
                  <a:gs pos="100000">
                    <a:srgbClr val="0000F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>
                  <a:lnSpc>
                    <a:spcPct val="95000"/>
                  </a:lnSpc>
                  <a:defRPr/>
                </a:pPr>
                <a:r>
                  <a:rPr lang="en-US" altLang="ko-KR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  <a:ea typeface="HY견고딕" pitchFamily="18" charset="-127"/>
                  </a:rPr>
                  <a:t>Initialize Name Stack</a:t>
                </a:r>
              </a:p>
            </p:txBody>
          </p:sp>
          <p:sp>
            <p:nvSpPr>
              <p:cNvPr id="38922" name="AutoShape 46"/>
              <p:cNvSpPr>
                <a:spLocks noChangeArrowheads="1"/>
              </p:cNvSpPr>
              <p:nvPr/>
            </p:nvSpPr>
            <p:spPr bwMode="auto">
              <a:xfrm>
                <a:off x="1020" y="1455"/>
                <a:ext cx="91" cy="136"/>
              </a:xfrm>
              <a:prstGeom prst="downArrow">
                <a:avLst>
                  <a:gd name="adj1" fmla="val 50000"/>
                  <a:gd name="adj2" fmla="val 3736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3563938" y="4292600"/>
            <a:ext cx="44640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FF3300"/>
                </a:solidFill>
                <a:latin typeface="Arial Narrow" pitchFamily="34" charset="0"/>
              </a:rPr>
              <a:t>glRenderMode( GL_SELECT );</a:t>
            </a:r>
          </a:p>
          <a:p>
            <a:r>
              <a:rPr lang="en-US" altLang="ko-KR">
                <a:solidFill>
                  <a:srgbClr val="FF3300"/>
                </a:solidFill>
                <a:latin typeface="Arial Narrow" pitchFamily="34" charset="0"/>
              </a:rPr>
              <a:t>glInitNames();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Pick Volume</a:t>
            </a: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3492500" y="4581525"/>
            <a:ext cx="4103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ko-KR">
                <a:solidFill>
                  <a:srgbClr val="FF3300"/>
                </a:solidFill>
                <a:latin typeface="Arial Narrow" pitchFamily="34" charset="0"/>
              </a:rPr>
              <a:t>gluPickMatrix( x, y, 5.0, 5.0, viewport );</a:t>
            </a:r>
            <a:endParaRPr lang="en-US" altLang="ko-KR">
              <a:solidFill>
                <a:srgbClr val="FF3300"/>
              </a:solidFill>
              <a:latin typeface="Arial Narrow" pitchFamily="34" charset="0"/>
            </a:endParaRPr>
          </a:p>
        </p:txBody>
      </p:sp>
      <p:sp>
        <p:nvSpPr>
          <p:cNvPr id="5172" name="AutoShape 52"/>
          <p:cNvSpPr>
            <a:spLocks noChangeArrowheads="1"/>
          </p:cNvSpPr>
          <p:nvPr/>
        </p:nvSpPr>
        <p:spPr bwMode="auto">
          <a:xfrm>
            <a:off x="468313" y="2565400"/>
            <a:ext cx="2519362" cy="576263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  <a:defRPr/>
            </a:pPr>
            <a:r>
              <a:rPr lang="en-US" altLang="ko-K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HY견고딕" pitchFamily="18" charset="-127"/>
              </a:rPr>
              <a:t>Initialize Name Stack</a:t>
            </a:r>
          </a:p>
        </p:txBody>
      </p:sp>
      <p:sp>
        <p:nvSpPr>
          <p:cNvPr id="5173" name="AutoShape 53"/>
          <p:cNvSpPr>
            <a:spLocks noChangeArrowheads="1"/>
          </p:cNvSpPr>
          <p:nvPr/>
        </p:nvSpPr>
        <p:spPr bwMode="auto">
          <a:xfrm>
            <a:off x="468313" y="1700213"/>
            <a:ext cx="2519362" cy="576262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  <a:defRPr/>
            </a:pPr>
            <a:r>
              <a:rPr lang="en-US" altLang="ko-K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HY견고딕" pitchFamily="18" charset="-127"/>
              </a:rPr>
              <a:t>Set up Pick Buffer</a:t>
            </a:r>
          </a:p>
        </p:txBody>
      </p:sp>
      <p:sp>
        <p:nvSpPr>
          <p:cNvPr id="39942" name="Rectangle 54"/>
          <p:cNvSpPr>
            <a:spLocks noChangeArrowheads="1"/>
          </p:cNvSpPr>
          <p:nvPr/>
        </p:nvSpPr>
        <p:spPr bwMode="auto">
          <a:xfrm>
            <a:off x="323850" y="2420938"/>
            <a:ext cx="2808288" cy="2592387"/>
          </a:xfrm>
          <a:prstGeom prst="rect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9943" name="AutoShape 56"/>
          <p:cNvSpPr>
            <a:spLocks noChangeArrowheads="1"/>
          </p:cNvSpPr>
          <p:nvPr/>
        </p:nvSpPr>
        <p:spPr bwMode="auto">
          <a:xfrm>
            <a:off x="1619250" y="2309813"/>
            <a:ext cx="144463" cy="215900"/>
          </a:xfrm>
          <a:prstGeom prst="downArrow">
            <a:avLst>
              <a:gd name="adj1" fmla="val 50000"/>
              <a:gd name="adj2" fmla="val 3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468313" y="3190875"/>
            <a:ext cx="2519362" cy="814388"/>
            <a:chOff x="295" y="2010"/>
            <a:chExt cx="1587" cy="513"/>
          </a:xfrm>
        </p:grpSpPr>
        <p:sp>
          <p:nvSpPr>
            <p:cNvPr id="5170" name="AutoShape 50"/>
            <p:cNvSpPr>
              <a:spLocks noChangeArrowheads="1"/>
            </p:cNvSpPr>
            <p:nvPr/>
          </p:nvSpPr>
          <p:spPr bwMode="auto">
            <a:xfrm>
              <a:off x="295" y="2160"/>
              <a:ext cx="1587" cy="363"/>
            </a:xfrm>
            <a:prstGeom prst="actionButtonBlank">
              <a:avLst/>
            </a:prstGeom>
            <a:gradFill rotWithShape="1">
              <a:gsLst>
                <a:gs pos="0">
                  <a:srgbClr val="0000FF">
                    <a:gamma/>
                    <a:shade val="46275"/>
                    <a:invGamma/>
                  </a:srgbClr>
                </a:gs>
                <a:gs pos="5000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defRPr/>
              </a:pPr>
              <a:r>
                <a:rPr lang="en-US" altLang="ko-KR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ea typeface="HY견고딕" pitchFamily="18" charset="-127"/>
                </a:rPr>
                <a:t>Specify a Pick Volume</a:t>
              </a:r>
            </a:p>
          </p:txBody>
        </p:sp>
        <p:sp>
          <p:nvSpPr>
            <p:cNvPr id="39951" name="AutoShape 57"/>
            <p:cNvSpPr>
              <a:spLocks noChangeArrowheads="1"/>
            </p:cNvSpPr>
            <p:nvPr/>
          </p:nvSpPr>
          <p:spPr bwMode="auto">
            <a:xfrm>
              <a:off x="1020" y="2010"/>
              <a:ext cx="91" cy="136"/>
            </a:xfrm>
            <a:prstGeom prst="downArrow">
              <a:avLst>
                <a:gd name="adj1" fmla="val 50000"/>
                <a:gd name="adj2" fmla="val 373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3276600" y="1989138"/>
            <a:ext cx="1757363" cy="2016125"/>
            <a:chOff x="2064" y="1253"/>
            <a:chExt cx="1107" cy="1270"/>
          </a:xfrm>
        </p:grpSpPr>
        <p:sp>
          <p:nvSpPr>
            <p:cNvPr id="39946" name="Freeform 63"/>
            <p:cNvSpPr>
              <a:spLocks/>
            </p:cNvSpPr>
            <p:nvPr/>
          </p:nvSpPr>
          <p:spPr bwMode="auto">
            <a:xfrm>
              <a:off x="2162" y="1253"/>
              <a:ext cx="977" cy="1270"/>
            </a:xfrm>
            <a:custGeom>
              <a:avLst/>
              <a:gdLst>
                <a:gd name="T0" fmla="*/ 0 w 1361"/>
                <a:gd name="T1" fmla="*/ 0 h 1769"/>
                <a:gd name="T2" fmla="*/ 0 w 1361"/>
                <a:gd name="T3" fmla="*/ 1451 h 1769"/>
                <a:gd name="T4" fmla="*/ 1361 w 1361"/>
                <a:gd name="T5" fmla="*/ 1769 h 1769"/>
                <a:gd name="T6" fmla="*/ 1361 w 1361"/>
                <a:gd name="T7" fmla="*/ 90 h 1769"/>
                <a:gd name="T8" fmla="*/ 0 w 1361"/>
                <a:gd name="T9" fmla="*/ 0 h 17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1"/>
                <a:gd name="T16" fmla="*/ 0 h 1769"/>
                <a:gd name="T17" fmla="*/ 1361 w 1361"/>
                <a:gd name="T18" fmla="*/ 1769 h 17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1" h="1769">
                  <a:moveTo>
                    <a:pt x="0" y="0"/>
                  </a:moveTo>
                  <a:lnTo>
                    <a:pt x="0" y="1451"/>
                  </a:lnTo>
                  <a:lnTo>
                    <a:pt x="1361" y="1769"/>
                  </a:lnTo>
                  <a:lnTo>
                    <a:pt x="1361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>
                <a:alpha val="5294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947" name="Rectangle 64"/>
            <p:cNvSpPr>
              <a:spLocks noChangeArrowheads="1"/>
            </p:cNvSpPr>
            <p:nvPr/>
          </p:nvSpPr>
          <p:spPr bwMode="auto">
            <a:xfrm>
              <a:off x="2064" y="1285"/>
              <a:ext cx="1107" cy="1107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scene3d>
              <a:camera prst="legacyPerspectiveTop">
                <a:rot lat="0" lon="1800000" rev="0"/>
              </a:camera>
              <a:lightRig rig="legacyFlat3" dir="b"/>
            </a:scene3d>
            <a:sp3d extrusionH="6323000" prstMaterial="legacyWireframe">
              <a:bevelT w="13500" h="13500" prst="angle"/>
              <a:bevelB w="13500" h="13500" prst="angle"/>
              <a:extrusionClr>
                <a:srgbClr val="CCFF66"/>
              </a:extrusionClr>
            </a:sp3d>
          </p:spPr>
          <p:txBody>
            <a:bodyPr wrap="none" anchor="ctr">
              <a:flatTx/>
            </a:bodyPr>
            <a:lstStyle/>
            <a:p>
              <a:endParaRPr lang="zh-TW" altLang="en-US"/>
            </a:p>
          </p:txBody>
        </p:sp>
        <p:sp>
          <p:nvSpPr>
            <p:cNvPr id="39948" name="Rectangle 68"/>
            <p:cNvSpPr>
              <a:spLocks noChangeArrowheads="1"/>
            </p:cNvSpPr>
            <p:nvPr/>
          </p:nvSpPr>
          <p:spPr bwMode="auto">
            <a:xfrm>
              <a:off x="2390" y="1741"/>
              <a:ext cx="98" cy="98"/>
            </a:xfrm>
            <a:prstGeom prst="rect">
              <a:avLst/>
            </a:prstGeom>
            <a:solidFill>
              <a:schemeClr val="accent1">
                <a:alpha val="70195"/>
              </a:schemeClr>
            </a:solidFill>
            <a:ln w="9525">
              <a:miter lim="800000"/>
              <a:headEnd/>
              <a:tailEnd/>
            </a:ln>
            <a:scene3d>
              <a:camera prst="legacyPerspectiveTop">
                <a:rot lat="0" lon="1200000" rev="0"/>
              </a:camera>
              <a:lightRig rig="legacyFlat3" dir="b"/>
            </a:scene3d>
            <a:sp3d extrusionH="19023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zh-TW" altLang="en-US"/>
            </a:p>
          </p:txBody>
        </p:sp>
        <p:sp>
          <p:nvSpPr>
            <p:cNvPr id="39949" name="Oval 66"/>
            <p:cNvSpPr>
              <a:spLocks noChangeArrowheads="1"/>
            </p:cNvSpPr>
            <p:nvPr/>
          </p:nvSpPr>
          <p:spPr bwMode="auto">
            <a:xfrm>
              <a:off x="2422" y="1773"/>
              <a:ext cx="33" cy="3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Picking</a:t>
            </a:r>
            <a:endParaRPr lang="zh-TW" altLang="en-US" dirty="0"/>
          </a:p>
        </p:txBody>
      </p:sp>
      <p:sp>
        <p:nvSpPr>
          <p:cNvPr id="103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787900" y="3068638"/>
          <a:ext cx="1874838" cy="2287587"/>
        </p:xfrm>
        <a:graphic>
          <a:graphicData uri="http://schemas.openxmlformats.org/presentationml/2006/ole">
            <p:oleObj spid="_x0000_s1026" name="Clip" r:id="rId3" imgW="1874880" imgH="2288160" progId="MS_ClipArt_Gallery.2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6815138" y="3144838"/>
          <a:ext cx="579437" cy="838200"/>
        </p:xfrm>
        <a:graphic>
          <a:graphicData uri="http://schemas.openxmlformats.org/presentationml/2006/ole">
            <p:oleObj spid="_x0000_s1027" name="Clip" r:id="rId4" imgW="1579680" imgH="2286720" progId="MS_ClipArt_Gallery.2">
              <p:embed/>
            </p:oleObj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6815138" y="4592638"/>
          <a:ext cx="668337" cy="685800"/>
        </p:xfrm>
        <a:graphic>
          <a:graphicData uri="http://schemas.openxmlformats.org/presentationml/2006/ole">
            <p:oleObj spid="_x0000_s1028" name="Clip" r:id="rId5" imgW="2225160" imgH="2286360" progId="MS_ClipArt_Gallery.2">
              <p:embed/>
            </p:oleObj>
          </a:graphicData>
        </a:graphic>
      </p:graphicFrame>
      <p:graphicFrame>
        <p:nvGraphicFramePr>
          <p:cNvPr id="1029" name="Object 7"/>
          <p:cNvGraphicFramePr>
            <a:graphicFrameLocks noChangeAspect="1"/>
          </p:cNvGraphicFramePr>
          <p:nvPr/>
        </p:nvGraphicFramePr>
        <p:xfrm>
          <a:off x="6815138" y="1925638"/>
          <a:ext cx="698500" cy="676275"/>
        </p:xfrm>
        <a:graphic>
          <a:graphicData uri="http://schemas.openxmlformats.org/presentationml/2006/ole">
            <p:oleObj spid="_x0000_s1029" name="Clip" r:id="rId6" imgW="1855080" imgH="1795680" progId="MS_ClipArt_Gallery.2">
              <p:embed/>
            </p:oleObj>
          </a:graphicData>
        </a:graphic>
      </p:graphicFrame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3967163" y="6291263"/>
            <a:ext cx="2692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Arial" pitchFamily="34" charset="0"/>
              </a:rPr>
              <a:t>Direct Manipulation Demo</a:t>
            </a:r>
          </a:p>
        </p:txBody>
      </p:sp>
      <p:pic>
        <p:nvPicPr>
          <p:cNvPr id="1033" name="Picture 2" descr="C:\Documents and Settings\Simpson\Local Settings\Temporary Internet Files\Content.IE5\TW09PJD0\MC90034547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58888" y="2781300"/>
            <a:ext cx="247808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Fill Selection Buffer</a:t>
            </a:r>
          </a:p>
        </p:txBody>
      </p:sp>
      <p:grpSp>
        <p:nvGrpSpPr>
          <p:cNvPr id="2052" name="Group 11"/>
          <p:cNvGrpSpPr>
            <a:grpSpLocks/>
          </p:cNvGrpSpPr>
          <p:nvPr/>
        </p:nvGrpSpPr>
        <p:grpSpPr bwMode="auto">
          <a:xfrm>
            <a:off x="7019925" y="1846263"/>
            <a:ext cx="792163" cy="2303462"/>
            <a:chOff x="2880" y="2251"/>
            <a:chExt cx="499" cy="1451"/>
          </a:xfrm>
        </p:grpSpPr>
        <p:sp>
          <p:nvSpPr>
            <p:cNvPr id="2081" name="Rectangle 12"/>
            <p:cNvSpPr>
              <a:spLocks noChangeArrowheads="1"/>
            </p:cNvSpPr>
            <p:nvPr/>
          </p:nvSpPr>
          <p:spPr bwMode="auto">
            <a:xfrm>
              <a:off x="2880" y="2251"/>
              <a:ext cx="499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82" name="Rectangle 13"/>
            <p:cNvSpPr>
              <a:spLocks noChangeArrowheads="1"/>
            </p:cNvSpPr>
            <p:nvPr/>
          </p:nvSpPr>
          <p:spPr bwMode="auto">
            <a:xfrm>
              <a:off x="2880" y="2432"/>
              <a:ext cx="499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83" name="Rectangle 14"/>
            <p:cNvSpPr>
              <a:spLocks noChangeArrowheads="1"/>
            </p:cNvSpPr>
            <p:nvPr/>
          </p:nvSpPr>
          <p:spPr bwMode="auto">
            <a:xfrm>
              <a:off x="2880" y="2614"/>
              <a:ext cx="499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84" name="Rectangle 15"/>
            <p:cNvSpPr>
              <a:spLocks noChangeArrowheads="1"/>
            </p:cNvSpPr>
            <p:nvPr/>
          </p:nvSpPr>
          <p:spPr bwMode="auto">
            <a:xfrm>
              <a:off x="2880" y="2795"/>
              <a:ext cx="499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85" name="Rectangle 16"/>
            <p:cNvSpPr>
              <a:spLocks noChangeArrowheads="1"/>
            </p:cNvSpPr>
            <p:nvPr/>
          </p:nvSpPr>
          <p:spPr bwMode="auto">
            <a:xfrm>
              <a:off x="2880" y="2976"/>
              <a:ext cx="499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86" name="Rectangle 17"/>
            <p:cNvSpPr>
              <a:spLocks noChangeArrowheads="1"/>
            </p:cNvSpPr>
            <p:nvPr/>
          </p:nvSpPr>
          <p:spPr bwMode="auto">
            <a:xfrm>
              <a:off x="2880" y="3158"/>
              <a:ext cx="499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b="1">
                <a:solidFill>
                  <a:srgbClr val="0033CC"/>
                </a:solidFill>
              </a:endParaRPr>
            </a:p>
          </p:txBody>
        </p:sp>
        <p:sp>
          <p:nvSpPr>
            <p:cNvPr id="2087" name="Rectangle 18"/>
            <p:cNvSpPr>
              <a:spLocks noChangeArrowheads="1"/>
            </p:cNvSpPr>
            <p:nvPr/>
          </p:nvSpPr>
          <p:spPr bwMode="auto">
            <a:xfrm>
              <a:off x="2880" y="3339"/>
              <a:ext cx="499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b="1">
                <a:solidFill>
                  <a:srgbClr val="006600"/>
                </a:solidFill>
              </a:endParaRPr>
            </a:p>
          </p:txBody>
        </p:sp>
        <p:sp>
          <p:nvSpPr>
            <p:cNvPr id="2088" name="Rectangle 19"/>
            <p:cNvSpPr>
              <a:spLocks noChangeArrowheads="1"/>
            </p:cNvSpPr>
            <p:nvPr/>
          </p:nvSpPr>
          <p:spPr bwMode="auto">
            <a:xfrm>
              <a:off x="2880" y="3521"/>
              <a:ext cx="499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b="1">
                <a:solidFill>
                  <a:srgbClr val="FF3300"/>
                </a:solidFill>
              </a:endParaRPr>
            </a:p>
          </p:txBody>
        </p:sp>
      </p:grpSp>
      <p:sp>
        <p:nvSpPr>
          <p:cNvPr id="2053" name="Freeform 8"/>
          <p:cNvSpPr>
            <a:spLocks/>
          </p:cNvSpPr>
          <p:nvPr/>
        </p:nvSpPr>
        <p:spPr bwMode="auto">
          <a:xfrm>
            <a:off x="3432175" y="1989138"/>
            <a:ext cx="1550988" cy="2016125"/>
          </a:xfrm>
          <a:custGeom>
            <a:avLst/>
            <a:gdLst>
              <a:gd name="T0" fmla="*/ 0 w 1361"/>
              <a:gd name="T1" fmla="*/ 0 h 1769"/>
              <a:gd name="T2" fmla="*/ 0 w 1361"/>
              <a:gd name="T3" fmla="*/ 1451 h 1769"/>
              <a:gd name="T4" fmla="*/ 1361 w 1361"/>
              <a:gd name="T5" fmla="*/ 1769 h 1769"/>
              <a:gd name="T6" fmla="*/ 1361 w 1361"/>
              <a:gd name="T7" fmla="*/ 90 h 1769"/>
              <a:gd name="T8" fmla="*/ 0 w 1361"/>
              <a:gd name="T9" fmla="*/ 0 h 17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1"/>
              <a:gd name="T16" fmla="*/ 0 h 1769"/>
              <a:gd name="T17" fmla="*/ 1361 w 1361"/>
              <a:gd name="T18" fmla="*/ 1769 h 17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1" h="1769">
                <a:moveTo>
                  <a:pt x="0" y="0"/>
                </a:moveTo>
                <a:lnTo>
                  <a:pt x="0" y="1451"/>
                </a:lnTo>
                <a:lnTo>
                  <a:pt x="1361" y="1769"/>
                </a:lnTo>
                <a:lnTo>
                  <a:pt x="1361" y="90"/>
                </a:lnTo>
                <a:lnTo>
                  <a:pt x="0" y="0"/>
                </a:lnTo>
                <a:close/>
              </a:path>
            </a:pathLst>
          </a:custGeom>
          <a:solidFill>
            <a:srgbClr val="C0C0C0">
              <a:alpha val="5294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76600" y="2039938"/>
            <a:ext cx="1757363" cy="1757362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PerspectiveTop">
              <a:rot lat="0" lon="1800000" rev="0"/>
            </a:camera>
            <a:lightRig rig="legacyFlat3" dir="b"/>
          </a:scene3d>
          <a:sp3d extrusionH="6323000" prstMaterial="legacyWireframe">
            <a:bevelT w="13500" h="13500" prst="angle"/>
            <a:bevelB w="13500" h="13500" prst="angle"/>
            <a:extrusionClr>
              <a:srgbClr val="CCFF66"/>
            </a:extrusionClr>
          </a:sp3d>
        </p:spPr>
        <p:txBody>
          <a:bodyPr wrap="none" anchor="ctr">
            <a:flatTx/>
          </a:bodyPr>
          <a:lstStyle/>
          <a:p>
            <a:endParaRPr lang="zh-TW" altLang="en-US"/>
          </a:p>
        </p:txBody>
      </p:sp>
      <p:sp>
        <p:nvSpPr>
          <p:cNvPr id="8216" name="Freeform 24"/>
          <p:cNvSpPr>
            <a:spLocks/>
          </p:cNvSpPr>
          <p:nvPr/>
        </p:nvSpPr>
        <p:spPr bwMode="auto">
          <a:xfrm>
            <a:off x="4103688" y="2247900"/>
            <a:ext cx="465137" cy="671513"/>
          </a:xfrm>
          <a:custGeom>
            <a:avLst/>
            <a:gdLst>
              <a:gd name="T0" fmla="*/ 0 w 1361"/>
              <a:gd name="T1" fmla="*/ 0 h 1769"/>
              <a:gd name="T2" fmla="*/ 0 w 1361"/>
              <a:gd name="T3" fmla="*/ 1451 h 1769"/>
              <a:gd name="T4" fmla="*/ 1361 w 1361"/>
              <a:gd name="T5" fmla="*/ 1769 h 1769"/>
              <a:gd name="T6" fmla="*/ 1361 w 1361"/>
              <a:gd name="T7" fmla="*/ 90 h 1769"/>
              <a:gd name="T8" fmla="*/ 0 w 1361"/>
              <a:gd name="T9" fmla="*/ 0 h 17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1"/>
              <a:gd name="T16" fmla="*/ 0 h 1769"/>
              <a:gd name="T17" fmla="*/ 1361 w 1361"/>
              <a:gd name="T18" fmla="*/ 1769 h 17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1" h="1769">
                <a:moveTo>
                  <a:pt x="0" y="0"/>
                </a:moveTo>
                <a:lnTo>
                  <a:pt x="0" y="1451"/>
                </a:lnTo>
                <a:lnTo>
                  <a:pt x="1361" y="1769"/>
                </a:lnTo>
                <a:lnTo>
                  <a:pt x="1361" y="90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3794125" y="2763838"/>
            <a:ext cx="155575" cy="155575"/>
          </a:xfrm>
          <a:prstGeom prst="rect">
            <a:avLst/>
          </a:prstGeom>
          <a:solidFill>
            <a:schemeClr val="accent1">
              <a:alpha val="70195"/>
            </a:schemeClr>
          </a:solidFill>
          <a:ln w="9525">
            <a:miter lim="800000"/>
            <a:headEnd/>
            <a:tailEnd/>
          </a:ln>
          <a:scene3d>
            <a:camera prst="legacyPerspectiveTop">
              <a:rot lat="0" lon="1200000" rev="0"/>
            </a:camera>
            <a:lightRig rig="legacyFlat3" dir="b"/>
          </a:scene3d>
          <a:sp3d extrusionH="19023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zh-TW" altLang="en-US"/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3844925" y="2814638"/>
            <a:ext cx="52388" cy="539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3275013" y="4549775"/>
            <a:ext cx="1873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ko-KR" sz="1600" b="1">
                <a:solidFill>
                  <a:srgbClr val="FF3300"/>
                </a:solidFill>
                <a:latin typeface="Arial Narrow" pitchFamily="34" charset="0"/>
              </a:rPr>
              <a:t>glPushName(100);</a:t>
            </a:r>
          </a:p>
        </p:txBody>
      </p:sp>
      <p:grpSp>
        <p:nvGrpSpPr>
          <p:cNvPr id="3" name="Group 96"/>
          <p:cNvGrpSpPr>
            <a:grpSpLocks/>
          </p:cNvGrpSpPr>
          <p:nvPr/>
        </p:nvGrpSpPr>
        <p:grpSpPr bwMode="auto">
          <a:xfrm>
            <a:off x="5076825" y="4652963"/>
            <a:ext cx="3671888" cy="411162"/>
            <a:chOff x="3107" y="2931"/>
            <a:chExt cx="2211" cy="247"/>
          </a:xfrm>
        </p:grpSpPr>
        <p:sp>
          <p:nvSpPr>
            <p:cNvPr id="2072" name="Rectangle 30"/>
            <p:cNvSpPr>
              <a:spLocks noChangeArrowheads="1"/>
            </p:cNvSpPr>
            <p:nvPr/>
          </p:nvSpPr>
          <p:spPr bwMode="auto">
            <a:xfrm>
              <a:off x="3107" y="2931"/>
              <a:ext cx="245" cy="2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200"/>
                <a:t>1</a:t>
              </a:r>
            </a:p>
          </p:txBody>
        </p:sp>
        <p:sp>
          <p:nvSpPr>
            <p:cNvPr id="2073" name="Rectangle 31"/>
            <p:cNvSpPr>
              <a:spLocks noChangeArrowheads="1"/>
            </p:cNvSpPr>
            <p:nvPr/>
          </p:nvSpPr>
          <p:spPr bwMode="auto">
            <a:xfrm>
              <a:off x="3352" y="2931"/>
              <a:ext cx="245" cy="2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200"/>
                <a:t>0</a:t>
              </a:r>
            </a:p>
          </p:txBody>
        </p:sp>
        <p:sp>
          <p:nvSpPr>
            <p:cNvPr id="2074" name="Rectangle 32"/>
            <p:cNvSpPr>
              <a:spLocks noChangeArrowheads="1"/>
            </p:cNvSpPr>
            <p:nvPr/>
          </p:nvSpPr>
          <p:spPr bwMode="auto">
            <a:xfrm>
              <a:off x="3599" y="2931"/>
              <a:ext cx="245" cy="2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200"/>
                <a:t>0</a:t>
              </a:r>
            </a:p>
          </p:txBody>
        </p:sp>
        <p:sp>
          <p:nvSpPr>
            <p:cNvPr id="2075" name="Rectangle 33"/>
            <p:cNvSpPr>
              <a:spLocks noChangeArrowheads="1"/>
            </p:cNvSpPr>
            <p:nvPr/>
          </p:nvSpPr>
          <p:spPr bwMode="auto">
            <a:xfrm>
              <a:off x="3844" y="2931"/>
              <a:ext cx="245" cy="2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200"/>
                <a:t>100</a:t>
              </a:r>
            </a:p>
          </p:txBody>
        </p:sp>
        <p:sp>
          <p:nvSpPr>
            <p:cNvPr id="2076" name="Rectangle 34"/>
            <p:cNvSpPr>
              <a:spLocks noChangeArrowheads="1"/>
            </p:cNvSpPr>
            <p:nvPr/>
          </p:nvSpPr>
          <p:spPr bwMode="auto">
            <a:xfrm>
              <a:off x="4090" y="2931"/>
              <a:ext cx="245" cy="2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77" name="Rectangle 35"/>
            <p:cNvSpPr>
              <a:spLocks noChangeArrowheads="1"/>
            </p:cNvSpPr>
            <p:nvPr/>
          </p:nvSpPr>
          <p:spPr bwMode="auto">
            <a:xfrm>
              <a:off x="4335" y="2931"/>
              <a:ext cx="245" cy="2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78" name="Rectangle 36"/>
            <p:cNvSpPr>
              <a:spLocks noChangeArrowheads="1"/>
            </p:cNvSpPr>
            <p:nvPr/>
          </p:nvSpPr>
          <p:spPr bwMode="auto">
            <a:xfrm>
              <a:off x="4582" y="2931"/>
              <a:ext cx="245" cy="2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79" name="Rectangle 37"/>
            <p:cNvSpPr>
              <a:spLocks noChangeArrowheads="1"/>
            </p:cNvSpPr>
            <p:nvPr/>
          </p:nvSpPr>
          <p:spPr bwMode="auto">
            <a:xfrm>
              <a:off x="4827" y="2931"/>
              <a:ext cx="245" cy="2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80" name="Rectangle 38"/>
            <p:cNvSpPr>
              <a:spLocks noChangeArrowheads="1"/>
            </p:cNvSpPr>
            <p:nvPr/>
          </p:nvSpPr>
          <p:spPr bwMode="auto">
            <a:xfrm>
              <a:off x="5073" y="2931"/>
              <a:ext cx="245" cy="2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8276" name="AutoShape 84"/>
          <p:cNvSpPr>
            <a:spLocks noChangeArrowheads="1"/>
          </p:cNvSpPr>
          <p:nvPr/>
        </p:nvSpPr>
        <p:spPr bwMode="auto">
          <a:xfrm>
            <a:off x="468313" y="3429000"/>
            <a:ext cx="2519362" cy="576263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  <a:defRPr/>
            </a:pPr>
            <a:r>
              <a:rPr lang="en-US" altLang="ko-K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HY견고딕" pitchFamily="18" charset="-127"/>
              </a:rPr>
              <a:t>Specify a Pick Volume</a:t>
            </a:r>
          </a:p>
        </p:txBody>
      </p:sp>
      <p:sp>
        <p:nvSpPr>
          <p:cNvPr id="8278" name="AutoShape 86"/>
          <p:cNvSpPr>
            <a:spLocks noChangeArrowheads="1"/>
          </p:cNvSpPr>
          <p:nvPr/>
        </p:nvSpPr>
        <p:spPr bwMode="auto">
          <a:xfrm>
            <a:off x="468313" y="2565400"/>
            <a:ext cx="2519362" cy="576263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  <a:defRPr/>
            </a:pPr>
            <a:r>
              <a:rPr lang="en-US" altLang="ko-K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HY견고딕" pitchFamily="18" charset="-127"/>
              </a:rPr>
              <a:t>Initialize Name Stack</a:t>
            </a:r>
          </a:p>
        </p:txBody>
      </p:sp>
      <p:sp>
        <p:nvSpPr>
          <p:cNvPr id="8279" name="AutoShape 87"/>
          <p:cNvSpPr>
            <a:spLocks noChangeArrowheads="1"/>
          </p:cNvSpPr>
          <p:nvPr/>
        </p:nvSpPr>
        <p:spPr bwMode="auto">
          <a:xfrm>
            <a:off x="468313" y="1700213"/>
            <a:ext cx="2519362" cy="576262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  <a:defRPr/>
            </a:pPr>
            <a:r>
              <a:rPr lang="en-US" altLang="ko-K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HY견고딕" pitchFamily="18" charset="-127"/>
              </a:rPr>
              <a:t>Set up Pick Buffer</a:t>
            </a:r>
          </a:p>
        </p:txBody>
      </p:sp>
      <p:sp>
        <p:nvSpPr>
          <p:cNvPr id="2063" name="Rectangle 88"/>
          <p:cNvSpPr>
            <a:spLocks noChangeArrowheads="1"/>
          </p:cNvSpPr>
          <p:nvPr/>
        </p:nvSpPr>
        <p:spPr bwMode="auto">
          <a:xfrm>
            <a:off x="323850" y="2420938"/>
            <a:ext cx="2808288" cy="2592387"/>
          </a:xfrm>
          <a:prstGeom prst="rect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4" name="AutoShape 90"/>
          <p:cNvSpPr>
            <a:spLocks noChangeArrowheads="1"/>
          </p:cNvSpPr>
          <p:nvPr/>
        </p:nvSpPr>
        <p:spPr bwMode="auto">
          <a:xfrm>
            <a:off x="1619250" y="2309813"/>
            <a:ext cx="144463" cy="215900"/>
          </a:xfrm>
          <a:prstGeom prst="downArrow">
            <a:avLst>
              <a:gd name="adj1" fmla="val 50000"/>
              <a:gd name="adj2" fmla="val 3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2065" name="AutoShape 91"/>
          <p:cNvSpPr>
            <a:spLocks noChangeArrowheads="1"/>
          </p:cNvSpPr>
          <p:nvPr/>
        </p:nvSpPr>
        <p:spPr bwMode="auto">
          <a:xfrm>
            <a:off x="1619250" y="3190875"/>
            <a:ext cx="144463" cy="215900"/>
          </a:xfrm>
          <a:prstGeom prst="downArrow">
            <a:avLst>
              <a:gd name="adj1" fmla="val 50000"/>
              <a:gd name="adj2" fmla="val 3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468313" y="4054475"/>
            <a:ext cx="2519362" cy="814388"/>
            <a:chOff x="295" y="2554"/>
            <a:chExt cx="1587" cy="513"/>
          </a:xfrm>
        </p:grpSpPr>
        <p:sp>
          <p:nvSpPr>
            <p:cNvPr id="8277" name="AutoShape 85"/>
            <p:cNvSpPr>
              <a:spLocks noChangeArrowheads="1"/>
            </p:cNvSpPr>
            <p:nvPr/>
          </p:nvSpPr>
          <p:spPr bwMode="auto">
            <a:xfrm>
              <a:off x="295" y="2704"/>
              <a:ext cx="1587" cy="363"/>
            </a:xfrm>
            <a:prstGeom prst="actionButtonBlank">
              <a:avLst/>
            </a:prstGeom>
            <a:gradFill rotWithShape="1">
              <a:gsLst>
                <a:gs pos="0">
                  <a:srgbClr val="0000FF">
                    <a:gamma/>
                    <a:shade val="46275"/>
                    <a:invGamma/>
                  </a:srgbClr>
                </a:gs>
                <a:gs pos="5000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defRPr/>
              </a:pPr>
              <a:r>
                <a:rPr lang="en-US" altLang="ko-KR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ea typeface="HY견고딕" pitchFamily="18" charset="-127"/>
                </a:rPr>
                <a:t>Draw Object with IDs</a:t>
              </a:r>
            </a:p>
          </p:txBody>
        </p:sp>
        <p:sp>
          <p:nvSpPr>
            <p:cNvPr id="2071" name="AutoShape 92"/>
            <p:cNvSpPr>
              <a:spLocks noChangeArrowheads="1"/>
            </p:cNvSpPr>
            <p:nvPr/>
          </p:nvSpPr>
          <p:spPr bwMode="auto">
            <a:xfrm>
              <a:off x="1020" y="2554"/>
              <a:ext cx="91" cy="136"/>
            </a:xfrm>
            <a:prstGeom prst="downArrow">
              <a:avLst>
                <a:gd name="adj1" fmla="val 50000"/>
                <a:gd name="adj2" fmla="val 373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zh-TW" altLang="en-US"/>
            </a:p>
          </p:txBody>
        </p:sp>
      </p:grpSp>
      <p:grpSp>
        <p:nvGrpSpPr>
          <p:cNvPr id="5" name="Group 103"/>
          <p:cNvGrpSpPr>
            <a:grpSpLocks/>
          </p:cNvGrpSpPr>
          <p:nvPr/>
        </p:nvGrpSpPr>
        <p:grpSpPr bwMode="auto">
          <a:xfrm>
            <a:off x="7219950" y="3860800"/>
            <a:ext cx="1168400" cy="301625"/>
            <a:chOff x="4548" y="2432"/>
            <a:chExt cx="736" cy="190"/>
          </a:xfrm>
        </p:grpSpPr>
        <p:sp>
          <p:nvSpPr>
            <p:cNvPr id="2069" name="AutoShape 97"/>
            <p:cNvSpPr>
              <a:spLocks noChangeArrowheads="1"/>
            </p:cNvSpPr>
            <p:nvPr/>
          </p:nvSpPr>
          <p:spPr bwMode="auto">
            <a:xfrm>
              <a:off x="4921" y="2478"/>
              <a:ext cx="363" cy="90"/>
            </a:xfrm>
            <a:prstGeom prst="leftArrow">
              <a:avLst>
                <a:gd name="adj1" fmla="val 50000"/>
                <a:gd name="adj2" fmla="val 1008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aphicFrame>
          <p:nvGraphicFramePr>
            <p:cNvPr id="2050" name="Object 2"/>
            <p:cNvGraphicFramePr>
              <a:graphicFrameLocks noChangeAspect="1"/>
            </p:cNvGraphicFramePr>
            <p:nvPr/>
          </p:nvGraphicFramePr>
          <p:xfrm>
            <a:off x="4548" y="2432"/>
            <a:ext cx="272" cy="190"/>
          </p:xfrm>
          <a:graphic>
            <a:graphicData uri="http://schemas.openxmlformats.org/presentationml/2006/ole">
              <p:oleObj spid="_x0000_s2050" name="Equation" r:id="rId3" imgW="253800" imgH="177480" progId="Equation.3">
                <p:embed/>
              </p:oleObj>
            </a:graphicData>
          </a:graphic>
        </p:graphicFrame>
      </p:grpSp>
      <p:sp>
        <p:nvSpPr>
          <p:cNvPr id="8294" name="Text Box 102"/>
          <p:cNvSpPr txBox="1">
            <a:spLocks noChangeArrowheads="1"/>
          </p:cNvSpPr>
          <p:nvPr/>
        </p:nvSpPr>
        <p:spPr bwMode="auto">
          <a:xfrm>
            <a:off x="3276600" y="4868863"/>
            <a:ext cx="1873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ko-KR" sz="1600" b="1">
                <a:solidFill>
                  <a:srgbClr val="FF3300"/>
                </a:solidFill>
                <a:latin typeface="Arial Narrow" pitchFamily="34" charset="0"/>
              </a:rPr>
              <a:t>glDrawRedRect();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6" grpId="0" animBg="1"/>
      <p:bldP spid="8219" grpId="0"/>
      <p:bldP spid="829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Fill Selection Buffer</a:t>
            </a:r>
          </a:p>
        </p:txBody>
      </p:sp>
      <p:grpSp>
        <p:nvGrpSpPr>
          <p:cNvPr id="3077" name="Group 3"/>
          <p:cNvGrpSpPr>
            <a:grpSpLocks/>
          </p:cNvGrpSpPr>
          <p:nvPr/>
        </p:nvGrpSpPr>
        <p:grpSpPr bwMode="auto">
          <a:xfrm>
            <a:off x="7019925" y="1846263"/>
            <a:ext cx="792163" cy="2303462"/>
            <a:chOff x="2880" y="2251"/>
            <a:chExt cx="499" cy="1451"/>
          </a:xfrm>
        </p:grpSpPr>
        <p:sp>
          <p:nvSpPr>
            <p:cNvPr id="3106" name="Rectangle 4"/>
            <p:cNvSpPr>
              <a:spLocks noChangeArrowheads="1"/>
            </p:cNvSpPr>
            <p:nvPr/>
          </p:nvSpPr>
          <p:spPr bwMode="auto">
            <a:xfrm>
              <a:off x="2880" y="2251"/>
              <a:ext cx="499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07" name="Rectangle 5"/>
            <p:cNvSpPr>
              <a:spLocks noChangeArrowheads="1"/>
            </p:cNvSpPr>
            <p:nvPr/>
          </p:nvSpPr>
          <p:spPr bwMode="auto">
            <a:xfrm>
              <a:off x="2880" y="2432"/>
              <a:ext cx="499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08" name="Rectangle 6"/>
            <p:cNvSpPr>
              <a:spLocks noChangeArrowheads="1"/>
            </p:cNvSpPr>
            <p:nvPr/>
          </p:nvSpPr>
          <p:spPr bwMode="auto">
            <a:xfrm>
              <a:off x="2880" y="2614"/>
              <a:ext cx="499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09" name="Rectangle 7"/>
            <p:cNvSpPr>
              <a:spLocks noChangeArrowheads="1"/>
            </p:cNvSpPr>
            <p:nvPr/>
          </p:nvSpPr>
          <p:spPr bwMode="auto">
            <a:xfrm>
              <a:off x="2880" y="2795"/>
              <a:ext cx="499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10" name="Rectangle 8"/>
            <p:cNvSpPr>
              <a:spLocks noChangeArrowheads="1"/>
            </p:cNvSpPr>
            <p:nvPr/>
          </p:nvSpPr>
          <p:spPr bwMode="auto">
            <a:xfrm>
              <a:off x="2880" y="2976"/>
              <a:ext cx="499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11" name="Rectangle 9"/>
            <p:cNvSpPr>
              <a:spLocks noChangeArrowheads="1"/>
            </p:cNvSpPr>
            <p:nvPr/>
          </p:nvSpPr>
          <p:spPr bwMode="auto">
            <a:xfrm>
              <a:off x="2880" y="3158"/>
              <a:ext cx="499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b="1">
                <a:solidFill>
                  <a:srgbClr val="0033CC"/>
                </a:solidFill>
              </a:endParaRPr>
            </a:p>
          </p:txBody>
        </p:sp>
        <p:sp>
          <p:nvSpPr>
            <p:cNvPr id="3112" name="Rectangle 10"/>
            <p:cNvSpPr>
              <a:spLocks noChangeArrowheads="1"/>
            </p:cNvSpPr>
            <p:nvPr/>
          </p:nvSpPr>
          <p:spPr bwMode="auto">
            <a:xfrm>
              <a:off x="2880" y="3339"/>
              <a:ext cx="499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b="1">
                <a:solidFill>
                  <a:srgbClr val="006600"/>
                </a:solidFill>
              </a:endParaRPr>
            </a:p>
          </p:txBody>
        </p:sp>
        <p:sp>
          <p:nvSpPr>
            <p:cNvPr id="3113" name="Rectangle 11"/>
            <p:cNvSpPr>
              <a:spLocks noChangeArrowheads="1"/>
            </p:cNvSpPr>
            <p:nvPr/>
          </p:nvSpPr>
          <p:spPr bwMode="auto">
            <a:xfrm>
              <a:off x="2880" y="3521"/>
              <a:ext cx="499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b="1">
                <a:solidFill>
                  <a:srgbClr val="FF3300"/>
                </a:solidFill>
              </a:endParaRPr>
            </a:p>
          </p:txBody>
        </p:sp>
      </p:grpSp>
      <p:sp>
        <p:nvSpPr>
          <p:cNvPr id="3078" name="Freeform 13"/>
          <p:cNvSpPr>
            <a:spLocks/>
          </p:cNvSpPr>
          <p:nvPr/>
        </p:nvSpPr>
        <p:spPr bwMode="auto">
          <a:xfrm>
            <a:off x="3432175" y="1989138"/>
            <a:ext cx="1550988" cy="2016125"/>
          </a:xfrm>
          <a:custGeom>
            <a:avLst/>
            <a:gdLst>
              <a:gd name="T0" fmla="*/ 0 w 1361"/>
              <a:gd name="T1" fmla="*/ 0 h 1769"/>
              <a:gd name="T2" fmla="*/ 0 w 1361"/>
              <a:gd name="T3" fmla="*/ 1451 h 1769"/>
              <a:gd name="T4" fmla="*/ 1361 w 1361"/>
              <a:gd name="T5" fmla="*/ 1769 h 1769"/>
              <a:gd name="T6" fmla="*/ 1361 w 1361"/>
              <a:gd name="T7" fmla="*/ 90 h 1769"/>
              <a:gd name="T8" fmla="*/ 0 w 1361"/>
              <a:gd name="T9" fmla="*/ 0 h 17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1"/>
              <a:gd name="T16" fmla="*/ 0 h 1769"/>
              <a:gd name="T17" fmla="*/ 1361 w 1361"/>
              <a:gd name="T18" fmla="*/ 1769 h 17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1" h="1769">
                <a:moveTo>
                  <a:pt x="0" y="0"/>
                </a:moveTo>
                <a:lnTo>
                  <a:pt x="0" y="1451"/>
                </a:lnTo>
                <a:lnTo>
                  <a:pt x="1361" y="1769"/>
                </a:lnTo>
                <a:lnTo>
                  <a:pt x="1361" y="90"/>
                </a:lnTo>
                <a:lnTo>
                  <a:pt x="0" y="0"/>
                </a:lnTo>
                <a:close/>
              </a:path>
            </a:pathLst>
          </a:custGeom>
          <a:solidFill>
            <a:srgbClr val="C0C0C0">
              <a:alpha val="5294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9" name="Rectangle 14"/>
          <p:cNvSpPr>
            <a:spLocks noChangeArrowheads="1"/>
          </p:cNvSpPr>
          <p:nvPr/>
        </p:nvSpPr>
        <p:spPr bwMode="auto">
          <a:xfrm>
            <a:off x="3276600" y="2039938"/>
            <a:ext cx="1757363" cy="1757362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PerspectiveTop">
              <a:rot lat="0" lon="1800000" rev="0"/>
            </a:camera>
            <a:lightRig rig="legacyFlat3" dir="b"/>
          </a:scene3d>
          <a:sp3d extrusionH="6323000" prstMaterial="legacyWireframe">
            <a:bevelT w="13500" h="13500" prst="angle"/>
            <a:bevelB w="13500" h="13500" prst="angle"/>
            <a:extrusionClr>
              <a:srgbClr val="CCFF66"/>
            </a:extrusionClr>
          </a:sp3d>
        </p:spPr>
        <p:txBody>
          <a:bodyPr wrap="none" anchor="ctr">
            <a:flatTx/>
          </a:bodyPr>
          <a:lstStyle/>
          <a:p>
            <a:endParaRPr lang="zh-TW" altLang="en-US"/>
          </a:p>
        </p:txBody>
      </p:sp>
      <p:sp>
        <p:nvSpPr>
          <p:cNvPr id="9231" name="Freeform 15"/>
          <p:cNvSpPr>
            <a:spLocks/>
          </p:cNvSpPr>
          <p:nvPr/>
        </p:nvSpPr>
        <p:spPr bwMode="auto">
          <a:xfrm>
            <a:off x="3638550" y="2454275"/>
            <a:ext cx="595313" cy="774700"/>
          </a:xfrm>
          <a:custGeom>
            <a:avLst/>
            <a:gdLst>
              <a:gd name="T0" fmla="*/ 0 w 1361"/>
              <a:gd name="T1" fmla="*/ 0 h 1769"/>
              <a:gd name="T2" fmla="*/ 0 w 1361"/>
              <a:gd name="T3" fmla="*/ 1451 h 1769"/>
              <a:gd name="T4" fmla="*/ 1361 w 1361"/>
              <a:gd name="T5" fmla="*/ 1769 h 1769"/>
              <a:gd name="T6" fmla="*/ 1361 w 1361"/>
              <a:gd name="T7" fmla="*/ 90 h 1769"/>
              <a:gd name="T8" fmla="*/ 0 w 1361"/>
              <a:gd name="T9" fmla="*/ 0 h 17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1"/>
              <a:gd name="T16" fmla="*/ 0 h 1769"/>
              <a:gd name="T17" fmla="*/ 1361 w 1361"/>
              <a:gd name="T18" fmla="*/ 1769 h 17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1" h="1769">
                <a:moveTo>
                  <a:pt x="0" y="0"/>
                </a:moveTo>
                <a:lnTo>
                  <a:pt x="0" y="1451"/>
                </a:lnTo>
                <a:lnTo>
                  <a:pt x="1361" y="1769"/>
                </a:lnTo>
                <a:lnTo>
                  <a:pt x="1361" y="90"/>
                </a:lnTo>
                <a:lnTo>
                  <a:pt x="0" y="0"/>
                </a:lnTo>
                <a:close/>
              </a:path>
            </a:pathLst>
          </a:custGeom>
          <a:solidFill>
            <a:srgbClr val="66FF33">
              <a:alpha val="6901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1" name="Freeform 16"/>
          <p:cNvSpPr>
            <a:spLocks/>
          </p:cNvSpPr>
          <p:nvPr/>
        </p:nvSpPr>
        <p:spPr bwMode="auto">
          <a:xfrm>
            <a:off x="4103688" y="2247900"/>
            <a:ext cx="465137" cy="671513"/>
          </a:xfrm>
          <a:custGeom>
            <a:avLst/>
            <a:gdLst>
              <a:gd name="T0" fmla="*/ 0 w 1361"/>
              <a:gd name="T1" fmla="*/ 0 h 1769"/>
              <a:gd name="T2" fmla="*/ 0 w 1361"/>
              <a:gd name="T3" fmla="*/ 1451 h 1769"/>
              <a:gd name="T4" fmla="*/ 1361 w 1361"/>
              <a:gd name="T5" fmla="*/ 1769 h 1769"/>
              <a:gd name="T6" fmla="*/ 1361 w 1361"/>
              <a:gd name="T7" fmla="*/ 90 h 1769"/>
              <a:gd name="T8" fmla="*/ 0 w 1361"/>
              <a:gd name="T9" fmla="*/ 0 h 17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1"/>
              <a:gd name="T16" fmla="*/ 0 h 1769"/>
              <a:gd name="T17" fmla="*/ 1361 w 1361"/>
              <a:gd name="T18" fmla="*/ 1769 h 17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1" h="1769">
                <a:moveTo>
                  <a:pt x="0" y="0"/>
                </a:moveTo>
                <a:lnTo>
                  <a:pt x="0" y="1451"/>
                </a:lnTo>
                <a:lnTo>
                  <a:pt x="1361" y="1769"/>
                </a:lnTo>
                <a:lnTo>
                  <a:pt x="1361" y="90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" name="Rectangle 17"/>
          <p:cNvSpPr>
            <a:spLocks noChangeArrowheads="1"/>
          </p:cNvSpPr>
          <p:nvPr/>
        </p:nvSpPr>
        <p:spPr bwMode="auto">
          <a:xfrm>
            <a:off x="3794125" y="2763838"/>
            <a:ext cx="155575" cy="155575"/>
          </a:xfrm>
          <a:prstGeom prst="rect">
            <a:avLst/>
          </a:prstGeom>
          <a:solidFill>
            <a:schemeClr val="accent1">
              <a:alpha val="70195"/>
            </a:schemeClr>
          </a:solidFill>
          <a:ln w="9525">
            <a:miter lim="800000"/>
            <a:headEnd/>
            <a:tailEnd/>
          </a:ln>
          <a:scene3d>
            <a:camera prst="legacyPerspectiveTop">
              <a:rot lat="0" lon="1200000" rev="0"/>
            </a:camera>
            <a:lightRig rig="legacyFlat3" dir="b"/>
          </a:scene3d>
          <a:sp3d extrusionH="19023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zh-TW" altLang="en-US"/>
          </a:p>
        </p:txBody>
      </p:sp>
      <p:sp>
        <p:nvSpPr>
          <p:cNvPr id="3083" name="Oval 18"/>
          <p:cNvSpPr>
            <a:spLocks noChangeArrowheads="1"/>
          </p:cNvSpPr>
          <p:nvPr/>
        </p:nvSpPr>
        <p:spPr bwMode="auto">
          <a:xfrm>
            <a:off x="3844925" y="2814638"/>
            <a:ext cx="52388" cy="539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3275013" y="4549775"/>
            <a:ext cx="1873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ko-KR" sz="1600" b="1">
                <a:solidFill>
                  <a:srgbClr val="FF3300"/>
                </a:solidFill>
                <a:latin typeface="Arial Narrow" pitchFamily="34" charset="0"/>
              </a:rPr>
              <a:t>glPushName(200);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003800" y="4673600"/>
            <a:ext cx="3671888" cy="411163"/>
            <a:chOff x="3152" y="3385"/>
            <a:chExt cx="2109" cy="236"/>
          </a:xfrm>
        </p:grpSpPr>
        <p:sp>
          <p:nvSpPr>
            <p:cNvPr id="3097" name="Rectangle 32"/>
            <p:cNvSpPr>
              <a:spLocks noChangeArrowheads="1"/>
            </p:cNvSpPr>
            <p:nvPr/>
          </p:nvSpPr>
          <p:spPr bwMode="auto">
            <a:xfrm>
              <a:off x="3152" y="3385"/>
              <a:ext cx="234" cy="2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200"/>
                <a:t>1</a:t>
              </a:r>
            </a:p>
          </p:txBody>
        </p:sp>
        <p:sp>
          <p:nvSpPr>
            <p:cNvPr id="3098" name="Rectangle 33"/>
            <p:cNvSpPr>
              <a:spLocks noChangeArrowheads="1"/>
            </p:cNvSpPr>
            <p:nvPr/>
          </p:nvSpPr>
          <p:spPr bwMode="auto">
            <a:xfrm>
              <a:off x="3386" y="3385"/>
              <a:ext cx="234" cy="2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200"/>
                <a:t>0</a:t>
              </a:r>
            </a:p>
          </p:txBody>
        </p:sp>
        <p:sp>
          <p:nvSpPr>
            <p:cNvPr id="3099" name="Rectangle 34"/>
            <p:cNvSpPr>
              <a:spLocks noChangeArrowheads="1"/>
            </p:cNvSpPr>
            <p:nvPr/>
          </p:nvSpPr>
          <p:spPr bwMode="auto">
            <a:xfrm>
              <a:off x="3621" y="3385"/>
              <a:ext cx="234" cy="2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200"/>
                <a:t>0</a:t>
              </a:r>
            </a:p>
          </p:txBody>
        </p:sp>
        <p:sp>
          <p:nvSpPr>
            <p:cNvPr id="3100" name="Rectangle 35"/>
            <p:cNvSpPr>
              <a:spLocks noChangeArrowheads="1"/>
            </p:cNvSpPr>
            <p:nvPr/>
          </p:nvSpPr>
          <p:spPr bwMode="auto">
            <a:xfrm>
              <a:off x="3855" y="3385"/>
              <a:ext cx="233" cy="2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200"/>
                <a:t>100</a:t>
              </a:r>
            </a:p>
          </p:txBody>
        </p:sp>
        <p:sp>
          <p:nvSpPr>
            <p:cNvPr id="3101" name="Rectangle 36"/>
            <p:cNvSpPr>
              <a:spLocks noChangeArrowheads="1"/>
            </p:cNvSpPr>
            <p:nvPr/>
          </p:nvSpPr>
          <p:spPr bwMode="auto">
            <a:xfrm>
              <a:off x="4090" y="3385"/>
              <a:ext cx="234" cy="2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200"/>
                <a:t>2</a:t>
              </a:r>
            </a:p>
          </p:txBody>
        </p:sp>
        <p:sp>
          <p:nvSpPr>
            <p:cNvPr id="3102" name="Rectangle 37"/>
            <p:cNvSpPr>
              <a:spLocks noChangeArrowheads="1"/>
            </p:cNvSpPr>
            <p:nvPr/>
          </p:nvSpPr>
          <p:spPr bwMode="auto">
            <a:xfrm>
              <a:off x="4324" y="3385"/>
              <a:ext cx="233" cy="2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200"/>
                <a:t>0</a:t>
              </a:r>
            </a:p>
          </p:txBody>
        </p:sp>
        <p:sp>
          <p:nvSpPr>
            <p:cNvPr id="3103" name="Rectangle 38"/>
            <p:cNvSpPr>
              <a:spLocks noChangeArrowheads="1"/>
            </p:cNvSpPr>
            <p:nvPr/>
          </p:nvSpPr>
          <p:spPr bwMode="auto">
            <a:xfrm>
              <a:off x="4559" y="3385"/>
              <a:ext cx="233" cy="2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200"/>
                <a:t>0</a:t>
              </a:r>
            </a:p>
          </p:txBody>
        </p:sp>
        <p:sp>
          <p:nvSpPr>
            <p:cNvPr id="3104" name="Rectangle 39"/>
            <p:cNvSpPr>
              <a:spLocks noChangeArrowheads="1"/>
            </p:cNvSpPr>
            <p:nvPr/>
          </p:nvSpPr>
          <p:spPr bwMode="auto">
            <a:xfrm>
              <a:off x="4792" y="3385"/>
              <a:ext cx="234" cy="2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200"/>
                <a:t>100</a:t>
              </a:r>
            </a:p>
          </p:txBody>
        </p:sp>
        <p:sp>
          <p:nvSpPr>
            <p:cNvPr id="3105" name="Rectangle 40"/>
            <p:cNvSpPr>
              <a:spLocks noChangeArrowheads="1"/>
            </p:cNvSpPr>
            <p:nvPr/>
          </p:nvSpPr>
          <p:spPr bwMode="auto">
            <a:xfrm>
              <a:off x="5028" y="3385"/>
              <a:ext cx="233" cy="2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200"/>
                <a:t>200</a:t>
              </a:r>
            </a:p>
          </p:txBody>
        </p:sp>
      </p:grpSp>
      <p:sp>
        <p:nvSpPr>
          <p:cNvPr id="9278" name="AutoShape 62"/>
          <p:cNvSpPr>
            <a:spLocks noChangeArrowheads="1"/>
          </p:cNvSpPr>
          <p:nvPr/>
        </p:nvSpPr>
        <p:spPr bwMode="auto">
          <a:xfrm>
            <a:off x="468313" y="3429000"/>
            <a:ext cx="2519362" cy="576263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  <a:defRPr/>
            </a:pPr>
            <a:r>
              <a:rPr lang="en-US" altLang="ko-K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HY견고딕" pitchFamily="18" charset="-127"/>
              </a:rPr>
              <a:t>Specify a Pick Volume</a:t>
            </a:r>
          </a:p>
        </p:txBody>
      </p:sp>
      <p:sp>
        <p:nvSpPr>
          <p:cNvPr id="9279" name="AutoShape 63"/>
          <p:cNvSpPr>
            <a:spLocks noChangeArrowheads="1"/>
          </p:cNvSpPr>
          <p:nvPr/>
        </p:nvSpPr>
        <p:spPr bwMode="auto">
          <a:xfrm>
            <a:off x="468313" y="4292600"/>
            <a:ext cx="2519362" cy="576263"/>
          </a:xfrm>
          <a:prstGeom prst="actionButtonBlank">
            <a:avLst/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  <a:defRPr/>
            </a:pPr>
            <a:r>
              <a:rPr lang="en-US" altLang="ko-K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HY견고딕" pitchFamily="18" charset="-127"/>
              </a:rPr>
              <a:t>Draw Object with IDs</a:t>
            </a:r>
          </a:p>
        </p:txBody>
      </p:sp>
      <p:sp>
        <p:nvSpPr>
          <p:cNvPr id="9280" name="AutoShape 64"/>
          <p:cNvSpPr>
            <a:spLocks noChangeArrowheads="1"/>
          </p:cNvSpPr>
          <p:nvPr/>
        </p:nvSpPr>
        <p:spPr bwMode="auto">
          <a:xfrm>
            <a:off x="468313" y="2565400"/>
            <a:ext cx="2519362" cy="576263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  <a:defRPr/>
            </a:pPr>
            <a:r>
              <a:rPr lang="en-US" altLang="ko-K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HY견고딕" pitchFamily="18" charset="-127"/>
              </a:rPr>
              <a:t>Initialize Name Stack</a:t>
            </a:r>
          </a:p>
        </p:txBody>
      </p:sp>
      <p:sp>
        <p:nvSpPr>
          <p:cNvPr id="9281" name="AutoShape 65"/>
          <p:cNvSpPr>
            <a:spLocks noChangeArrowheads="1"/>
          </p:cNvSpPr>
          <p:nvPr/>
        </p:nvSpPr>
        <p:spPr bwMode="auto">
          <a:xfrm>
            <a:off x="468313" y="1700213"/>
            <a:ext cx="2519362" cy="576262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  <a:defRPr/>
            </a:pPr>
            <a:r>
              <a:rPr lang="en-US" altLang="ko-K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HY견고딕" pitchFamily="18" charset="-127"/>
              </a:rPr>
              <a:t>Set up Pick Buffer</a:t>
            </a:r>
          </a:p>
        </p:txBody>
      </p:sp>
      <p:sp>
        <p:nvSpPr>
          <p:cNvPr id="3090" name="Rectangle 66"/>
          <p:cNvSpPr>
            <a:spLocks noChangeArrowheads="1"/>
          </p:cNvSpPr>
          <p:nvPr/>
        </p:nvSpPr>
        <p:spPr bwMode="auto">
          <a:xfrm>
            <a:off x="323850" y="2420938"/>
            <a:ext cx="2808288" cy="2592387"/>
          </a:xfrm>
          <a:prstGeom prst="rect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91" name="AutoShape 68"/>
          <p:cNvSpPr>
            <a:spLocks noChangeArrowheads="1"/>
          </p:cNvSpPr>
          <p:nvPr/>
        </p:nvSpPr>
        <p:spPr bwMode="auto">
          <a:xfrm>
            <a:off x="1619250" y="2309813"/>
            <a:ext cx="144463" cy="215900"/>
          </a:xfrm>
          <a:prstGeom prst="downArrow">
            <a:avLst>
              <a:gd name="adj1" fmla="val 50000"/>
              <a:gd name="adj2" fmla="val 3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3092" name="AutoShape 69"/>
          <p:cNvSpPr>
            <a:spLocks noChangeArrowheads="1"/>
          </p:cNvSpPr>
          <p:nvPr/>
        </p:nvSpPr>
        <p:spPr bwMode="auto">
          <a:xfrm>
            <a:off x="1619250" y="3190875"/>
            <a:ext cx="144463" cy="215900"/>
          </a:xfrm>
          <a:prstGeom prst="downArrow">
            <a:avLst>
              <a:gd name="adj1" fmla="val 50000"/>
              <a:gd name="adj2" fmla="val 3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3093" name="AutoShape 70"/>
          <p:cNvSpPr>
            <a:spLocks noChangeArrowheads="1"/>
          </p:cNvSpPr>
          <p:nvPr/>
        </p:nvSpPr>
        <p:spPr bwMode="auto">
          <a:xfrm>
            <a:off x="1619250" y="4054475"/>
            <a:ext cx="144463" cy="215900"/>
          </a:xfrm>
          <a:prstGeom prst="downArrow">
            <a:avLst>
              <a:gd name="adj1" fmla="val 50000"/>
              <a:gd name="adj2" fmla="val 3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7186613" y="3573463"/>
            <a:ext cx="1201737" cy="301625"/>
            <a:chOff x="4527" y="2251"/>
            <a:chExt cx="757" cy="190"/>
          </a:xfrm>
        </p:grpSpPr>
        <p:sp>
          <p:nvSpPr>
            <p:cNvPr id="3096" name="AutoShape 61"/>
            <p:cNvSpPr>
              <a:spLocks noChangeArrowheads="1"/>
            </p:cNvSpPr>
            <p:nvPr/>
          </p:nvSpPr>
          <p:spPr bwMode="auto">
            <a:xfrm>
              <a:off x="4921" y="2296"/>
              <a:ext cx="363" cy="90"/>
            </a:xfrm>
            <a:prstGeom prst="leftArrow">
              <a:avLst>
                <a:gd name="adj1" fmla="val 50000"/>
                <a:gd name="adj2" fmla="val 1008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aphicFrame>
          <p:nvGraphicFramePr>
            <p:cNvPr id="3075" name="Object 3"/>
            <p:cNvGraphicFramePr>
              <a:graphicFrameLocks noChangeAspect="1"/>
            </p:cNvGraphicFramePr>
            <p:nvPr/>
          </p:nvGraphicFramePr>
          <p:xfrm>
            <a:off x="4527" y="2251"/>
            <a:ext cx="300" cy="190"/>
          </p:xfrm>
          <a:graphic>
            <a:graphicData uri="http://schemas.openxmlformats.org/presentationml/2006/ole">
              <p:oleObj spid="_x0000_s3075" name="Equation" r:id="rId3" imgW="279360" imgH="177480" progId="Equation.3">
                <p:embed/>
              </p:oleObj>
            </a:graphicData>
          </a:graphic>
        </p:graphicFrame>
      </p:grp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219950" y="3860800"/>
          <a:ext cx="431800" cy="301625"/>
        </p:xfrm>
        <a:graphic>
          <a:graphicData uri="http://schemas.openxmlformats.org/presentationml/2006/ole">
            <p:oleObj spid="_x0000_s3074" name="Equation" r:id="rId4" imgW="253800" imgH="177480" progId="Equation.3">
              <p:embed/>
            </p:oleObj>
          </a:graphicData>
        </a:graphic>
      </p:graphicFrame>
      <p:sp>
        <p:nvSpPr>
          <p:cNvPr id="9297" name="Text Box 81"/>
          <p:cNvSpPr txBox="1">
            <a:spLocks noChangeArrowheads="1"/>
          </p:cNvSpPr>
          <p:nvPr/>
        </p:nvSpPr>
        <p:spPr bwMode="auto">
          <a:xfrm>
            <a:off x="3276600" y="4892675"/>
            <a:ext cx="1873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ko-KR" sz="1600" b="1">
                <a:solidFill>
                  <a:srgbClr val="FF3300"/>
                </a:solidFill>
                <a:latin typeface="Arial Narrow" pitchFamily="34" charset="0"/>
              </a:rPr>
              <a:t>glDrawGreenRect();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1" grpId="0" animBg="1"/>
      <p:bldP spid="9236" grpId="0"/>
      <p:bldP spid="929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Fill Selection Buffer</a:t>
            </a:r>
          </a:p>
        </p:txBody>
      </p:sp>
      <p:grpSp>
        <p:nvGrpSpPr>
          <p:cNvPr id="4102" name="Group 3"/>
          <p:cNvGrpSpPr>
            <a:grpSpLocks/>
          </p:cNvGrpSpPr>
          <p:nvPr/>
        </p:nvGrpSpPr>
        <p:grpSpPr bwMode="auto">
          <a:xfrm>
            <a:off x="7019925" y="1846263"/>
            <a:ext cx="792163" cy="2303462"/>
            <a:chOff x="2880" y="2251"/>
            <a:chExt cx="499" cy="1451"/>
          </a:xfrm>
        </p:grpSpPr>
        <p:sp>
          <p:nvSpPr>
            <p:cNvPr id="4132" name="Rectangle 4"/>
            <p:cNvSpPr>
              <a:spLocks noChangeArrowheads="1"/>
            </p:cNvSpPr>
            <p:nvPr/>
          </p:nvSpPr>
          <p:spPr bwMode="auto">
            <a:xfrm>
              <a:off x="2880" y="2251"/>
              <a:ext cx="499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33" name="Rectangle 5"/>
            <p:cNvSpPr>
              <a:spLocks noChangeArrowheads="1"/>
            </p:cNvSpPr>
            <p:nvPr/>
          </p:nvSpPr>
          <p:spPr bwMode="auto">
            <a:xfrm>
              <a:off x="2880" y="2432"/>
              <a:ext cx="499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34" name="Rectangle 6"/>
            <p:cNvSpPr>
              <a:spLocks noChangeArrowheads="1"/>
            </p:cNvSpPr>
            <p:nvPr/>
          </p:nvSpPr>
          <p:spPr bwMode="auto">
            <a:xfrm>
              <a:off x="2880" y="2614"/>
              <a:ext cx="499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35" name="Rectangle 7"/>
            <p:cNvSpPr>
              <a:spLocks noChangeArrowheads="1"/>
            </p:cNvSpPr>
            <p:nvPr/>
          </p:nvSpPr>
          <p:spPr bwMode="auto">
            <a:xfrm>
              <a:off x="2880" y="2795"/>
              <a:ext cx="499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36" name="Rectangle 8"/>
            <p:cNvSpPr>
              <a:spLocks noChangeArrowheads="1"/>
            </p:cNvSpPr>
            <p:nvPr/>
          </p:nvSpPr>
          <p:spPr bwMode="auto">
            <a:xfrm>
              <a:off x="2880" y="2976"/>
              <a:ext cx="499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37" name="Rectangle 9"/>
            <p:cNvSpPr>
              <a:spLocks noChangeArrowheads="1"/>
            </p:cNvSpPr>
            <p:nvPr/>
          </p:nvSpPr>
          <p:spPr bwMode="auto">
            <a:xfrm>
              <a:off x="2880" y="3158"/>
              <a:ext cx="499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b="1">
                <a:solidFill>
                  <a:srgbClr val="0033CC"/>
                </a:solidFill>
              </a:endParaRPr>
            </a:p>
          </p:txBody>
        </p:sp>
        <p:sp>
          <p:nvSpPr>
            <p:cNvPr id="4138" name="Rectangle 10"/>
            <p:cNvSpPr>
              <a:spLocks noChangeArrowheads="1"/>
            </p:cNvSpPr>
            <p:nvPr/>
          </p:nvSpPr>
          <p:spPr bwMode="auto">
            <a:xfrm>
              <a:off x="2880" y="3339"/>
              <a:ext cx="499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b="1">
                <a:solidFill>
                  <a:srgbClr val="006600"/>
                </a:solidFill>
              </a:endParaRPr>
            </a:p>
          </p:txBody>
        </p:sp>
        <p:sp>
          <p:nvSpPr>
            <p:cNvPr id="4139" name="Rectangle 11"/>
            <p:cNvSpPr>
              <a:spLocks noChangeArrowheads="1"/>
            </p:cNvSpPr>
            <p:nvPr/>
          </p:nvSpPr>
          <p:spPr bwMode="auto">
            <a:xfrm>
              <a:off x="2880" y="3521"/>
              <a:ext cx="499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b="1">
                <a:solidFill>
                  <a:srgbClr val="FF3300"/>
                </a:solidFill>
              </a:endParaRPr>
            </a:p>
          </p:txBody>
        </p:sp>
      </p:grpSp>
      <p:sp>
        <p:nvSpPr>
          <p:cNvPr id="4103" name="Freeform 13"/>
          <p:cNvSpPr>
            <a:spLocks/>
          </p:cNvSpPr>
          <p:nvPr/>
        </p:nvSpPr>
        <p:spPr bwMode="auto">
          <a:xfrm>
            <a:off x="3432175" y="1989138"/>
            <a:ext cx="1550988" cy="2016125"/>
          </a:xfrm>
          <a:custGeom>
            <a:avLst/>
            <a:gdLst>
              <a:gd name="T0" fmla="*/ 0 w 1361"/>
              <a:gd name="T1" fmla="*/ 0 h 1769"/>
              <a:gd name="T2" fmla="*/ 0 w 1361"/>
              <a:gd name="T3" fmla="*/ 1451 h 1769"/>
              <a:gd name="T4" fmla="*/ 1361 w 1361"/>
              <a:gd name="T5" fmla="*/ 1769 h 1769"/>
              <a:gd name="T6" fmla="*/ 1361 w 1361"/>
              <a:gd name="T7" fmla="*/ 90 h 1769"/>
              <a:gd name="T8" fmla="*/ 0 w 1361"/>
              <a:gd name="T9" fmla="*/ 0 h 17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1"/>
              <a:gd name="T16" fmla="*/ 0 h 1769"/>
              <a:gd name="T17" fmla="*/ 1361 w 1361"/>
              <a:gd name="T18" fmla="*/ 1769 h 17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1" h="1769">
                <a:moveTo>
                  <a:pt x="0" y="0"/>
                </a:moveTo>
                <a:lnTo>
                  <a:pt x="0" y="1451"/>
                </a:lnTo>
                <a:lnTo>
                  <a:pt x="1361" y="1769"/>
                </a:lnTo>
                <a:lnTo>
                  <a:pt x="1361" y="90"/>
                </a:lnTo>
                <a:lnTo>
                  <a:pt x="0" y="0"/>
                </a:lnTo>
                <a:close/>
              </a:path>
            </a:pathLst>
          </a:custGeom>
          <a:solidFill>
            <a:srgbClr val="C0C0C0">
              <a:alpha val="5294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104" name="Rectangle 14"/>
          <p:cNvSpPr>
            <a:spLocks noChangeArrowheads="1"/>
          </p:cNvSpPr>
          <p:nvPr/>
        </p:nvSpPr>
        <p:spPr bwMode="auto">
          <a:xfrm>
            <a:off x="3276600" y="2039938"/>
            <a:ext cx="1757363" cy="1757362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PerspectiveTop">
              <a:rot lat="0" lon="1800000" rev="0"/>
            </a:camera>
            <a:lightRig rig="legacyFlat3" dir="b"/>
          </a:scene3d>
          <a:sp3d extrusionH="6323000" prstMaterial="legacyWireframe">
            <a:bevelT w="13500" h="13500" prst="angle"/>
            <a:bevelB w="13500" h="13500" prst="angle"/>
            <a:extrusionClr>
              <a:srgbClr val="CCFF66"/>
            </a:extrusionClr>
          </a:sp3d>
        </p:spPr>
        <p:txBody>
          <a:bodyPr wrap="none" anchor="ctr">
            <a:flatTx/>
          </a:bodyPr>
          <a:lstStyle/>
          <a:p>
            <a:endParaRPr lang="zh-TW" altLang="en-US"/>
          </a:p>
        </p:txBody>
      </p:sp>
      <p:sp>
        <p:nvSpPr>
          <p:cNvPr id="4105" name="Freeform 15"/>
          <p:cNvSpPr>
            <a:spLocks/>
          </p:cNvSpPr>
          <p:nvPr/>
        </p:nvSpPr>
        <p:spPr bwMode="auto">
          <a:xfrm>
            <a:off x="3638550" y="2454275"/>
            <a:ext cx="595313" cy="774700"/>
          </a:xfrm>
          <a:custGeom>
            <a:avLst/>
            <a:gdLst>
              <a:gd name="T0" fmla="*/ 0 w 1361"/>
              <a:gd name="T1" fmla="*/ 0 h 1769"/>
              <a:gd name="T2" fmla="*/ 0 w 1361"/>
              <a:gd name="T3" fmla="*/ 1451 h 1769"/>
              <a:gd name="T4" fmla="*/ 1361 w 1361"/>
              <a:gd name="T5" fmla="*/ 1769 h 1769"/>
              <a:gd name="T6" fmla="*/ 1361 w 1361"/>
              <a:gd name="T7" fmla="*/ 90 h 1769"/>
              <a:gd name="T8" fmla="*/ 0 w 1361"/>
              <a:gd name="T9" fmla="*/ 0 h 17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1"/>
              <a:gd name="T16" fmla="*/ 0 h 1769"/>
              <a:gd name="T17" fmla="*/ 1361 w 1361"/>
              <a:gd name="T18" fmla="*/ 1769 h 17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1" h="1769">
                <a:moveTo>
                  <a:pt x="0" y="0"/>
                </a:moveTo>
                <a:lnTo>
                  <a:pt x="0" y="1451"/>
                </a:lnTo>
                <a:lnTo>
                  <a:pt x="1361" y="1769"/>
                </a:lnTo>
                <a:lnTo>
                  <a:pt x="1361" y="90"/>
                </a:lnTo>
                <a:lnTo>
                  <a:pt x="0" y="0"/>
                </a:lnTo>
                <a:close/>
              </a:path>
            </a:pathLst>
          </a:custGeom>
          <a:solidFill>
            <a:srgbClr val="66FF33">
              <a:alpha val="6901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106" name="Freeform 16"/>
          <p:cNvSpPr>
            <a:spLocks/>
          </p:cNvSpPr>
          <p:nvPr/>
        </p:nvSpPr>
        <p:spPr bwMode="auto">
          <a:xfrm>
            <a:off x="4103688" y="2247900"/>
            <a:ext cx="465137" cy="671513"/>
          </a:xfrm>
          <a:custGeom>
            <a:avLst/>
            <a:gdLst>
              <a:gd name="T0" fmla="*/ 0 w 1361"/>
              <a:gd name="T1" fmla="*/ 0 h 1769"/>
              <a:gd name="T2" fmla="*/ 0 w 1361"/>
              <a:gd name="T3" fmla="*/ 1451 h 1769"/>
              <a:gd name="T4" fmla="*/ 1361 w 1361"/>
              <a:gd name="T5" fmla="*/ 1769 h 1769"/>
              <a:gd name="T6" fmla="*/ 1361 w 1361"/>
              <a:gd name="T7" fmla="*/ 90 h 1769"/>
              <a:gd name="T8" fmla="*/ 0 w 1361"/>
              <a:gd name="T9" fmla="*/ 0 h 17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1"/>
              <a:gd name="T16" fmla="*/ 0 h 1769"/>
              <a:gd name="T17" fmla="*/ 1361 w 1361"/>
              <a:gd name="T18" fmla="*/ 1769 h 17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1" h="1769">
                <a:moveTo>
                  <a:pt x="0" y="0"/>
                </a:moveTo>
                <a:lnTo>
                  <a:pt x="0" y="1451"/>
                </a:lnTo>
                <a:lnTo>
                  <a:pt x="1361" y="1769"/>
                </a:lnTo>
                <a:lnTo>
                  <a:pt x="1361" y="90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107" name="Rectangle 17"/>
          <p:cNvSpPr>
            <a:spLocks noChangeArrowheads="1"/>
          </p:cNvSpPr>
          <p:nvPr/>
        </p:nvSpPr>
        <p:spPr bwMode="auto">
          <a:xfrm>
            <a:off x="3794125" y="2763838"/>
            <a:ext cx="155575" cy="155575"/>
          </a:xfrm>
          <a:prstGeom prst="rect">
            <a:avLst/>
          </a:prstGeom>
          <a:solidFill>
            <a:schemeClr val="accent1">
              <a:alpha val="70195"/>
            </a:schemeClr>
          </a:solidFill>
          <a:ln w="9525">
            <a:miter lim="800000"/>
            <a:headEnd/>
            <a:tailEnd/>
          </a:ln>
          <a:scene3d>
            <a:camera prst="legacyPerspectiveTop">
              <a:rot lat="0" lon="1200000" rev="0"/>
            </a:camera>
            <a:lightRig rig="legacyFlat3" dir="b"/>
          </a:scene3d>
          <a:sp3d extrusionH="19023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zh-TW" altLang="en-US"/>
          </a:p>
        </p:txBody>
      </p:sp>
      <p:sp>
        <p:nvSpPr>
          <p:cNvPr id="4108" name="Oval 18"/>
          <p:cNvSpPr>
            <a:spLocks noChangeArrowheads="1"/>
          </p:cNvSpPr>
          <p:nvPr/>
        </p:nvSpPr>
        <p:spPr bwMode="auto">
          <a:xfrm>
            <a:off x="3844925" y="2814638"/>
            <a:ext cx="52388" cy="539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59" name="Freeform 19"/>
          <p:cNvSpPr>
            <a:spLocks/>
          </p:cNvSpPr>
          <p:nvPr/>
        </p:nvSpPr>
        <p:spPr bwMode="auto">
          <a:xfrm>
            <a:off x="4259263" y="2868613"/>
            <a:ext cx="595312" cy="774700"/>
          </a:xfrm>
          <a:custGeom>
            <a:avLst/>
            <a:gdLst>
              <a:gd name="T0" fmla="*/ 0 w 1361"/>
              <a:gd name="T1" fmla="*/ 0 h 1769"/>
              <a:gd name="T2" fmla="*/ 0 w 1361"/>
              <a:gd name="T3" fmla="*/ 1451 h 1769"/>
              <a:gd name="T4" fmla="*/ 1361 w 1361"/>
              <a:gd name="T5" fmla="*/ 1769 h 1769"/>
              <a:gd name="T6" fmla="*/ 1361 w 1361"/>
              <a:gd name="T7" fmla="*/ 90 h 1769"/>
              <a:gd name="T8" fmla="*/ 0 w 1361"/>
              <a:gd name="T9" fmla="*/ 0 h 17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1"/>
              <a:gd name="T16" fmla="*/ 0 h 1769"/>
              <a:gd name="T17" fmla="*/ 1361 w 1361"/>
              <a:gd name="T18" fmla="*/ 1769 h 17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1" h="1769">
                <a:moveTo>
                  <a:pt x="0" y="0"/>
                </a:moveTo>
                <a:lnTo>
                  <a:pt x="0" y="1451"/>
                </a:lnTo>
                <a:lnTo>
                  <a:pt x="1361" y="1769"/>
                </a:lnTo>
                <a:lnTo>
                  <a:pt x="1361" y="90"/>
                </a:lnTo>
                <a:lnTo>
                  <a:pt x="0" y="0"/>
                </a:lnTo>
                <a:close/>
              </a:path>
            </a:pathLst>
          </a:custGeom>
          <a:solidFill>
            <a:srgbClr val="0000FF">
              <a:alpha val="6901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5003800" y="4675188"/>
            <a:ext cx="3671888" cy="409575"/>
            <a:chOff x="3152" y="3838"/>
            <a:chExt cx="2042" cy="228"/>
          </a:xfrm>
        </p:grpSpPr>
        <p:sp>
          <p:nvSpPr>
            <p:cNvPr id="4123" name="Rectangle 42"/>
            <p:cNvSpPr>
              <a:spLocks noChangeArrowheads="1"/>
            </p:cNvSpPr>
            <p:nvPr/>
          </p:nvSpPr>
          <p:spPr bwMode="auto">
            <a:xfrm>
              <a:off x="3152" y="3838"/>
              <a:ext cx="226" cy="2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200"/>
                <a:t>1</a:t>
              </a:r>
            </a:p>
          </p:txBody>
        </p:sp>
        <p:sp>
          <p:nvSpPr>
            <p:cNvPr id="4124" name="Rectangle 43"/>
            <p:cNvSpPr>
              <a:spLocks noChangeArrowheads="1"/>
            </p:cNvSpPr>
            <p:nvPr/>
          </p:nvSpPr>
          <p:spPr bwMode="auto">
            <a:xfrm>
              <a:off x="3378" y="3838"/>
              <a:ext cx="227" cy="2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200"/>
                <a:t>0</a:t>
              </a:r>
            </a:p>
          </p:txBody>
        </p:sp>
        <p:sp>
          <p:nvSpPr>
            <p:cNvPr id="4125" name="Rectangle 44"/>
            <p:cNvSpPr>
              <a:spLocks noChangeArrowheads="1"/>
            </p:cNvSpPr>
            <p:nvPr/>
          </p:nvSpPr>
          <p:spPr bwMode="auto">
            <a:xfrm>
              <a:off x="3606" y="3838"/>
              <a:ext cx="226" cy="2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200"/>
                <a:t>0</a:t>
              </a:r>
            </a:p>
          </p:txBody>
        </p:sp>
        <p:sp>
          <p:nvSpPr>
            <p:cNvPr id="4126" name="Rectangle 45"/>
            <p:cNvSpPr>
              <a:spLocks noChangeArrowheads="1"/>
            </p:cNvSpPr>
            <p:nvPr/>
          </p:nvSpPr>
          <p:spPr bwMode="auto">
            <a:xfrm>
              <a:off x="3832" y="3838"/>
              <a:ext cx="226" cy="2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200"/>
                <a:t>100</a:t>
              </a:r>
            </a:p>
          </p:txBody>
        </p:sp>
        <p:sp>
          <p:nvSpPr>
            <p:cNvPr id="4127" name="Rectangle 46"/>
            <p:cNvSpPr>
              <a:spLocks noChangeArrowheads="1"/>
            </p:cNvSpPr>
            <p:nvPr/>
          </p:nvSpPr>
          <p:spPr bwMode="auto">
            <a:xfrm>
              <a:off x="4060" y="3838"/>
              <a:ext cx="226" cy="2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200"/>
                <a:t>2</a:t>
              </a:r>
            </a:p>
          </p:txBody>
        </p:sp>
        <p:sp>
          <p:nvSpPr>
            <p:cNvPr id="4128" name="Rectangle 47"/>
            <p:cNvSpPr>
              <a:spLocks noChangeArrowheads="1"/>
            </p:cNvSpPr>
            <p:nvPr/>
          </p:nvSpPr>
          <p:spPr bwMode="auto">
            <a:xfrm>
              <a:off x="4286" y="3838"/>
              <a:ext cx="226" cy="2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200"/>
                <a:t>0</a:t>
              </a:r>
            </a:p>
          </p:txBody>
        </p:sp>
        <p:sp>
          <p:nvSpPr>
            <p:cNvPr id="4129" name="Rectangle 48"/>
            <p:cNvSpPr>
              <a:spLocks noChangeArrowheads="1"/>
            </p:cNvSpPr>
            <p:nvPr/>
          </p:nvSpPr>
          <p:spPr bwMode="auto">
            <a:xfrm>
              <a:off x="4514" y="3838"/>
              <a:ext cx="226" cy="2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200"/>
                <a:t>0</a:t>
              </a:r>
            </a:p>
          </p:txBody>
        </p:sp>
        <p:sp>
          <p:nvSpPr>
            <p:cNvPr id="4130" name="Rectangle 49"/>
            <p:cNvSpPr>
              <a:spLocks noChangeArrowheads="1"/>
            </p:cNvSpPr>
            <p:nvPr/>
          </p:nvSpPr>
          <p:spPr bwMode="auto">
            <a:xfrm>
              <a:off x="4740" y="3838"/>
              <a:ext cx="226" cy="2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200"/>
                <a:t>100</a:t>
              </a:r>
            </a:p>
          </p:txBody>
        </p:sp>
        <p:sp>
          <p:nvSpPr>
            <p:cNvPr id="4131" name="Rectangle 50"/>
            <p:cNvSpPr>
              <a:spLocks noChangeArrowheads="1"/>
            </p:cNvSpPr>
            <p:nvPr/>
          </p:nvSpPr>
          <p:spPr bwMode="auto">
            <a:xfrm>
              <a:off x="4968" y="3838"/>
              <a:ext cx="226" cy="2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200"/>
                <a:t>200</a:t>
              </a:r>
            </a:p>
          </p:txBody>
        </p:sp>
      </p:grp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219950" y="3860800"/>
          <a:ext cx="431800" cy="301625"/>
        </p:xfrm>
        <a:graphic>
          <a:graphicData uri="http://schemas.openxmlformats.org/presentationml/2006/ole">
            <p:oleObj spid="_x0000_s4098" name="Equation" r:id="rId3" imgW="253800" imgH="1774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7186613" y="3573463"/>
          <a:ext cx="476250" cy="301625"/>
        </p:xfrm>
        <a:graphic>
          <a:graphicData uri="http://schemas.openxmlformats.org/presentationml/2006/ole">
            <p:oleObj spid="_x0000_s4099" name="Equation" r:id="rId4" imgW="279360" imgH="177480" progId="Equation.3">
              <p:embed/>
            </p:oleObj>
          </a:graphicData>
        </a:graphic>
      </p:graphicFrame>
      <p:grpSp>
        <p:nvGrpSpPr>
          <p:cNvPr id="4" name="Group 91"/>
          <p:cNvGrpSpPr>
            <a:grpSpLocks/>
          </p:cNvGrpSpPr>
          <p:nvPr/>
        </p:nvGrpSpPr>
        <p:grpSpPr bwMode="auto">
          <a:xfrm>
            <a:off x="7175500" y="3271838"/>
            <a:ext cx="1212850" cy="301625"/>
            <a:chOff x="4520" y="2061"/>
            <a:chExt cx="764" cy="190"/>
          </a:xfrm>
        </p:grpSpPr>
        <p:sp>
          <p:nvSpPr>
            <p:cNvPr id="4122" name="AutoShape 61"/>
            <p:cNvSpPr>
              <a:spLocks noChangeArrowheads="1"/>
            </p:cNvSpPr>
            <p:nvPr/>
          </p:nvSpPr>
          <p:spPr bwMode="auto">
            <a:xfrm>
              <a:off x="4921" y="2115"/>
              <a:ext cx="363" cy="90"/>
            </a:xfrm>
            <a:prstGeom prst="leftArrow">
              <a:avLst>
                <a:gd name="adj1" fmla="val 50000"/>
                <a:gd name="adj2" fmla="val 1008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aphicFrame>
          <p:nvGraphicFramePr>
            <p:cNvPr id="4100" name="Object 4"/>
            <p:cNvGraphicFramePr>
              <a:graphicFrameLocks noChangeAspect="1"/>
            </p:cNvGraphicFramePr>
            <p:nvPr/>
          </p:nvGraphicFramePr>
          <p:xfrm>
            <a:off x="4520" y="2061"/>
            <a:ext cx="286" cy="190"/>
          </p:xfrm>
          <a:graphic>
            <a:graphicData uri="http://schemas.openxmlformats.org/presentationml/2006/ole">
              <p:oleObj spid="_x0000_s4100" name="Equation" r:id="rId5" imgW="266400" imgH="177480" progId="Equation.3">
                <p:embed/>
              </p:oleObj>
            </a:graphicData>
          </a:graphic>
        </p:graphicFrame>
      </p:grpSp>
      <p:sp>
        <p:nvSpPr>
          <p:cNvPr id="10317" name="AutoShape 77"/>
          <p:cNvSpPr>
            <a:spLocks noChangeArrowheads="1"/>
          </p:cNvSpPr>
          <p:nvPr/>
        </p:nvSpPr>
        <p:spPr bwMode="auto">
          <a:xfrm>
            <a:off x="468313" y="3429000"/>
            <a:ext cx="2519362" cy="576263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  <a:defRPr/>
            </a:pPr>
            <a:r>
              <a:rPr lang="en-US" altLang="ko-K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HY견고딕" pitchFamily="18" charset="-127"/>
              </a:rPr>
              <a:t>Specify a Pick Volume</a:t>
            </a:r>
          </a:p>
        </p:txBody>
      </p:sp>
      <p:sp>
        <p:nvSpPr>
          <p:cNvPr id="10318" name="AutoShape 78"/>
          <p:cNvSpPr>
            <a:spLocks noChangeArrowheads="1"/>
          </p:cNvSpPr>
          <p:nvPr/>
        </p:nvSpPr>
        <p:spPr bwMode="auto">
          <a:xfrm>
            <a:off x="468313" y="4292600"/>
            <a:ext cx="2519362" cy="576263"/>
          </a:xfrm>
          <a:prstGeom prst="actionButtonBlank">
            <a:avLst/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  <a:defRPr/>
            </a:pPr>
            <a:r>
              <a:rPr lang="en-US" altLang="ko-K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HY견고딕" pitchFamily="18" charset="-127"/>
              </a:rPr>
              <a:t>Draw Object with IDs</a:t>
            </a:r>
          </a:p>
        </p:txBody>
      </p:sp>
      <p:sp>
        <p:nvSpPr>
          <p:cNvPr id="10319" name="AutoShape 79"/>
          <p:cNvSpPr>
            <a:spLocks noChangeArrowheads="1"/>
          </p:cNvSpPr>
          <p:nvPr/>
        </p:nvSpPr>
        <p:spPr bwMode="auto">
          <a:xfrm>
            <a:off x="468313" y="2565400"/>
            <a:ext cx="2519362" cy="576263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  <a:defRPr/>
            </a:pPr>
            <a:r>
              <a:rPr lang="en-US" altLang="ko-K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HY견고딕" pitchFamily="18" charset="-127"/>
              </a:rPr>
              <a:t>Initialize Name Stack</a:t>
            </a:r>
          </a:p>
        </p:txBody>
      </p:sp>
      <p:sp>
        <p:nvSpPr>
          <p:cNvPr id="10320" name="AutoShape 80"/>
          <p:cNvSpPr>
            <a:spLocks noChangeArrowheads="1"/>
          </p:cNvSpPr>
          <p:nvPr/>
        </p:nvSpPr>
        <p:spPr bwMode="auto">
          <a:xfrm>
            <a:off x="468313" y="1700213"/>
            <a:ext cx="2519362" cy="576262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  <a:defRPr/>
            </a:pPr>
            <a:r>
              <a:rPr lang="en-US" altLang="ko-K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HY견고딕" pitchFamily="18" charset="-127"/>
              </a:rPr>
              <a:t>Set up Pick Buffer</a:t>
            </a:r>
          </a:p>
        </p:txBody>
      </p:sp>
      <p:sp>
        <p:nvSpPr>
          <p:cNvPr id="4116" name="Rectangle 81"/>
          <p:cNvSpPr>
            <a:spLocks noChangeArrowheads="1"/>
          </p:cNvSpPr>
          <p:nvPr/>
        </p:nvSpPr>
        <p:spPr bwMode="auto">
          <a:xfrm>
            <a:off x="323850" y="2420938"/>
            <a:ext cx="2808288" cy="2592387"/>
          </a:xfrm>
          <a:prstGeom prst="rect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17" name="AutoShape 83"/>
          <p:cNvSpPr>
            <a:spLocks noChangeArrowheads="1"/>
          </p:cNvSpPr>
          <p:nvPr/>
        </p:nvSpPr>
        <p:spPr bwMode="auto">
          <a:xfrm>
            <a:off x="1619250" y="2309813"/>
            <a:ext cx="144463" cy="215900"/>
          </a:xfrm>
          <a:prstGeom prst="downArrow">
            <a:avLst>
              <a:gd name="adj1" fmla="val 50000"/>
              <a:gd name="adj2" fmla="val 3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4118" name="AutoShape 84"/>
          <p:cNvSpPr>
            <a:spLocks noChangeArrowheads="1"/>
          </p:cNvSpPr>
          <p:nvPr/>
        </p:nvSpPr>
        <p:spPr bwMode="auto">
          <a:xfrm>
            <a:off x="1619250" y="3190875"/>
            <a:ext cx="144463" cy="215900"/>
          </a:xfrm>
          <a:prstGeom prst="downArrow">
            <a:avLst>
              <a:gd name="adj1" fmla="val 50000"/>
              <a:gd name="adj2" fmla="val 3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4119" name="AutoShape 85"/>
          <p:cNvSpPr>
            <a:spLocks noChangeArrowheads="1"/>
          </p:cNvSpPr>
          <p:nvPr/>
        </p:nvSpPr>
        <p:spPr bwMode="auto">
          <a:xfrm>
            <a:off x="1619250" y="4054475"/>
            <a:ext cx="144463" cy="215900"/>
          </a:xfrm>
          <a:prstGeom prst="downArrow">
            <a:avLst>
              <a:gd name="adj1" fmla="val 50000"/>
              <a:gd name="adj2" fmla="val 3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10329" name="Text Box 89"/>
          <p:cNvSpPr txBox="1">
            <a:spLocks noChangeArrowheads="1"/>
          </p:cNvSpPr>
          <p:nvPr/>
        </p:nvSpPr>
        <p:spPr bwMode="auto">
          <a:xfrm>
            <a:off x="3275013" y="4549775"/>
            <a:ext cx="1873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ko-KR" sz="1600" b="1">
                <a:solidFill>
                  <a:srgbClr val="FF3300"/>
                </a:solidFill>
                <a:latin typeface="Arial Narrow" pitchFamily="34" charset="0"/>
              </a:rPr>
              <a:t>glPushName(300);</a:t>
            </a:r>
          </a:p>
        </p:txBody>
      </p:sp>
      <p:sp>
        <p:nvSpPr>
          <p:cNvPr id="10330" name="Text Box 90"/>
          <p:cNvSpPr txBox="1">
            <a:spLocks noChangeArrowheads="1"/>
          </p:cNvSpPr>
          <p:nvPr/>
        </p:nvSpPr>
        <p:spPr bwMode="auto">
          <a:xfrm>
            <a:off x="3276600" y="4892675"/>
            <a:ext cx="1873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ko-KR" sz="1600" b="1">
                <a:solidFill>
                  <a:srgbClr val="FF3300"/>
                </a:solidFill>
                <a:latin typeface="Arial Narrow" pitchFamily="34" charset="0"/>
              </a:rPr>
              <a:t>glDrawBlueRect();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9" grpId="0" animBg="1"/>
      <p:bldP spid="10329" grpId="0"/>
      <p:bldP spid="1033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Post Processing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3276600" y="5154613"/>
            <a:ext cx="54721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ko-KR" sz="3200" b="1">
                <a:solidFill>
                  <a:srgbClr val="0033CC"/>
                </a:solidFill>
                <a:latin typeface="Arial Narrow" pitchFamily="34" charset="0"/>
              </a:rPr>
              <a:t>Do anything you want !!!</a:t>
            </a:r>
            <a:endParaRPr lang="en-US" altLang="ko-KR" sz="3200" b="1">
              <a:solidFill>
                <a:srgbClr val="0033CC"/>
              </a:solidFill>
              <a:latin typeface="Arial Narrow" pitchFamily="34" charset="0"/>
            </a:endParaRPr>
          </a:p>
        </p:txBody>
      </p:sp>
      <p:sp>
        <p:nvSpPr>
          <p:cNvPr id="19510" name="AutoShape 54"/>
          <p:cNvSpPr>
            <a:spLocks noChangeArrowheads="1"/>
          </p:cNvSpPr>
          <p:nvPr/>
        </p:nvSpPr>
        <p:spPr bwMode="auto">
          <a:xfrm>
            <a:off x="468313" y="3429000"/>
            <a:ext cx="2519362" cy="576263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  <a:defRPr/>
            </a:pPr>
            <a:r>
              <a:rPr lang="en-US" altLang="ko-K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HY견고딕" pitchFamily="18" charset="-127"/>
              </a:rPr>
              <a:t>Specify a Pick Volume</a:t>
            </a:r>
          </a:p>
        </p:txBody>
      </p:sp>
      <p:sp>
        <p:nvSpPr>
          <p:cNvPr id="19511" name="AutoShape 55"/>
          <p:cNvSpPr>
            <a:spLocks noChangeArrowheads="1"/>
          </p:cNvSpPr>
          <p:nvPr/>
        </p:nvSpPr>
        <p:spPr bwMode="auto">
          <a:xfrm>
            <a:off x="468313" y="4292600"/>
            <a:ext cx="2519362" cy="576263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  <a:defRPr/>
            </a:pPr>
            <a:r>
              <a:rPr lang="en-US" altLang="ko-K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HY견고딕" pitchFamily="18" charset="-127"/>
              </a:rPr>
              <a:t>Draw Object with IDs</a:t>
            </a:r>
          </a:p>
        </p:txBody>
      </p:sp>
      <p:sp>
        <p:nvSpPr>
          <p:cNvPr id="19512" name="AutoShape 56"/>
          <p:cNvSpPr>
            <a:spLocks noChangeArrowheads="1"/>
          </p:cNvSpPr>
          <p:nvPr/>
        </p:nvSpPr>
        <p:spPr bwMode="auto">
          <a:xfrm>
            <a:off x="468313" y="2565400"/>
            <a:ext cx="2519362" cy="576263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  <a:defRPr/>
            </a:pPr>
            <a:r>
              <a:rPr lang="en-US" altLang="ko-K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HY견고딕" pitchFamily="18" charset="-127"/>
              </a:rPr>
              <a:t>Initialize Name Stack</a:t>
            </a:r>
          </a:p>
        </p:txBody>
      </p:sp>
      <p:sp>
        <p:nvSpPr>
          <p:cNvPr id="19513" name="AutoShape 57"/>
          <p:cNvSpPr>
            <a:spLocks noChangeArrowheads="1"/>
          </p:cNvSpPr>
          <p:nvPr/>
        </p:nvSpPr>
        <p:spPr bwMode="auto">
          <a:xfrm>
            <a:off x="468313" y="1700213"/>
            <a:ext cx="2519362" cy="576262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  <a:defRPr/>
            </a:pPr>
            <a:r>
              <a:rPr lang="en-US" altLang="ko-K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HY견고딕" pitchFamily="18" charset="-127"/>
              </a:rPr>
              <a:t>Set up Pick Buffer</a:t>
            </a:r>
          </a:p>
        </p:txBody>
      </p:sp>
      <p:sp>
        <p:nvSpPr>
          <p:cNvPr id="40968" name="Rectangle 58"/>
          <p:cNvSpPr>
            <a:spLocks noChangeArrowheads="1"/>
          </p:cNvSpPr>
          <p:nvPr/>
        </p:nvSpPr>
        <p:spPr bwMode="auto">
          <a:xfrm>
            <a:off x="323850" y="2420938"/>
            <a:ext cx="2808288" cy="2592387"/>
          </a:xfrm>
          <a:prstGeom prst="rect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0969" name="AutoShape 60"/>
          <p:cNvSpPr>
            <a:spLocks noChangeArrowheads="1"/>
          </p:cNvSpPr>
          <p:nvPr/>
        </p:nvSpPr>
        <p:spPr bwMode="auto">
          <a:xfrm>
            <a:off x="1619250" y="2309813"/>
            <a:ext cx="144463" cy="215900"/>
          </a:xfrm>
          <a:prstGeom prst="downArrow">
            <a:avLst>
              <a:gd name="adj1" fmla="val 50000"/>
              <a:gd name="adj2" fmla="val 3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40970" name="AutoShape 61"/>
          <p:cNvSpPr>
            <a:spLocks noChangeArrowheads="1"/>
          </p:cNvSpPr>
          <p:nvPr/>
        </p:nvSpPr>
        <p:spPr bwMode="auto">
          <a:xfrm>
            <a:off x="1619250" y="3190875"/>
            <a:ext cx="144463" cy="215900"/>
          </a:xfrm>
          <a:prstGeom prst="downArrow">
            <a:avLst>
              <a:gd name="adj1" fmla="val 50000"/>
              <a:gd name="adj2" fmla="val 3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40971" name="AutoShape 62"/>
          <p:cNvSpPr>
            <a:spLocks noChangeArrowheads="1"/>
          </p:cNvSpPr>
          <p:nvPr/>
        </p:nvSpPr>
        <p:spPr bwMode="auto">
          <a:xfrm>
            <a:off x="1619250" y="4054475"/>
            <a:ext cx="144463" cy="215900"/>
          </a:xfrm>
          <a:prstGeom prst="downArrow">
            <a:avLst>
              <a:gd name="adj1" fmla="val 50000"/>
              <a:gd name="adj2" fmla="val 3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468313" y="4919663"/>
            <a:ext cx="2519362" cy="814387"/>
            <a:chOff x="295" y="3099"/>
            <a:chExt cx="1587" cy="513"/>
          </a:xfrm>
        </p:grpSpPr>
        <p:sp>
          <p:nvSpPr>
            <p:cNvPr id="40974" name="AutoShape 63"/>
            <p:cNvSpPr>
              <a:spLocks noChangeArrowheads="1"/>
            </p:cNvSpPr>
            <p:nvPr/>
          </p:nvSpPr>
          <p:spPr bwMode="auto">
            <a:xfrm>
              <a:off x="1020" y="3099"/>
              <a:ext cx="91" cy="136"/>
            </a:xfrm>
            <a:prstGeom prst="downArrow">
              <a:avLst>
                <a:gd name="adj1" fmla="val 50000"/>
                <a:gd name="adj2" fmla="val 373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9520" name="AutoShape 64"/>
            <p:cNvSpPr>
              <a:spLocks noChangeArrowheads="1"/>
            </p:cNvSpPr>
            <p:nvPr/>
          </p:nvSpPr>
          <p:spPr bwMode="auto">
            <a:xfrm>
              <a:off x="295" y="3249"/>
              <a:ext cx="1587" cy="363"/>
            </a:xfrm>
            <a:prstGeom prst="actionButtonBlank">
              <a:avLst/>
            </a:prstGeom>
            <a:gradFill rotWithShape="1">
              <a:gsLst>
                <a:gs pos="0">
                  <a:srgbClr val="0000FF">
                    <a:gamma/>
                    <a:shade val="46275"/>
                    <a:invGamma/>
                  </a:srgbClr>
                </a:gs>
                <a:gs pos="5000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defRPr/>
              </a:pPr>
              <a:r>
                <a:rPr lang="en-US" altLang="ko-KR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ea typeface="HY견고딕" pitchFamily="18" charset="-127"/>
                </a:rPr>
                <a:t>Post Processing</a:t>
              </a:r>
            </a:p>
          </p:txBody>
        </p:sp>
      </p:grpSp>
      <p:sp>
        <p:nvSpPr>
          <p:cNvPr id="19523" name="Text Box 67"/>
          <p:cNvSpPr txBox="1">
            <a:spLocks noChangeArrowheads="1"/>
          </p:cNvSpPr>
          <p:nvPr/>
        </p:nvSpPr>
        <p:spPr bwMode="auto">
          <a:xfrm>
            <a:off x="3275013" y="4549775"/>
            <a:ext cx="2592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ko-KR" sz="1600" b="1">
                <a:solidFill>
                  <a:srgbClr val="FF3300"/>
                </a:solidFill>
                <a:latin typeface="Arial Narrow" pitchFamily="34" charset="0"/>
              </a:rPr>
              <a:t>gRenderMode( GL_RENDER 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5" grpId="0"/>
      <p:bldP spid="1952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accent1">
                    <a:satMod val="150000"/>
                  </a:schemeClr>
                </a:solidFill>
              </a:rPr>
              <a:t>Feedback</a:t>
            </a:r>
            <a:endParaRPr lang="en-US" altLang="zh-TW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select.cpp</a:t>
            </a:r>
            <a:endParaRPr lang="zh-TW" altLang="en-US" dirty="0"/>
          </a:p>
        </p:txBody>
      </p:sp>
      <p:pic>
        <p:nvPicPr>
          <p:cNvPr id="43011" name="圖片 2" descr="12.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700213"/>
            <a:ext cx="6156325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The Basic Steps</a:t>
            </a:r>
            <a:endParaRPr lang="zh-TW" altLang="en-US" dirty="0"/>
          </a:p>
        </p:txBody>
      </p:sp>
      <p:grpSp>
        <p:nvGrpSpPr>
          <p:cNvPr id="3" name="群組 11"/>
          <p:cNvGrpSpPr>
            <a:grpSpLocks/>
          </p:cNvGrpSpPr>
          <p:nvPr/>
        </p:nvGrpSpPr>
        <p:grpSpPr bwMode="auto">
          <a:xfrm>
            <a:off x="2357438" y="1643063"/>
            <a:ext cx="4681537" cy="6072187"/>
            <a:chOff x="2428860" y="785794"/>
            <a:chExt cx="4681537" cy="6072206"/>
          </a:xfrm>
        </p:grpSpPr>
        <p:sp>
          <p:nvSpPr>
            <p:cNvPr id="4" name="剪去單一角落矩形 3"/>
            <p:cNvSpPr/>
            <p:nvPr/>
          </p:nvSpPr>
          <p:spPr>
            <a:xfrm>
              <a:off x="2428860" y="785794"/>
              <a:ext cx="4681537" cy="6072206"/>
            </a:xfrm>
            <a:prstGeom prst="snip1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573322" y="1777984"/>
              <a:ext cx="4392613" cy="50324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 err="1"/>
                <a:t>glSelectBuffer</a:t>
              </a:r>
              <a:r>
                <a:rPr lang="en-US" altLang="zh-TW" dirty="0"/>
                <a:t>(…)</a:t>
              </a:r>
              <a:endParaRPr lang="zh-TW" altLang="en-US" dirty="0"/>
            </a:p>
          </p:txBody>
        </p:sp>
        <p:sp>
          <p:nvSpPr>
            <p:cNvPr id="44038" name="矩形 7"/>
            <p:cNvSpPr>
              <a:spLocks noChangeArrowheads="1"/>
            </p:cNvSpPr>
            <p:nvPr/>
          </p:nvSpPr>
          <p:spPr bwMode="auto">
            <a:xfrm>
              <a:off x="3365485" y="1057271"/>
              <a:ext cx="226853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/>
                <a:t>ProcessSelection</a:t>
              </a:r>
              <a:endParaRPr lang="zh-TW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2573322" y="2498711"/>
              <a:ext cx="4392613" cy="50324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 err="1"/>
                <a:t>glMatrixMode</a:t>
              </a:r>
              <a:r>
                <a:rPr lang="en-US" altLang="zh-TW" dirty="0"/>
                <a:t>(GL_PROJECTION)</a:t>
              </a:r>
              <a:endParaRPr lang="zh-TW" altLang="en-US" dirty="0"/>
            </a:p>
          </p:txBody>
        </p:sp>
        <p:sp>
          <p:nvSpPr>
            <p:cNvPr id="23" name="矩形 22"/>
            <p:cNvSpPr/>
            <p:nvPr/>
          </p:nvSpPr>
          <p:spPr>
            <a:xfrm>
              <a:off x="2573322" y="3217852"/>
              <a:ext cx="4392613" cy="504827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 err="1"/>
                <a:t>glPushMatrix</a:t>
              </a:r>
              <a:r>
                <a:rPr lang="en-US" altLang="zh-TW" dirty="0"/>
                <a:t>()</a:t>
              </a:r>
              <a:endParaRPr lang="zh-TW" altLang="en-US" dirty="0"/>
            </a:p>
          </p:txBody>
        </p:sp>
        <p:sp>
          <p:nvSpPr>
            <p:cNvPr id="24" name="矩形 23"/>
            <p:cNvSpPr/>
            <p:nvPr/>
          </p:nvSpPr>
          <p:spPr>
            <a:xfrm>
              <a:off x="2573322" y="4657718"/>
              <a:ext cx="4392613" cy="504827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 err="1"/>
                <a:t>glMatrixMode</a:t>
              </a:r>
              <a:r>
                <a:rPr lang="en-US" altLang="zh-TW" dirty="0"/>
                <a:t>(GL_PROJECTION)</a:t>
              </a:r>
              <a:endParaRPr lang="zh-TW" altLang="en-US" dirty="0"/>
            </a:p>
          </p:txBody>
        </p:sp>
        <p:sp>
          <p:nvSpPr>
            <p:cNvPr id="25" name="矩形 24"/>
            <p:cNvSpPr/>
            <p:nvPr/>
          </p:nvSpPr>
          <p:spPr>
            <a:xfrm>
              <a:off x="2573322" y="5378445"/>
              <a:ext cx="4392613" cy="50324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 err="1"/>
                <a:t>glPopMatrix</a:t>
              </a:r>
              <a:r>
                <a:rPr lang="en-US" altLang="zh-TW" dirty="0"/>
                <a:t>()</a:t>
              </a:r>
              <a:endParaRPr lang="zh-TW" altLang="en-US" dirty="0"/>
            </a:p>
          </p:txBody>
        </p:sp>
        <p:sp>
          <p:nvSpPr>
            <p:cNvPr id="26" name="剪去單一角落矩形 25"/>
            <p:cNvSpPr/>
            <p:nvPr/>
          </p:nvSpPr>
          <p:spPr>
            <a:xfrm>
              <a:off x="2573322" y="3938579"/>
              <a:ext cx="4392613" cy="503239"/>
            </a:xfrm>
            <a:prstGeom prst="snip1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/>
                <a:t>Change render mode</a:t>
              </a:r>
              <a:endParaRPr lang="zh-TW" altLang="en-US" dirty="0"/>
            </a:p>
          </p:txBody>
        </p:sp>
        <p:sp>
          <p:nvSpPr>
            <p:cNvPr id="11" name="剪去單一角落矩形 10"/>
            <p:cNvSpPr/>
            <p:nvPr/>
          </p:nvSpPr>
          <p:spPr>
            <a:xfrm>
              <a:off x="2571735" y="6072186"/>
              <a:ext cx="4392612" cy="503239"/>
            </a:xfrm>
            <a:prstGeom prst="snip1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 err="1"/>
                <a:t>MakeSelection</a:t>
              </a:r>
              <a:endParaRPr lang="zh-TW" altLang="en-US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The Basic Steps</a:t>
            </a:r>
            <a:endParaRPr lang="zh-TW" altLang="en-US" dirty="0"/>
          </a:p>
        </p:txBody>
      </p:sp>
      <p:sp>
        <p:nvSpPr>
          <p:cNvPr id="4" name="剪去單一角落矩形 3"/>
          <p:cNvSpPr/>
          <p:nvPr/>
        </p:nvSpPr>
        <p:spPr>
          <a:xfrm>
            <a:off x="2700338" y="1628775"/>
            <a:ext cx="4248150" cy="5040313"/>
          </a:xfrm>
          <a:prstGeom prst="snip1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2916238" y="2708275"/>
            <a:ext cx="3887787" cy="5048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err="1"/>
              <a:t>glRenderMode</a:t>
            </a:r>
            <a:r>
              <a:rPr lang="en-US" altLang="zh-TW" dirty="0"/>
              <a:t>(GL_SELECT )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916238" y="5084763"/>
            <a:ext cx="3887787" cy="5048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err="1"/>
              <a:t>glRenderMode</a:t>
            </a:r>
            <a:r>
              <a:rPr lang="en-US" altLang="zh-TW" dirty="0"/>
              <a:t>(GL_RENDER )</a:t>
            </a:r>
            <a:endParaRPr lang="zh-TW" altLang="en-US" dirty="0"/>
          </a:p>
        </p:txBody>
      </p:sp>
      <p:sp>
        <p:nvSpPr>
          <p:cNvPr id="7" name="剪去單一角落矩形 6"/>
          <p:cNvSpPr/>
          <p:nvPr/>
        </p:nvSpPr>
        <p:spPr>
          <a:xfrm>
            <a:off x="2916238" y="4292600"/>
            <a:ext cx="3887787" cy="504825"/>
          </a:xfrm>
          <a:prstGeom prst="snip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err="1"/>
              <a:t>RenderScene</a:t>
            </a:r>
            <a:r>
              <a:rPr lang="en-US" altLang="zh-TW" dirty="0"/>
              <a:t>()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2916238" y="3500438"/>
            <a:ext cx="3887787" cy="5048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err="1"/>
              <a:t>gluPickMatrix</a:t>
            </a:r>
            <a:r>
              <a:rPr lang="en-US" altLang="zh-TW" dirty="0"/>
              <a:t>(…)</a:t>
            </a:r>
            <a:endParaRPr lang="zh-TW" altLang="en-US" dirty="0"/>
          </a:p>
        </p:txBody>
      </p:sp>
      <p:sp>
        <p:nvSpPr>
          <p:cNvPr id="45064" name="矩形 8"/>
          <p:cNvSpPr>
            <a:spLocks noChangeArrowheads="1"/>
          </p:cNvSpPr>
          <p:nvPr/>
        </p:nvSpPr>
        <p:spPr bwMode="auto">
          <a:xfrm>
            <a:off x="3132138" y="1700213"/>
            <a:ext cx="2746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/>
              <a:t>Change render mode</a:t>
            </a:r>
            <a:endParaRPr lang="zh-TW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The Basic Steps</a:t>
            </a:r>
            <a:endParaRPr lang="zh-TW" altLang="en-US" dirty="0"/>
          </a:p>
        </p:txBody>
      </p:sp>
      <p:grpSp>
        <p:nvGrpSpPr>
          <p:cNvPr id="3" name="群組 19"/>
          <p:cNvGrpSpPr>
            <a:grpSpLocks/>
          </p:cNvGrpSpPr>
          <p:nvPr/>
        </p:nvGrpSpPr>
        <p:grpSpPr bwMode="auto">
          <a:xfrm>
            <a:off x="2700338" y="1557338"/>
            <a:ext cx="3852862" cy="6729412"/>
            <a:chOff x="2700338" y="1557338"/>
            <a:chExt cx="3852862" cy="6729446"/>
          </a:xfrm>
        </p:grpSpPr>
        <p:sp>
          <p:nvSpPr>
            <p:cNvPr id="4" name="剪去單一角落矩形 3"/>
            <p:cNvSpPr/>
            <p:nvPr/>
          </p:nvSpPr>
          <p:spPr>
            <a:xfrm>
              <a:off x="2700338" y="1557338"/>
              <a:ext cx="3852862" cy="6729446"/>
            </a:xfrm>
            <a:prstGeom prst="snip1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3276600" y="2349504"/>
              <a:ext cx="2808288" cy="50324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 err="1"/>
                <a:t>glInitNames</a:t>
              </a:r>
              <a:r>
                <a:rPr lang="en-US" altLang="zh-TW" dirty="0"/>
                <a:t>()</a:t>
              </a:r>
              <a:endParaRPr lang="zh-TW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3276600" y="3068646"/>
              <a:ext cx="2808288" cy="50482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 err="1"/>
                <a:t>glPushName</a:t>
              </a:r>
              <a:r>
                <a:rPr lang="en-US" altLang="zh-TW" dirty="0"/>
                <a:t>()</a:t>
              </a:r>
              <a:endParaRPr lang="zh-TW" altLang="en-US" dirty="0"/>
            </a:p>
          </p:txBody>
        </p:sp>
        <p:sp>
          <p:nvSpPr>
            <p:cNvPr id="46087" name="矩形 7"/>
            <p:cNvSpPr>
              <a:spLocks noChangeArrowheads="1"/>
            </p:cNvSpPr>
            <p:nvPr/>
          </p:nvSpPr>
          <p:spPr bwMode="auto">
            <a:xfrm>
              <a:off x="3492500" y="1628775"/>
              <a:ext cx="180657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/>
                <a:t>RenderScene</a:t>
              </a:r>
              <a:endParaRPr lang="zh-TW" altLang="en-US"/>
            </a:p>
          </p:txBody>
        </p:sp>
        <p:grpSp>
          <p:nvGrpSpPr>
            <p:cNvPr id="46088" name="群組 13"/>
            <p:cNvGrpSpPr>
              <a:grpSpLocks/>
            </p:cNvGrpSpPr>
            <p:nvPr/>
          </p:nvGrpSpPr>
          <p:grpSpPr bwMode="auto">
            <a:xfrm>
              <a:off x="2928926" y="3643314"/>
              <a:ext cx="3500462" cy="2143140"/>
              <a:chOff x="2928926" y="3643314"/>
              <a:chExt cx="3500462" cy="2143140"/>
            </a:xfrm>
          </p:grpSpPr>
          <p:sp>
            <p:nvSpPr>
              <p:cNvPr id="13" name="圓角矩形 12"/>
              <p:cNvSpPr/>
              <p:nvPr/>
            </p:nvSpPr>
            <p:spPr>
              <a:xfrm>
                <a:off x="2928938" y="3643324"/>
                <a:ext cx="3500437" cy="214313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3276600" y="3789375"/>
                <a:ext cx="2808288" cy="50324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 err="1"/>
                  <a:t>glLoadName</a:t>
                </a:r>
                <a:r>
                  <a:rPr lang="en-US" altLang="zh-TW" dirty="0"/>
                  <a:t>(…)</a:t>
                </a:r>
                <a:endParaRPr lang="zh-TW" altLang="en-US" dirty="0"/>
              </a:p>
            </p:txBody>
          </p:sp>
          <p:sp>
            <p:nvSpPr>
              <p:cNvPr id="9" name="剪去單一角落矩形 8"/>
              <p:cNvSpPr/>
              <p:nvPr/>
            </p:nvSpPr>
            <p:spPr>
              <a:xfrm>
                <a:off x="3286125" y="5143519"/>
                <a:ext cx="2808288" cy="504828"/>
              </a:xfrm>
              <a:prstGeom prst="snip1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/>
                  <a:t>Draw your object 1</a:t>
                </a:r>
                <a:endParaRPr lang="zh-TW" altLang="en-US" dirty="0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3286125" y="4500578"/>
                <a:ext cx="2808288" cy="50324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 err="1"/>
                  <a:t>glPassThrough</a:t>
                </a:r>
                <a:r>
                  <a:rPr lang="en-US" altLang="zh-TW" dirty="0"/>
                  <a:t>(…)</a:t>
                </a:r>
                <a:endParaRPr lang="zh-TW" altLang="en-US" dirty="0"/>
              </a:p>
            </p:txBody>
          </p:sp>
        </p:grpSp>
        <p:grpSp>
          <p:nvGrpSpPr>
            <p:cNvPr id="46089" name="群組 14"/>
            <p:cNvGrpSpPr>
              <a:grpSpLocks/>
            </p:cNvGrpSpPr>
            <p:nvPr/>
          </p:nvGrpSpPr>
          <p:grpSpPr bwMode="auto">
            <a:xfrm>
              <a:off x="2928926" y="6000768"/>
              <a:ext cx="3500462" cy="2143140"/>
              <a:chOff x="2928926" y="3643314"/>
              <a:chExt cx="3500462" cy="2143140"/>
            </a:xfrm>
          </p:grpSpPr>
          <p:sp>
            <p:nvSpPr>
              <p:cNvPr id="16" name="圓角矩形 15"/>
              <p:cNvSpPr/>
              <p:nvPr/>
            </p:nvSpPr>
            <p:spPr>
              <a:xfrm>
                <a:off x="2928938" y="3643318"/>
                <a:ext cx="3500437" cy="214313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3276600" y="3789369"/>
                <a:ext cx="2808288" cy="503241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 err="1"/>
                  <a:t>glLoadName</a:t>
                </a:r>
                <a:r>
                  <a:rPr lang="en-US" altLang="zh-TW" dirty="0"/>
                  <a:t>(…)</a:t>
                </a:r>
                <a:endParaRPr lang="zh-TW" altLang="en-US" dirty="0"/>
              </a:p>
            </p:txBody>
          </p:sp>
          <p:sp>
            <p:nvSpPr>
              <p:cNvPr id="18" name="剪去單一角落矩形 17"/>
              <p:cNvSpPr/>
              <p:nvPr/>
            </p:nvSpPr>
            <p:spPr>
              <a:xfrm>
                <a:off x="3286125" y="5143514"/>
                <a:ext cx="2808288" cy="504828"/>
              </a:xfrm>
              <a:prstGeom prst="snip1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/>
                  <a:t>Draw your object 2</a:t>
                </a:r>
                <a:endParaRPr lang="zh-TW" altLang="en-US" dirty="0"/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3286125" y="4500572"/>
                <a:ext cx="2808288" cy="503241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 err="1"/>
                  <a:t>glPassThrough</a:t>
                </a:r>
                <a:r>
                  <a:rPr lang="en-US" altLang="zh-TW" dirty="0"/>
                  <a:t>(…)</a:t>
                </a:r>
                <a:endParaRPr lang="zh-TW" altLang="en-US" dirty="0"/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The Basic Steps</a:t>
            </a:r>
            <a:endParaRPr lang="zh-TW" altLang="en-US" dirty="0"/>
          </a:p>
        </p:txBody>
      </p:sp>
      <p:sp>
        <p:nvSpPr>
          <p:cNvPr id="4" name="剪去單一角落矩形 3"/>
          <p:cNvSpPr/>
          <p:nvPr/>
        </p:nvSpPr>
        <p:spPr>
          <a:xfrm>
            <a:off x="2700338" y="1628775"/>
            <a:ext cx="4729162" cy="5040313"/>
          </a:xfrm>
          <a:prstGeom prst="snip1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2928938" y="3571875"/>
            <a:ext cx="4298950" cy="5048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err="1"/>
              <a:t>glRenderMode</a:t>
            </a:r>
            <a:r>
              <a:rPr lang="en-US" altLang="zh-TW" dirty="0"/>
              <a:t>(GL_FEEDBACK )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928938" y="5072063"/>
            <a:ext cx="4298950" cy="5048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err="1"/>
              <a:t>glRenderMode</a:t>
            </a:r>
            <a:r>
              <a:rPr lang="en-US" altLang="zh-TW" dirty="0"/>
              <a:t>(GL_RENDER )</a:t>
            </a:r>
            <a:endParaRPr lang="zh-TW" altLang="en-US" dirty="0"/>
          </a:p>
        </p:txBody>
      </p:sp>
      <p:sp>
        <p:nvSpPr>
          <p:cNvPr id="7" name="剪去單一角落矩形 6"/>
          <p:cNvSpPr/>
          <p:nvPr/>
        </p:nvSpPr>
        <p:spPr>
          <a:xfrm>
            <a:off x="2928938" y="4286250"/>
            <a:ext cx="4298950" cy="504825"/>
          </a:xfrm>
          <a:prstGeom prst="snip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err="1"/>
              <a:t>RenderScene</a:t>
            </a:r>
            <a:r>
              <a:rPr lang="en-US" altLang="zh-TW" dirty="0"/>
              <a:t>()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2928938" y="2786063"/>
            <a:ext cx="4286250" cy="5048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err="1"/>
              <a:t>glFeedbackBuffer</a:t>
            </a:r>
            <a:r>
              <a:rPr lang="en-US" altLang="zh-TW" dirty="0"/>
              <a:t>(…)</a:t>
            </a:r>
            <a:endParaRPr lang="zh-TW" altLang="en-US" dirty="0"/>
          </a:p>
        </p:txBody>
      </p:sp>
      <p:sp>
        <p:nvSpPr>
          <p:cNvPr id="47112" name="矩形 8"/>
          <p:cNvSpPr>
            <a:spLocks noChangeArrowheads="1"/>
          </p:cNvSpPr>
          <p:nvPr/>
        </p:nvSpPr>
        <p:spPr bwMode="auto">
          <a:xfrm>
            <a:off x="3500438" y="1714500"/>
            <a:ext cx="2028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/>
              <a:t>MakeSelection</a:t>
            </a:r>
            <a:endParaRPr lang="zh-TW" altLang="en-US"/>
          </a:p>
        </p:txBody>
      </p:sp>
      <p:sp>
        <p:nvSpPr>
          <p:cNvPr id="9" name="剪去單一角落矩形 8"/>
          <p:cNvSpPr/>
          <p:nvPr/>
        </p:nvSpPr>
        <p:spPr>
          <a:xfrm>
            <a:off x="2928938" y="5857875"/>
            <a:ext cx="4298950" cy="504825"/>
          </a:xfrm>
          <a:prstGeom prst="snip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Parse the feedback buffer</a:t>
            </a:r>
            <a:endParaRPr lang="zh-TW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718300" y="2032000"/>
            <a:ext cx="990600" cy="1155700"/>
          </a:xfrm>
          <a:prstGeom prst="rect">
            <a:avLst/>
          </a:prstGeom>
          <a:solidFill>
            <a:srgbClr val="00B7A5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zh-TW" smtClean="0"/>
              <a:t>Object Picking by Ray Tracing</a:t>
            </a:r>
            <a:br>
              <a:rPr lang="en-US" altLang="zh-TW" smtClean="0"/>
            </a:br>
            <a:endParaRPr lang="en-US" altLang="zh-TW" smtClean="0"/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2628900" y="2832100"/>
            <a:ext cx="915988" cy="1525588"/>
            <a:chOff x="1496" y="1288"/>
            <a:chExt cx="577" cy="961"/>
          </a:xfrm>
        </p:grpSpPr>
        <p:grpSp>
          <p:nvGrpSpPr>
            <p:cNvPr id="14355" name="Group 5"/>
            <p:cNvGrpSpPr>
              <a:grpSpLocks/>
            </p:cNvGrpSpPr>
            <p:nvPr/>
          </p:nvGrpSpPr>
          <p:grpSpPr bwMode="auto">
            <a:xfrm>
              <a:off x="1496" y="1288"/>
              <a:ext cx="577" cy="961"/>
              <a:chOff x="1496" y="1288"/>
              <a:chExt cx="577" cy="961"/>
            </a:xfrm>
          </p:grpSpPr>
          <p:sp>
            <p:nvSpPr>
              <p:cNvPr id="14365" name="Freeform 6"/>
              <p:cNvSpPr>
                <a:spLocks/>
              </p:cNvSpPr>
              <p:nvPr/>
            </p:nvSpPr>
            <p:spPr bwMode="auto">
              <a:xfrm>
                <a:off x="1496" y="1288"/>
                <a:ext cx="577" cy="961"/>
              </a:xfrm>
              <a:custGeom>
                <a:avLst/>
                <a:gdLst>
                  <a:gd name="T0" fmla="*/ 0 w 577"/>
                  <a:gd name="T1" fmla="*/ 144 h 961"/>
                  <a:gd name="T2" fmla="*/ 0 w 577"/>
                  <a:gd name="T3" fmla="*/ 816 h 961"/>
                  <a:gd name="T4" fmla="*/ 576 w 577"/>
                  <a:gd name="T5" fmla="*/ 960 h 961"/>
                  <a:gd name="T6" fmla="*/ 576 w 577"/>
                  <a:gd name="T7" fmla="*/ 0 h 961"/>
                  <a:gd name="T8" fmla="*/ 0 w 577"/>
                  <a:gd name="T9" fmla="*/ 144 h 9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7"/>
                  <a:gd name="T16" fmla="*/ 0 h 961"/>
                  <a:gd name="T17" fmla="*/ 577 w 577"/>
                  <a:gd name="T18" fmla="*/ 961 h 9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7" h="961">
                    <a:moveTo>
                      <a:pt x="0" y="144"/>
                    </a:moveTo>
                    <a:lnTo>
                      <a:pt x="0" y="816"/>
                    </a:lnTo>
                    <a:lnTo>
                      <a:pt x="576" y="960"/>
                    </a:lnTo>
                    <a:lnTo>
                      <a:pt x="576" y="0"/>
                    </a:lnTo>
                    <a:lnTo>
                      <a:pt x="0" y="144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solidFill>
                  <a:srgbClr val="063DE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366" name="Line 7"/>
              <p:cNvSpPr>
                <a:spLocks noChangeShapeType="1"/>
              </p:cNvSpPr>
              <p:nvPr/>
            </p:nvSpPr>
            <p:spPr bwMode="auto">
              <a:xfrm>
                <a:off x="1500" y="1768"/>
                <a:ext cx="568" cy="0"/>
              </a:xfrm>
              <a:prstGeom prst="line">
                <a:avLst/>
              </a:prstGeom>
              <a:noFill/>
              <a:ln w="12700">
                <a:solidFill>
                  <a:srgbClr val="063DE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367" name="Line 8"/>
              <p:cNvSpPr>
                <a:spLocks noChangeShapeType="1"/>
              </p:cNvSpPr>
              <p:nvPr/>
            </p:nvSpPr>
            <p:spPr bwMode="auto">
              <a:xfrm flipV="1">
                <a:off x="1508" y="1668"/>
                <a:ext cx="560" cy="32"/>
              </a:xfrm>
              <a:prstGeom prst="line">
                <a:avLst/>
              </a:prstGeom>
              <a:noFill/>
              <a:ln w="12700">
                <a:solidFill>
                  <a:srgbClr val="063DE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368" name="Line 9"/>
              <p:cNvSpPr>
                <a:spLocks noChangeShapeType="1"/>
              </p:cNvSpPr>
              <p:nvPr/>
            </p:nvSpPr>
            <p:spPr bwMode="auto">
              <a:xfrm flipV="1">
                <a:off x="1500" y="1572"/>
                <a:ext cx="568" cy="56"/>
              </a:xfrm>
              <a:prstGeom prst="line">
                <a:avLst/>
              </a:prstGeom>
              <a:noFill/>
              <a:ln w="12700">
                <a:solidFill>
                  <a:srgbClr val="063DE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369" name="Line 10"/>
              <p:cNvSpPr>
                <a:spLocks noChangeShapeType="1"/>
              </p:cNvSpPr>
              <p:nvPr/>
            </p:nvSpPr>
            <p:spPr bwMode="auto">
              <a:xfrm flipV="1">
                <a:off x="1500" y="1476"/>
                <a:ext cx="568" cy="80"/>
              </a:xfrm>
              <a:prstGeom prst="line">
                <a:avLst/>
              </a:prstGeom>
              <a:noFill/>
              <a:ln w="12700">
                <a:solidFill>
                  <a:srgbClr val="063DE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370" name="Line 11"/>
              <p:cNvSpPr>
                <a:spLocks noChangeShapeType="1"/>
              </p:cNvSpPr>
              <p:nvPr/>
            </p:nvSpPr>
            <p:spPr bwMode="auto">
              <a:xfrm flipV="1">
                <a:off x="1508" y="1380"/>
                <a:ext cx="560" cy="120"/>
              </a:xfrm>
              <a:prstGeom prst="line">
                <a:avLst/>
              </a:prstGeom>
              <a:noFill/>
              <a:ln w="12700">
                <a:solidFill>
                  <a:srgbClr val="063DE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371" name="Line 12"/>
              <p:cNvSpPr>
                <a:spLocks noChangeShapeType="1"/>
              </p:cNvSpPr>
              <p:nvPr/>
            </p:nvSpPr>
            <p:spPr bwMode="auto">
              <a:xfrm>
                <a:off x="1500" y="1820"/>
                <a:ext cx="568" cy="40"/>
              </a:xfrm>
              <a:prstGeom prst="line">
                <a:avLst/>
              </a:prstGeom>
              <a:noFill/>
              <a:ln w="12700">
                <a:solidFill>
                  <a:srgbClr val="063DE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372" name="Line 13"/>
              <p:cNvSpPr>
                <a:spLocks noChangeShapeType="1"/>
              </p:cNvSpPr>
              <p:nvPr/>
            </p:nvSpPr>
            <p:spPr bwMode="auto">
              <a:xfrm>
                <a:off x="1500" y="1892"/>
                <a:ext cx="568" cy="56"/>
              </a:xfrm>
              <a:prstGeom prst="line">
                <a:avLst/>
              </a:prstGeom>
              <a:noFill/>
              <a:ln w="12700">
                <a:solidFill>
                  <a:srgbClr val="063DE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373" name="Line 14"/>
              <p:cNvSpPr>
                <a:spLocks noChangeShapeType="1"/>
              </p:cNvSpPr>
              <p:nvPr/>
            </p:nvSpPr>
            <p:spPr bwMode="auto">
              <a:xfrm>
                <a:off x="1500" y="1964"/>
                <a:ext cx="568" cy="88"/>
              </a:xfrm>
              <a:prstGeom prst="line">
                <a:avLst/>
              </a:prstGeom>
              <a:noFill/>
              <a:ln w="12700">
                <a:solidFill>
                  <a:srgbClr val="063DE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374" name="Line 15"/>
              <p:cNvSpPr>
                <a:spLocks noChangeShapeType="1"/>
              </p:cNvSpPr>
              <p:nvPr/>
            </p:nvSpPr>
            <p:spPr bwMode="auto">
              <a:xfrm>
                <a:off x="1500" y="2060"/>
                <a:ext cx="568" cy="88"/>
              </a:xfrm>
              <a:prstGeom prst="line">
                <a:avLst/>
              </a:prstGeom>
              <a:noFill/>
              <a:ln w="12700">
                <a:solidFill>
                  <a:srgbClr val="063DE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4356" name="Line 16"/>
            <p:cNvSpPr>
              <a:spLocks noChangeShapeType="1"/>
            </p:cNvSpPr>
            <p:nvPr/>
          </p:nvSpPr>
          <p:spPr bwMode="auto">
            <a:xfrm>
              <a:off x="1544" y="1436"/>
              <a:ext cx="0" cy="664"/>
            </a:xfrm>
            <a:prstGeom prst="line">
              <a:avLst/>
            </a:prstGeom>
            <a:noFill/>
            <a:ln w="12700">
              <a:solidFill>
                <a:srgbClr val="063DE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57" name="Line 17"/>
            <p:cNvSpPr>
              <a:spLocks noChangeShapeType="1"/>
            </p:cNvSpPr>
            <p:nvPr/>
          </p:nvSpPr>
          <p:spPr bwMode="auto">
            <a:xfrm>
              <a:off x="1603" y="1409"/>
              <a:ext cx="5" cy="718"/>
            </a:xfrm>
            <a:prstGeom prst="line">
              <a:avLst/>
            </a:prstGeom>
            <a:noFill/>
            <a:ln w="12700">
              <a:solidFill>
                <a:srgbClr val="063DE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58" name="Line 18"/>
            <p:cNvSpPr>
              <a:spLocks noChangeShapeType="1"/>
            </p:cNvSpPr>
            <p:nvPr/>
          </p:nvSpPr>
          <p:spPr bwMode="auto">
            <a:xfrm>
              <a:off x="2006" y="1308"/>
              <a:ext cx="3" cy="915"/>
            </a:xfrm>
            <a:prstGeom prst="line">
              <a:avLst/>
            </a:prstGeom>
            <a:noFill/>
            <a:ln w="12700">
              <a:solidFill>
                <a:srgbClr val="063DE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59" name="Line 19"/>
            <p:cNvSpPr>
              <a:spLocks noChangeShapeType="1"/>
            </p:cNvSpPr>
            <p:nvPr/>
          </p:nvSpPr>
          <p:spPr bwMode="auto">
            <a:xfrm>
              <a:off x="1939" y="1319"/>
              <a:ext cx="5" cy="877"/>
            </a:xfrm>
            <a:prstGeom prst="line">
              <a:avLst/>
            </a:prstGeom>
            <a:noFill/>
            <a:ln w="12700">
              <a:solidFill>
                <a:srgbClr val="063DE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60" name="Line 20"/>
            <p:cNvSpPr>
              <a:spLocks noChangeShapeType="1"/>
            </p:cNvSpPr>
            <p:nvPr/>
          </p:nvSpPr>
          <p:spPr bwMode="auto">
            <a:xfrm>
              <a:off x="1666" y="1398"/>
              <a:ext cx="1" cy="750"/>
            </a:xfrm>
            <a:prstGeom prst="line">
              <a:avLst/>
            </a:prstGeom>
            <a:noFill/>
            <a:ln w="12700">
              <a:solidFill>
                <a:srgbClr val="063DE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61" name="Line 21"/>
            <p:cNvSpPr>
              <a:spLocks noChangeShapeType="1"/>
            </p:cNvSpPr>
            <p:nvPr/>
          </p:nvSpPr>
          <p:spPr bwMode="auto">
            <a:xfrm>
              <a:off x="1720" y="1388"/>
              <a:ext cx="0" cy="760"/>
            </a:xfrm>
            <a:prstGeom prst="line">
              <a:avLst/>
            </a:prstGeom>
            <a:noFill/>
            <a:ln w="12700">
              <a:solidFill>
                <a:srgbClr val="063DE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62" name="Line 22"/>
            <p:cNvSpPr>
              <a:spLocks noChangeShapeType="1"/>
            </p:cNvSpPr>
            <p:nvPr/>
          </p:nvSpPr>
          <p:spPr bwMode="auto">
            <a:xfrm>
              <a:off x="1784" y="1362"/>
              <a:ext cx="0" cy="808"/>
            </a:xfrm>
            <a:prstGeom prst="line">
              <a:avLst/>
            </a:prstGeom>
            <a:noFill/>
            <a:ln w="12700">
              <a:solidFill>
                <a:srgbClr val="063DE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63" name="Line 23"/>
            <p:cNvSpPr>
              <a:spLocks noChangeShapeType="1"/>
            </p:cNvSpPr>
            <p:nvPr/>
          </p:nvSpPr>
          <p:spPr bwMode="auto">
            <a:xfrm>
              <a:off x="1843" y="1340"/>
              <a:ext cx="0" cy="856"/>
            </a:xfrm>
            <a:prstGeom prst="line">
              <a:avLst/>
            </a:prstGeom>
            <a:noFill/>
            <a:ln w="12700">
              <a:solidFill>
                <a:srgbClr val="063DE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64" name="Line 24"/>
            <p:cNvSpPr>
              <a:spLocks noChangeShapeType="1"/>
            </p:cNvSpPr>
            <p:nvPr/>
          </p:nvSpPr>
          <p:spPr bwMode="auto">
            <a:xfrm>
              <a:off x="1896" y="1334"/>
              <a:ext cx="0" cy="856"/>
            </a:xfrm>
            <a:prstGeom prst="line">
              <a:avLst/>
            </a:prstGeom>
            <a:noFill/>
            <a:ln w="12700">
              <a:solidFill>
                <a:srgbClr val="063DE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4341" name="Oval 25"/>
          <p:cNvSpPr>
            <a:spLocks noChangeArrowheads="1"/>
          </p:cNvSpPr>
          <p:nvPr/>
        </p:nvSpPr>
        <p:spPr bwMode="auto">
          <a:xfrm>
            <a:off x="5778500" y="2324100"/>
            <a:ext cx="673100" cy="673100"/>
          </a:xfrm>
          <a:prstGeom prst="ellipse">
            <a:avLst/>
          </a:prstGeom>
          <a:solidFill>
            <a:srgbClr val="D93192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4342" name="Freeform 26"/>
          <p:cNvSpPr>
            <a:spLocks/>
          </p:cNvSpPr>
          <p:nvPr/>
        </p:nvSpPr>
        <p:spPr bwMode="auto">
          <a:xfrm>
            <a:off x="4876800" y="2667000"/>
            <a:ext cx="2058988" cy="1525588"/>
          </a:xfrm>
          <a:custGeom>
            <a:avLst/>
            <a:gdLst>
              <a:gd name="T0" fmla="*/ 355600 w 1297"/>
              <a:gd name="T1" fmla="*/ 190500 h 961"/>
              <a:gd name="T2" fmla="*/ 2057401 w 1297"/>
              <a:gd name="T3" fmla="*/ 0 h 961"/>
              <a:gd name="T4" fmla="*/ 1231900 w 1297"/>
              <a:gd name="T5" fmla="*/ 1524000 h 961"/>
              <a:gd name="T6" fmla="*/ 0 w 1297"/>
              <a:gd name="T7" fmla="*/ 1460500 h 961"/>
              <a:gd name="T8" fmla="*/ 0 60000 65536"/>
              <a:gd name="T9" fmla="*/ 0 60000 65536"/>
              <a:gd name="T10" fmla="*/ 0 60000 65536"/>
              <a:gd name="T11" fmla="*/ 0 60000 65536"/>
              <a:gd name="T12" fmla="*/ 0 w 1297"/>
              <a:gd name="T13" fmla="*/ 0 h 961"/>
              <a:gd name="T14" fmla="*/ 1297 w 1297"/>
              <a:gd name="T15" fmla="*/ 961 h 96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7" h="961">
                <a:moveTo>
                  <a:pt x="224" y="120"/>
                </a:moveTo>
                <a:lnTo>
                  <a:pt x="1296" y="0"/>
                </a:lnTo>
                <a:lnTo>
                  <a:pt x="776" y="960"/>
                </a:lnTo>
                <a:lnTo>
                  <a:pt x="0" y="920"/>
                </a:lnTo>
              </a:path>
            </a:pathLst>
          </a:custGeom>
          <a:solidFill>
            <a:srgbClr val="00AE00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43" name="Oval 27"/>
          <p:cNvSpPr>
            <a:spLocks noChangeArrowheads="1"/>
          </p:cNvSpPr>
          <p:nvPr/>
        </p:nvSpPr>
        <p:spPr bwMode="auto">
          <a:xfrm>
            <a:off x="5397500" y="2946400"/>
            <a:ext cx="1333500" cy="825500"/>
          </a:xfrm>
          <a:prstGeom prst="ellipse">
            <a:avLst/>
          </a:prstGeom>
          <a:solidFill>
            <a:srgbClr val="EF9100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4344" name="Freeform 28"/>
          <p:cNvSpPr>
            <a:spLocks/>
          </p:cNvSpPr>
          <p:nvPr/>
        </p:nvSpPr>
        <p:spPr bwMode="auto">
          <a:xfrm>
            <a:off x="3251200" y="3162300"/>
            <a:ext cx="84138" cy="141288"/>
          </a:xfrm>
          <a:custGeom>
            <a:avLst/>
            <a:gdLst>
              <a:gd name="T0" fmla="*/ 12700 w 53"/>
              <a:gd name="T1" fmla="*/ 139700 h 89"/>
              <a:gd name="T2" fmla="*/ 0 w 53"/>
              <a:gd name="T3" fmla="*/ 6350 h 89"/>
              <a:gd name="T4" fmla="*/ 69850 w 53"/>
              <a:gd name="T5" fmla="*/ 0 h 89"/>
              <a:gd name="T6" fmla="*/ 82550 w 53"/>
              <a:gd name="T7" fmla="*/ 133350 h 89"/>
              <a:gd name="T8" fmla="*/ 12700 w 53"/>
              <a:gd name="T9" fmla="*/ 139700 h 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89"/>
              <a:gd name="T17" fmla="*/ 53 w 53"/>
              <a:gd name="T18" fmla="*/ 89 h 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89">
                <a:moveTo>
                  <a:pt x="8" y="88"/>
                </a:moveTo>
                <a:lnTo>
                  <a:pt x="0" y="4"/>
                </a:lnTo>
                <a:lnTo>
                  <a:pt x="44" y="0"/>
                </a:lnTo>
                <a:lnTo>
                  <a:pt x="52" y="84"/>
                </a:lnTo>
                <a:lnTo>
                  <a:pt x="8" y="88"/>
                </a:lnTo>
              </a:path>
            </a:pathLst>
          </a:custGeom>
          <a:solidFill>
            <a:srgbClr val="D93192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45" name="Line 29"/>
          <p:cNvSpPr>
            <a:spLocks noChangeShapeType="1"/>
          </p:cNvSpPr>
          <p:nvPr/>
        </p:nvSpPr>
        <p:spPr bwMode="auto">
          <a:xfrm flipV="1">
            <a:off x="1562100" y="3257550"/>
            <a:ext cx="1733550" cy="438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6" name="Line 30"/>
          <p:cNvSpPr>
            <a:spLocks noChangeShapeType="1"/>
          </p:cNvSpPr>
          <p:nvPr/>
        </p:nvSpPr>
        <p:spPr bwMode="auto">
          <a:xfrm flipV="1">
            <a:off x="3359150" y="2578100"/>
            <a:ext cx="274320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7" name="Rectangle 31"/>
          <p:cNvSpPr>
            <a:spLocks noChangeArrowheads="1"/>
          </p:cNvSpPr>
          <p:nvPr/>
        </p:nvSpPr>
        <p:spPr bwMode="auto">
          <a:xfrm>
            <a:off x="6119813" y="2395538"/>
            <a:ext cx="368300" cy="280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1400">
                <a:solidFill>
                  <a:srgbClr val="000000"/>
                </a:solidFill>
              </a:rPr>
              <a:t>p1</a:t>
            </a:r>
          </a:p>
        </p:txBody>
      </p:sp>
      <p:sp>
        <p:nvSpPr>
          <p:cNvPr id="14348" name="Rectangle 32"/>
          <p:cNvSpPr>
            <a:spLocks noChangeArrowheads="1"/>
          </p:cNvSpPr>
          <p:nvPr/>
        </p:nvSpPr>
        <p:spPr bwMode="auto">
          <a:xfrm>
            <a:off x="179388" y="3789363"/>
            <a:ext cx="2322512" cy="642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TW" sz="2000">
                <a:solidFill>
                  <a:srgbClr val="000000"/>
                </a:solidFill>
                <a:latin typeface="Arial" pitchFamily="34" charset="0"/>
              </a:rPr>
              <a:t>COP</a:t>
            </a:r>
          </a:p>
          <a:p>
            <a:pPr algn="ctr">
              <a:lnSpc>
                <a:spcPct val="90000"/>
              </a:lnSpc>
            </a:pPr>
            <a:r>
              <a:rPr lang="en-US" altLang="zh-TW" sz="2000"/>
              <a:t>Center of Projection </a:t>
            </a:r>
          </a:p>
        </p:txBody>
      </p:sp>
      <p:sp>
        <p:nvSpPr>
          <p:cNvPr id="14349" name="Line 33"/>
          <p:cNvSpPr>
            <a:spLocks noChangeShapeType="1"/>
          </p:cNvSpPr>
          <p:nvPr/>
        </p:nvSpPr>
        <p:spPr bwMode="auto">
          <a:xfrm flipV="1">
            <a:off x="6432550" y="2273300"/>
            <a:ext cx="94615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50" name="Rectangle 34"/>
          <p:cNvSpPr>
            <a:spLocks noChangeArrowheads="1"/>
          </p:cNvSpPr>
          <p:nvPr/>
        </p:nvSpPr>
        <p:spPr bwMode="auto">
          <a:xfrm>
            <a:off x="7364413" y="2097088"/>
            <a:ext cx="368300" cy="280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1400">
                <a:solidFill>
                  <a:srgbClr val="000000"/>
                </a:solidFill>
              </a:rPr>
              <a:t>p2</a:t>
            </a:r>
          </a:p>
        </p:txBody>
      </p:sp>
      <p:sp>
        <p:nvSpPr>
          <p:cNvPr id="14351" name="Text Box 36"/>
          <p:cNvSpPr txBox="1">
            <a:spLocks noChangeArrowheads="1"/>
          </p:cNvSpPr>
          <p:nvPr/>
        </p:nvSpPr>
        <p:spPr bwMode="auto">
          <a:xfrm>
            <a:off x="2438400" y="4419600"/>
            <a:ext cx="1368425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Arial" pitchFamily="34" charset="0"/>
              </a:rPr>
              <a:t>Window</a:t>
            </a:r>
          </a:p>
          <a:p>
            <a:r>
              <a:rPr lang="en-US" altLang="zh-TW">
                <a:latin typeface="Arial" pitchFamily="34" charset="0"/>
              </a:rPr>
              <a:t>Coordinates</a:t>
            </a:r>
          </a:p>
        </p:txBody>
      </p:sp>
      <p:sp>
        <p:nvSpPr>
          <p:cNvPr id="14352" name="Text Box 37"/>
          <p:cNvSpPr txBox="1">
            <a:spLocks noChangeArrowheads="1"/>
          </p:cNvSpPr>
          <p:nvPr/>
        </p:nvSpPr>
        <p:spPr bwMode="auto">
          <a:xfrm>
            <a:off x="5546725" y="1965325"/>
            <a:ext cx="9874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Arial" pitchFamily="34" charset="0"/>
              </a:rPr>
              <a:t>Object 1</a:t>
            </a:r>
          </a:p>
        </p:txBody>
      </p:sp>
      <p:sp>
        <p:nvSpPr>
          <p:cNvPr id="14353" name="Text Box 38"/>
          <p:cNvSpPr txBox="1">
            <a:spLocks noChangeArrowheads="1"/>
          </p:cNvSpPr>
          <p:nvPr/>
        </p:nvSpPr>
        <p:spPr bwMode="auto">
          <a:xfrm>
            <a:off x="6918325" y="1736725"/>
            <a:ext cx="9874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Arial" pitchFamily="34" charset="0"/>
              </a:rPr>
              <a:t>Object 2</a:t>
            </a:r>
          </a:p>
        </p:txBody>
      </p:sp>
      <p:sp>
        <p:nvSpPr>
          <p:cNvPr id="14354" name="Line 40"/>
          <p:cNvSpPr>
            <a:spLocks noChangeShapeType="1"/>
          </p:cNvSpPr>
          <p:nvPr/>
        </p:nvSpPr>
        <p:spPr bwMode="auto">
          <a:xfrm flipH="1" flipV="1">
            <a:off x="3317875" y="3270250"/>
            <a:ext cx="130175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The Feedback Buffer</a:t>
            </a:r>
            <a:endParaRPr lang="zh-TW" altLang="en-US" dirty="0"/>
          </a:p>
        </p:txBody>
      </p:sp>
      <p:pic>
        <p:nvPicPr>
          <p:cNvPr id="48131" name="圖片 2" descr="12.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1663"/>
            <a:ext cx="91440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文字方塊 3"/>
          <p:cNvSpPr txBox="1">
            <a:spLocks noChangeArrowheads="1"/>
          </p:cNvSpPr>
          <p:nvPr/>
        </p:nvSpPr>
        <p:spPr bwMode="auto">
          <a:xfrm>
            <a:off x="422275" y="2133600"/>
            <a:ext cx="8721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void glFeedbackBuffer(GLsizei </a:t>
            </a:r>
            <a:r>
              <a:rPr lang="en-US" altLang="zh-TW" i="1"/>
              <a:t>size, GLenum type, GLfloat *buffer);</a:t>
            </a:r>
            <a:endParaRPr lang="zh-TW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Feedback Buffer Tokens</a:t>
            </a:r>
            <a:endParaRPr lang="zh-TW" altLang="en-US" dirty="0"/>
          </a:p>
        </p:txBody>
      </p:sp>
      <p:pic>
        <p:nvPicPr>
          <p:cNvPr id="49155" name="圖片 2" descr="12.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8963"/>
            <a:ext cx="9144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Feedback Buffer Memory</a:t>
            </a:r>
            <a:endParaRPr lang="zh-TW" altLang="en-US" dirty="0"/>
          </a:p>
        </p:txBody>
      </p:sp>
      <p:pic>
        <p:nvPicPr>
          <p:cNvPr id="50179" name="圖片 2" descr="12.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1484313"/>
            <a:ext cx="5646738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文字方塊 3"/>
          <p:cNvSpPr txBox="1">
            <a:spLocks noChangeArrowheads="1"/>
          </p:cNvSpPr>
          <p:nvPr/>
        </p:nvSpPr>
        <p:spPr bwMode="auto">
          <a:xfrm>
            <a:off x="214313" y="3714750"/>
            <a:ext cx="1731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GL_3D type</a:t>
            </a:r>
            <a:endParaRPr lang="zh-TW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Feedback Buffer Memory</a:t>
            </a:r>
            <a:endParaRPr lang="zh-TW" altLang="en-US" dirty="0"/>
          </a:p>
        </p:txBody>
      </p:sp>
      <p:pic>
        <p:nvPicPr>
          <p:cNvPr id="51203" name="圖片 4" descr="12.1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628775"/>
            <a:ext cx="57340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4" name="圖片 2" descr="12.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5688" y="2492375"/>
            <a:ext cx="4278312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5" name="文字方塊 10"/>
          <p:cNvSpPr txBox="1">
            <a:spLocks noChangeArrowheads="1"/>
          </p:cNvSpPr>
          <p:nvPr/>
        </p:nvSpPr>
        <p:spPr bwMode="auto">
          <a:xfrm>
            <a:off x="250825" y="4365625"/>
            <a:ext cx="47466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[0] GL_PASS_THROUGH_TOKEN</a:t>
            </a:r>
          </a:p>
          <a:p>
            <a:r>
              <a:rPr lang="en-US" altLang="zh-TW"/>
              <a:t>[1] User defined name</a:t>
            </a:r>
          </a:p>
          <a:p>
            <a:r>
              <a:rPr lang="en-US" altLang="zh-TW"/>
              <a:t>[2] GL_POLYGON_TOKEN</a:t>
            </a:r>
          </a:p>
          <a:p>
            <a:r>
              <a:rPr lang="en-US" altLang="zh-TW"/>
              <a:t>[3] Number of vertices</a:t>
            </a:r>
          </a:p>
          <a:p>
            <a:r>
              <a:rPr lang="en-US" altLang="zh-TW"/>
              <a:t>[4] x</a:t>
            </a:r>
          </a:p>
          <a:p>
            <a:r>
              <a:rPr lang="en-US" altLang="zh-TW"/>
              <a:t>[5] y</a:t>
            </a:r>
          </a:p>
        </p:txBody>
      </p:sp>
      <p:sp>
        <p:nvSpPr>
          <p:cNvPr id="51206" name="文字方塊 11"/>
          <p:cNvSpPr txBox="1">
            <a:spLocks noChangeArrowheads="1"/>
          </p:cNvSpPr>
          <p:nvPr/>
        </p:nvSpPr>
        <p:spPr bwMode="auto">
          <a:xfrm>
            <a:off x="3563938" y="6237288"/>
            <a:ext cx="5373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See MakeSelection(int nChoice) for detail</a:t>
            </a:r>
            <a:endParaRPr lang="zh-TW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62000" y="1676400"/>
            <a:ext cx="2120900" cy="4279900"/>
          </a:xfrm>
          <a:prstGeom prst="rect">
            <a:avLst/>
          </a:prstGeom>
          <a:solidFill>
            <a:srgbClr val="A3F25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zh-TW" smtClean="0"/>
              <a:t>OpenGL Geometric Pipline</a:t>
            </a:r>
            <a:br>
              <a:rPr lang="en-US" altLang="zh-TW" smtClean="0"/>
            </a:br>
            <a:endParaRPr lang="en-US" altLang="zh-TW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419600" y="1828800"/>
            <a:ext cx="1816100" cy="673100"/>
          </a:xfrm>
          <a:prstGeom prst="rect">
            <a:avLst/>
          </a:prstGeom>
          <a:solidFill>
            <a:srgbClr val="8CF4E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587875" y="1938338"/>
            <a:ext cx="1481138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TW" sz="1400">
                <a:latin typeface="Arial" pitchFamily="34" charset="0"/>
              </a:rPr>
              <a:t>Modelview</a:t>
            </a:r>
          </a:p>
          <a:p>
            <a:pPr algn="ctr">
              <a:lnSpc>
                <a:spcPct val="90000"/>
              </a:lnSpc>
            </a:pPr>
            <a:r>
              <a:rPr lang="en-US" altLang="zh-TW" sz="1400">
                <a:latin typeface="Arial" pitchFamily="34" charset="0"/>
              </a:rPr>
              <a:t>Transformation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419600" y="2971800"/>
            <a:ext cx="1816100" cy="673100"/>
          </a:xfrm>
          <a:prstGeom prst="rect">
            <a:avLst/>
          </a:prstGeom>
          <a:solidFill>
            <a:srgbClr val="FDA4B5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419600" y="4114800"/>
            <a:ext cx="1816100" cy="673100"/>
          </a:xfrm>
          <a:prstGeom prst="rect">
            <a:avLst/>
          </a:prstGeom>
          <a:solidFill>
            <a:srgbClr val="E9EF7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4419600" y="5257800"/>
            <a:ext cx="1816100" cy="673100"/>
          </a:xfrm>
          <a:prstGeom prst="rect">
            <a:avLst/>
          </a:prstGeom>
          <a:solidFill>
            <a:srgbClr val="D49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5251450" y="251460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5251450" y="365760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5251450" y="480060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5251450" y="594360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5251450" y="137160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4400550" y="871538"/>
            <a:ext cx="1806575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TW" sz="1400">
                <a:latin typeface="Arial" pitchFamily="34" charset="0"/>
              </a:rPr>
              <a:t>Vertex Coordinates</a:t>
            </a:r>
          </a:p>
          <a:p>
            <a:pPr algn="ctr">
              <a:lnSpc>
                <a:spcPct val="90000"/>
              </a:lnSpc>
            </a:pPr>
            <a:r>
              <a:rPr lang="en-US" altLang="zh-TW" sz="1400">
                <a:latin typeface="Arial" pitchFamily="34" charset="0"/>
              </a:rPr>
              <a:t>x, y, z, w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5389563" y="1481138"/>
            <a:ext cx="1814512" cy="280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1400">
                <a:latin typeface="Arial" pitchFamily="34" charset="0"/>
              </a:rPr>
              <a:t>Object Coordinates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5389563" y="2547938"/>
            <a:ext cx="1579562" cy="280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1400">
                <a:latin typeface="Arial" pitchFamily="34" charset="0"/>
              </a:rPr>
              <a:t>Eye Coordinates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5389563" y="3767138"/>
            <a:ext cx="1598612" cy="280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1400">
                <a:latin typeface="Arial" pitchFamily="34" charset="0"/>
              </a:rPr>
              <a:t>Clip Coordinates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5465763" y="4948238"/>
            <a:ext cx="1835150" cy="280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1400">
                <a:latin typeface="Arial" pitchFamily="34" charset="0"/>
              </a:rPr>
              <a:t>Device Coordinates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5389563" y="6129338"/>
            <a:ext cx="2238375" cy="280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1400">
                <a:latin typeface="Arial" pitchFamily="34" charset="0"/>
              </a:rPr>
              <a:t>Window Coordinates x,y</a:t>
            </a: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4587875" y="3081338"/>
            <a:ext cx="1481138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TW" sz="1400">
                <a:latin typeface="Arial" pitchFamily="34" charset="0"/>
              </a:rPr>
              <a:t>Projection</a:t>
            </a:r>
          </a:p>
          <a:p>
            <a:pPr algn="ctr">
              <a:lnSpc>
                <a:spcPct val="90000"/>
              </a:lnSpc>
            </a:pPr>
            <a:r>
              <a:rPr lang="en-US" altLang="zh-TW" sz="1400">
                <a:latin typeface="Arial" pitchFamily="34" charset="0"/>
              </a:rPr>
              <a:t>Transformation</a:t>
            </a: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4740275" y="4224338"/>
            <a:ext cx="1176338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TW" sz="1400">
                <a:latin typeface="Arial" pitchFamily="34" charset="0"/>
              </a:rPr>
              <a:t>Perspective</a:t>
            </a:r>
          </a:p>
          <a:p>
            <a:pPr algn="ctr">
              <a:lnSpc>
                <a:spcPct val="90000"/>
              </a:lnSpc>
            </a:pPr>
            <a:r>
              <a:rPr lang="en-US" altLang="zh-TW" sz="1400">
                <a:latin typeface="Arial" pitchFamily="34" charset="0"/>
              </a:rPr>
              <a:t>Division</a:t>
            </a:r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4587875" y="5367338"/>
            <a:ext cx="1481138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TW" sz="1400">
                <a:latin typeface="Arial" pitchFamily="34" charset="0"/>
              </a:rPr>
              <a:t>Viewport</a:t>
            </a:r>
          </a:p>
          <a:p>
            <a:pPr algn="ctr">
              <a:lnSpc>
                <a:spcPct val="90000"/>
              </a:lnSpc>
            </a:pPr>
            <a:r>
              <a:rPr lang="en-US" altLang="zh-TW" sz="1400">
                <a:latin typeface="Arial" pitchFamily="34" charset="0"/>
              </a:rPr>
              <a:t>Transformation</a:t>
            </a:r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H="1">
            <a:off x="2654300" y="2127250"/>
            <a:ext cx="176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flipH="1">
            <a:off x="2654300" y="3270250"/>
            <a:ext cx="176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998538" y="2014538"/>
            <a:ext cx="1647825" cy="280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TW" sz="1400">
                <a:latin typeface="Arial" pitchFamily="34" charset="0"/>
              </a:rPr>
              <a:t>Modelview Matrix</a:t>
            </a:r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1012825" y="3157538"/>
            <a:ext cx="1619250" cy="280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TW" sz="1400">
                <a:latin typeface="Arial" pitchFamily="34" charset="0"/>
              </a:rPr>
              <a:t>Projection Matrix</a:t>
            </a:r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836613" y="5948363"/>
            <a:ext cx="1973262" cy="280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TW" sz="1400">
                <a:latin typeface="Arial" pitchFamily="34" charset="0"/>
              </a:rPr>
              <a:t>Part of OpenGL State</a:t>
            </a:r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flipH="1">
            <a:off x="2654300" y="5584825"/>
            <a:ext cx="176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1028700" y="5291138"/>
            <a:ext cx="1481138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TW" sz="1400">
                <a:latin typeface="Arial" pitchFamily="34" charset="0"/>
              </a:rPr>
              <a:t>Viewport</a:t>
            </a:r>
          </a:p>
          <a:p>
            <a:pPr algn="ctr">
              <a:lnSpc>
                <a:spcPct val="90000"/>
              </a:lnSpc>
            </a:pPr>
            <a:r>
              <a:rPr lang="en-US" altLang="zh-TW" sz="1400">
                <a:latin typeface="Arial" pitchFamily="34" charset="0"/>
              </a:rPr>
              <a:t>Transformation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OpenGL solution</a:t>
            </a:r>
            <a:endParaRPr lang="zh-TW" altLang="en-US" dirty="0"/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Selection</a:t>
            </a:r>
          </a:p>
          <a:p>
            <a:r>
              <a:rPr lang="en-US" altLang="zh-TW" smtClean="0"/>
              <a:t>Feedback</a:t>
            </a:r>
            <a:endParaRPr lang="zh-TW" altLang="en-US" smtClean="0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671513" y="3384550"/>
            <a:ext cx="1663700" cy="13589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5243513" y="3079750"/>
            <a:ext cx="1663700" cy="21209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2957513" y="3384550"/>
            <a:ext cx="1663700" cy="13589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zh-TW"/>
          </a:p>
        </p:txBody>
      </p:sp>
      <p:grpSp>
        <p:nvGrpSpPr>
          <p:cNvPr id="16391" name="Group 6"/>
          <p:cNvGrpSpPr>
            <a:grpSpLocks/>
          </p:cNvGrpSpPr>
          <p:nvPr/>
        </p:nvGrpSpPr>
        <p:grpSpPr bwMode="auto">
          <a:xfrm>
            <a:off x="2347913" y="3994150"/>
            <a:ext cx="596900" cy="215900"/>
            <a:chOff x="1444" y="2212"/>
            <a:chExt cx="376" cy="136"/>
          </a:xfrm>
        </p:grpSpPr>
        <p:sp>
          <p:nvSpPr>
            <p:cNvPr id="16414" name="AutoShape 7"/>
            <p:cNvSpPr>
              <a:spLocks noChangeArrowheads="1"/>
            </p:cNvSpPr>
            <p:nvPr/>
          </p:nvSpPr>
          <p:spPr bwMode="auto">
            <a:xfrm>
              <a:off x="1636" y="2212"/>
              <a:ext cx="184" cy="136"/>
            </a:xfrm>
            <a:prstGeom prst="rightArrow">
              <a:avLst>
                <a:gd name="adj1" fmla="val 50000"/>
                <a:gd name="adj2" fmla="val 6765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16415" name="AutoShape 8"/>
            <p:cNvSpPr>
              <a:spLocks noChangeArrowheads="1"/>
            </p:cNvSpPr>
            <p:nvPr/>
          </p:nvSpPr>
          <p:spPr bwMode="auto">
            <a:xfrm flipH="1">
              <a:off x="1444" y="2212"/>
              <a:ext cx="184" cy="136"/>
            </a:xfrm>
            <a:prstGeom prst="rightArrow">
              <a:avLst>
                <a:gd name="adj1" fmla="val 50000"/>
                <a:gd name="adj2" fmla="val 6765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</p:grpSp>
      <p:grpSp>
        <p:nvGrpSpPr>
          <p:cNvPr id="16392" name="Group 9"/>
          <p:cNvGrpSpPr>
            <a:grpSpLocks/>
          </p:cNvGrpSpPr>
          <p:nvPr/>
        </p:nvGrpSpPr>
        <p:grpSpPr bwMode="auto">
          <a:xfrm>
            <a:off x="4633913" y="3994150"/>
            <a:ext cx="596900" cy="215900"/>
            <a:chOff x="2884" y="2212"/>
            <a:chExt cx="376" cy="136"/>
          </a:xfrm>
        </p:grpSpPr>
        <p:sp>
          <p:nvSpPr>
            <p:cNvPr id="16412" name="AutoShape 10"/>
            <p:cNvSpPr>
              <a:spLocks noChangeArrowheads="1"/>
            </p:cNvSpPr>
            <p:nvPr/>
          </p:nvSpPr>
          <p:spPr bwMode="auto">
            <a:xfrm>
              <a:off x="3076" y="2212"/>
              <a:ext cx="184" cy="136"/>
            </a:xfrm>
            <a:prstGeom prst="rightArrow">
              <a:avLst>
                <a:gd name="adj1" fmla="val 50000"/>
                <a:gd name="adj2" fmla="val 6765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16413" name="AutoShape 11"/>
            <p:cNvSpPr>
              <a:spLocks noChangeArrowheads="1"/>
            </p:cNvSpPr>
            <p:nvPr/>
          </p:nvSpPr>
          <p:spPr bwMode="auto">
            <a:xfrm flipH="1">
              <a:off x="2884" y="2212"/>
              <a:ext cx="184" cy="136"/>
            </a:xfrm>
            <a:prstGeom prst="rightArrow">
              <a:avLst>
                <a:gd name="adj1" fmla="val 50000"/>
                <a:gd name="adj2" fmla="val 6765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</p:grpSp>
      <p:sp>
        <p:nvSpPr>
          <p:cNvPr id="16393" name="Rectangle 12"/>
          <p:cNvSpPr>
            <a:spLocks noChangeArrowheads="1"/>
          </p:cNvSpPr>
          <p:nvPr/>
        </p:nvSpPr>
        <p:spPr bwMode="auto">
          <a:xfrm>
            <a:off x="949325" y="3752850"/>
            <a:ext cx="1300163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zh-TW">
                <a:latin typeface="Arial" pitchFamily="34" charset="0"/>
              </a:rPr>
              <a:t>Application</a:t>
            </a:r>
          </a:p>
          <a:p>
            <a:pPr algn="ctr"/>
            <a:r>
              <a:rPr lang="en-US" altLang="zh-TW">
                <a:latin typeface="Arial" pitchFamily="34" charset="0"/>
              </a:rPr>
              <a:t>Model</a:t>
            </a:r>
          </a:p>
        </p:txBody>
      </p:sp>
      <p:sp>
        <p:nvSpPr>
          <p:cNvPr id="16394" name="Rectangle 13"/>
          <p:cNvSpPr>
            <a:spLocks noChangeArrowheads="1"/>
          </p:cNvSpPr>
          <p:nvPr/>
        </p:nvSpPr>
        <p:spPr bwMode="auto">
          <a:xfrm>
            <a:off x="3159125" y="3600450"/>
            <a:ext cx="1300163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zh-TW">
                <a:latin typeface="Arial" pitchFamily="34" charset="0"/>
              </a:rPr>
              <a:t>Application</a:t>
            </a:r>
          </a:p>
          <a:p>
            <a:pPr algn="ctr"/>
            <a:r>
              <a:rPr lang="en-US" altLang="zh-TW">
                <a:latin typeface="Arial" pitchFamily="34" charset="0"/>
              </a:rPr>
              <a:t>Program</a:t>
            </a:r>
          </a:p>
        </p:txBody>
      </p:sp>
      <p:sp>
        <p:nvSpPr>
          <p:cNvPr id="16395" name="Rectangle 14"/>
          <p:cNvSpPr>
            <a:spLocks noChangeArrowheads="1"/>
          </p:cNvSpPr>
          <p:nvPr/>
        </p:nvSpPr>
        <p:spPr bwMode="auto">
          <a:xfrm>
            <a:off x="5521325" y="3752850"/>
            <a:ext cx="1074738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zh-TW">
                <a:latin typeface="Arial" pitchFamily="34" charset="0"/>
              </a:rPr>
              <a:t>Graphics</a:t>
            </a:r>
          </a:p>
          <a:p>
            <a:pPr algn="ctr"/>
            <a:r>
              <a:rPr lang="en-US" altLang="zh-TW">
                <a:latin typeface="Arial" pitchFamily="34" charset="0"/>
              </a:rPr>
              <a:t>System</a:t>
            </a:r>
          </a:p>
        </p:txBody>
      </p:sp>
      <p:grpSp>
        <p:nvGrpSpPr>
          <p:cNvPr id="16396" name="Group 15"/>
          <p:cNvGrpSpPr>
            <a:grpSpLocks/>
          </p:cNvGrpSpPr>
          <p:nvPr/>
        </p:nvGrpSpPr>
        <p:grpSpPr bwMode="auto">
          <a:xfrm>
            <a:off x="6919913" y="4756150"/>
            <a:ext cx="596900" cy="215900"/>
            <a:chOff x="4324" y="2692"/>
            <a:chExt cx="376" cy="136"/>
          </a:xfrm>
        </p:grpSpPr>
        <p:sp>
          <p:nvSpPr>
            <p:cNvPr id="16410" name="AutoShape 16"/>
            <p:cNvSpPr>
              <a:spLocks noChangeArrowheads="1"/>
            </p:cNvSpPr>
            <p:nvPr/>
          </p:nvSpPr>
          <p:spPr bwMode="auto">
            <a:xfrm>
              <a:off x="4516" y="2692"/>
              <a:ext cx="184" cy="136"/>
            </a:xfrm>
            <a:prstGeom prst="rightArrow">
              <a:avLst>
                <a:gd name="adj1" fmla="val 50000"/>
                <a:gd name="adj2" fmla="val 6765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16411" name="AutoShape 17"/>
            <p:cNvSpPr>
              <a:spLocks noChangeArrowheads="1"/>
            </p:cNvSpPr>
            <p:nvPr/>
          </p:nvSpPr>
          <p:spPr bwMode="auto">
            <a:xfrm flipH="1">
              <a:off x="4324" y="2692"/>
              <a:ext cx="184" cy="136"/>
            </a:xfrm>
            <a:prstGeom prst="rightArrow">
              <a:avLst>
                <a:gd name="adj1" fmla="val 50000"/>
                <a:gd name="adj2" fmla="val 6765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</p:grpSp>
      <p:grpSp>
        <p:nvGrpSpPr>
          <p:cNvPr id="16397" name="Group 18"/>
          <p:cNvGrpSpPr>
            <a:grpSpLocks/>
          </p:cNvGrpSpPr>
          <p:nvPr/>
        </p:nvGrpSpPr>
        <p:grpSpPr bwMode="auto">
          <a:xfrm>
            <a:off x="6919913" y="3308350"/>
            <a:ext cx="596900" cy="215900"/>
            <a:chOff x="4324" y="1780"/>
            <a:chExt cx="376" cy="136"/>
          </a:xfrm>
        </p:grpSpPr>
        <p:sp>
          <p:nvSpPr>
            <p:cNvPr id="16408" name="AutoShape 19"/>
            <p:cNvSpPr>
              <a:spLocks noChangeArrowheads="1"/>
            </p:cNvSpPr>
            <p:nvPr/>
          </p:nvSpPr>
          <p:spPr bwMode="auto">
            <a:xfrm>
              <a:off x="4516" y="1780"/>
              <a:ext cx="184" cy="136"/>
            </a:xfrm>
            <a:prstGeom prst="rightArrow">
              <a:avLst>
                <a:gd name="adj1" fmla="val 50000"/>
                <a:gd name="adj2" fmla="val 6765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16409" name="AutoShape 20"/>
            <p:cNvSpPr>
              <a:spLocks noChangeArrowheads="1"/>
            </p:cNvSpPr>
            <p:nvPr/>
          </p:nvSpPr>
          <p:spPr bwMode="auto">
            <a:xfrm flipH="1">
              <a:off x="4324" y="1780"/>
              <a:ext cx="184" cy="136"/>
            </a:xfrm>
            <a:prstGeom prst="rightArrow">
              <a:avLst>
                <a:gd name="adj1" fmla="val 50000"/>
                <a:gd name="adj2" fmla="val 6765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zh-TW"/>
            </a:p>
          </p:txBody>
        </p:sp>
      </p:grpSp>
      <p:sp>
        <p:nvSpPr>
          <p:cNvPr id="16398" name="Rectangle 21"/>
          <p:cNvSpPr>
            <a:spLocks noChangeArrowheads="1"/>
          </p:cNvSpPr>
          <p:nvPr/>
        </p:nvSpPr>
        <p:spPr bwMode="auto">
          <a:xfrm>
            <a:off x="7529513" y="2927350"/>
            <a:ext cx="1054100" cy="9779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6399" name="Rectangle 22"/>
          <p:cNvSpPr>
            <a:spLocks noChangeArrowheads="1"/>
          </p:cNvSpPr>
          <p:nvPr/>
        </p:nvSpPr>
        <p:spPr bwMode="auto">
          <a:xfrm>
            <a:off x="7529513" y="4375150"/>
            <a:ext cx="1054100" cy="9779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6400" name="Rectangle 23"/>
          <p:cNvSpPr>
            <a:spLocks noChangeArrowheads="1"/>
          </p:cNvSpPr>
          <p:nvPr/>
        </p:nvSpPr>
        <p:spPr bwMode="auto">
          <a:xfrm>
            <a:off x="7529513" y="2990850"/>
            <a:ext cx="960437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zh-TW">
                <a:latin typeface="Arial" pitchFamily="34" charset="0"/>
              </a:rPr>
              <a:t>Output</a:t>
            </a:r>
          </a:p>
          <a:p>
            <a:pPr algn="ctr"/>
            <a:r>
              <a:rPr lang="en-US" altLang="zh-TW">
                <a:latin typeface="Arial" pitchFamily="34" charset="0"/>
              </a:rPr>
              <a:t>Devices</a:t>
            </a:r>
          </a:p>
        </p:txBody>
      </p:sp>
      <p:sp>
        <p:nvSpPr>
          <p:cNvPr id="16401" name="Rectangle 24"/>
          <p:cNvSpPr>
            <a:spLocks noChangeArrowheads="1"/>
          </p:cNvSpPr>
          <p:nvPr/>
        </p:nvSpPr>
        <p:spPr bwMode="auto">
          <a:xfrm>
            <a:off x="7577138" y="4438650"/>
            <a:ext cx="960437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zh-TW">
                <a:latin typeface="Arial" pitchFamily="34" charset="0"/>
              </a:rPr>
              <a:t>Input</a:t>
            </a:r>
          </a:p>
          <a:p>
            <a:pPr algn="ctr"/>
            <a:r>
              <a:rPr lang="en-US" altLang="zh-TW">
                <a:latin typeface="Arial" pitchFamily="34" charset="0"/>
              </a:rPr>
              <a:t>Devices</a:t>
            </a:r>
          </a:p>
        </p:txBody>
      </p:sp>
      <p:sp>
        <p:nvSpPr>
          <p:cNvPr id="16402" name="Rectangle 25"/>
          <p:cNvSpPr>
            <a:spLocks noChangeArrowheads="1"/>
          </p:cNvSpPr>
          <p:nvPr/>
        </p:nvSpPr>
        <p:spPr bwMode="auto">
          <a:xfrm>
            <a:off x="4530725" y="2130425"/>
            <a:ext cx="617538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 sz="2000">
                <a:latin typeface="Arial" pitchFamily="34" charset="0"/>
              </a:rPr>
              <a:t>API</a:t>
            </a:r>
          </a:p>
        </p:txBody>
      </p:sp>
      <p:sp>
        <p:nvSpPr>
          <p:cNvPr id="16403" name="Line 26"/>
          <p:cNvSpPr>
            <a:spLocks noChangeShapeType="1"/>
          </p:cNvSpPr>
          <p:nvPr/>
        </p:nvSpPr>
        <p:spPr bwMode="auto">
          <a:xfrm>
            <a:off x="4652963" y="6165850"/>
            <a:ext cx="48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404" name="Line 27"/>
          <p:cNvSpPr>
            <a:spLocks noChangeShapeType="1"/>
          </p:cNvSpPr>
          <p:nvPr/>
        </p:nvSpPr>
        <p:spPr bwMode="auto">
          <a:xfrm>
            <a:off x="4614863" y="6742113"/>
            <a:ext cx="48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405" name="Rectangle 28"/>
          <p:cNvSpPr>
            <a:spLocks noChangeArrowheads="1"/>
          </p:cNvSpPr>
          <p:nvPr/>
        </p:nvSpPr>
        <p:spPr bwMode="auto">
          <a:xfrm>
            <a:off x="4225925" y="5372100"/>
            <a:ext cx="1593850" cy="54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>
                <a:latin typeface="Arial" pitchFamily="34" charset="0"/>
              </a:rPr>
              <a:t>Function Calls</a:t>
            </a:r>
          </a:p>
          <a:p>
            <a:pPr>
              <a:lnSpc>
                <a:spcPct val="90000"/>
              </a:lnSpc>
            </a:pPr>
            <a:r>
              <a:rPr lang="en-US" altLang="zh-TW">
                <a:latin typeface="Arial" pitchFamily="34" charset="0"/>
              </a:rPr>
              <a:t>or Protocol</a:t>
            </a:r>
          </a:p>
        </p:txBody>
      </p:sp>
      <p:sp>
        <p:nvSpPr>
          <p:cNvPr id="16406" name="Rectangle 29"/>
          <p:cNvSpPr>
            <a:spLocks noChangeArrowheads="1"/>
          </p:cNvSpPr>
          <p:nvPr/>
        </p:nvSpPr>
        <p:spPr bwMode="auto">
          <a:xfrm>
            <a:off x="4530725" y="6286500"/>
            <a:ext cx="633413" cy="322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TW">
                <a:latin typeface="Arial" pitchFamily="34" charset="0"/>
              </a:rPr>
              <a:t>Data</a:t>
            </a:r>
          </a:p>
        </p:txBody>
      </p:sp>
      <p:sp>
        <p:nvSpPr>
          <p:cNvPr id="16407" name="Line 30"/>
          <p:cNvSpPr>
            <a:spLocks noChangeShapeType="1"/>
          </p:cNvSpPr>
          <p:nvPr/>
        </p:nvSpPr>
        <p:spPr bwMode="auto">
          <a:xfrm>
            <a:off x="4932363" y="2565400"/>
            <a:ext cx="0" cy="254000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accent1">
                    <a:satMod val="150000"/>
                  </a:schemeClr>
                </a:solidFill>
              </a:rPr>
              <a:t>Selection</a:t>
            </a:r>
            <a:endParaRPr lang="en-US" altLang="zh-TW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planets.cpp</a:t>
            </a:r>
            <a:endParaRPr lang="zh-TW" altLang="en-US" dirty="0"/>
          </a:p>
        </p:txBody>
      </p:sp>
      <p:pic>
        <p:nvPicPr>
          <p:cNvPr id="18435" name="圖片 2" descr="12.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700213"/>
            <a:ext cx="6156325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The Basic Steps</a:t>
            </a:r>
            <a:endParaRPr lang="zh-TW" altLang="en-US" dirty="0"/>
          </a:p>
        </p:txBody>
      </p:sp>
      <p:sp>
        <p:nvSpPr>
          <p:cNvPr id="4" name="剪去單一角落矩形 3"/>
          <p:cNvSpPr/>
          <p:nvPr/>
        </p:nvSpPr>
        <p:spPr>
          <a:xfrm>
            <a:off x="2411413" y="1628775"/>
            <a:ext cx="4681537" cy="5040313"/>
          </a:xfrm>
          <a:prstGeom prst="snip1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2555875" y="2420938"/>
            <a:ext cx="4392613" cy="50323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err="1"/>
              <a:t>glSelectBuffer</a:t>
            </a:r>
            <a:r>
              <a:rPr lang="en-US" altLang="zh-TW" dirty="0"/>
              <a:t>(…)</a:t>
            </a:r>
            <a:endParaRPr lang="zh-TW" altLang="en-US" dirty="0"/>
          </a:p>
        </p:txBody>
      </p:sp>
      <p:sp>
        <p:nvSpPr>
          <p:cNvPr id="19461" name="矩形 7"/>
          <p:cNvSpPr>
            <a:spLocks noChangeArrowheads="1"/>
          </p:cNvSpPr>
          <p:nvPr/>
        </p:nvSpPr>
        <p:spPr bwMode="auto">
          <a:xfrm>
            <a:off x="3348038" y="1700213"/>
            <a:ext cx="22685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ProcessSelection</a:t>
            </a:r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2555875" y="3141663"/>
            <a:ext cx="4392613" cy="50323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err="1"/>
              <a:t>glMatrixMode</a:t>
            </a:r>
            <a:r>
              <a:rPr lang="en-US" altLang="zh-TW" dirty="0"/>
              <a:t>(GL_PROJECTION)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2555875" y="3860800"/>
            <a:ext cx="4392613" cy="5048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err="1"/>
              <a:t>glPushMatrix</a:t>
            </a:r>
            <a:r>
              <a:rPr lang="en-US" altLang="zh-TW" dirty="0"/>
              <a:t>()</a:t>
            </a:r>
            <a:endParaRPr lang="zh-TW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2555875" y="5300663"/>
            <a:ext cx="4392613" cy="5048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err="1"/>
              <a:t>glMatrixMode</a:t>
            </a:r>
            <a:r>
              <a:rPr lang="en-US" altLang="zh-TW" dirty="0"/>
              <a:t>(GL_PROJECTION)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2555875" y="6021388"/>
            <a:ext cx="4392613" cy="50323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err="1"/>
              <a:t>glPopMatrix</a:t>
            </a:r>
            <a:r>
              <a:rPr lang="en-US" altLang="zh-TW" dirty="0"/>
              <a:t>()</a:t>
            </a:r>
            <a:endParaRPr lang="zh-TW" altLang="en-US" dirty="0"/>
          </a:p>
        </p:txBody>
      </p:sp>
      <p:sp>
        <p:nvSpPr>
          <p:cNvPr id="26" name="剪去單一角落矩形 25"/>
          <p:cNvSpPr/>
          <p:nvPr/>
        </p:nvSpPr>
        <p:spPr>
          <a:xfrm>
            <a:off x="2555875" y="4581525"/>
            <a:ext cx="4392613" cy="503238"/>
          </a:xfrm>
          <a:prstGeom prst="snip1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Change render mode</a:t>
            </a:r>
            <a:endParaRPr lang="zh-TW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模組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模組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模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模組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模組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5476</TotalTime>
  <Words>665</Words>
  <Application>Microsoft Office PowerPoint</Application>
  <PresentationFormat>如螢幕大小 (4:3)</PresentationFormat>
  <Paragraphs>350</Paragraphs>
  <Slides>43</Slides>
  <Notes>5</Notes>
  <HiddenSlides>0</HiddenSlides>
  <MMClips>0</MMClips>
  <ScaleCrop>false</ScaleCrop>
  <HeadingPairs>
    <vt:vector size="8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43</vt:i4>
      </vt:variant>
    </vt:vector>
  </HeadingPairs>
  <TitlesOfParts>
    <vt:vector size="56" baseType="lpstr">
      <vt:lpstr>Times New Roman</vt:lpstr>
      <vt:lpstr>新細明體</vt:lpstr>
      <vt:lpstr>Arial</vt:lpstr>
      <vt:lpstr>Corbel</vt:lpstr>
      <vt:lpstr>Wingdings 2</vt:lpstr>
      <vt:lpstr>Wingdings</vt:lpstr>
      <vt:lpstr>Wingdings 3</vt:lpstr>
      <vt:lpstr>標楷體</vt:lpstr>
      <vt:lpstr>Arial Narrow</vt:lpstr>
      <vt:lpstr>HY견고딕</vt:lpstr>
      <vt:lpstr>模組</vt:lpstr>
      <vt:lpstr>Microsoft Clip Gallery</vt:lpstr>
      <vt:lpstr>Microsoft Equation 3.0</vt:lpstr>
      <vt:lpstr>投影片 1</vt:lpstr>
      <vt:lpstr>Interactive Graphics</vt:lpstr>
      <vt:lpstr>Picking</vt:lpstr>
      <vt:lpstr>Object Picking by Ray Tracing </vt:lpstr>
      <vt:lpstr>OpenGL Geometric Pipline </vt:lpstr>
      <vt:lpstr>OpenGL solution</vt:lpstr>
      <vt:lpstr>Selection</vt:lpstr>
      <vt:lpstr>planets.cpp</vt:lpstr>
      <vt:lpstr>The Basic Steps</vt:lpstr>
      <vt:lpstr>The Basic Steps</vt:lpstr>
      <vt:lpstr>The Basic Steps</vt:lpstr>
      <vt:lpstr>Selection Mode</vt:lpstr>
      <vt:lpstr>Picking</vt:lpstr>
      <vt:lpstr>Picking in OpenGL </vt:lpstr>
      <vt:lpstr>The Hit Record</vt:lpstr>
      <vt:lpstr>Selection Buffer</vt:lpstr>
      <vt:lpstr>planets.cpp</vt:lpstr>
      <vt:lpstr>投影片 18</vt:lpstr>
      <vt:lpstr>ProcessSelection(int xPos, int yPos)</vt:lpstr>
      <vt:lpstr>投影片 20</vt:lpstr>
      <vt:lpstr>投影片 21</vt:lpstr>
      <vt:lpstr>投影片 22</vt:lpstr>
      <vt:lpstr>Hierarchical Picking</vt:lpstr>
      <vt:lpstr>Hierarchical Picking</vt:lpstr>
      <vt:lpstr>Moons.cpp</vt:lpstr>
      <vt:lpstr>投影片 26</vt:lpstr>
      <vt:lpstr>Selection Buffer</vt:lpstr>
      <vt:lpstr>Name Stack</vt:lpstr>
      <vt:lpstr>Pick Volume</vt:lpstr>
      <vt:lpstr>Fill Selection Buffer</vt:lpstr>
      <vt:lpstr>Fill Selection Buffer</vt:lpstr>
      <vt:lpstr>Fill Selection Buffer</vt:lpstr>
      <vt:lpstr>Post Processing</vt:lpstr>
      <vt:lpstr>Feedback</vt:lpstr>
      <vt:lpstr>select.cpp</vt:lpstr>
      <vt:lpstr>The Basic Steps</vt:lpstr>
      <vt:lpstr>The Basic Steps</vt:lpstr>
      <vt:lpstr>The Basic Steps</vt:lpstr>
      <vt:lpstr>The Basic Steps</vt:lpstr>
      <vt:lpstr>The Feedback Buffer</vt:lpstr>
      <vt:lpstr>Feedback Buffer Tokens</vt:lpstr>
      <vt:lpstr>Feedback Buffer Memory</vt:lpstr>
      <vt:lpstr>Feedback Buffer Memory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Computer Graphics</dc:title>
  <dc:creator>lee</dc:creator>
  <cp:lastModifiedBy>I-Cheng (Garrett) Yeh</cp:lastModifiedBy>
  <cp:revision>240</cp:revision>
  <dcterms:created xsi:type="dcterms:W3CDTF">1999-02-12T03:08:44Z</dcterms:created>
  <dcterms:modified xsi:type="dcterms:W3CDTF">2010-12-13T04:19:58Z</dcterms:modified>
</cp:coreProperties>
</file>