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notesMasterIdLst>
    <p:notesMasterId r:id="rId20"/>
  </p:notesMasterIdLst>
  <p:handoutMasterIdLst>
    <p:handoutMasterId r:id="rId21"/>
  </p:handoutMasterIdLst>
  <p:sldIdLst>
    <p:sldId id="329" r:id="rId2"/>
    <p:sldId id="408" r:id="rId3"/>
    <p:sldId id="435" r:id="rId4"/>
    <p:sldId id="437" r:id="rId5"/>
    <p:sldId id="421" r:id="rId6"/>
    <p:sldId id="423" r:id="rId7"/>
    <p:sldId id="422" r:id="rId8"/>
    <p:sldId id="430" r:id="rId9"/>
    <p:sldId id="431" r:id="rId10"/>
    <p:sldId id="433" r:id="rId11"/>
    <p:sldId id="432" r:id="rId12"/>
    <p:sldId id="434" r:id="rId13"/>
    <p:sldId id="436" r:id="rId14"/>
    <p:sldId id="424" r:id="rId15"/>
    <p:sldId id="425" r:id="rId16"/>
    <p:sldId id="426" r:id="rId17"/>
    <p:sldId id="427" r:id="rId18"/>
    <p:sldId id="428" r:id="rId19"/>
  </p:sldIdLst>
  <p:sldSz cx="9144000" cy="6858000" type="screen4x3"/>
  <p:notesSz cx="7105650" cy="102314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33CC"/>
    <a:srgbClr val="00FF00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1" autoAdjust="0"/>
    <p:restoredTop sz="89089" autoAdjust="0"/>
  </p:normalViewPr>
  <p:slideViewPr>
    <p:cSldViewPr>
      <p:cViewPr>
        <p:scale>
          <a:sx n="75" d="100"/>
          <a:sy n="75" d="100"/>
        </p:scale>
        <p:origin x="-402" y="180"/>
      </p:cViewPr>
      <p:guideLst>
        <p:guide orient="horz" pos="981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208" y="-96"/>
      </p:cViewPr>
      <p:guideLst>
        <p:guide orient="horz" pos="3222"/>
        <p:guide pos="223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975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5900" y="0"/>
            <a:ext cx="307975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975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6" tIns="49533" rIns="99066" bIns="49533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5900" y="9720263"/>
            <a:ext cx="307975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6" tIns="49533" rIns="99066" bIns="49533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ea typeface="新細明體" charset="-120"/>
              </a:defRPr>
            </a:lvl1pPr>
          </a:lstStyle>
          <a:p>
            <a:pPr>
              <a:defRPr/>
            </a:pPr>
            <a:fld id="{F7920B5C-87D7-4CBF-9AFF-51246C7999E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975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5900" y="0"/>
            <a:ext cx="307975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5363" y="766763"/>
            <a:ext cx="5116512" cy="3836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859338"/>
            <a:ext cx="52101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59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975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6" tIns="49533" rIns="99066" bIns="49533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9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5900" y="9720263"/>
            <a:ext cx="307975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6" tIns="49533" rIns="99066" bIns="49533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ea typeface="新細明體" charset="-120"/>
              </a:defRPr>
            </a:lvl1pPr>
          </a:lstStyle>
          <a:p>
            <a:pPr>
              <a:defRPr/>
            </a:pPr>
            <a:fld id="{4860F233-31F1-4E64-BB91-01A8772E01A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ea typeface="新細明體" pitchFamily="18" charset="-120"/>
            </a:endParaRPr>
          </a:p>
        </p:txBody>
      </p:sp>
      <p:sp>
        <p:nvSpPr>
          <p:cNvPr id="2765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52A18F-A7DB-4CAF-AE66-9BD14EC46825}" type="slidenum">
              <a:rPr lang="en-US" altLang="zh-TW" smtClean="0">
                <a:ea typeface="新細明體" pitchFamily="18" charset="-120"/>
              </a:rPr>
              <a:pPr/>
              <a:t>1</a:t>
            </a:fld>
            <a:endParaRPr lang="en-US" altLang="zh-TW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ea typeface="新細明體" pitchFamily="18" charset="-120"/>
            </a:endParaRPr>
          </a:p>
        </p:txBody>
      </p:sp>
      <p:sp>
        <p:nvSpPr>
          <p:cNvPr id="3686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8E509F-516D-42A0-803B-F695BEFAB3B2}" type="slidenum">
              <a:rPr lang="en-US" altLang="zh-TW" smtClean="0">
                <a:ea typeface="新細明體" pitchFamily="18" charset="-120"/>
              </a:rPr>
              <a:pPr/>
              <a:t>10</a:t>
            </a:fld>
            <a:endParaRPr lang="en-US" altLang="zh-TW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ea typeface="新細明體" pitchFamily="18" charset="-120"/>
            </a:endParaRPr>
          </a:p>
        </p:txBody>
      </p:sp>
      <p:sp>
        <p:nvSpPr>
          <p:cNvPr id="3789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B40454-D8A7-432B-A385-1DDCA1055CEC}" type="slidenum">
              <a:rPr lang="en-US" altLang="zh-TW" smtClean="0">
                <a:ea typeface="新細明體" pitchFamily="18" charset="-120"/>
              </a:rPr>
              <a:pPr/>
              <a:t>11</a:t>
            </a:fld>
            <a:endParaRPr lang="en-US" altLang="zh-TW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ea typeface="新細明體" pitchFamily="18" charset="-120"/>
            </a:endParaRPr>
          </a:p>
        </p:txBody>
      </p:sp>
      <p:sp>
        <p:nvSpPr>
          <p:cNvPr id="3891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BDD321-A680-4570-A40B-C80EF9D51EAF}" type="slidenum">
              <a:rPr lang="en-US" altLang="zh-TW" smtClean="0">
                <a:ea typeface="新細明體" pitchFamily="18" charset="-120"/>
              </a:rPr>
              <a:pPr/>
              <a:t>12</a:t>
            </a:fld>
            <a:endParaRPr lang="en-US" altLang="zh-TW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ea typeface="新細明體" pitchFamily="18" charset="-120"/>
            </a:endParaRPr>
          </a:p>
        </p:txBody>
      </p:sp>
      <p:sp>
        <p:nvSpPr>
          <p:cNvPr id="399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60BF3B-5379-4946-A9A6-76C5C9E2466A}" type="slidenum">
              <a:rPr lang="en-US" altLang="zh-TW" smtClean="0">
                <a:ea typeface="新細明體" pitchFamily="18" charset="-120"/>
              </a:rPr>
              <a:pPr/>
              <a:t>13</a:t>
            </a:fld>
            <a:endParaRPr lang="en-US" altLang="zh-TW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ea typeface="新細明體" pitchFamily="18" charset="-120"/>
            </a:endParaRPr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B311D4-A877-4545-AC7A-D80224FE7171}" type="slidenum">
              <a:rPr lang="en-US" altLang="zh-TW" smtClean="0">
                <a:ea typeface="新細明體" pitchFamily="18" charset="-120"/>
              </a:rPr>
              <a:pPr/>
              <a:t>14</a:t>
            </a:fld>
            <a:endParaRPr lang="en-US" altLang="zh-TW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ea typeface="新細明體" pitchFamily="18" charset="-120"/>
            </a:endParaRPr>
          </a:p>
        </p:txBody>
      </p:sp>
      <p:sp>
        <p:nvSpPr>
          <p:cNvPr id="4198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A208E6-4AAC-4933-B490-9D5DC7CDBDE4}" type="slidenum">
              <a:rPr lang="en-US" altLang="zh-TW" smtClean="0">
                <a:ea typeface="新細明體" pitchFamily="18" charset="-120"/>
              </a:rPr>
              <a:pPr/>
              <a:t>15</a:t>
            </a:fld>
            <a:endParaRPr lang="en-US" altLang="zh-TW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ea typeface="新細明體" pitchFamily="18" charset="-120"/>
            </a:endParaRPr>
          </a:p>
        </p:txBody>
      </p:sp>
      <p:sp>
        <p:nvSpPr>
          <p:cNvPr id="4301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EB1167-1F36-49E2-8B6E-4C3F33760B73}" type="slidenum">
              <a:rPr lang="en-US" altLang="zh-TW" smtClean="0">
                <a:ea typeface="新細明體" pitchFamily="18" charset="-120"/>
              </a:rPr>
              <a:pPr/>
              <a:t>16</a:t>
            </a:fld>
            <a:endParaRPr lang="en-US" altLang="zh-TW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ea typeface="新細明體" pitchFamily="18" charset="-120"/>
            </a:endParaRPr>
          </a:p>
        </p:txBody>
      </p:sp>
      <p:sp>
        <p:nvSpPr>
          <p:cNvPr id="4403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7BA9CF-F3CE-429F-B4D9-5F89E691ECDE}" type="slidenum">
              <a:rPr lang="en-US" altLang="zh-TW" smtClean="0">
                <a:ea typeface="新細明體" pitchFamily="18" charset="-120"/>
              </a:rPr>
              <a:pPr/>
              <a:t>17</a:t>
            </a:fld>
            <a:endParaRPr lang="en-US" altLang="zh-TW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ea typeface="新細明體" pitchFamily="18" charset="-120"/>
            </a:endParaRPr>
          </a:p>
        </p:txBody>
      </p:sp>
      <p:sp>
        <p:nvSpPr>
          <p:cNvPr id="4506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8BF6E2-8BE9-420E-AE13-28C0ED3E2D28}" type="slidenum">
              <a:rPr lang="en-US" altLang="zh-TW" smtClean="0">
                <a:ea typeface="新細明體" pitchFamily="18" charset="-120"/>
              </a:rPr>
              <a:pPr/>
              <a:t>18</a:t>
            </a:fld>
            <a:endParaRPr lang="en-US" altLang="zh-TW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zh-TW" smtClean="0">
                <a:ea typeface="新細明體" pitchFamily="18" charset="-120"/>
              </a:rPr>
              <a:t>An Interactive Introduction to OpenGL Programming</a:t>
            </a:r>
          </a:p>
        </p:txBody>
      </p:sp>
      <p:sp>
        <p:nvSpPr>
          <p:cNvPr id="286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3C73F8-AA75-4923-96B4-1300E756DC3C}" type="slidenum">
              <a:rPr lang="en-US" altLang="zh-TW" smtClean="0">
                <a:ea typeface="新細明體" pitchFamily="18" charset="-120"/>
              </a:rPr>
              <a:pPr/>
              <a:t>2</a:t>
            </a:fld>
            <a:endParaRPr lang="en-US" altLang="zh-TW" smtClean="0">
              <a:ea typeface="新細明體" pitchFamily="18" charset="-120"/>
            </a:endParaRPr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66763"/>
            <a:ext cx="5113338" cy="3835400"/>
          </a:xfrm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13350" cy="4602162"/>
          </a:xfrm>
          <a:noFill/>
          <a:ln/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ea typeface="新細明體" pitchFamily="18" charset="-120"/>
            </a:endParaRPr>
          </a:p>
        </p:txBody>
      </p:sp>
      <p:sp>
        <p:nvSpPr>
          <p:cNvPr id="2970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389995-6AC3-4373-8CD1-B0B395988CEC}" type="slidenum">
              <a:rPr lang="en-US" altLang="zh-TW" smtClean="0">
                <a:ea typeface="新細明體" pitchFamily="18" charset="-120"/>
              </a:rPr>
              <a:pPr/>
              <a:t>3</a:t>
            </a:fld>
            <a:endParaRPr lang="en-US" altLang="zh-TW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ea typeface="新細明體" pitchFamily="18" charset="-120"/>
            </a:endParaRPr>
          </a:p>
        </p:txBody>
      </p:sp>
      <p:sp>
        <p:nvSpPr>
          <p:cNvPr id="3072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B36459-788E-4249-B788-1E444A90D381}" type="slidenum">
              <a:rPr lang="en-US" altLang="zh-TW" smtClean="0">
                <a:ea typeface="新細明體" pitchFamily="18" charset="-120"/>
              </a:rPr>
              <a:pPr/>
              <a:t>4</a:t>
            </a:fld>
            <a:endParaRPr lang="en-US" altLang="zh-TW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ea typeface="新細明體" pitchFamily="18" charset="-120"/>
            </a:endParaRPr>
          </a:p>
        </p:txBody>
      </p:sp>
      <p:sp>
        <p:nvSpPr>
          <p:cNvPr id="3174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CBE309-D1F6-4807-9A9B-C19D98C9980F}" type="slidenum">
              <a:rPr lang="en-US" altLang="zh-TW" smtClean="0">
                <a:ea typeface="新細明體" pitchFamily="18" charset="-120"/>
              </a:rPr>
              <a:pPr/>
              <a:t>5</a:t>
            </a:fld>
            <a:endParaRPr lang="en-US" altLang="zh-TW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ea typeface="新細明體" pitchFamily="18" charset="-120"/>
            </a:endParaRPr>
          </a:p>
        </p:txBody>
      </p:sp>
      <p:sp>
        <p:nvSpPr>
          <p:cNvPr id="3277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19BF23-83E9-416D-A5E3-CAFE4025FC2C}" type="slidenum">
              <a:rPr lang="en-US" altLang="zh-TW" smtClean="0">
                <a:ea typeface="新細明體" pitchFamily="18" charset="-120"/>
              </a:rPr>
              <a:pPr/>
              <a:t>6</a:t>
            </a:fld>
            <a:endParaRPr lang="en-US" altLang="zh-TW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ea typeface="新細明體" pitchFamily="18" charset="-120"/>
            </a:endParaRPr>
          </a:p>
        </p:txBody>
      </p:sp>
      <p:sp>
        <p:nvSpPr>
          <p:cNvPr id="3379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43A339-1B6C-4F9A-BF42-0ECC5225FF9D}" type="slidenum">
              <a:rPr lang="en-US" altLang="zh-TW" smtClean="0">
                <a:ea typeface="新細明體" pitchFamily="18" charset="-120"/>
              </a:rPr>
              <a:pPr/>
              <a:t>7</a:t>
            </a:fld>
            <a:endParaRPr lang="en-US" altLang="zh-TW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ea typeface="新細明體" pitchFamily="18" charset="-120"/>
            </a:endParaRPr>
          </a:p>
        </p:txBody>
      </p:sp>
      <p:sp>
        <p:nvSpPr>
          <p:cNvPr id="3482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3D2337-FBD3-4A8E-ABF7-8FBCC5F5A927}" type="slidenum">
              <a:rPr lang="en-US" altLang="zh-TW" smtClean="0">
                <a:ea typeface="新細明體" pitchFamily="18" charset="-120"/>
              </a:rPr>
              <a:pPr/>
              <a:t>8</a:t>
            </a:fld>
            <a:endParaRPr lang="en-US" altLang="zh-TW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ea typeface="新細明體" pitchFamily="18" charset="-120"/>
            </a:endParaRPr>
          </a:p>
        </p:txBody>
      </p:sp>
      <p:sp>
        <p:nvSpPr>
          <p:cNvPr id="358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F2AE96-CB0B-45B0-832C-028545B2B843}" type="slidenum">
              <a:rPr lang="en-US" altLang="zh-TW" smtClean="0">
                <a:ea typeface="新細明體" pitchFamily="18" charset="-120"/>
              </a:rPr>
              <a:pPr/>
              <a:t>9</a:t>
            </a:fld>
            <a:endParaRPr lang="en-US" altLang="zh-TW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sp>
        <p:nvSpPr>
          <p:cNvPr id="5" name="矩形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13277-A894-4710-837F-AABE3B0ACA0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743E8-0766-4081-A4E9-55D108A68A9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sp>
        <p:nvSpPr>
          <p:cNvPr id="5" name="矩形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94BF2-C09C-44A9-81CA-F54D374E711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9FA16-6A4D-4E2A-80D0-509D9DFF73D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sp>
        <p:nvSpPr>
          <p:cNvPr id="5" name="矩形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21BC6-D9FD-48B0-B0F6-3A6289D46E9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B8E3A-C094-4CD8-B112-C4DB37AD486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29237-7BEB-4C18-9FDC-B357D76A652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BB27D-C4FB-4165-B843-3145301F448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24680-9101-4B7F-B6CE-A6E848A0A44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D4A5B-81C2-4DFA-B6A2-458A3D62352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30E0B-218B-4DA5-B70C-835147DB627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sp>
        <p:nvSpPr>
          <p:cNvPr id="7" name="矩形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2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ea typeface="新細明體" pitchFamily="18" charset="-120"/>
              </a:defRPr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ea typeface="新細明體" pitchFamily="18" charset="-120"/>
              </a:defRPr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ea typeface="新細明體" pitchFamily="18" charset="-120"/>
              </a:defRPr>
            </a:lvl1pPr>
            <a:extLst/>
          </a:lstStyle>
          <a:p>
            <a:pPr>
              <a:defRPr/>
            </a:pPr>
            <a:fld id="{9037700C-EE83-491B-9762-709837ABDA6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87" r:id="rId2"/>
    <p:sldLayoutId id="2147483993" r:id="rId3"/>
    <p:sldLayoutId id="2147483988" r:id="rId4"/>
    <p:sldLayoutId id="2147483989" r:id="rId5"/>
    <p:sldLayoutId id="2147483990" r:id="rId6"/>
    <p:sldLayoutId id="2147483994" r:id="rId7"/>
    <p:sldLayoutId id="2147483995" r:id="rId8"/>
    <p:sldLayoutId id="2147483996" r:id="rId9"/>
    <p:sldLayoutId id="2147483991" r:id="rId10"/>
    <p:sldLayoutId id="2147483997" r:id="rId11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新細明體" pitchFamily="18" charset="-12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42900" y="1557338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kumimoji="0" lang="en-US" altLang="zh-TW" sz="4400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kumimoji="0" lang="en-US" altLang="zh-TW" sz="4400" b="1" dirty="0"/>
              <a:t>Chapter </a:t>
            </a:r>
            <a:r>
              <a:rPr kumimoji="0" lang="en-US" altLang="zh-TW" sz="4400" b="1" dirty="0" smtClean="0"/>
              <a:t>13</a:t>
            </a:r>
            <a:endParaRPr kumimoji="0" lang="en-US" altLang="zh-TW" sz="4400" b="1" dirty="0"/>
          </a:p>
          <a:p>
            <a:pPr algn="ctr"/>
            <a:r>
              <a:rPr kumimoji="0" lang="en-US" altLang="zh-TW" sz="4400" b="1" dirty="0"/>
              <a:t>Occlusion Queries</a:t>
            </a:r>
            <a:endParaRPr kumimoji="0" lang="en-US" altLang="zh-TW" sz="4400" dirty="0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371600" y="5000625"/>
            <a:ext cx="64008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kumimoji="0" lang="en-US" altLang="zh-TW" b="1">
                <a:ea typeface="標楷體" pitchFamily="65" charset="-120"/>
                <a:cs typeface="Times New Roman" pitchFamily="18" charset="0"/>
              </a:rPr>
              <a:t>Chih-Kuo Yeh</a:t>
            </a:r>
            <a:endParaRPr kumimoji="0" lang="zh-TW" altLang="en-US" sz="3200">
              <a:ea typeface="標楷體" pitchFamily="65" charset="-12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kumimoji="0" lang="en-US" altLang="zh-TW" sz="3200"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err="1" smtClean="0"/>
              <a:t>queryIDs</a:t>
            </a:r>
            <a:endParaRPr lang="zh-TW" altLang="en-US" dirty="0"/>
          </a:p>
        </p:txBody>
      </p:sp>
      <p:pic>
        <p:nvPicPr>
          <p:cNvPr id="17411" name="圖片 2" descr="13.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5" y="1714500"/>
            <a:ext cx="5897563" cy="458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文字方塊 3"/>
          <p:cNvSpPr txBox="1">
            <a:spLocks noChangeArrowheads="1"/>
          </p:cNvSpPr>
          <p:nvPr/>
        </p:nvSpPr>
        <p:spPr bwMode="auto">
          <a:xfrm>
            <a:off x="3286125" y="4929188"/>
            <a:ext cx="338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/>
              <a:t>2</a:t>
            </a:r>
            <a:endParaRPr lang="zh-TW" altLang="en-US"/>
          </a:p>
        </p:txBody>
      </p:sp>
      <p:sp>
        <p:nvSpPr>
          <p:cNvPr id="17413" name="文字方塊 4"/>
          <p:cNvSpPr txBox="1">
            <a:spLocks noChangeArrowheads="1"/>
          </p:cNvSpPr>
          <p:nvPr/>
        </p:nvSpPr>
        <p:spPr bwMode="auto">
          <a:xfrm>
            <a:off x="3857625" y="5143500"/>
            <a:ext cx="338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/>
              <a:t>5</a:t>
            </a:r>
            <a:endParaRPr lang="zh-TW" altLang="en-US"/>
          </a:p>
        </p:txBody>
      </p:sp>
      <p:sp>
        <p:nvSpPr>
          <p:cNvPr id="17414" name="文字方塊 5"/>
          <p:cNvSpPr txBox="1">
            <a:spLocks noChangeArrowheads="1"/>
          </p:cNvSpPr>
          <p:nvPr/>
        </p:nvSpPr>
        <p:spPr bwMode="auto">
          <a:xfrm>
            <a:off x="4572000" y="5429250"/>
            <a:ext cx="338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/>
              <a:t>8</a:t>
            </a:r>
            <a:endParaRPr lang="zh-TW" altLang="en-US"/>
          </a:p>
        </p:txBody>
      </p:sp>
      <p:sp>
        <p:nvSpPr>
          <p:cNvPr id="17415" name="文字方塊 6"/>
          <p:cNvSpPr txBox="1">
            <a:spLocks noChangeArrowheads="1"/>
          </p:cNvSpPr>
          <p:nvPr/>
        </p:nvSpPr>
        <p:spPr bwMode="auto">
          <a:xfrm>
            <a:off x="3143250" y="4214813"/>
            <a:ext cx="4810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/>
              <a:t>11</a:t>
            </a:r>
            <a:endParaRPr lang="zh-TW" altLang="en-US"/>
          </a:p>
        </p:txBody>
      </p:sp>
      <p:sp>
        <p:nvSpPr>
          <p:cNvPr id="17416" name="文字方塊 7"/>
          <p:cNvSpPr txBox="1">
            <a:spLocks noChangeArrowheads="1"/>
          </p:cNvSpPr>
          <p:nvPr/>
        </p:nvSpPr>
        <p:spPr bwMode="auto">
          <a:xfrm>
            <a:off x="3786188" y="4500563"/>
            <a:ext cx="492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/>
              <a:t>14</a:t>
            </a:r>
            <a:endParaRPr lang="zh-TW" altLang="en-US"/>
          </a:p>
        </p:txBody>
      </p:sp>
      <p:sp>
        <p:nvSpPr>
          <p:cNvPr id="17417" name="文字方塊 8"/>
          <p:cNvSpPr txBox="1">
            <a:spLocks noChangeArrowheads="1"/>
          </p:cNvSpPr>
          <p:nvPr/>
        </p:nvSpPr>
        <p:spPr bwMode="auto">
          <a:xfrm>
            <a:off x="4500563" y="4714875"/>
            <a:ext cx="49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/>
              <a:t>17</a:t>
            </a:r>
            <a:endParaRPr lang="zh-TW" altLang="en-US"/>
          </a:p>
        </p:txBody>
      </p:sp>
      <p:sp>
        <p:nvSpPr>
          <p:cNvPr id="17418" name="文字方塊 9"/>
          <p:cNvSpPr txBox="1">
            <a:spLocks noChangeArrowheads="1"/>
          </p:cNvSpPr>
          <p:nvPr/>
        </p:nvSpPr>
        <p:spPr bwMode="auto">
          <a:xfrm>
            <a:off x="3000375" y="3500438"/>
            <a:ext cx="492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/>
              <a:t>20</a:t>
            </a:r>
            <a:endParaRPr lang="zh-TW" altLang="en-US"/>
          </a:p>
        </p:txBody>
      </p:sp>
      <p:sp>
        <p:nvSpPr>
          <p:cNvPr id="17419" name="文字方塊 10"/>
          <p:cNvSpPr txBox="1">
            <a:spLocks noChangeArrowheads="1"/>
          </p:cNvSpPr>
          <p:nvPr/>
        </p:nvSpPr>
        <p:spPr bwMode="auto">
          <a:xfrm>
            <a:off x="3714750" y="3643313"/>
            <a:ext cx="492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/>
              <a:t>23</a:t>
            </a:r>
            <a:endParaRPr lang="zh-TW" altLang="en-US"/>
          </a:p>
        </p:txBody>
      </p:sp>
      <p:sp>
        <p:nvSpPr>
          <p:cNvPr id="17420" name="文字方塊 11"/>
          <p:cNvSpPr txBox="1">
            <a:spLocks noChangeArrowheads="1"/>
          </p:cNvSpPr>
          <p:nvPr/>
        </p:nvSpPr>
        <p:spPr bwMode="auto">
          <a:xfrm>
            <a:off x="4643438" y="3929063"/>
            <a:ext cx="492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/>
              <a:t>26</a:t>
            </a:r>
            <a:endParaRPr lang="zh-TW" altLang="en-US"/>
          </a:p>
        </p:txBody>
      </p:sp>
      <p:sp>
        <p:nvSpPr>
          <p:cNvPr id="17421" name="文字方塊 12"/>
          <p:cNvSpPr txBox="1">
            <a:spLocks noChangeArrowheads="1"/>
          </p:cNvSpPr>
          <p:nvPr/>
        </p:nvSpPr>
        <p:spPr bwMode="auto">
          <a:xfrm>
            <a:off x="3571875" y="2714625"/>
            <a:ext cx="49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/>
              <a:t>19</a:t>
            </a:r>
            <a:endParaRPr lang="zh-TW" altLang="en-US"/>
          </a:p>
        </p:txBody>
      </p:sp>
      <p:sp>
        <p:nvSpPr>
          <p:cNvPr id="17422" name="文字方塊 13"/>
          <p:cNvSpPr txBox="1">
            <a:spLocks noChangeArrowheads="1"/>
          </p:cNvSpPr>
          <p:nvPr/>
        </p:nvSpPr>
        <p:spPr bwMode="auto">
          <a:xfrm>
            <a:off x="4286250" y="2857500"/>
            <a:ext cx="49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/>
              <a:t>22</a:t>
            </a:r>
            <a:endParaRPr lang="zh-TW" altLang="en-US"/>
          </a:p>
        </p:txBody>
      </p:sp>
      <p:sp>
        <p:nvSpPr>
          <p:cNvPr id="17423" name="文字方塊 14"/>
          <p:cNvSpPr txBox="1">
            <a:spLocks noChangeArrowheads="1"/>
          </p:cNvSpPr>
          <p:nvPr/>
        </p:nvSpPr>
        <p:spPr bwMode="auto">
          <a:xfrm>
            <a:off x="5072063" y="3000375"/>
            <a:ext cx="49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/>
              <a:t>25</a:t>
            </a:r>
            <a:endParaRPr lang="zh-TW" altLang="en-US"/>
          </a:p>
        </p:txBody>
      </p:sp>
      <p:sp>
        <p:nvSpPr>
          <p:cNvPr id="17424" name="文字方塊 15"/>
          <p:cNvSpPr txBox="1">
            <a:spLocks noChangeArrowheads="1"/>
          </p:cNvSpPr>
          <p:nvPr/>
        </p:nvSpPr>
        <p:spPr bwMode="auto">
          <a:xfrm>
            <a:off x="5429250" y="4071938"/>
            <a:ext cx="492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/>
              <a:t>16</a:t>
            </a:r>
            <a:endParaRPr lang="zh-TW" altLang="en-US"/>
          </a:p>
        </p:txBody>
      </p:sp>
      <p:sp>
        <p:nvSpPr>
          <p:cNvPr id="17425" name="文字方塊 16"/>
          <p:cNvSpPr txBox="1">
            <a:spLocks noChangeArrowheads="1"/>
          </p:cNvSpPr>
          <p:nvPr/>
        </p:nvSpPr>
        <p:spPr bwMode="auto">
          <a:xfrm>
            <a:off x="5357813" y="4786313"/>
            <a:ext cx="338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/>
              <a:t>7</a:t>
            </a:r>
            <a:endParaRPr lang="zh-TW" altLang="en-US"/>
          </a:p>
        </p:txBody>
      </p:sp>
      <p:sp>
        <p:nvSpPr>
          <p:cNvPr id="17426" name="文字方塊 17"/>
          <p:cNvSpPr txBox="1">
            <a:spLocks noChangeArrowheads="1"/>
          </p:cNvSpPr>
          <p:nvPr/>
        </p:nvSpPr>
        <p:spPr bwMode="auto">
          <a:xfrm>
            <a:off x="4000500" y="2428875"/>
            <a:ext cx="49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/>
              <a:t>18</a:t>
            </a:r>
            <a:endParaRPr lang="zh-TW" altLang="en-US"/>
          </a:p>
        </p:txBody>
      </p:sp>
      <p:sp>
        <p:nvSpPr>
          <p:cNvPr id="17427" name="文字方塊 18"/>
          <p:cNvSpPr txBox="1">
            <a:spLocks noChangeArrowheads="1"/>
          </p:cNvSpPr>
          <p:nvPr/>
        </p:nvSpPr>
        <p:spPr bwMode="auto">
          <a:xfrm>
            <a:off x="4643438" y="2571750"/>
            <a:ext cx="49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/>
              <a:t>21</a:t>
            </a:r>
            <a:endParaRPr lang="zh-TW" altLang="en-US"/>
          </a:p>
        </p:txBody>
      </p:sp>
      <p:sp>
        <p:nvSpPr>
          <p:cNvPr id="17428" name="文字方塊 19"/>
          <p:cNvSpPr txBox="1">
            <a:spLocks noChangeArrowheads="1"/>
          </p:cNvSpPr>
          <p:nvPr/>
        </p:nvSpPr>
        <p:spPr bwMode="auto">
          <a:xfrm>
            <a:off x="5357813" y="2643188"/>
            <a:ext cx="492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/>
              <a:t>24</a:t>
            </a:r>
            <a:endParaRPr lang="zh-TW" altLang="en-US"/>
          </a:p>
        </p:txBody>
      </p:sp>
      <p:sp>
        <p:nvSpPr>
          <p:cNvPr id="17429" name="文字方塊 20"/>
          <p:cNvSpPr txBox="1">
            <a:spLocks noChangeArrowheads="1"/>
          </p:cNvSpPr>
          <p:nvPr/>
        </p:nvSpPr>
        <p:spPr bwMode="auto">
          <a:xfrm>
            <a:off x="5643563" y="3714750"/>
            <a:ext cx="49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/>
              <a:t>15</a:t>
            </a:r>
            <a:endParaRPr lang="zh-TW" altLang="en-US"/>
          </a:p>
        </p:txBody>
      </p:sp>
      <p:sp>
        <p:nvSpPr>
          <p:cNvPr id="17430" name="文字方塊 21"/>
          <p:cNvSpPr txBox="1">
            <a:spLocks noChangeArrowheads="1"/>
          </p:cNvSpPr>
          <p:nvPr/>
        </p:nvSpPr>
        <p:spPr bwMode="auto">
          <a:xfrm>
            <a:off x="5572125" y="4429125"/>
            <a:ext cx="338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/>
              <a:t>6</a:t>
            </a:r>
            <a:endParaRPr lang="zh-TW" altLang="en-US"/>
          </a:p>
        </p:txBody>
      </p:sp>
      <p:sp>
        <p:nvSpPr>
          <p:cNvPr id="17431" name="矩形 23"/>
          <p:cNvSpPr>
            <a:spLocks noChangeArrowheads="1"/>
          </p:cNvSpPr>
          <p:nvPr/>
        </p:nvSpPr>
        <p:spPr bwMode="auto">
          <a:xfrm>
            <a:off x="0" y="6396038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/>
              <a:t>glBeginQuery(GL_SAMPLES_PASSED, queryIDs[(r*9)+(g*3)+b]);</a:t>
            </a:r>
            <a:endParaRPr lang="zh-TW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Check if it would be occluded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err="1" smtClean="0"/>
              <a:t>glGetQueryObjectiv</a:t>
            </a:r>
            <a:r>
              <a:rPr lang="en-US" altLang="zh-TW" dirty="0" smtClean="0"/>
              <a:t>(</a:t>
            </a:r>
          </a:p>
          <a:p>
            <a:pPr marL="633412" indent="-514350">
              <a:buFont typeface="+mj-lt"/>
              <a:buAutoNum type="arabicPeriod"/>
              <a:defRPr/>
            </a:pPr>
            <a:r>
              <a:rPr lang="en-US" altLang="zh-TW" dirty="0" err="1" smtClean="0"/>
              <a:t>queryIDs</a:t>
            </a:r>
            <a:r>
              <a:rPr lang="en-US" altLang="zh-TW" dirty="0" smtClean="0"/>
              <a:t>[</a:t>
            </a:r>
            <a:r>
              <a:rPr lang="en-US" altLang="zh-TW" dirty="0" err="1" smtClean="0"/>
              <a:t>sphereNum</a:t>
            </a:r>
            <a:r>
              <a:rPr lang="en-US" altLang="zh-TW" dirty="0" smtClean="0"/>
              <a:t>], </a:t>
            </a:r>
          </a:p>
          <a:p>
            <a:pPr marL="633412" indent="-514350">
              <a:buFont typeface="+mj-lt"/>
              <a:buAutoNum type="arabicPeriod"/>
              <a:defRPr/>
            </a:pPr>
            <a:r>
              <a:rPr lang="en-US" altLang="zh-TW" dirty="0" smtClean="0"/>
              <a:t>GL_QUERY_RESULT, </a:t>
            </a:r>
          </a:p>
          <a:p>
            <a:pPr marL="633412" indent="-514350">
              <a:buFont typeface="+mj-lt"/>
              <a:buAutoNum type="arabicPeriod"/>
              <a:defRPr/>
            </a:pPr>
            <a:r>
              <a:rPr lang="en-US" altLang="zh-TW" dirty="0" smtClean="0"/>
              <a:t>&amp;</a:t>
            </a:r>
            <a:r>
              <a:rPr lang="en-US" altLang="zh-TW" dirty="0" err="1" smtClean="0"/>
              <a:t>passingSamples</a:t>
            </a:r>
            <a:r>
              <a:rPr lang="en-US" altLang="zh-TW" dirty="0" smtClean="0"/>
              <a:t>);</a:t>
            </a:r>
          </a:p>
          <a:p>
            <a:pPr marL="633412" indent="-514350">
              <a:buFont typeface="+mj-lt"/>
              <a:buAutoNum type="arabicPeriod"/>
              <a:defRPr/>
            </a:pPr>
            <a:endParaRPr lang="en-US" altLang="zh-TW" dirty="0" smtClean="0"/>
          </a:p>
          <a:p>
            <a:pPr marL="633412" indent="-514350">
              <a:buFont typeface="+mj-lt"/>
              <a:buAutoNum type="arabicPeriod"/>
              <a:defRPr/>
            </a:pPr>
            <a:r>
              <a:rPr lang="en-US" altLang="zh-TW" dirty="0" smtClean="0"/>
              <a:t>if (</a:t>
            </a:r>
            <a:r>
              <a:rPr lang="en-US" altLang="zh-TW" dirty="0" err="1" smtClean="0"/>
              <a:t>passingSamples</a:t>
            </a:r>
            <a:r>
              <a:rPr lang="en-US" altLang="zh-TW" dirty="0" smtClean="0"/>
              <a:t> == 0)</a:t>
            </a:r>
          </a:p>
          <a:p>
            <a:pPr marL="633412" indent="-514350">
              <a:buFont typeface="+mj-lt"/>
              <a:buAutoNum type="arabicPeriod"/>
              <a:defRPr/>
            </a:pPr>
            <a:r>
              <a:rPr lang="en-US" altLang="zh-TW" dirty="0" smtClean="0"/>
              <a:t>            occluded = GL_TRUE;</a:t>
            </a:r>
            <a:endParaRPr lang="zh-TW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Check if it would be occluded</a:t>
            </a:r>
            <a:endParaRPr lang="zh-TW" altLang="en-US" dirty="0"/>
          </a:p>
        </p:txBody>
      </p:sp>
      <p:pic>
        <p:nvPicPr>
          <p:cNvPr id="19459" name="圖片 2" descr="13.10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1325" y="2143125"/>
            <a:ext cx="23526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矩形 3"/>
          <p:cNvSpPr>
            <a:spLocks noChangeArrowheads="1"/>
          </p:cNvSpPr>
          <p:nvPr/>
        </p:nvSpPr>
        <p:spPr bwMode="auto">
          <a:xfrm>
            <a:off x="285750" y="2357438"/>
            <a:ext cx="6786563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/>
              <a:t>if (!occluded)</a:t>
            </a:r>
          </a:p>
          <a:p>
            <a:r>
              <a:rPr lang="en-US" altLang="zh-TW"/>
              <a:t>{</a:t>
            </a:r>
          </a:p>
          <a:p>
            <a:r>
              <a:rPr lang="en-US" altLang="zh-TW"/>
              <a:t>	glutSolidSphere(50.0f, 200, 200);</a:t>
            </a:r>
          </a:p>
          <a:p>
            <a:r>
              <a:rPr lang="en-US" altLang="zh-TW"/>
              <a:t>}</a:t>
            </a:r>
          </a:p>
          <a:p>
            <a:r>
              <a:rPr lang="en-US" altLang="zh-TW" b="1">
                <a:solidFill>
                  <a:srgbClr val="FF0000"/>
                </a:solidFill>
              </a:rPr>
              <a:t>else</a:t>
            </a:r>
          </a:p>
          <a:p>
            <a:r>
              <a:rPr lang="en-US" altLang="zh-TW" b="1">
                <a:solidFill>
                  <a:srgbClr val="FF0000"/>
                </a:solidFill>
              </a:rPr>
              <a:t>{</a:t>
            </a:r>
          </a:p>
          <a:p>
            <a:r>
              <a:rPr lang="en-US" altLang="zh-TW" b="1">
                <a:solidFill>
                  <a:srgbClr val="FF0000"/>
                </a:solidFill>
              </a:rPr>
              <a:t>	printf("sphereNum:%d\n",sphereNum);</a:t>
            </a:r>
          </a:p>
          <a:p>
            <a:r>
              <a:rPr lang="en-US" altLang="zh-TW" b="1">
                <a:solidFill>
                  <a:srgbClr val="FF0000"/>
                </a:solidFill>
              </a:rPr>
              <a:t>}</a:t>
            </a:r>
            <a:endParaRPr lang="zh-TW" alt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Bounding Boxes</a:t>
            </a:r>
            <a:endParaRPr lang="zh-TW" altLang="en-US" dirty="0"/>
          </a:p>
        </p:txBody>
      </p:sp>
      <p:pic>
        <p:nvPicPr>
          <p:cNvPr id="20483" name="圖片 2" descr="13.1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16113"/>
            <a:ext cx="9144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Bounding Boxes - Box</a:t>
            </a:r>
            <a:endParaRPr lang="zh-TW" altLang="en-US" dirty="0"/>
          </a:p>
        </p:txBody>
      </p:sp>
      <p:pic>
        <p:nvPicPr>
          <p:cNvPr id="21507" name="圖片 2" descr="13.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5" y="1714500"/>
            <a:ext cx="5897563" cy="458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Bounding Boxes - Tetrahedron</a:t>
            </a:r>
            <a:endParaRPr lang="zh-TW" altLang="en-US" dirty="0"/>
          </a:p>
        </p:txBody>
      </p:sp>
      <p:pic>
        <p:nvPicPr>
          <p:cNvPr id="22531" name="圖片 2" descr="13.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5" y="1714500"/>
            <a:ext cx="5897563" cy="458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Bounding Boxes - Octahedron</a:t>
            </a:r>
            <a:endParaRPr lang="zh-TW" altLang="en-US" dirty="0"/>
          </a:p>
        </p:txBody>
      </p:sp>
      <p:pic>
        <p:nvPicPr>
          <p:cNvPr id="23555" name="圖片 2" descr="13.7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5" y="1714500"/>
            <a:ext cx="5897563" cy="458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Bounding Boxes - Dodecahedron</a:t>
            </a:r>
            <a:endParaRPr lang="zh-TW" altLang="en-US" dirty="0"/>
          </a:p>
        </p:txBody>
      </p:sp>
      <p:pic>
        <p:nvPicPr>
          <p:cNvPr id="24579" name="圖片 2" descr="13.8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5" y="1714500"/>
            <a:ext cx="5897563" cy="458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Bounding Boxes - </a:t>
            </a:r>
            <a:r>
              <a:rPr lang="en-US" altLang="zh-TW" dirty="0" err="1" smtClean="0"/>
              <a:t>Icosahedron</a:t>
            </a:r>
            <a:endParaRPr lang="zh-TW" altLang="en-US" dirty="0"/>
          </a:p>
        </p:txBody>
      </p:sp>
      <p:pic>
        <p:nvPicPr>
          <p:cNvPr id="25603" name="圖片 2" descr="13.9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5" y="1714500"/>
            <a:ext cx="5897563" cy="458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satMod val="150000"/>
                  </a:schemeClr>
                </a:solidFill>
              </a:rPr>
              <a:t>Occlusion Queries</a:t>
            </a:r>
            <a:endParaRPr lang="en-US" altLang="zh-TW" dirty="0">
              <a:solidFill>
                <a:schemeClr val="accent1">
                  <a:satMod val="15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Occlusion</a:t>
            </a:r>
            <a:endParaRPr lang="zh-TW" altLang="en-US" dirty="0"/>
          </a:p>
        </p:txBody>
      </p:sp>
      <p:pic>
        <p:nvPicPr>
          <p:cNvPr id="10243" name="內容版面配置區 3" descr="stable_door_inside_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43213" y="1844675"/>
            <a:ext cx="3529012" cy="4705350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err="1" smtClean="0"/>
              <a:t>Occluder</a:t>
            </a:r>
            <a:endParaRPr lang="zh-TW" altLang="en-US" dirty="0"/>
          </a:p>
        </p:txBody>
      </p:sp>
      <p:pic>
        <p:nvPicPr>
          <p:cNvPr id="11267" name="內容版面配置區 3" descr="13.1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47813" y="1700213"/>
            <a:ext cx="5897562" cy="4583112"/>
          </a:xfr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Occlusion detection</a:t>
            </a:r>
            <a:endParaRPr lang="zh-TW" altLang="en-US" dirty="0"/>
          </a:p>
        </p:txBody>
      </p:sp>
      <p:pic>
        <p:nvPicPr>
          <p:cNvPr id="12291" name="圖片 2" descr="13.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5" y="1714500"/>
            <a:ext cx="5897563" cy="458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橢圓 3"/>
          <p:cNvSpPr/>
          <p:nvPr/>
        </p:nvSpPr>
        <p:spPr>
          <a:xfrm>
            <a:off x="2714625" y="1500188"/>
            <a:ext cx="642938" cy="5715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2293" name="矩形 4"/>
          <p:cNvSpPr>
            <a:spLocks noChangeArrowheads="1"/>
          </p:cNvSpPr>
          <p:nvPr/>
        </p:nvSpPr>
        <p:spPr bwMode="auto">
          <a:xfrm>
            <a:off x="2786063" y="6396038"/>
            <a:ext cx="37385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/>
              <a:t>Frame rate was about 50 fps.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Occlusion detection</a:t>
            </a:r>
            <a:endParaRPr lang="zh-TW" altLang="en-US" dirty="0"/>
          </a:p>
        </p:txBody>
      </p:sp>
      <p:pic>
        <p:nvPicPr>
          <p:cNvPr id="13315" name="圖片 2" descr="13.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5" y="1714500"/>
            <a:ext cx="5897563" cy="458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Without occlusion detection</a:t>
            </a:r>
            <a:endParaRPr lang="zh-TW" altLang="en-US" dirty="0"/>
          </a:p>
        </p:txBody>
      </p:sp>
      <p:pic>
        <p:nvPicPr>
          <p:cNvPr id="14339" name="圖片 2" descr="13.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5" y="1714500"/>
            <a:ext cx="5897563" cy="458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橢圓 3"/>
          <p:cNvSpPr/>
          <p:nvPr/>
        </p:nvSpPr>
        <p:spPr>
          <a:xfrm>
            <a:off x="2786063" y="1500188"/>
            <a:ext cx="642937" cy="5715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4341" name="矩形 4"/>
          <p:cNvSpPr>
            <a:spLocks noChangeArrowheads="1"/>
          </p:cNvSpPr>
          <p:nvPr/>
        </p:nvSpPr>
        <p:spPr bwMode="auto">
          <a:xfrm>
            <a:off x="2786063" y="6396038"/>
            <a:ext cx="37385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/>
              <a:t>Frame rate was about 30 fps.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Generate occlusion query names</a:t>
            </a:r>
            <a:endParaRPr lang="zh-TW" altLang="en-US" dirty="0"/>
          </a:p>
        </p:txBody>
      </p:sp>
      <p:sp>
        <p:nvSpPr>
          <p:cNvPr id="1536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Create array memory:</a:t>
            </a:r>
          </a:p>
          <a:p>
            <a:pPr lvl="1"/>
            <a:r>
              <a:rPr lang="en-US" altLang="zh-TW" smtClean="0"/>
              <a:t>GLuint queryIDs[27]</a:t>
            </a:r>
          </a:p>
          <a:p>
            <a:pPr lvl="1"/>
            <a:endParaRPr lang="en-US" altLang="zh-TW" smtClean="0"/>
          </a:p>
          <a:p>
            <a:r>
              <a:rPr lang="en-US" altLang="zh-TW" smtClean="0"/>
              <a:t>At the beginning:</a:t>
            </a:r>
          </a:p>
          <a:p>
            <a:pPr lvl="1"/>
            <a:r>
              <a:rPr lang="en-US" altLang="zh-TW" smtClean="0"/>
              <a:t>glGenQueries(27, queryIDs);</a:t>
            </a:r>
          </a:p>
          <a:p>
            <a:endParaRPr lang="en-US" altLang="zh-TW" smtClean="0"/>
          </a:p>
          <a:p>
            <a:r>
              <a:rPr lang="en-US" altLang="zh-TW" smtClean="0"/>
              <a:t>At the ending:</a:t>
            </a:r>
          </a:p>
          <a:p>
            <a:pPr lvl="1"/>
            <a:r>
              <a:rPr lang="en-US" altLang="zh-TW" smtClean="0"/>
              <a:t>glDeleteQueries(27, queryIDs);</a:t>
            </a:r>
            <a:endParaRPr lang="zh-TW" alt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Delimit the boundaries</a:t>
            </a:r>
            <a:endParaRPr lang="zh-TW" altLang="en-US" dirty="0"/>
          </a:p>
        </p:txBody>
      </p:sp>
      <p:sp>
        <p:nvSpPr>
          <p:cNvPr id="16387" name="內容版面配置區 2"/>
          <p:cNvSpPr>
            <a:spLocks noGrp="1"/>
          </p:cNvSpPr>
          <p:nvPr>
            <p:ph idx="1"/>
          </p:nvPr>
        </p:nvSpPr>
        <p:spPr>
          <a:xfrm>
            <a:off x="457200" y="1774825"/>
            <a:ext cx="8686800" cy="46259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altLang="zh-TW" smtClean="0"/>
              <a:t>glBeginQuery(GL_SAMPLES_PASSED, queryIDs);</a:t>
            </a:r>
          </a:p>
          <a:p>
            <a:pPr>
              <a:buFont typeface="Wingdings 2" pitchFamily="18" charset="2"/>
              <a:buNone/>
            </a:pPr>
            <a:endParaRPr lang="en-US" altLang="zh-TW" smtClean="0"/>
          </a:p>
          <a:p>
            <a:pPr>
              <a:buFont typeface="Wingdings 2" pitchFamily="18" charset="2"/>
              <a:buNone/>
            </a:pPr>
            <a:endParaRPr lang="en-US" altLang="zh-TW" smtClean="0"/>
          </a:p>
          <a:p>
            <a:pPr>
              <a:buFont typeface="Wingdings 2" pitchFamily="18" charset="2"/>
              <a:buNone/>
            </a:pPr>
            <a:endParaRPr lang="en-US" altLang="zh-TW" smtClean="0"/>
          </a:p>
          <a:p>
            <a:pPr>
              <a:buFont typeface="Wingdings 2" pitchFamily="18" charset="2"/>
              <a:buNone/>
            </a:pPr>
            <a:endParaRPr lang="en-US" altLang="zh-TW" smtClean="0"/>
          </a:p>
          <a:p>
            <a:pPr>
              <a:buFont typeface="Wingdings 2" pitchFamily="18" charset="2"/>
              <a:buNone/>
            </a:pPr>
            <a:r>
              <a:rPr lang="en-US" altLang="zh-TW" smtClean="0"/>
              <a:t>glEndQuery(GL_SAMPLES_PASSED);</a:t>
            </a:r>
            <a:endParaRPr lang="zh-TW" altLang="en-US" smtClean="0"/>
          </a:p>
        </p:txBody>
      </p:sp>
      <p:sp>
        <p:nvSpPr>
          <p:cNvPr id="4" name="圓柱 3"/>
          <p:cNvSpPr/>
          <p:nvPr/>
        </p:nvSpPr>
        <p:spPr>
          <a:xfrm>
            <a:off x="2500313" y="2643188"/>
            <a:ext cx="4071937" cy="128587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b="1" dirty="0">
                <a:solidFill>
                  <a:schemeClr val="tx1"/>
                </a:solidFill>
              </a:rPr>
              <a:t>Draw your bonding boxes</a:t>
            </a:r>
            <a:endParaRPr lang="zh-TW" alt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模組">
  <a:themeElements>
    <a:clrScheme name="模組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模組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模組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模組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模組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5512</TotalTime>
  <Words>185</Words>
  <Application>Microsoft Office PowerPoint</Application>
  <PresentationFormat>如螢幕大小 (4:3)</PresentationFormat>
  <Paragraphs>92</Paragraphs>
  <Slides>18</Slides>
  <Notes>18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模組</vt:lpstr>
      <vt:lpstr>投影片 1</vt:lpstr>
      <vt:lpstr>Occlusion Queries</vt:lpstr>
      <vt:lpstr>Occlusion</vt:lpstr>
      <vt:lpstr>Occluder</vt:lpstr>
      <vt:lpstr>Occlusion detection</vt:lpstr>
      <vt:lpstr>Occlusion detection</vt:lpstr>
      <vt:lpstr>Without occlusion detection</vt:lpstr>
      <vt:lpstr>Generate occlusion query names</vt:lpstr>
      <vt:lpstr>Delimit the boundaries</vt:lpstr>
      <vt:lpstr>queryIDs</vt:lpstr>
      <vt:lpstr>Check if it would be occluded</vt:lpstr>
      <vt:lpstr>Check if it would be occluded</vt:lpstr>
      <vt:lpstr>Bounding Boxes</vt:lpstr>
      <vt:lpstr>Bounding Boxes - Box</vt:lpstr>
      <vt:lpstr>Bounding Boxes - Tetrahedron</vt:lpstr>
      <vt:lpstr>Bounding Boxes - Octahedron</vt:lpstr>
      <vt:lpstr>Bounding Boxes - Dodecahedron</vt:lpstr>
      <vt:lpstr>Bounding Boxes - Icosahedron</vt:lpstr>
    </vt:vector>
  </TitlesOfParts>
  <Company>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Computer Graphics</dc:title>
  <dc:creator>lee</dc:creator>
  <cp:lastModifiedBy>I-Cheng (Garrett) Yeh</cp:lastModifiedBy>
  <cp:revision>249</cp:revision>
  <dcterms:created xsi:type="dcterms:W3CDTF">1999-02-12T03:08:44Z</dcterms:created>
  <dcterms:modified xsi:type="dcterms:W3CDTF">2010-12-21T05:48:45Z</dcterms:modified>
</cp:coreProperties>
</file>