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4"/>
  </p:notesMasterIdLst>
  <p:handoutMasterIdLst>
    <p:handoutMasterId r:id="rId25"/>
  </p:handoutMasterIdLst>
  <p:sldIdLst>
    <p:sldId id="329" r:id="rId2"/>
    <p:sldId id="408" r:id="rId3"/>
    <p:sldId id="409" r:id="rId4"/>
    <p:sldId id="426" r:id="rId5"/>
    <p:sldId id="427" r:id="rId6"/>
    <p:sldId id="422" r:id="rId7"/>
    <p:sldId id="421" r:id="rId8"/>
    <p:sldId id="420" r:id="rId9"/>
    <p:sldId id="419" r:id="rId10"/>
    <p:sldId id="417" r:id="rId11"/>
    <p:sldId id="418" r:id="rId12"/>
    <p:sldId id="414" r:id="rId13"/>
    <p:sldId id="416" r:id="rId14"/>
    <p:sldId id="423" r:id="rId15"/>
    <p:sldId id="424" r:id="rId16"/>
    <p:sldId id="425" r:id="rId17"/>
    <p:sldId id="415" r:id="rId18"/>
    <p:sldId id="428" r:id="rId19"/>
    <p:sldId id="412" r:id="rId20"/>
    <p:sldId id="410" r:id="rId21"/>
    <p:sldId id="411" r:id="rId22"/>
    <p:sldId id="413" r:id="rId23"/>
  </p:sldIdLst>
  <p:sldSz cx="9144000" cy="6858000" type="screen4x3"/>
  <p:notesSz cx="7105650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CC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 autoAdjust="0"/>
    <p:restoredTop sz="70024" autoAdjust="0"/>
  </p:normalViewPr>
  <p:slideViewPr>
    <p:cSldViewPr>
      <p:cViewPr>
        <p:scale>
          <a:sx n="66" d="100"/>
          <a:sy n="66" d="100"/>
        </p:scale>
        <p:origin x="-2994" y="-642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08" y="-96"/>
      </p:cViewPr>
      <p:guideLst>
        <p:guide orient="horz" pos="3222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026A956F-500B-4885-A233-7F54F70AB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06E426E2-4CC4-4A54-9F90-D6F071FF65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99EE5-6DDB-45D1-B29D-A3DAEA0018B2}" type="slidenum">
              <a:rPr lang="en-US" altLang="zh-TW" smtClean="0">
                <a:ea typeface="新細明體" pitchFamily="18" charset="-120"/>
              </a:rPr>
              <a:pPr/>
              <a:t>1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0AD40-CEC6-4998-90C4-DB1400468AF4}" type="slidenum">
              <a:rPr lang="en-US" altLang="zh-TW" smtClean="0">
                <a:ea typeface="新細明體" pitchFamily="18" charset="-120"/>
              </a:rPr>
              <a:pPr/>
              <a:t>10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852D2-1E98-4A62-A28B-9CC13BFB9A28}" type="slidenum">
              <a:rPr lang="en-US" altLang="zh-TW" smtClean="0">
                <a:ea typeface="新細明體" pitchFamily="18" charset="-120"/>
              </a:rPr>
              <a:pPr/>
              <a:t>11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The q coordinate corresponds to the w geometric coordinate. This is a scaling factor</a:t>
            </a:r>
          </a:p>
          <a:p>
            <a:r>
              <a:rPr lang="en-US" altLang="zh-TW" smtClean="0">
                <a:ea typeface="新細明體" pitchFamily="18" charset="-120"/>
              </a:rPr>
              <a:t>applied to the other texture coordinates; that is, the actual values used for the texture</a:t>
            </a:r>
          </a:p>
          <a:p>
            <a:r>
              <a:rPr lang="en-US" altLang="zh-TW" smtClean="0">
                <a:ea typeface="新細明體" pitchFamily="18" charset="-120"/>
              </a:rPr>
              <a:t>coordinates are s/q, t/q, and r/q. By default, q is set to 1.0.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4BDA4-77D4-4C65-A1EC-CE65D7730A32}" type="slidenum">
              <a:rPr lang="en-US" altLang="zh-TW" smtClean="0">
                <a:ea typeface="新細明體" pitchFamily="18" charset="-120"/>
              </a:rPr>
              <a:pPr/>
              <a:t>12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[-1,1] * 1/2 + 1/2 = [0,1]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D039C-3EC2-4452-B6DC-3D49936B99CC}" type="slidenum">
              <a:rPr lang="en-US" altLang="zh-TW" smtClean="0">
                <a:ea typeface="新細明體" pitchFamily="18" charset="-120"/>
              </a:rPr>
              <a:pPr/>
              <a:t>13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22632-34BE-47F0-A093-D0146A13979D}" type="slidenum">
              <a:rPr lang="en-US" altLang="zh-TW" smtClean="0">
                <a:ea typeface="新細明體" pitchFamily="18" charset="-120"/>
              </a:rPr>
              <a:pPr/>
              <a:t>14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4C801-09CC-497A-AA2F-04FCEF610D5D}" type="slidenum">
              <a:rPr lang="en-US" altLang="zh-TW" smtClean="0">
                <a:ea typeface="新細明體" pitchFamily="18" charset="-120"/>
              </a:rPr>
              <a:pPr/>
              <a:t>15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953D6-5A80-41DE-A61F-AD82CB758BEF}" type="slidenum">
              <a:rPr lang="en-US" altLang="zh-TW" smtClean="0">
                <a:ea typeface="新細明體" pitchFamily="18" charset="-120"/>
              </a:rPr>
              <a:pPr/>
              <a:t>16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AC14A-EC0F-41F4-8636-5C40A3065C1D}" type="slidenum">
              <a:rPr lang="en-US" altLang="zh-TW" smtClean="0">
                <a:ea typeface="新細明體" pitchFamily="18" charset="-120"/>
              </a:rPr>
              <a:pPr/>
              <a:t>17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B3757-7394-4892-9E8B-ECE174E04109}" type="slidenum">
              <a:rPr lang="en-US" altLang="zh-TW" smtClean="0">
                <a:ea typeface="新細明體" pitchFamily="18" charset="-120"/>
              </a:rPr>
              <a:pPr/>
              <a:t>18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2DA50-3BD8-492E-B6E6-400C3E84698B}" type="slidenum">
              <a:rPr lang="en-US" altLang="zh-TW" smtClean="0">
                <a:ea typeface="新細明體" pitchFamily="18" charset="-120"/>
              </a:rPr>
              <a:pPr/>
              <a:t>19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An Interactive Introduction to OpenGL Programming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D0C9E-8B17-4260-92B0-0CC650AB6470}" type="slidenum">
              <a:rPr lang="en-US" altLang="zh-TW" smtClean="0">
                <a:ea typeface="新細明體" pitchFamily="18" charset="-120"/>
              </a:rPr>
              <a:pPr/>
              <a:t>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277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6950" y="766763"/>
            <a:ext cx="5113338" cy="3835400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13350" cy="4602162"/>
          </a:xfrm>
          <a:noFill/>
          <a:ln/>
        </p:spPr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FC45E-E399-491B-85D3-28AE28EB10FC}" type="slidenum">
              <a:rPr lang="en-US" altLang="zh-TW" smtClean="0">
                <a:ea typeface="新細明體" pitchFamily="18" charset="-120"/>
              </a:rPr>
              <a:pPr/>
              <a:t>20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57A9B-31A4-4AAD-AA53-F9A8FF87C528}" type="slidenum">
              <a:rPr lang="en-US" altLang="zh-TW" smtClean="0">
                <a:ea typeface="新細明體" pitchFamily="18" charset="-120"/>
              </a:rPr>
              <a:pPr/>
              <a:t>21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B948B-039C-4615-9E54-986BF71FCD2E}" type="slidenum">
              <a:rPr lang="en-US" altLang="zh-TW" smtClean="0">
                <a:ea typeface="新細明體" pitchFamily="18" charset="-120"/>
              </a:rPr>
              <a:pPr/>
              <a:t>22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1A52C-79C4-4E6A-9CA4-CCDA2CE9301E}" type="slidenum">
              <a:rPr lang="en-US" altLang="zh-TW" smtClean="0">
                <a:ea typeface="新細明體" pitchFamily="18" charset="-120"/>
              </a:rPr>
              <a:pPr/>
              <a:t>3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11730-09EC-46EE-BC52-46FC0E6C999C}" type="slidenum">
              <a:rPr lang="en-US" altLang="zh-TW" smtClean="0">
                <a:ea typeface="新細明體" pitchFamily="18" charset="-120"/>
              </a:rPr>
              <a:pPr/>
              <a:t>4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E8BE4-ADF1-4775-9192-9A2ABDA33FDF}" type="slidenum">
              <a:rPr lang="en-US" altLang="zh-TW" smtClean="0">
                <a:ea typeface="新細明體" pitchFamily="18" charset="-120"/>
              </a:rPr>
              <a:pPr/>
              <a:t>5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49A64-1C24-4475-8816-2A52220769BF}" type="slidenum">
              <a:rPr lang="en-US" altLang="zh-TW" smtClean="0">
                <a:ea typeface="新細明體" pitchFamily="18" charset="-120"/>
              </a:rPr>
              <a:pPr/>
              <a:t>6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DD692-A346-4B10-B3E3-BB6F86EDA0DA}" type="slidenum">
              <a:rPr lang="en-US" altLang="zh-TW" smtClean="0">
                <a:ea typeface="新細明體" pitchFamily="18" charset="-120"/>
              </a:rPr>
              <a:pPr/>
              <a:t>7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E7E86-4271-4B23-BFC6-3960B0A2EE12}" type="slidenum">
              <a:rPr lang="en-US" altLang="zh-TW" smtClean="0">
                <a:ea typeface="新細明體" pitchFamily="18" charset="-120"/>
              </a:rPr>
              <a:pPr/>
              <a:t>8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C7997-84E8-47F9-AC50-329E9A58DA72}" type="slidenum">
              <a:rPr lang="en-US" altLang="zh-TW" smtClean="0">
                <a:ea typeface="新細明體" pitchFamily="18" charset="-120"/>
              </a:rPr>
              <a:pPr/>
              <a:t>9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F195-100C-41E7-A6D3-5D2E245DBD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6E69-F2BF-4AFC-A57B-DE826BB86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1F7B-9981-43B6-9B80-B65FDF0F24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A2696-DFD4-49AC-BD17-4B8468F756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2D26-F0D8-4500-B1F5-049E35E12E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45B3-2B16-4EBD-8408-7B6F23F2A3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A049-D6CB-4DD4-B451-FD8635499E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8F3C3-C986-4FC3-9B2F-19A56AFFAE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1EDDC-1194-437C-A93B-F057A0D87E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F125-171C-458C-BBCE-19755A16D8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CFD3-4ED0-4A76-A2E6-ED4FF3D535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07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5441008A-A6DB-4FDC-A694-90DB12F37F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8" r:id="rId2"/>
    <p:sldLayoutId id="2147484044" r:id="rId3"/>
    <p:sldLayoutId id="2147484039" r:id="rId4"/>
    <p:sldLayoutId id="2147484040" r:id="rId5"/>
    <p:sldLayoutId id="2147484041" r:id="rId6"/>
    <p:sldLayoutId id="2147484045" r:id="rId7"/>
    <p:sldLayoutId id="2147484046" r:id="rId8"/>
    <p:sldLayoutId id="2147484047" r:id="rId9"/>
    <p:sldLayoutId id="2147484042" r:id="rId10"/>
    <p:sldLayoutId id="2147484048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新細明體" pitchFamily="18" charset="-12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42900" y="15573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kumimoji="0" lang="en-US" altLang="zh-TW" sz="4400" b="1"/>
              <a:t>Chapter 14</a:t>
            </a:r>
          </a:p>
          <a:p>
            <a:pPr algn="ctr"/>
            <a:r>
              <a:rPr kumimoji="0" lang="en-US" altLang="zh-TW" sz="4400" b="1"/>
              <a:t>Depth Textures and Shadows</a:t>
            </a:r>
            <a:endParaRPr kumimoji="0" lang="en-US" altLang="zh-TW" sz="4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71600" y="5000625"/>
            <a:ext cx="6400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zh-TW" b="1">
                <a:ea typeface="標楷體" pitchFamily="65" charset="-120"/>
                <a:cs typeface="Times New Roman" pitchFamily="18" charset="0"/>
              </a:rPr>
              <a:t>Chih-Kuo Yeh</a:t>
            </a:r>
            <a:endParaRPr kumimoji="0" lang="zh-TW" altLang="en-US" sz="3200">
              <a:ea typeface="標楷體" pitchFamily="65" charset="-12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altLang="zh-TW" sz="3200"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Transformations</a:t>
            </a:r>
            <a:endParaRPr lang="zh-TW" altLang="en-US" dirty="0"/>
          </a:p>
        </p:txBody>
      </p:sp>
      <p:pic>
        <p:nvPicPr>
          <p:cNvPr id="1028" name="內容版面配置區 3" descr="14.4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1874838"/>
            <a:ext cx="8229600" cy="4425950"/>
          </a:xfrm>
        </p:spPr>
      </p:pic>
      <p:graphicFrame>
        <p:nvGraphicFramePr>
          <p:cNvPr id="1026" name="內容版面配置區 3"/>
          <p:cNvGraphicFramePr>
            <a:graphicFrameLocks noChangeAspect="1"/>
          </p:cNvGraphicFramePr>
          <p:nvPr/>
        </p:nvGraphicFramePr>
        <p:xfrm>
          <a:off x="2771775" y="3644900"/>
          <a:ext cx="6096000" cy="895350"/>
        </p:xfrm>
        <a:graphic>
          <a:graphicData uri="http://schemas.openxmlformats.org/presentationml/2006/ole">
            <p:oleObj spid="_x0000_s1026" name="方程式" r:id="rId5" imgW="1815840" imgH="2664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Clip </a:t>
            </a:r>
            <a:r>
              <a:rPr lang="en-US" altLang="zh-TW" dirty="0" err="1" smtClean="0"/>
              <a:t>sapce</a:t>
            </a:r>
            <a:endParaRPr lang="zh-TW" altLang="en-US" dirty="0"/>
          </a:p>
        </p:txBody>
      </p:sp>
      <p:graphicFrame>
        <p:nvGraphicFramePr>
          <p:cNvPr id="2050" name="內容版面配置區 3"/>
          <p:cNvGraphicFramePr>
            <a:graphicFrameLocks noChangeAspect="1"/>
          </p:cNvGraphicFramePr>
          <p:nvPr>
            <p:ph idx="1"/>
          </p:nvPr>
        </p:nvGraphicFramePr>
        <p:xfrm>
          <a:off x="1476375" y="2276475"/>
          <a:ext cx="6096000" cy="731838"/>
        </p:xfrm>
        <a:graphic>
          <a:graphicData uri="http://schemas.openxmlformats.org/presentationml/2006/ole">
            <p:oleObj spid="_x0000_s2050" name="方程式" r:id="rId4" imgW="2222280" imgH="266400" progId="Equation.3">
              <p:embed/>
            </p:oleObj>
          </a:graphicData>
        </a:graphic>
      </p:graphicFrame>
      <p:sp>
        <p:nvSpPr>
          <p:cNvPr id="2053" name="矩形 6"/>
          <p:cNvSpPr>
            <a:spLocks noChangeArrowheads="1"/>
          </p:cNvSpPr>
          <p:nvPr/>
        </p:nvSpPr>
        <p:spPr bwMode="auto">
          <a:xfrm>
            <a:off x="2987675" y="1484313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[-1,1] * 1/2 + 1/2 = [0,1]</a:t>
            </a:r>
            <a:endParaRPr lang="zh-TW" altLang="en-US"/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051050" y="3141663"/>
          <a:ext cx="4040188" cy="3556000"/>
        </p:xfrm>
        <a:graphic>
          <a:graphicData uri="http://schemas.openxmlformats.org/presentationml/2006/ole">
            <p:oleObj spid="_x0000_s2051" name="方程式" r:id="rId5" imgW="1473120" imgH="12952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Math3D Library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m3dLoadIdentity44(in / out);</a:t>
            </a:r>
          </a:p>
          <a:p>
            <a:r>
              <a:rPr lang="en-US" altLang="zh-TW" smtClean="0"/>
              <a:t>m3dTranslateMatrix44(in / out, x, y, z);</a:t>
            </a:r>
          </a:p>
          <a:p>
            <a:r>
              <a:rPr lang="en-US" altLang="zh-TW" smtClean="0"/>
              <a:t>m3dScaleMatrix44(in / out, x, y, z);</a:t>
            </a:r>
          </a:p>
          <a:p>
            <a:r>
              <a:rPr lang="en-US" altLang="zh-TW" smtClean="0"/>
              <a:t>m3dMatrixMultiply44(output, A, B);</a:t>
            </a:r>
          </a:p>
          <a:p>
            <a:r>
              <a:rPr lang="en-US" altLang="zh-TW" smtClean="0"/>
              <a:t>m3dTransposeMatrix44(in / out);</a:t>
            </a:r>
            <a:endParaRPr lang="zh-TW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483" name="矩形 3"/>
          <p:cNvSpPr>
            <a:spLocks noChangeArrowheads="1"/>
          </p:cNvSpPr>
          <p:nvPr/>
        </p:nvSpPr>
        <p:spPr bwMode="auto">
          <a:xfrm>
            <a:off x="0" y="1700213"/>
            <a:ext cx="919797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void RegenerateShadowMap(void)</a:t>
            </a:r>
          </a:p>
          <a:p>
            <a:r>
              <a:rPr lang="en-US" altLang="zh-TW"/>
              <a:t>{ </a:t>
            </a:r>
          </a:p>
          <a:p>
            <a:r>
              <a:rPr lang="en-US" altLang="zh-TW"/>
              <a:t>    glGetFloatv(GL_PROJECTION_MATRIX, lightProjection);</a:t>
            </a:r>
          </a:p>
          <a:p>
            <a:r>
              <a:rPr lang="en-US" altLang="zh-TW"/>
              <a:t>    glGetFloatv(GL_MODELVIEW_MATRIX, lightModelview);</a:t>
            </a:r>
          </a:p>
          <a:p>
            <a:r>
              <a:rPr lang="en-US" altLang="zh-TW"/>
              <a:t>    M3DMatrix44f tempMatrix;</a:t>
            </a:r>
          </a:p>
          <a:p>
            <a:r>
              <a:rPr lang="en-US" altLang="zh-TW"/>
              <a:t>    m3dLoadIdentity44(tempMatrix);</a:t>
            </a:r>
          </a:p>
          <a:p>
            <a:r>
              <a:rPr lang="en-US" altLang="zh-TW"/>
              <a:t>    m3dTranslateMatrix44(tempMatrix, 0.5f, 0.5f, 0.5f);</a:t>
            </a:r>
          </a:p>
          <a:p>
            <a:r>
              <a:rPr lang="en-US" altLang="zh-TW"/>
              <a:t>    m3dScaleMatrix44(tempMatrix, 0.5f, 0.5f, 0.5f);</a:t>
            </a:r>
          </a:p>
          <a:p>
            <a:r>
              <a:rPr lang="en-US" altLang="zh-TW"/>
              <a:t>    m3dMatrixMultiply44(textureMatrix, tempMatrix, lightProjection);</a:t>
            </a:r>
          </a:p>
          <a:p>
            <a:r>
              <a:rPr lang="en-US" altLang="zh-TW"/>
              <a:t>    m3dMatrixMultiply44(tempMatrix, textureMatrix, lightModelview);</a:t>
            </a:r>
          </a:p>
          <a:p>
            <a:r>
              <a:rPr lang="en-US" altLang="zh-TW"/>
              <a:t>    // transpose to get the s, t, r, and q rows for plane equations</a:t>
            </a:r>
          </a:p>
          <a:p>
            <a:r>
              <a:rPr lang="en-US" altLang="zh-TW"/>
              <a:t>    m3dTransposeMatrix44(textureMatrix, tempMatrix);</a:t>
            </a:r>
          </a:p>
          <a:p>
            <a:r>
              <a:rPr lang="en-US" altLang="zh-TW"/>
              <a:t>}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Set up the eye plane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1508" name="矩形 3"/>
          <p:cNvSpPr>
            <a:spLocks noChangeArrowheads="1"/>
          </p:cNvSpPr>
          <p:nvPr/>
        </p:nvSpPr>
        <p:spPr bwMode="auto">
          <a:xfrm>
            <a:off x="395288" y="1595438"/>
            <a:ext cx="91265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void RenderScene(void)</a:t>
            </a:r>
          </a:p>
          <a:p>
            <a:r>
              <a:rPr lang="en-US" altLang="zh-TW"/>
              <a:t>{        </a:t>
            </a:r>
          </a:p>
          <a:p>
            <a:r>
              <a:rPr lang="en-US" altLang="zh-TW"/>
              <a:t>        glEnable(GL_TEXTURE_GEN_S);</a:t>
            </a:r>
          </a:p>
          <a:p>
            <a:r>
              <a:rPr lang="en-US" altLang="zh-TW"/>
              <a:t>        glEnable(GL_TEXTURE_GEN_T);</a:t>
            </a:r>
          </a:p>
          <a:p>
            <a:r>
              <a:rPr lang="en-US" altLang="zh-TW"/>
              <a:t>        glEnable(GL_TEXTURE_GEN_R);</a:t>
            </a:r>
          </a:p>
          <a:p>
            <a:r>
              <a:rPr lang="en-US" altLang="zh-TW"/>
              <a:t>        glEnable(GL_TEXTURE_GEN_Q);</a:t>
            </a:r>
          </a:p>
          <a:p>
            <a:r>
              <a:rPr lang="en-US" altLang="zh-TW"/>
              <a:t>        glTexGenfv(GL_S, GL_EYE_PLANE, &amp;textureMatrix[0]);</a:t>
            </a:r>
          </a:p>
          <a:p>
            <a:r>
              <a:rPr lang="en-US" altLang="zh-TW"/>
              <a:t>        glTexGenfv(GL_T, GL_EYE_PLANE, &amp;textureMatrix[4]);</a:t>
            </a:r>
          </a:p>
          <a:p>
            <a:r>
              <a:rPr lang="en-US" altLang="zh-TW"/>
              <a:t>        glTexGenfv(GL_R, GL_EYE_PLANE, &amp;textureMatrix[8]);</a:t>
            </a:r>
          </a:p>
          <a:p>
            <a:r>
              <a:rPr lang="en-US" altLang="zh-TW"/>
              <a:t>        glTexGenfv(GL_Q, GL_EYE_PLANE, &amp;textureMatrix[12]);</a:t>
            </a:r>
          </a:p>
          <a:p>
            <a:endParaRPr lang="zh-TW" altLang="en-US"/>
          </a:p>
          <a:p>
            <a:r>
              <a:rPr lang="en-US" altLang="zh-TW"/>
              <a:t>        // Draw objects in the scene, including base plane</a:t>
            </a:r>
          </a:p>
          <a:p>
            <a:r>
              <a:rPr lang="en-US" altLang="zh-TW"/>
              <a:t>        DrawModels(GL_TRUE);</a:t>
            </a:r>
          </a:p>
          <a:p>
            <a:r>
              <a:rPr lang="en-US" altLang="zh-TW"/>
              <a:t>}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pic>
        <p:nvPicPr>
          <p:cNvPr id="22531" name="內容版面配置區 3" descr="14.9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Shadow Comparison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glTexParameteri(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GL_TEXTURE_2D,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GL_TEXTURE_COMPARE_MODE,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GL_COMPARE_R_TO_TEXTURE);</a:t>
            </a:r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23556" name="矩形 4"/>
          <p:cNvSpPr>
            <a:spLocks noChangeArrowheads="1"/>
          </p:cNvSpPr>
          <p:nvPr/>
        </p:nvSpPr>
        <p:spPr bwMode="auto">
          <a:xfrm>
            <a:off x="2555875" y="4437063"/>
            <a:ext cx="2784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zh-TW"/>
              <a:t>D’ = (R &lt;= D) ? 1 : 0</a:t>
            </a:r>
            <a:endParaRPr lang="zh-TW" altLang="en-US"/>
          </a:p>
        </p:txBody>
      </p:sp>
      <p:sp>
        <p:nvSpPr>
          <p:cNvPr id="23557" name="文字方塊 4"/>
          <p:cNvSpPr txBox="1">
            <a:spLocks noChangeArrowheads="1"/>
          </p:cNvSpPr>
          <p:nvPr/>
        </p:nvSpPr>
        <p:spPr bwMode="auto">
          <a:xfrm>
            <a:off x="684213" y="5300663"/>
            <a:ext cx="7626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R: Distance from the light source to the surface of the object.</a:t>
            </a:r>
          </a:p>
          <a:p>
            <a:r>
              <a:rPr lang="en-US" altLang="zh-TW"/>
              <a:t>D: Depth value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US" altLang="zh-TW" dirty="0" err="1" smtClean="0"/>
              <a:t>PolygonOffset</a:t>
            </a:r>
            <a:endParaRPr lang="zh-TW" altLang="en-US" dirty="0"/>
          </a:p>
        </p:txBody>
      </p:sp>
      <p:pic>
        <p:nvPicPr>
          <p:cNvPr id="24579" name="內容版面配置區 4" descr="14.8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  <p:sp>
        <p:nvSpPr>
          <p:cNvPr id="24580" name="矩形 3"/>
          <p:cNvSpPr>
            <a:spLocks noChangeArrowheads="1"/>
          </p:cNvSpPr>
          <p:nvPr/>
        </p:nvSpPr>
        <p:spPr bwMode="auto">
          <a:xfrm>
            <a:off x="2843213" y="6396038"/>
            <a:ext cx="3925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 glPolygonOffset(factor, 0.0f);</a:t>
            </a:r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395288" y="6210300"/>
            <a:ext cx="22320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Please add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Alpha test</a:t>
            </a:r>
            <a:endParaRPr lang="zh-TW" altLang="en-US" dirty="0"/>
          </a:p>
        </p:txBody>
      </p:sp>
      <p:pic>
        <p:nvPicPr>
          <p:cNvPr id="25603" name="內容版面配置區 3" descr="14.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  <p:sp>
        <p:nvSpPr>
          <p:cNvPr id="25604" name="矩形 4"/>
          <p:cNvSpPr>
            <a:spLocks noChangeArrowheads="1"/>
          </p:cNvSpPr>
          <p:nvPr/>
        </p:nvSpPr>
        <p:spPr bwMode="auto">
          <a:xfrm>
            <a:off x="2843213" y="6396038"/>
            <a:ext cx="4672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/>
              <a:t>glAlphaFunc(GL_GREATER, 0.9f);</a:t>
            </a:r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395288" y="6210300"/>
            <a:ext cx="22320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Please add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Final Result</a:t>
            </a:r>
            <a:endParaRPr lang="zh-TW" altLang="en-US" dirty="0"/>
          </a:p>
        </p:txBody>
      </p:sp>
      <p:pic>
        <p:nvPicPr>
          <p:cNvPr id="26627" name="內容版面配置區 3" descr="14.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Documents and Settings\Administrator\Local Settings\Temporary Internet Files\Content.IE5\3ITS9H1S\MC90030301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341438"/>
            <a:ext cx="36449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 smtClean="0"/>
              <a:t>Shadow</a:t>
            </a:r>
            <a:endParaRPr lang="en-US" altLang="zh-TW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pic>
        <p:nvPicPr>
          <p:cNvPr id="27651" name="內容版面配置區 5" descr="14.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pic>
        <p:nvPicPr>
          <p:cNvPr id="28675" name="內容版面配置區 5" descr="14.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pic>
        <p:nvPicPr>
          <p:cNvPr id="29699" name="內容版面配置區 3" descr="14.7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911350"/>
            <a:ext cx="8229600" cy="4352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Camera and light</a:t>
            </a:r>
            <a:endParaRPr lang="zh-TW" altLang="en-US" dirty="0"/>
          </a:p>
        </p:txBody>
      </p:sp>
      <p:pic>
        <p:nvPicPr>
          <p:cNvPr id="12291" name="內容版面配置區 3" descr="14.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4788" y="1774825"/>
            <a:ext cx="6194425" cy="462597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 smtClean="0"/>
              <a:t>Rendering From the Light Source Point of View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3316" name="圖片 3" descr="http://techpubs.sgi.com/library/dynaweb_docs/linux/SGI_Developer/books/OpenGLonSGI/sgi_html/figures/rendering.from.lightsourc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7338"/>
            <a:ext cx="903605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 smtClean="0"/>
              <a:t>Rendering From Normal Viewpoint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4340" name="圖片 3" descr="http://techpubs.sgi.com/library/dynaweb_docs/linux/SGI_Developer/books/OpenGLonSGI/sgi_html/figures/rendering.from.norm.view.p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39863"/>
            <a:ext cx="7851775" cy="54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Be That Light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323850" y="1557338"/>
            <a:ext cx="90551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void RegenerateShadowMap(void)</a:t>
            </a:r>
          </a:p>
          <a:p>
            <a:r>
              <a:rPr lang="en-US" altLang="zh-TW"/>
              <a:t>{ </a:t>
            </a:r>
          </a:p>
          <a:p>
            <a:r>
              <a:rPr lang="en-US" altLang="zh-TW"/>
              <a:t>    glMatrixMode(GL_PROJECTION);</a:t>
            </a:r>
          </a:p>
          <a:p>
            <a:r>
              <a:rPr lang="en-US" altLang="zh-TW"/>
              <a:t>    glLoadIdentity();</a:t>
            </a:r>
          </a:p>
          <a:p>
            <a:r>
              <a:rPr lang="en-US" altLang="zh-TW"/>
              <a:t>    gluPerspective(fieldOfView, 1.0f, nearPlane, nearPlane +</a:t>
            </a:r>
          </a:p>
          <a:p>
            <a:r>
              <a:rPr lang="en-US" altLang="zh-TW"/>
              <a:t>     (2.0f * sceneBoundingRadius));</a:t>
            </a:r>
          </a:p>
          <a:p>
            <a:r>
              <a:rPr lang="en-US" altLang="zh-TW"/>
              <a:t>    glMatrixMode(GL_MODELVIEW);</a:t>
            </a:r>
          </a:p>
          <a:p>
            <a:r>
              <a:rPr lang="en-US" altLang="zh-TW"/>
              <a:t>    glLoadIdentity();</a:t>
            </a:r>
          </a:p>
          <a:p>
            <a:r>
              <a:rPr lang="en-US" altLang="zh-TW"/>
              <a:t>    gluLookAt(lightPos[0], lightPos[1], lightPos[2], </a:t>
            </a:r>
          </a:p>
          <a:p>
            <a:r>
              <a:rPr lang="en-US" altLang="zh-TW"/>
              <a:t>              0.0f, 0.0f, 0.0f, 0.0f, 1.0f, 0.0f);</a:t>
            </a:r>
          </a:p>
          <a:p>
            <a:r>
              <a:rPr lang="en-US" altLang="zh-TW"/>
              <a:t>    glViewport(0, 0, shadowWidth, shadowHeight);</a:t>
            </a:r>
          </a:p>
          <a:p>
            <a:endParaRPr lang="zh-TW" altLang="en-US"/>
          </a:p>
          <a:p>
            <a:r>
              <a:rPr lang="en-US" altLang="zh-TW"/>
              <a:t>     DrawModels(GL_FALSE);</a:t>
            </a:r>
          </a:p>
          <a:p>
            <a:r>
              <a:rPr lang="en-US" altLang="zh-TW"/>
              <a:t>}</a:t>
            </a:r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Be That Light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404813" y="1484313"/>
            <a:ext cx="17478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/>
              <a:t>lightToSceneDistance = sqrt(lightPos[0] * lightPos[0] + </a:t>
            </a:r>
          </a:p>
          <a:p>
            <a:r>
              <a:rPr lang="en-US" altLang="zh-TW"/>
              <a:t>                                lightPos[1] * lightPos[1] + </a:t>
            </a:r>
          </a:p>
          <a:p>
            <a:r>
              <a:rPr lang="en-US" altLang="zh-TW"/>
              <a:t>                                lightPos[2] * lightPos[2]);</a:t>
            </a:r>
          </a:p>
          <a:p>
            <a:r>
              <a:rPr lang="en-US" altLang="zh-TW"/>
              <a:t>    nearPlane = lightToSceneDistance - sceneBoundingRadius;</a:t>
            </a:r>
          </a:p>
          <a:p>
            <a:r>
              <a:rPr lang="en-US" altLang="zh-TW"/>
              <a:t>    // Keep the scene filling the depth texture</a:t>
            </a:r>
          </a:p>
          <a:p>
            <a:r>
              <a:rPr lang="en-US" altLang="zh-TW"/>
              <a:t>    fieldOfView = (GLfloat)m3dRadToDeg(2.0f * </a:t>
            </a:r>
          </a:p>
          <a:p>
            <a:r>
              <a:rPr lang="en-US" altLang="zh-TW"/>
              <a:t>    atan(sceneBoundingRadius / lightToSceneDistance));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Depth buffer</a:t>
            </a:r>
            <a:endParaRPr lang="zh-TW" altLang="en-US" dirty="0"/>
          </a:p>
        </p:txBody>
      </p:sp>
      <p:pic>
        <p:nvPicPr>
          <p:cNvPr id="17411" name="內容版面配置區 3" descr="14.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76450" y="1774825"/>
            <a:ext cx="4991100" cy="462597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Depth texture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glCopyTexImage2D(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GL_TEXTURE_2D,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0,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GL_DEPTH_COMPONENT,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0,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0,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shadowWidth,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shadowHeight, </a:t>
            </a:r>
          </a:p>
          <a:p>
            <a:pPr marL="971550" lvl="1" indent="-514350">
              <a:buFont typeface="Corbel" pitchFamily="34" charset="0"/>
              <a:buAutoNum type="arabicPeriod"/>
            </a:pPr>
            <a:r>
              <a:rPr lang="en-US" altLang="zh-TW" smtClean="0"/>
              <a:t>0);</a:t>
            </a:r>
            <a:endParaRPr lang="zh-TW" altLang="en-US" smtClean="0"/>
          </a:p>
          <a:p>
            <a:endParaRPr lang="zh-TW" altLang="en-US" smtClean="0"/>
          </a:p>
        </p:txBody>
      </p:sp>
      <p:sp>
        <p:nvSpPr>
          <p:cNvPr id="6" name="爆炸 1 5"/>
          <p:cNvSpPr/>
          <p:nvPr/>
        </p:nvSpPr>
        <p:spPr>
          <a:xfrm>
            <a:off x="6372225" y="0"/>
            <a:ext cx="2376488" cy="1584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>
                <a:solidFill>
                  <a:srgbClr val="FF0000"/>
                </a:solidFill>
              </a:rPr>
              <a:t>OpenGL 1.4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模組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5705</TotalTime>
  <Words>509</Words>
  <Application>Microsoft Office PowerPoint</Application>
  <PresentationFormat>如螢幕大小 (4:3)</PresentationFormat>
  <Paragraphs>122</Paragraphs>
  <Slides>22</Slides>
  <Notes>22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Times New Roman</vt:lpstr>
      <vt:lpstr>新細明體</vt:lpstr>
      <vt:lpstr>Arial</vt:lpstr>
      <vt:lpstr>Corbel</vt:lpstr>
      <vt:lpstr>Wingdings 2</vt:lpstr>
      <vt:lpstr>Wingdings</vt:lpstr>
      <vt:lpstr>Wingdings 3</vt:lpstr>
      <vt:lpstr>標楷體</vt:lpstr>
      <vt:lpstr>模組</vt:lpstr>
      <vt:lpstr>Microsoft 方程式編輯器 3.0</vt:lpstr>
      <vt:lpstr>投影片 1</vt:lpstr>
      <vt:lpstr>Shadow</vt:lpstr>
      <vt:lpstr>Camera and light</vt:lpstr>
      <vt:lpstr>Rendering From the Light Source Point of View</vt:lpstr>
      <vt:lpstr>Rendering From Normal Viewpoint</vt:lpstr>
      <vt:lpstr>Be That Light</vt:lpstr>
      <vt:lpstr>Be That Light</vt:lpstr>
      <vt:lpstr>Depth buffer</vt:lpstr>
      <vt:lpstr>Depth texture</vt:lpstr>
      <vt:lpstr>Transformations</vt:lpstr>
      <vt:lpstr>Clip sapce</vt:lpstr>
      <vt:lpstr>Math3D Library</vt:lpstr>
      <vt:lpstr>投影片 13</vt:lpstr>
      <vt:lpstr>Set up the eye plane</vt:lpstr>
      <vt:lpstr>投影片 15</vt:lpstr>
      <vt:lpstr>Shadow Comparison</vt:lpstr>
      <vt:lpstr>PolygonOffset</vt:lpstr>
      <vt:lpstr>Alpha test</vt:lpstr>
      <vt:lpstr>Final Result</vt:lpstr>
      <vt:lpstr>投影片 20</vt:lpstr>
      <vt:lpstr>投影片 21</vt:lpstr>
      <vt:lpstr>投影片 22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lee</dc:creator>
  <cp:lastModifiedBy>I-Cheng (Garrett) Yeh</cp:lastModifiedBy>
  <cp:revision>272</cp:revision>
  <dcterms:created xsi:type="dcterms:W3CDTF">1999-02-12T03:08:44Z</dcterms:created>
  <dcterms:modified xsi:type="dcterms:W3CDTF">2010-12-28T15:12:52Z</dcterms:modified>
</cp:coreProperties>
</file>