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8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90" r:id="rId11"/>
    <p:sldId id="308" r:id="rId1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89" autoAdjust="0"/>
  </p:normalViewPr>
  <p:slideViewPr>
    <p:cSldViewPr>
      <p:cViewPr>
        <p:scale>
          <a:sx n="100" d="100"/>
          <a:sy n="100" d="100"/>
        </p:scale>
        <p:origin x="-1944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BA6DA5-42BE-4C6D-AABD-4788604029BC}" type="datetimeFigureOut">
              <a:rPr lang="zh-TW" altLang="en-US" smtClean="0"/>
              <a:pPr/>
              <a:t>2010/10/4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0B5E9-7C7B-4CDD-BAED-4D9D4DB4C1D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0B5E9-7C7B-4CDD-BAED-4D9D4DB4C1D6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BEAD13-0566-4C6C-97E7-55F17F24B09F}" type="datetimeFigureOut">
              <a:rPr lang="zh-TW" altLang="en-US" smtClean="0"/>
              <a:pPr/>
              <a:t>2010/10/4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2010/10/4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2010/10/4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  <a:p>
            <a:fld id="{A1768AF8-C82E-4E53-A025-90B71013276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2010/10/4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2010/10/4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2010/10/4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2010/10/4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2010/10/4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2010/10/4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BEAD13-0566-4C6C-97E7-55F17F24B09F}" type="datetimeFigureOut">
              <a:rPr lang="zh-TW" altLang="en-US" smtClean="0"/>
              <a:pPr/>
              <a:t>2010/10/4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BEAD13-0566-4C6C-97E7-55F17F24B09F}" type="datetimeFigureOut">
              <a:rPr lang="zh-TW" altLang="en-US" smtClean="0"/>
              <a:pPr/>
              <a:t>2010/10/4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BEAD13-0566-4C6C-97E7-55F17F24B09F}" type="datetimeFigureOut">
              <a:rPr lang="zh-TW" altLang="en-US" smtClean="0"/>
              <a:pPr/>
              <a:t>2010/10/4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vslab.csie.ncku.edu.tw/course/CG/movs/" TargetMode="Externa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upload.wikimedia.org/wikipedia/commons/7/70/Apple-II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rgbClr val="92D050"/>
                </a:solidFill>
              </a:rPr>
              <a:t>C</a:t>
            </a:r>
            <a:r>
              <a:rPr lang="en-US" altLang="zh-TW" dirty="0" smtClean="0"/>
              <a:t>omputer </a:t>
            </a:r>
            <a:r>
              <a:rPr lang="en-US" altLang="zh-TW" dirty="0" smtClean="0">
                <a:solidFill>
                  <a:srgbClr val="00B0F0"/>
                </a:solidFill>
              </a:rPr>
              <a:t>G</a:t>
            </a:r>
            <a:r>
              <a:rPr lang="en-US" altLang="zh-TW" dirty="0" smtClean="0"/>
              <a:t>raphics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 smtClean="0"/>
              <a:t>Present by Garrett</a:t>
            </a:r>
            <a:br>
              <a:rPr lang="en-US" altLang="zh-TW" sz="2400" dirty="0" smtClean="0"/>
            </a:br>
            <a:r>
              <a:rPr lang="en-US" altLang="zh-TW" sz="2400" dirty="0" smtClean="0"/>
              <a:t>2010.10.04</a:t>
            </a:r>
            <a:endParaRPr lang="zh-TW" alt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 smtClean="0"/>
              <a:t>(1986) - </a:t>
            </a:r>
            <a:r>
              <a:rPr lang="zh-TW" altLang="en-US" sz="2000" dirty="0" smtClean="0"/>
              <a:t>頑皮跳跳燈 </a:t>
            </a:r>
            <a:r>
              <a:rPr lang="en-US" altLang="zh-TW" sz="2000" dirty="0" smtClean="0"/>
              <a:t>(</a:t>
            </a:r>
            <a:r>
              <a:rPr lang="en-US" altLang="zh-TW" sz="2000" dirty="0" err="1" smtClean="0"/>
              <a:t>Luxo</a:t>
            </a:r>
            <a:r>
              <a:rPr lang="en-US" altLang="zh-TW" sz="2000" dirty="0" smtClean="0"/>
              <a:t> </a:t>
            </a:r>
            <a:r>
              <a:rPr lang="en-US" altLang="zh-TW" sz="2000" dirty="0" err="1" smtClean="0"/>
              <a:t>Jr</a:t>
            </a:r>
            <a:r>
              <a:rPr lang="en-US" altLang="zh-TW" sz="2000" dirty="0" smtClean="0"/>
              <a:t>)</a:t>
            </a:r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(1997) - </a:t>
            </a:r>
            <a:r>
              <a:rPr lang="zh-TW" altLang="en-US" sz="2000" dirty="0" smtClean="0"/>
              <a:t>棋逢敵手 </a:t>
            </a:r>
            <a:r>
              <a:rPr lang="en-US" altLang="zh-TW" sz="2000" dirty="0" smtClean="0"/>
              <a:t>(Geri's Game)</a:t>
            </a:r>
          </a:p>
          <a:p>
            <a:endParaRPr lang="en-US" altLang="zh-TW" sz="2000" dirty="0" smtClean="0"/>
          </a:p>
          <a:p>
            <a:r>
              <a:rPr lang="en-US" altLang="zh-TW" sz="2000" dirty="0" smtClean="0"/>
              <a:t>(2006) - </a:t>
            </a:r>
            <a:r>
              <a:rPr lang="zh-TW" altLang="en-US" sz="2000" dirty="0" smtClean="0"/>
              <a:t>許願池 </a:t>
            </a:r>
            <a:r>
              <a:rPr lang="en-US" altLang="zh-TW" sz="2000" dirty="0" smtClean="0"/>
              <a:t>(One Man Band)</a:t>
            </a:r>
            <a:endParaRPr lang="zh-TW" altLang="en-US" sz="20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Pixer</a:t>
            </a:r>
            <a:r>
              <a:rPr lang="en-US" altLang="zh-TW" dirty="0" smtClean="0"/>
              <a:t> Demos</a:t>
            </a:r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663" r="4040" b="2331"/>
          <a:stretch>
            <a:fillRect/>
          </a:stretch>
        </p:blipFill>
        <p:spPr bwMode="auto">
          <a:xfrm>
            <a:off x="285720" y="3643314"/>
            <a:ext cx="4200554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125" t="12239" r="3104" b="12239"/>
          <a:stretch>
            <a:fillRect/>
          </a:stretch>
        </p:blipFill>
        <p:spPr bwMode="auto">
          <a:xfrm>
            <a:off x="4643438" y="3645024"/>
            <a:ext cx="4143404" cy="2503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5859" r="30859"/>
          <a:stretch>
            <a:fillRect/>
          </a:stretch>
        </p:blipFill>
        <p:spPr bwMode="auto">
          <a:xfrm>
            <a:off x="5143504" y="1149505"/>
            <a:ext cx="3500494" cy="2350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字方塊 6"/>
          <p:cNvSpPr txBox="1"/>
          <p:nvPr/>
        </p:nvSpPr>
        <p:spPr>
          <a:xfrm>
            <a:off x="357158" y="3834474"/>
            <a:ext cx="109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00B0F0"/>
                </a:solidFill>
              </a:rPr>
              <a:t>1986</a:t>
            </a:r>
            <a:endParaRPr lang="zh-TW" altLang="en-US" sz="2800" dirty="0">
              <a:solidFill>
                <a:srgbClr val="00B0F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214942" y="1214422"/>
            <a:ext cx="109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00B0F0"/>
                </a:solidFill>
              </a:rPr>
              <a:t>2006</a:t>
            </a:r>
            <a:endParaRPr lang="zh-TW" altLang="en-US" sz="2800" dirty="0">
              <a:solidFill>
                <a:srgbClr val="00B0F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762712" y="3834474"/>
            <a:ext cx="1095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00B0F0"/>
                </a:solidFill>
              </a:rPr>
              <a:t>1997</a:t>
            </a:r>
            <a:endParaRPr lang="zh-TW" altLang="en-US" sz="2800" dirty="0">
              <a:solidFill>
                <a:srgbClr val="00B0F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4499992" y="6165304"/>
            <a:ext cx="4511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 smtClean="0">
                <a:hlinkClick r:id="rId5"/>
              </a:rPr>
              <a:t>Check this !!!</a:t>
            </a:r>
            <a:br>
              <a:rPr lang="en-US" altLang="zh-TW" sz="1400" dirty="0" smtClean="0">
                <a:hlinkClick r:id="rId5"/>
              </a:rPr>
            </a:br>
            <a:r>
              <a:rPr lang="en-US" altLang="zh-TW" sz="1400" dirty="0" smtClean="0">
                <a:hlinkClick r:id="rId5"/>
              </a:rPr>
              <a:t>http</a:t>
            </a:r>
            <a:r>
              <a:rPr lang="en-US" altLang="zh-TW" sz="1400" dirty="0" smtClean="0">
                <a:hlinkClick r:id="rId5"/>
              </a:rPr>
              <a:t>://</a:t>
            </a:r>
            <a:r>
              <a:rPr lang="en-US" altLang="zh-TW" sz="1400" dirty="0" smtClean="0">
                <a:hlinkClick r:id="rId5"/>
              </a:rPr>
              <a:t>vslab.csie.ncku.edu.tw/course/CG/movs/</a:t>
            </a:r>
            <a:endParaRPr lang="zh-TW" alt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The End</a:t>
            </a:r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Thanks for your attention</a:t>
            </a:r>
            <a:endParaRPr lang="zh-TW" alt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 smtClean="0"/>
              <a:t>History of Computer Graphics</a:t>
            </a:r>
          </a:p>
          <a:p>
            <a:r>
              <a:rPr lang="en-US" altLang="zh-TW" sz="3200" dirty="0" smtClean="0"/>
              <a:t>Computer Graphics Pipeline</a:t>
            </a:r>
          </a:p>
          <a:p>
            <a:r>
              <a:rPr lang="en-US" altLang="zh-TW" sz="3200" dirty="0" smtClean="0"/>
              <a:t>Introduction to Computer Animation</a:t>
            </a:r>
          </a:p>
          <a:p>
            <a:r>
              <a:rPr lang="en-US" altLang="zh-TW" sz="3200" dirty="0" smtClean="0">
                <a:ea typeface="新細明體" pitchFamily="18" charset="-120"/>
              </a:rPr>
              <a:t>The Evolution of Video Games</a:t>
            </a:r>
            <a:endParaRPr lang="en-US" altLang="zh-TW" sz="3200" dirty="0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History of </a:t>
            </a:r>
            <a:r>
              <a:rPr lang="en-US" altLang="zh-TW" dirty="0" smtClean="0"/>
              <a:t>Computer Graphics</a:t>
            </a:r>
            <a:endParaRPr lang="zh-TW" alt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A introduction</a:t>
            </a:r>
            <a:endParaRPr lang="zh-TW" altLang="en-US" dirty="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84213" y="4149725"/>
            <a:ext cx="2590800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276600" y="4149725"/>
            <a:ext cx="2736850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6011863" y="4149725"/>
            <a:ext cx="2520950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1042988" y="4724400"/>
            <a:ext cx="19446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/>
              <a:t>萌芽期 </a:t>
            </a:r>
          </a:p>
          <a:p>
            <a:pPr algn="ctr">
              <a:spcBef>
                <a:spcPct val="50000"/>
              </a:spcBef>
            </a:pPr>
            <a:r>
              <a:rPr lang="en-US" altLang="zh-TW"/>
              <a:t>(60’s~mid 70’s)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563938" y="4724400"/>
            <a:ext cx="21605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/>
              <a:t>發展期</a:t>
            </a:r>
          </a:p>
          <a:p>
            <a:pPr algn="ctr">
              <a:spcBef>
                <a:spcPct val="50000"/>
              </a:spcBef>
            </a:pPr>
            <a:r>
              <a:rPr lang="en-US" altLang="zh-TW"/>
              <a:t>(late 70’s~80’s)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372225" y="4724400"/>
            <a:ext cx="1871663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/>
              <a:t>成熟期</a:t>
            </a:r>
          </a:p>
          <a:p>
            <a:pPr algn="ctr">
              <a:spcBef>
                <a:spcPct val="50000"/>
              </a:spcBef>
            </a:pPr>
            <a:r>
              <a:rPr lang="en-US" altLang="zh-TW"/>
              <a:t>(90’s~00’s)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History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341438"/>
            <a:ext cx="5915025" cy="3527425"/>
          </a:xfrm>
        </p:spPr>
        <p:txBody>
          <a:bodyPr/>
          <a:lstStyle/>
          <a:p>
            <a:r>
              <a:rPr lang="en-US" altLang="zh-TW" dirty="0"/>
              <a:t>SAGE system, WWII</a:t>
            </a:r>
          </a:p>
          <a:p>
            <a:pPr lvl="1"/>
            <a:r>
              <a:rPr lang="en-US" altLang="zh-TW" dirty="0"/>
              <a:t>Air defense system</a:t>
            </a:r>
          </a:p>
          <a:p>
            <a:r>
              <a:rPr lang="en-US" altLang="zh-TW" dirty="0"/>
              <a:t>Dr. Ivan Sutherland (MIT), 1963</a:t>
            </a:r>
          </a:p>
          <a:p>
            <a:pPr lvl="1"/>
            <a:r>
              <a:rPr lang="en-US" altLang="zh-TW" dirty="0"/>
              <a:t>Invent Sketchpad</a:t>
            </a:r>
          </a:p>
          <a:p>
            <a:pPr lvl="1"/>
            <a:r>
              <a:rPr lang="en-US" altLang="zh-TW" dirty="0"/>
              <a:t>Interactive design on vector graphics</a:t>
            </a:r>
          </a:p>
          <a:p>
            <a:pPr lvl="1"/>
            <a:r>
              <a:rPr lang="en-US" altLang="zh-TW" dirty="0"/>
              <a:t>The origin of computer graphics</a:t>
            </a:r>
          </a:p>
        </p:txBody>
      </p:sp>
      <p:pic>
        <p:nvPicPr>
          <p:cNvPr id="30725" name="Picture 5" descr="Ivan-suther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3663" y="2060575"/>
            <a:ext cx="23241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684213" y="5229225"/>
            <a:ext cx="2590800" cy="50323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3276600" y="5229225"/>
            <a:ext cx="2736850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6011863" y="5229225"/>
            <a:ext cx="2520950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1042988" y="5734050"/>
            <a:ext cx="19446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dirty="0" smtClean="0"/>
              <a:t>(</a:t>
            </a:r>
            <a:r>
              <a:rPr lang="en-US" altLang="zh-TW" dirty="0"/>
              <a:t>60’s~mid 70’s)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3563938" y="5734050"/>
            <a:ext cx="2160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dirty="0" smtClean="0"/>
              <a:t>(</a:t>
            </a:r>
            <a:r>
              <a:rPr lang="en-US" altLang="zh-TW" dirty="0"/>
              <a:t>late 70’s~80’s)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6372225" y="5734050"/>
            <a:ext cx="1871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dirty="0" smtClean="0"/>
              <a:t>(</a:t>
            </a:r>
            <a:r>
              <a:rPr lang="en-US" altLang="zh-TW" dirty="0"/>
              <a:t>90’s~00’s)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/>
              <a:t>History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62500" cy="4530725"/>
          </a:xfrm>
        </p:spPr>
        <p:txBody>
          <a:bodyPr/>
          <a:lstStyle/>
          <a:p>
            <a:r>
              <a:rPr lang="en-US" altLang="zh-TW"/>
              <a:t>First raster display, 1966</a:t>
            </a:r>
          </a:p>
          <a:p>
            <a:pPr lvl="1"/>
            <a:r>
              <a:rPr lang="en-US" altLang="zh-TW"/>
              <a:t>What is raster scan?</a:t>
            </a:r>
          </a:p>
          <a:p>
            <a:pPr lvl="1"/>
            <a:r>
              <a:rPr lang="en-US" altLang="zh-TW"/>
              <a:t>Display or capture image line by line</a:t>
            </a:r>
          </a:p>
        </p:txBody>
      </p:sp>
      <p:pic>
        <p:nvPicPr>
          <p:cNvPr id="31749" name="Picture 5" descr="RASTSC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1125538"/>
            <a:ext cx="3562350" cy="2638425"/>
          </a:xfrm>
          <a:prstGeom prst="rect">
            <a:avLst/>
          </a:prstGeom>
          <a:noFill/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684213" y="5229225"/>
            <a:ext cx="2590800" cy="50323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3276600" y="5229225"/>
            <a:ext cx="2736850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6011863" y="5229225"/>
            <a:ext cx="2520950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42988" y="5734050"/>
            <a:ext cx="19446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dirty="0" smtClean="0"/>
              <a:t>(</a:t>
            </a:r>
            <a:r>
              <a:rPr lang="en-US" altLang="zh-TW" dirty="0"/>
              <a:t>60’s~mid 70’s)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563938" y="5734050"/>
            <a:ext cx="2160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dirty="0" smtClean="0"/>
              <a:t>(</a:t>
            </a:r>
            <a:r>
              <a:rPr lang="en-US" altLang="zh-TW" dirty="0"/>
              <a:t>late 70’s~80’s)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372225" y="5734050"/>
            <a:ext cx="1871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dirty="0" smtClean="0"/>
              <a:t>(</a:t>
            </a:r>
            <a:r>
              <a:rPr lang="en-US" altLang="zh-TW" dirty="0"/>
              <a:t>90’s~00’s)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/>
              <a:t>History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051425" cy="4530725"/>
          </a:xfrm>
        </p:spPr>
        <p:txBody>
          <a:bodyPr/>
          <a:lstStyle/>
          <a:p>
            <a:r>
              <a:rPr lang="en-US" altLang="zh-TW" dirty="0"/>
              <a:t>Apple II, 1977</a:t>
            </a:r>
          </a:p>
          <a:p>
            <a:pPr lvl="1"/>
            <a:r>
              <a:rPr lang="zh-TW" altLang="en-US" dirty="0"/>
              <a:t>帶起</a:t>
            </a:r>
            <a:r>
              <a:rPr lang="en-US" altLang="zh-TW" dirty="0"/>
              <a:t>PC</a:t>
            </a:r>
            <a:r>
              <a:rPr lang="zh-TW" altLang="en-US" dirty="0"/>
              <a:t>革命</a:t>
            </a:r>
          </a:p>
          <a:p>
            <a:pPr lvl="1"/>
            <a:r>
              <a:rPr lang="zh-TW" altLang="en-US" dirty="0"/>
              <a:t>彩色圖形</a:t>
            </a:r>
            <a:r>
              <a:rPr lang="zh-TW" altLang="en-US" dirty="0" smtClean="0"/>
              <a:t>介面 </a:t>
            </a:r>
            <a:r>
              <a:rPr lang="en-US" altLang="zh-TW" dirty="0" smtClean="0"/>
              <a:t>(GUI)</a:t>
            </a:r>
          </a:p>
          <a:p>
            <a:pPr lvl="2"/>
            <a:r>
              <a:rPr lang="en-US" altLang="zh-TW" dirty="0" smtClean="0"/>
              <a:t>Graphics user interface</a:t>
            </a:r>
            <a:endParaRPr lang="zh-TW" altLang="en-US" dirty="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684213" y="5229225"/>
            <a:ext cx="2590800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3276600" y="5229225"/>
            <a:ext cx="2736850" cy="50323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6011863" y="5229225"/>
            <a:ext cx="2520950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33803" name="Picture 11" descr="450px-Apple-I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765175"/>
            <a:ext cx="3079750" cy="4105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42988" y="5734050"/>
            <a:ext cx="19446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dirty="0" smtClean="0"/>
              <a:t>(</a:t>
            </a:r>
            <a:r>
              <a:rPr lang="en-US" altLang="zh-TW" dirty="0"/>
              <a:t>60’s~mid 70’s)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563938" y="5734050"/>
            <a:ext cx="2160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dirty="0" smtClean="0"/>
              <a:t>(</a:t>
            </a:r>
            <a:r>
              <a:rPr lang="en-US" altLang="zh-TW" dirty="0"/>
              <a:t>late 70’s~80’s)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372225" y="5734050"/>
            <a:ext cx="1871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dirty="0" smtClean="0"/>
              <a:t>(</a:t>
            </a:r>
            <a:r>
              <a:rPr lang="en-US" altLang="zh-TW" dirty="0"/>
              <a:t>90’s~00’s)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/>
              <a:t>History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627688" cy="3484563"/>
          </a:xfrm>
        </p:spPr>
        <p:txBody>
          <a:bodyPr/>
          <a:lstStyle/>
          <a:p>
            <a:r>
              <a:rPr lang="en-US" altLang="zh-TW" i="1"/>
              <a:t>Tron</a:t>
            </a:r>
            <a:r>
              <a:rPr lang="en-US" altLang="zh-TW"/>
              <a:t>, 1982, Disney</a:t>
            </a:r>
          </a:p>
          <a:p>
            <a:pPr lvl="1"/>
            <a:r>
              <a:rPr lang="zh-TW" altLang="en-US"/>
              <a:t>中文翻譯 “電子世界爭霸戰”</a:t>
            </a:r>
          </a:p>
          <a:p>
            <a:pPr lvl="1"/>
            <a:r>
              <a:rPr lang="zh-TW" altLang="en-US"/>
              <a:t>第一部運用動畫手法拍攝的電影</a:t>
            </a:r>
          </a:p>
          <a:p>
            <a:pPr lvl="1"/>
            <a:r>
              <a:rPr lang="zh-TW" altLang="en-US"/>
              <a:t>創造了電影史上第一個數位角色 “</a:t>
            </a:r>
            <a:r>
              <a:rPr lang="en-US" altLang="zh-TW"/>
              <a:t>Tron”</a:t>
            </a:r>
          </a:p>
          <a:p>
            <a:pPr lvl="1"/>
            <a:r>
              <a:rPr lang="zh-TW" altLang="en-US"/>
              <a:t>在迪士尼頻道有播出過</a:t>
            </a:r>
          </a:p>
        </p:txBody>
      </p:sp>
      <p:pic>
        <p:nvPicPr>
          <p:cNvPr id="38917" name="Picture 5" descr="T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765175"/>
            <a:ext cx="2741613" cy="43862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684213" y="5229225"/>
            <a:ext cx="2590800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919" name="Rectangle 7"/>
          <p:cNvSpPr>
            <a:spLocks noChangeArrowheads="1"/>
          </p:cNvSpPr>
          <p:nvPr/>
        </p:nvSpPr>
        <p:spPr bwMode="auto">
          <a:xfrm>
            <a:off x="3276600" y="5229225"/>
            <a:ext cx="2736850" cy="50323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6011863" y="5229225"/>
            <a:ext cx="2520950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42988" y="5734050"/>
            <a:ext cx="19446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dirty="0" smtClean="0"/>
              <a:t>(</a:t>
            </a:r>
            <a:r>
              <a:rPr lang="en-US" altLang="zh-TW" dirty="0"/>
              <a:t>60’s~mid 70’s)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563938" y="5734050"/>
            <a:ext cx="2160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dirty="0" smtClean="0"/>
              <a:t>(</a:t>
            </a:r>
            <a:r>
              <a:rPr lang="en-US" altLang="zh-TW" dirty="0"/>
              <a:t>late 70’s~80’s)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372225" y="5734050"/>
            <a:ext cx="1871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dirty="0" smtClean="0"/>
              <a:t>(</a:t>
            </a:r>
            <a:r>
              <a:rPr lang="en-US" altLang="zh-TW" dirty="0"/>
              <a:t>90’s~00’s)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/>
              <a:t>History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338763" cy="3341688"/>
          </a:xfrm>
        </p:spPr>
        <p:txBody>
          <a:bodyPr/>
          <a:lstStyle/>
          <a:p>
            <a:r>
              <a:rPr lang="en-US" altLang="zh-TW" i="1"/>
              <a:t>Toy Story</a:t>
            </a:r>
            <a:r>
              <a:rPr lang="en-US" altLang="zh-TW"/>
              <a:t>, 1995, Pixar</a:t>
            </a:r>
          </a:p>
          <a:p>
            <a:pPr lvl="1"/>
            <a:r>
              <a:rPr lang="zh-TW" altLang="en-US"/>
              <a:t>第一部</a:t>
            </a:r>
            <a:r>
              <a:rPr lang="en-US" altLang="zh-TW"/>
              <a:t>3D</a:t>
            </a:r>
            <a:r>
              <a:rPr lang="zh-TW" altLang="en-US"/>
              <a:t>動畫長片</a:t>
            </a:r>
          </a:p>
          <a:p>
            <a:pPr lvl="1"/>
            <a:r>
              <a:rPr lang="en-US" altLang="zh-TW"/>
              <a:t>Woody</a:t>
            </a:r>
            <a:r>
              <a:rPr lang="zh-TW" altLang="en-US"/>
              <a:t>跟</a:t>
            </a:r>
            <a:r>
              <a:rPr lang="en-US" altLang="zh-TW"/>
              <a:t>Buzz Lightyear</a:t>
            </a:r>
            <a:r>
              <a:rPr lang="zh-TW" altLang="en-US"/>
              <a:t>之間的愛恨情仇</a:t>
            </a:r>
          </a:p>
        </p:txBody>
      </p:sp>
      <p:pic>
        <p:nvPicPr>
          <p:cNvPr id="32773" name="Picture 5" descr="behind_le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125538"/>
            <a:ext cx="2811463" cy="37449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684213" y="5229225"/>
            <a:ext cx="2590800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3276600" y="5229225"/>
            <a:ext cx="2736850" cy="5032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776" name="Rectangle 8"/>
          <p:cNvSpPr>
            <a:spLocks noChangeArrowheads="1"/>
          </p:cNvSpPr>
          <p:nvPr/>
        </p:nvSpPr>
        <p:spPr bwMode="auto">
          <a:xfrm>
            <a:off x="6011863" y="5229225"/>
            <a:ext cx="2520950" cy="503238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1042988" y="5734050"/>
            <a:ext cx="19446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dirty="0" smtClean="0"/>
              <a:t>(</a:t>
            </a:r>
            <a:r>
              <a:rPr lang="en-US" altLang="zh-TW" dirty="0"/>
              <a:t>60’s~mid 70’s)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3563938" y="5734050"/>
            <a:ext cx="21605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dirty="0" smtClean="0"/>
              <a:t>(</a:t>
            </a:r>
            <a:r>
              <a:rPr lang="en-US" altLang="zh-TW" dirty="0"/>
              <a:t>late 70’s~80’s)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372225" y="5734050"/>
            <a:ext cx="1871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dirty="0" smtClean="0"/>
              <a:t>(</a:t>
            </a:r>
            <a:r>
              <a:rPr lang="en-US" altLang="zh-TW" dirty="0"/>
              <a:t>90’s~00’s)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/>
              <a:t>History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Related application</a:t>
            </a:r>
            <a:endParaRPr lang="zh-TW" altLang="en-US" dirty="0" smtClean="0"/>
          </a:p>
          <a:p>
            <a:pPr lvl="1"/>
            <a:r>
              <a:rPr lang="en-US" altLang="zh-TW" dirty="0" smtClean="0"/>
              <a:t>Animation, Cartoon and Game</a:t>
            </a:r>
          </a:p>
          <a:p>
            <a:pPr lvl="1"/>
            <a:r>
              <a:rPr lang="en-US" altLang="zh-TW" dirty="0" smtClean="0"/>
              <a:t>Realistic film / special effect</a:t>
            </a:r>
          </a:p>
          <a:p>
            <a:pPr lvl="1"/>
            <a:r>
              <a:rPr lang="en-US" altLang="zh-TW" dirty="0" smtClean="0"/>
              <a:t>Arts &amp; Computer Aided Design</a:t>
            </a:r>
          </a:p>
          <a:p>
            <a:pPr lvl="1"/>
            <a:r>
              <a:rPr lang="en-US" altLang="zh-TW" dirty="0" smtClean="0"/>
              <a:t>Interactive environment</a:t>
            </a:r>
          </a:p>
          <a:p>
            <a:pPr lvl="1"/>
            <a:r>
              <a:rPr lang="en-US" altLang="zh-TW" dirty="0" smtClean="0"/>
              <a:t>Scientific Simulation</a:t>
            </a:r>
          </a:p>
          <a:p>
            <a:pPr lvl="1"/>
            <a:r>
              <a:rPr lang="en-US" altLang="zh-TW" dirty="0" smtClean="0"/>
              <a:t>Medical visualization …</a:t>
            </a:r>
          </a:p>
          <a:p>
            <a:endParaRPr lang="zh-TW" altLang="en-US" dirty="0"/>
          </a:p>
        </p:txBody>
      </p:sp>
      <p:pic>
        <p:nvPicPr>
          <p:cNvPr id="23554" name="Picture 2" descr="http://blog.miragestudio7.com/wp-content/uploads/2007/07/autocad_2007_interface_screensh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0026" y="2357430"/>
            <a:ext cx="2659692" cy="1920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://photo.qingdaonews.com/qdPhotoNet/photo/2005-4/2005423105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2" y="214290"/>
            <a:ext cx="2643206" cy="1982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http://www.rubinville.com/dailydave/uploaded_images/day%20after%20tomorrow-7659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429132"/>
            <a:ext cx="2643206" cy="1983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4" name="Picture 12" descr="C:\Documents and Settings\Garrett Yeh\桌面\Course\SurgicalPlanni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4429132"/>
            <a:ext cx="2500330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8" name="Picture 16" descr="C:\Documents and Settings\Garrett Yeh\桌面\Course\ElbeFloo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8309" y="4429132"/>
            <a:ext cx="2499245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849</TotalTime>
  <Words>296</Words>
  <Application>Microsoft Office PowerPoint</Application>
  <PresentationFormat>如螢幕大小 (4:3)</PresentationFormat>
  <Paragraphs>77</Paragraphs>
  <Slides>11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匯合</vt:lpstr>
      <vt:lpstr>Computer Graphics</vt:lpstr>
      <vt:lpstr>Outline</vt:lpstr>
      <vt:lpstr>History of Computer Graphics</vt:lpstr>
      <vt:lpstr>History</vt:lpstr>
      <vt:lpstr>History</vt:lpstr>
      <vt:lpstr>History</vt:lpstr>
      <vt:lpstr>History</vt:lpstr>
      <vt:lpstr>History</vt:lpstr>
      <vt:lpstr>History</vt:lpstr>
      <vt:lpstr>Pixer Demos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Video Game</dc:title>
  <dc:creator>Garrett Yeh</dc:creator>
  <cp:lastModifiedBy>I-Cheng (Garrett) Yeh</cp:lastModifiedBy>
  <cp:revision>57</cp:revision>
  <dcterms:modified xsi:type="dcterms:W3CDTF">2010-10-04T04:49:12Z</dcterms:modified>
</cp:coreProperties>
</file>