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1"/>
  </p:notesMasterIdLst>
  <p:sldIdLst>
    <p:sldId id="256" r:id="rId5"/>
    <p:sldId id="257" r:id="rId6"/>
    <p:sldId id="261" r:id="rId7"/>
    <p:sldId id="262" r:id="rId8"/>
    <p:sldId id="259" r:id="rId9"/>
    <p:sldId id="260" r:id="rId10"/>
  </p:sldIdLst>
  <p:sldSz cx="13004800" cy="9753600"/>
  <p:notesSz cx="6858000" cy="9144000"/>
  <p:defaultTextStyle>
    <a:defPPr>
      <a:defRPr lang="zh-TW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5pPr>
    <a:lvl6pPr marL="2286000" algn="l" defTabSz="914400" rtl="0" eaLnBrk="1" latinLnBrk="0" hangingPunct="1"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6pPr>
    <a:lvl7pPr marL="2743200" algn="l" defTabSz="914400" rtl="0" eaLnBrk="1" latinLnBrk="0" hangingPunct="1"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7pPr>
    <a:lvl8pPr marL="3200400" algn="l" defTabSz="914400" rtl="0" eaLnBrk="1" latinLnBrk="0" hangingPunct="1"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8pPr>
    <a:lvl9pPr marL="3657600" algn="l" defTabSz="914400" rtl="0" eaLnBrk="1" latinLnBrk="0" hangingPunct="1">
      <a:defRPr sz="3600" kern="1200">
        <a:solidFill>
          <a:srgbClr val="5F5448"/>
        </a:solidFill>
        <a:latin typeface="Baskerville" charset="0"/>
        <a:ea typeface="Baskerville" charset="0"/>
        <a:cs typeface="Baskerville" charset="0"/>
        <a:sym typeface="Baskervill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22" y="-47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122" name="Rectangle 2"/>
          <p:cNvSpPr>
            <a:spLocks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TW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zh-TW" altLang="zh-TW" smtClean="0">
                <a:sym typeface="Chalkboard SE" charset="0"/>
              </a:rPr>
              <a:t>Second level</a:t>
            </a:r>
          </a:p>
          <a:p>
            <a:pPr lvl="2"/>
            <a:r>
              <a:rPr lang="zh-TW" altLang="zh-TW" smtClean="0">
                <a:sym typeface="Chalkboard SE" charset="0"/>
              </a:rPr>
              <a:t>Third level</a:t>
            </a:r>
          </a:p>
          <a:p>
            <a:pPr lvl="3"/>
            <a:r>
              <a:rPr lang="zh-TW" altLang="zh-TW" smtClean="0">
                <a:sym typeface="Chalkboard SE" charset="0"/>
              </a:rPr>
              <a:t>Fourth level</a:t>
            </a:r>
          </a:p>
          <a:p>
            <a:pPr lvl="4"/>
            <a:r>
              <a:rPr lang="zh-TW" altLang="zh-TW" smtClean="0">
                <a:sym typeface="Chalkboard S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151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15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2717800"/>
            <a:ext cx="2717800" cy="635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4600" y="2717800"/>
            <a:ext cx="2717800" cy="635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96400" y="317500"/>
            <a:ext cx="2794000" cy="8750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317500"/>
            <a:ext cx="8229600" cy="8750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2717800"/>
            <a:ext cx="5511800" cy="635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78600" y="2717800"/>
            <a:ext cx="5511800" cy="635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96400" y="317500"/>
            <a:ext cx="2794000" cy="8750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317500"/>
            <a:ext cx="8229600" cy="8750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5346700"/>
            <a:ext cx="5511800" cy="1714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78600" y="5346700"/>
            <a:ext cx="5511800" cy="1714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96400" y="2438400"/>
            <a:ext cx="2794000" cy="4622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438400"/>
            <a:ext cx="8229600" cy="4622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>
            <p:ph type="title"/>
          </p:nvPr>
        </p:nvSpPr>
        <p:spPr bwMode="auto">
          <a:xfrm>
            <a:off x="914400" y="7010400"/>
            <a:ext cx="11176000" cy="19812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TW" smtClean="0">
                <a:sym typeface="Cochin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  <a:sym typeface="Cochin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9pPr>
    </p:titleStyle>
    <p:bodyStyle>
      <a:lvl1pPr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1pPr>
      <a:lvl2pPr marL="342900"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2pPr>
      <a:lvl3pPr marL="685800"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3pPr>
      <a:lvl4pPr marL="1028700"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4pPr>
      <a:lvl5pPr marL="1371600"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5pPr>
      <a:lvl6pPr marL="1828800"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6pPr>
      <a:lvl7pPr marL="2286000"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7pPr>
      <a:lvl8pPr marL="2743200"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8pPr>
      <a:lvl9pPr marL="3200400" algn="l" defTabSz="584200" rtl="0" fontAlgn="base" hangingPunct="0">
        <a:spcBef>
          <a:spcPts val="3800"/>
        </a:spcBef>
        <a:spcAft>
          <a:spcPct val="0"/>
        </a:spcAft>
        <a:defRPr sz="42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>
            <p:ph type="title"/>
          </p:nvPr>
        </p:nvSpPr>
        <p:spPr bwMode="auto">
          <a:xfrm>
            <a:off x="914400" y="317500"/>
            <a:ext cx="11176000" cy="177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TW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/>
          </p:cNvSpPr>
          <p:nvPr>
            <p:ph type="body" idx="1"/>
          </p:nvPr>
        </p:nvSpPr>
        <p:spPr bwMode="auto">
          <a:xfrm>
            <a:off x="914400" y="2717800"/>
            <a:ext cx="5588000" cy="6350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TW" smtClean="0">
                <a:sym typeface="Baskerville" charset="0"/>
              </a:rPr>
              <a:t>Click to edit Master text styles</a:t>
            </a:r>
          </a:p>
          <a:p>
            <a:pPr lvl="1"/>
            <a:r>
              <a:rPr lang="zh-TW" altLang="zh-TW" smtClean="0">
                <a:sym typeface="Baskerville" charset="0"/>
              </a:rPr>
              <a:t>Second level</a:t>
            </a:r>
          </a:p>
          <a:p>
            <a:pPr lvl="2"/>
            <a:r>
              <a:rPr lang="zh-TW" altLang="zh-TW" smtClean="0">
                <a:sym typeface="Baskerville" charset="0"/>
              </a:rPr>
              <a:t>Third level</a:t>
            </a:r>
          </a:p>
          <a:p>
            <a:pPr lvl="3"/>
            <a:r>
              <a:rPr lang="zh-TW" altLang="zh-TW" smtClean="0">
                <a:sym typeface="Baskerville" charset="0"/>
              </a:rPr>
              <a:t>Fourth level</a:t>
            </a:r>
          </a:p>
          <a:p>
            <a:pPr lvl="4"/>
            <a:r>
              <a:rPr lang="zh-TW" altLang="zh-TW" smtClean="0">
                <a:sym typeface="Baskervill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+mj-lt"/>
          <a:ea typeface="+mj-ea"/>
          <a:cs typeface="+mj-cs"/>
          <a:sym typeface="Baskerville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9pPr>
    </p:titleStyle>
    <p:bodyStyle>
      <a:lvl1pPr marL="3175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1pPr>
      <a:lvl2pPr marL="6350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2pPr>
      <a:lvl3pPr marL="9525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3pPr>
      <a:lvl4pPr marL="12700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4pPr>
      <a:lvl5pPr marL="15875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5pPr>
      <a:lvl6pPr marL="20447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6pPr>
      <a:lvl7pPr marL="25019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7pPr>
      <a:lvl8pPr marL="29591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8pPr>
      <a:lvl9pPr marL="34163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>
            <p:ph type="title"/>
          </p:nvPr>
        </p:nvSpPr>
        <p:spPr bwMode="auto">
          <a:xfrm>
            <a:off x="914400" y="317500"/>
            <a:ext cx="11176000" cy="1778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TW" smtClean="0">
                <a:sym typeface="Baskerville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/>
          </p:cNvSpPr>
          <p:nvPr>
            <p:ph type="body" idx="1"/>
          </p:nvPr>
        </p:nvSpPr>
        <p:spPr bwMode="auto">
          <a:xfrm>
            <a:off x="914400" y="2717800"/>
            <a:ext cx="11176000" cy="6350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TW" smtClean="0">
                <a:sym typeface="Baskerville" charset="0"/>
              </a:rPr>
              <a:t>Click to edit Master text styles</a:t>
            </a:r>
          </a:p>
          <a:p>
            <a:pPr lvl="1"/>
            <a:r>
              <a:rPr lang="zh-TW" altLang="zh-TW" smtClean="0">
                <a:sym typeface="Baskerville" charset="0"/>
              </a:rPr>
              <a:t>Second level</a:t>
            </a:r>
          </a:p>
          <a:p>
            <a:pPr lvl="2"/>
            <a:r>
              <a:rPr lang="zh-TW" altLang="zh-TW" smtClean="0">
                <a:sym typeface="Baskerville" charset="0"/>
              </a:rPr>
              <a:t>Third level</a:t>
            </a:r>
          </a:p>
          <a:p>
            <a:pPr lvl="3"/>
            <a:r>
              <a:rPr lang="zh-TW" altLang="zh-TW" smtClean="0">
                <a:sym typeface="Baskerville" charset="0"/>
              </a:rPr>
              <a:t>Fourth level</a:t>
            </a:r>
          </a:p>
          <a:p>
            <a:pPr lvl="4"/>
            <a:r>
              <a:rPr lang="zh-TW" altLang="zh-TW" smtClean="0">
                <a:sym typeface="Baskervill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+mj-lt"/>
          <a:ea typeface="+mj-ea"/>
          <a:cs typeface="+mj-cs"/>
          <a:sym typeface="Baskerville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6E6151"/>
          </a:solidFill>
          <a:latin typeface="Baskerville" charset="0"/>
          <a:ea typeface="Baskerville" charset="0"/>
          <a:cs typeface="Baskerville" charset="0"/>
          <a:sym typeface="Baskerville" charset="0"/>
        </a:defRPr>
      </a:lvl9pPr>
    </p:titleStyle>
    <p:bodyStyle>
      <a:lvl1pPr marL="3175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1pPr>
      <a:lvl2pPr marL="6350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2pPr>
      <a:lvl3pPr marL="9525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3pPr>
      <a:lvl4pPr marL="12700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4pPr>
      <a:lvl5pPr marL="15875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5pPr>
      <a:lvl6pPr marL="20447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6pPr>
      <a:lvl7pPr marL="25019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7pPr>
      <a:lvl8pPr marL="29591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8pPr>
      <a:lvl9pPr marL="3416300" indent="-317500" algn="l" defTabSz="584200" rtl="0" fontAlgn="base" hangingPunct="0">
        <a:spcBef>
          <a:spcPts val="3800"/>
        </a:spcBef>
        <a:spcAft>
          <a:spcPct val="0"/>
        </a:spcAft>
        <a:buSzPct val="80000"/>
        <a:buChar char="•"/>
        <a:defRPr sz="3600">
          <a:solidFill>
            <a:srgbClr val="5F5448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>
            <p:ph type="title"/>
          </p:nvPr>
        </p:nvSpPr>
        <p:spPr bwMode="auto">
          <a:xfrm>
            <a:off x="914400" y="2438400"/>
            <a:ext cx="11176000" cy="2921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TW" smtClean="0">
                <a:sym typeface="Cochin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/>
          </p:cNvSpPr>
          <p:nvPr>
            <p:ph type="body" idx="1"/>
          </p:nvPr>
        </p:nvSpPr>
        <p:spPr bwMode="auto">
          <a:xfrm>
            <a:off x="914400" y="5346700"/>
            <a:ext cx="11176000" cy="17145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zh-TW" smtClean="0">
                <a:sym typeface="Cochin" charset="0"/>
              </a:rPr>
              <a:t>Click to edit Master text styles</a:t>
            </a:r>
          </a:p>
          <a:p>
            <a:pPr lvl="1"/>
            <a:r>
              <a:rPr lang="zh-TW" altLang="zh-TW" smtClean="0">
                <a:sym typeface="Cochin" charset="0"/>
              </a:rPr>
              <a:t>Second level</a:t>
            </a:r>
          </a:p>
          <a:p>
            <a:pPr lvl="2"/>
            <a:r>
              <a:rPr lang="zh-TW" altLang="zh-TW" smtClean="0">
                <a:sym typeface="Cochin" charset="0"/>
              </a:rPr>
              <a:t>Third level</a:t>
            </a:r>
          </a:p>
          <a:p>
            <a:pPr lvl="3"/>
            <a:r>
              <a:rPr lang="zh-TW" altLang="zh-TW" smtClean="0">
                <a:sym typeface="Cochin" charset="0"/>
              </a:rPr>
              <a:t>Fourth level</a:t>
            </a:r>
          </a:p>
          <a:p>
            <a:pPr lvl="4"/>
            <a:r>
              <a:rPr lang="zh-TW" altLang="zh-TW" smtClean="0">
                <a:sym typeface="Cochi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  <a:sym typeface="Cochin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58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Cochin" charset="0"/>
          <a:ea typeface="Cochin" charset="0"/>
          <a:cs typeface="Cochin" charset="0"/>
          <a:sym typeface="Cochin" charset="0"/>
        </a:defRPr>
      </a:lvl9pPr>
    </p:titleStyle>
    <p:bodyStyle>
      <a:lvl1pPr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1pPr>
      <a:lvl2pPr marL="342900"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2pPr>
      <a:lvl3pPr marL="685800"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3pPr>
      <a:lvl4pPr marL="1028700"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4pPr>
      <a:lvl5pPr marL="1371600"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5pPr>
      <a:lvl6pPr marL="1828800"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6pPr>
      <a:lvl7pPr marL="2286000"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7pPr>
      <a:lvl8pPr marL="2743200"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8pPr>
      <a:lvl9pPr marL="3200400" algn="ctr" defTabSz="584200" rtl="0" fontAlgn="base" hangingPunct="0">
        <a:spcBef>
          <a:spcPct val="0"/>
        </a:spcBef>
        <a:spcAft>
          <a:spcPct val="0"/>
        </a:spcAft>
        <a:defRPr sz="3600">
          <a:solidFill>
            <a:srgbClr val="17171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Cochin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Photo Portfolio - Image 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0" y="1435100"/>
            <a:ext cx="8178800" cy="5156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60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HOMEWORK III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Garamond" pitchFamily="18" charset="0"/>
              </a:rPr>
              <a:t>TOPICs</a:t>
            </a:r>
            <a:endParaRPr lang="zh-TW" altLang="zh-TW" b="1" dirty="0">
              <a:latin typeface="Garamond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2717800"/>
            <a:ext cx="6172200" cy="6350000"/>
          </a:xfrm>
        </p:spPr>
        <p:txBody>
          <a:bodyPr/>
          <a:lstStyle/>
          <a:p>
            <a:r>
              <a:rPr lang="zh-TW" altLang="zh-TW" sz="3200" b="1" dirty="0">
                <a:latin typeface="Garamond" pitchFamily="18" charset="0"/>
              </a:rPr>
              <a:t>High performance rendering</a:t>
            </a:r>
          </a:p>
          <a:p>
            <a:pPr lvl="1"/>
            <a:r>
              <a:rPr lang="en-US" altLang="zh-TW" sz="2800" dirty="0" smtClean="0">
                <a:latin typeface="Garamond" pitchFamily="18" charset="0"/>
              </a:rPr>
              <a:t>Use d</a:t>
            </a:r>
            <a:r>
              <a:rPr lang="zh-TW" altLang="zh-TW" sz="2800" dirty="0" smtClean="0">
                <a:latin typeface="Garamond" pitchFamily="18" charset="0"/>
              </a:rPr>
              <a:t>isplay list or </a:t>
            </a:r>
            <a:r>
              <a:rPr lang="en-US" altLang="zh-TW" sz="2800" dirty="0" smtClean="0">
                <a:latin typeface="Garamond" pitchFamily="18" charset="0"/>
              </a:rPr>
              <a:t>v</a:t>
            </a:r>
            <a:r>
              <a:rPr lang="zh-TW" altLang="zh-TW" sz="2800" dirty="0" smtClean="0">
                <a:latin typeface="Garamond" pitchFamily="18" charset="0"/>
              </a:rPr>
              <a:t>ertex array with some tricks</a:t>
            </a:r>
            <a:r>
              <a:rPr lang="en-US" altLang="zh-TW" sz="2800" dirty="0" smtClean="0">
                <a:latin typeface="Garamond" pitchFamily="18" charset="0"/>
              </a:rPr>
              <a:t> to cooperate with geometry selection</a:t>
            </a:r>
            <a:endParaRPr lang="zh-TW" altLang="zh-TW" sz="2800" dirty="0" smtClean="0">
              <a:latin typeface="Garamond" pitchFamily="18" charset="0"/>
            </a:endParaRPr>
          </a:p>
          <a:p>
            <a:r>
              <a:rPr lang="en-US" altLang="zh-TW" sz="3200" b="1" dirty="0" smtClean="0">
                <a:latin typeface="Garamond" pitchFamily="18" charset="0"/>
              </a:rPr>
              <a:t>A </a:t>
            </a:r>
            <a:r>
              <a:rPr lang="zh-TW" altLang="zh-TW" sz="3200" b="1" dirty="0" smtClean="0">
                <a:latin typeface="Garamond" pitchFamily="18" charset="0"/>
              </a:rPr>
              <a:t>tool of geometric primitive selection</a:t>
            </a:r>
          </a:p>
          <a:p>
            <a:pPr lvl="1"/>
            <a:r>
              <a:rPr lang="zh-TW" altLang="zh-TW" sz="2800" dirty="0" smtClean="0">
                <a:latin typeface="Garamond" pitchFamily="18" charset="0"/>
              </a:rPr>
              <a:t>c</a:t>
            </a:r>
            <a:r>
              <a:rPr lang="zh-TW" altLang="zh-TW" sz="2800" dirty="0">
                <a:latin typeface="Garamond" pitchFamily="18" charset="0"/>
              </a:rPr>
              <a:t>olor/highlight the selected one</a:t>
            </a:r>
            <a:r>
              <a:rPr lang="zh-TW" altLang="zh-TW" sz="2800" dirty="0" smtClean="0">
                <a:latin typeface="Garamond" pitchFamily="18" charset="0"/>
              </a:rPr>
              <a:t>.</a:t>
            </a:r>
            <a:endParaRPr lang="zh-TW" altLang="zh-TW" sz="2800" dirty="0">
              <a:latin typeface="Garamond" pitchFamily="18" charset="0"/>
            </a:endParaRPr>
          </a:p>
        </p:txBody>
      </p:sp>
      <p:pic>
        <p:nvPicPr>
          <p:cNvPr id="7171" name="Picture 3" descr="InsertedIma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4500" y="4087001"/>
            <a:ext cx="4375224" cy="32814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矩形 4"/>
          <p:cNvSpPr/>
          <p:nvPr/>
        </p:nvSpPr>
        <p:spPr bwMode="auto">
          <a:xfrm rot="18597469">
            <a:off x="7290593" y="4173837"/>
            <a:ext cx="1152128" cy="3600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50000"/>
                </a:schemeClr>
              </a:gs>
              <a:gs pos="35000">
                <a:schemeClr val="accent5">
                  <a:tint val="37000"/>
                  <a:satMod val="300000"/>
                  <a:alpha val="50000"/>
                </a:schemeClr>
              </a:gs>
              <a:gs pos="100000">
                <a:schemeClr val="accent5">
                  <a:tint val="15000"/>
                  <a:satMod val="350000"/>
                  <a:alpha val="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600" b="0" i="0" u="none" strike="noStrike" cap="none" normalizeH="0" baseline="0" smtClean="0">
              <a:ln>
                <a:noFill/>
              </a:ln>
              <a:solidFill>
                <a:srgbClr val="5F5448"/>
              </a:solidFill>
              <a:effectLst/>
              <a:latin typeface="Baskerville" charset="0"/>
              <a:ea typeface="Baskerville" charset="0"/>
              <a:cs typeface="Baskerville" charset="0"/>
              <a:sym typeface="Baskerville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 rot="18597469">
            <a:off x="11251033" y="6982149"/>
            <a:ext cx="1152128" cy="36004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50000"/>
                </a:schemeClr>
              </a:gs>
              <a:gs pos="35000">
                <a:schemeClr val="accent5">
                  <a:tint val="37000"/>
                  <a:satMod val="300000"/>
                  <a:alpha val="50000"/>
                </a:schemeClr>
              </a:gs>
              <a:gs pos="100000">
                <a:schemeClr val="accent5">
                  <a:tint val="15000"/>
                  <a:satMod val="350000"/>
                  <a:alpha val="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600" b="0" i="0" u="none" strike="noStrike" cap="none" normalizeH="0" baseline="0" smtClean="0">
              <a:ln>
                <a:noFill/>
              </a:ln>
              <a:solidFill>
                <a:srgbClr val="5F5448"/>
              </a:solidFill>
              <a:effectLst/>
              <a:latin typeface="Baskerville" charset="0"/>
              <a:ea typeface="Baskerville" charset="0"/>
              <a:cs typeface="Baskerville" charset="0"/>
              <a:sym typeface="Baskerville" charset="0"/>
            </a:endParaRPr>
          </a:p>
        </p:txBody>
      </p:sp>
      <p:sp>
        <p:nvSpPr>
          <p:cNvPr id="15" name="等腰三角形 14"/>
          <p:cNvSpPr/>
          <p:nvPr/>
        </p:nvSpPr>
        <p:spPr bwMode="auto">
          <a:xfrm rot="391809">
            <a:off x="10174808" y="6460976"/>
            <a:ext cx="144016" cy="216024"/>
          </a:xfrm>
          <a:prstGeom prst="triangle">
            <a:avLst/>
          </a:prstGeom>
          <a:noFill/>
          <a:ln w="190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600" b="0" i="0" u="none" strike="noStrike" cap="none" normalizeH="0" baseline="0" smtClean="0">
              <a:ln>
                <a:noFill/>
              </a:ln>
              <a:solidFill>
                <a:srgbClr val="5F5448"/>
              </a:solidFill>
              <a:effectLst/>
              <a:latin typeface="Baskerville" charset="0"/>
              <a:ea typeface="Baskerville" charset="0"/>
              <a:cs typeface="Baskerville" charset="0"/>
              <a:sym typeface="Baskerville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Garamond" pitchFamily="18" charset="0"/>
              </a:rPr>
              <a:t>R</a:t>
            </a:r>
            <a:r>
              <a:rPr lang="en-US" altLang="zh-TW" b="1" dirty="0" smtClean="0">
                <a:latin typeface="Garamond" pitchFamily="18" charset="0"/>
              </a:rPr>
              <a:t>EQUIREMENTs</a:t>
            </a:r>
            <a:endParaRPr lang="zh-TW" altLang="zh-TW" b="1" dirty="0">
              <a:latin typeface="Garamond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3200" b="1" dirty="0">
                <a:latin typeface="Garamond" pitchFamily="18" charset="0"/>
              </a:rPr>
              <a:t>Render a specific high resolution mesh </a:t>
            </a:r>
            <a:r>
              <a:rPr lang="zh-TW" altLang="zh-TW" sz="3200" b="1" dirty="0" smtClean="0">
                <a:latin typeface="Garamond" pitchFamily="18" charset="0"/>
              </a:rPr>
              <a:t>(</a:t>
            </a:r>
            <a:r>
              <a:rPr lang="en-US" altLang="zh-TW" sz="3200" b="1" dirty="0" smtClean="0">
                <a:latin typeface="Garamond" pitchFamily="18" charset="0"/>
              </a:rPr>
              <a:t>&gt;100</a:t>
            </a:r>
            <a:r>
              <a:rPr lang="zh-TW" altLang="zh-TW" sz="3200" b="1" dirty="0" smtClean="0">
                <a:latin typeface="Garamond" pitchFamily="18" charset="0"/>
              </a:rPr>
              <a:t>k </a:t>
            </a:r>
            <a:r>
              <a:rPr lang="zh-TW" altLang="zh-TW" sz="3200" b="1" dirty="0">
                <a:latin typeface="Garamond" pitchFamily="18" charset="0"/>
              </a:rPr>
              <a:t>triangle) and display the frame rate in realtime</a:t>
            </a:r>
            <a:r>
              <a:rPr lang="zh-TW" altLang="zh-TW" sz="3200" b="1" dirty="0" smtClean="0">
                <a:latin typeface="Garamond" pitchFamily="18" charset="0"/>
              </a:rPr>
              <a:t>.</a:t>
            </a:r>
            <a:endParaRPr lang="en-US" altLang="zh-TW" sz="3200" b="1" dirty="0" smtClean="0">
              <a:latin typeface="Garamond" pitchFamily="18" charset="0"/>
            </a:endParaRPr>
          </a:p>
          <a:p>
            <a:r>
              <a:rPr lang="zh-TW" altLang="zh-TW" sz="3200" b="1" dirty="0">
                <a:latin typeface="Garamond" pitchFamily="18" charset="0"/>
              </a:rPr>
              <a:t>Provide a navigation tool for viewing </a:t>
            </a:r>
            <a:r>
              <a:rPr lang="zh-TW" altLang="zh-TW" sz="3200" b="1" dirty="0" smtClean="0">
                <a:latin typeface="Garamond" pitchFamily="18" charset="0"/>
              </a:rPr>
              <a:t>it</a:t>
            </a:r>
            <a:r>
              <a:rPr lang="en-US" altLang="zh-TW" sz="3200" b="1" dirty="0" smtClean="0">
                <a:latin typeface="Garamond" pitchFamily="18" charset="0"/>
              </a:rPr>
              <a:t>.</a:t>
            </a:r>
            <a:endParaRPr lang="zh-TW" altLang="zh-TW" sz="3200" b="1" dirty="0">
              <a:latin typeface="Garamond" pitchFamily="18" charset="0"/>
            </a:endParaRPr>
          </a:p>
          <a:p>
            <a:pPr lvl="2"/>
            <a:r>
              <a:rPr lang="zh-TW" altLang="zh-TW" sz="2800" dirty="0">
                <a:latin typeface="Garamond" pitchFamily="18" charset="0"/>
              </a:rPr>
              <a:t>Zoom in/out</a:t>
            </a:r>
          </a:p>
          <a:p>
            <a:pPr lvl="2"/>
            <a:r>
              <a:rPr lang="zh-TW" altLang="zh-TW" sz="2800" dirty="0">
                <a:latin typeface="Garamond" pitchFamily="18" charset="0"/>
              </a:rPr>
              <a:t>Track ball (rotation)</a:t>
            </a:r>
          </a:p>
          <a:p>
            <a:r>
              <a:rPr lang="zh-TW" altLang="zh-TW" sz="3200" b="1" dirty="0">
                <a:latin typeface="Garamond" pitchFamily="18" charset="0"/>
              </a:rPr>
              <a:t>Provide a selection tool for user to select a point or triangle. </a:t>
            </a:r>
            <a:r>
              <a:rPr lang="zh-TW" altLang="zh-TW" sz="3200" dirty="0">
                <a:latin typeface="Garamond" pitchFamily="18" charset="0"/>
              </a:rPr>
              <a:t>(optional : edge </a:t>
            </a:r>
            <a:r>
              <a:rPr lang="zh-TW" altLang="zh-TW" sz="3200" dirty="0" smtClean="0">
                <a:latin typeface="Garamond" pitchFamily="18" charset="0"/>
              </a:rPr>
              <a:t>selection</a:t>
            </a:r>
            <a:r>
              <a:rPr lang="en-US" altLang="zh-TW" sz="3200" dirty="0" smtClean="0">
                <a:latin typeface="Garamond" pitchFamily="18" charset="0"/>
              </a:rPr>
              <a:t> / vertex 1-ring display</a:t>
            </a:r>
            <a:r>
              <a:rPr lang="zh-TW" altLang="zh-TW" sz="3200" dirty="0" smtClean="0">
                <a:latin typeface="Garamond" pitchFamily="18" charset="0"/>
              </a:rPr>
              <a:t>)</a:t>
            </a:r>
            <a:endParaRPr lang="zh-TW" altLang="zh-TW" sz="3200" dirty="0">
              <a:latin typeface="Garamond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Garamond" pitchFamily="18" charset="0"/>
              </a:rPr>
              <a:t>NOTEs</a:t>
            </a:r>
            <a:endParaRPr lang="zh-TW" altLang="zh-TW" dirty="0">
              <a:latin typeface="Garamond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lvl="2"/>
            <a:r>
              <a:rPr lang="zh-TW" altLang="zh-TW" sz="3200" b="1" dirty="0" smtClean="0">
                <a:latin typeface="Garamond" pitchFamily="18" charset="0"/>
              </a:rPr>
              <a:t>The accuracy of selection is the basic requirement. </a:t>
            </a:r>
            <a:r>
              <a:rPr lang="en-US" altLang="zh-TW" sz="3200" b="1" dirty="0" smtClean="0">
                <a:latin typeface="Garamond" pitchFamily="18" charset="0"/>
              </a:rPr>
              <a:t>/ </a:t>
            </a:r>
            <a:r>
              <a:rPr lang="zh-TW" altLang="zh-TW" sz="3200" b="1" dirty="0" smtClean="0">
                <a:latin typeface="Garamond" pitchFamily="18" charset="0"/>
              </a:rPr>
              <a:t>The </a:t>
            </a:r>
            <a:r>
              <a:rPr lang="zh-TW" altLang="zh-TW" sz="3200" b="1" dirty="0">
                <a:latin typeface="Garamond" pitchFamily="18" charset="0"/>
              </a:rPr>
              <a:t>performance is the most important stuff in this </a:t>
            </a:r>
            <a:r>
              <a:rPr lang="zh-TW" altLang="zh-TW" sz="3200" b="1" dirty="0" smtClean="0">
                <a:latin typeface="Garamond" pitchFamily="18" charset="0"/>
              </a:rPr>
              <a:t>homework</a:t>
            </a:r>
            <a:r>
              <a:rPr lang="en-US" altLang="zh-TW" sz="3200" b="1" dirty="0" smtClean="0">
                <a:latin typeface="Garamond" pitchFamily="18" charset="0"/>
              </a:rPr>
              <a:t>.</a:t>
            </a:r>
            <a:endParaRPr lang="zh-TW" altLang="zh-TW" sz="3200" b="1" dirty="0">
              <a:latin typeface="Garamond" pitchFamily="18" charset="0"/>
            </a:endParaRPr>
          </a:p>
          <a:p>
            <a:r>
              <a:rPr lang="zh-TW" altLang="zh-TW" sz="3200" b="1" dirty="0" smtClean="0">
                <a:latin typeface="Garamond" pitchFamily="18" charset="0"/>
              </a:rPr>
              <a:t>Note</a:t>
            </a:r>
            <a:r>
              <a:rPr lang="zh-TW" altLang="zh-TW" sz="3200" b="1" dirty="0">
                <a:latin typeface="Garamond" pitchFamily="18" charset="0"/>
              </a:rPr>
              <a:t>: if the frame rate of your program &gt; 60 fps, you may  need to </a:t>
            </a:r>
            <a:r>
              <a:rPr lang="zh-TW" altLang="zh-TW" sz="3200" b="1" dirty="0">
                <a:solidFill>
                  <a:srgbClr val="FF0000"/>
                </a:solidFill>
                <a:latin typeface="Garamond" pitchFamily="18" charset="0"/>
              </a:rPr>
              <a:t>disable vertical sync </a:t>
            </a:r>
            <a:r>
              <a:rPr lang="zh-TW" altLang="zh-TW" sz="3200" b="1" dirty="0">
                <a:latin typeface="Garamond" pitchFamily="18" charset="0"/>
              </a:rPr>
              <a:t>on your </a:t>
            </a:r>
            <a:r>
              <a:rPr lang="zh-TW" altLang="zh-TW" sz="3200" b="1" dirty="0" smtClean="0">
                <a:latin typeface="Garamond" pitchFamily="18" charset="0"/>
              </a:rPr>
              <a:t>program</a:t>
            </a:r>
            <a:r>
              <a:rPr lang="en-US" altLang="zh-TW" sz="3200" b="1" dirty="0" smtClean="0">
                <a:latin typeface="Garamond" pitchFamily="18" charset="0"/>
              </a:rPr>
              <a:t> to show the real fps of your program</a:t>
            </a:r>
            <a:r>
              <a:rPr lang="zh-TW" altLang="zh-TW" sz="3200" b="1" dirty="0" smtClean="0">
                <a:latin typeface="Garamond" pitchFamily="18" charset="0"/>
              </a:rPr>
              <a:t>.</a:t>
            </a:r>
            <a:r>
              <a:rPr lang="en-US" altLang="zh-TW" sz="3200" b="1" dirty="0" smtClean="0">
                <a:latin typeface="Garamond" pitchFamily="18" charset="0"/>
              </a:rPr>
              <a:t> (btw, it is meaningless to render frames over screen refresh rate)</a:t>
            </a:r>
            <a:endParaRPr lang="zh-TW" altLang="zh-TW" sz="3200" b="1" dirty="0">
              <a:latin typeface="Garamond" pitchFamily="18" charset="0"/>
            </a:endParaRPr>
          </a:p>
          <a:p>
            <a:r>
              <a:rPr lang="zh-TW" altLang="zh-TW" sz="3200" b="1" dirty="0">
                <a:latin typeface="Garamond" pitchFamily="18" charset="0"/>
              </a:rPr>
              <a:t>We will use several meshes with different resolution to test your program. Please check our </a:t>
            </a:r>
            <a:r>
              <a:rPr lang="zh-TW" altLang="zh-TW" sz="3200" b="1" dirty="0" smtClean="0">
                <a:latin typeface="Garamond" pitchFamily="18" charset="0"/>
              </a:rPr>
              <a:t>website</a:t>
            </a:r>
            <a:r>
              <a:rPr lang="en-US" altLang="zh-TW" sz="3200" b="1" dirty="0" smtClean="0">
                <a:latin typeface="Garamond" pitchFamily="18" charset="0"/>
              </a:rPr>
              <a:t> (a dragon model with 4 different resolution)</a:t>
            </a:r>
            <a:endParaRPr lang="zh-TW" altLang="zh-TW" sz="3200" b="1" dirty="0">
              <a:latin typeface="Garamond" pitchFamily="18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Garamond" pitchFamily="18" charset="0"/>
              </a:rPr>
              <a:t>HOWTO: disable vertical sync</a:t>
            </a:r>
            <a:endParaRPr lang="zh-TW" altLang="zh-TW" dirty="0">
              <a:latin typeface="Garamond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lvl="2"/>
            <a:endParaRPr lang="zh-TW" altLang="zh-TW" sz="3200" b="1" dirty="0">
              <a:latin typeface="Garamond" pitchFamily="18" charset="0"/>
            </a:endParaRPr>
          </a:p>
        </p:txBody>
      </p:sp>
      <p:pic>
        <p:nvPicPr>
          <p:cNvPr id="9220" name="Picture 4" descr="dkgray_paper_textur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7904" y="1852464"/>
            <a:ext cx="8928992" cy="7422976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</p:spPr>
      </p:pic>
      <p:sp>
        <p:nvSpPr>
          <p:cNvPr id="5" name="矩形 4"/>
          <p:cNvSpPr/>
          <p:nvPr/>
        </p:nvSpPr>
        <p:spPr bwMode="auto">
          <a:xfrm>
            <a:off x="2613968" y="4228728"/>
            <a:ext cx="2952328" cy="504056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srgbClr val="5F5448"/>
              </a:solidFill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2757984" y="5956920"/>
            <a:ext cx="4536504" cy="504056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600" b="0" i="0" u="none" strike="noStrike" cap="none" normalizeH="0" baseline="0" smtClean="0">
              <a:ln>
                <a:noFill/>
              </a:ln>
              <a:solidFill>
                <a:srgbClr val="5F5448"/>
              </a:solidFill>
              <a:effectLst/>
              <a:latin typeface="Baskerville" charset="0"/>
              <a:ea typeface="Baskerville" charset="0"/>
              <a:cs typeface="Baskerville" charset="0"/>
              <a:sym typeface="Baskerville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9600"/>
              <a:t>Q &amp; A</a:t>
            </a:r>
            <a:endParaRPr lang="zh-TW" altLang="zh-TW"/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佈景主題">
      <a:majorFont>
        <a:latin typeface="Cochin"/>
        <a:ea typeface="Cochin"/>
        <a:cs typeface="Cochin"/>
      </a:majorFont>
      <a:minorFont>
        <a:latin typeface="Baskerville"/>
        <a:ea typeface="Baskerville"/>
        <a:cs typeface="Baskervill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zh-TW" sz="3600" b="0" i="0" u="none" strike="noStrike" cap="none" normalizeH="0" baseline="0" smtClean="0">
            <a:ln>
              <a:noFill/>
            </a:ln>
            <a:solidFill>
              <a:srgbClr val="5F5448"/>
            </a:solidFill>
            <a:effectLst/>
            <a:latin typeface="Baskerville" charset="0"/>
            <a:ea typeface="Baskerville" charset="0"/>
            <a:cs typeface="Baskerville" charset="0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zh-TW" sz="3600" b="0" i="0" u="none" strike="noStrike" cap="none" normalizeH="0" baseline="0" smtClean="0">
            <a:ln>
              <a:noFill/>
            </a:ln>
            <a:solidFill>
              <a:srgbClr val="5F5448"/>
            </a:solidFill>
            <a:effectLst/>
            <a:latin typeface="Baskerville" charset="0"/>
            <a:ea typeface="Baskerville" charset="0"/>
            <a:cs typeface="Baskerville" charset="0"/>
            <a:sym typeface="Baskervill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佈景主題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zh-TW" sz="3600" b="0" i="0" u="none" strike="noStrike" cap="none" normalizeH="0" baseline="0" smtClean="0">
            <a:ln>
              <a:noFill/>
            </a:ln>
            <a:solidFill>
              <a:srgbClr val="5F5448"/>
            </a:solidFill>
            <a:effectLst/>
            <a:latin typeface="Baskerville" charset="0"/>
            <a:ea typeface="Baskerville" charset="0"/>
            <a:cs typeface="Baskerville" charset="0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zh-TW" sz="3600" b="0" i="0" u="none" strike="noStrike" cap="none" normalizeH="0" baseline="0" smtClean="0">
            <a:ln>
              <a:noFill/>
            </a:ln>
            <a:solidFill>
              <a:srgbClr val="5F5448"/>
            </a:solidFill>
            <a:effectLst/>
            <a:latin typeface="Baskerville" charset="0"/>
            <a:ea typeface="Baskerville" charset="0"/>
            <a:cs typeface="Baskerville" charset="0"/>
            <a:sym typeface="Baskerville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佈景主題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zh-TW" sz="3600" b="0" i="0" u="none" strike="noStrike" cap="none" normalizeH="0" baseline="0" smtClean="0">
            <a:ln>
              <a:noFill/>
            </a:ln>
            <a:solidFill>
              <a:srgbClr val="5F5448"/>
            </a:solidFill>
            <a:effectLst/>
            <a:latin typeface="Baskerville" charset="0"/>
            <a:ea typeface="Baskerville" charset="0"/>
            <a:cs typeface="Baskerville" charset="0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zh-TW" sz="3600" b="0" i="0" u="none" strike="noStrike" cap="none" normalizeH="0" baseline="0" smtClean="0">
            <a:ln>
              <a:noFill/>
            </a:ln>
            <a:solidFill>
              <a:srgbClr val="5F5448"/>
            </a:solidFill>
            <a:effectLst/>
            <a:latin typeface="Baskerville" charset="0"/>
            <a:ea typeface="Baskerville" charset="0"/>
            <a:cs typeface="Baskerville" charset="0"/>
            <a:sym typeface="Baskerville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佈景主題">
      <a:majorFont>
        <a:latin typeface="Cochin"/>
        <a:ea typeface="Cochin"/>
        <a:cs typeface="Cochin"/>
      </a:majorFont>
      <a:minorFont>
        <a:latin typeface="Cochin"/>
        <a:ea typeface="Cochin"/>
        <a:cs typeface="Coch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zh-TW" sz="3600" b="0" i="0" u="none" strike="noStrike" cap="none" normalizeH="0" baseline="0" smtClean="0">
            <a:ln>
              <a:noFill/>
            </a:ln>
            <a:solidFill>
              <a:srgbClr val="5F5448"/>
            </a:solidFill>
            <a:effectLst/>
            <a:latin typeface="Baskerville" charset="0"/>
            <a:ea typeface="Baskerville" charset="0"/>
            <a:cs typeface="Baskerville" charset="0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zh-TW" sz="3600" b="0" i="0" u="none" strike="noStrike" cap="none" normalizeH="0" baseline="0" smtClean="0">
            <a:ln>
              <a:noFill/>
            </a:ln>
            <a:solidFill>
              <a:srgbClr val="5F5448"/>
            </a:solidFill>
            <a:effectLst/>
            <a:latin typeface="Baskerville" charset="0"/>
            <a:ea typeface="Baskerville" charset="0"/>
            <a:cs typeface="Baskerville" charset="0"/>
            <a:sym typeface="Baskerville" charset="0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209</Words>
  <Application>Microsoft Office PowerPoint</Application>
  <PresentationFormat>自訂</PresentationFormat>
  <Paragraphs>18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Baskerville</vt:lpstr>
      <vt:lpstr>Cochin</vt:lpstr>
      <vt:lpstr>Chalkboard SE</vt:lpstr>
      <vt:lpstr>Office 佈景主題</vt:lpstr>
      <vt:lpstr>Office 佈景主題</vt:lpstr>
      <vt:lpstr>Office 佈景主題</vt:lpstr>
      <vt:lpstr>Office 佈景主題</vt:lpstr>
      <vt:lpstr>HOMEWORK III</vt:lpstr>
      <vt:lpstr>TOPICs</vt:lpstr>
      <vt:lpstr>REQUIREMENTs</vt:lpstr>
      <vt:lpstr>NOTEs</vt:lpstr>
      <vt:lpstr>HOWTO: disable vertical sync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III</dc:title>
  <cp:lastModifiedBy>I-Cheng (Garrett) Yeh</cp:lastModifiedBy>
  <cp:revision>9</cp:revision>
  <dcterms:modified xsi:type="dcterms:W3CDTF">2010-12-21T07:31:54Z</dcterms:modified>
</cp:coreProperties>
</file>