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38" r:id="rId5"/>
    <p:sldId id="340" r:id="rId6"/>
    <p:sldId id="339" r:id="rId7"/>
    <p:sldId id="341" r:id="rId8"/>
    <p:sldId id="267" r:id="rId9"/>
    <p:sldId id="264" r:id="rId10"/>
    <p:sldId id="268" r:id="rId11"/>
    <p:sldId id="342" r:id="rId12"/>
    <p:sldId id="343" r:id="rId13"/>
    <p:sldId id="344" r:id="rId14"/>
    <p:sldId id="271" r:id="rId15"/>
    <p:sldId id="300" r:id="rId16"/>
    <p:sldId id="279" r:id="rId17"/>
    <p:sldId id="280" r:id="rId18"/>
    <p:sldId id="301" r:id="rId19"/>
    <p:sldId id="276" r:id="rId20"/>
    <p:sldId id="275" r:id="rId21"/>
    <p:sldId id="269" r:id="rId22"/>
    <p:sldId id="265" r:id="rId23"/>
    <p:sldId id="272" r:id="rId24"/>
    <p:sldId id="273" r:id="rId25"/>
    <p:sldId id="270" r:id="rId26"/>
    <p:sldId id="360" r:id="rId27"/>
    <p:sldId id="359" r:id="rId28"/>
    <p:sldId id="284" r:id="rId29"/>
    <p:sldId id="281" r:id="rId30"/>
    <p:sldId id="282" r:id="rId31"/>
    <p:sldId id="283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4" r:id="rId41"/>
    <p:sldId id="295" r:id="rId42"/>
    <p:sldId id="298" r:id="rId43"/>
    <p:sldId id="299" r:id="rId44"/>
    <p:sldId id="305" r:id="rId45"/>
    <p:sldId id="306" r:id="rId46"/>
    <p:sldId id="307" r:id="rId47"/>
    <p:sldId id="308" r:id="rId48"/>
    <p:sldId id="309" r:id="rId49"/>
    <p:sldId id="310" r:id="rId50"/>
    <p:sldId id="312" r:id="rId51"/>
    <p:sldId id="353" r:id="rId52"/>
    <p:sldId id="361" r:id="rId53"/>
    <p:sldId id="345" r:id="rId54"/>
    <p:sldId id="346" r:id="rId55"/>
    <p:sldId id="337" r:id="rId56"/>
    <p:sldId id="324" r:id="rId57"/>
    <p:sldId id="350" r:id="rId58"/>
    <p:sldId id="352" r:id="rId59"/>
    <p:sldId id="325" r:id="rId60"/>
    <p:sldId id="326" r:id="rId61"/>
    <p:sldId id="351" r:id="rId62"/>
    <p:sldId id="349" r:id="rId63"/>
    <p:sldId id="354" r:id="rId64"/>
    <p:sldId id="357" r:id="rId65"/>
    <p:sldId id="356" r:id="rId66"/>
    <p:sldId id="333" r:id="rId67"/>
    <p:sldId id="347" r:id="rId68"/>
    <p:sldId id="348" r:id="rId69"/>
    <p:sldId id="330" r:id="rId70"/>
    <p:sldId id="335" r:id="rId71"/>
    <p:sldId id="328" r:id="rId72"/>
    <p:sldId id="329" r:id="rId73"/>
    <p:sldId id="355" r:id="rId74"/>
    <p:sldId id="314" r:id="rId75"/>
    <p:sldId id="315" r:id="rId76"/>
    <p:sldId id="316" r:id="rId77"/>
    <p:sldId id="331" r:id="rId78"/>
    <p:sldId id="332" r:id="rId79"/>
    <p:sldId id="302" r:id="rId80"/>
    <p:sldId id="278" r:id="rId81"/>
    <p:sldId id="358" r:id="rId8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CCFFCC"/>
    <a:srgbClr val="FF0000"/>
    <a:srgbClr val="FF9900"/>
    <a:srgbClr val="FF7575"/>
    <a:srgbClr val="89E189"/>
    <a:srgbClr val="A3C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5642" autoAdjust="0"/>
  </p:normalViewPr>
  <p:slideViewPr>
    <p:cSldViewPr snapToGrid="0">
      <p:cViewPr varScale="1">
        <p:scale>
          <a:sx n="96" d="100"/>
          <a:sy n="96" d="100"/>
        </p:scale>
        <p:origin x="-1018" y="-91"/>
      </p:cViewPr>
      <p:guideLst>
        <p:guide orient="horz" pos="890"/>
        <p:guide pos="5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BF6C4-9612-4C93-9FF3-01A9AD783BB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2E1A0-4BF7-4109-B6DC-DE52E1F20F4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7127B-1196-46B6-9232-7286473C3E9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0216A5-C037-4D52-AF81-5CE49F2C47B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D655B-902D-46F6-B396-CD5884930D3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3C647-DA85-48A2-9F0C-11FCF10565B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58D14-514D-48EA-B0FA-915791AB6A5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4F862-893F-42CA-9E52-34A959FECEF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31E23-6D7E-4369-A800-534B4B35656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C411C-A73D-4A1E-9E06-AC315EEA194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9493E-C58A-4EFE-B1D6-2EB95778D6B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25504-9F22-4E18-926A-14F6A95FE68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 r="-80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EF8C802A-6154-47E1-B707-F2108CCF510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OPENGL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Survival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19150" y="5133975"/>
            <a:ext cx="2276475" cy="638175"/>
          </a:xfrm>
          <a:prstGeom prst="rect">
            <a:avLst/>
          </a:prstGeom>
          <a:solidFill>
            <a:srgbClr val="FFF4C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19150" y="3181350"/>
            <a:ext cx="3981450" cy="1619250"/>
          </a:xfrm>
          <a:prstGeom prst="rect">
            <a:avLst/>
          </a:prstGeom>
          <a:solidFill>
            <a:srgbClr val="FFF4C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19150" y="1790700"/>
            <a:ext cx="7391400" cy="1343025"/>
          </a:xfrm>
          <a:prstGeom prst="rect">
            <a:avLst/>
          </a:prstGeom>
          <a:solidFill>
            <a:srgbClr val="FFF4C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2525"/>
            <a:ext cx="8255000" cy="54403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1800">
                <a:ea typeface="新細明體" charset="-120"/>
              </a:rPr>
              <a:t>int main()</a:t>
            </a:r>
          </a:p>
          <a:p>
            <a:pPr>
              <a:buFontTx/>
              <a:buNone/>
            </a:pPr>
            <a:r>
              <a:rPr lang="en-US" altLang="zh-TW" sz="1800">
                <a:ea typeface="新細明體" charset="-120"/>
              </a:rPr>
              <a:t>{	</a:t>
            </a:r>
          </a:p>
          <a:p>
            <a:pPr>
              <a:buFontTx/>
              <a:buNone/>
            </a:pPr>
            <a:r>
              <a:rPr lang="en-US" altLang="zh-TW" sz="1800">
                <a:ea typeface="新細明體" charset="-120"/>
              </a:rPr>
              <a:t>	glutInitDisplayMode( GLUT_RGBA | GLUT_DOUBLE | GLUT_DEPTH );  </a:t>
            </a:r>
          </a:p>
          <a:p>
            <a:pPr>
              <a:buFontTx/>
              <a:buNone/>
            </a:pPr>
            <a:r>
              <a:rPr lang="en-US" altLang="zh-TW" sz="1800">
                <a:ea typeface="新細明體" charset="-120"/>
              </a:rPr>
              <a:t>	glutInitWindowPosition( 0, 0 ); </a:t>
            </a:r>
          </a:p>
          <a:p>
            <a:pPr>
              <a:buFontTx/>
              <a:buNone/>
            </a:pPr>
            <a:r>
              <a:rPr lang="en-US" altLang="zh-TW" sz="1800">
                <a:ea typeface="新細明體" charset="-120"/>
              </a:rPr>
              <a:t>	glutInitWindowSize( 600, 600 ); </a:t>
            </a:r>
          </a:p>
          <a:p>
            <a:pPr>
              <a:buFontTx/>
              <a:buNone/>
            </a:pPr>
            <a:r>
              <a:rPr lang="en-US" altLang="zh-TW" sz="1800">
                <a:ea typeface="新細明體" charset="-120"/>
              </a:rPr>
              <a:t>	glutCreateWindow( “OpenGL Tutorial" ); </a:t>
            </a:r>
          </a:p>
          <a:p>
            <a:pPr>
              <a:buFontTx/>
              <a:buNone/>
            </a:pPr>
            <a:r>
              <a:rPr lang="en-US" altLang="zh-TW" sz="1800">
                <a:ea typeface="新細明體" charset="-120"/>
              </a:rPr>
              <a:t>	glutDisplayFunc( </a:t>
            </a:r>
            <a:r>
              <a:rPr lang="en-US" altLang="zh-TW" sz="1800">
                <a:solidFill>
                  <a:srgbClr val="0033CC"/>
                </a:solidFill>
                <a:ea typeface="新細明體" charset="-120"/>
              </a:rPr>
              <a:t>myRenderFunc </a:t>
            </a:r>
            <a:r>
              <a:rPr lang="en-US" altLang="zh-TW" sz="1800">
                <a:ea typeface="新細明體" charset="-120"/>
              </a:rPr>
              <a:t>); </a:t>
            </a:r>
          </a:p>
          <a:p>
            <a:pPr>
              <a:buFontTx/>
              <a:buNone/>
            </a:pPr>
            <a:r>
              <a:rPr lang="en-US" altLang="zh-TW" sz="1800">
                <a:ea typeface="新細明體" charset="-120"/>
              </a:rPr>
              <a:t>	glutReshapeFunc( </a:t>
            </a:r>
            <a:r>
              <a:rPr lang="en-US" altLang="zh-TW" sz="1800">
                <a:solidFill>
                  <a:srgbClr val="0033CC"/>
                </a:solidFill>
                <a:ea typeface="新細明體" charset="-120"/>
              </a:rPr>
              <a:t>myReshapeFunc</a:t>
            </a:r>
            <a:r>
              <a:rPr lang="en-US" altLang="zh-TW" sz="1800">
                <a:ea typeface="新細明體" charset="-120"/>
              </a:rPr>
              <a:t> ); </a:t>
            </a:r>
          </a:p>
          <a:p>
            <a:pPr>
              <a:buFontTx/>
              <a:buNone/>
            </a:pPr>
            <a:r>
              <a:rPr lang="en-US" altLang="zh-TW" sz="1800">
                <a:ea typeface="新細明體" charset="-120"/>
              </a:rPr>
              <a:t>	glutKeyboardFunc( </a:t>
            </a:r>
            <a:r>
              <a:rPr lang="en-US" altLang="zh-TW" sz="1800">
                <a:solidFill>
                  <a:srgbClr val="0033CC"/>
                </a:solidFill>
                <a:ea typeface="新細明體" charset="-120"/>
              </a:rPr>
              <a:t>myKeysFunc</a:t>
            </a:r>
            <a:r>
              <a:rPr lang="en-US" altLang="zh-TW" sz="1800">
                <a:ea typeface="新細明體" charset="-120"/>
              </a:rPr>
              <a:t> ); </a:t>
            </a:r>
          </a:p>
          <a:p>
            <a:pPr>
              <a:buFontTx/>
              <a:buNone/>
            </a:pPr>
            <a:r>
              <a:rPr lang="en-US" altLang="zh-TW" sz="1800">
                <a:ea typeface="新細明體" charset="-120"/>
              </a:rPr>
              <a:t>	glutSpecialFunc( </a:t>
            </a:r>
            <a:r>
              <a:rPr lang="en-US" altLang="zh-TW" sz="1800">
                <a:solidFill>
                  <a:srgbClr val="0033CC"/>
                </a:solidFill>
                <a:ea typeface="新細明體" charset="-120"/>
              </a:rPr>
              <a:t>mySKeysFunc</a:t>
            </a:r>
            <a:r>
              <a:rPr lang="en-US" altLang="zh-TW" sz="1800">
                <a:ea typeface="新細明體" charset="-120"/>
              </a:rPr>
              <a:t> ); </a:t>
            </a:r>
          </a:p>
          <a:p>
            <a:pPr>
              <a:buFontTx/>
              <a:buNone/>
            </a:pPr>
            <a:r>
              <a:rPr lang="en-US" altLang="zh-TW" sz="1800">
                <a:ea typeface="新細明體" charset="-120"/>
              </a:rPr>
              <a:t>	glutMouseFunc( </a:t>
            </a:r>
            <a:r>
              <a:rPr lang="en-US" altLang="zh-TW" sz="1800">
                <a:solidFill>
                  <a:srgbClr val="0033CC"/>
                </a:solidFill>
                <a:ea typeface="新細明體" charset="-120"/>
              </a:rPr>
              <a:t>myMouseFunc</a:t>
            </a:r>
            <a:r>
              <a:rPr lang="en-US" altLang="zh-TW" sz="1800">
                <a:ea typeface="新細明體" charset="-120"/>
              </a:rPr>
              <a:t> ); </a:t>
            </a:r>
          </a:p>
          <a:p>
            <a:pPr>
              <a:buFontTx/>
              <a:buNone/>
            </a:pPr>
            <a:r>
              <a:rPr lang="en-US" altLang="zh-TW" sz="1800">
                <a:ea typeface="新細明體" charset="-120"/>
              </a:rPr>
              <a:t>	</a:t>
            </a:r>
            <a:r>
              <a:rPr lang="en-US" altLang="zh-TW" sz="1800">
                <a:solidFill>
                  <a:srgbClr val="0033CC"/>
                </a:solidFill>
                <a:ea typeface="新細明體" charset="-120"/>
              </a:rPr>
              <a:t>initProgram();</a:t>
            </a:r>
            <a:r>
              <a:rPr lang="en-US" altLang="zh-TW" sz="1800">
                <a:ea typeface="新細明體" charset="-120"/>
              </a:rPr>
              <a:t> </a:t>
            </a:r>
          </a:p>
          <a:p>
            <a:pPr>
              <a:buFontTx/>
              <a:buNone/>
            </a:pPr>
            <a:r>
              <a:rPr lang="en-US" altLang="zh-TW" sz="1800">
                <a:ea typeface="新細明體" charset="-120"/>
              </a:rPr>
              <a:t>	glutIdleFunc( NULL ); </a:t>
            </a:r>
          </a:p>
          <a:p>
            <a:pPr>
              <a:buFontTx/>
              <a:buNone/>
            </a:pPr>
            <a:r>
              <a:rPr lang="en-US" altLang="zh-TW" sz="1800">
                <a:ea typeface="新細明體" charset="-120"/>
              </a:rPr>
              <a:t>	glutMainLoop(); </a:t>
            </a:r>
          </a:p>
          <a:p>
            <a:pPr>
              <a:buFontTx/>
              <a:buNone/>
            </a:pPr>
            <a:r>
              <a:rPr lang="en-US" altLang="zh-TW" sz="1800">
                <a:ea typeface="新細明體" charset="-120"/>
              </a:rPr>
              <a:t>	return 0;</a:t>
            </a:r>
          </a:p>
          <a:p>
            <a:pPr>
              <a:buFontTx/>
              <a:buNone/>
            </a:pPr>
            <a:r>
              <a:rPr lang="en-US" altLang="zh-TW" sz="1800">
                <a:ea typeface="新細明體" charset="-120"/>
              </a:rPr>
              <a:t>}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Some Code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09" grpId="0" animBg="1"/>
      <p:bldP spid="21509" grpId="1" animBg="1"/>
      <p:bldP spid="21508" grpId="0" animBg="1"/>
      <p:bldP spid="2150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790575" y="2247900"/>
            <a:ext cx="7515225" cy="942975"/>
          </a:xfrm>
          <a:prstGeom prst="rect">
            <a:avLst/>
          </a:prstGeom>
          <a:solidFill>
            <a:srgbClr val="FFF4C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>
                <a:ea typeface="新細明體" charset="-120"/>
              </a:rPr>
              <a:t>		</a:t>
            </a:r>
            <a:r>
              <a:rPr lang="en-US" altLang="zh-TW">
                <a:ea typeface="新細明體" charset="-120"/>
              </a:rPr>
              <a:t>glutDisplayFunc( </a:t>
            </a:r>
            <a:r>
              <a:rPr lang="en-US" altLang="zh-TW">
                <a:solidFill>
                  <a:srgbClr val="0033CC"/>
                </a:solidFill>
                <a:ea typeface="新細明體" charset="-120"/>
              </a:rPr>
              <a:t>myRenderFunc </a:t>
            </a:r>
            <a:r>
              <a:rPr lang="en-US" altLang="zh-TW">
                <a:ea typeface="新細明體" charset="-120"/>
              </a:rPr>
              <a:t>)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The single most important event callback function you will see!!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Whenever </a:t>
            </a:r>
            <a:r>
              <a:rPr lang="en-US" altLang="zh-TW" b="1" i="1">
                <a:ea typeface="新細明體" charset="-120"/>
              </a:rPr>
              <a:t>glut</a:t>
            </a:r>
            <a:r>
              <a:rPr lang="en-US" altLang="zh-TW">
                <a:ea typeface="新細明體" charset="-120"/>
              </a:rPr>
              <a:t> decides that the window needs to be redisplayed it calls the func. that was declared by </a:t>
            </a:r>
            <a:r>
              <a:rPr lang="en-US" altLang="zh-TW" b="1" i="1">
                <a:ea typeface="新細明體" charset="-120"/>
              </a:rPr>
              <a:t>glutDisplayFunc()</a:t>
            </a:r>
            <a:r>
              <a:rPr lang="en-US" altLang="zh-TW">
                <a:ea typeface="新細明體" charset="-120"/>
              </a:rPr>
              <a:t>.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You ask for a redisplay event by calling </a:t>
            </a:r>
            <a:r>
              <a:rPr lang="en-US" altLang="zh-TW" b="1" i="1">
                <a:ea typeface="新細明體" charset="-120"/>
              </a:rPr>
              <a:t>glutPostRedisplay()</a:t>
            </a:r>
            <a:r>
              <a:rPr lang="en-US" altLang="zh-TW">
                <a:ea typeface="新細明體" charset="-120"/>
              </a:rPr>
              <a:t>.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Event Handling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Event Handling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>
                <a:ea typeface="新細明體" charset="-120"/>
              </a:rPr>
              <a:t>		</a:t>
            </a:r>
            <a:r>
              <a:rPr lang="en-US" altLang="zh-TW">
                <a:ea typeface="新細明體" charset="-120"/>
              </a:rPr>
              <a:t>glutReshapeFunc( </a:t>
            </a:r>
            <a:r>
              <a:rPr lang="en-US" altLang="zh-TW">
                <a:solidFill>
                  <a:srgbClr val="0033CC"/>
                </a:solidFill>
                <a:ea typeface="新細明體" charset="-120"/>
              </a:rPr>
              <a:t>myReshapeFunc</a:t>
            </a:r>
            <a:r>
              <a:rPr lang="en-US" altLang="zh-TW">
                <a:ea typeface="新細明體" charset="-120"/>
              </a:rPr>
              <a:t> )</a:t>
            </a:r>
          </a:p>
          <a:p>
            <a:pPr>
              <a:buFontTx/>
              <a:buNone/>
            </a:pPr>
            <a:endParaRPr lang="en-US" altLang="zh-TW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Whenever the window is moved or resized </a:t>
            </a:r>
            <a:r>
              <a:rPr lang="en-US" altLang="zh-TW" b="1" i="1">
                <a:ea typeface="新細明體" charset="-120"/>
              </a:rPr>
              <a:t>glut</a:t>
            </a:r>
            <a:r>
              <a:rPr lang="en-US" altLang="zh-TW">
                <a:ea typeface="新細明體" charset="-120"/>
              </a:rPr>
              <a:t> calls the function that was declared by glutReshapeFunc().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Event Handling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dirty="0">
                <a:ea typeface="新細明體" charset="-120"/>
              </a:rPr>
              <a:t>		</a:t>
            </a:r>
            <a:r>
              <a:rPr lang="en-US" altLang="zh-TW" dirty="0" err="1">
                <a:ea typeface="新細明體" charset="-120"/>
              </a:rPr>
              <a:t>glutKeyboardFunc</a:t>
            </a:r>
            <a:r>
              <a:rPr lang="en-US" altLang="zh-TW" dirty="0">
                <a:ea typeface="新細明體" charset="-120"/>
              </a:rPr>
              <a:t>( </a:t>
            </a:r>
            <a:r>
              <a:rPr lang="en-US" altLang="zh-TW" dirty="0" err="1">
                <a:solidFill>
                  <a:srgbClr val="0000FF"/>
                </a:solidFill>
                <a:ea typeface="新細明體" charset="-120"/>
              </a:rPr>
              <a:t>myKeysFunc</a:t>
            </a:r>
            <a:r>
              <a:rPr lang="en-US" altLang="zh-TW" dirty="0">
                <a:ea typeface="新細明體" charset="-120"/>
              </a:rPr>
              <a:t> ); </a:t>
            </a: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		</a:t>
            </a:r>
            <a:r>
              <a:rPr lang="en-US" altLang="zh-TW" dirty="0" err="1">
                <a:ea typeface="新細明體" charset="-120"/>
              </a:rPr>
              <a:t>glutSpecialFunc</a:t>
            </a:r>
            <a:r>
              <a:rPr lang="en-US" altLang="zh-TW" dirty="0">
                <a:ea typeface="新細明體" charset="-120"/>
              </a:rPr>
              <a:t>( </a:t>
            </a:r>
            <a:r>
              <a:rPr lang="en-US" altLang="zh-TW" dirty="0" err="1">
                <a:solidFill>
                  <a:srgbClr val="0000FF"/>
                </a:solidFill>
                <a:ea typeface="新細明體" charset="-120"/>
              </a:rPr>
              <a:t>mySKeysFunc</a:t>
            </a:r>
            <a:r>
              <a:rPr lang="en-US" altLang="zh-TW" dirty="0">
                <a:ea typeface="新細明體" charset="-120"/>
              </a:rPr>
              <a:t> ); </a:t>
            </a: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		</a:t>
            </a:r>
            <a:r>
              <a:rPr lang="en-US" altLang="zh-TW" dirty="0" err="1">
                <a:ea typeface="新細明體" charset="-120"/>
              </a:rPr>
              <a:t>glutMouseFunc</a:t>
            </a:r>
            <a:r>
              <a:rPr lang="en-US" altLang="zh-TW" dirty="0">
                <a:ea typeface="新細明體" charset="-120"/>
              </a:rPr>
              <a:t>( </a:t>
            </a:r>
            <a:r>
              <a:rPr lang="en-US" altLang="zh-TW" dirty="0" err="1">
                <a:solidFill>
                  <a:srgbClr val="0000FF"/>
                </a:solidFill>
                <a:ea typeface="新細明體" charset="-120"/>
              </a:rPr>
              <a:t>myMouseFunc</a:t>
            </a:r>
            <a:r>
              <a:rPr lang="en-US" altLang="zh-TW" dirty="0">
                <a:ea typeface="新細明體" charset="-120"/>
              </a:rPr>
              <a:t> );</a:t>
            </a: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		</a:t>
            </a:r>
            <a:r>
              <a:rPr lang="en-US" altLang="zh-TW" dirty="0" err="1">
                <a:ea typeface="新細明體" charset="-120"/>
              </a:rPr>
              <a:t>glutMotionFunc</a:t>
            </a:r>
            <a:r>
              <a:rPr lang="en-US" altLang="zh-TW" dirty="0">
                <a:ea typeface="新細明體" charset="-120"/>
              </a:rPr>
              <a:t>( </a:t>
            </a:r>
            <a:r>
              <a:rPr lang="en-US" altLang="zh-TW" dirty="0" err="1">
                <a:solidFill>
                  <a:srgbClr val="0000FF"/>
                </a:solidFill>
                <a:ea typeface="新細明體" charset="-120"/>
              </a:rPr>
              <a:t>myMotionFunc</a:t>
            </a:r>
            <a:r>
              <a:rPr lang="en-US" altLang="zh-TW" dirty="0">
                <a:ea typeface="新細明體" charset="-120"/>
              </a:rPr>
              <a:t> );</a:t>
            </a:r>
          </a:p>
          <a:p>
            <a:pPr>
              <a:buFontTx/>
              <a:buNone/>
            </a:pP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	The functions declared by these </a:t>
            </a:r>
            <a:r>
              <a:rPr lang="en-US" altLang="zh-TW" b="1" i="1" dirty="0">
                <a:ea typeface="新細明體" charset="-120"/>
              </a:rPr>
              <a:t>glut</a:t>
            </a:r>
            <a:r>
              <a:rPr lang="en-US" altLang="zh-TW" dirty="0">
                <a:ea typeface="新細明體" charset="-120"/>
              </a:rPr>
              <a:t> functions will handle the keyboard and mouse events.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Further Info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More information can be found in: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	The Internet. 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	The Red Book.</a:t>
            </a:r>
          </a:p>
          <a:p>
            <a:pPr>
              <a:buFontTx/>
              <a:buNone/>
            </a:pPr>
            <a:endParaRPr lang="en-US" altLang="zh-TW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</a:t>
            </a:r>
          </a:p>
          <a:p>
            <a:pPr>
              <a:buFontTx/>
              <a:buNone/>
            </a:pPr>
            <a:endParaRPr lang="en-US" altLang="zh-TW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	See my site for a few useful links.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20725" y="2968625"/>
            <a:ext cx="2286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644525" y="2813050"/>
            <a:ext cx="593725" cy="441325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89" y="278"/>
              </a:cxn>
              <a:cxn ang="0">
                <a:pos x="374" y="0"/>
              </a:cxn>
              <a:cxn ang="0">
                <a:pos x="240" y="10"/>
              </a:cxn>
              <a:cxn ang="0">
                <a:pos x="104" y="192"/>
              </a:cxn>
              <a:cxn ang="0">
                <a:pos x="64" y="94"/>
              </a:cxn>
              <a:cxn ang="0">
                <a:pos x="0" y="158"/>
              </a:cxn>
            </a:cxnLst>
            <a:rect l="0" t="0" r="r" b="b"/>
            <a:pathLst>
              <a:path w="374" h="278">
                <a:moveTo>
                  <a:pt x="0" y="158"/>
                </a:moveTo>
                <a:lnTo>
                  <a:pt x="89" y="278"/>
                </a:lnTo>
                <a:lnTo>
                  <a:pt x="374" y="0"/>
                </a:lnTo>
                <a:lnTo>
                  <a:pt x="240" y="10"/>
                </a:lnTo>
                <a:lnTo>
                  <a:pt x="104" y="192"/>
                </a:lnTo>
                <a:lnTo>
                  <a:pt x="64" y="94"/>
                </a:lnTo>
                <a:lnTo>
                  <a:pt x="0" y="158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720725" y="2384425"/>
            <a:ext cx="2286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644525" y="2228850"/>
            <a:ext cx="593725" cy="441325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89" y="278"/>
              </a:cxn>
              <a:cxn ang="0">
                <a:pos x="374" y="0"/>
              </a:cxn>
              <a:cxn ang="0">
                <a:pos x="240" y="10"/>
              </a:cxn>
              <a:cxn ang="0">
                <a:pos x="104" y="192"/>
              </a:cxn>
              <a:cxn ang="0">
                <a:pos x="64" y="94"/>
              </a:cxn>
              <a:cxn ang="0">
                <a:pos x="0" y="158"/>
              </a:cxn>
            </a:cxnLst>
            <a:rect l="0" t="0" r="r" b="b"/>
            <a:pathLst>
              <a:path w="374" h="278">
                <a:moveTo>
                  <a:pt x="0" y="158"/>
                </a:moveTo>
                <a:lnTo>
                  <a:pt x="89" y="278"/>
                </a:lnTo>
                <a:lnTo>
                  <a:pt x="374" y="0"/>
                </a:lnTo>
                <a:lnTo>
                  <a:pt x="240" y="10"/>
                </a:lnTo>
                <a:lnTo>
                  <a:pt x="104" y="192"/>
                </a:lnTo>
                <a:lnTo>
                  <a:pt x="64" y="94"/>
                </a:lnTo>
                <a:lnTo>
                  <a:pt x="0" y="158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Double Buffering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Double Buffering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2800">
                <a:ea typeface="新細明體" charset="-120"/>
              </a:rPr>
              <a:t>	</a:t>
            </a:r>
            <a:r>
              <a:rPr lang="en-US" altLang="zh-TW" sz="2400">
                <a:ea typeface="新細明體" charset="-120"/>
              </a:rPr>
              <a:t>glutInitDisplayMode</a:t>
            </a:r>
            <a:r>
              <a:rPr lang="en-US" altLang="zh-TW" sz="1600">
                <a:ea typeface="新細明體" charset="-120"/>
              </a:rPr>
              <a:t>( GLUT_RGBA | </a:t>
            </a:r>
            <a:r>
              <a:rPr lang="en-US" altLang="zh-TW" sz="1800" b="1">
                <a:solidFill>
                  <a:srgbClr val="FF0000"/>
                </a:solidFill>
                <a:ea typeface="新細明體" charset="-120"/>
              </a:rPr>
              <a:t>GLUT_DOUBLE</a:t>
            </a:r>
            <a:r>
              <a:rPr lang="en-US" altLang="zh-TW" sz="1600">
                <a:ea typeface="新細明體" charset="-120"/>
              </a:rPr>
              <a:t> | GLUT_DEPTH );</a:t>
            </a:r>
            <a:r>
              <a:rPr lang="en-US" altLang="zh-TW" sz="2800">
                <a:ea typeface="新細明體" charset="-120"/>
              </a:rPr>
              <a:t> </a:t>
            </a:r>
          </a:p>
          <a:p>
            <a:pPr>
              <a:buFontTx/>
              <a:buNone/>
            </a:pPr>
            <a:endParaRPr lang="en-US" altLang="zh-TW" sz="280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800">
                <a:ea typeface="新細明體" charset="-120"/>
              </a:rPr>
              <a:t>	</a:t>
            </a:r>
            <a:r>
              <a:rPr lang="en-US" altLang="zh-TW">
                <a:ea typeface="新細明體" charset="-120"/>
              </a:rPr>
              <a:t>Double buffering allows us to render into one buffer while another buffer is displayed onscreen. </a:t>
            </a:r>
          </a:p>
          <a:p>
            <a:pPr>
              <a:buFontTx/>
              <a:buNone/>
            </a:pPr>
            <a:endParaRPr lang="en-US" altLang="zh-TW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Use </a:t>
            </a:r>
            <a:r>
              <a:rPr lang="en-US" altLang="zh-TW" b="1" i="1">
                <a:ea typeface="新細明體" charset="-120"/>
              </a:rPr>
              <a:t>glutSwapBuffers()</a:t>
            </a:r>
            <a:r>
              <a:rPr lang="en-US" altLang="zh-TW">
                <a:ea typeface="新細明體" charset="-120"/>
              </a:rPr>
              <a:t> to swap buffers.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53" name="Group 45"/>
          <p:cNvGrpSpPr>
            <a:grpSpLocks/>
          </p:cNvGrpSpPr>
          <p:nvPr/>
        </p:nvGrpSpPr>
        <p:grpSpPr bwMode="auto">
          <a:xfrm>
            <a:off x="2974975" y="2324100"/>
            <a:ext cx="2482850" cy="2638425"/>
            <a:chOff x="2474" y="1344"/>
            <a:chExt cx="1564" cy="1662"/>
          </a:xfrm>
        </p:grpSpPr>
        <p:sp>
          <p:nvSpPr>
            <p:cNvPr id="43031" name="Freeform 23"/>
            <p:cNvSpPr>
              <a:spLocks/>
            </p:cNvSpPr>
            <p:nvPr/>
          </p:nvSpPr>
          <p:spPr bwMode="auto">
            <a:xfrm>
              <a:off x="2474" y="1344"/>
              <a:ext cx="1564" cy="1662"/>
            </a:xfrm>
            <a:custGeom>
              <a:avLst/>
              <a:gdLst/>
              <a:ahLst/>
              <a:cxnLst>
                <a:cxn ang="0">
                  <a:pos x="1" y="492"/>
                </a:cxn>
                <a:cxn ang="0">
                  <a:pos x="1564" y="0"/>
                </a:cxn>
                <a:cxn ang="0">
                  <a:pos x="1558" y="1188"/>
                </a:cxn>
                <a:cxn ang="0">
                  <a:pos x="0" y="1662"/>
                </a:cxn>
                <a:cxn ang="0">
                  <a:pos x="1" y="492"/>
                </a:cxn>
              </a:cxnLst>
              <a:rect l="0" t="0" r="r" b="b"/>
              <a:pathLst>
                <a:path w="1564" h="1662">
                  <a:moveTo>
                    <a:pt x="1" y="492"/>
                  </a:moveTo>
                  <a:lnTo>
                    <a:pt x="1564" y="0"/>
                  </a:lnTo>
                  <a:lnTo>
                    <a:pt x="1558" y="1188"/>
                  </a:lnTo>
                  <a:lnTo>
                    <a:pt x="0" y="1662"/>
                  </a:lnTo>
                  <a:lnTo>
                    <a:pt x="1" y="492"/>
                  </a:lnTo>
                  <a:close/>
                </a:path>
              </a:pathLst>
            </a:custGeom>
            <a:solidFill>
              <a:srgbClr val="3399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8" name="Oval 40"/>
            <p:cNvSpPr>
              <a:spLocks noChangeArrowheads="1"/>
            </p:cNvSpPr>
            <p:nvPr/>
          </p:nvSpPr>
          <p:spPr bwMode="auto">
            <a:xfrm>
              <a:off x="3030" y="1758"/>
              <a:ext cx="534" cy="768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66">
                    <a:gamma/>
                    <a:shade val="78824"/>
                    <a:invGamma/>
                  </a:srgb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49" name="Oval 41"/>
            <p:cNvSpPr>
              <a:spLocks noChangeArrowheads="1"/>
            </p:cNvSpPr>
            <p:nvPr/>
          </p:nvSpPr>
          <p:spPr bwMode="auto">
            <a:xfrm>
              <a:off x="3138" y="1998"/>
              <a:ext cx="144" cy="21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50" name="Oval 42"/>
            <p:cNvSpPr>
              <a:spLocks noChangeArrowheads="1"/>
            </p:cNvSpPr>
            <p:nvPr/>
          </p:nvSpPr>
          <p:spPr bwMode="auto">
            <a:xfrm>
              <a:off x="3333" y="1962"/>
              <a:ext cx="144" cy="21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51" name="Freeform 43"/>
            <p:cNvSpPr>
              <a:spLocks/>
            </p:cNvSpPr>
            <p:nvPr/>
          </p:nvSpPr>
          <p:spPr bwMode="auto">
            <a:xfrm>
              <a:off x="3222" y="2262"/>
              <a:ext cx="204" cy="198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60" y="78"/>
                </a:cxn>
                <a:cxn ang="0">
                  <a:pos x="78" y="90"/>
                </a:cxn>
                <a:cxn ang="0">
                  <a:pos x="144" y="84"/>
                </a:cxn>
                <a:cxn ang="0">
                  <a:pos x="180" y="60"/>
                </a:cxn>
                <a:cxn ang="0">
                  <a:pos x="204" y="42"/>
                </a:cxn>
                <a:cxn ang="0">
                  <a:pos x="156" y="156"/>
                </a:cxn>
                <a:cxn ang="0">
                  <a:pos x="126" y="186"/>
                </a:cxn>
                <a:cxn ang="0">
                  <a:pos x="90" y="198"/>
                </a:cxn>
                <a:cxn ang="0">
                  <a:pos x="48" y="192"/>
                </a:cxn>
                <a:cxn ang="0">
                  <a:pos x="0" y="78"/>
                </a:cxn>
                <a:cxn ang="0">
                  <a:pos x="12" y="36"/>
                </a:cxn>
              </a:cxnLst>
              <a:rect l="0" t="0" r="r" b="b"/>
              <a:pathLst>
                <a:path w="204" h="198">
                  <a:moveTo>
                    <a:pt x="12" y="36"/>
                  </a:moveTo>
                  <a:cubicBezTo>
                    <a:pt x="32" y="66"/>
                    <a:pt x="18" y="50"/>
                    <a:pt x="60" y="78"/>
                  </a:cubicBezTo>
                  <a:cubicBezTo>
                    <a:pt x="66" y="82"/>
                    <a:pt x="78" y="90"/>
                    <a:pt x="78" y="90"/>
                  </a:cubicBezTo>
                  <a:cubicBezTo>
                    <a:pt x="100" y="88"/>
                    <a:pt x="123" y="90"/>
                    <a:pt x="144" y="84"/>
                  </a:cubicBezTo>
                  <a:cubicBezTo>
                    <a:pt x="158" y="80"/>
                    <a:pt x="180" y="60"/>
                    <a:pt x="180" y="60"/>
                  </a:cubicBezTo>
                  <a:cubicBezTo>
                    <a:pt x="186" y="43"/>
                    <a:pt x="190" y="0"/>
                    <a:pt x="204" y="42"/>
                  </a:cubicBezTo>
                  <a:cubicBezTo>
                    <a:pt x="196" y="81"/>
                    <a:pt x="191" y="133"/>
                    <a:pt x="156" y="156"/>
                  </a:cubicBezTo>
                  <a:cubicBezTo>
                    <a:pt x="145" y="172"/>
                    <a:pt x="145" y="178"/>
                    <a:pt x="126" y="186"/>
                  </a:cubicBezTo>
                  <a:cubicBezTo>
                    <a:pt x="114" y="191"/>
                    <a:pt x="90" y="198"/>
                    <a:pt x="90" y="198"/>
                  </a:cubicBezTo>
                  <a:cubicBezTo>
                    <a:pt x="76" y="196"/>
                    <a:pt x="61" y="197"/>
                    <a:pt x="48" y="192"/>
                  </a:cubicBezTo>
                  <a:cubicBezTo>
                    <a:pt x="23" y="182"/>
                    <a:pt x="7" y="107"/>
                    <a:pt x="0" y="78"/>
                  </a:cubicBezTo>
                  <a:cubicBezTo>
                    <a:pt x="8" y="48"/>
                    <a:pt x="3" y="62"/>
                    <a:pt x="12" y="3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Double Buffering</a:t>
            </a:r>
          </a:p>
        </p:txBody>
      </p:sp>
      <p:grpSp>
        <p:nvGrpSpPr>
          <p:cNvPr id="43054" name="Group 46"/>
          <p:cNvGrpSpPr>
            <a:grpSpLocks/>
          </p:cNvGrpSpPr>
          <p:nvPr/>
        </p:nvGrpSpPr>
        <p:grpSpPr bwMode="auto">
          <a:xfrm>
            <a:off x="4460875" y="2801938"/>
            <a:ext cx="2482850" cy="2638425"/>
            <a:chOff x="3608" y="1752"/>
            <a:chExt cx="1564" cy="1662"/>
          </a:xfrm>
        </p:grpSpPr>
        <p:sp>
          <p:nvSpPr>
            <p:cNvPr id="43032" name="Freeform 24"/>
            <p:cNvSpPr>
              <a:spLocks/>
            </p:cNvSpPr>
            <p:nvPr/>
          </p:nvSpPr>
          <p:spPr bwMode="auto">
            <a:xfrm>
              <a:off x="3608" y="1752"/>
              <a:ext cx="1564" cy="1662"/>
            </a:xfrm>
            <a:custGeom>
              <a:avLst/>
              <a:gdLst/>
              <a:ahLst/>
              <a:cxnLst>
                <a:cxn ang="0">
                  <a:pos x="1" y="492"/>
                </a:cxn>
                <a:cxn ang="0">
                  <a:pos x="1564" y="0"/>
                </a:cxn>
                <a:cxn ang="0">
                  <a:pos x="1558" y="1188"/>
                </a:cxn>
                <a:cxn ang="0">
                  <a:pos x="0" y="1662"/>
                </a:cxn>
                <a:cxn ang="0">
                  <a:pos x="1" y="492"/>
                </a:cxn>
              </a:cxnLst>
              <a:rect l="0" t="0" r="r" b="b"/>
              <a:pathLst>
                <a:path w="1564" h="1662">
                  <a:moveTo>
                    <a:pt x="1" y="492"/>
                  </a:moveTo>
                  <a:lnTo>
                    <a:pt x="1564" y="0"/>
                  </a:lnTo>
                  <a:lnTo>
                    <a:pt x="1558" y="1188"/>
                  </a:lnTo>
                  <a:lnTo>
                    <a:pt x="0" y="1662"/>
                  </a:lnTo>
                  <a:lnTo>
                    <a:pt x="1" y="492"/>
                  </a:lnTo>
                  <a:close/>
                </a:path>
              </a:pathLst>
            </a:custGeom>
            <a:solidFill>
              <a:srgbClr val="3399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4" name="Oval 36"/>
            <p:cNvSpPr>
              <a:spLocks noChangeArrowheads="1"/>
            </p:cNvSpPr>
            <p:nvPr/>
          </p:nvSpPr>
          <p:spPr bwMode="auto">
            <a:xfrm>
              <a:off x="4146" y="2220"/>
              <a:ext cx="534" cy="768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66">
                    <a:gamma/>
                    <a:shade val="78824"/>
                    <a:invGamma/>
                  </a:srgb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45" name="Oval 37"/>
            <p:cNvSpPr>
              <a:spLocks noChangeArrowheads="1"/>
            </p:cNvSpPr>
            <p:nvPr/>
          </p:nvSpPr>
          <p:spPr bwMode="auto">
            <a:xfrm>
              <a:off x="4254" y="2460"/>
              <a:ext cx="144" cy="21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46" name="Oval 38"/>
            <p:cNvSpPr>
              <a:spLocks noChangeArrowheads="1"/>
            </p:cNvSpPr>
            <p:nvPr/>
          </p:nvSpPr>
          <p:spPr bwMode="auto">
            <a:xfrm>
              <a:off x="4449" y="2424"/>
              <a:ext cx="144" cy="21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47" name="Freeform 39"/>
            <p:cNvSpPr>
              <a:spLocks/>
            </p:cNvSpPr>
            <p:nvPr/>
          </p:nvSpPr>
          <p:spPr bwMode="auto">
            <a:xfrm>
              <a:off x="4356" y="2706"/>
              <a:ext cx="204" cy="198"/>
            </a:xfrm>
            <a:custGeom>
              <a:avLst/>
              <a:gdLst/>
              <a:ahLst/>
              <a:cxnLst>
                <a:cxn ang="0">
                  <a:pos x="12" y="183"/>
                </a:cxn>
                <a:cxn ang="0">
                  <a:pos x="44" y="104"/>
                </a:cxn>
                <a:cxn ang="0">
                  <a:pos x="90" y="78"/>
                </a:cxn>
                <a:cxn ang="0">
                  <a:pos x="141" y="83"/>
                </a:cxn>
                <a:cxn ang="0">
                  <a:pos x="180" y="138"/>
                </a:cxn>
                <a:cxn ang="0">
                  <a:pos x="204" y="156"/>
                </a:cxn>
                <a:cxn ang="0">
                  <a:pos x="156" y="42"/>
                </a:cxn>
                <a:cxn ang="0">
                  <a:pos x="126" y="12"/>
                </a:cxn>
                <a:cxn ang="0">
                  <a:pos x="90" y="0"/>
                </a:cxn>
                <a:cxn ang="0">
                  <a:pos x="48" y="6"/>
                </a:cxn>
                <a:cxn ang="0">
                  <a:pos x="0" y="120"/>
                </a:cxn>
                <a:cxn ang="0">
                  <a:pos x="12" y="183"/>
                </a:cxn>
              </a:cxnLst>
              <a:rect l="0" t="0" r="r" b="b"/>
              <a:pathLst>
                <a:path w="204" h="198">
                  <a:moveTo>
                    <a:pt x="12" y="183"/>
                  </a:moveTo>
                  <a:cubicBezTo>
                    <a:pt x="32" y="153"/>
                    <a:pt x="32" y="121"/>
                    <a:pt x="44" y="104"/>
                  </a:cubicBezTo>
                  <a:cubicBezTo>
                    <a:pt x="56" y="87"/>
                    <a:pt x="90" y="78"/>
                    <a:pt x="90" y="78"/>
                  </a:cubicBezTo>
                  <a:cubicBezTo>
                    <a:pt x="90" y="78"/>
                    <a:pt x="112" y="68"/>
                    <a:pt x="141" y="83"/>
                  </a:cubicBezTo>
                  <a:cubicBezTo>
                    <a:pt x="170" y="98"/>
                    <a:pt x="180" y="138"/>
                    <a:pt x="180" y="138"/>
                  </a:cubicBezTo>
                  <a:cubicBezTo>
                    <a:pt x="186" y="155"/>
                    <a:pt x="190" y="198"/>
                    <a:pt x="204" y="156"/>
                  </a:cubicBezTo>
                  <a:cubicBezTo>
                    <a:pt x="196" y="117"/>
                    <a:pt x="167" y="58"/>
                    <a:pt x="156" y="42"/>
                  </a:cubicBezTo>
                  <a:cubicBezTo>
                    <a:pt x="145" y="26"/>
                    <a:pt x="145" y="20"/>
                    <a:pt x="126" y="12"/>
                  </a:cubicBezTo>
                  <a:cubicBezTo>
                    <a:pt x="114" y="7"/>
                    <a:pt x="90" y="0"/>
                    <a:pt x="90" y="0"/>
                  </a:cubicBezTo>
                  <a:cubicBezTo>
                    <a:pt x="76" y="2"/>
                    <a:pt x="61" y="1"/>
                    <a:pt x="48" y="6"/>
                  </a:cubicBezTo>
                  <a:cubicBezTo>
                    <a:pt x="23" y="16"/>
                    <a:pt x="7" y="91"/>
                    <a:pt x="0" y="120"/>
                  </a:cubicBezTo>
                  <a:cubicBezTo>
                    <a:pt x="8" y="150"/>
                    <a:pt x="3" y="157"/>
                    <a:pt x="12" y="18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3057" name="Text Box 49"/>
          <p:cNvSpPr txBox="1">
            <a:spLocks noChangeArrowheads="1"/>
          </p:cNvSpPr>
          <p:nvPr/>
        </p:nvSpPr>
        <p:spPr bwMode="auto">
          <a:xfrm>
            <a:off x="6769100" y="4213225"/>
            <a:ext cx="1228725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ea typeface="新細明體" charset="-120"/>
              </a:rPr>
              <a:t>The Front Buffer</a:t>
            </a:r>
          </a:p>
        </p:txBody>
      </p:sp>
      <p:sp>
        <p:nvSpPr>
          <p:cNvPr id="43058" name="Text Box 50"/>
          <p:cNvSpPr txBox="1">
            <a:spLocks noChangeArrowheads="1"/>
          </p:cNvSpPr>
          <p:nvPr/>
        </p:nvSpPr>
        <p:spPr bwMode="auto">
          <a:xfrm>
            <a:off x="1622425" y="2333625"/>
            <a:ext cx="1552575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ea typeface="新細明體" charset="-120"/>
              </a:rPr>
              <a:t>The Back Buffer</a:t>
            </a:r>
          </a:p>
        </p:txBody>
      </p:sp>
      <p:sp>
        <p:nvSpPr>
          <p:cNvPr id="43063" name="AutoShape 55"/>
          <p:cNvSpPr>
            <a:spLocks noChangeArrowheads="1"/>
          </p:cNvSpPr>
          <p:nvPr/>
        </p:nvSpPr>
        <p:spPr bwMode="auto">
          <a:xfrm rot="-4272219">
            <a:off x="3032919" y="4861719"/>
            <a:ext cx="1120775" cy="1947863"/>
          </a:xfrm>
          <a:prstGeom prst="curvedRightArrow">
            <a:avLst>
              <a:gd name="adj1" fmla="val 34759"/>
              <a:gd name="adj2" fmla="val 69518"/>
              <a:gd name="adj3" fmla="val 33333"/>
            </a:avLst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64" name="AutoShape 56"/>
          <p:cNvSpPr>
            <a:spLocks noChangeArrowheads="1"/>
          </p:cNvSpPr>
          <p:nvPr/>
        </p:nvSpPr>
        <p:spPr bwMode="auto">
          <a:xfrm rot="-4272219" flipH="1" flipV="1">
            <a:off x="5852319" y="985044"/>
            <a:ext cx="1120775" cy="1947863"/>
          </a:xfrm>
          <a:prstGeom prst="curvedRightArrow">
            <a:avLst>
              <a:gd name="adj1" fmla="val 34759"/>
              <a:gd name="adj2" fmla="val 69518"/>
              <a:gd name="adj3" fmla="val 33333"/>
            </a:avLst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Clearing the Buffers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28" name="Group 16"/>
          <p:cNvGrpSpPr>
            <a:grpSpLocks/>
          </p:cNvGrpSpPr>
          <p:nvPr/>
        </p:nvGrpSpPr>
        <p:grpSpPr bwMode="auto">
          <a:xfrm>
            <a:off x="5102225" y="1587500"/>
            <a:ext cx="3135313" cy="2243138"/>
            <a:chOff x="3173" y="1026"/>
            <a:chExt cx="1975" cy="1413"/>
          </a:xfrm>
        </p:grpSpPr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3174" y="1026"/>
              <a:ext cx="1947" cy="1030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auto">
            <a:xfrm>
              <a:off x="3173" y="1881"/>
              <a:ext cx="1975" cy="558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105" y="136"/>
                </a:cxn>
                <a:cxn ang="0">
                  <a:pos x="193" y="96"/>
                </a:cxn>
                <a:cxn ang="0">
                  <a:pos x="465" y="0"/>
                </a:cxn>
                <a:cxn ang="0">
                  <a:pos x="537" y="8"/>
                </a:cxn>
                <a:cxn ang="0">
                  <a:pos x="585" y="32"/>
                </a:cxn>
                <a:cxn ang="0">
                  <a:pos x="737" y="72"/>
                </a:cxn>
                <a:cxn ang="0">
                  <a:pos x="1265" y="64"/>
                </a:cxn>
                <a:cxn ang="0">
                  <a:pos x="1457" y="96"/>
                </a:cxn>
                <a:cxn ang="0">
                  <a:pos x="1817" y="96"/>
                </a:cxn>
                <a:cxn ang="0">
                  <a:pos x="1977" y="128"/>
                </a:cxn>
                <a:cxn ang="0">
                  <a:pos x="2129" y="152"/>
                </a:cxn>
                <a:cxn ang="0">
                  <a:pos x="2193" y="168"/>
                </a:cxn>
                <a:cxn ang="0">
                  <a:pos x="2241" y="192"/>
                </a:cxn>
                <a:cxn ang="0">
                  <a:pos x="2305" y="208"/>
                </a:cxn>
                <a:cxn ang="0">
                  <a:pos x="2569" y="168"/>
                </a:cxn>
                <a:cxn ang="0">
                  <a:pos x="2617" y="175"/>
                </a:cxn>
                <a:cxn ang="0">
                  <a:pos x="2620" y="773"/>
                </a:cxn>
                <a:cxn ang="0">
                  <a:pos x="0" y="769"/>
                </a:cxn>
                <a:cxn ang="0">
                  <a:pos x="0" y="146"/>
                </a:cxn>
              </a:cxnLst>
              <a:rect l="0" t="0" r="r" b="b"/>
              <a:pathLst>
                <a:path w="2647" h="773">
                  <a:moveTo>
                    <a:pt x="0" y="146"/>
                  </a:moveTo>
                  <a:cubicBezTo>
                    <a:pt x="32" y="143"/>
                    <a:pt x="73" y="140"/>
                    <a:pt x="105" y="136"/>
                  </a:cubicBezTo>
                  <a:cubicBezTo>
                    <a:pt x="137" y="132"/>
                    <a:pt x="162" y="106"/>
                    <a:pt x="193" y="96"/>
                  </a:cubicBezTo>
                  <a:cubicBezTo>
                    <a:pt x="286" y="65"/>
                    <a:pt x="366" y="14"/>
                    <a:pt x="465" y="0"/>
                  </a:cubicBezTo>
                  <a:cubicBezTo>
                    <a:pt x="489" y="3"/>
                    <a:pt x="513" y="4"/>
                    <a:pt x="537" y="8"/>
                  </a:cubicBezTo>
                  <a:cubicBezTo>
                    <a:pt x="574" y="14"/>
                    <a:pt x="550" y="17"/>
                    <a:pt x="585" y="32"/>
                  </a:cubicBezTo>
                  <a:cubicBezTo>
                    <a:pt x="632" y="52"/>
                    <a:pt x="687" y="64"/>
                    <a:pt x="737" y="72"/>
                  </a:cubicBezTo>
                  <a:cubicBezTo>
                    <a:pt x="916" y="67"/>
                    <a:pt x="1088" y="73"/>
                    <a:pt x="1265" y="64"/>
                  </a:cubicBezTo>
                  <a:cubicBezTo>
                    <a:pt x="1333" y="70"/>
                    <a:pt x="1391" y="87"/>
                    <a:pt x="1457" y="96"/>
                  </a:cubicBezTo>
                  <a:cubicBezTo>
                    <a:pt x="1612" y="87"/>
                    <a:pt x="1644" y="81"/>
                    <a:pt x="1817" y="96"/>
                  </a:cubicBezTo>
                  <a:cubicBezTo>
                    <a:pt x="1866" y="100"/>
                    <a:pt x="1927" y="121"/>
                    <a:pt x="1977" y="128"/>
                  </a:cubicBezTo>
                  <a:cubicBezTo>
                    <a:pt x="2024" y="134"/>
                    <a:pt x="2080" y="141"/>
                    <a:pt x="2129" y="152"/>
                  </a:cubicBezTo>
                  <a:cubicBezTo>
                    <a:pt x="2150" y="157"/>
                    <a:pt x="2193" y="168"/>
                    <a:pt x="2193" y="168"/>
                  </a:cubicBezTo>
                  <a:cubicBezTo>
                    <a:pt x="2218" y="185"/>
                    <a:pt x="2213" y="184"/>
                    <a:pt x="2241" y="192"/>
                  </a:cubicBezTo>
                  <a:cubicBezTo>
                    <a:pt x="2262" y="198"/>
                    <a:pt x="2305" y="208"/>
                    <a:pt x="2305" y="208"/>
                  </a:cubicBezTo>
                  <a:cubicBezTo>
                    <a:pt x="2405" y="201"/>
                    <a:pt x="2475" y="184"/>
                    <a:pt x="2569" y="168"/>
                  </a:cubicBezTo>
                  <a:cubicBezTo>
                    <a:pt x="2647" y="177"/>
                    <a:pt x="2609" y="74"/>
                    <a:pt x="2617" y="175"/>
                  </a:cubicBezTo>
                  <a:lnTo>
                    <a:pt x="2620" y="773"/>
                  </a:lnTo>
                  <a:lnTo>
                    <a:pt x="0" y="769"/>
                  </a:lnTo>
                  <a:lnTo>
                    <a:pt x="0" y="146"/>
                  </a:ln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16" name="Rectangle 4"/>
            <p:cNvSpPr>
              <a:spLocks noChangeArrowheads="1"/>
            </p:cNvSpPr>
            <p:nvPr/>
          </p:nvSpPr>
          <p:spPr bwMode="auto">
            <a:xfrm>
              <a:off x="3174" y="1033"/>
              <a:ext cx="1952" cy="140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auto">
            <a:xfrm>
              <a:off x="3275" y="1229"/>
              <a:ext cx="880" cy="455"/>
            </a:xfrm>
            <a:custGeom>
              <a:avLst/>
              <a:gdLst/>
              <a:ahLst/>
              <a:cxnLst>
                <a:cxn ang="0">
                  <a:pos x="68" y="168"/>
                </a:cxn>
                <a:cxn ang="0">
                  <a:pos x="206" y="12"/>
                </a:cxn>
                <a:cxn ang="0">
                  <a:pos x="326" y="66"/>
                </a:cxn>
                <a:cxn ang="0">
                  <a:pos x="434" y="36"/>
                </a:cxn>
                <a:cxn ang="0">
                  <a:pos x="464" y="24"/>
                </a:cxn>
                <a:cxn ang="0">
                  <a:pos x="500" y="12"/>
                </a:cxn>
                <a:cxn ang="0">
                  <a:pos x="530" y="36"/>
                </a:cxn>
                <a:cxn ang="0">
                  <a:pos x="620" y="78"/>
                </a:cxn>
                <a:cxn ang="0">
                  <a:pos x="692" y="66"/>
                </a:cxn>
                <a:cxn ang="0">
                  <a:pos x="776" y="24"/>
                </a:cxn>
                <a:cxn ang="0">
                  <a:pos x="860" y="0"/>
                </a:cxn>
                <a:cxn ang="0">
                  <a:pos x="986" y="30"/>
                </a:cxn>
                <a:cxn ang="0">
                  <a:pos x="1046" y="54"/>
                </a:cxn>
                <a:cxn ang="0">
                  <a:pos x="1082" y="90"/>
                </a:cxn>
                <a:cxn ang="0">
                  <a:pos x="1142" y="216"/>
                </a:cxn>
                <a:cxn ang="0">
                  <a:pos x="1136" y="360"/>
                </a:cxn>
                <a:cxn ang="0">
                  <a:pos x="1088" y="540"/>
                </a:cxn>
                <a:cxn ang="0">
                  <a:pos x="1022" y="516"/>
                </a:cxn>
                <a:cxn ang="0">
                  <a:pos x="908" y="510"/>
                </a:cxn>
                <a:cxn ang="0">
                  <a:pos x="800" y="426"/>
                </a:cxn>
                <a:cxn ang="0">
                  <a:pos x="632" y="630"/>
                </a:cxn>
                <a:cxn ang="0">
                  <a:pos x="524" y="570"/>
                </a:cxn>
                <a:cxn ang="0">
                  <a:pos x="482" y="510"/>
                </a:cxn>
                <a:cxn ang="0">
                  <a:pos x="380" y="558"/>
                </a:cxn>
                <a:cxn ang="0">
                  <a:pos x="356" y="540"/>
                </a:cxn>
                <a:cxn ang="0">
                  <a:pos x="320" y="504"/>
                </a:cxn>
                <a:cxn ang="0">
                  <a:pos x="278" y="504"/>
                </a:cxn>
                <a:cxn ang="0">
                  <a:pos x="110" y="444"/>
                </a:cxn>
                <a:cxn ang="0">
                  <a:pos x="104" y="426"/>
                </a:cxn>
                <a:cxn ang="0">
                  <a:pos x="98" y="348"/>
                </a:cxn>
                <a:cxn ang="0">
                  <a:pos x="62" y="324"/>
                </a:cxn>
                <a:cxn ang="0">
                  <a:pos x="26" y="300"/>
                </a:cxn>
                <a:cxn ang="0">
                  <a:pos x="62" y="192"/>
                </a:cxn>
                <a:cxn ang="0">
                  <a:pos x="80" y="180"/>
                </a:cxn>
                <a:cxn ang="0">
                  <a:pos x="68" y="168"/>
                </a:cxn>
              </a:cxnLst>
              <a:rect l="0" t="0" r="r" b="b"/>
              <a:pathLst>
                <a:path w="1179" h="630">
                  <a:moveTo>
                    <a:pt x="68" y="168"/>
                  </a:moveTo>
                  <a:cubicBezTo>
                    <a:pt x="105" y="113"/>
                    <a:pt x="139" y="34"/>
                    <a:pt x="206" y="12"/>
                  </a:cubicBezTo>
                  <a:cubicBezTo>
                    <a:pt x="248" y="33"/>
                    <a:pt x="280" y="54"/>
                    <a:pt x="326" y="66"/>
                  </a:cubicBezTo>
                  <a:cubicBezTo>
                    <a:pt x="365" y="58"/>
                    <a:pt x="398" y="52"/>
                    <a:pt x="434" y="36"/>
                  </a:cubicBezTo>
                  <a:cubicBezTo>
                    <a:pt x="444" y="32"/>
                    <a:pt x="454" y="28"/>
                    <a:pt x="464" y="24"/>
                  </a:cubicBezTo>
                  <a:cubicBezTo>
                    <a:pt x="476" y="20"/>
                    <a:pt x="500" y="12"/>
                    <a:pt x="500" y="12"/>
                  </a:cubicBezTo>
                  <a:cubicBezTo>
                    <a:pt x="542" y="26"/>
                    <a:pt x="495" y="6"/>
                    <a:pt x="530" y="36"/>
                  </a:cubicBezTo>
                  <a:cubicBezTo>
                    <a:pt x="556" y="58"/>
                    <a:pt x="588" y="70"/>
                    <a:pt x="620" y="78"/>
                  </a:cubicBezTo>
                  <a:cubicBezTo>
                    <a:pt x="644" y="74"/>
                    <a:pt x="668" y="72"/>
                    <a:pt x="692" y="66"/>
                  </a:cubicBezTo>
                  <a:cubicBezTo>
                    <a:pt x="722" y="59"/>
                    <a:pt x="749" y="37"/>
                    <a:pt x="776" y="24"/>
                  </a:cubicBezTo>
                  <a:cubicBezTo>
                    <a:pt x="803" y="11"/>
                    <a:pt x="831" y="6"/>
                    <a:pt x="860" y="0"/>
                  </a:cubicBezTo>
                  <a:cubicBezTo>
                    <a:pt x="914" y="4"/>
                    <a:pt x="943" y="5"/>
                    <a:pt x="986" y="30"/>
                  </a:cubicBezTo>
                  <a:cubicBezTo>
                    <a:pt x="1005" y="41"/>
                    <a:pt x="1046" y="54"/>
                    <a:pt x="1046" y="54"/>
                  </a:cubicBezTo>
                  <a:cubicBezTo>
                    <a:pt x="1058" y="66"/>
                    <a:pt x="1074" y="75"/>
                    <a:pt x="1082" y="90"/>
                  </a:cubicBezTo>
                  <a:cubicBezTo>
                    <a:pt x="1102" y="131"/>
                    <a:pt x="1117" y="178"/>
                    <a:pt x="1142" y="216"/>
                  </a:cubicBezTo>
                  <a:cubicBezTo>
                    <a:pt x="1152" y="264"/>
                    <a:pt x="1152" y="313"/>
                    <a:pt x="1136" y="360"/>
                  </a:cubicBezTo>
                  <a:cubicBezTo>
                    <a:pt x="1130" y="528"/>
                    <a:pt x="1179" y="517"/>
                    <a:pt x="1088" y="540"/>
                  </a:cubicBezTo>
                  <a:cubicBezTo>
                    <a:pt x="1063" y="534"/>
                    <a:pt x="1047" y="522"/>
                    <a:pt x="1022" y="516"/>
                  </a:cubicBezTo>
                  <a:cubicBezTo>
                    <a:pt x="982" y="522"/>
                    <a:pt x="947" y="523"/>
                    <a:pt x="908" y="510"/>
                  </a:cubicBezTo>
                  <a:cubicBezTo>
                    <a:pt x="878" y="480"/>
                    <a:pt x="841" y="440"/>
                    <a:pt x="800" y="426"/>
                  </a:cubicBezTo>
                  <a:cubicBezTo>
                    <a:pt x="773" y="508"/>
                    <a:pt x="725" y="607"/>
                    <a:pt x="632" y="630"/>
                  </a:cubicBezTo>
                  <a:cubicBezTo>
                    <a:pt x="588" y="621"/>
                    <a:pt x="560" y="594"/>
                    <a:pt x="524" y="570"/>
                  </a:cubicBezTo>
                  <a:cubicBezTo>
                    <a:pt x="510" y="550"/>
                    <a:pt x="496" y="530"/>
                    <a:pt x="482" y="510"/>
                  </a:cubicBezTo>
                  <a:cubicBezTo>
                    <a:pt x="470" y="583"/>
                    <a:pt x="454" y="564"/>
                    <a:pt x="380" y="558"/>
                  </a:cubicBezTo>
                  <a:cubicBezTo>
                    <a:pt x="372" y="552"/>
                    <a:pt x="363" y="547"/>
                    <a:pt x="356" y="540"/>
                  </a:cubicBezTo>
                  <a:cubicBezTo>
                    <a:pt x="343" y="529"/>
                    <a:pt x="320" y="504"/>
                    <a:pt x="320" y="504"/>
                  </a:cubicBezTo>
                  <a:cubicBezTo>
                    <a:pt x="309" y="471"/>
                    <a:pt x="301" y="489"/>
                    <a:pt x="278" y="504"/>
                  </a:cubicBezTo>
                  <a:cubicBezTo>
                    <a:pt x="129" y="490"/>
                    <a:pt x="167" y="520"/>
                    <a:pt x="110" y="444"/>
                  </a:cubicBezTo>
                  <a:cubicBezTo>
                    <a:pt x="108" y="438"/>
                    <a:pt x="105" y="432"/>
                    <a:pt x="104" y="426"/>
                  </a:cubicBezTo>
                  <a:cubicBezTo>
                    <a:pt x="101" y="400"/>
                    <a:pt x="104" y="373"/>
                    <a:pt x="98" y="348"/>
                  </a:cubicBezTo>
                  <a:cubicBezTo>
                    <a:pt x="93" y="327"/>
                    <a:pt x="75" y="331"/>
                    <a:pt x="62" y="324"/>
                  </a:cubicBezTo>
                  <a:cubicBezTo>
                    <a:pt x="49" y="317"/>
                    <a:pt x="26" y="300"/>
                    <a:pt x="26" y="300"/>
                  </a:cubicBezTo>
                  <a:cubicBezTo>
                    <a:pt x="0" y="261"/>
                    <a:pt x="30" y="219"/>
                    <a:pt x="62" y="192"/>
                  </a:cubicBezTo>
                  <a:cubicBezTo>
                    <a:pt x="68" y="187"/>
                    <a:pt x="78" y="187"/>
                    <a:pt x="80" y="180"/>
                  </a:cubicBezTo>
                  <a:cubicBezTo>
                    <a:pt x="81" y="175"/>
                    <a:pt x="72" y="172"/>
                    <a:pt x="68" y="16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auto">
            <a:xfrm>
              <a:off x="4389" y="1212"/>
              <a:ext cx="692" cy="372"/>
            </a:xfrm>
            <a:custGeom>
              <a:avLst/>
              <a:gdLst/>
              <a:ahLst/>
              <a:cxnLst>
                <a:cxn ang="0">
                  <a:pos x="237" y="186"/>
                </a:cxn>
                <a:cxn ang="0">
                  <a:pos x="243" y="72"/>
                </a:cxn>
                <a:cxn ang="0">
                  <a:pos x="255" y="48"/>
                </a:cxn>
                <a:cxn ang="0">
                  <a:pos x="291" y="36"/>
                </a:cxn>
                <a:cxn ang="0">
                  <a:pos x="357" y="54"/>
                </a:cxn>
                <a:cxn ang="0">
                  <a:pos x="417" y="48"/>
                </a:cxn>
                <a:cxn ang="0">
                  <a:pos x="489" y="18"/>
                </a:cxn>
                <a:cxn ang="0">
                  <a:pos x="567" y="0"/>
                </a:cxn>
                <a:cxn ang="0">
                  <a:pos x="627" y="36"/>
                </a:cxn>
                <a:cxn ang="0">
                  <a:pos x="831" y="102"/>
                </a:cxn>
                <a:cxn ang="0">
                  <a:pos x="873" y="180"/>
                </a:cxn>
                <a:cxn ang="0">
                  <a:pos x="909" y="258"/>
                </a:cxn>
                <a:cxn ang="0">
                  <a:pos x="843" y="432"/>
                </a:cxn>
                <a:cxn ang="0">
                  <a:pos x="795" y="402"/>
                </a:cxn>
                <a:cxn ang="0">
                  <a:pos x="693" y="420"/>
                </a:cxn>
                <a:cxn ang="0">
                  <a:pos x="603" y="450"/>
                </a:cxn>
                <a:cxn ang="0">
                  <a:pos x="513" y="516"/>
                </a:cxn>
                <a:cxn ang="0">
                  <a:pos x="417" y="498"/>
                </a:cxn>
                <a:cxn ang="0">
                  <a:pos x="381" y="486"/>
                </a:cxn>
                <a:cxn ang="0">
                  <a:pos x="273" y="504"/>
                </a:cxn>
                <a:cxn ang="0">
                  <a:pos x="51" y="456"/>
                </a:cxn>
                <a:cxn ang="0">
                  <a:pos x="3" y="402"/>
                </a:cxn>
                <a:cxn ang="0">
                  <a:pos x="9" y="348"/>
                </a:cxn>
                <a:cxn ang="0">
                  <a:pos x="45" y="324"/>
                </a:cxn>
                <a:cxn ang="0">
                  <a:pos x="105" y="330"/>
                </a:cxn>
                <a:cxn ang="0">
                  <a:pos x="177" y="306"/>
                </a:cxn>
                <a:cxn ang="0">
                  <a:pos x="333" y="324"/>
                </a:cxn>
                <a:cxn ang="0">
                  <a:pos x="393" y="282"/>
                </a:cxn>
                <a:cxn ang="0">
                  <a:pos x="327" y="258"/>
                </a:cxn>
                <a:cxn ang="0">
                  <a:pos x="291" y="246"/>
                </a:cxn>
                <a:cxn ang="0">
                  <a:pos x="255" y="222"/>
                </a:cxn>
                <a:cxn ang="0">
                  <a:pos x="237" y="186"/>
                </a:cxn>
                <a:cxn ang="0">
                  <a:pos x="243" y="168"/>
                </a:cxn>
                <a:cxn ang="0">
                  <a:pos x="237" y="186"/>
                </a:cxn>
              </a:cxnLst>
              <a:rect l="0" t="0" r="r" b="b"/>
              <a:pathLst>
                <a:path w="927" h="516">
                  <a:moveTo>
                    <a:pt x="237" y="186"/>
                  </a:moveTo>
                  <a:cubicBezTo>
                    <a:pt x="217" y="147"/>
                    <a:pt x="221" y="110"/>
                    <a:pt x="243" y="72"/>
                  </a:cubicBezTo>
                  <a:cubicBezTo>
                    <a:pt x="247" y="64"/>
                    <a:pt x="248" y="53"/>
                    <a:pt x="255" y="48"/>
                  </a:cubicBezTo>
                  <a:cubicBezTo>
                    <a:pt x="265" y="40"/>
                    <a:pt x="291" y="36"/>
                    <a:pt x="291" y="36"/>
                  </a:cubicBezTo>
                  <a:cubicBezTo>
                    <a:pt x="313" y="43"/>
                    <a:pt x="357" y="54"/>
                    <a:pt x="357" y="54"/>
                  </a:cubicBezTo>
                  <a:cubicBezTo>
                    <a:pt x="377" y="52"/>
                    <a:pt x="397" y="52"/>
                    <a:pt x="417" y="48"/>
                  </a:cubicBezTo>
                  <a:cubicBezTo>
                    <a:pt x="448" y="42"/>
                    <a:pt x="463" y="29"/>
                    <a:pt x="489" y="18"/>
                  </a:cubicBezTo>
                  <a:cubicBezTo>
                    <a:pt x="520" y="4"/>
                    <a:pt x="533" y="5"/>
                    <a:pt x="567" y="0"/>
                  </a:cubicBezTo>
                  <a:cubicBezTo>
                    <a:pt x="594" y="7"/>
                    <a:pt x="604" y="21"/>
                    <a:pt x="627" y="36"/>
                  </a:cubicBezTo>
                  <a:cubicBezTo>
                    <a:pt x="704" y="27"/>
                    <a:pt x="775" y="46"/>
                    <a:pt x="831" y="102"/>
                  </a:cubicBezTo>
                  <a:cubicBezTo>
                    <a:pt x="841" y="131"/>
                    <a:pt x="861" y="152"/>
                    <a:pt x="873" y="180"/>
                  </a:cubicBezTo>
                  <a:cubicBezTo>
                    <a:pt x="905" y="255"/>
                    <a:pt x="883" y="219"/>
                    <a:pt x="909" y="258"/>
                  </a:cubicBezTo>
                  <a:cubicBezTo>
                    <a:pt x="927" y="332"/>
                    <a:pt x="903" y="392"/>
                    <a:pt x="843" y="432"/>
                  </a:cubicBezTo>
                  <a:cubicBezTo>
                    <a:pt x="807" y="420"/>
                    <a:pt x="837" y="412"/>
                    <a:pt x="795" y="402"/>
                  </a:cubicBezTo>
                  <a:cubicBezTo>
                    <a:pt x="761" y="409"/>
                    <a:pt x="726" y="409"/>
                    <a:pt x="693" y="420"/>
                  </a:cubicBezTo>
                  <a:cubicBezTo>
                    <a:pt x="644" y="469"/>
                    <a:pt x="674" y="458"/>
                    <a:pt x="603" y="450"/>
                  </a:cubicBezTo>
                  <a:cubicBezTo>
                    <a:pt x="552" y="433"/>
                    <a:pt x="548" y="493"/>
                    <a:pt x="513" y="516"/>
                  </a:cubicBezTo>
                  <a:cubicBezTo>
                    <a:pt x="440" y="509"/>
                    <a:pt x="472" y="516"/>
                    <a:pt x="417" y="498"/>
                  </a:cubicBezTo>
                  <a:cubicBezTo>
                    <a:pt x="405" y="494"/>
                    <a:pt x="381" y="486"/>
                    <a:pt x="381" y="486"/>
                  </a:cubicBezTo>
                  <a:cubicBezTo>
                    <a:pt x="339" y="490"/>
                    <a:pt x="312" y="496"/>
                    <a:pt x="273" y="504"/>
                  </a:cubicBezTo>
                  <a:cubicBezTo>
                    <a:pt x="195" y="496"/>
                    <a:pt x="126" y="475"/>
                    <a:pt x="51" y="456"/>
                  </a:cubicBezTo>
                  <a:cubicBezTo>
                    <a:pt x="10" y="415"/>
                    <a:pt x="24" y="434"/>
                    <a:pt x="3" y="402"/>
                  </a:cubicBezTo>
                  <a:cubicBezTo>
                    <a:pt x="5" y="384"/>
                    <a:pt x="0" y="364"/>
                    <a:pt x="9" y="348"/>
                  </a:cubicBezTo>
                  <a:cubicBezTo>
                    <a:pt x="16" y="335"/>
                    <a:pt x="45" y="324"/>
                    <a:pt x="45" y="324"/>
                  </a:cubicBezTo>
                  <a:cubicBezTo>
                    <a:pt x="89" y="354"/>
                    <a:pt x="69" y="357"/>
                    <a:pt x="105" y="330"/>
                  </a:cubicBezTo>
                  <a:cubicBezTo>
                    <a:pt x="129" y="282"/>
                    <a:pt x="133" y="295"/>
                    <a:pt x="177" y="306"/>
                  </a:cubicBezTo>
                  <a:cubicBezTo>
                    <a:pt x="252" y="298"/>
                    <a:pt x="268" y="311"/>
                    <a:pt x="333" y="324"/>
                  </a:cubicBezTo>
                  <a:cubicBezTo>
                    <a:pt x="377" y="318"/>
                    <a:pt x="380" y="320"/>
                    <a:pt x="393" y="282"/>
                  </a:cubicBezTo>
                  <a:cubicBezTo>
                    <a:pt x="380" y="243"/>
                    <a:pt x="395" y="271"/>
                    <a:pt x="327" y="258"/>
                  </a:cubicBezTo>
                  <a:cubicBezTo>
                    <a:pt x="315" y="256"/>
                    <a:pt x="303" y="250"/>
                    <a:pt x="291" y="246"/>
                  </a:cubicBezTo>
                  <a:cubicBezTo>
                    <a:pt x="277" y="241"/>
                    <a:pt x="255" y="222"/>
                    <a:pt x="255" y="222"/>
                  </a:cubicBezTo>
                  <a:cubicBezTo>
                    <a:pt x="249" y="213"/>
                    <a:pt x="237" y="198"/>
                    <a:pt x="237" y="186"/>
                  </a:cubicBezTo>
                  <a:cubicBezTo>
                    <a:pt x="237" y="180"/>
                    <a:pt x="243" y="168"/>
                    <a:pt x="243" y="168"/>
                  </a:cubicBezTo>
                  <a:cubicBezTo>
                    <a:pt x="243" y="168"/>
                    <a:pt x="239" y="180"/>
                    <a:pt x="237" y="18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auto">
            <a:xfrm>
              <a:off x="3533" y="1035"/>
              <a:ext cx="1226" cy="766"/>
            </a:xfrm>
            <a:custGeom>
              <a:avLst/>
              <a:gdLst/>
              <a:ahLst/>
              <a:cxnLst>
                <a:cxn ang="0">
                  <a:pos x="646" y="858"/>
                </a:cxn>
                <a:cxn ang="0">
                  <a:pos x="556" y="948"/>
                </a:cxn>
                <a:cxn ang="0">
                  <a:pos x="520" y="960"/>
                </a:cxn>
                <a:cxn ang="0">
                  <a:pos x="436" y="936"/>
                </a:cxn>
                <a:cxn ang="0">
                  <a:pos x="400" y="924"/>
                </a:cxn>
                <a:cxn ang="0">
                  <a:pos x="220" y="924"/>
                </a:cxn>
                <a:cxn ang="0">
                  <a:pos x="130" y="870"/>
                </a:cxn>
                <a:cxn ang="0">
                  <a:pos x="4" y="702"/>
                </a:cxn>
                <a:cxn ang="0">
                  <a:pos x="10" y="612"/>
                </a:cxn>
                <a:cxn ang="0">
                  <a:pos x="76" y="576"/>
                </a:cxn>
                <a:cxn ang="0">
                  <a:pos x="136" y="528"/>
                </a:cxn>
                <a:cxn ang="0">
                  <a:pos x="148" y="354"/>
                </a:cxn>
                <a:cxn ang="0">
                  <a:pos x="154" y="300"/>
                </a:cxn>
                <a:cxn ang="0">
                  <a:pos x="256" y="240"/>
                </a:cxn>
                <a:cxn ang="0">
                  <a:pos x="250" y="138"/>
                </a:cxn>
                <a:cxn ang="0">
                  <a:pos x="238" y="90"/>
                </a:cxn>
                <a:cxn ang="0">
                  <a:pos x="244" y="36"/>
                </a:cxn>
                <a:cxn ang="0">
                  <a:pos x="346" y="54"/>
                </a:cxn>
                <a:cxn ang="0">
                  <a:pos x="508" y="18"/>
                </a:cxn>
                <a:cxn ang="0">
                  <a:pos x="574" y="0"/>
                </a:cxn>
                <a:cxn ang="0">
                  <a:pos x="670" y="30"/>
                </a:cxn>
                <a:cxn ang="0">
                  <a:pos x="904" y="24"/>
                </a:cxn>
                <a:cxn ang="0">
                  <a:pos x="940" y="54"/>
                </a:cxn>
                <a:cxn ang="0">
                  <a:pos x="1096" y="90"/>
                </a:cxn>
                <a:cxn ang="0">
                  <a:pos x="1186" y="132"/>
                </a:cxn>
                <a:cxn ang="0">
                  <a:pos x="1222" y="168"/>
                </a:cxn>
                <a:cxn ang="0">
                  <a:pos x="1246" y="318"/>
                </a:cxn>
                <a:cxn ang="0">
                  <a:pos x="1342" y="372"/>
                </a:cxn>
                <a:cxn ang="0">
                  <a:pos x="1396" y="426"/>
                </a:cxn>
                <a:cxn ang="0">
                  <a:pos x="1462" y="528"/>
                </a:cxn>
                <a:cxn ang="0">
                  <a:pos x="1540" y="588"/>
                </a:cxn>
                <a:cxn ang="0">
                  <a:pos x="1558" y="648"/>
                </a:cxn>
                <a:cxn ang="0">
                  <a:pos x="1612" y="846"/>
                </a:cxn>
                <a:cxn ang="0">
                  <a:pos x="1606" y="984"/>
                </a:cxn>
                <a:cxn ang="0">
                  <a:pos x="1516" y="1050"/>
                </a:cxn>
                <a:cxn ang="0">
                  <a:pos x="1480" y="1062"/>
                </a:cxn>
                <a:cxn ang="0">
                  <a:pos x="1420" y="1050"/>
                </a:cxn>
                <a:cxn ang="0">
                  <a:pos x="1378" y="1026"/>
                </a:cxn>
                <a:cxn ang="0">
                  <a:pos x="1210" y="1008"/>
                </a:cxn>
                <a:cxn ang="0">
                  <a:pos x="1174" y="984"/>
                </a:cxn>
                <a:cxn ang="0">
                  <a:pos x="1084" y="948"/>
                </a:cxn>
                <a:cxn ang="0">
                  <a:pos x="1012" y="936"/>
                </a:cxn>
                <a:cxn ang="0">
                  <a:pos x="886" y="876"/>
                </a:cxn>
                <a:cxn ang="0">
                  <a:pos x="832" y="858"/>
                </a:cxn>
                <a:cxn ang="0">
                  <a:pos x="814" y="852"/>
                </a:cxn>
                <a:cxn ang="0">
                  <a:pos x="646" y="858"/>
                </a:cxn>
              </a:cxnLst>
              <a:rect l="0" t="0" r="r" b="b"/>
              <a:pathLst>
                <a:path w="1642" h="1062">
                  <a:moveTo>
                    <a:pt x="646" y="858"/>
                  </a:moveTo>
                  <a:cubicBezTo>
                    <a:pt x="628" y="894"/>
                    <a:pt x="597" y="934"/>
                    <a:pt x="556" y="948"/>
                  </a:cubicBezTo>
                  <a:cubicBezTo>
                    <a:pt x="544" y="952"/>
                    <a:pt x="520" y="960"/>
                    <a:pt x="520" y="960"/>
                  </a:cubicBezTo>
                  <a:cubicBezTo>
                    <a:pt x="491" y="954"/>
                    <a:pt x="464" y="944"/>
                    <a:pt x="436" y="936"/>
                  </a:cubicBezTo>
                  <a:cubicBezTo>
                    <a:pt x="424" y="932"/>
                    <a:pt x="400" y="924"/>
                    <a:pt x="400" y="924"/>
                  </a:cubicBezTo>
                  <a:cubicBezTo>
                    <a:pt x="324" y="932"/>
                    <a:pt x="313" y="936"/>
                    <a:pt x="220" y="924"/>
                  </a:cubicBezTo>
                  <a:cubicBezTo>
                    <a:pt x="186" y="920"/>
                    <a:pt x="163" y="881"/>
                    <a:pt x="130" y="870"/>
                  </a:cubicBezTo>
                  <a:cubicBezTo>
                    <a:pt x="60" y="818"/>
                    <a:pt x="22" y="792"/>
                    <a:pt x="4" y="702"/>
                  </a:cubicBezTo>
                  <a:cubicBezTo>
                    <a:pt x="6" y="672"/>
                    <a:pt x="0" y="640"/>
                    <a:pt x="10" y="612"/>
                  </a:cubicBezTo>
                  <a:cubicBezTo>
                    <a:pt x="17" y="594"/>
                    <a:pt x="61" y="584"/>
                    <a:pt x="76" y="576"/>
                  </a:cubicBezTo>
                  <a:cubicBezTo>
                    <a:pt x="97" y="564"/>
                    <a:pt x="119" y="545"/>
                    <a:pt x="136" y="528"/>
                  </a:cubicBezTo>
                  <a:cubicBezTo>
                    <a:pt x="162" y="450"/>
                    <a:pt x="154" y="495"/>
                    <a:pt x="148" y="354"/>
                  </a:cubicBezTo>
                  <a:cubicBezTo>
                    <a:pt x="150" y="336"/>
                    <a:pt x="148" y="317"/>
                    <a:pt x="154" y="300"/>
                  </a:cubicBezTo>
                  <a:cubicBezTo>
                    <a:pt x="166" y="265"/>
                    <a:pt x="228" y="259"/>
                    <a:pt x="256" y="240"/>
                  </a:cubicBezTo>
                  <a:cubicBezTo>
                    <a:pt x="278" y="206"/>
                    <a:pt x="262" y="173"/>
                    <a:pt x="250" y="138"/>
                  </a:cubicBezTo>
                  <a:cubicBezTo>
                    <a:pt x="245" y="122"/>
                    <a:pt x="238" y="90"/>
                    <a:pt x="238" y="90"/>
                  </a:cubicBezTo>
                  <a:cubicBezTo>
                    <a:pt x="240" y="72"/>
                    <a:pt x="230" y="47"/>
                    <a:pt x="244" y="36"/>
                  </a:cubicBezTo>
                  <a:cubicBezTo>
                    <a:pt x="257" y="26"/>
                    <a:pt x="327" y="48"/>
                    <a:pt x="346" y="54"/>
                  </a:cubicBezTo>
                  <a:cubicBezTo>
                    <a:pt x="491" y="45"/>
                    <a:pt x="404" y="53"/>
                    <a:pt x="508" y="18"/>
                  </a:cubicBezTo>
                  <a:cubicBezTo>
                    <a:pt x="530" y="11"/>
                    <a:pt x="574" y="0"/>
                    <a:pt x="574" y="0"/>
                  </a:cubicBezTo>
                  <a:cubicBezTo>
                    <a:pt x="606" y="11"/>
                    <a:pt x="637" y="23"/>
                    <a:pt x="670" y="30"/>
                  </a:cubicBezTo>
                  <a:cubicBezTo>
                    <a:pt x="766" y="24"/>
                    <a:pt x="805" y="19"/>
                    <a:pt x="904" y="24"/>
                  </a:cubicBezTo>
                  <a:cubicBezTo>
                    <a:pt x="968" y="67"/>
                    <a:pt x="871" y="0"/>
                    <a:pt x="940" y="54"/>
                  </a:cubicBezTo>
                  <a:cubicBezTo>
                    <a:pt x="993" y="95"/>
                    <a:pt x="1022" y="85"/>
                    <a:pt x="1096" y="90"/>
                  </a:cubicBezTo>
                  <a:cubicBezTo>
                    <a:pt x="1128" y="101"/>
                    <a:pt x="1161" y="107"/>
                    <a:pt x="1186" y="132"/>
                  </a:cubicBezTo>
                  <a:cubicBezTo>
                    <a:pt x="1198" y="144"/>
                    <a:pt x="1222" y="168"/>
                    <a:pt x="1222" y="168"/>
                  </a:cubicBezTo>
                  <a:cubicBezTo>
                    <a:pt x="1237" y="213"/>
                    <a:pt x="1225" y="293"/>
                    <a:pt x="1246" y="318"/>
                  </a:cubicBezTo>
                  <a:cubicBezTo>
                    <a:pt x="1269" y="346"/>
                    <a:pt x="1311" y="357"/>
                    <a:pt x="1342" y="372"/>
                  </a:cubicBezTo>
                  <a:cubicBezTo>
                    <a:pt x="1366" y="384"/>
                    <a:pt x="1381" y="405"/>
                    <a:pt x="1396" y="426"/>
                  </a:cubicBezTo>
                  <a:cubicBezTo>
                    <a:pt x="1410" y="468"/>
                    <a:pt x="1426" y="501"/>
                    <a:pt x="1462" y="528"/>
                  </a:cubicBezTo>
                  <a:cubicBezTo>
                    <a:pt x="1492" y="551"/>
                    <a:pt x="1517" y="557"/>
                    <a:pt x="1540" y="588"/>
                  </a:cubicBezTo>
                  <a:cubicBezTo>
                    <a:pt x="1547" y="608"/>
                    <a:pt x="1551" y="628"/>
                    <a:pt x="1558" y="648"/>
                  </a:cubicBezTo>
                  <a:cubicBezTo>
                    <a:pt x="1566" y="723"/>
                    <a:pt x="1566" y="785"/>
                    <a:pt x="1612" y="846"/>
                  </a:cubicBezTo>
                  <a:cubicBezTo>
                    <a:pt x="1626" y="888"/>
                    <a:pt x="1642" y="948"/>
                    <a:pt x="1606" y="984"/>
                  </a:cubicBezTo>
                  <a:cubicBezTo>
                    <a:pt x="1580" y="1010"/>
                    <a:pt x="1546" y="1030"/>
                    <a:pt x="1516" y="1050"/>
                  </a:cubicBezTo>
                  <a:cubicBezTo>
                    <a:pt x="1505" y="1057"/>
                    <a:pt x="1480" y="1062"/>
                    <a:pt x="1480" y="1062"/>
                  </a:cubicBezTo>
                  <a:cubicBezTo>
                    <a:pt x="1471" y="1061"/>
                    <a:pt x="1434" y="1058"/>
                    <a:pt x="1420" y="1050"/>
                  </a:cubicBezTo>
                  <a:cubicBezTo>
                    <a:pt x="1399" y="1038"/>
                    <a:pt x="1400" y="1029"/>
                    <a:pt x="1378" y="1026"/>
                  </a:cubicBezTo>
                  <a:cubicBezTo>
                    <a:pt x="1322" y="1019"/>
                    <a:pt x="1266" y="1015"/>
                    <a:pt x="1210" y="1008"/>
                  </a:cubicBezTo>
                  <a:cubicBezTo>
                    <a:pt x="1150" y="988"/>
                    <a:pt x="1241" y="1021"/>
                    <a:pt x="1174" y="984"/>
                  </a:cubicBezTo>
                  <a:cubicBezTo>
                    <a:pt x="1172" y="983"/>
                    <a:pt x="1091" y="949"/>
                    <a:pt x="1084" y="948"/>
                  </a:cubicBezTo>
                  <a:cubicBezTo>
                    <a:pt x="1060" y="943"/>
                    <a:pt x="1012" y="936"/>
                    <a:pt x="1012" y="936"/>
                  </a:cubicBezTo>
                  <a:cubicBezTo>
                    <a:pt x="975" y="911"/>
                    <a:pt x="929" y="890"/>
                    <a:pt x="886" y="876"/>
                  </a:cubicBezTo>
                  <a:cubicBezTo>
                    <a:pt x="868" y="870"/>
                    <a:pt x="850" y="864"/>
                    <a:pt x="832" y="858"/>
                  </a:cubicBezTo>
                  <a:cubicBezTo>
                    <a:pt x="826" y="856"/>
                    <a:pt x="814" y="852"/>
                    <a:pt x="814" y="852"/>
                  </a:cubicBezTo>
                  <a:cubicBezTo>
                    <a:pt x="758" y="855"/>
                    <a:pt x="701" y="867"/>
                    <a:pt x="646" y="85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auto">
            <a:xfrm>
              <a:off x="3769" y="1403"/>
              <a:ext cx="815" cy="861"/>
            </a:xfrm>
            <a:custGeom>
              <a:avLst/>
              <a:gdLst/>
              <a:ahLst/>
              <a:cxnLst>
                <a:cxn ang="0">
                  <a:pos x="78" y="1062"/>
                </a:cxn>
                <a:cxn ang="0">
                  <a:pos x="144" y="1038"/>
                </a:cxn>
                <a:cxn ang="0">
                  <a:pos x="246" y="960"/>
                </a:cxn>
                <a:cxn ang="0">
                  <a:pos x="384" y="528"/>
                </a:cxn>
                <a:cxn ang="0">
                  <a:pos x="390" y="408"/>
                </a:cxn>
                <a:cxn ang="0">
                  <a:pos x="288" y="336"/>
                </a:cxn>
                <a:cxn ang="0">
                  <a:pos x="204" y="318"/>
                </a:cxn>
                <a:cxn ang="0">
                  <a:pos x="186" y="312"/>
                </a:cxn>
                <a:cxn ang="0">
                  <a:pos x="162" y="300"/>
                </a:cxn>
                <a:cxn ang="0">
                  <a:pos x="0" y="270"/>
                </a:cxn>
                <a:cxn ang="0">
                  <a:pos x="366" y="288"/>
                </a:cxn>
                <a:cxn ang="0">
                  <a:pos x="402" y="270"/>
                </a:cxn>
                <a:cxn ang="0">
                  <a:pos x="378" y="156"/>
                </a:cxn>
                <a:cxn ang="0">
                  <a:pos x="354" y="96"/>
                </a:cxn>
                <a:cxn ang="0">
                  <a:pos x="348" y="78"/>
                </a:cxn>
                <a:cxn ang="0">
                  <a:pos x="372" y="90"/>
                </a:cxn>
                <a:cxn ang="0">
                  <a:pos x="438" y="156"/>
                </a:cxn>
                <a:cxn ang="0">
                  <a:pos x="474" y="132"/>
                </a:cxn>
                <a:cxn ang="0">
                  <a:pos x="510" y="54"/>
                </a:cxn>
                <a:cxn ang="0">
                  <a:pos x="540" y="108"/>
                </a:cxn>
                <a:cxn ang="0">
                  <a:pos x="564" y="144"/>
                </a:cxn>
                <a:cxn ang="0">
                  <a:pos x="690" y="60"/>
                </a:cxn>
                <a:cxn ang="0">
                  <a:pos x="744" y="42"/>
                </a:cxn>
                <a:cxn ang="0">
                  <a:pos x="840" y="0"/>
                </a:cxn>
                <a:cxn ang="0">
                  <a:pos x="744" y="108"/>
                </a:cxn>
                <a:cxn ang="0">
                  <a:pos x="648" y="162"/>
                </a:cxn>
                <a:cxn ang="0">
                  <a:pos x="660" y="180"/>
                </a:cxn>
                <a:cxn ang="0">
                  <a:pos x="690" y="186"/>
                </a:cxn>
                <a:cxn ang="0">
                  <a:pos x="678" y="204"/>
                </a:cxn>
                <a:cxn ang="0">
                  <a:pos x="636" y="234"/>
                </a:cxn>
                <a:cxn ang="0">
                  <a:pos x="660" y="264"/>
                </a:cxn>
                <a:cxn ang="0">
                  <a:pos x="642" y="288"/>
                </a:cxn>
                <a:cxn ang="0">
                  <a:pos x="630" y="306"/>
                </a:cxn>
                <a:cxn ang="0">
                  <a:pos x="732" y="294"/>
                </a:cxn>
                <a:cxn ang="0">
                  <a:pos x="948" y="276"/>
                </a:cxn>
                <a:cxn ang="0">
                  <a:pos x="1080" y="282"/>
                </a:cxn>
                <a:cxn ang="0">
                  <a:pos x="1044" y="294"/>
                </a:cxn>
                <a:cxn ang="0">
                  <a:pos x="1002" y="312"/>
                </a:cxn>
                <a:cxn ang="0">
                  <a:pos x="822" y="366"/>
                </a:cxn>
                <a:cxn ang="0">
                  <a:pos x="618" y="426"/>
                </a:cxn>
                <a:cxn ang="0">
                  <a:pos x="600" y="612"/>
                </a:cxn>
                <a:cxn ang="0">
                  <a:pos x="810" y="1008"/>
                </a:cxn>
                <a:cxn ang="0">
                  <a:pos x="882" y="1068"/>
                </a:cxn>
                <a:cxn ang="0">
                  <a:pos x="750" y="1068"/>
                </a:cxn>
                <a:cxn ang="0">
                  <a:pos x="696" y="1032"/>
                </a:cxn>
                <a:cxn ang="0">
                  <a:pos x="642" y="1014"/>
                </a:cxn>
                <a:cxn ang="0">
                  <a:pos x="624" y="1008"/>
                </a:cxn>
                <a:cxn ang="0">
                  <a:pos x="558" y="1104"/>
                </a:cxn>
                <a:cxn ang="0">
                  <a:pos x="492" y="1044"/>
                </a:cxn>
                <a:cxn ang="0">
                  <a:pos x="402" y="1128"/>
                </a:cxn>
                <a:cxn ang="0">
                  <a:pos x="372" y="1164"/>
                </a:cxn>
                <a:cxn ang="0">
                  <a:pos x="330" y="1182"/>
                </a:cxn>
                <a:cxn ang="0">
                  <a:pos x="294" y="1194"/>
                </a:cxn>
                <a:cxn ang="0">
                  <a:pos x="330" y="1080"/>
                </a:cxn>
                <a:cxn ang="0">
                  <a:pos x="348" y="1044"/>
                </a:cxn>
                <a:cxn ang="0">
                  <a:pos x="282" y="1068"/>
                </a:cxn>
                <a:cxn ang="0">
                  <a:pos x="138" y="1086"/>
                </a:cxn>
                <a:cxn ang="0">
                  <a:pos x="78" y="1062"/>
                </a:cxn>
              </a:cxnLst>
              <a:rect l="0" t="0" r="r" b="b"/>
              <a:pathLst>
                <a:path w="1092" h="1194">
                  <a:moveTo>
                    <a:pt x="78" y="1062"/>
                  </a:moveTo>
                  <a:cubicBezTo>
                    <a:pt x="102" y="1056"/>
                    <a:pt x="121" y="1046"/>
                    <a:pt x="144" y="1038"/>
                  </a:cubicBezTo>
                  <a:cubicBezTo>
                    <a:pt x="175" y="1015"/>
                    <a:pt x="222" y="991"/>
                    <a:pt x="246" y="960"/>
                  </a:cubicBezTo>
                  <a:cubicBezTo>
                    <a:pt x="341" y="838"/>
                    <a:pt x="365" y="678"/>
                    <a:pt x="384" y="528"/>
                  </a:cubicBezTo>
                  <a:cubicBezTo>
                    <a:pt x="386" y="488"/>
                    <a:pt x="395" y="448"/>
                    <a:pt x="390" y="408"/>
                  </a:cubicBezTo>
                  <a:cubicBezTo>
                    <a:pt x="385" y="367"/>
                    <a:pt x="315" y="350"/>
                    <a:pt x="288" y="336"/>
                  </a:cubicBezTo>
                  <a:cubicBezTo>
                    <a:pt x="268" y="326"/>
                    <a:pt x="227" y="323"/>
                    <a:pt x="204" y="318"/>
                  </a:cubicBezTo>
                  <a:cubicBezTo>
                    <a:pt x="198" y="317"/>
                    <a:pt x="192" y="314"/>
                    <a:pt x="186" y="312"/>
                  </a:cubicBezTo>
                  <a:cubicBezTo>
                    <a:pt x="178" y="308"/>
                    <a:pt x="171" y="302"/>
                    <a:pt x="162" y="300"/>
                  </a:cubicBezTo>
                  <a:cubicBezTo>
                    <a:pt x="108" y="288"/>
                    <a:pt x="53" y="288"/>
                    <a:pt x="0" y="270"/>
                  </a:cubicBezTo>
                  <a:cubicBezTo>
                    <a:pt x="128" y="265"/>
                    <a:pt x="240" y="274"/>
                    <a:pt x="366" y="288"/>
                  </a:cubicBezTo>
                  <a:cubicBezTo>
                    <a:pt x="378" y="282"/>
                    <a:pt x="398" y="283"/>
                    <a:pt x="402" y="270"/>
                  </a:cubicBezTo>
                  <a:cubicBezTo>
                    <a:pt x="404" y="263"/>
                    <a:pt x="385" y="178"/>
                    <a:pt x="378" y="156"/>
                  </a:cubicBezTo>
                  <a:cubicBezTo>
                    <a:pt x="360" y="95"/>
                    <a:pt x="374" y="143"/>
                    <a:pt x="354" y="96"/>
                  </a:cubicBezTo>
                  <a:cubicBezTo>
                    <a:pt x="352" y="90"/>
                    <a:pt x="342" y="80"/>
                    <a:pt x="348" y="78"/>
                  </a:cubicBezTo>
                  <a:cubicBezTo>
                    <a:pt x="356" y="75"/>
                    <a:pt x="364" y="86"/>
                    <a:pt x="372" y="90"/>
                  </a:cubicBezTo>
                  <a:cubicBezTo>
                    <a:pt x="390" y="117"/>
                    <a:pt x="411" y="138"/>
                    <a:pt x="438" y="156"/>
                  </a:cubicBezTo>
                  <a:cubicBezTo>
                    <a:pt x="462" y="193"/>
                    <a:pt x="457" y="157"/>
                    <a:pt x="474" y="132"/>
                  </a:cubicBezTo>
                  <a:cubicBezTo>
                    <a:pt x="481" y="104"/>
                    <a:pt x="494" y="78"/>
                    <a:pt x="510" y="54"/>
                  </a:cubicBezTo>
                  <a:cubicBezTo>
                    <a:pt x="521" y="72"/>
                    <a:pt x="529" y="90"/>
                    <a:pt x="540" y="108"/>
                  </a:cubicBezTo>
                  <a:cubicBezTo>
                    <a:pt x="547" y="120"/>
                    <a:pt x="564" y="144"/>
                    <a:pt x="564" y="144"/>
                  </a:cubicBezTo>
                  <a:cubicBezTo>
                    <a:pt x="614" y="131"/>
                    <a:pt x="647" y="87"/>
                    <a:pt x="690" y="60"/>
                  </a:cubicBezTo>
                  <a:cubicBezTo>
                    <a:pt x="716" y="44"/>
                    <a:pt x="718" y="52"/>
                    <a:pt x="744" y="42"/>
                  </a:cubicBezTo>
                  <a:cubicBezTo>
                    <a:pt x="777" y="30"/>
                    <a:pt x="807" y="11"/>
                    <a:pt x="840" y="0"/>
                  </a:cubicBezTo>
                  <a:cubicBezTo>
                    <a:pt x="819" y="31"/>
                    <a:pt x="777" y="97"/>
                    <a:pt x="744" y="108"/>
                  </a:cubicBezTo>
                  <a:cubicBezTo>
                    <a:pt x="714" y="130"/>
                    <a:pt x="683" y="150"/>
                    <a:pt x="648" y="162"/>
                  </a:cubicBezTo>
                  <a:cubicBezTo>
                    <a:pt x="652" y="168"/>
                    <a:pt x="654" y="176"/>
                    <a:pt x="660" y="180"/>
                  </a:cubicBezTo>
                  <a:cubicBezTo>
                    <a:pt x="669" y="185"/>
                    <a:pt x="684" y="178"/>
                    <a:pt x="690" y="186"/>
                  </a:cubicBezTo>
                  <a:cubicBezTo>
                    <a:pt x="694" y="192"/>
                    <a:pt x="683" y="199"/>
                    <a:pt x="678" y="204"/>
                  </a:cubicBezTo>
                  <a:cubicBezTo>
                    <a:pt x="671" y="211"/>
                    <a:pt x="646" y="227"/>
                    <a:pt x="636" y="234"/>
                  </a:cubicBezTo>
                  <a:cubicBezTo>
                    <a:pt x="645" y="240"/>
                    <a:pt x="665" y="248"/>
                    <a:pt x="660" y="264"/>
                  </a:cubicBezTo>
                  <a:cubicBezTo>
                    <a:pt x="657" y="274"/>
                    <a:pt x="648" y="280"/>
                    <a:pt x="642" y="288"/>
                  </a:cubicBezTo>
                  <a:cubicBezTo>
                    <a:pt x="638" y="294"/>
                    <a:pt x="623" y="304"/>
                    <a:pt x="630" y="306"/>
                  </a:cubicBezTo>
                  <a:cubicBezTo>
                    <a:pt x="662" y="317"/>
                    <a:pt x="698" y="299"/>
                    <a:pt x="732" y="294"/>
                  </a:cubicBezTo>
                  <a:cubicBezTo>
                    <a:pt x="804" y="284"/>
                    <a:pt x="875" y="280"/>
                    <a:pt x="948" y="276"/>
                  </a:cubicBezTo>
                  <a:cubicBezTo>
                    <a:pt x="992" y="278"/>
                    <a:pt x="1037" y="274"/>
                    <a:pt x="1080" y="282"/>
                  </a:cubicBezTo>
                  <a:cubicBezTo>
                    <a:pt x="1092" y="284"/>
                    <a:pt x="1056" y="290"/>
                    <a:pt x="1044" y="294"/>
                  </a:cubicBezTo>
                  <a:cubicBezTo>
                    <a:pt x="1030" y="299"/>
                    <a:pt x="1016" y="307"/>
                    <a:pt x="1002" y="312"/>
                  </a:cubicBezTo>
                  <a:cubicBezTo>
                    <a:pt x="944" y="331"/>
                    <a:pt x="882" y="354"/>
                    <a:pt x="822" y="366"/>
                  </a:cubicBezTo>
                  <a:cubicBezTo>
                    <a:pt x="763" y="406"/>
                    <a:pt x="688" y="419"/>
                    <a:pt x="618" y="426"/>
                  </a:cubicBezTo>
                  <a:cubicBezTo>
                    <a:pt x="566" y="478"/>
                    <a:pt x="593" y="525"/>
                    <a:pt x="600" y="612"/>
                  </a:cubicBezTo>
                  <a:cubicBezTo>
                    <a:pt x="613" y="763"/>
                    <a:pt x="679" y="921"/>
                    <a:pt x="810" y="1008"/>
                  </a:cubicBezTo>
                  <a:cubicBezTo>
                    <a:pt x="828" y="1034"/>
                    <a:pt x="856" y="1050"/>
                    <a:pt x="882" y="1068"/>
                  </a:cubicBezTo>
                  <a:cubicBezTo>
                    <a:pt x="832" y="1081"/>
                    <a:pt x="827" y="1084"/>
                    <a:pt x="750" y="1068"/>
                  </a:cubicBezTo>
                  <a:cubicBezTo>
                    <a:pt x="702" y="1058"/>
                    <a:pt x="729" y="1043"/>
                    <a:pt x="696" y="1032"/>
                  </a:cubicBezTo>
                  <a:cubicBezTo>
                    <a:pt x="678" y="1026"/>
                    <a:pt x="660" y="1020"/>
                    <a:pt x="642" y="1014"/>
                  </a:cubicBezTo>
                  <a:cubicBezTo>
                    <a:pt x="636" y="1012"/>
                    <a:pt x="624" y="1008"/>
                    <a:pt x="624" y="1008"/>
                  </a:cubicBezTo>
                  <a:cubicBezTo>
                    <a:pt x="618" y="1066"/>
                    <a:pt x="617" y="1089"/>
                    <a:pt x="558" y="1104"/>
                  </a:cubicBezTo>
                  <a:cubicBezTo>
                    <a:pt x="541" y="1087"/>
                    <a:pt x="516" y="1052"/>
                    <a:pt x="492" y="1044"/>
                  </a:cubicBezTo>
                  <a:cubicBezTo>
                    <a:pt x="459" y="1060"/>
                    <a:pt x="422" y="1097"/>
                    <a:pt x="402" y="1128"/>
                  </a:cubicBezTo>
                  <a:cubicBezTo>
                    <a:pt x="393" y="1141"/>
                    <a:pt x="386" y="1155"/>
                    <a:pt x="372" y="1164"/>
                  </a:cubicBezTo>
                  <a:cubicBezTo>
                    <a:pt x="359" y="1172"/>
                    <a:pt x="344" y="1176"/>
                    <a:pt x="330" y="1182"/>
                  </a:cubicBezTo>
                  <a:cubicBezTo>
                    <a:pt x="318" y="1187"/>
                    <a:pt x="294" y="1194"/>
                    <a:pt x="294" y="1194"/>
                  </a:cubicBezTo>
                  <a:cubicBezTo>
                    <a:pt x="303" y="1144"/>
                    <a:pt x="302" y="1118"/>
                    <a:pt x="330" y="1080"/>
                  </a:cubicBezTo>
                  <a:cubicBezTo>
                    <a:pt x="334" y="1067"/>
                    <a:pt x="357" y="1053"/>
                    <a:pt x="348" y="1044"/>
                  </a:cubicBezTo>
                  <a:cubicBezTo>
                    <a:pt x="340" y="1036"/>
                    <a:pt x="293" y="1066"/>
                    <a:pt x="282" y="1068"/>
                  </a:cubicBezTo>
                  <a:cubicBezTo>
                    <a:pt x="245" y="1075"/>
                    <a:pt x="175" y="1092"/>
                    <a:pt x="138" y="1086"/>
                  </a:cubicBezTo>
                  <a:cubicBezTo>
                    <a:pt x="117" y="1083"/>
                    <a:pt x="98" y="1070"/>
                    <a:pt x="78" y="106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5119688" y="1595438"/>
            <a:ext cx="3098800" cy="2225675"/>
          </a:xfrm>
          <a:prstGeom prst="rect">
            <a:avLst/>
          </a:prstGeom>
          <a:solidFill>
            <a:srgbClr val="3399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8940" name="Group 28"/>
          <p:cNvGrpSpPr>
            <a:grpSpLocks/>
          </p:cNvGrpSpPr>
          <p:nvPr/>
        </p:nvGrpSpPr>
        <p:grpSpPr bwMode="auto">
          <a:xfrm>
            <a:off x="5116513" y="1590675"/>
            <a:ext cx="3105150" cy="2236788"/>
            <a:chOff x="2166" y="2016"/>
            <a:chExt cx="1956" cy="1409"/>
          </a:xfrm>
        </p:grpSpPr>
        <p:grpSp>
          <p:nvGrpSpPr>
            <p:cNvPr id="38938" name="Group 26"/>
            <p:cNvGrpSpPr>
              <a:grpSpLocks/>
            </p:cNvGrpSpPr>
            <p:nvPr/>
          </p:nvGrpSpPr>
          <p:grpSpPr bwMode="auto">
            <a:xfrm>
              <a:off x="2166" y="2016"/>
              <a:ext cx="1956" cy="1404"/>
              <a:chOff x="2166" y="2016"/>
              <a:chExt cx="1956" cy="1404"/>
            </a:xfrm>
          </p:grpSpPr>
          <p:sp>
            <p:nvSpPr>
              <p:cNvPr id="38930" name="Rectangle 18"/>
              <p:cNvSpPr>
                <a:spLocks noChangeArrowheads="1"/>
              </p:cNvSpPr>
              <p:nvPr/>
            </p:nvSpPr>
            <p:spPr bwMode="auto">
              <a:xfrm>
                <a:off x="2166" y="2016"/>
                <a:ext cx="1950" cy="103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929" name="Freeform 17"/>
              <p:cNvSpPr>
                <a:spLocks/>
              </p:cNvSpPr>
              <p:nvPr/>
            </p:nvSpPr>
            <p:spPr bwMode="auto">
              <a:xfrm>
                <a:off x="2166" y="2892"/>
                <a:ext cx="1956" cy="528"/>
              </a:xfrm>
              <a:custGeom>
                <a:avLst/>
                <a:gdLst/>
                <a:ahLst/>
                <a:cxnLst>
                  <a:cxn ang="0">
                    <a:pos x="6" y="78"/>
                  </a:cxn>
                  <a:cxn ang="0">
                    <a:pos x="312" y="12"/>
                  </a:cxn>
                  <a:cxn ang="0">
                    <a:pos x="474" y="48"/>
                  </a:cxn>
                  <a:cxn ang="0">
                    <a:pos x="564" y="36"/>
                  </a:cxn>
                  <a:cxn ang="0">
                    <a:pos x="612" y="12"/>
                  </a:cxn>
                  <a:cxn ang="0">
                    <a:pos x="660" y="0"/>
                  </a:cxn>
                  <a:cxn ang="0">
                    <a:pos x="774" y="24"/>
                  </a:cxn>
                  <a:cxn ang="0">
                    <a:pos x="864" y="54"/>
                  </a:cxn>
                  <a:cxn ang="0">
                    <a:pos x="1020" y="48"/>
                  </a:cxn>
                  <a:cxn ang="0">
                    <a:pos x="1074" y="72"/>
                  </a:cxn>
                  <a:cxn ang="0">
                    <a:pos x="1254" y="144"/>
                  </a:cxn>
                  <a:cxn ang="0">
                    <a:pos x="1476" y="120"/>
                  </a:cxn>
                  <a:cxn ang="0">
                    <a:pos x="1530" y="96"/>
                  </a:cxn>
                  <a:cxn ang="0">
                    <a:pos x="1680" y="126"/>
                  </a:cxn>
                  <a:cxn ang="0">
                    <a:pos x="1776" y="102"/>
                  </a:cxn>
                  <a:cxn ang="0">
                    <a:pos x="1950" y="132"/>
                  </a:cxn>
                  <a:cxn ang="0">
                    <a:pos x="1956" y="528"/>
                  </a:cxn>
                  <a:cxn ang="0">
                    <a:pos x="0" y="522"/>
                  </a:cxn>
                  <a:cxn ang="0">
                    <a:pos x="6" y="78"/>
                  </a:cxn>
                </a:cxnLst>
                <a:rect l="0" t="0" r="r" b="b"/>
                <a:pathLst>
                  <a:path w="1956" h="528">
                    <a:moveTo>
                      <a:pt x="6" y="78"/>
                    </a:moveTo>
                    <a:cubicBezTo>
                      <a:pt x="144" y="106"/>
                      <a:pt x="191" y="36"/>
                      <a:pt x="312" y="12"/>
                    </a:cubicBezTo>
                    <a:cubicBezTo>
                      <a:pt x="367" y="20"/>
                      <a:pt x="420" y="37"/>
                      <a:pt x="474" y="48"/>
                    </a:cubicBezTo>
                    <a:cubicBezTo>
                      <a:pt x="486" y="47"/>
                      <a:pt x="542" y="45"/>
                      <a:pt x="564" y="36"/>
                    </a:cubicBezTo>
                    <a:cubicBezTo>
                      <a:pt x="581" y="29"/>
                      <a:pt x="595" y="16"/>
                      <a:pt x="612" y="12"/>
                    </a:cubicBezTo>
                    <a:cubicBezTo>
                      <a:pt x="628" y="8"/>
                      <a:pt x="660" y="0"/>
                      <a:pt x="660" y="0"/>
                    </a:cubicBezTo>
                    <a:cubicBezTo>
                      <a:pt x="741" y="7"/>
                      <a:pt x="717" y="10"/>
                      <a:pt x="774" y="24"/>
                    </a:cubicBezTo>
                    <a:cubicBezTo>
                      <a:pt x="802" y="43"/>
                      <a:pt x="832" y="46"/>
                      <a:pt x="864" y="54"/>
                    </a:cubicBezTo>
                    <a:cubicBezTo>
                      <a:pt x="924" y="48"/>
                      <a:pt x="959" y="42"/>
                      <a:pt x="1020" y="48"/>
                    </a:cubicBezTo>
                    <a:cubicBezTo>
                      <a:pt x="1040" y="55"/>
                      <a:pt x="1054" y="65"/>
                      <a:pt x="1074" y="72"/>
                    </a:cubicBezTo>
                    <a:cubicBezTo>
                      <a:pt x="1143" y="124"/>
                      <a:pt x="1173" y="124"/>
                      <a:pt x="1254" y="144"/>
                    </a:cubicBezTo>
                    <a:cubicBezTo>
                      <a:pt x="1335" y="134"/>
                      <a:pt x="1387" y="124"/>
                      <a:pt x="1476" y="120"/>
                    </a:cubicBezTo>
                    <a:cubicBezTo>
                      <a:pt x="1496" y="113"/>
                      <a:pt x="1510" y="103"/>
                      <a:pt x="1530" y="96"/>
                    </a:cubicBezTo>
                    <a:cubicBezTo>
                      <a:pt x="1579" y="112"/>
                      <a:pt x="1629" y="119"/>
                      <a:pt x="1680" y="126"/>
                    </a:cubicBezTo>
                    <a:cubicBezTo>
                      <a:pt x="1735" y="120"/>
                      <a:pt x="1732" y="113"/>
                      <a:pt x="1776" y="102"/>
                    </a:cubicBezTo>
                    <a:cubicBezTo>
                      <a:pt x="1835" y="109"/>
                      <a:pt x="1891" y="132"/>
                      <a:pt x="1950" y="132"/>
                    </a:cubicBezTo>
                    <a:lnTo>
                      <a:pt x="1956" y="528"/>
                    </a:lnTo>
                    <a:lnTo>
                      <a:pt x="0" y="522"/>
                    </a:lnTo>
                    <a:lnTo>
                      <a:pt x="6" y="7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33CC33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932" name="Freeform 20"/>
              <p:cNvSpPr>
                <a:spLocks/>
              </p:cNvSpPr>
              <p:nvPr/>
            </p:nvSpPr>
            <p:spPr bwMode="auto">
              <a:xfrm>
                <a:off x="2226" y="2226"/>
                <a:ext cx="972" cy="504"/>
              </a:xfrm>
              <a:custGeom>
                <a:avLst/>
                <a:gdLst/>
                <a:ahLst/>
                <a:cxnLst>
                  <a:cxn ang="0">
                    <a:pos x="144" y="162"/>
                  </a:cxn>
                  <a:cxn ang="0">
                    <a:pos x="174" y="54"/>
                  </a:cxn>
                  <a:cxn ang="0">
                    <a:pos x="258" y="78"/>
                  </a:cxn>
                  <a:cxn ang="0">
                    <a:pos x="396" y="0"/>
                  </a:cxn>
                  <a:cxn ang="0">
                    <a:pos x="498" y="66"/>
                  </a:cxn>
                  <a:cxn ang="0">
                    <a:pos x="582" y="0"/>
                  </a:cxn>
                  <a:cxn ang="0">
                    <a:pos x="732" y="96"/>
                  </a:cxn>
                  <a:cxn ang="0">
                    <a:pos x="870" y="72"/>
                  </a:cxn>
                  <a:cxn ang="0">
                    <a:pos x="906" y="78"/>
                  </a:cxn>
                  <a:cxn ang="0">
                    <a:pos x="954" y="168"/>
                  </a:cxn>
                  <a:cxn ang="0">
                    <a:pos x="882" y="378"/>
                  </a:cxn>
                  <a:cxn ang="0">
                    <a:pos x="834" y="402"/>
                  </a:cxn>
                  <a:cxn ang="0">
                    <a:pos x="768" y="444"/>
                  </a:cxn>
                  <a:cxn ang="0">
                    <a:pos x="738" y="438"/>
                  </a:cxn>
                  <a:cxn ang="0">
                    <a:pos x="702" y="432"/>
                  </a:cxn>
                  <a:cxn ang="0">
                    <a:pos x="636" y="408"/>
                  </a:cxn>
                  <a:cxn ang="0">
                    <a:pos x="588" y="468"/>
                  </a:cxn>
                  <a:cxn ang="0">
                    <a:pos x="486" y="504"/>
                  </a:cxn>
                  <a:cxn ang="0">
                    <a:pos x="414" y="492"/>
                  </a:cxn>
                  <a:cxn ang="0">
                    <a:pos x="348" y="450"/>
                  </a:cxn>
                  <a:cxn ang="0">
                    <a:pos x="300" y="408"/>
                  </a:cxn>
                  <a:cxn ang="0">
                    <a:pos x="222" y="444"/>
                  </a:cxn>
                  <a:cxn ang="0">
                    <a:pos x="168" y="432"/>
                  </a:cxn>
                  <a:cxn ang="0">
                    <a:pos x="114" y="390"/>
                  </a:cxn>
                  <a:cxn ang="0">
                    <a:pos x="66" y="384"/>
                  </a:cxn>
                  <a:cxn ang="0">
                    <a:pos x="12" y="330"/>
                  </a:cxn>
                  <a:cxn ang="0">
                    <a:pos x="6" y="228"/>
                  </a:cxn>
                  <a:cxn ang="0">
                    <a:pos x="0" y="204"/>
                  </a:cxn>
                  <a:cxn ang="0">
                    <a:pos x="108" y="186"/>
                  </a:cxn>
                  <a:cxn ang="0">
                    <a:pos x="144" y="162"/>
                  </a:cxn>
                </a:cxnLst>
                <a:rect l="0" t="0" r="r" b="b"/>
                <a:pathLst>
                  <a:path w="972" h="504">
                    <a:moveTo>
                      <a:pt x="144" y="162"/>
                    </a:moveTo>
                    <a:cubicBezTo>
                      <a:pt x="116" y="120"/>
                      <a:pt x="136" y="79"/>
                      <a:pt x="174" y="54"/>
                    </a:cubicBezTo>
                    <a:cubicBezTo>
                      <a:pt x="202" y="63"/>
                      <a:pt x="230" y="69"/>
                      <a:pt x="258" y="78"/>
                    </a:cubicBezTo>
                    <a:cubicBezTo>
                      <a:pt x="302" y="34"/>
                      <a:pt x="339" y="19"/>
                      <a:pt x="396" y="0"/>
                    </a:cubicBezTo>
                    <a:cubicBezTo>
                      <a:pt x="441" y="11"/>
                      <a:pt x="454" y="55"/>
                      <a:pt x="498" y="66"/>
                    </a:cubicBezTo>
                    <a:cubicBezTo>
                      <a:pt x="510" y="31"/>
                      <a:pt x="548" y="11"/>
                      <a:pt x="582" y="0"/>
                    </a:cubicBezTo>
                    <a:cubicBezTo>
                      <a:pt x="643" y="20"/>
                      <a:pt x="674" y="77"/>
                      <a:pt x="732" y="96"/>
                    </a:cubicBezTo>
                    <a:cubicBezTo>
                      <a:pt x="780" y="91"/>
                      <a:pt x="823" y="79"/>
                      <a:pt x="870" y="72"/>
                    </a:cubicBezTo>
                    <a:cubicBezTo>
                      <a:pt x="882" y="74"/>
                      <a:pt x="896" y="71"/>
                      <a:pt x="906" y="78"/>
                    </a:cubicBezTo>
                    <a:cubicBezTo>
                      <a:pt x="934" y="97"/>
                      <a:pt x="936" y="141"/>
                      <a:pt x="954" y="168"/>
                    </a:cubicBezTo>
                    <a:cubicBezTo>
                      <a:pt x="972" y="240"/>
                      <a:pt x="921" y="319"/>
                      <a:pt x="882" y="378"/>
                    </a:cubicBezTo>
                    <a:cubicBezTo>
                      <a:pt x="875" y="389"/>
                      <a:pt x="841" y="398"/>
                      <a:pt x="834" y="402"/>
                    </a:cubicBezTo>
                    <a:cubicBezTo>
                      <a:pt x="812" y="414"/>
                      <a:pt x="789" y="430"/>
                      <a:pt x="768" y="444"/>
                    </a:cubicBezTo>
                    <a:cubicBezTo>
                      <a:pt x="758" y="442"/>
                      <a:pt x="747" y="443"/>
                      <a:pt x="738" y="438"/>
                    </a:cubicBezTo>
                    <a:cubicBezTo>
                      <a:pt x="705" y="422"/>
                      <a:pt x="735" y="410"/>
                      <a:pt x="702" y="432"/>
                    </a:cubicBezTo>
                    <a:cubicBezTo>
                      <a:pt x="675" y="427"/>
                      <a:pt x="659" y="423"/>
                      <a:pt x="636" y="408"/>
                    </a:cubicBezTo>
                    <a:cubicBezTo>
                      <a:pt x="610" y="425"/>
                      <a:pt x="611" y="445"/>
                      <a:pt x="588" y="468"/>
                    </a:cubicBezTo>
                    <a:cubicBezTo>
                      <a:pt x="565" y="491"/>
                      <a:pt x="517" y="496"/>
                      <a:pt x="486" y="504"/>
                    </a:cubicBezTo>
                    <a:cubicBezTo>
                      <a:pt x="480" y="503"/>
                      <a:pt x="425" y="496"/>
                      <a:pt x="414" y="492"/>
                    </a:cubicBezTo>
                    <a:cubicBezTo>
                      <a:pt x="391" y="483"/>
                      <a:pt x="371" y="461"/>
                      <a:pt x="348" y="450"/>
                    </a:cubicBezTo>
                    <a:cubicBezTo>
                      <a:pt x="334" y="429"/>
                      <a:pt x="324" y="416"/>
                      <a:pt x="300" y="408"/>
                    </a:cubicBezTo>
                    <a:cubicBezTo>
                      <a:pt x="277" y="431"/>
                      <a:pt x="252" y="436"/>
                      <a:pt x="222" y="444"/>
                    </a:cubicBezTo>
                    <a:cubicBezTo>
                      <a:pt x="217" y="443"/>
                      <a:pt x="175" y="435"/>
                      <a:pt x="168" y="432"/>
                    </a:cubicBezTo>
                    <a:cubicBezTo>
                      <a:pt x="147" y="423"/>
                      <a:pt x="136" y="396"/>
                      <a:pt x="114" y="390"/>
                    </a:cubicBezTo>
                    <a:cubicBezTo>
                      <a:pt x="98" y="386"/>
                      <a:pt x="82" y="386"/>
                      <a:pt x="66" y="384"/>
                    </a:cubicBezTo>
                    <a:cubicBezTo>
                      <a:pt x="37" y="374"/>
                      <a:pt x="25" y="357"/>
                      <a:pt x="12" y="330"/>
                    </a:cubicBezTo>
                    <a:cubicBezTo>
                      <a:pt x="20" y="260"/>
                      <a:pt x="22" y="294"/>
                      <a:pt x="6" y="228"/>
                    </a:cubicBezTo>
                    <a:cubicBezTo>
                      <a:pt x="4" y="220"/>
                      <a:pt x="0" y="204"/>
                      <a:pt x="0" y="204"/>
                    </a:cubicBezTo>
                    <a:cubicBezTo>
                      <a:pt x="39" y="165"/>
                      <a:pt x="10" y="186"/>
                      <a:pt x="108" y="186"/>
                    </a:cubicBezTo>
                    <a:lnTo>
                      <a:pt x="144" y="16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933" name="Freeform 21"/>
              <p:cNvSpPr>
                <a:spLocks/>
              </p:cNvSpPr>
              <p:nvPr/>
            </p:nvSpPr>
            <p:spPr bwMode="auto">
              <a:xfrm>
                <a:off x="3198" y="2136"/>
                <a:ext cx="864" cy="573"/>
              </a:xfrm>
              <a:custGeom>
                <a:avLst/>
                <a:gdLst/>
                <a:ahLst/>
                <a:cxnLst>
                  <a:cxn ang="0">
                    <a:pos x="132" y="96"/>
                  </a:cxn>
                  <a:cxn ang="0">
                    <a:pos x="210" y="90"/>
                  </a:cxn>
                  <a:cxn ang="0">
                    <a:pos x="234" y="30"/>
                  </a:cxn>
                  <a:cxn ang="0">
                    <a:pos x="294" y="12"/>
                  </a:cxn>
                  <a:cxn ang="0">
                    <a:pos x="306" y="30"/>
                  </a:cxn>
                  <a:cxn ang="0">
                    <a:pos x="408" y="0"/>
                  </a:cxn>
                  <a:cxn ang="0">
                    <a:pos x="594" y="12"/>
                  </a:cxn>
                  <a:cxn ang="0">
                    <a:pos x="660" y="30"/>
                  </a:cxn>
                  <a:cxn ang="0">
                    <a:pos x="732" y="24"/>
                  </a:cxn>
                  <a:cxn ang="0">
                    <a:pos x="738" y="42"/>
                  </a:cxn>
                  <a:cxn ang="0">
                    <a:pos x="822" y="60"/>
                  </a:cxn>
                  <a:cxn ang="0">
                    <a:pos x="846" y="114"/>
                  </a:cxn>
                  <a:cxn ang="0">
                    <a:pos x="858" y="150"/>
                  </a:cxn>
                  <a:cxn ang="0">
                    <a:pos x="864" y="288"/>
                  </a:cxn>
                  <a:cxn ang="0">
                    <a:pos x="810" y="444"/>
                  </a:cxn>
                  <a:cxn ang="0">
                    <a:pos x="768" y="480"/>
                  </a:cxn>
                  <a:cxn ang="0">
                    <a:pos x="762" y="510"/>
                  </a:cxn>
                  <a:cxn ang="0">
                    <a:pos x="666" y="528"/>
                  </a:cxn>
                  <a:cxn ang="0">
                    <a:pos x="534" y="570"/>
                  </a:cxn>
                  <a:cxn ang="0">
                    <a:pos x="486" y="540"/>
                  </a:cxn>
                  <a:cxn ang="0">
                    <a:pos x="378" y="570"/>
                  </a:cxn>
                  <a:cxn ang="0">
                    <a:pos x="336" y="564"/>
                  </a:cxn>
                  <a:cxn ang="0">
                    <a:pos x="306" y="516"/>
                  </a:cxn>
                  <a:cxn ang="0">
                    <a:pos x="240" y="504"/>
                  </a:cxn>
                  <a:cxn ang="0">
                    <a:pos x="174" y="468"/>
                  </a:cxn>
                  <a:cxn ang="0">
                    <a:pos x="192" y="414"/>
                  </a:cxn>
                  <a:cxn ang="0">
                    <a:pos x="90" y="300"/>
                  </a:cxn>
                  <a:cxn ang="0">
                    <a:pos x="36" y="252"/>
                  </a:cxn>
                  <a:cxn ang="0">
                    <a:pos x="0" y="204"/>
                  </a:cxn>
                  <a:cxn ang="0">
                    <a:pos x="6" y="186"/>
                  </a:cxn>
                  <a:cxn ang="0">
                    <a:pos x="24" y="162"/>
                  </a:cxn>
                  <a:cxn ang="0">
                    <a:pos x="30" y="138"/>
                  </a:cxn>
                  <a:cxn ang="0">
                    <a:pos x="48" y="132"/>
                  </a:cxn>
                  <a:cxn ang="0">
                    <a:pos x="60" y="90"/>
                  </a:cxn>
                  <a:cxn ang="0">
                    <a:pos x="114" y="42"/>
                  </a:cxn>
                  <a:cxn ang="0">
                    <a:pos x="156" y="84"/>
                  </a:cxn>
                  <a:cxn ang="0">
                    <a:pos x="132" y="96"/>
                  </a:cxn>
                </a:cxnLst>
                <a:rect l="0" t="0" r="r" b="b"/>
                <a:pathLst>
                  <a:path w="864" h="573">
                    <a:moveTo>
                      <a:pt x="132" y="96"/>
                    </a:moveTo>
                    <a:cubicBezTo>
                      <a:pt x="158" y="94"/>
                      <a:pt x="185" y="97"/>
                      <a:pt x="210" y="90"/>
                    </a:cubicBezTo>
                    <a:cubicBezTo>
                      <a:pt x="211" y="90"/>
                      <a:pt x="223" y="39"/>
                      <a:pt x="234" y="30"/>
                    </a:cubicBezTo>
                    <a:cubicBezTo>
                      <a:pt x="248" y="19"/>
                      <a:pt x="277" y="18"/>
                      <a:pt x="294" y="12"/>
                    </a:cubicBezTo>
                    <a:cubicBezTo>
                      <a:pt x="298" y="18"/>
                      <a:pt x="299" y="28"/>
                      <a:pt x="306" y="30"/>
                    </a:cubicBezTo>
                    <a:cubicBezTo>
                      <a:pt x="320" y="34"/>
                      <a:pt x="394" y="6"/>
                      <a:pt x="408" y="0"/>
                    </a:cubicBezTo>
                    <a:cubicBezTo>
                      <a:pt x="470" y="5"/>
                      <a:pt x="532" y="5"/>
                      <a:pt x="594" y="12"/>
                    </a:cubicBezTo>
                    <a:cubicBezTo>
                      <a:pt x="617" y="15"/>
                      <a:pt x="638" y="26"/>
                      <a:pt x="660" y="30"/>
                    </a:cubicBezTo>
                    <a:cubicBezTo>
                      <a:pt x="685" y="22"/>
                      <a:pt x="706" y="15"/>
                      <a:pt x="732" y="24"/>
                    </a:cubicBezTo>
                    <a:cubicBezTo>
                      <a:pt x="734" y="30"/>
                      <a:pt x="733" y="38"/>
                      <a:pt x="738" y="42"/>
                    </a:cubicBezTo>
                    <a:cubicBezTo>
                      <a:pt x="752" y="51"/>
                      <a:pt x="807" y="57"/>
                      <a:pt x="822" y="60"/>
                    </a:cubicBezTo>
                    <a:cubicBezTo>
                      <a:pt x="841" y="89"/>
                      <a:pt x="832" y="71"/>
                      <a:pt x="846" y="114"/>
                    </a:cubicBezTo>
                    <a:cubicBezTo>
                      <a:pt x="850" y="126"/>
                      <a:pt x="858" y="150"/>
                      <a:pt x="858" y="150"/>
                    </a:cubicBezTo>
                    <a:cubicBezTo>
                      <a:pt x="854" y="220"/>
                      <a:pt x="846" y="235"/>
                      <a:pt x="864" y="288"/>
                    </a:cubicBezTo>
                    <a:cubicBezTo>
                      <a:pt x="855" y="339"/>
                      <a:pt x="849" y="405"/>
                      <a:pt x="810" y="444"/>
                    </a:cubicBezTo>
                    <a:cubicBezTo>
                      <a:pt x="797" y="457"/>
                      <a:pt x="781" y="467"/>
                      <a:pt x="768" y="480"/>
                    </a:cubicBezTo>
                    <a:cubicBezTo>
                      <a:pt x="766" y="490"/>
                      <a:pt x="770" y="504"/>
                      <a:pt x="762" y="510"/>
                    </a:cubicBezTo>
                    <a:cubicBezTo>
                      <a:pt x="750" y="519"/>
                      <a:pt x="680" y="526"/>
                      <a:pt x="666" y="528"/>
                    </a:cubicBezTo>
                    <a:cubicBezTo>
                      <a:pt x="625" y="549"/>
                      <a:pt x="579" y="561"/>
                      <a:pt x="534" y="570"/>
                    </a:cubicBezTo>
                    <a:cubicBezTo>
                      <a:pt x="492" y="560"/>
                      <a:pt x="522" y="552"/>
                      <a:pt x="486" y="540"/>
                    </a:cubicBezTo>
                    <a:cubicBezTo>
                      <a:pt x="439" y="556"/>
                      <a:pt x="434" y="563"/>
                      <a:pt x="378" y="570"/>
                    </a:cubicBezTo>
                    <a:cubicBezTo>
                      <a:pt x="364" y="568"/>
                      <a:pt x="347" y="573"/>
                      <a:pt x="336" y="564"/>
                    </a:cubicBezTo>
                    <a:cubicBezTo>
                      <a:pt x="296" y="533"/>
                      <a:pt x="349" y="528"/>
                      <a:pt x="306" y="516"/>
                    </a:cubicBezTo>
                    <a:cubicBezTo>
                      <a:pt x="284" y="510"/>
                      <a:pt x="262" y="508"/>
                      <a:pt x="240" y="504"/>
                    </a:cubicBezTo>
                    <a:cubicBezTo>
                      <a:pt x="211" y="492"/>
                      <a:pt x="196" y="490"/>
                      <a:pt x="174" y="468"/>
                    </a:cubicBezTo>
                    <a:cubicBezTo>
                      <a:pt x="167" y="438"/>
                      <a:pt x="166" y="431"/>
                      <a:pt x="192" y="414"/>
                    </a:cubicBezTo>
                    <a:cubicBezTo>
                      <a:pt x="154" y="376"/>
                      <a:pt x="122" y="342"/>
                      <a:pt x="90" y="300"/>
                    </a:cubicBezTo>
                    <a:cubicBezTo>
                      <a:pt x="80" y="271"/>
                      <a:pt x="59" y="277"/>
                      <a:pt x="36" y="252"/>
                    </a:cubicBezTo>
                    <a:cubicBezTo>
                      <a:pt x="22" y="237"/>
                      <a:pt x="0" y="204"/>
                      <a:pt x="0" y="204"/>
                    </a:cubicBezTo>
                    <a:cubicBezTo>
                      <a:pt x="2" y="198"/>
                      <a:pt x="1" y="190"/>
                      <a:pt x="6" y="186"/>
                    </a:cubicBezTo>
                    <a:cubicBezTo>
                      <a:pt x="35" y="167"/>
                      <a:pt x="47" y="197"/>
                      <a:pt x="24" y="162"/>
                    </a:cubicBezTo>
                    <a:cubicBezTo>
                      <a:pt x="26" y="154"/>
                      <a:pt x="25" y="144"/>
                      <a:pt x="30" y="138"/>
                    </a:cubicBezTo>
                    <a:cubicBezTo>
                      <a:pt x="34" y="133"/>
                      <a:pt x="45" y="137"/>
                      <a:pt x="48" y="132"/>
                    </a:cubicBezTo>
                    <a:cubicBezTo>
                      <a:pt x="56" y="120"/>
                      <a:pt x="55" y="104"/>
                      <a:pt x="60" y="90"/>
                    </a:cubicBezTo>
                    <a:cubicBezTo>
                      <a:pt x="69" y="67"/>
                      <a:pt x="94" y="55"/>
                      <a:pt x="114" y="42"/>
                    </a:cubicBezTo>
                    <a:cubicBezTo>
                      <a:pt x="146" y="53"/>
                      <a:pt x="128" y="43"/>
                      <a:pt x="156" y="84"/>
                    </a:cubicBezTo>
                    <a:cubicBezTo>
                      <a:pt x="161" y="91"/>
                      <a:pt x="140" y="92"/>
                      <a:pt x="132" y="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934" name="Rectangle 22"/>
              <p:cNvSpPr>
                <a:spLocks noChangeArrowheads="1"/>
              </p:cNvSpPr>
              <p:nvPr/>
            </p:nvSpPr>
            <p:spPr bwMode="auto">
              <a:xfrm>
                <a:off x="2814" y="2442"/>
                <a:ext cx="714" cy="660"/>
              </a:xfrm>
              <a:prstGeom prst="rect">
                <a:avLst/>
              </a:prstGeom>
              <a:gradFill rotWithShape="1">
                <a:gsLst>
                  <a:gs pos="0">
                    <a:srgbClr val="CC6600"/>
                  </a:gs>
                  <a:gs pos="100000">
                    <a:srgbClr val="CC66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935" name="Rectangle 23"/>
              <p:cNvSpPr>
                <a:spLocks noChangeArrowheads="1"/>
              </p:cNvSpPr>
              <p:nvPr/>
            </p:nvSpPr>
            <p:spPr bwMode="auto">
              <a:xfrm>
                <a:off x="2934" y="2676"/>
                <a:ext cx="228" cy="420"/>
              </a:xfrm>
              <a:prstGeom prst="rect">
                <a:avLst/>
              </a:pr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936" name="Rectangle 24"/>
              <p:cNvSpPr>
                <a:spLocks noChangeArrowheads="1"/>
              </p:cNvSpPr>
              <p:nvPr/>
            </p:nvSpPr>
            <p:spPr bwMode="auto">
              <a:xfrm>
                <a:off x="3258" y="2676"/>
                <a:ext cx="192" cy="192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FFFF6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937" name="Freeform 25"/>
              <p:cNvSpPr>
                <a:spLocks/>
              </p:cNvSpPr>
              <p:nvPr/>
            </p:nvSpPr>
            <p:spPr bwMode="auto">
              <a:xfrm>
                <a:off x="2688" y="2052"/>
                <a:ext cx="942" cy="432"/>
              </a:xfrm>
              <a:custGeom>
                <a:avLst/>
                <a:gdLst/>
                <a:ahLst/>
                <a:cxnLst>
                  <a:cxn ang="0">
                    <a:pos x="0" y="432"/>
                  </a:cxn>
                  <a:cxn ang="0">
                    <a:pos x="942" y="432"/>
                  </a:cxn>
                  <a:cxn ang="0">
                    <a:pos x="456" y="0"/>
                  </a:cxn>
                  <a:cxn ang="0">
                    <a:pos x="0" y="432"/>
                  </a:cxn>
                </a:cxnLst>
                <a:rect l="0" t="0" r="r" b="b"/>
                <a:pathLst>
                  <a:path w="942" h="432">
                    <a:moveTo>
                      <a:pt x="0" y="432"/>
                    </a:moveTo>
                    <a:lnTo>
                      <a:pt x="942" y="432"/>
                    </a:lnTo>
                    <a:lnTo>
                      <a:pt x="456" y="0"/>
                    </a:lnTo>
                    <a:lnTo>
                      <a:pt x="0" y="4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8939" name="Rectangle 27"/>
            <p:cNvSpPr>
              <a:spLocks noChangeArrowheads="1"/>
            </p:cNvSpPr>
            <p:nvPr/>
          </p:nvSpPr>
          <p:spPr bwMode="auto">
            <a:xfrm>
              <a:off x="2166" y="2023"/>
              <a:ext cx="1952" cy="140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Clearing the Buffers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00050" y="1533525"/>
            <a:ext cx="42386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800">
                <a:ea typeface="新細明體" charset="-120"/>
              </a:rPr>
              <a:t>Let’s say that I rendered this picture. Now I want to render a new picture. 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400050" y="3625850"/>
            <a:ext cx="84772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 sz="2800" b="1">
                <a:solidFill>
                  <a:srgbClr val="FF0000"/>
                </a:solidFill>
                <a:ea typeface="新細明體" charset="-120"/>
              </a:rPr>
              <a:t>Problem:</a:t>
            </a:r>
          </a:p>
          <a:p>
            <a:pPr algn="l"/>
            <a:r>
              <a:rPr lang="en-US" altLang="zh-TW" sz="2800">
                <a:ea typeface="新細明體" charset="-120"/>
              </a:rPr>
              <a:t>The buffer that I’m going to render into is not clean, it contains a previously rendered picture.</a:t>
            </a:r>
          </a:p>
          <a:p>
            <a:pPr algn="l"/>
            <a:endParaRPr lang="en-US" altLang="zh-TW" sz="2800">
              <a:ea typeface="新細明體" charset="-120"/>
            </a:endParaRPr>
          </a:p>
          <a:p>
            <a:pPr algn="l"/>
            <a:r>
              <a:rPr lang="en-US" altLang="zh-TW" sz="2800" b="1">
                <a:solidFill>
                  <a:srgbClr val="FF0000"/>
                </a:solidFill>
                <a:ea typeface="新細明體" charset="-120"/>
              </a:rPr>
              <a:t>Solution:</a:t>
            </a:r>
          </a:p>
          <a:p>
            <a:pPr algn="l"/>
            <a:r>
              <a:rPr lang="en-US" altLang="zh-TW" sz="2800">
                <a:ea typeface="新細明體" charset="-120"/>
              </a:rPr>
              <a:t>Clear the buffer, and then render the new picture.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What Doesn’t OpenGL Do?!?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OpenGL is not: 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	A programming language.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	A windowing application.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	A data structure container.</a:t>
            </a:r>
          </a:p>
          <a:p>
            <a:endParaRPr lang="zh-TW" altLang="en-US">
              <a:ea typeface="新細明體" charset="-12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20725" y="2384425"/>
            <a:ext cx="2286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654050" y="2343150"/>
            <a:ext cx="349250" cy="288925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92" y="84"/>
              </a:cxn>
              <a:cxn ang="0">
                <a:pos x="0" y="180"/>
              </a:cxn>
              <a:cxn ang="0">
                <a:pos x="54" y="180"/>
              </a:cxn>
              <a:cxn ang="0">
                <a:pos x="116" y="110"/>
              </a:cxn>
              <a:cxn ang="0">
                <a:pos x="170" y="182"/>
              </a:cxn>
              <a:cxn ang="0">
                <a:pos x="220" y="180"/>
              </a:cxn>
              <a:cxn ang="0">
                <a:pos x="138" y="82"/>
              </a:cxn>
              <a:cxn ang="0">
                <a:pos x="218" y="0"/>
              </a:cxn>
              <a:cxn ang="0">
                <a:pos x="170" y="2"/>
              </a:cxn>
              <a:cxn ang="0">
                <a:pos x="116" y="66"/>
              </a:cxn>
              <a:cxn ang="0">
                <a:pos x="52" y="4"/>
              </a:cxn>
              <a:cxn ang="0">
                <a:pos x="2" y="4"/>
              </a:cxn>
            </a:cxnLst>
            <a:rect l="0" t="0" r="r" b="b"/>
            <a:pathLst>
              <a:path w="220" h="182">
                <a:moveTo>
                  <a:pt x="2" y="4"/>
                </a:moveTo>
                <a:lnTo>
                  <a:pt x="92" y="84"/>
                </a:lnTo>
                <a:lnTo>
                  <a:pt x="0" y="180"/>
                </a:lnTo>
                <a:lnTo>
                  <a:pt x="54" y="180"/>
                </a:lnTo>
                <a:lnTo>
                  <a:pt x="116" y="110"/>
                </a:lnTo>
                <a:lnTo>
                  <a:pt x="170" y="182"/>
                </a:lnTo>
                <a:lnTo>
                  <a:pt x="220" y="180"/>
                </a:lnTo>
                <a:lnTo>
                  <a:pt x="138" y="82"/>
                </a:lnTo>
                <a:lnTo>
                  <a:pt x="218" y="0"/>
                </a:lnTo>
                <a:lnTo>
                  <a:pt x="170" y="2"/>
                </a:lnTo>
                <a:lnTo>
                  <a:pt x="116" y="66"/>
                </a:lnTo>
                <a:lnTo>
                  <a:pt x="52" y="4"/>
                </a:lnTo>
                <a:lnTo>
                  <a:pt x="2" y="4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20725" y="2968625"/>
            <a:ext cx="2286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654050" y="2927350"/>
            <a:ext cx="349250" cy="288925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92" y="84"/>
              </a:cxn>
              <a:cxn ang="0">
                <a:pos x="0" y="180"/>
              </a:cxn>
              <a:cxn ang="0">
                <a:pos x="54" y="180"/>
              </a:cxn>
              <a:cxn ang="0">
                <a:pos x="116" y="110"/>
              </a:cxn>
              <a:cxn ang="0">
                <a:pos x="170" y="182"/>
              </a:cxn>
              <a:cxn ang="0">
                <a:pos x="220" y="180"/>
              </a:cxn>
              <a:cxn ang="0">
                <a:pos x="138" y="82"/>
              </a:cxn>
              <a:cxn ang="0">
                <a:pos x="218" y="0"/>
              </a:cxn>
              <a:cxn ang="0">
                <a:pos x="170" y="2"/>
              </a:cxn>
              <a:cxn ang="0">
                <a:pos x="116" y="66"/>
              </a:cxn>
              <a:cxn ang="0">
                <a:pos x="52" y="4"/>
              </a:cxn>
              <a:cxn ang="0">
                <a:pos x="2" y="4"/>
              </a:cxn>
            </a:cxnLst>
            <a:rect l="0" t="0" r="r" b="b"/>
            <a:pathLst>
              <a:path w="220" h="182">
                <a:moveTo>
                  <a:pt x="2" y="4"/>
                </a:moveTo>
                <a:lnTo>
                  <a:pt x="92" y="84"/>
                </a:lnTo>
                <a:lnTo>
                  <a:pt x="0" y="180"/>
                </a:lnTo>
                <a:lnTo>
                  <a:pt x="54" y="180"/>
                </a:lnTo>
                <a:lnTo>
                  <a:pt x="116" y="110"/>
                </a:lnTo>
                <a:lnTo>
                  <a:pt x="170" y="182"/>
                </a:lnTo>
                <a:lnTo>
                  <a:pt x="220" y="180"/>
                </a:lnTo>
                <a:lnTo>
                  <a:pt x="138" y="82"/>
                </a:lnTo>
                <a:lnTo>
                  <a:pt x="218" y="0"/>
                </a:lnTo>
                <a:lnTo>
                  <a:pt x="170" y="2"/>
                </a:lnTo>
                <a:lnTo>
                  <a:pt x="116" y="66"/>
                </a:lnTo>
                <a:lnTo>
                  <a:pt x="52" y="4"/>
                </a:lnTo>
                <a:lnTo>
                  <a:pt x="2" y="4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20725" y="3552825"/>
            <a:ext cx="2286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4050" y="3511550"/>
            <a:ext cx="349250" cy="288925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92" y="84"/>
              </a:cxn>
              <a:cxn ang="0">
                <a:pos x="0" y="180"/>
              </a:cxn>
              <a:cxn ang="0">
                <a:pos x="54" y="180"/>
              </a:cxn>
              <a:cxn ang="0">
                <a:pos x="116" y="110"/>
              </a:cxn>
              <a:cxn ang="0">
                <a:pos x="170" y="182"/>
              </a:cxn>
              <a:cxn ang="0">
                <a:pos x="220" y="180"/>
              </a:cxn>
              <a:cxn ang="0">
                <a:pos x="138" y="82"/>
              </a:cxn>
              <a:cxn ang="0">
                <a:pos x="218" y="0"/>
              </a:cxn>
              <a:cxn ang="0">
                <a:pos x="170" y="2"/>
              </a:cxn>
              <a:cxn ang="0">
                <a:pos x="116" y="66"/>
              </a:cxn>
              <a:cxn ang="0">
                <a:pos x="52" y="4"/>
              </a:cxn>
              <a:cxn ang="0">
                <a:pos x="2" y="4"/>
              </a:cxn>
            </a:cxnLst>
            <a:rect l="0" t="0" r="r" b="b"/>
            <a:pathLst>
              <a:path w="220" h="182">
                <a:moveTo>
                  <a:pt x="2" y="4"/>
                </a:moveTo>
                <a:lnTo>
                  <a:pt x="92" y="84"/>
                </a:lnTo>
                <a:lnTo>
                  <a:pt x="0" y="180"/>
                </a:lnTo>
                <a:lnTo>
                  <a:pt x="54" y="180"/>
                </a:lnTo>
                <a:lnTo>
                  <a:pt x="116" y="110"/>
                </a:lnTo>
                <a:lnTo>
                  <a:pt x="170" y="182"/>
                </a:lnTo>
                <a:lnTo>
                  <a:pt x="220" y="180"/>
                </a:lnTo>
                <a:lnTo>
                  <a:pt x="138" y="82"/>
                </a:lnTo>
                <a:lnTo>
                  <a:pt x="218" y="0"/>
                </a:lnTo>
                <a:lnTo>
                  <a:pt x="170" y="2"/>
                </a:lnTo>
                <a:lnTo>
                  <a:pt x="116" y="66"/>
                </a:lnTo>
                <a:lnTo>
                  <a:pt x="52" y="4"/>
                </a:lnTo>
                <a:lnTo>
                  <a:pt x="2" y="4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9" grpId="0" animBg="1"/>
      <p:bldP spid="30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Clearing the Buffers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5113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新細明體" charset="-120"/>
              </a:rPr>
              <a:t>// Set the clear color for the color buffer</a:t>
            </a:r>
          </a:p>
          <a:p>
            <a:pPr>
              <a:buFontTx/>
              <a:buNone/>
            </a:pPr>
            <a:r>
              <a:rPr lang="en-US" altLang="zh-TW" i="1">
                <a:ea typeface="新細明體" charset="-120"/>
              </a:rPr>
              <a:t>void </a:t>
            </a:r>
            <a:r>
              <a:rPr lang="en-US" altLang="zh-TW" b="1" i="1">
                <a:ea typeface="新細明體" charset="-120"/>
              </a:rPr>
              <a:t>glClearColor</a:t>
            </a:r>
            <a:r>
              <a:rPr lang="en-US" altLang="zh-TW" i="1">
                <a:ea typeface="新細明體" charset="-120"/>
              </a:rPr>
              <a:t>(red, green, blue, alpha);</a:t>
            </a:r>
          </a:p>
          <a:p>
            <a:pPr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新細明體" charset="-120"/>
              </a:rPr>
              <a:t>// Clear the buffers specified by mask</a:t>
            </a:r>
          </a:p>
          <a:p>
            <a:pPr>
              <a:buFontTx/>
              <a:buNone/>
            </a:pPr>
            <a:r>
              <a:rPr lang="en-US" altLang="zh-TW" i="1">
                <a:ea typeface="新細明體" charset="-120"/>
              </a:rPr>
              <a:t>void </a:t>
            </a:r>
            <a:r>
              <a:rPr lang="en-US" altLang="zh-TW" b="1" i="1">
                <a:ea typeface="新細明體" charset="-120"/>
              </a:rPr>
              <a:t>glClear</a:t>
            </a:r>
            <a:r>
              <a:rPr lang="en-US" altLang="zh-TW" i="1">
                <a:ea typeface="新細明體" charset="-120"/>
              </a:rPr>
              <a:t>(mask);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Notice that you don’t have to clear the buffers into BLACK or WHITE. You can clear to </a:t>
            </a:r>
            <a:r>
              <a:rPr lang="en-US" altLang="zh-TW" b="1">
                <a:solidFill>
                  <a:srgbClr val="FF0000"/>
                </a:solidFill>
                <a:ea typeface="新細明體" charset="-120"/>
              </a:rPr>
              <a:t>ANY </a:t>
            </a:r>
            <a:r>
              <a:rPr lang="en-US" altLang="zh-TW">
                <a:ea typeface="新細明體" charset="-120"/>
              </a:rPr>
              <a:t>color. Since you’ll be using more than one buffer, we can clear any buffer that you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OpenGL as a State Machine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A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OpenGL as a State Machine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2485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>
                <a:ea typeface="新細明體" charset="-120"/>
              </a:rPr>
              <a:t>	</a:t>
            </a:r>
            <a:r>
              <a:rPr lang="en-US" altLang="zh-TW">
                <a:ea typeface="新細明體" charset="-120"/>
              </a:rPr>
              <a:t>OpenGL is a state machine.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>
                <a:ea typeface="新細明體" charset="-120"/>
              </a:rPr>
              <a:t>	You put it into various states that remain in effect until you change them.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b="1">
                <a:ea typeface="新細明體" charset="-120"/>
              </a:rPr>
              <a:t>glEnable()	 	</a:t>
            </a:r>
            <a:r>
              <a:rPr lang="en-US" altLang="zh-TW">
                <a:ea typeface="新細明體" charset="-120"/>
              </a:rPr>
              <a:t>-</a:t>
            </a:r>
            <a:r>
              <a:rPr lang="en-US" altLang="zh-TW" b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Enable a state.</a:t>
            </a:r>
          </a:p>
          <a:p>
            <a:pPr>
              <a:lnSpc>
                <a:spcPct val="90000"/>
              </a:lnSpc>
            </a:pPr>
            <a:r>
              <a:rPr lang="en-US" altLang="zh-TW" b="1">
                <a:ea typeface="新細明體" charset="-120"/>
              </a:rPr>
              <a:t>glDisable()	 	</a:t>
            </a:r>
            <a:r>
              <a:rPr lang="en-US" altLang="zh-TW">
                <a:ea typeface="新細明體" charset="-120"/>
              </a:rPr>
              <a:t>-</a:t>
            </a:r>
            <a:r>
              <a:rPr lang="en-US" altLang="zh-TW" b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Disable a state.</a:t>
            </a:r>
          </a:p>
          <a:p>
            <a:pPr>
              <a:lnSpc>
                <a:spcPct val="90000"/>
              </a:lnSpc>
            </a:pPr>
            <a:r>
              <a:rPr lang="en-US" altLang="zh-TW" b="1">
                <a:ea typeface="新細明體" charset="-120"/>
              </a:rPr>
              <a:t>glGet… ()		</a:t>
            </a:r>
            <a:r>
              <a:rPr lang="en-US" altLang="zh-TW">
                <a:ea typeface="新細明體" charset="-120"/>
              </a:rPr>
              <a:t>- Obtain a state.</a:t>
            </a:r>
          </a:p>
          <a:p>
            <a:pPr>
              <a:lnSpc>
                <a:spcPct val="90000"/>
              </a:lnSpc>
            </a:pPr>
            <a:r>
              <a:rPr lang="en-US" altLang="zh-TW" b="1">
                <a:ea typeface="新細明體" charset="-120"/>
              </a:rPr>
              <a:t>glIsEnabled()</a:t>
            </a:r>
            <a:r>
              <a:rPr lang="en-US" altLang="zh-TW">
                <a:ea typeface="新細明體" charset="-120"/>
              </a:rPr>
              <a:t> 	- Query a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Freeform 6"/>
          <p:cNvSpPr>
            <a:spLocks/>
          </p:cNvSpPr>
          <p:nvPr/>
        </p:nvSpPr>
        <p:spPr bwMode="auto">
          <a:xfrm>
            <a:off x="5162550" y="3616325"/>
            <a:ext cx="3409950" cy="1257300"/>
          </a:xfrm>
          <a:custGeom>
            <a:avLst/>
            <a:gdLst/>
            <a:ahLst/>
            <a:cxnLst>
              <a:cxn ang="0">
                <a:pos x="438" y="0"/>
              </a:cxn>
              <a:cxn ang="0">
                <a:pos x="1776" y="0"/>
              </a:cxn>
              <a:cxn ang="0">
                <a:pos x="2148" y="792"/>
              </a:cxn>
              <a:cxn ang="0">
                <a:pos x="0" y="792"/>
              </a:cxn>
              <a:cxn ang="0">
                <a:pos x="438" y="0"/>
              </a:cxn>
            </a:cxnLst>
            <a:rect l="0" t="0" r="r" b="b"/>
            <a:pathLst>
              <a:path w="2148" h="792">
                <a:moveTo>
                  <a:pt x="438" y="0"/>
                </a:moveTo>
                <a:lnTo>
                  <a:pt x="1776" y="0"/>
                </a:lnTo>
                <a:lnTo>
                  <a:pt x="2148" y="792"/>
                </a:lnTo>
                <a:lnTo>
                  <a:pt x="0" y="792"/>
                </a:lnTo>
                <a:lnTo>
                  <a:pt x="438" y="0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62475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1800">
                <a:solidFill>
                  <a:srgbClr val="006600"/>
                </a:solidFill>
                <a:ea typeface="新細明體" charset="-120"/>
              </a:rPr>
              <a:t>// set the current color to blue.</a:t>
            </a:r>
            <a:endParaRPr lang="en-US" altLang="zh-TW" sz="2800">
              <a:solidFill>
                <a:srgbClr val="006600"/>
              </a:solidFill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800">
                <a:ea typeface="新細明體" charset="-120"/>
              </a:rPr>
              <a:t>glColor3f( 0.0f, 0.0f, 1.0f );</a:t>
            </a:r>
          </a:p>
          <a:p>
            <a:pPr>
              <a:buFontTx/>
              <a:buNone/>
            </a:pPr>
            <a:r>
              <a:rPr lang="en-US" altLang="zh-TW" sz="1800">
                <a:solidFill>
                  <a:srgbClr val="006600"/>
                </a:solidFill>
                <a:ea typeface="新細明體" charset="-120"/>
              </a:rPr>
              <a:t>// render the cow.</a:t>
            </a:r>
          </a:p>
          <a:p>
            <a:pPr>
              <a:buFontTx/>
              <a:buNone/>
            </a:pPr>
            <a:r>
              <a:rPr lang="en-US" altLang="zh-TW" sz="2800">
                <a:solidFill>
                  <a:srgbClr val="0033CC"/>
                </a:solidFill>
                <a:ea typeface="新細明體" charset="-120"/>
              </a:rPr>
              <a:t>renderCow();</a:t>
            </a:r>
          </a:p>
          <a:p>
            <a:pPr>
              <a:buFontTx/>
              <a:buNone/>
            </a:pPr>
            <a:r>
              <a:rPr lang="en-US" altLang="zh-TW" sz="1800">
                <a:solidFill>
                  <a:srgbClr val="006600"/>
                </a:solidFill>
                <a:ea typeface="新細明體" charset="-120"/>
              </a:rPr>
              <a:t>// set the current color to green.</a:t>
            </a:r>
          </a:p>
          <a:p>
            <a:pPr>
              <a:buFontTx/>
              <a:buNone/>
            </a:pPr>
            <a:r>
              <a:rPr lang="en-US" altLang="zh-TW" sz="2800">
                <a:ea typeface="新細明體" charset="-120"/>
              </a:rPr>
              <a:t>glColor3f( 0.0f, 1.0f, 0.0f );</a:t>
            </a:r>
          </a:p>
          <a:p>
            <a:pPr>
              <a:buFontTx/>
              <a:buNone/>
            </a:pPr>
            <a:r>
              <a:rPr lang="en-US" altLang="zh-TW" sz="1800">
                <a:solidFill>
                  <a:srgbClr val="006600"/>
                </a:solidFill>
                <a:ea typeface="新細明體" charset="-120"/>
              </a:rPr>
              <a:t>// render ground.</a:t>
            </a:r>
          </a:p>
          <a:p>
            <a:pPr>
              <a:buFontTx/>
              <a:buNone/>
            </a:pPr>
            <a:r>
              <a:rPr lang="en-US" altLang="zh-TW" sz="2800">
                <a:solidFill>
                  <a:srgbClr val="0033CC"/>
                </a:solidFill>
                <a:ea typeface="新細明體" charset="-120"/>
              </a:rPr>
              <a:t>renderGround();</a:t>
            </a:r>
            <a:endParaRPr lang="en-US" altLang="zh-TW" sz="2800">
              <a:ea typeface="新細明體" charset="-12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8086725" y="1314450"/>
            <a:ext cx="295275" cy="266700"/>
          </a:xfrm>
          <a:prstGeom prst="rect">
            <a:avLst/>
          </a:prstGeom>
          <a:solidFill>
            <a:srgbClr val="CC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667625" y="15240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Current Color</a:t>
            </a:r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7391400" y="485775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pic>
        <p:nvPicPr>
          <p:cNvPr id="27662" name="Picture 1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876925" y="2481263"/>
            <a:ext cx="2230438" cy="218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7" grpId="0" animBg="1"/>
      <p:bldP spid="2765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OpenGL as a State Machine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989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800">
                <a:ea typeface="新細明體" charset="-120"/>
              </a:rPr>
              <a:t>	</a:t>
            </a:r>
            <a:r>
              <a:rPr lang="en-US" altLang="zh-TW" sz="2800">
                <a:ea typeface="新細明體" charset="-120"/>
              </a:rPr>
              <a:t>Remember, OpenGL remains in the same states until changed!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80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	The cow is modeled with ~25K triangles, </a:t>
            </a:r>
            <a:r>
              <a:rPr lang="en-US" altLang="zh-TW" sz="2800" b="1">
                <a:ea typeface="新細明體" charset="-120"/>
              </a:rPr>
              <a:t>all in the same color. </a:t>
            </a:r>
            <a:r>
              <a:rPr lang="en-US" altLang="zh-TW" sz="2800">
                <a:ea typeface="新細明體" charset="-120"/>
              </a:rPr>
              <a:t>You need to call glColor only once.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24350" y="1528763"/>
            <a:ext cx="4662488" cy="45323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Just a Few State Variables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TW" altLang="en-US" sz="1000">
                <a:ea typeface="新細明體" charset="-120"/>
              </a:rPr>
              <a:t>	</a:t>
            </a:r>
            <a:r>
              <a:rPr lang="en-US" altLang="zh-TW" sz="1000">
                <a:ea typeface="新細明體" charset="-120"/>
              </a:rPr>
              <a:t>GL_CURRENT_COLOR		GL_EDGE_FLAG_ARRAY_POINTER	GL_MODELVIEW_MATRIX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GL_PROJECTION_MATRIX 	GL_TEXTURE_MATRIX		GL_VIEWPORT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GL_DEPTH_RANGE 		GL_MODELVIEW_STACK_DEPTH 	GL_PROJECTION_STACK_DEPTH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GL_TEXTURE_STACK_DEPTH 	GL_MATRIX_MODE 		GL_NORMALIZE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GL_CLIP_PLANE 		GL_FOG_COLOR		GL_FOG_INDEX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GL_FOG_DENSITY 		GL_FOG_START 		GL_FOG_END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GL_FOG_MODE 		GL_FOG 			GL_SHADE_MODEL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GL_LIGHTING 		GL_COLOR_MATERIAL 		GL_COLOR_MATERIAL_PARAMETER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GL_COLOR_MATERIAL_FACE 	GL_AMBIENT 			GL_DIFFUSE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GL_SPECULAR 		GL_EMISSION 			GL_SHININESS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GL_LIGHT_MODEL_AMBIENT 	GL_LIGHT_MODEL_LOCAL_VIEWER	GL_LIGHT_MODEL_TWO_SIDE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GL_CURRENT_INDEX 		GL_CURRENT_TEXTURE_COORDS	GL_CURRENT_NORMAL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GL_CURRENT_RASTER_POSITION	GL_CURRENT_RASTER_DISTANCE	GL_CURRENT_RASTER_COLOR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GL_CURRENT_RASTER_INDEX	GL_CURRENT_RASTER_TEXTURE_COORDS	GL_CURRENT_RASTER_POSITION_VALID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GL_EDGE_FLAG 		GL_VERTEX_ARRAY 		GL_VERTEX_ARRAY_SIZE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GL_VERTEX_ARRAY_TYPE 	GL_VERTEX_ARRAY_STRIDE 		GL_VERTEX_ARRAY_POINTER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GL_NORMAL_ARRAY 		GL_NORMAL_ARRAY_TYPE 		GL_NORMAL_ARRAY_STRIDE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GL_NORMAL_ARRAY_POINTER 	GL_COLOR_ARRAY 		GL_COLOR_ARRAY_SIZE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GL_COLOR_ARRAY_TYPE 	GL_COLOR_ARRAY_STRIDE 		GL_COLOR_ARRAY_POINTER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GL_INDEX_ARRAY 		GL_INDEX_ARRAY_TYPE 		GL_INDEX_ARRAY_STRIDE GL_INDEX_ARRAY_POINTER 	GL_TEXTURE_COORD_ARRAY 	GL_TEXTURE_COORD_ARRAY_SIZE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GL_TEXTURE_COORD_ARRAY_TYPE 	GL_TEXTURE_COORD_ARRAY_STRIDE 	GL_TEXTURE_COORD_ARRAY_POINTER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000">
                <a:ea typeface="新細明體" charset="-120"/>
              </a:rPr>
              <a:t>	GL_EDGE_FLAG_ARRAY 	GL_EDGE_FLAG_ARRAY_STRIDE 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1000">
              <a:ea typeface="新細明體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>
                <a:ea typeface="新細明體" charset="-120"/>
              </a:rPr>
              <a:t>	AND LOTS OTHERS …</a:t>
            </a:r>
          </a:p>
        </p:txBody>
      </p:sp>
      <p:pic>
        <p:nvPicPr>
          <p:cNvPr id="25606" name="Picture 6" descr="comput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DCDFC"/>
              </a:clrFrom>
              <a:clrTo>
                <a:srgbClr val="8DC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8100" y="5257800"/>
            <a:ext cx="9191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Colors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not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Color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800" i="1">
                <a:ea typeface="新細明體" charset="-120"/>
              </a:rPr>
              <a:t>void </a:t>
            </a:r>
            <a:r>
              <a:rPr lang="en-US" altLang="zh-TW" sz="2800" b="1" i="1">
                <a:ea typeface="新細明體" charset="-120"/>
              </a:rPr>
              <a:t>glColor3</a:t>
            </a:r>
            <a:r>
              <a:rPr lang="en-US" altLang="zh-TW" sz="2800" i="1">
                <a:ea typeface="新細明體" charset="-120"/>
              </a:rPr>
              <a:t>{b s i f d ub us ui} (r, g, b);</a:t>
            </a:r>
          </a:p>
          <a:p>
            <a:pPr>
              <a:buFontTx/>
              <a:buNone/>
            </a:pPr>
            <a:r>
              <a:rPr lang="en-US" altLang="zh-TW" sz="2800" i="1">
                <a:ea typeface="新細明體" charset="-120"/>
              </a:rPr>
              <a:t>void </a:t>
            </a:r>
            <a:r>
              <a:rPr lang="en-US" altLang="zh-TW" sz="2800" b="1" i="1">
                <a:ea typeface="新細明體" charset="-120"/>
              </a:rPr>
              <a:t>glColor4</a:t>
            </a:r>
            <a:r>
              <a:rPr lang="en-US" altLang="zh-TW" sz="2800" i="1">
                <a:ea typeface="新細明體" charset="-120"/>
              </a:rPr>
              <a:t>{b s i f d ub us ui} (r, g, b, a);</a:t>
            </a:r>
          </a:p>
          <a:p>
            <a:pPr>
              <a:buFontTx/>
              <a:buNone/>
            </a:pPr>
            <a:r>
              <a:rPr lang="en-US" altLang="zh-TW" sz="2800" i="1">
                <a:ea typeface="新細明體" charset="-120"/>
              </a:rPr>
              <a:t>void </a:t>
            </a:r>
            <a:r>
              <a:rPr lang="en-US" altLang="zh-TW" sz="2800" b="1" i="1">
                <a:ea typeface="新細明體" charset="-120"/>
              </a:rPr>
              <a:t>glColor3</a:t>
            </a:r>
            <a:r>
              <a:rPr lang="en-US" altLang="zh-TW" sz="2800" i="1">
                <a:ea typeface="新細明體" charset="-120"/>
              </a:rPr>
              <a:t>{b s i f d ub us ui}</a:t>
            </a:r>
            <a:r>
              <a:rPr lang="en-US" altLang="zh-TW" sz="2800" b="1" i="1">
                <a:ea typeface="新細明體" charset="-120"/>
              </a:rPr>
              <a:t>v </a:t>
            </a:r>
            <a:r>
              <a:rPr lang="en-US" altLang="zh-TW" sz="2800" i="1">
                <a:ea typeface="新細明體" charset="-120"/>
              </a:rPr>
              <a:t>(const TYPE*v);</a:t>
            </a:r>
          </a:p>
          <a:p>
            <a:pPr>
              <a:buFontTx/>
              <a:buNone/>
            </a:pPr>
            <a:r>
              <a:rPr lang="en-US" altLang="zh-TW" sz="2800" i="1">
                <a:ea typeface="新細明體" charset="-120"/>
              </a:rPr>
              <a:t>void </a:t>
            </a:r>
            <a:r>
              <a:rPr lang="en-US" altLang="zh-TW" sz="2800" b="1" i="1">
                <a:ea typeface="新細明體" charset="-120"/>
              </a:rPr>
              <a:t>glColor4</a:t>
            </a:r>
            <a:r>
              <a:rPr lang="en-US" altLang="zh-TW" sz="2800" i="1">
                <a:ea typeface="新細明體" charset="-120"/>
              </a:rPr>
              <a:t>{b s i f d ub us ui}</a:t>
            </a:r>
            <a:r>
              <a:rPr lang="en-US" altLang="zh-TW" sz="2800" b="1" i="1">
                <a:ea typeface="新細明體" charset="-120"/>
              </a:rPr>
              <a:t>v </a:t>
            </a:r>
            <a:r>
              <a:rPr lang="en-US" altLang="zh-TW" sz="2800" i="1">
                <a:ea typeface="新細明體" charset="-120"/>
              </a:rPr>
              <a:t>(const TYPE*v);</a:t>
            </a:r>
          </a:p>
          <a:p>
            <a:pPr>
              <a:buFontTx/>
              <a:buNone/>
            </a:pPr>
            <a:endParaRPr lang="en-US" altLang="zh-TW" sz="2800" i="1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800" i="1">
                <a:ea typeface="新細明體" charset="-120"/>
              </a:rPr>
              <a:t>	</a:t>
            </a:r>
            <a:r>
              <a:rPr lang="en-US" altLang="zh-TW" sz="2800">
                <a:ea typeface="新細明體" charset="-120"/>
              </a:rPr>
              <a:t>Sets the current red, green, blue, and alpha values. If you don't supply an alpha value, it's automatically set to 1.0.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Points, Lines and Polygons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Points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07100" cy="4525963"/>
          </a:xfrm>
        </p:spPr>
        <p:txBody>
          <a:bodyPr/>
          <a:lstStyle/>
          <a:p>
            <a:r>
              <a:rPr lang="en-US" altLang="zh-TW">
                <a:ea typeface="新細明體" charset="-120"/>
              </a:rPr>
              <a:t>An OpenGL point is specified by a </a:t>
            </a:r>
            <a:r>
              <a:rPr lang="en-US" altLang="zh-TW" i="1">
                <a:ea typeface="新細明體" charset="-120"/>
              </a:rPr>
              <a:t>vertex</a:t>
            </a:r>
            <a:r>
              <a:rPr lang="en-US" altLang="zh-TW">
                <a:ea typeface="新細明體" charset="-120"/>
              </a:rPr>
              <a:t>.</a:t>
            </a:r>
          </a:p>
          <a:p>
            <a:r>
              <a:rPr lang="en-US" altLang="zh-TW">
                <a:ea typeface="新細明體" charset="-120"/>
              </a:rPr>
              <a:t>The smallest size that a point can occupy is a single </a:t>
            </a:r>
            <a:r>
              <a:rPr lang="en-US" altLang="zh-TW" i="1">
                <a:ea typeface="新細明體" charset="-120"/>
              </a:rPr>
              <a:t>pixel</a:t>
            </a:r>
            <a:r>
              <a:rPr lang="en-US" altLang="zh-TW">
                <a:ea typeface="新細明體" charset="-120"/>
              </a:rPr>
              <a:t>. </a:t>
            </a:r>
          </a:p>
          <a:p>
            <a:r>
              <a:rPr lang="en-US" altLang="zh-TW">
                <a:ea typeface="新細明體" charset="-120"/>
              </a:rPr>
              <a:t>However, many points (with different coordinates) can be rendered to the same pixel.</a:t>
            </a:r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8186738" y="37036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9" name="Freeform 5"/>
          <p:cNvSpPr>
            <a:spLocks/>
          </p:cNvSpPr>
          <p:nvPr/>
        </p:nvSpPr>
        <p:spPr bwMode="auto">
          <a:xfrm>
            <a:off x="7518400" y="2936875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961188" y="2565400"/>
            <a:ext cx="1397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A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What Does OpenGL Do?!?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OpenGL is: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	A software interface to the graphics 	hardware.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	A cross platform interface. Does not 	depend on the operating system.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	It gives the user tools to create high 	quality renderings</a:t>
            </a:r>
            <a:r>
              <a:rPr lang="en-US" altLang="zh-TW">
                <a:ea typeface="新細明體" charset="-120"/>
                <a:sym typeface="Wingdings" pitchFamily="2" charset="2"/>
              </a:rPr>
              <a:t>.</a:t>
            </a:r>
            <a:endParaRPr lang="en-US" altLang="zh-TW">
              <a:ea typeface="新細明體" charset="-120"/>
            </a:endParaRPr>
          </a:p>
          <a:p>
            <a:endParaRPr lang="zh-TW" altLang="en-US">
              <a:ea typeface="新細明體" charset="-12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20725" y="452755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644525" y="4371975"/>
            <a:ext cx="593725" cy="441325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89" y="278"/>
              </a:cxn>
              <a:cxn ang="0">
                <a:pos x="374" y="0"/>
              </a:cxn>
              <a:cxn ang="0">
                <a:pos x="240" y="10"/>
              </a:cxn>
              <a:cxn ang="0">
                <a:pos x="104" y="192"/>
              </a:cxn>
              <a:cxn ang="0">
                <a:pos x="64" y="94"/>
              </a:cxn>
              <a:cxn ang="0">
                <a:pos x="0" y="158"/>
              </a:cxn>
            </a:cxnLst>
            <a:rect l="0" t="0" r="r" b="b"/>
            <a:pathLst>
              <a:path w="374" h="278">
                <a:moveTo>
                  <a:pt x="0" y="158"/>
                </a:moveTo>
                <a:lnTo>
                  <a:pt x="89" y="278"/>
                </a:lnTo>
                <a:lnTo>
                  <a:pt x="374" y="0"/>
                </a:lnTo>
                <a:lnTo>
                  <a:pt x="240" y="10"/>
                </a:lnTo>
                <a:lnTo>
                  <a:pt x="104" y="192"/>
                </a:lnTo>
                <a:lnTo>
                  <a:pt x="64" y="94"/>
                </a:lnTo>
                <a:lnTo>
                  <a:pt x="0" y="158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20725" y="34544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644525" y="3298825"/>
            <a:ext cx="593725" cy="441325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89" y="278"/>
              </a:cxn>
              <a:cxn ang="0">
                <a:pos x="374" y="0"/>
              </a:cxn>
              <a:cxn ang="0">
                <a:pos x="240" y="10"/>
              </a:cxn>
              <a:cxn ang="0">
                <a:pos x="104" y="192"/>
              </a:cxn>
              <a:cxn ang="0">
                <a:pos x="64" y="94"/>
              </a:cxn>
              <a:cxn ang="0">
                <a:pos x="0" y="158"/>
              </a:cxn>
            </a:cxnLst>
            <a:rect l="0" t="0" r="r" b="b"/>
            <a:pathLst>
              <a:path w="374" h="278">
                <a:moveTo>
                  <a:pt x="0" y="158"/>
                </a:moveTo>
                <a:lnTo>
                  <a:pt x="89" y="278"/>
                </a:lnTo>
                <a:lnTo>
                  <a:pt x="374" y="0"/>
                </a:lnTo>
                <a:lnTo>
                  <a:pt x="240" y="10"/>
                </a:lnTo>
                <a:lnTo>
                  <a:pt x="104" y="192"/>
                </a:lnTo>
                <a:lnTo>
                  <a:pt x="64" y="94"/>
                </a:lnTo>
                <a:lnTo>
                  <a:pt x="0" y="158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20725" y="2387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644525" y="2232025"/>
            <a:ext cx="593725" cy="441325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89" y="278"/>
              </a:cxn>
              <a:cxn ang="0">
                <a:pos x="374" y="0"/>
              </a:cxn>
              <a:cxn ang="0">
                <a:pos x="240" y="10"/>
              </a:cxn>
              <a:cxn ang="0">
                <a:pos x="104" y="192"/>
              </a:cxn>
              <a:cxn ang="0">
                <a:pos x="64" y="94"/>
              </a:cxn>
              <a:cxn ang="0">
                <a:pos x="0" y="158"/>
              </a:cxn>
            </a:cxnLst>
            <a:rect l="0" t="0" r="r" b="b"/>
            <a:pathLst>
              <a:path w="374" h="278">
                <a:moveTo>
                  <a:pt x="0" y="158"/>
                </a:moveTo>
                <a:lnTo>
                  <a:pt x="89" y="278"/>
                </a:lnTo>
                <a:lnTo>
                  <a:pt x="374" y="0"/>
                </a:lnTo>
                <a:lnTo>
                  <a:pt x="240" y="10"/>
                </a:lnTo>
                <a:lnTo>
                  <a:pt x="104" y="192"/>
                </a:lnTo>
                <a:lnTo>
                  <a:pt x="64" y="94"/>
                </a:lnTo>
                <a:lnTo>
                  <a:pt x="0" y="158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3" grpId="0" animBg="1"/>
      <p:bldP spid="410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Line 8"/>
          <p:cNvSpPr>
            <a:spLocks noChangeShapeType="1"/>
          </p:cNvSpPr>
          <p:nvPr/>
        </p:nvSpPr>
        <p:spPr bwMode="auto">
          <a:xfrm flipV="1">
            <a:off x="3302000" y="3962400"/>
            <a:ext cx="24892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Lines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>
                <a:ea typeface="新細明體" charset="-120"/>
              </a:rPr>
              <a:t>	</a:t>
            </a:r>
            <a:r>
              <a:rPr lang="en-US" altLang="zh-TW">
                <a:ea typeface="新細明體" charset="-120"/>
              </a:rPr>
              <a:t>A line segment, is specified by 2 vertices.</a:t>
            </a:r>
          </a:p>
          <a:p>
            <a:endParaRPr lang="zh-TW" altLang="en-US">
              <a:ea typeface="新細明體" charset="-120"/>
            </a:endParaRP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3144838" y="46307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33" name="Freeform 5"/>
          <p:cNvSpPr>
            <a:spLocks/>
          </p:cNvSpPr>
          <p:nvPr/>
        </p:nvSpPr>
        <p:spPr bwMode="auto">
          <a:xfrm>
            <a:off x="2527300" y="3863975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5608638" y="38052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35" name="Freeform 7"/>
          <p:cNvSpPr>
            <a:spLocks/>
          </p:cNvSpPr>
          <p:nvPr/>
        </p:nvSpPr>
        <p:spPr bwMode="auto">
          <a:xfrm>
            <a:off x="4953000" y="3000375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48137" name="Freeform 9"/>
          <p:cNvSpPr>
            <a:spLocks/>
          </p:cNvSpPr>
          <p:nvPr/>
        </p:nvSpPr>
        <p:spPr bwMode="auto">
          <a:xfrm flipH="1" flipV="1">
            <a:off x="4610100" y="4537075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332288" y="2603500"/>
            <a:ext cx="1397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A Vertex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830388" y="3479800"/>
            <a:ext cx="1397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A Vertex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776788" y="5316538"/>
            <a:ext cx="15240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A Line Segment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Freeform 9"/>
          <p:cNvSpPr>
            <a:spLocks/>
          </p:cNvSpPr>
          <p:nvPr/>
        </p:nvSpPr>
        <p:spPr bwMode="auto">
          <a:xfrm>
            <a:off x="2527300" y="3225800"/>
            <a:ext cx="3352800" cy="2857500"/>
          </a:xfrm>
          <a:custGeom>
            <a:avLst/>
            <a:gdLst/>
            <a:ahLst/>
            <a:cxnLst>
              <a:cxn ang="0">
                <a:pos x="208" y="1568"/>
              </a:cxn>
              <a:cxn ang="0">
                <a:pos x="0" y="704"/>
              </a:cxn>
              <a:cxn ang="0">
                <a:pos x="976" y="0"/>
              </a:cxn>
              <a:cxn ang="0">
                <a:pos x="2112" y="528"/>
              </a:cxn>
              <a:cxn ang="0">
                <a:pos x="1720" y="1800"/>
              </a:cxn>
              <a:cxn ang="0">
                <a:pos x="208" y="1568"/>
              </a:cxn>
            </a:cxnLst>
            <a:rect l="0" t="0" r="r" b="b"/>
            <a:pathLst>
              <a:path w="2112" h="1800">
                <a:moveTo>
                  <a:pt x="208" y="1568"/>
                </a:moveTo>
                <a:lnTo>
                  <a:pt x="0" y="704"/>
                </a:lnTo>
                <a:lnTo>
                  <a:pt x="976" y="0"/>
                </a:lnTo>
                <a:lnTo>
                  <a:pt x="2112" y="528"/>
                </a:lnTo>
                <a:lnTo>
                  <a:pt x="1720" y="1800"/>
                </a:lnTo>
                <a:lnTo>
                  <a:pt x="208" y="1568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Polygons: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dirty="0">
                <a:ea typeface="新細明體" charset="-120"/>
              </a:rPr>
              <a:t>	</a:t>
            </a:r>
            <a:r>
              <a:rPr lang="en-US" altLang="zh-TW" dirty="0">
                <a:ea typeface="新細明體" charset="-120"/>
              </a:rPr>
              <a:t>The area enclosed by a single closed loop of line segments defines a polygon.</a:t>
            </a:r>
            <a:endParaRPr lang="en-US" altLang="zh-TW" i="1" dirty="0">
              <a:ea typeface="新細明體" charset="-120"/>
            </a:endParaRPr>
          </a:p>
          <a:p>
            <a:pPr>
              <a:buFontTx/>
              <a:buNone/>
            </a:pPr>
            <a:endParaRPr lang="zh-TW" altLang="en-US" dirty="0">
              <a:ea typeface="新細明體" charset="-120"/>
            </a:endParaRP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2370138" y="41481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3894138" y="30686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5710238" y="39068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5087938" y="59261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2687638" y="55451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Polygon Restrictions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zh-TW">
                <a:ea typeface="新細明體" charset="-120"/>
              </a:rPr>
              <a:t>The edges of OpenGL polygons cannot intersect.</a:t>
            </a:r>
          </a:p>
          <a:p>
            <a:pPr marL="609600" indent="-609600">
              <a:buFontTx/>
              <a:buAutoNum type="arabicPeriod"/>
            </a:pPr>
            <a:r>
              <a:rPr lang="en-US" altLang="zh-TW">
                <a:ea typeface="新細明體" charset="-120"/>
              </a:rPr>
              <a:t>Polygons must be </a:t>
            </a:r>
            <a:r>
              <a:rPr lang="en-US" altLang="zh-TW" i="1">
                <a:ea typeface="新細明體" charset="-120"/>
              </a:rPr>
              <a:t>convex.</a:t>
            </a:r>
          </a:p>
          <a:p>
            <a:pPr marL="609600" indent="-609600">
              <a:buFontTx/>
              <a:buAutoNum type="arabicPeriod"/>
            </a:pPr>
            <a:r>
              <a:rPr lang="en-US" altLang="zh-TW">
                <a:ea typeface="新細明體" charset="-120"/>
              </a:rPr>
              <a:t>If the vertices of the polygon do not lay on the same plane one of the two restrictions might be broken!!!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36550" y="5375275"/>
            <a:ext cx="84470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4000">
                <a:solidFill>
                  <a:srgbClr val="FF0000"/>
                </a:solidFill>
                <a:ea typeface="新細明體" charset="-120"/>
              </a:rPr>
              <a:t>THIS IS WHY WE USE TRIANGLES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7" name="Freeform 29"/>
          <p:cNvSpPr>
            <a:spLocks/>
          </p:cNvSpPr>
          <p:nvPr/>
        </p:nvSpPr>
        <p:spPr bwMode="auto">
          <a:xfrm>
            <a:off x="6743700" y="2336800"/>
            <a:ext cx="1981200" cy="3009900"/>
          </a:xfrm>
          <a:custGeom>
            <a:avLst/>
            <a:gdLst/>
            <a:ahLst/>
            <a:cxnLst>
              <a:cxn ang="0">
                <a:pos x="64" y="1576"/>
              </a:cxn>
              <a:cxn ang="0">
                <a:pos x="0" y="320"/>
              </a:cxn>
              <a:cxn ang="0">
                <a:pos x="704" y="0"/>
              </a:cxn>
              <a:cxn ang="0">
                <a:pos x="1248" y="584"/>
              </a:cxn>
              <a:cxn ang="0">
                <a:pos x="1048" y="1896"/>
              </a:cxn>
              <a:cxn ang="0">
                <a:pos x="64" y="1576"/>
              </a:cxn>
            </a:cxnLst>
            <a:rect l="0" t="0" r="r" b="b"/>
            <a:pathLst>
              <a:path w="1248" h="1896">
                <a:moveTo>
                  <a:pt x="64" y="1576"/>
                </a:moveTo>
                <a:lnTo>
                  <a:pt x="0" y="320"/>
                </a:lnTo>
                <a:lnTo>
                  <a:pt x="704" y="0"/>
                </a:lnTo>
                <a:lnTo>
                  <a:pt x="1248" y="584"/>
                </a:lnTo>
                <a:lnTo>
                  <a:pt x="1048" y="1896"/>
                </a:lnTo>
                <a:lnTo>
                  <a:pt x="64" y="157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78" name="Freeform 30"/>
          <p:cNvSpPr>
            <a:spLocks/>
          </p:cNvSpPr>
          <p:nvPr/>
        </p:nvSpPr>
        <p:spPr bwMode="auto">
          <a:xfrm>
            <a:off x="7150100" y="3340100"/>
            <a:ext cx="965200" cy="952500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296" y="600"/>
              </a:cxn>
              <a:cxn ang="0">
                <a:pos x="608" y="384"/>
              </a:cxn>
              <a:cxn ang="0">
                <a:pos x="328" y="0"/>
              </a:cxn>
              <a:cxn ang="0">
                <a:pos x="0" y="272"/>
              </a:cxn>
            </a:cxnLst>
            <a:rect l="0" t="0" r="r" b="b"/>
            <a:pathLst>
              <a:path w="608" h="600">
                <a:moveTo>
                  <a:pt x="0" y="272"/>
                </a:moveTo>
                <a:lnTo>
                  <a:pt x="296" y="600"/>
                </a:lnTo>
                <a:lnTo>
                  <a:pt x="608" y="384"/>
                </a:lnTo>
                <a:lnTo>
                  <a:pt x="328" y="0"/>
                </a:lnTo>
                <a:lnTo>
                  <a:pt x="0" y="272"/>
                </a:lnTo>
                <a:close/>
              </a:path>
            </a:pathLst>
          </a:custGeom>
          <a:solidFill>
            <a:schemeClr val="bg1"/>
          </a:solidFill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76" name="Freeform 28"/>
          <p:cNvSpPr>
            <a:spLocks/>
          </p:cNvSpPr>
          <p:nvPr/>
        </p:nvSpPr>
        <p:spPr bwMode="auto">
          <a:xfrm>
            <a:off x="3898900" y="2349500"/>
            <a:ext cx="1676400" cy="2870200"/>
          </a:xfrm>
          <a:custGeom>
            <a:avLst/>
            <a:gdLst/>
            <a:ahLst/>
            <a:cxnLst>
              <a:cxn ang="0">
                <a:pos x="56" y="272"/>
              </a:cxn>
              <a:cxn ang="0">
                <a:pos x="832" y="0"/>
              </a:cxn>
              <a:cxn ang="0">
                <a:pos x="576" y="648"/>
              </a:cxn>
              <a:cxn ang="0">
                <a:pos x="1032" y="976"/>
              </a:cxn>
              <a:cxn ang="0">
                <a:pos x="576" y="1384"/>
              </a:cxn>
              <a:cxn ang="0">
                <a:pos x="1056" y="1808"/>
              </a:cxn>
              <a:cxn ang="0">
                <a:pos x="0" y="1784"/>
              </a:cxn>
              <a:cxn ang="0">
                <a:pos x="56" y="272"/>
              </a:cxn>
            </a:cxnLst>
            <a:rect l="0" t="0" r="r" b="b"/>
            <a:pathLst>
              <a:path w="1056" h="1808">
                <a:moveTo>
                  <a:pt x="56" y="272"/>
                </a:moveTo>
                <a:lnTo>
                  <a:pt x="832" y="0"/>
                </a:lnTo>
                <a:lnTo>
                  <a:pt x="576" y="648"/>
                </a:lnTo>
                <a:lnTo>
                  <a:pt x="1032" y="976"/>
                </a:lnTo>
                <a:lnTo>
                  <a:pt x="576" y="1384"/>
                </a:lnTo>
                <a:lnTo>
                  <a:pt x="1056" y="1808"/>
                </a:lnTo>
                <a:lnTo>
                  <a:pt x="0" y="1784"/>
                </a:lnTo>
                <a:lnTo>
                  <a:pt x="56" y="272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75" name="Freeform 27"/>
          <p:cNvSpPr>
            <a:spLocks/>
          </p:cNvSpPr>
          <p:nvPr/>
        </p:nvSpPr>
        <p:spPr bwMode="auto">
          <a:xfrm>
            <a:off x="723900" y="2743200"/>
            <a:ext cx="1676400" cy="2222500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1056" y="0"/>
              </a:cxn>
              <a:cxn ang="0">
                <a:pos x="0" y="1400"/>
              </a:cxn>
              <a:cxn ang="0">
                <a:pos x="1056" y="1336"/>
              </a:cxn>
              <a:cxn ang="0">
                <a:pos x="0" y="88"/>
              </a:cxn>
            </a:cxnLst>
            <a:rect l="0" t="0" r="r" b="b"/>
            <a:pathLst>
              <a:path w="1056" h="1400">
                <a:moveTo>
                  <a:pt x="0" y="88"/>
                </a:moveTo>
                <a:lnTo>
                  <a:pt x="1056" y="0"/>
                </a:lnTo>
                <a:lnTo>
                  <a:pt x="0" y="1400"/>
                </a:lnTo>
                <a:lnTo>
                  <a:pt x="1056" y="1336"/>
                </a:lnTo>
                <a:lnTo>
                  <a:pt x="0" y="88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Invalid Polygons</a:t>
            </a:r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579438" y="26876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2217738" y="46815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2217738" y="26114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528638" y="47958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3830638" y="26495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5037138" y="21796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60" name="Oval 12"/>
          <p:cNvSpPr>
            <a:spLocks noChangeArrowheads="1"/>
          </p:cNvSpPr>
          <p:nvPr/>
        </p:nvSpPr>
        <p:spPr bwMode="auto">
          <a:xfrm>
            <a:off x="4681538" y="32210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5392738" y="37290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4643438" y="43894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5430838" y="50625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3767138" y="50117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65" name="Oval 17"/>
          <p:cNvSpPr>
            <a:spLocks noChangeArrowheads="1"/>
          </p:cNvSpPr>
          <p:nvPr/>
        </p:nvSpPr>
        <p:spPr bwMode="auto">
          <a:xfrm>
            <a:off x="6599238" y="27130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66" name="Oval 18"/>
          <p:cNvSpPr>
            <a:spLocks noChangeArrowheads="1"/>
          </p:cNvSpPr>
          <p:nvPr/>
        </p:nvSpPr>
        <p:spPr bwMode="auto">
          <a:xfrm>
            <a:off x="7691438" y="21796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67" name="Oval 19"/>
          <p:cNvSpPr>
            <a:spLocks noChangeArrowheads="1"/>
          </p:cNvSpPr>
          <p:nvPr/>
        </p:nvSpPr>
        <p:spPr bwMode="auto">
          <a:xfrm>
            <a:off x="8542338" y="30940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68" name="Oval 20"/>
          <p:cNvSpPr>
            <a:spLocks noChangeArrowheads="1"/>
          </p:cNvSpPr>
          <p:nvPr/>
        </p:nvSpPr>
        <p:spPr bwMode="auto">
          <a:xfrm>
            <a:off x="8212138" y="51768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69" name="Oval 21"/>
          <p:cNvSpPr>
            <a:spLocks noChangeArrowheads="1"/>
          </p:cNvSpPr>
          <p:nvPr/>
        </p:nvSpPr>
        <p:spPr bwMode="auto">
          <a:xfrm>
            <a:off x="6700838" y="46942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70" name="Oval 22"/>
          <p:cNvSpPr>
            <a:spLocks noChangeArrowheads="1"/>
          </p:cNvSpPr>
          <p:nvPr/>
        </p:nvSpPr>
        <p:spPr bwMode="auto">
          <a:xfrm>
            <a:off x="7500938" y="31956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71" name="Oval 23"/>
          <p:cNvSpPr>
            <a:spLocks noChangeArrowheads="1"/>
          </p:cNvSpPr>
          <p:nvPr/>
        </p:nvSpPr>
        <p:spPr bwMode="auto">
          <a:xfrm>
            <a:off x="7932738" y="37671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72" name="Oval 24"/>
          <p:cNvSpPr>
            <a:spLocks noChangeArrowheads="1"/>
          </p:cNvSpPr>
          <p:nvPr/>
        </p:nvSpPr>
        <p:spPr bwMode="auto">
          <a:xfrm>
            <a:off x="7462838" y="41227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273" name="Oval 25"/>
          <p:cNvSpPr>
            <a:spLocks noChangeArrowheads="1"/>
          </p:cNvSpPr>
          <p:nvPr/>
        </p:nvSpPr>
        <p:spPr bwMode="auto">
          <a:xfrm>
            <a:off x="7018338" y="3602038"/>
            <a:ext cx="342900" cy="3429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Specifying Vertices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i="1">
                <a:ea typeface="新細明體" charset="-120"/>
              </a:rPr>
              <a:t>void </a:t>
            </a:r>
            <a:r>
              <a:rPr lang="en-US" altLang="zh-TW" b="1" i="1">
                <a:ea typeface="新細明體" charset="-120"/>
              </a:rPr>
              <a:t>glVertex</a:t>
            </a:r>
            <a:r>
              <a:rPr lang="en-US" altLang="zh-TW" i="1">
                <a:ea typeface="新細明體" charset="-120"/>
              </a:rPr>
              <a:t>{234}{sifd}[v](TYPEcoords);</a:t>
            </a:r>
          </a:p>
          <a:p>
            <a:pPr>
              <a:buFontTx/>
              <a:buNone/>
            </a:pPr>
            <a:endParaRPr lang="en-US" altLang="zh-TW" i="1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i="1">
                <a:ea typeface="新細明體" charset="-120"/>
              </a:rPr>
              <a:t>	Default z value is 0.</a:t>
            </a:r>
          </a:p>
          <a:p>
            <a:pPr>
              <a:buFontTx/>
              <a:buNone/>
            </a:pPr>
            <a:r>
              <a:rPr lang="en-US" altLang="zh-TW" i="1">
                <a:ea typeface="新細明體" charset="-120"/>
              </a:rPr>
              <a:t>	Default w value is 1. </a:t>
            </a:r>
          </a:p>
          <a:p>
            <a:pPr>
              <a:buFontTx/>
              <a:buNone/>
            </a:pPr>
            <a:endParaRPr lang="en-US" altLang="zh-TW" i="1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i="1">
                <a:ea typeface="新細明體" charset="-120"/>
              </a:rPr>
              <a:t>	Calls to </a:t>
            </a:r>
            <a:r>
              <a:rPr lang="en-US" altLang="zh-TW" b="1" i="1">
                <a:ea typeface="新細明體" charset="-120"/>
              </a:rPr>
              <a:t>glVertex*() </a:t>
            </a:r>
            <a:r>
              <a:rPr lang="en-US" altLang="zh-TW" i="1">
                <a:ea typeface="新細明體" charset="-120"/>
              </a:rPr>
              <a:t>are only effective between a </a:t>
            </a:r>
            <a:r>
              <a:rPr lang="en-US" altLang="zh-TW" b="1" i="1">
                <a:ea typeface="新細明體" charset="-120"/>
              </a:rPr>
              <a:t>glBegin() </a:t>
            </a:r>
            <a:r>
              <a:rPr lang="en-US" altLang="zh-TW" i="1">
                <a:ea typeface="新細明體" charset="-120"/>
              </a:rPr>
              <a:t>and </a:t>
            </a:r>
            <a:r>
              <a:rPr lang="en-US" altLang="zh-TW" b="1" i="1">
                <a:ea typeface="新細明體" charset="-120"/>
              </a:rPr>
              <a:t>glEnd() </a:t>
            </a:r>
            <a:r>
              <a:rPr lang="en-US" altLang="zh-TW" i="1">
                <a:ea typeface="新細明體" charset="-120"/>
              </a:rPr>
              <a:t>pair.</a:t>
            </a:r>
            <a:endParaRPr lang="en-US" altLang="zh-TW">
              <a:ea typeface="新細明體" charset="-120"/>
            </a:endParaRPr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 flipV="1">
            <a:off x="2768600" y="2098675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55301" name="Freeform 5"/>
          <p:cNvSpPr>
            <a:spLocks/>
          </p:cNvSpPr>
          <p:nvPr/>
        </p:nvSpPr>
        <p:spPr bwMode="auto">
          <a:xfrm flipV="1">
            <a:off x="3670300" y="2124075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55302" name="Freeform 6"/>
          <p:cNvSpPr>
            <a:spLocks/>
          </p:cNvSpPr>
          <p:nvPr/>
        </p:nvSpPr>
        <p:spPr bwMode="auto">
          <a:xfrm flipV="1">
            <a:off x="4406900" y="2162175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 flipV="1">
            <a:off x="5829300" y="2174875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0" grpId="1" animBg="1"/>
      <p:bldP spid="55301" grpId="0" animBg="1"/>
      <p:bldP spid="55301" grpId="1" animBg="1"/>
      <p:bldP spid="55302" grpId="0" animBg="1"/>
      <p:bldP spid="55302" grpId="1" animBg="1"/>
      <p:bldP spid="5530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1847850" y="1638300"/>
            <a:ext cx="2438400" cy="390525"/>
          </a:xfrm>
          <a:prstGeom prst="rect">
            <a:avLst/>
          </a:prstGeom>
          <a:solidFill>
            <a:srgbClr val="FFF4C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4815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glBegin(GL_POLYGON);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	glVertex2f(0.0, 0.0);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	glVertex2f(4.0, 0.0);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	glVertex2f(6.0,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	glVertex2f(4.0, 3.0);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	glVertex2f(0.0, 3.0);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glEnd();</a:t>
            </a:r>
          </a:p>
        </p:txBody>
      </p:sp>
      <p:sp>
        <p:nvSpPr>
          <p:cNvPr id="56329" name="Freeform 9"/>
          <p:cNvSpPr>
            <a:spLocks/>
          </p:cNvSpPr>
          <p:nvPr/>
        </p:nvSpPr>
        <p:spPr bwMode="auto">
          <a:xfrm>
            <a:off x="5638800" y="2565400"/>
            <a:ext cx="2654300" cy="156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24" y="0"/>
              </a:cxn>
              <a:cxn ang="0">
                <a:pos x="1672" y="456"/>
              </a:cxn>
              <a:cxn ang="0">
                <a:pos x="1016" y="984"/>
              </a:cxn>
              <a:cxn ang="0">
                <a:pos x="0" y="984"/>
              </a:cxn>
              <a:cxn ang="0">
                <a:pos x="0" y="0"/>
              </a:cxn>
            </a:cxnLst>
            <a:rect l="0" t="0" r="r" b="b"/>
            <a:pathLst>
              <a:path w="1672" h="984">
                <a:moveTo>
                  <a:pt x="0" y="0"/>
                </a:moveTo>
                <a:lnTo>
                  <a:pt x="1024" y="0"/>
                </a:lnTo>
                <a:lnTo>
                  <a:pt x="1672" y="456"/>
                </a:lnTo>
                <a:lnTo>
                  <a:pt x="1016" y="984"/>
                </a:lnTo>
                <a:lnTo>
                  <a:pt x="0" y="98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Geometric Drawing Primitives</a:t>
            </a: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228600" y="2514600"/>
            <a:ext cx="619125" cy="561975"/>
          </a:xfrm>
          <a:prstGeom prst="rightArrow">
            <a:avLst>
              <a:gd name="adj1" fmla="val 29380"/>
              <a:gd name="adj2" fmla="val 56217"/>
            </a:avLst>
          </a:prstGeom>
          <a:solidFill>
            <a:srgbClr val="33CC33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>
            <a:off x="228600" y="2984500"/>
            <a:ext cx="619125" cy="561975"/>
          </a:xfrm>
          <a:prstGeom prst="rightArrow">
            <a:avLst>
              <a:gd name="adj1" fmla="val 29380"/>
              <a:gd name="adj2" fmla="val 56217"/>
            </a:avLst>
          </a:prstGeom>
          <a:solidFill>
            <a:srgbClr val="33CC33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228600" y="3452813"/>
            <a:ext cx="619125" cy="561975"/>
          </a:xfrm>
          <a:prstGeom prst="rightArrow">
            <a:avLst>
              <a:gd name="adj1" fmla="val 29380"/>
              <a:gd name="adj2" fmla="val 56217"/>
            </a:avLst>
          </a:prstGeom>
          <a:solidFill>
            <a:srgbClr val="33CC33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>
            <a:off x="228600" y="3922713"/>
            <a:ext cx="619125" cy="561975"/>
          </a:xfrm>
          <a:prstGeom prst="rightArrow">
            <a:avLst>
              <a:gd name="adj1" fmla="val 29380"/>
              <a:gd name="adj2" fmla="val 56217"/>
            </a:avLst>
          </a:prstGeom>
          <a:solidFill>
            <a:srgbClr val="33CC33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>
            <a:off x="228600" y="4391025"/>
            <a:ext cx="619125" cy="561975"/>
          </a:xfrm>
          <a:prstGeom prst="rightArrow">
            <a:avLst>
              <a:gd name="adj1" fmla="val 29380"/>
              <a:gd name="adj2" fmla="val 56217"/>
            </a:avLst>
          </a:prstGeom>
          <a:solidFill>
            <a:srgbClr val="33CC33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38" name="Freeform 18"/>
          <p:cNvSpPr>
            <a:spLocks/>
          </p:cNvSpPr>
          <p:nvPr/>
        </p:nvSpPr>
        <p:spPr bwMode="auto">
          <a:xfrm flipV="1">
            <a:off x="4987925" y="4143375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56339" name="Freeform 19"/>
          <p:cNvSpPr>
            <a:spLocks/>
          </p:cNvSpPr>
          <p:nvPr/>
        </p:nvSpPr>
        <p:spPr bwMode="auto">
          <a:xfrm flipH="1" flipV="1">
            <a:off x="7283450" y="4162425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56340" name="Freeform 20"/>
          <p:cNvSpPr>
            <a:spLocks/>
          </p:cNvSpPr>
          <p:nvPr/>
        </p:nvSpPr>
        <p:spPr bwMode="auto">
          <a:xfrm flipH="1" flipV="1">
            <a:off x="8312150" y="3352800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56341" name="Freeform 21"/>
          <p:cNvSpPr>
            <a:spLocks/>
          </p:cNvSpPr>
          <p:nvPr/>
        </p:nvSpPr>
        <p:spPr bwMode="auto">
          <a:xfrm flipH="1">
            <a:off x="7292975" y="1733550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56342" name="Freeform 22"/>
          <p:cNvSpPr>
            <a:spLocks/>
          </p:cNvSpPr>
          <p:nvPr/>
        </p:nvSpPr>
        <p:spPr bwMode="auto">
          <a:xfrm>
            <a:off x="4987925" y="1724025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animBg="1"/>
      <p:bldP spid="56329" grpId="0" animBg="1"/>
      <p:bldP spid="56333" grpId="0" animBg="1"/>
      <p:bldP spid="56333" grpId="1" animBg="1"/>
      <p:bldP spid="56334" grpId="0" animBg="1"/>
      <p:bldP spid="56334" grpId="1" animBg="1"/>
      <p:bldP spid="56335" grpId="0" animBg="1"/>
      <p:bldP spid="56335" grpId="1" animBg="1"/>
      <p:bldP spid="56336" grpId="0" animBg="1"/>
      <p:bldP spid="56336" grpId="1" animBg="1"/>
      <p:bldP spid="56337" grpId="0" animBg="1"/>
      <p:bldP spid="56337" grpId="1" animBg="1"/>
      <p:bldP spid="56338" grpId="0" animBg="1"/>
      <p:bldP spid="56338" grpId="1" animBg="1"/>
      <p:bldP spid="56339" grpId="0" animBg="1"/>
      <p:bldP spid="56339" grpId="1" animBg="1"/>
      <p:bldP spid="56340" grpId="0" animBg="1"/>
      <p:bldP spid="56340" grpId="1" animBg="1"/>
      <p:bldP spid="56341" grpId="0" animBg="1"/>
      <p:bldP spid="56341" grpId="1" animBg="1"/>
      <p:bldP spid="56342" grpId="0" animBg="1"/>
      <p:bldP spid="5634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1857375" y="1638300"/>
            <a:ext cx="2000250" cy="390525"/>
          </a:xfrm>
          <a:prstGeom prst="rect">
            <a:avLst/>
          </a:prstGeom>
          <a:solidFill>
            <a:srgbClr val="FFF4C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24275" cy="45259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glBegin(GL_POINTS);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	glVertex2f(0.0, 0.0);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	glVertex2f(4.0, 0.0);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	glVertex2f(6.0, 1.5);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	glVertex2f(4.0, 3.0);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	glVertex2f(0.0, 3.0);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glEnd();</a:t>
            </a:r>
          </a:p>
          <a:p>
            <a:pPr>
              <a:lnSpc>
                <a:spcPct val="90000"/>
              </a:lnSpc>
              <a:buFontTx/>
              <a:buNone/>
            </a:pPr>
            <a:endParaRPr lang="zh-TW" altLang="en-US" sz="2800">
              <a:ea typeface="新細明體" charset="-12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Geometric Drawing Primitives</a:t>
            </a:r>
          </a:p>
        </p:txBody>
      </p:sp>
      <p:grpSp>
        <p:nvGrpSpPr>
          <p:cNvPr id="57354" name="Group 10"/>
          <p:cNvGrpSpPr>
            <a:grpSpLocks/>
          </p:cNvGrpSpPr>
          <p:nvPr/>
        </p:nvGrpSpPr>
        <p:grpSpPr bwMode="auto">
          <a:xfrm>
            <a:off x="5570538" y="2497138"/>
            <a:ext cx="2794000" cy="1739900"/>
            <a:chOff x="3509" y="1573"/>
            <a:chExt cx="1760" cy="1096"/>
          </a:xfrm>
        </p:grpSpPr>
        <p:sp>
          <p:nvSpPr>
            <p:cNvPr id="57348" name="Oval 4"/>
            <p:cNvSpPr>
              <a:spLocks noChangeArrowheads="1"/>
            </p:cNvSpPr>
            <p:nvPr/>
          </p:nvSpPr>
          <p:spPr bwMode="auto">
            <a:xfrm>
              <a:off x="3509" y="1573"/>
              <a:ext cx="104" cy="11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49" name="Oval 5"/>
            <p:cNvSpPr>
              <a:spLocks noChangeArrowheads="1"/>
            </p:cNvSpPr>
            <p:nvPr/>
          </p:nvSpPr>
          <p:spPr bwMode="auto">
            <a:xfrm>
              <a:off x="4525" y="1581"/>
              <a:ext cx="104" cy="11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0" name="Oval 6"/>
            <p:cNvSpPr>
              <a:spLocks noChangeArrowheads="1"/>
            </p:cNvSpPr>
            <p:nvPr/>
          </p:nvSpPr>
          <p:spPr bwMode="auto">
            <a:xfrm>
              <a:off x="3509" y="2557"/>
              <a:ext cx="104" cy="11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1" name="Oval 7"/>
            <p:cNvSpPr>
              <a:spLocks noChangeArrowheads="1"/>
            </p:cNvSpPr>
            <p:nvPr/>
          </p:nvSpPr>
          <p:spPr bwMode="auto">
            <a:xfrm>
              <a:off x="4533" y="2549"/>
              <a:ext cx="104" cy="11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2" name="Oval 8"/>
            <p:cNvSpPr>
              <a:spLocks noChangeArrowheads="1"/>
            </p:cNvSpPr>
            <p:nvPr/>
          </p:nvSpPr>
          <p:spPr bwMode="auto">
            <a:xfrm>
              <a:off x="5165" y="2021"/>
              <a:ext cx="104" cy="11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glBegin() &amp; glEnd()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600200"/>
            <a:ext cx="8775700" cy="4970463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i="1">
                <a:ea typeface="新細明體" charset="-120"/>
              </a:rPr>
              <a:t>	</a:t>
            </a:r>
            <a:r>
              <a:rPr lang="en-US" altLang="zh-TW" i="1">
                <a:ea typeface="新細明體" charset="-120"/>
              </a:rPr>
              <a:t>void </a:t>
            </a:r>
            <a:r>
              <a:rPr lang="en-US" altLang="zh-TW" b="1" i="1">
                <a:ea typeface="新細明體" charset="-120"/>
              </a:rPr>
              <a:t>glBegin</a:t>
            </a:r>
            <a:r>
              <a:rPr lang="en-US" altLang="zh-TW" i="1">
                <a:ea typeface="新細明體" charset="-120"/>
              </a:rPr>
              <a:t>(GLenum mode);</a:t>
            </a:r>
          </a:p>
          <a:p>
            <a:pPr>
              <a:buFontTx/>
              <a:buNone/>
            </a:pPr>
            <a:r>
              <a:rPr lang="en-US" altLang="zh-TW" i="1">
                <a:ea typeface="新細明體" charset="-120"/>
              </a:rPr>
              <a:t>	Marks the beginning of a vertex-data list that describes a geometric primitive.</a:t>
            </a:r>
          </a:p>
          <a:p>
            <a:pPr>
              <a:buFontTx/>
              <a:buNone/>
            </a:pPr>
            <a:endParaRPr lang="en-US" altLang="zh-TW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</a:t>
            </a:r>
            <a:r>
              <a:rPr lang="en-US" altLang="zh-TW" i="1">
                <a:ea typeface="新細明體" charset="-120"/>
              </a:rPr>
              <a:t>void </a:t>
            </a:r>
            <a:r>
              <a:rPr lang="en-US" altLang="zh-TW" b="1" i="1">
                <a:ea typeface="新細明體" charset="-120"/>
              </a:rPr>
              <a:t>glEnd</a:t>
            </a:r>
            <a:r>
              <a:rPr lang="en-US" altLang="zh-TW" i="1">
                <a:ea typeface="新細明體" charset="-120"/>
              </a:rPr>
              <a:t>(void);</a:t>
            </a:r>
          </a:p>
          <a:p>
            <a:pPr>
              <a:buFontTx/>
              <a:buNone/>
            </a:pPr>
            <a:r>
              <a:rPr lang="en-US" altLang="zh-TW" i="1">
                <a:ea typeface="新細明體" charset="-120"/>
              </a:rPr>
              <a:t>	Marks the end of a vertex-data list.</a:t>
            </a:r>
            <a:endParaRPr lang="en-US" altLang="zh-TW">
              <a:ea typeface="新細明體" charset="-120"/>
            </a:endParaRPr>
          </a:p>
          <a:p>
            <a:pPr>
              <a:buFontTx/>
              <a:buNone/>
            </a:pPr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glBegin() &amp; glEnd()</a:t>
            </a: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5199063" y="31575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5938838" y="2246313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5199063" y="400208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7742238" y="31575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7142163" y="22431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5938838" y="47577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7142163" y="4760913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7" name="Oval 15"/>
          <p:cNvSpPr>
            <a:spLocks noChangeArrowheads="1"/>
          </p:cNvSpPr>
          <p:nvPr/>
        </p:nvSpPr>
        <p:spPr bwMode="auto">
          <a:xfrm>
            <a:off x="7742238" y="400208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5600700" y="49022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0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6845300" y="48514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1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7785100" y="40767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2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7785100" y="32004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3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7124700" y="19050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4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5537200" y="18669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5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4775200" y="28194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6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4851400" y="40513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7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546100" y="1592263"/>
            <a:ext cx="4140200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 sz="3200" i="1">
                <a:ea typeface="新細明體" charset="-120"/>
              </a:rPr>
              <a:t>GL_POINTS: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zh-TW" sz="3200">
                <a:ea typeface="新細明體" charset="-120"/>
              </a:rPr>
              <a:t>	Draws a point at each of the </a:t>
            </a:r>
            <a:r>
              <a:rPr lang="en-US" altLang="zh-TW" sz="3200" b="1" i="1">
                <a:ea typeface="新細明體" charset="-120"/>
              </a:rPr>
              <a:t>n</a:t>
            </a:r>
            <a:r>
              <a:rPr lang="en-US" altLang="zh-TW" sz="3200">
                <a:ea typeface="新細明體" charset="-120"/>
              </a:rPr>
              <a:t> specified vertices.</a:t>
            </a:r>
            <a:endParaRPr lang="en-US" altLang="zh-TW" sz="3200" b="1" i="1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3" name="Line 23"/>
          <p:cNvSpPr>
            <a:spLocks noChangeShapeType="1"/>
          </p:cNvSpPr>
          <p:nvPr/>
        </p:nvSpPr>
        <p:spPr bwMode="auto">
          <a:xfrm>
            <a:off x="5283200" y="3267075"/>
            <a:ext cx="0" cy="819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H="1">
            <a:off x="6019800" y="2333625"/>
            <a:ext cx="12128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V="1">
            <a:off x="7827963" y="3252788"/>
            <a:ext cx="0" cy="842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6024563" y="4848225"/>
            <a:ext cx="1203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glBegin() &amp; glEnd()</a:t>
            </a: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5199063" y="31575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5938838" y="22431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5199063" y="400208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7742238" y="31575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7142163" y="22431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5938838" y="47577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7142163" y="47577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7742238" y="400208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5600700" y="49022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0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6845300" y="48514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1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7785100" y="40767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2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7785100" y="32004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3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7124700" y="19050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4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5537200" y="18669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5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4775200" y="28194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6</a:t>
            </a: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4851400" y="40513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7</a:t>
            </a: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412750" y="1592263"/>
            <a:ext cx="4425950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 sz="3200" i="1">
                <a:ea typeface="新細明體" charset="-120"/>
              </a:rPr>
              <a:t>GL_LINES: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zh-TW" sz="3200">
                <a:ea typeface="新細明體" charset="-120"/>
              </a:rPr>
              <a:t>	Draws a line segment between V</a:t>
            </a:r>
            <a:r>
              <a:rPr lang="en-US" altLang="zh-TW" sz="3200" baseline="-25000">
                <a:ea typeface="新細明體" charset="-120"/>
              </a:rPr>
              <a:t>i</a:t>
            </a:r>
            <a:r>
              <a:rPr lang="en-US" altLang="zh-TW" sz="3200">
                <a:ea typeface="新細明體" charset="-120"/>
              </a:rPr>
              <a:t> and V</a:t>
            </a:r>
            <a:r>
              <a:rPr lang="en-US" altLang="zh-TW" sz="3200" baseline="-25000">
                <a:ea typeface="新細明體" charset="-120"/>
              </a:rPr>
              <a:t>i+1</a:t>
            </a:r>
            <a:r>
              <a:rPr lang="en-US" altLang="zh-TW" sz="3200">
                <a:ea typeface="新細明體" charset="-120"/>
              </a:rPr>
              <a:t>, where i is even. If n is odd then the last vertex is ignored.</a:t>
            </a:r>
            <a:endParaRPr lang="en-US" altLang="zh-TW" sz="3200" b="1" i="1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Event Driven Programming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something different from </a:t>
            </a:r>
          </a:p>
          <a:p>
            <a:r>
              <a:rPr lang="en-US" altLang="zh-TW">
                <a:ea typeface="新細明體" charset="-120"/>
              </a:rPr>
              <a:t>what you’re used 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15" name="Line 27"/>
          <p:cNvSpPr>
            <a:spLocks noChangeShapeType="1"/>
          </p:cNvSpPr>
          <p:nvPr/>
        </p:nvSpPr>
        <p:spPr bwMode="auto">
          <a:xfrm>
            <a:off x="5283200" y="4094163"/>
            <a:ext cx="741363" cy="749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490" name="Line 2"/>
          <p:cNvSpPr>
            <a:spLocks noChangeShapeType="1"/>
          </p:cNvSpPr>
          <p:nvPr/>
        </p:nvSpPr>
        <p:spPr bwMode="auto">
          <a:xfrm flipV="1">
            <a:off x="5283200" y="2333625"/>
            <a:ext cx="736600" cy="917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7224713" y="2333625"/>
            <a:ext cx="600075" cy="912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flipV="1">
            <a:off x="7219950" y="4089400"/>
            <a:ext cx="604838" cy="757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5283200" y="3267075"/>
            <a:ext cx="0" cy="819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H="1">
            <a:off x="6019800" y="2333625"/>
            <a:ext cx="12128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V="1">
            <a:off x="7827963" y="3252788"/>
            <a:ext cx="0" cy="842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6024563" y="4848225"/>
            <a:ext cx="1203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glBegin() &amp; glEnd()</a:t>
            </a:r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5199063" y="31575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5938838" y="22431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500" name="Oval 12"/>
          <p:cNvSpPr>
            <a:spLocks noChangeArrowheads="1"/>
          </p:cNvSpPr>
          <p:nvPr/>
        </p:nvSpPr>
        <p:spPr bwMode="auto">
          <a:xfrm>
            <a:off x="5199063" y="400208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501" name="Oval 13"/>
          <p:cNvSpPr>
            <a:spLocks noChangeArrowheads="1"/>
          </p:cNvSpPr>
          <p:nvPr/>
        </p:nvSpPr>
        <p:spPr bwMode="auto">
          <a:xfrm>
            <a:off x="7742238" y="31575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7142163" y="22431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503" name="Oval 15"/>
          <p:cNvSpPr>
            <a:spLocks noChangeArrowheads="1"/>
          </p:cNvSpPr>
          <p:nvPr/>
        </p:nvSpPr>
        <p:spPr bwMode="auto">
          <a:xfrm>
            <a:off x="5938838" y="47577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7142163" y="47577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505" name="Oval 17"/>
          <p:cNvSpPr>
            <a:spLocks noChangeArrowheads="1"/>
          </p:cNvSpPr>
          <p:nvPr/>
        </p:nvSpPr>
        <p:spPr bwMode="auto">
          <a:xfrm>
            <a:off x="7742238" y="400208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5600700" y="49022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0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6845300" y="48514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1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7785100" y="40767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2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7785100" y="32004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3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7124700" y="19050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4</a:t>
            </a: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5537200" y="18669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5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4775200" y="28194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6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4851400" y="40513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7</a:t>
            </a: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412750" y="1592263"/>
            <a:ext cx="4425950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 sz="3200" i="1">
                <a:ea typeface="新細明體" charset="-120"/>
              </a:rPr>
              <a:t>GL_LINE_LOOP: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zh-TW" sz="3200">
                <a:ea typeface="新細明體" charset="-120"/>
              </a:rPr>
              <a:t>	Draws n line segments in a loop.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1" name="Freeform 29"/>
          <p:cNvSpPr>
            <a:spLocks/>
          </p:cNvSpPr>
          <p:nvPr/>
        </p:nvSpPr>
        <p:spPr bwMode="auto">
          <a:xfrm>
            <a:off x="6003925" y="2327275"/>
            <a:ext cx="1819275" cy="920750"/>
          </a:xfrm>
          <a:custGeom>
            <a:avLst/>
            <a:gdLst/>
            <a:ahLst/>
            <a:cxnLst>
              <a:cxn ang="0">
                <a:pos x="1146" y="580"/>
              </a:cxn>
              <a:cxn ang="0">
                <a:pos x="768" y="0"/>
              </a:cxn>
              <a:cxn ang="0">
                <a:pos x="0" y="0"/>
              </a:cxn>
              <a:cxn ang="0">
                <a:pos x="1146" y="580"/>
              </a:cxn>
            </a:cxnLst>
            <a:rect l="0" t="0" r="r" b="b"/>
            <a:pathLst>
              <a:path w="1146" h="580">
                <a:moveTo>
                  <a:pt x="1146" y="580"/>
                </a:moveTo>
                <a:lnTo>
                  <a:pt x="768" y="0"/>
                </a:lnTo>
                <a:lnTo>
                  <a:pt x="0" y="0"/>
                </a:lnTo>
                <a:lnTo>
                  <a:pt x="1146" y="58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40" name="Freeform 28"/>
          <p:cNvSpPr>
            <a:spLocks/>
          </p:cNvSpPr>
          <p:nvPr/>
        </p:nvSpPr>
        <p:spPr bwMode="auto">
          <a:xfrm>
            <a:off x="6016625" y="4089400"/>
            <a:ext cx="1806575" cy="752475"/>
          </a:xfrm>
          <a:custGeom>
            <a:avLst/>
            <a:gdLst/>
            <a:ahLst/>
            <a:cxnLst>
              <a:cxn ang="0">
                <a:pos x="0" y="474"/>
              </a:cxn>
              <a:cxn ang="0">
                <a:pos x="762" y="474"/>
              </a:cxn>
              <a:cxn ang="0">
                <a:pos x="1138" y="0"/>
              </a:cxn>
              <a:cxn ang="0">
                <a:pos x="0" y="474"/>
              </a:cxn>
            </a:cxnLst>
            <a:rect l="0" t="0" r="r" b="b"/>
            <a:pathLst>
              <a:path w="1138" h="474">
                <a:moveTo>
                  <a:pt x="0" y="474"/>
                </a:moveTo>
                <a:lnTo>
                  <a:pt x="762" y="474"/>
                </a:lnTo>
                <a:lnTo>
                  <a:pt x="1138" y="0"/>
                </a:lnTo>
                <a:lnTo>
                  <a:pt x="0" y="474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glBegin() &amp; glEnd()</a:t>
            </a:r>
          </a:p>
        </p:txBody>
      </p:sp>
      <p:sp>
        <p:nvSpPr>
          <p:cNvPr id="64523" name="Oval 11"/>
          <p:cNvSpPr>
            <a:spLocks noChangeArrowheads="1"/>
          </p:cNvSpPr>
          <p:nvPr/>
        </p:nvSpPr>
        <p:spPr bwMode="auto">
          <a:xfrm>
            <a:off x="5199063" y="31575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24" name="Oval 12"/>
          <p:cNvSpPr>
            <a:spLocks noChangeArrowheads="1"/>
          </p:cNvSpPr>
          <p:nvPr/>
        </p:nvSpPr>
        <p:spPr bwMode="auto">
          <a:xfrm>
            <a:off x="5938838" y="22431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25" name="Oval 13"/>
          <p:cNvSpPr>
            <a:spLocks noChangeArrowheads="1"/>
          </p:cNvSpPr>
          <p:nvPr/>
        </p:nvSpPr>
        <p:spPr bwMode="auto">
          <a:xfrm>
            <a:off x="5199063" y="400208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26" name="Oval 14"/>
          <p:cNvSpPr>
            <a:spLocks noChangeArrowheads="1"/>
          </p:cNvSpPr>
          <p:nvPr/>
        </p:nvSpPr>
        <p:spPr bwMode="auto">
          <a:xfrm>
            <a:off x="7742238" y="31575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27" name="Oval 15"/>
          <p:cNvSpPr>
            <a:spLocks noChangeArrowheads="1"/>
          </p:cNvSpPr>
          <p:nvPr/>
        </p:nvSpPr>
        <p:spPr bwMode="auto">
          <a:xfrm>
            <a:off x="7142163" y="22431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28" name="Oval 16"/>
          <p:cNvSpPr>
            <a:spLocks noChangeArrowheads="1"/>
          </p:cNvSpPr>
          <p:nvPr/>
        </p:nvSpPr>
        <p:spPr bwMode="auto">
          <a:xfrm>
            <a:off x="5938838" y="47577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7142163" y="47577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30" name="Oval 18"/>
          <p:cNvSpPr>
            <a:spLocks noChangeArrowheads="1"/>
          </p:cNvSpPr>
          <p:nvPr/>
        </p:nvSpPr>
        <p:spPr bwMode="auto">
          <a:xfrm>
            <a:off x="7742238" y="400208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5600700" y="49022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0</a:t>
            </a: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6845300" y="48514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1</a:t>
            </a:r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7785100" y="40767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2</a:t>
            </a: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7785100" y="32004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3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7124700" y="19050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4</a:t>
            </a: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5537200" y="18669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5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4775200" y="28194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6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4851400" y="40513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7</a:t>
            </a: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412750" y="1592263"/>
            <a:ext cx="4425950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 sz="3200" i="1">
                <a:ea typeface="新細明體" charset="-120"/>
              </a:rPr>
              <a:t>GL_TRIANGLES: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zh-TW" sz="3200">
                <a:ea typeface="新細明體" charset="-120"/>
              </a:rPr>
              <a:t>	Draws a triangle for vertices V</a:t>
            </a:r>
            <a:r>
              <a:rPr lang="en-US" altLang="zh-TW" sz="3200" baseline="-25000">
                <a:ea typeface="新細明體" charset="-120"/>
              </a:rPr>
              <a:t>i</a:t>
            </a:r>
            <a:r>
              <a:rPr lang="en-US" altLang="zh-TW" sz="3200">
                <a:ea typeface="新細明體" charset="-120"/>
              </a:rPr>
              <a:t>-V</a:t>
            </a:r>
            <a:r>
              <a:rPr lang="en-US" altLang="zh-TW" sz="3200" baseline="-25000">
                <a:ea typeface="新細明體" charset="-120"/>
              </a:rPr>
              <a:t>i+1</a:t>
            </a:r>
            <a:r>
              <a:rPr lang="en-US" altLang="zh-TW" sz="3200">
                <a:ea typeface="新細明體" charset="-120"/>
              </a:rPr>
              <a:t>-V</a:t>
            </a:r>
            <a:r>
              <a:rPr lang="en-US" altLang="zh-TW" sz="3200" baseline="-25000">
                <a:ea typeface="新細明體" charset="-120"/>
              </a:rPr>
              <a:t>i+2</a:t>
            </a:r>
            <a:r>
              <a:rPr lang="en-US" altLang="zh-TW" sz="3200">
                <a:ea typeface="新細明體" charset="-120"/>
              </a:rPr>
              <a:t>, where i = 0,3,6 …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zh-TW" sz="3200">
                <a:ea typeface="新細明體" charset="-120"/>
              </a:rPr>
              <a:t>	If n is not a multiple of 3, the remaining vertices are ignored.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6" name="Freeform 22"/>
          <p:cNvSpPr>
            <a:spLocks/>
          </p:cNvSpPr>
          <p:nvPr/>
        </p:nvSpPr>
        <p:spPr bwMode="auto">
          <a:xfrm>
            <a:off x="5276850" y="2332038"/>
            <a:ext cx="2549525" cy="2517775"/>
          </a:xfrm>
          <a:custGeom>
            <a:avLst/>
            <a:gdLst/>
            <a:ahLst/>
            <a:cxnLst>
              <a:cxn ang="0">
                <a:pos x="468" y="1586"/>
              </a:cxn>
              <a:cxn ang="0">
                <a:pos x="1222" y="1586"/>
              </a:cxn>
              <a:cxn ang="0">
                <a:pos x="1606" y="1111"/>
              </a:cxn>
              <a:cxn ang="0">
                <a:pos x="1606" y="576"/>
              </a:cxn>
              <a:cxn ang="0">
                <a:pos x="1224" y="0"/>
              </a:cxn>
              <a:cxn ang="0">
                <a:pos x="466" y="0"/>
              </a:cxn>
              <a:cxn ang="0">
                <a:pos x="0" y="581"/>
              </a:cxn>
              <a:cxn ang="0">
                <a:pos x="0" y="1106"/>
              </a:cxn>
              <a:cxn ang="0">
                <a:pos x="468" y="1586"/>
              </a:cxn>
            </a:cxnLst>
            <a:rect l="0" t="0" r="r" b="b"/>
            <a:pathLst>
              <a:path w="1606" h="1586">
                <a:moveTo>
                  <a:pt x="468" y="1586"/>
                </a:moveTo>
                <a:lnTo>
                  <a:pt x="1222" y="1586"/>
                </a:lnTo>
                <a:lnTo>
                  <a:pt x="1606" y="1111"/>
                </a:lnTo>
                <a:lnTo>
                  <a:pt x="1606" y="576"/>
                </a:lnTo>
                <a:lnTo>
                  <a:pt x="1224" y="0"/>
                </a:lnTo>
                <a:lnTo>
                  <a:pt x="466" y="0"/>
                </a:lnTo>
                <a:lnTo>
                  <a:pt x="0" y="581"/>
                </a:lnTo>
                <a:lnTo>
                  <a:pt x="0" y="1106"/>
                </a:lnTo>
                <a:lnTo>
                  <a:pt x="468" y="158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glBegin() &amp; glEnd()</a:t>
            </a: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5199063" y="31575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5938838" y="22431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5199063" y="400208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7742238" y="31575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7142163" y="22431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5938838" y="47577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7142163" y="47577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7742238" y="400208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5600700" y="49022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0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6845300" y="48514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1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7785100" y="40767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2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7785100" y="32004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3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7124700" y="19050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4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5537200" y="18669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5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4775200" y="28194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6</a:t>
            </a: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4851400" y="40513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7</a:t>
            </a: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234950" y="1592263"/>
            <a:ext cx="4641850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 sz="3200" i="1">
                <a:ea typeface="新細明體" charset="-120"/>
              </a:rPr>
              <a:t>GL_POLYGON: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zh-TW" sz="3200">
                <a:ea typeface="新細明體" charset="-120"/>
              </a:rPr>
              <a:t>	Draws a polygon over the vertices.</a:t>
            </a:r>
          </a:p>
          <a:p>
            <a:pPr marL="342900" indent="-342900" algn="l">
              <a:spcBef>
                <a:spcPct val="20000"/>
              </a:spcBef>
            </a:pPr>
            <a:endParaRPr lang="en-US" altLang="zh-TW" sz="3200">
              <a:ea typeface="新細明體" charset="-120"/>
            </a:endParaRPr>
          </a:p>
          <a:p>
            <a:pPr marL="342900" indent="-342900" algn="l">
              <a:spcBef>
                <a:spcPct val="20000"/>
              </a:spcBef>
            </a:pPr>
            <a:endParaRPr lang="en-US" altLang="zh-TW" sz="3200">
              <a:ea typeface="新細明體" charset="-12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altLang="zh-TW" sz="3200">
                <a:ea typeface="新細明體" charset="-120"/>
              </a:rPr>
              <a:t>	There are other modes you can use, but not in this lecture.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glBegin() &amp; glEnd()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>
                <a:ea typeface="新細明體" charset="-120"/>
              </a:rPr>
              <a:t>	</a:t>
            </a:r>
            <a:r>
              <a:rPr lang="en-US" altLang="zh-TW">
                <a:ea typeface="新細明體" charset="-120"/>
              </a:rPr>
              <a:t>Only a few OpenGL functions can be called between glBegin() and glEnd().</a:t>
            </a:r>
          </a:p>
          <a:p>
            <a:pPr>
              <a:buFontTx/>
              <a:buNone/>
            </a:pPr>
            <a:endParaRPr lang="en-US" altLang="zh-TW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A complete specification can be found in the red book.</a:t>
            </a:r>
          </a:p>
        </p:txBody>
      </p:sp>
      <p:pic>
        <p:nvPicPr>
          <p:cNvPr id="68614" name="Picture 6" descr="comput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DCDFC"/>
              </a:clrFrom>
              <a:clrTo>
                <a:srgbClr val="8DC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8100" y="5257800"/>
            <a:ext cx="9191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Point and Line Details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glPointSize</a:t>
            </a:r>
          </a:p>
          <a:p>
            <a:endParaRPr lang="en-US" altLang="zh-TW">
              <a:ea typeface="新細明體" charset="-120"/>
            </a:endParaRPr>
          </a:p>
          <a:p>
            <a:endParaRPr lang="en-US" altLang="zh-TW">
              <a:ea typeface="新細明體" charset="-120"/>
            </a:endParaRPr>
          </a:p>
          <a:p>
            <a:endParaRPr lang="en-US" altLang="zh-TW">
              <a:ea typeface="新細明體" charset="-120"/>
            </a:endParaRPr>
          </a:p>
          <a:p>
            <a:r>
              <a:rPr lang="en-US" altLang="zh-TW">
                <a:ea typeface="新細明體" charset="-120"/>
              </a:rPr>
              <a:t>glLineWidth</a:t>
            </a:r>
          </a:p>
          <a:p>
            <a:endParaRPr lang="zh-TW" altLang="en-US">
              <a:ea typeface="新細明體" charset="-120"/>
            </a:endParaRPr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4049713" y="1851025"/>
            <a:ext cx="1764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5297488" y="1679574"/>
            <a:ext cx="584200" cy="5832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4578350" y="1774825"/>
            <a:ext cx="355600" cy="3564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6245225" y="1557338"/>
            <a:ext cx="800100" cy="7992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32" name="Oval 12"/>
          <p:cNvSpPr>
            <a:spLocks noChangeArrowheads="1"/>
          </p:cNvSpPr>
          <p:nvPr/>
        </p:nvSpPr>
        <p:spPr bwMode="auto">
          <a:xfrm>
            <a:off x="7408863" y="1431925"/>
            <a:ext cx="1079500" cy="1080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33" name="Oval 13"/>
          <p:cNvSpPr>
            <a:spLocks noChangeArrowheads="1"/>
          </p:cNvSpPr>
          <p:nvPr/>
        </p:nvSpPr>
        <p:spPr bwMode="auto">
          <a:xfrm>
            <a:off x="3598863" y="1889125"/>
            <a:ext cx="10080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 flipV="1">
            <a:off x="3898900" y="4187825"/>
            <a:ext cx="3594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 flipV="1">
            <a:off x="3898900" y="4581525"/>
            <a:ext cx="3594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 flipV="1">
            <a:off x="3898900" y="4975225"/>
            <a:ext cx="3594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 flipV="1">
            <a:off x="3898900" y="5495925"/>
            <a:ext cx="3594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87848" y="2313830"/>
            <a:ext cx="442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This size control the size of dot on screen</a:t>
            </a:r>
          </a:p>
          <a:p>
            <a:r>
              <a:rPr lang="en-US" altLang="zh-TW" dirty="0" smtClean="0"/>
              <a:t>Not the size of dot in the space…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Polygon Details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800">
                <a:ea typeface="新細明體" charset="-120"/>
              </a:rPr>
              <a:t>void </a:t>
            </a:r>
            <a:r>
              <a:rPr lang="en-US" altLang="zh-TW" sz="2800" b="1">
                <a:ea typeface="新細明體" charset="-120"/>
              </a:rPr>
              <a:t>glPolygonMode</a:t>
            </a:r>
            <a:r>
              <a:rPr lang="en-US" altLang="zh-TW" sz="2800">
                <a:ea typeface="新細明體" charset="-120"/>
              </a:rPr>
              <a:t>(</a:t>
            </a:r>
            <a:r>
              <a:rPr lang="en-US" altLang="zh-TW" sz="2400">
                <a:ea typeface="新細明體" charset="-120"/>
              </a:rPr>
              <a:t>GLenum face, GLenum mode</a:t>
            </a:r>
            <a:r>
              <a:rPr lang="en-US" altLang="zh-TW" sz="2800">
                <a:ea typeface="新細明體" charset="-120"/>
              </a:rPr>
              <a:t>);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Controls the drawing mode for a polygon's </a:t>
            </a:r>
            <a:r>
              <a:rPr lang="en-US" altLang="zh-TW" b="1" i="1">
                <a:ea typeface="新細明體" charset="-120"/>
              </a:rPr>
              <a:t>front and back faces</a:t>
            </a:r>
            <a:r>
              <a:rPr lang="en-US" altLang="zh-TW">
                <a:ea typeface="新細明體" charset="-120"/>
              </a:rPr>
              <a:t>. Drawing mode can be GL_POINTS, GL_LINES, GL_FILL.</a:t>
            </a:r>
          </a:p>
          <a:p>
            <a:pPr>
              <a:buFontTx/>
              <a:buNone/>
            </a:pPr>
            <a:endParaRPr lang="en-US" altLang="zh-TW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b="1">
                <a:ea typeface="新細明體" charset="-120"/>
              </a:rPr>
              <a:t>	</a:t>
            </a:r>
          </a:p>
          <a:p>
            <a:pPr>
              <a:buFontTx/>
              <a:buNone/>
            </a:pPr>
            <a:endParaRPr lang="en-US" altLang="zh-TW" b="1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b="1">
                <a:ea typeface="新細明體" charset="-120"/>
              </a:rPr>
              <a:t>	What are front and back faces?!?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45" name="Group 29"/>
          <p:cNvGrpSpPr>
            <a:grpSpLocks/>
          </p:cNvGrpSpPr>
          <p:nvPr/>
        </p:nvGrpSpPr>
        <p:grpSpPr bwMode="auto">
          <a:xfrm rot="1022636" flipH="1" flipV="1">
            <a:off x="6199188" y="4976813"/>
            <a:ext cx="1409700" cy="1366837"/>
            <a:chOff x="3251" y="2325"/>
            <a:chExt cx="888" cy="861"/>
          </a:xfrm>
        </p:grpSpPr>
        <p:sp>
          <p:nvSpPr>
            <p:cNvPr id="86043" name="Freeform 27"/>
            <p:cNvSpPr>
              <a:spLocks/>
            </p:cNvSpPr>
            <p:nvPr/>
          </p:nvSpPr>
          <p:spPr bwMode="auto">
            <a:xfrm>
              <a:off x="3372" y="2460"/>
              <a:ext cx="767" cy="726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72" y="726"/>
                </a:cxn>
                <a:cxn ang="0">
                  <a:pos x="761" y="618"/>
                </a:cxn>
                <a:cxn ang="0">
                  <a:pos x="74" y="0"/>
                </a:cxn>
                <a:cxn ang="0">
                  <a:pos x="0" y="68"/>
                </a:cxn>
              </a:cxnLst>
              <a:rect l="0" t="0" r="r" b="b"/>
              <a:pathLst>
                <a:path w="767" h="726">
                  <a:moveTo>
                    <a:pt x="0" y="68"/>
                  </a:moveTo>
                  <a:cubicBezTo>
                    <a:pt x="116" y="183"/>
                    <a:pt x="554" y="615"/>
                    <a:pt x="672" y="726"/>
                  </a:cubicBezTo>
                  <a:cubicBezTo>
                    <a:pt x="738" y="723"/>
                    <a:pt x="767" y="686"/>
                    <a:pt x="761" y="618"/>
                  </a:cubicBezTo>
                  <a:cubicBezTo>
                    <a:pt x="643" y="505"/>
                    <a:pt x="194" y="101"/>
                    <a:pt x="74" y="0"/>
                  </a:cubicBezTo>
                  <a:cubicBezTo>
                    <a:pt x="37" y="34"/>
                    <a:pt x="0" y="68"/>
                    <a:pt x="0" y="68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33">
                    <a:gamma/>
                    <a:shade val="46275"/>
                    <a:invGamma/>
                  </a:srgbClr>
                </a:gs>
                <a:gs pos="100000">
                  <a:srgbClr val="33CC33"/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6044" name="Freeform 28"/>
            <p:cNvSpPr>
              <a:spLocks/>
            </p:cNvSpPr>
            <p:nvPr/>
          </p:nvSpPr>
          <p:spPr bwMode="auto">
            <a:xfrm>
              <a:off x="3251" y="2325"/>
              <a:ext cx="311" cy="311"/>
            </a:xfrm>
            <a:custGeom>
              <a:avLst/>
              <a:gdLst/>
              <a:ahLst/>
              <a:cxnLst>
                <a:cxn ang="0">
                  <a:pos x="93" y="291"/>
                </a:cxn>
                <a:cxn ang="0">
                  <a:pos x="295" y="93"/>
                </a:cxn>
                <a:cxn ang="0">
                  <a:pos x="0" y="0"/>
                </a:cxn>
                <a:cxn ang="0">
                  <a:pos x="93" y="291"/>
                </a:cxn>
              </a:cxnLst>
              <a:rect l="0" t="0" r="r" b="b"/>
              <a:pathLst>
                <a:path w="311" h="311">
                  <a:moveTo>
                    <a:pt x="93" y="291"/>
                  </a:moveTo>
                  <a:cubicBezTo>
                    <a:pt x="252" y="311"/>
                    <a:pt x="311" y="141"/>
                    <a:pt x="295" y="93"/>
                  </a:cubicBezTo>
                  <a:cubicBezTo>
                    <a:pt x="295" y="93"/>
                    <a:pt x="147" y="46"/>
                    <a:pt x="0" y="0"/>
                  </a:cubicBezTo>
                  <a:cubicBezTo>
                    <a:pt x="52" y="168"/>
                    <a:pt x="46" y="145"/>
                    <a:pt x="93" y="291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33">
                    <a:gamma/>
                    <a:shade val="46275"/>
                    <a:invGamma/>
                  </a:srgbClr>
                </a:gs>
                <a:gs pos="100000">
                  <a:srgbClr val="33CC33"/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Front Facing Polygons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>
                <a:ea typeface="新細明體" charset="-120"/>
              </a:rPr>
              <a:t>	</a:t>
            </a:r>
            <a:r>
              <a:rPr lang="en-US" altLang="zh-TW">
                <a:ea typeface="新細明體" charset="-120"/>
              </a:rPr>
              <a:t>Unless specified otherwise: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Counterclockwise Order </a:t>
            </a:r>
            <a:r>
              <a:rPr lang="en-US" altLang="zh-TW">
                <a:ea typeface="新細明體" charset="-120"/>
                <a:sym typeface="Wingdings" pitchFamily="2" charset="2"/>
              </a:rPr>
              <a:t> Front Face.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  <a:sym typeface="Wingdings" pitchFamily="2" charset="2"/>
              </a:rPr>
              <a:t>	Clockwise Order  Back Face.</a:t>
            </a:r>
            <a:endParaRPr lang="en-US" altLang="zh-TW">
              <a:ea typeface="新細明體" charset="-120"/>
            </a:endParaRPr>
          </a:p>
        </p:txBody>
      </p:sp>
      <p:sp>
        <p:nvSpPr>
          <p:cNvPr id="86020" name="Freeform 4"/>
          <p:cNvSpPr>
            <a:spLocks/>
          </p:cNvSpPr>
          <p:nvPr/>
        </p:nvSpPr>
        <p:spPr bwMode="auto">
          <a:xfrm>
            <a:off x="1244600" y="3644900"/>
            <a:ext cx="2349500" cy="2070100"/>
          </a:xfrm>
          <a:custGeom>
            <a:avLst/>
            <a:gdLst/>
            <a:ahLst/>
            <a:cxnLst>
              <a:cxn ang="0">
                <a:pos x="0" y="1304"/>
              </a:cxn>
              <a:cxn ang="0">
                <a:pos x="1480" y="1184"/>
              </a:cxn>
              <a:cxn ang="0">
                <a:pos x="1192" y="0"/>
              </a:cxn>
              <a:cxn ang="0">
                <a:pos x="0" y="1304"/>
              </a:cxn>
            </a:cxnLst>
            <a:rect l="0" t="0" r="r" b="b"/>
            <a:pathLst>
              <a:path w="1480" h="1304">
                <a:moveTo>
                  <a:pt x="0" y="1304"/>
                </a:moveTo>
                <a:lnTo>
                  <a:pt x="1480" y="1184"/>
                </a:lnTo>
                <a:lnTo>
                  <a:pt x="1192" y="0"/>
                </a:lnTo>
                <a:lnTo>
                  <a:pt x="0" y="1304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1176338" y="56340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535363" y="54562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6023" name="Oval 7"/>
          <p:cNvSpPr>
            <a:spLocks noChangeArrowheads="1"/>
          </p:cNvSpPr>
          <p:nvPr/>
        </p:nvSpPr>
        <p:spPr bwMode="auto">
          <a:xfrm>
            <a:off x="3068638" y="3552825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838200" y="57150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0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556000" y="55626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1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238500" y="3552825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2</a:t>
            </a:r>
          </a:p>
        </p:txBody>
      </p:sp>
      <p:sp>
        <p:nvSpPr>
          <p:cNvPr id="86027" name="AutoShape 11"/>
          <p:cNvSpPr>
            <a:spLocks noChangeArrowheads="1"/>
          </p:cNvSpPr>
          <p:nvPr/>
        </p:nvSpPr>
        <p:spPr bwMode="auto">
          <a:xfrm rot="7592698" flipH="1">
            <a:off x="1993900" y="4292600"/>
            <a:ext cx="1320800" cy="1346200"/>
          </a:xfrm>
          <a:custGeom>
            <a:avLst/>
            <a:gdLst>
              <a:gd name="G0" fmla="+- 92852 0 0"/>
              <a:gd name="G1" fmla="+- 4315066 0 0"/>
              <a:gd name="G2" fmla="+- 92852 0 4315066"/>
              <a:gd name="G3" fmla="+- 10800 0 0"/>
              <a:gd name="G4" fmla="+- 0 0 9285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250 0 0"/>
              <a:gd name="G9" fmla="+- 0 0 4315066"/>
              <a:gd name="G10" fmla="+- 8250 0 2700"/>
              <a:gd name="G11" fmla="cos G10 92852"/>
              <a:gd name="G12" fmla="sin G10 92852"/>
              <a:gd name="G13" fmla="cos 13500 92852"/>
              <a:gd name="G14" fmla="sin 13500 92852"/>
              <a:gd name="G15" fmla="+- G11 10800 0"/>
              <a:gd name="G16" fmla="+- G12 10800 0"/>
              <a:gd name="G17" fmla="+- G13 10800 0"/>
              <a:gd name="G18" fmla="+- G14 10800 0"/>
              <a:gd name="G19" fmla="*/ 8250 1 2"/>
              <a:gd name="G20" fmla="+- G19 5400 0"/>
              <a:gd name="G21" fmla="cos G20 92852"/>
              <a:gd name="G22" fmla="sin G20 92852"/>
              <a:gd name="G23" fmla="+- G21 10800 0"/>
              <a:gd name="G24" fmla="+- G12 G23 G22"/>
              <a:gd name="G25" fmla="+- G22 G23 G11"/>
              <a:gd name="G26" fmla="cos 10800 92852"/>
              <a:gd name="G27" fmla="sin 10800 92852"/>
              <a:gd name="G28" fmla="cos 8250 92852"/>
              <a:gd name="G29" fmla="sin 8250 9285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4315066"/>
              <a:gd name="G36" fmla="sin G34 4315066"/>
              <a:gd name="G37" fmla="+/ 4315066 9285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250 G39"/>
              <a:gd name="G43" fmla="sin 825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07 w 21600"/>
              <a:gd name="T5" fmla="*/ 4818 h 21600"/>
              <a:gd name="T6" fmla="*/ 14698 w 21600"/>
              <a:gd name="T7" fmla="*/ 19490 h 21600"/>
              <a:gd name="T8" fmla="*/ 3930 w 21600"/>
              <a:gd name="T9" fmla="*/ 6230 h 21600"/>
              <a:gd name="T10" fmla="*/ 24295 w 21600"/>
              <a:gd name="T11" fmla="*/ 11133 h 21600"/>
              <a:gd name="T12" fmla="*/ 20224 w 21600"/>
              <a:gd name="T13" fmla="*/ 15009 h 21600"/>
              <a:gd name="T14" fmla="*/ 16348 w 21600"/>
              <a:gd name="T15" fmla="*/ 1093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047" y="11003"/>
                </a:moveTo>
                <a:cubicBezTo>
                  <a:pt x="19049" y="10936"/>
                  <a:pt x="19050" y="10868"/>
                  <a:pt x="19050" y="10800"/>
                </a:cubicBezTo>
                <a:cubicBezTo>
                  <a:pt x="19050" y="6243"/>
                  <a:pt x="15356" y="2550"/>
                  <a:pt x="10800" y="2550"/>
                </a:cubicBezTo>
                <a:cubicBezTo>
                  <a:pt x="6243" y="2550"/>
                  <a:pt x="2550" y="6243"/>
                  <a:pt x="2550" y="10800"/>
                </a:cubicBezTo>
                <a:cubicBezTo>
                  <a:pt x="2550" y="15356"/>
                  <a:pt x="6243" y="19050"/>
                  <a:pt x="10800" y="19050"/>
                </a:cubicBezTo>
                <a:cubicBezTo>
                  <a:pt x="11963" y="19050"/>
                  <a:pt x="13114" y="18803"/>
                  <a:pt x="14176" y="18327"/>
                </a:cubicBezTo>
                <a:lnTo>
                  <a:pt x="15219" y="20654"/>
                </a:lnTo>
                <a:cubicBezTo>
                  <a:pt x="13829" y="21277"/>
                  <a:pt x="12323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89"/>
                  <a:pt x="21598" y="10978"/>
                  <a:pt x="21596" y="11067"/>
                </a:cubicBezTo>
                <a:lnTo>
                  <a:pt x="24295" y="11133"/>
                </a:lnTo>
                <a:lnTo>
                  <a:pt x="20224" y="15009"/>
                </a:lnTo>
                <a:lnTo>
                  <a:pt x="16348" y="10937"/>
                </a:lnTo>
                <a:lnTo>
                  <a:pt x="19047" y="11003"/>
                </a:lnTo>
                <a:close/>
              </a:path>
            </a:pathLst>
          </a:cu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86046" name="Group 30"/>
          <p:cNvGrpSpPr>
            <a:grpSpLocks/>
          </p:cNvGrpSpPr>
          <p:nvPr/>
        </p:nvGrpSpPr>
        <p:grpSpPr bwMode="auto">
          <a:xfrm rot="1196941">
            <a:off x="1655763" y="3567113"/>
            <a:ext cx="1409700" cy="1366837"/>
            <a:chOff x="851" y="2325"/>
            <a:chExt cx="888" cy="861"/>
          </a:xfrm>
        </p:grpSpPr>
        <p:sp>
          <p:nvSpPr>
            <p:cNvPr id="86030" name="Freeform 14"/>
            <p:cNvSpPr>
              <a:spLocks/>
            </p:cNvSpPr>
            <p:nvPr/>
          </p:nvSpPr>
          <p:spPr bwMode="auto">
            <a:xfrm>
              <a:off x="972" y="2460"/>
              <a:ext cx="767" cy="726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72" y="726"/>
                </a:cxn>
                <a:cxn ang="0">
                  <a:pos x="761" y="618"/>
                </a:cxn>
                <a:cxn ang="0">
                  <a:pos x="74" y="0"/>
                </a:cxn>
                <a:cxn ang="0">
                  <a:pos x="0" y="68"/>
                </a:cxn>
              </a:cxnLst>
              <a:rect l="0" t="0" r="r" b="b"/>
              <a:pathLst>
                <a:path w="767" h="726">
                  <a:moveTo>
                    <a:pt x="0" y="68"/>
                  </a:moveTo>
                  <a:cubicBezTo>
                    <a:pt x="116" y="183"/>
                    <a:pt x="554" y="615"/>
                    <a:pt x="672" y="726"/>
                  </a:cubicBezTo>
                  <a:cubicBezTo>
                    <a:pt x="738" y="723"/>
                    <a:pt x="767" y="686"/>
                    <a:pt x="761" y="618"/>
                  </a:cubicBezTo>
                  <a:cubicBezTo>
                    <a:pt x="643" y="505"/>
                    <a:pt x="194" y="101"/>
                    <a:pt x="74" y="0"/>
                  </a:cubicBezTo>
                  <a:cubicBezTo>
                    <a:pt x="37" y="34"/>
                    <a:pt x="0" y="68"/>
                    <a:pt x="0" y="68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6031" name="Freeform 15"/>
            <p:cNvSpPr>
              <a:spLocks/>
            </p:cNvSpPr>
            <p:nvPr/>
          </p:nvSpPr>
          <p:spPr bwMode="auto">
            <a:xfrm>
              <a:off x="851" y="2325"/>
              <a:ext cx="311" cy="311"/>
            </a:xfrm>
            <a:custGeom>
              <a:avLst/>
              <a:gdLst/>
              <a:ahLst/>
              <a:cxnLst>
                <a:cxn ang="0">
                  <a:pos x="93" y="291"/>
                </a:cxn>
                <a:cxn ang="0">
                  <a:pos x="295" y="93"/>
                </a:cxn>
                <a:cxn ang="0">
                  <a:pos x="0" y="0"/>
                </a:cxn>
                <a:cxn ang="0">
                  <a:pos x="93" y="291"/>
                </a:cxn>
              </a:cxnLst>
              <a:rect l="0" t="0" r="r" b="b"/>
              <a:pathLst>
                <a:path w="311" h="311">
                  <a:moveTo>
                    <a:pt x="93" y="291"/>
                  </a:moveTo>
                  <a:cubicBezTo>
                    <a:pt x="252" y="311"/>
                    <a:pt x="311" y="141"/>
                    <a:pt x="295" y="93"/>
                  </a:cubicBezTo>
                  <a:cubicBezTo>
                    <a:pt x="295" y="93"/>
                    <a:pt x="147" y="46"/>
                    <a:pt x="0" y="0"/>
                  </a:cubicBezTo>
                  <a:cubicBezTo>
                    <a:pt x="52" y="168"/>
                    <a:pt x="46" y="145"/>
                    <a:pt x="93" y="291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86035" name="Freeform 19"/>
          <p:cNvSpPr>
            <a:spLocks/>
          </p:cNvSpPr>
          <p:nvPr/>
        </p:nvSpPr>
        <p:spPr bwMode="auto">
          <a:xfrm>
            <a:off x="5054600" y="3644900"/>
            <a:ext cx="2349500" cy="2070100"/>
          </a:xfrm>
          <a:custGeom>
            <a:avLst/>
            <a:gdLst/>
            <a:ahLst/>
            <a:cxnLst>
              <a:cxn ang="0">
                <a:pos x="0" y="1304"/>
              </a:cxn>
              <a:cxn ang="0">
                <a:pos x="1480" y="1184"/>
              </a:cxn>
              <a:cxn ang="0">
                <a:pos x="1192" y="0"/>
              </a:cxn>
              <a:cxn ang="0">
                <a:pos x="0" y="1304"/>
              </a:cxn>
            </a:cxnLst>
            <a:rect l="0" t="0" r="r" b="b"/>
            <a:pathLst>
              <a:path w="1480" h="1304">
                <a:moveTo>
                  <a:pt x="0" y="1304"/>
                </a:moveTo>
                <a:lnTo>
                  <a:pt x="1480" y="1184"/>
                </a:lnTo>
                <a:lnTo>
                  <a:pt x="1192" y="0"/>
                </a:lnTo>
                <a:lnTo>
                  <a:pt x="0" y="1304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6036" name="Oval 20"/>
          <p:cNvSpPr>
            <a:spLocks noChangeArrowheads="1"/>
          </p:cNvSpPr>
          <p:nvPr/>
        </p:nvSpPr>
        <p:spPr bwMode="auto">
          <a:xfrm>
            <a:off x="4986338" y="56340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6037" name="Oval 21"/>
          <p:cNvSpPr>
            <a:spLocks noChangeArrowheads="1"/>
          </p:cNvSpPr>
          <p:nvPr/>
        </p:nvSpPr>
        <p:spPr bwMode="auto">
          <a:xfrm>
            <a:off x="7345363" y="545623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6038" name="Oval 22"/>
          <p:cNvSpPr>
            <a:spLocks noChangeArrowheads="1"/>
          </p:cNvSpPr>
          <p:nvPr/>
        </p:nvSpPr>
        <p:spPr bwMode="auto">
          <a:xfrm>
            <a:off x="6878638" y="3552825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4648200" y="57150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0</a:t>
            </a:r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7366000" y="5562600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2</a:t>
            </a:r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7048500" y="3552825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ea typeface="新細明體" charset="-120"/>
              </a:rPr>
              <a:t>V</a:t>
            </a:r>
            <a:r>
              <a:rPr lang="en-US" altLang="zh-TW" sz="2000" baseline="-25000">
                <a:ea typeface="新細明體" charset="-120"/>
              </a:rPr>
              <a:t>1</a:t>
            </a:r>
          </a:p>
        </p:txBody>
      </p:sp>
      <p:sp>
        <p:nvSpPr>
          <p:cNvPr id="86042" name="AutoShape 26"/>
          <p:cNvSpPr>
            <a:spLocks noChangeArrowheads="1"/>
          </p:cNvSpPr>
          <p:nvPr/>
        </p:nvSpPr>
        <p:spPr bwMode="auto">
          <a:xfrm rot="-19187595">
            <a:off x="5803900" y="4292600"/>
            <a:ext cx="1320800" cy="1346200"/>
          </a:xfrm>
          <a:custGeom>
            <a:avLst/>
            <a:gdLst>
              <a:gd name="G0" fmla="+- 92852 0 0"/>
              <a:gd name="G1" fmla="+- 4315066 0 0"/>
              <a:gd name="G2" fmla="+- 92852 0 4315066"/>
              <a:gd name="G3" fmla="+- 10800 0 0"/>
              <a:gd name="G4" fmla="+- 0 0 9285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250 0 0"/>
              <a:gd name="G9" fmla="+- 0 0 4315066"/>
              <a:gd name="G10" fmla="+- 8250 0 2700"/>
              <a:gd name="G11" fmla="cos G10 92852"/>
              <a:gd name="G12" fmla="sin G10 92852"/>
              <a:gd name="G13" fmla="cos 13500 92852"/>
              <a:gd name="G14" fmla="sin 13500 92852"/>
              <a:gd name="G15" fmla="+- G11 10800 0"/>
              <a:gd name="G16" fmla="+- G12 10800 0"/>
              <a:gd name="G17" fmla="+- G13 10800 0"/>
              <a:gd name="G18" fmla="+- G14 10800 0"/>
              <a:gd name="G19" fmla="*/ 8250 1 2"/>
              <a:gd name="G20" fmla="+- G19 5400 0"/>
              <a:gd name="G21" fmla="cos G20 92852"/>
              <a:gd name="G22" fmla="sin G20 92852"/>
              <a:gd name="G23" fmla="+- G21 10800 0"/>
              <a:gd name="G24" fmla="+- G12 G23 G22"/>
              <a:gd name="G25" fmla="+- G22 G23 G11"/>
              <a:gd name="G26" fmla="cos 10800 92852"/>
              <a:gd name="G27" fmla="sin 10800 92852"/>
              <a:gd name="G28" fmla="cos 8250 92852"/>
              <a:gd name="G29" fmla="sin 8250 9285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4315066"/>
              <a:gd name="G36" fmla="sin G34 4315066"/>
              <a:gd name="G37" fmla="+/ 4315066 9285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250 G39"/>
              <a:gd name="G43" fmla="sin 825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07 w 21600"/>
              <a:gd name="T5" fmla="*/ 4818 h 21600"/>
              <a:gd name="T6" fmla="*/ 14698 w 21600"/>
              <a:gd name="T7" fmla="*/ 19490 h 21600"/>
              <a:gd name="T8" fmla="*/ 3930 w 21600"/>
              <a:gd name="T9" fmla="*/ 6230 h 21600"/>
              <a:gd name="T10" fmla="*/ 24295 w 21600"/>
              <a:gd name="T11" fmla="*/ 11133 h 21600"/>
              <a:gd name="T12" fmla="*/ 20224 w 21600"/>
              <a:gd name="T13" fmla="*/ 15009 h 21600"/>
              <a:gd name="T14" fmla="*/ 16348 w 21600"/>
              <a:gd name="T15" fmla="*/ 1093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047" y="11003"/>
                </a:moveTo>
                <a:cubicBezTo>
                  <a:pt x="19049" y="10936"/>
                  <a:pt x="19050" y="10868"/>
                  <a:pt x="19050" y="10800"/>
                </a:cubicBezTo>
                <a:cubicBezTo>
                  <a:pt x="19050" y="6243"/>
                  <a:pt x="15356" y="2550"/>
                  <a:pt x="10800" y="2550"/>
                </a:cubicBezTo>
                <a:cubicBezTo>
                  <a:pt x="6243" y="2550"/>
                  <a:pt x="2550" y="6243"/>
                  <a:pt x="2550" y="10800"/>
                </a:cubicBezTo>
                <a:cubicBezTo>
                  <a:pt x="2550" y="15356"/>
                  <a:pt x="6243" y="19050"/>
                  <a:pt x="10800" y="19050"/>
                </a:cubicBezTo>
                <a:cubicBezTo>
                  <a:pt x="11963" y="19050"/>
                  <a:pt x="13114" y="18803"/>
                  <a:pt x="14176" y="18327"/>
                </a:cubicBezTo>
                <a:lnTo>
                  <a:pt x="15219" y="20654"/>
                </a:lnTo>
                <a:cubicBezTo>
                  <a:pt x="13829" y="21277"/>
                  <a:pt x="12323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89"/>
                  <a:pt x="21598" y="10978"/>
                  <a:pt x="21596" y="11067"/>
                </a:cubicBezTo>
                <a:lnTo>
                  <a:pt x="24295" y="11133"/>
                </a:lnTo>
                <a:lnTo>
                  <a:pt x="20224" y="15009"/>
                </a:lnTo>
                <a:lnTo>
                  <a:pt x="16348" y="10937"/>
                </a:lnTo>
                <a:lnTo>
                  <a:pt x="19047" y="11003"/>
                </a:lnTo>
                <a:close/>
              </a:path>
            </a:pathLst>
          </a:cu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Front Facing Polygons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i="1">
                <a:ea typeface="新細明體" charset="-120"/>
              </a:rPr>
              <a:t>void </a:t>
            </a:r>
            <a:r>
              <a:rPr lang="en-US" altLang="zh-TW" b="1" i="1">
                <a:ea typeface="新細明體" charset="-120"/>
              </a:rPr>
              <a:t>glFrontFace</a:t>
            </a:r>
            <a:r>
              <a:rPr lang="en-US" altLang="zh-TW" i="1">
                <a:ea typeface="新細明體" charset="-120"/>
              </a:rPr>
              <a:t>(GLenum mode);</a:t>
            </a:r>
            <a:endParaRPr lang="en-US" altLang="zh-TW">
              <a:ea typeface="新細明體" charset="-120"/>
            </a:endParaRPr>
          </a:p>
          <a:p>
            <a:pPr>
              <a:buFontTx/>
              <a:buNone/>
            </a:pPr>
            <a:endParaRPr lang="en-US" altLang="zh-TW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Using this you can change the definition of the front and back facing polygons.</a:t>
            </a:r>
          </a:p>
          <a:p>
            <a:pPr>
              <a:buFontTx/>
              <a:buNone/>
            </a:pPr>
            <a:endParaRPr lang="en-US" altLang="zh-TW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b="1">
                <a:ea typeface="新細明體" charset="-120"/>
              </a:rPr>
              <a:t>	Why is this important?!?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Back-Face Culling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317500" y="1600200"/>
            <a:ext cx="480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zh-TW" altLang="en-US" sz="3200">
                <a:ea typeface="新細明體" charset="-120"/>
              </a:rPr>
              <a:t>	</a:t>
            </a:r>
            <a:r>
              <a:rPr lang="en-US" altLang="zh-TW" sz="3200">
                <a:ea typeface="新細明體" charset="-120"/>
              </a:rPr>
              <a:t>The cow has a back that we don’t see.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zh-TW" sz="3200">
                <a:ea typeface="新細明體" charset="-120"/>
              </a:rPr>
              <a:t>	Why waste the energy on rendering polygons that we cannot see?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zh-TW" sz="3200">
                <a:ea typeface="新細明體" charset="-120"/>
              </a:rPr>
              <a:t>	Even if they were not hidden, you might still not want to draw them.</a:t>
            </a:r>
          </a:p>
        </p:txBody>
      </p:sp>
      <p:pic>
        <p:nvPicPr>
          <p:cNvPr id="88073" name="Picture 9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22850" y="1871663"/>
            <a:ext cx="3997325" cy="3921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Back-Face Culling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800">
                <a:ea typeface="新細明體" charset="-120"/>
              </a:rPr>
              <a:t>void </a:t>
            </a:r>
            <a:r>
              <a:rPr lang="en-US" altLang="zh-TW" sz="2800" b="1">
                <a:ea typeface="新細明體" charset="-120"/>
              </a:rPr>
              <a:t>glCullFace</a:t>
            </a:r>
            <a:r>
              <a:rPr lang="en-US" altLang="zh-TW" sz="2800">
                <a:ea typeface="新細明體" charset="-120"/>
              </a:rPr>
              <a:t>( GLenum mode );</a:t>
            </a:r>
          </a:p>
          <a:p>
            <a:pPr>
              <a:buFontTx/>
              <a:buNone/>
            </a:pPr>
            <a:endParaRPr lang="en-US" altLang="zh-TW" sz="280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Indicates which polygons should be discarded (culled) before they're converted to screen coordinates. </a:t>
            </a:r>
          </a:p>
          <a:p>
            <a:pPr>
              <a:buFontTx/>
              <a:buNone/>
            </a:pPr>
            <a:endParaRPr lang="en-US" altLang="zh-TW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To take effect, culling must be enabled using glEnable() with GL_CULL_FACE;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Event Driven Programming</a:t>
            </a:r>
          </a:p>
        </p:txBody>
      </p:sp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1343025" y="2557463"/>
            <a:ext cx="1085850" cy="1123950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2667000" y="2838450"/>
            <a:ext cx="619125" cy="561975"/>
          </a:xfrm>
          <a:prstGeom prst="rightArrow">
            <a:avLst>
              <a:gd name="adj1" fmla="val 29380"/>
              <a:gd name="adj2" fmla="val 56217"/>
            </a:avLst>
          </a:pr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37223" name="Picture 7" descr="computer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8DCDFC"/>
              </a:clrFrom>
              <a:clrTo>
                <a:srgbClr val="8DCD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352800" y="2124075"/>
            <a:ext cx="2286000" cy="1990725"/>
          </a:xfrm>
          <a:noFill/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5467350" y="2838450"/>
            <a:ext cx="619125" cy="561975"/>
          </a:xfrm>
          <a:prstGeom prst="rightArrow">
            <a:avLst>
              <a:gd name="adj1" fmla="val 29380"/>
              <a:gd name="adj2" fmla="val 56217"/>
            </a:avLst>
          </a:pr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>
            <a:off x="6324600" y="2557463"/>
            <a:ext cx="1085850" cy="1123950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485900" y="2943225"/>
            <a:ext cx="723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Input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6400800" y="2943225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Viewing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Transformations</a:t>
            </a:r>
          </a:p>
          <a:p>
            <a:r>
              <a:rPr lang="en-US" altLang="zh-TW">
                <a:ea typeface="新細明體" charset="-120"/>
              </a:rPr>
              <a:t>Projections</a:t>
            </a:r>
          </a:p>
          <a:p>
            <a:r>
              <a:rPr lang="en-US" altLang="zh-TW">
                <a:ea typeface="新細明體" charset="-120"/>
              </a:rPr>
              <a:t>Viewports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Transformations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20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i="1">
                <a:ea typeface="新細明體" charset="-120"/>
              </a:rPr>
              <a:t>void </a:t>
            </a:r>
            <a:r>
              <a:rPr lang="en-US" altLang="zh-TW" sz="2400" b="1" i="1">
                <a:solidFill>
                  <a:srgbClr val="FF0000"/>
                </a:solidFill>
                <a:ea typeface="新細明體" charset="-120"/>
              </a:rPr>
              <a:t>glTranslate</a:t>
            </a:r>
            <a:r>
              <a:rPr lang="en-US" altLang="zh-TW" sz="2400" i="1">
                <a:ea typeface="新細明體" charset="-120"/>
              </a:rPr>
              <a:t>{fd}(TYPEx, TYPE y, TYPEz);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>
                <a:ea typeface="新細明體" charset="-120"/>
              </a:rPr>
              <a:t>	Multiplies the current matrix by a matrix that moves (translates) an object by the given x, y, and z values.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400">
              <a:ea typeface="新細明體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i="1">
                <a:ea typeface="新細明體" charset="-120"/>
              </a:rPr>
              <a:t>void </a:t>
            </a:r>
            <a:r>
              <a:rPr lang="en-US" altLang="zh-TW" sz="2400" b="1" i="1">
                <a:solidFill>
                  <a:srgbClr val="FF0000"/>
                </a:solidFill>
                <a:ea typeface="新細明體" charset="-120"/>
              </a:rPr>
              <a:t>glRotate</a:t>
            </a:r>
            <a:r>
              <a:rPr lang="en-US" altLang="zh-TW" sz="2400" i="1">
                <a:ea typeface="新細明體" charset="-120"/>
              </a:rPr>
              <a:t>{fd}(TYPE angle, TYPE x, TYPE y, TYPE z);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>
                <a:ea typeface="新細明體" charset="-120"/>
              </a:rPr>
              <a:t>	Multiplies the current matrix by a matrix that rotates an object in a counterclockwise direction about the ray from the origin through the point (x, y, z). The angle parameter specifies the angle of rotation in degrees.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400">
              <a:ea typeface="新細明體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i="1">
                <a:ea typeface="新細明體" charset="-120"/>
              </a:rPr>
              <a:t>void </a:t>
            </a:r>
            <a:r>
              <a:rPr lang="en-US" altLang="zh-TW" sz="2400" b="1" i="1">
                <a:solidFill>
                  <a:srgbClr val="FF0000"/>
                </a:solidFill>
                <a:ea typeface="新細明體" charset="-120"/>
              </a:rPr>
              <a:t>glScale</a:t>
            </a:r>
            <a:r>
              <a:rPr lang="en-US" altLang="zh-TW" sz="2400" i="1">
                <a:ea typeface="新細明體" charset="-120"/>
              </a:rPr>
              <a:t>{fd}(TYPEx, TYPE y, TYPEz);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>
                <a:ea typeface="新細明體" charset="-120"/>
              </a:rPr>
              <a:t>	Multiplies the current matrix by a matrix that stretches, shrinks, or reflects an object along the axes. Each x, y, and z coordinate of every point in the object is multiplied by the corresponding argument x, y, or z.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Transformations</a:t>
            </a:r>
          </a:p>
        </p:txBody>
      </p:sp>
      <p:pic>
        <p:nvPicPr>
          <p:cNvPr id="176132" name="Picture 4" descr="newTeaserBi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06650"/>
            <a:ext cx="8229600" cy="2911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615" name="Group 87"/>
          <p:cNvGrpSpPr>
            <a:grpSpLocks/>
          </p:cNvGrpSpPr>
          <p:nvPr/>
        </p:nvGrpSpPr>
        <p:grpSpPr bwMode="auto">
          <a:xfrm>
            <a:off x="5092700" y="1901825"/>
            <a:ext cx="3486150" cy="3486150"/>
            <a:chOff x="3220" y="1224"/>
            <a:chExt cx="2196" cy="2196"/>
          </a:xfrm>
        </p:grpSpPr>
        <p:sp>
          <p:nvSpPr>
            <p:cNvPr id="150542" name="Line 14"/>
            <p:cNvSpPr>
              <a:spLocks noChangeShapeType="1"/>
            </p:cNvSpPr>
            <p:nvPr/>
          </p:nvSpPr>
          <p:spPr bwMode="auto">
            <a:xfrm>
              <a:off x="3399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43" name="Line 15"/>
            <p:cNvSpPr>
              <a:spLocks noChangeShapeType="1"/>
            </p:cNvSpPr>
            <p:nvPr/>
          </p:nvSpPr>
          <p:spPr bwMode="auto">
            <a:xfrm>
              <a:off x="3530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44" name="Line 16"/>
            <p:cNvSpPr>
              <a:spLocks noChangeShapeType="1"/>
            </p:cNvSpPr>
            <p:nvPr/>
          </p:nvSpPr>
          <p:spPr bwMode="auto">
            <a:xfrm>
              <a:off x="3661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45" name="Line 17"/>
            <p:cNvSpPr>
              <a:spLocks noChangeShapeType="1"/>
            </p:cNvSpPr>
            <p:nvPr/>
          </p:nvSpPr>
          <p:spPr bwMode="auto">
            <a:xfrm>
              <a:off x="3793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46" name="Line 18"/>
            <p:cNvSpPr>
              <a:spLocks noChangeShapeType="1"/>
            </p:cNvSpPr>
            <p:nvPr/>
          </p:nvSpPr>
          <p:spPr bwMode="auto">
            <a:xfrm>
              <a:off x="3924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47" name="Line 19"/>
            <p:cNvSpPr>
              <a:spLocks noChangeShapeType="1"/>
            </p:cNvSpPr>
            <p:nvPr/>
          </p:nvSpPr>
          <p:spPr bwMode="auto">
            <a:xfrm>
              <a:off x="4055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48" name="Line 20"/>
            <p:cNvSpPr>
              <a:spLocks noChangeShapeType="1"/>
            </p:cNvSpPr>
            <p:nvPr/>
          </p:nvSpPr>
          <p:spPr bwMode="auto">
            <a:xfrm>
              <a:off x="4186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49" name="Line 21"/>
            <p:cNvSpPr>
              <a:spLocks noChangeShapeType="1"/>
            </p:cNvSpPr>
            <p:nvPr/>
          </p:nvSpPr>
          <p:spPr bwMode="auto">
            <a:xfrm>
              <a:off x="4318" y="1224"/>
              <a:ext cx="0" cy="21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50" name="Line 22"/>
            <p:cNvSpPr>
              <a:spLocks noChangeShapeType="1"/>
            </p:cNvSpPr>
            <p:nvPr/>
          </p:nvSpPr>
          <p:spPr bwMode="auto">
            <a:xfrm>
              <a:off x="4449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51" name="Line 23"/>
            <p:cNvSpPr>
              <a:spLocks noChangeShapeType="1"/>
            </p:cNvSpPr>
            <p:nvPr/>
          </p:nvSpPr>
          <p:spPr bwMode="auto">
            <a:xfrm>
              <a:off x="4580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52" name="Line 24"/>
            <p:cNvSpPr>
              <a:spLocks noChangeShapeType="1"/>
            </p:cNvSpPr>
            <p:nvPr/>
          </p:nvSpPr>
          <p:spPr bwMode="auto">
            <a:xfrm>
              <a:off x="4711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53" name="Line 25"/>
            <p:cNvSpPr>
              <a:spLocks noChangeShapeType="1"/>
            </p:cNvSpPr>
            <p:nvPr/>
          </p:nvSpPr>
          <p:spPr bwMode="auto">
            <a:xfrm>
              <a:off x="4843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54" name="Line 26"/>
            <p:cNvSpPr>
              <a:spLocks noChangeShapeType="1"/>
            </p:cNvSpPr>
            <p:nvPr/>
          </p:nvSpPr>
          <p:spPr bwMode="auto">
            <a:xfrm>
              <a:off x="4974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55" name="Line 27"/>
            <p:cNvSpPr>
              <a:spLocks noChangeShapeType="1"/>
            </p:cNvSpPr>
            <p:nvPr/>
          </p:nvSpPr>
          <p:spPr bwMode="auto">
            <a:xfrm>
              <a:off x="5105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56" name="Line 28"/>
            <p:cNvSpPr>
              <a:spLocks noChangeShapeType="1"/>
            </p:cNvSpPr>
            <p:nvPr/>
          </p:nvSpPr>
          <p:spPr bwMode="auto">
            <a:xfrm>
              <a:off x="5236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57" name="Line 29"/>
            <p:cNvSpPr>
              <a:spLocks noChangeShapeType="1"/>
            </p:cNvSpPr>
            <p:nvPr/>
          </p:nvSpPr>
          <p:spPr bwMode="auto">
            <a:xfrm>
              <a:off x="5368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93" name="Line 65"/>
            <p:cNvSpPr>
              <a:spLocks noChangeShapeType="1"/>
            </p:cNvSpPr>
            <p:nvPr/>
          </p:nvSpPr>
          <p:spPr bwMode="auto">
            <a:xfrm>
              <a:off x="3268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96" name="Line 68"/>
            <p:cNvSpPr>
              <a:spLocks noChangeShapeType="1"/>
            </p:cNvSpPr>
            <p:nvPr/>
          </p:nvSpPr>
          <p:spPr bwMode="auto">
            <a:xfrm rot="-5400000">
              <a:off x="4318" y="2143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97" name="Line 69"/>
            <p:cNvSpPr>
              <a:spLocks noChangeShapeType="1"/>
            </p:cNvSpPr>
            <p:nvPr/>
          </p:nvSpPr>
          <p:spPr bwMode="auto">
            <a:xfrm rot="-5400000">
              <a:off x="4318" y="2012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98" name="Line 70"/>
            <p:cNvSpPr>
              <a:spLocks noChangeShapeType="1"/>
            </p:cNvSpPr>
            <p:nvPr/>
          </p:nvSpPr>
          <p:spPr bwMode="auto">
            <a:xfrm rot="-5400000">
              <a:off x="4318" y="1881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599" name="Line 71"/>
            <p:cNvSpPr>
              <a:spLocks noChangeShapeType="1"/>
            </p:cNvSpPr>
            <p:nvPr/>
          </p:nvSpPr>
          <p:spPr bwMode="auto">
            <a:xfrm rot="-5400000">
              <a:off x="4318" y="1749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00" name="Line 72"/>
            <p:cNvSpPr>
              <a:spLocks noChangeShapeType="1"/>
            </p:cNvSpPr>
            <p:nvPr/>
          </p:nvSpPr>
          <p:spPr bwMode="auto">
            <a:xfrm rot="-5400000">
              <a:off x="4318" y="1618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01" name="Line 73"/>
            <p:cNvSpPr>
              <a:spLocks noChangeShapeType="1"/>
            </p:cNvSpPr>
            <p:nvPr/>
          </p:nvSpPr>
          <p:spPr bwMode="auto">
            <a:xfrm rot="-5400000">
              <a:off x="4318" y="1487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02" name="Line 74"/>
            <p:cNvSpPr>
              <a:spLocks noChangeShapeType="1"/>
            </p:cNvSpPr>
            <p:nvPr/>
          </p:nvSpPr>
          <p:spPr bwMode="auto">
            <a:xfrm rot="-5400000">
              <a:off x="4318" y="1356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03" name="Line 75"/>
            <p:cNvSpPr>
              <a:spLocks noChangeShapeType="1"/>
            </p:cNvSpPr>
            <p:nvPr/>
          </p:nvSpPr>
          <p:spPr bwMode="auto">
            <a:xfrm rot="-5400000">
              <a:off x="4318" y="1224"/>
              <a:ext cx="0" cy="21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04" name="Line 76"/>
            <p:cNvSpPr>
              <a:spLocks noChangeShapeType="1"/>
            </p:cNvSpPr>
            <p:nvPr/>
          </p:nvSpPr>
          <p:spPr bwMode="auto">
            <a:xfrm rot="-5400000">
              <a:off x="4318" y="1093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05" name="Line 77"/>
            <p:cNvSpPr>
              <a:spLocks noChangeShapeType="1"/>
            </p:cNvSpPr>
            <p:nvPr/>
          </p:nvSpPr>
          <p:spPr bwMode="auto">
            <a:xfrm rot="-5400000">
              <a:off x="4318" y="962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06" name="Line 78"/>
            <p:cNvSpPr>
              <a:spLocks noChangeShapeType="1"/>
            </p:cNvSpPr>
            <p:nvPr/>
          </p:nvSpPr>
          <p:spPr bwMode="auto">
            <a:xfrm rot="-5400000">
              <a:off x="4318" y="831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07" name="Line 79"/>
            <p:cNvSpPr>
              <a:spLocks noChangeShapeType="1"/>
            </p:cNvSpPr>
            <p:nvPr/>
          </p:nvSpPr>
          <p:spPr bwMode="auto">
            <a:xfrm rot="-5400000">
              <a:off x="4318" y="699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08" name="Line 80"/>
            <p:cNvSpPr>
              <a:spLocks noChangeShapeType="1"/>
            </p:cNvSpPr>
            <p:nvPr/>
          </p:nvSpPr>
          <p:spPr bwMode="auto">
            <a:xfrm rot="-5400000">
              <a:off x="4318" y="568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09" name="Line 81"/>
            <p:cNvSpPr>
              <a:spLocks noChangeShapeType="1"/>
            </p:cNvSpPr>
            <p:nvPr/>
          </p:nvSpPr>
          <p:spPr bwMode="auto">
            <a:xfrm rot="-5400000">
              <a:off x="4318" y="437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10" name="Line 82"/>
            <p:cNvSpPr>
              <a:spLocks noChangeShapeType="1"/>
            </p:cNvSpPr>
            <p:nvPr/>
          </p:nvSpPr>
          <p:spPr bwMode="auto">
            <a:xfrm rot="-5400000">
              <a:off x="4318" y="306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11" name="Line 83"/>
            <p:cNvSpPr>
              <a:spLocks noChangeShapeType="1"/>
            </p:cNvSpPr>
            <p:nvPr/>
          </p:nvSpPr>
          <p:spPr bwMode="auto">
            <a:xfrm rot="-5400000">
              <a:off x="4318" y="17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12" name="Line 84"/>
            <p:cNvSpPr>
              <a:spLocks noChangeShapeType="1"/>
            </p:cNvSpPr>
            <p:nvPr/>
          </p:nvSpPr>
          <p:spPr bwMode="auto">
            <a:xfrm rot="-5400000">
              <a:off x="4318" y="227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0617" name="Freeform 89"/>
          <p:cNvSpPr>
            <a:spLocks/>
          </p:cNvSpPr>
          <p:nvPr/>
        </p:nvSpPr>
        <p:spPr bwMode="auto">
          <a:xfrm>
            <a:off x="6348413" y="3209925"/>
            <a:ext cx="1027112" cy="809625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36" y="120"/>
              </a:cxn>
              <a:cxn ang="0">
                <a:pos x="78" y="108"/>
              </a:cxn>
              <a:cxn ang="0">
                <a:pos x="144" y="84"/>
              </a:cxn>
              <a:cxn ang="0">
                <a:pos x="180" y="24"/>
              </a:cxn>
              <a:cxn ang="0">
                <a:pos x="204" y="12"/>
              </a:cxn>
              <a:cxn ang="0">
                <a:pos x="240" y="0"/>
              </a:cxn>
              <a:cxn ang="0">
                <a:pos x="312" y="24"/>
              </a:cxn>
              <a:cxn ang="0">
                <a:pos x="432" y="12"/>
              </a:cxn>
              <a:cxn ang="0">
                <a:pos x="480" y="0"/>
              </a:cxn>
              <a:cxn ang="0">
                <a:pos x="636" y="174"/>
              </a:cxn>
              <a:cxn ang="0">
                <a:pos x="642" y="192"/>
              </a:cxn>
              <a:cxn ang="0">
                <a:pos x="636" y="270"/>
              </a:cxn>
              <a:cxn ang="0">
                <a:pos x="528" y="294"/>
              </a:cxn>
              <a:cxn ang="0">
                <a:pos x="438" y="414"/>
              </a:cxn>
              <a:cxn ang="0">
                <a:pos x="330" y="468"/>
              </a:cxn>
              <a:cxn ang="0">
                <a:pos x="198" y="510"/>
              </a:cxn>
              <a:cxn ang="0">
                <a:pos x="0" y="396"/>
              </a:cxn>
              <a:cxn ang="0">
                <a:pos x="42" y="354"/>
              </a:cxn>
              <a:cxn ang="0">
                <a:pos x="84" y="306"/>
              </a:cxn>
              <a:cxn ang="0">
                <a:pos x="42" y="264"/>
              </a:cxn>
              <a:cxn ang="0">
                <a:pos x="24" y="252"/>
              </a:cxn>
              <a:cxn ang="0">
                <a:pos x="0" y="216"/>
              </a:cxn>
              <a:cxn ang="0">
                <a:pos x="6" y="180"/>
              </a:cxn>
            </a:cxnLst>
            <a:rect l="0" t="0" r="r" b="b"/>
            <a:pathLst>
              <a:path w="647" h="510">
                <a:moveTo>
                  <a:pt x="6" y="180"/>
                </a:moveTo>
                <a:cubicBezTo>
                  <a:pt x="12" y="163"/>
                  <a:pt x="24" y="132"/>
                  <a:pt x="36" y="120"/>
                </a:cubicBezTo>
                <a:cubicBezTo>
                  <a:pt x="39" y="117"/>
                  <a:pt x="78" y="108"/>
                  <a:pt x="78" y="108"/>
                </a:cubicBezTo>
                <a:cubicBezTo>
                  <a:pt x="106" y="102"/>
                  <a:pt x="121" y="99"/>
                  <a:pt x="144" y="84"/>
                </a:cubicBezTo>
                <a:cubicBezTo>
                  <a:pt x="152" y="61"/>
                  <a:pt x="159" y="39"/>
                  <a:pt x="180" y="24"/>
                </a:cubicBezTo>
                <a:cubicBezTo>
                  <a:pt x="187" y="19"/>
                  <a:pt x="196" y="15"/>
                  <a:pt x="204" y="12"/>
                </a:cubicBezTo>
                <a:cubicBezTo>
                  <a:pt x="216" y="7"/>
                  <a:pt x="240" y="0"/>
                  <a:pt x="240" y="0"/>
                </a:cubicBezTo>
                <a:cubicBezTo>
                  <a:pt x="265" y="6"/>
                  <a:pt x="287" y="18"/>
                  <a:pt x="312" y="24"/>
                </a:cubicBezTo>
                <a:cubicBezTo>
                  <a:pt x="359" y="21"/>
                  <a:pt x="390" y="21"/>
                  <a:pt x="432" y="12"/>
                </a:cubicBezTo>
                <a:cubicBezTo>
                  <a:pt x="448" y="9"/>
                  <a:pt x="480" y="0"/>
                  <a:pt x="480" y="0"/>
                </a:cubicBezTo>
                <a:cubicBezTo>
                  <a:pt x="559" y="20"/>
                  <a:pt x="583" y="121"/>
                  <a:pt x="636" y="174"/>
                </a:cubicBezTo>
                <a:cubicBezTo>
                  <a:pt x="638" y="180"/>
                  <a:pt x="642" y="186"/>
                  <a:pt x="642" y="192"/>
                </a:cubicBezTo>
                <a:cubicBezTo>
                  <a:pt x="642" y="218"/>
                  <a:pt x="647" y="246"/>
                  <a:pt x="636" y="270"/>
                </a:cubicBezTo>
                <a:cubicBezTo>
                  <a:pt x="631" y="280"/>
                  <a:pt x="532" y="293"/>
                  <a:pt x="528" y="294"/>
                </a:cubicBezTo>
                <a:cubicBezTo>
                  <a:pt x="485" y="323"/>
                  <a:pt x="474" y="378"/>
                  <a:pt x="438" y="414"/>
                </a:cubicBezTo>
                <a:cubicBezTo>
                  <a:pt x="422" y="462"/>
                  <a:pt x="374" y="462"/>
                  <a:pt x="330" y="468"/>
                </a:cubicBezTo>
                <a:cubicBezTo>
                  <a:pt x="280" y="485"/>
                  <a:pt x="253" y="502"/>
                  <a:pt x="198" y="510"/>
                </a:cubicBezTo>
                <a:cubicBezTo>
                  <a:pt x="96" y="499"/>
                  <a:pt x="56" y="480"/>
                  <a:pt x="0" y="396"/>
                </a:cubicBezTo>
                <a:cubicBezTo>
                  <a:pt x="9" y="368"/>
                  <a:pt x="13" y="361"/>
                  <a:pt x="42" y="354"/>
                </a:cubicBezTo>
                <a:cubicBezTo>
                  <a:pt x="85" y="325"/>
                  <a:pt x="75" y="344"/>
                  <a:pt x="84" y="306"/>
                </a:cubicBezTo>
                <a:cubicBezTo>
                  <a:pt x="75" y="278"/>
                  <a:pt x="71" y="271"/>
                  <a:pt x="42" y="264"/>
                </a:cubicBezTo>
                <a:cubicBezTo>
                  <a:pt x="36" y="260"/>
                  <a:pt x="29" y="257"/>
                  <a:pt x="24" y="252"/>
                </a:cubicBezTo>
                <a:cubicBezTo>
                  <a:pt x="15" y="241"/>
                  <a:pt x="0" y="216"/>
                  <a:pt x="0" y="216"/>
                </a:cubicBezTo>
                <a:cubicBezTo>
                  <a:pt x="7" y="188"/>
                  <a:pt x="6" y="200"/>
                  <a:pt x="6" y="180"/>
                </a:cubicBez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0618" name="Freeform 90"/>
          <p:cNvSpPr>
            <a:spLocks/>
          </p:cNvSpPr>
          <p:nvPr/>
        </p:nvSpPr>
        <p:spPr bwMode="auto">
          <a:xfrm>
            <a:off x="6348413" y="3209925"/>
            <a:ext cx="1027112" cy="809625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36" y="120"/>
              </a:cxn>
              <a:cxn ang="0">
                <a:pos x="78" y="108"/>
              </a:cxn>
              <a:cxn ang="0">
                <a:pos x="144" y="84"/>
              </a:cxn>
              <a:cxn ang="0">
                <a:pos x="180" y="24"/>
              </a:cxn>
              <a:cxn ang="0">
                <a:pos x="204" y="12"/>
              </a:cxn>
              <a:cxn ang="0">
                <a:pos x="240" y="0"/>
              </a:cxn>
              <a:cxn ang="0">
                <a:pos x="312" y="24"/>
              </a:cxn>
              <a:cxn ang="0">
                <a:pos x="432" y="12"/>
              </a:cxn>
              <a:cxn ang="0">
                <a:pos x="480" y="0"/>
              </a:cxn>
              <a:cxn ang="0">
                <a:pos x="636" y="174"/>
              </a:cxn>
              <a:cxn ang="0">
                <a:pos x="642" y="192"/>
              </a:cxn>
              <a:cxn ang="0">
                <a:pos x="636" y="270"/>
              </a:cxn>
              <a:cxn ang="0">
                <a:pos x="528" y="294"/>
              </a:cxn>
              <a:cxn ang="0">
                <a:pos x="438" y="414"/>
              </a:cxn>
              <a:cxn ang="0">
                <a:pos x="330" y="468"/>
              </a:cxn>
              <a:cxn ang="0">
                <a:pos x="198" y="510"/>
              </a:cxn>
              <a:cxn ang="0">
                <a:pos x="0" y="396"/>
              </a:cxn>
              <a:cxn ang="0">
                <a:pos x="42" y="354"/>
              </a:cxn>
              <a:cxn ang="0">
                <a:pos x="84" y="306"/>
              </a:cxn>
              <a:cxn ang="0">
                <a:pos x="42" y="264"/>
              </a:cxn>
              <a:cxn ang="0">
                <a:pos x="24" y="252"/>
              </a:cxn>
              <a:cxn ang="0">
                <a:pos x="0" y="216"/>
              </a:cxn>
              <a:cxn ang="0">
                <a:pos x="6" y="180"/>
              </a:cxn>
            </a:cxnLst>
            <a:rect l="0" t="0" r="r" b="b"/>
            <a:pathLst>
              <a:path w="647" h="510">
                <a:moveTo>
                  <a:pt x="6" y="180"/>
                </a:moveTo>
                <a:cubicBezTo>
                  <a:pt x="12" y="163"/>
                  <a:pt x="24" y="132"/>
                  <a:pt x="36" y="120"/>
                </a:cubicBezTo>
                <a:cubicBezTo>
                  <a:pt x="39" y="117"/>
                  <a:pt x="78" y="108"/>
                  <a:pt x="78" y="108"/>
                </a:cubicBezTo>
                <a:cubicBezTo>
                  <a:pt x="106" y="102"/>
                  <a:pt x="121" y="99"/>
                  <a:pt x="144" y="84"/>
                </a:cubicBezTo>
                <a:cubicBezTo>
                  <a:pt x="152" y="61"/>
                  <a:pt x="159" y="39"/>
                  <a:pt x="180" y="24"/>
                </a:cubicBezTo>
                <a:cubicBezTo>
                  <a:pt x="187" y="19"/>
                  <a:pt x="196" y="15"/>
                  <a:pt x="204" y="12"/>
                </a:cubicBezTo>
                <a:cubicBezTo>
                  <a:pt x="216" y="7"/>
                  <a:pt x="240" y="0"/>
                  <a:pt x="240" y="0"/>
                </a:cubicBezTo>
                <a:cubicBezTo>
                  <a:pt x="265" y="6"/>
                  <a:pt x="287" y="18"/>
                  <a:pt x="312" y="24"/>
                </a:cubicBezTo>
                <a:cubicBezTo>
                  <a:pt x="359" y="21"/>
                  <a:pt x="390" y="21"/>
                  <a:pt x="432" y="12"/>
                </a:cubicBezTo>
                <a:cubicBezTo>
                  <a:pt x="448" y="9"/>
                  <a:pt x="480" y="0"/>
                  <a:pt x="480" y="0"/>
                </a:cubicBezTo>
                <a:cubicBezTo>
                  <a:pt x="559" y="20"/>
                  <a:pt x="583" y="121"/>
                  <a:pt x="636" y="174"/>
                </a:cubicBezTo>
                <a:cubicBezTo>
                  <a:pt x="638" y="180"/>
                  <a:pt x="642" y="186"/>
                  <a:pt x="642" y="192"/>
                </a:cubicBezTo>
                <a:cubicBezTo>
                  <a:pt x="642" y="218"/>
                  <a:pt x="647" y="246"/>
                  <a:pt x="636" y="270"/>
                </a:cubicBezTo>
                <a:cubicBezTo>
                  <a:pt x="631" y="280"/>
                  <a:pt x="532" y="293"/>
                  <a:pt x="528" y="294"/>
                </a:cubicBezTo>
                <a:cubicBezTo>
                  <a:pt x="485" y="323"/>
                  <a:pt x="474" y="378"/>
                  <a:pt x="438" y="414"/>
                </a:cubicBezTo>
                <a:cubicBezTo>
                  <a:pt x="422" y="462"/>
                  <a:pt x="374" y="462"/>
                  <a:pt x="330" y="468"/>
                </a:cubicBezTo>
                <a:cubicBezTo>
                  <a:pt x="280" y="485"/>
                  <a:pt x="253" y="502"/>
                  <a:pt x="198" y="510"/>
                </a:cubicBezTo>
                <a:cubicBezTo>
                  <a:pt x="96" y="499"/>
                  <a:pt x="56" y="480"/>
                  <a:pt x="0" y="396"/>
                </a:cubicBezTo>
                <a:cubicBezTo>
                  <a:pt x="9" y="368"/>
                  <a:pt x="13" y="361"/>
                  <a:pt x="42" y="354"/>
                </a:cubicBezTo>
                <a:cubicBezTo>
                  <a:pt x="85" y="325"/>
                  <a:pt x="75" y="344"/>
                  <a:pt x="84" y="306"/>
                </a:cubicBezTo>
                <a:cubicBezTo>
                  <a:pt x="75" y="278"/>
                  <a:pt x="71" y="271"/>
                  <a:pt x="42" y="264"/>
                </a:cubicBezTo>
                <a:cubicBezTo>
                  <a:pt x="36" y="260"/>
                  <a:pt x="29" y="257"/>
                  <a:pt x="24" y="252"/>
                </a:cubicBezTo>
                <a:cubicBezTo>
                  <a:pt x="15" y="241"/>
                  <a:pt x="0" y="216"/>
                  <a:pt x="0" y="216"/>
                </a:cubicBezTo>
                <a:cubicBezTo>
                  <a:pt x="7" y="188"/>
                  <a:pt x="6" y="200"/>
                  <a:pt x="6" y="180"/>
                </a:cubicBez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0619" name="Freeform 91"/>
          <p:cNvSpPr>
            <a:spLocks/>
          </p:cNvSpPr>
          <p:nvPr/>
        </p:nvSpPr>
        <p:spPr bwMode="auto">
          <a:xfrm>
            <a:off x="6348413" y="3209925"/>
            <a:ext cx="1027112" cy="809625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36" y="120"/>
              </a:cxn>
              <a:cxn ang="0">
                <a:pos x="78" y="108"/>
              </a:cxn>
              <a:cxn ang="0">
                <a:pos x="144" y="84"/>
              </a:cxn>
              <a:cxn ang="0">
                <a:pos x="180" y="24"/>
              </a:cxn>
              <a:cxn ang="0">
                <a:pos x="204" y="12"/>
              </a:cxn>
              <a:cxn ang="0">
                <a:pos x="240" y="0"/>
              </a:cxn>
              <a:cxn ang="0">
                <a:pos x="312" y="24"/>
              </a:cxn>
              <a:cxn ang="0">
                <a:pos x="432" y="12"/>
              </a:cxn>
              <a:cxn ang="0">
                <a:pos x="480" y="0"/>
              </a:cxn>
              <a:cxn ang="0">
                <a:pos x="636" y="174"/>
              </a:cxn>
              <a:cxn ang="0">
                <a:pos x="642" y="192"/>
              </a:cxn>
              <a:cxn ang="0">
                <a:pos x="636" y="270"/>
              </a:cxn>
              <a:cxn ang="0">
                <a:pos x="528" y="294"/>
              </a:cxn>
              <a:cxn ang="0">
                <a:pos x="438" y="414"/>
              </a:cxn>
              <a:cxn ang="0">
                <a:pos x="330" y="468"/>
              </a:cxn>
              <a:cxn ang="0">
                <a:pos x="198" y="510"/>
              </a:cxn>
              <a:cxn ang="0">
                <a:pos x="0" y="396"/>
              </a:cxn>
              <a:cxn ang="0">
                <a:pos x="42" y="354"/>
              </a:cxn>
              <a:cxn ang="0">
                <a:pos x="84" y="306"/>
              </a:cxn>
              <a:cxn ang="0">
                <a:pos x="42" y="264"/>
              </a:cxn>
              <a:cxn ang="0">
                <a:pos x="24" y="252"/>
              </a:cxn>
              <a:cxn ang="0">
                <a:pos x="0" y="216"/>
              </a:cxn>
              <a:cxn ang="0">
                <a:pos x="6" y="180"/>
              </a:cxn>
            </a:cxnLst>
            <a:rect l="0" t="0" r="r" b="b"/>
            <a:pathLst>
              <a:path w="647" h="510">
                <a:moveTo>
                  <a:pt x="6" y="180"/>
                </a:moveTo>
                <a:cubicBezTo>
                  <a:pt x="12" y="163"/>
                  <a:pt x="24" y="132"/>
                  <a:pt x="36" y="120"/>
                </a:cubicBezTo>
                <a:cubicBezTo>
                  <a:pt x="39" y="117"/>
                  <a:pt x="78" y="108"/>
                  <a:pt x="78" y="108"/>
                </a:cubicBezTo>
                <a:cubicBezTo>
                  <a:pt x="106" y="102"/>
                  <a:pt x="121" y="99"/>
                  <a:pt x="144" y="84"/>
                </a:cubicBezTo>
                <a:cubicBezTo>
                  <a:pt x="152" y="61"/>
                  <a:pt x="159" y="39"/>
                  <a:pt x="180" y="24"/>
                </a:cubicBezTo>
                <a:cubicBezTo>
                  <a:pt x="187" y="19"/>
                  <a:pt x="196" y="15"/>
                  <a:pt x="204" y="12"/>
                </a:cubicBezTo>
                <a:cubicBezTo>
                  <a:pt x="216" y="7"/>
                  <a:pt x="240" y="0"/>
                  <a:pt x="240" y="0"/>
                </a:cubicBezTo>
                <a:cubicBezTo>
                  <a:pt x="265" y="6"/>
                  <a:pt x="287" y="18"/>
                  <a:pt x="312" y="24"/>
                </a:cubicBezTo>
                <a:cubicBezTo>
                  <a:pt x="359" y="21"/>
                  <a:pt x="390" y="21"/>
                  <a:pt x="432" y="12"/>
                </a:cubicBezTo>
                <a:cubicBezTo>
                  <a:pt x="448" y="9"/>
                  <a:pt x="480" y="0"/>
                  <a:pt x="480" y="0"/>
                </a:cubicBezTo>
                <a:cubicBezTo>
                  <a:pt x="559" y="20"/>
                  <a:pt x="583" y="121"/>
                  <a:pt x="636" y="174"/>
                </a:cubicBezTo>
                <a:cubicBezTo>
                  <a:pt x="638" y="180"/>
                  <a:pt x="642" y="186"/>
                  <a:pt x="642" y="192"/>
                </a:cubicBezTo>
                <a:cubicBezTo>
                  <a:pt x="642" y="218"/>
                  <a:pt x="647" y="246"/>
                  <a:pt x="636" y="270"/>
                </a:cubicBezTo>
                <a:cubicBezTo>
                  <a:pt x="631" y="280"/>
                  <a:pt x="532" y="293"/>
                  <a:pt x="528" y="294"/>
                </a:cubicBezTo>
                <a:cubicBezTo>
                  <a:pt x="485" y="323"/>
                  <a:pt x="474" y="378"/>
                  <a:pt x="438" y="414"/>
                </a:cubicBezTo>
                <a:cubicBezTo>
                  <a:pt x="422" y="462"/>
                  <a:pt x="374" y="462"/>
                  <a:pt x="330" y="468"/>
                </a:cubicBezTo>
                <a:cubicBezTo>
                  <a:pt x="280" y="485"/>
                  <a:pt x="253" y="502"/>
                  <a:pt x="198" y="510"/>
                </a:cubicBezTo>
                <a:cubicBezTo>
                  <a:pt x="96" y="499"/>
                  <a:pt x="56" y="480"/>
                  <a:pt x="0" y="396"/>
                </a:cubicBezTo>
                <a:cubicBezTo>
                  <a:pt x="9" y="368"/>
                  <a:pt x="13" y="361"/>
                  <a:pt x="42" y="354"/>
                </a:cubicBezTo>
                <a:cubicBezTo>
                  <a:pt x="85" y="325"/>
                  <a:pt x="75" y="344"/>
                  <a:pt x="84" y="306"/>
                </a:cubicBezTo>
                <a:cubicBezTo>
                  <a:pt x="75" y="278"/>
                  <a:pt x="71" y="271"/>
                  <a:pt x="42" y="264"/>
                </a:cubicBezTo>
                <a:cubicBezTo>
                  <a:pt x="36" y="260"/>
                  <a:pt x="29" y="257"/>
                  <a:pt x="24" y="252"/>
                </a:cubicBezTo>
                <a:cubicBezTo>
                  <a:pt x="15" y="241"/>
                  <a:pt x="0" y="216"/>
                  <a:pt x="0" y="216"/>
                </a:cubicBezTo>
                <a:cubicBezTo>
                  <a:pt x="7" y="188"/>
                  <a:pt x="6" y="200"/>
                  <a:pt x="6" y="180"/>
                </a:cubicBez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274638"/>
            <a:ext cx="8229600" cy="1143000"/>
          </a:xfrm>
        </p:spPr>
        <p:txBody>
          <a:bodyPr/>
          <a:lstStyle/>
          <a:p>
            <a:r>
              <a:rPr lang="en-US" altLang="zh-TW">
                <a:ea typeface="新細明體" charset="-120"/>
              </a:rPr>
              <a:t>Transformations</a:t>
            </a:r>
          </a:p>
        </p:txBody>
      </p:sp>
      <p:grpSp>
        <p:nvGrpSpPr>
          <p:cNvPr id="150540" name="Group 12"/>
          <p:cNvGrpSpPr>
            <a:grpSpLocks/>
          </p:cNvGrpSpPr>
          <p:nvPr/>
        </p:nvGrpSpPr>
        <p:grpSpPr bwMode="auto">
          <a:xfrm>
            <a:off x="290513" y="1590675"/>
            <a:ext cx="3748087" cy="3944938"/>
            <a:chOff x="1263" y="1086"/>
            <a:chExt cx="2361" cy="2485"/>
          </a:xfrm>
        </p:grpSpPr>
        <p:grpSp>
          <p:nvGrpSpPr>
            <p:cNvPr id="150538" name="Group 10"/>
            <p:cNvGrpSpPr>
              <a:grpSpLocks/>
            </p:cNvGrpSpPr>
            <p:nvPr/>
          </p:nvGrpSpPr>
          <p:grpSpPr bwMode="auto">
            <a:xfrm>
              <a:off x="1263" y="1086"/>
              <a:ext cx="2361" cy="1416"/>
              <a:chOff x="1263" y="1086"/>
              <a:chExt cx="2361" cy="1416"/>
            </a:xfrm>
          </p:grpSpPr>
          <p:sp>
            <p:nvSpPr>
              <p:cNvPr id="150534" name="Freeform 6"/>
              <p:cNvSpPr>
                <a:spLocks/>
              </p:cNvSpPr>
              <p:nvPr/>
            </p:nvSpPr>
            <p:spPr bwMode="auto">
              <a:xfrm>
                <a:off x="1263" y="1086"/>
                <a:ext cx="2361" cy="1416"/>
              </a:xfrm>
              <a:custGeom>
                <a:avLst/>
                <a:gdLst/>
                <a:ahLst/>
                <a:cxnLst>
                  <a:cxn ang="0">
                    <a:pos x="213" y="1176"/>
                  </a:cxn>
                  <a:cxn ang="0">
                    <a:pos x="153" y="1134"/>
                  </a:cxn>
                  <a:cxn ang="0">
                    <a:pos x="129" y="1104"/>
                  </a:cxn>
                  <a:cxn ang="0">
                    <a:pos x="99" y="1080"/>
                  </a:cxn>
                  <a:cxn ang="0">
                    <a:pos x="15" y="942"/>
                  </a:cxn>
                  <a:cxn ang="0">
                    <a:pos x="27" y="768"/>
                  </a:cxn>
                  <a:cxn ang="0">
                    <a:pos x="75" y="714"/>
                  </a:cxn>
                  <a:cxn ang="0">
                    <a:pos x="111" y="702"/>
                  </a:cxn>
                  <a:cxn ang="0">
                    <a:pos x="171" y="732"/>
                  </a:cxn>
                  <a:cxn ang="0">
                    <a:pos x="381" y="390"/>
                  </a:cxn>
                  <a:cxn ang="0">
                    <a:pos x="465" y="294"/>
                  </a:cxn>
                  <a:cxn ang="0">
                    <a:pos x="555" y="192"/>
                  </a:cxn>
                  <a:cxn ang="0">
                    <a:pos x="921" y="0"/>
                  </a:cxn>
                  <a:cxn ang="0">
                    <a:pos x="975" y="240"/>
                  </a:cxn>
                  <a:cxn ang="0">
                    <a:pos x="1491" y="156"/>
                  </a:cxn>
                  <a:cxn ang="0">
                    <a:pos x="1743" y="162"/>
                  </a:cxn>
                  <a:cxn ang="0">
                    <a:pos x="1839" y="174"/>
                  </a:cxn>
                  <a:cxn ang="0">
                    <a:pos x="2271" y="408"/>
                  </a:cxn>
                  <a:cxn ang="0">
                    <a:pos x="2235" y="492"/>
                  </a:cxn>
                  <a:cxn ang="0">
                    <a:pos x="2127" y="576"/>
                  </a:cxn>
                  <a:cxn ang="0">
                    <a:pos x="2085" y="594"/>
                  </a:cxn>
                  <a:cxn ang="0">
                    <a:pos x="2139" y="582"/>
                  </a:cxn>
                  <a:cxn ang="0">
                    <a:pos x="2265" y="660"/>
                  </a:cxn>
                  <a:cxn ang="0">
                    <a:pos x="2361" y="888"/>
                  </a:cxn>
                  <a:cxn ang="0">
                    <a:pos x="2289" y="1104"/>
                  </a:cxn>
                  <a:cxn ang="0">
                    <a:pos x="2205" y="1134"/>
                  </a:cxn>
                  <a:cxn ang="0">
                    <a:pos x="2301" y="1248"/>
                  </a:cxn>
                  <a:cxn ang="0">
                    <a:pos x="2193" y="1302"/>
                  </a:cxn>
                  <a:cxn ang="0">
                    <a:pos x="2025" y="1332"/>
                  </a:cxn>
                  <a:cxn ang="0">
                    <a:pos x="1941" y="1326"/>
                  </a:cxn>
                  <a:cxn ang="0">
                    <a:pos x="1875" y="1278"/>
                  </a:cxn>
                  <a:cxn ang="0">
                    <a:pos x="1725" y="1134"/>
                  </a:cxn>
                  <a:cxn ang="0">
                    <a:pos x="1707" y="1212"/>
                  </a:cxn>
                  <a:cxn ang="0">
                    <a:pos x="1659" y="1326"/>
                  </a:cxn>
                  <a:cxn ang="0">
                    <a:pos x="1599" y="1374"/>
                  </a:cxn>
                  <a:cxn ang="0">
                    <a:pos x="1419" y="1416"/>
                  </a:cxn>
                  <a:cxn ang="0">
                    <a:pos x="1005" y="1296"/>
                  </a:cxn>
                  <a:cxn ang="0">
                    <a:pos x="975" y="1356"/>
                  </a:cxn>
                  <a:cxn ang="0">
                    <a:pos x="831" y="1416"/>
                  </a:cxn>
                  <a:cxn ang="0">
                    <a:pos x="693" y="1380"/>
                  </a:cxn>
                  <a:cxn ang="0">
                    <a:pos x="603" y="1332"/>
                  </a:cxn>
                  <a:cxn ang="0">
                    <a:pos x="519" y="1266"/>
                  </a:cxn>
                  <a:cxn ang="0">
                    <a:pos x="399" y="1242"/>
                  </a:cxn>
                  <a:cxn ang="0">
                    <a:pos x="273" y="1212"/>
                  </a:cxn>
                  <a:cxn ang="0">
                    <a:pos x="213" y="1176"/>
                  </a:cxn>
                </a:cxnLst>
                <a:rect l="0" t="0" r="r" b="b"/>
                <a:pathLst>
                  <a:path w="2361" h="1416">
                    <a:moveTo>
                      <a:pt x="213" y="1176"/>
                    </a:moveTo>
                    <a:cubicBezTo>
                      <a:pt x="192" y="1160"/>
                      <a:pt x="178" y="1142"/>
                      <a:pt x="153" y="1134"/>
                    </a:cubicBezTo>
                    <a:cubicBezTo>
                      <a:pt x="145" y="1124"/>
                      <a:pt x="138" y="1113"/>
                      <a:pt x="129" y="1104"/>
                    </a:cubicBezTo>
                    <a:cubicBezTo>
                      <a:pt x="120" y="1095"/>
                      <a:pt x="108" y="1090"/>
                      <a:pt x="99" y="1080"/>
                    </a:cubicBezTo>
                    <a:cubicBezTo>
                      <a:pt x="68" y="1045"/>
                      <a:pt x="30" y="987"/>
                      <a:pt x="15" y="942"/>
                    </a:cubicBezTo>
                    <a:cubicBezTo>
                      <a:pt x="9" y="899"/>
                      <a:pt x="0" y="804"/>
                      <a:pt x="27" y="768"/>
                    </a:cubicBezTo>
                    <a:cubicBezTo>
                      <a:pt x="41" y="749"/>
                      <a:pt x="53" y="724"/>
                      <a:pt x="75" y="714"/>
                    </a:cubicBezTo>
                    <a:cubicBezTo>
                      <a:pt x="87" y="709"/>
                      <a:pt x="111" y="702"/>
                      <a:pt x="111" y="702"/>
                    </a:cubicBezTo>
                    <a:cubicBezTo>
                      <a:pt x="131" y="715"/>
                      <a:pt x="151" y="719"/>
                      <a:pt x="171" y="732"/>
                    </a:cubicBezTo>
                    <a:cubicBezTo>
                      <a:pt x="270" y="633"/>
                      <a:pt x="284" y="487"/>
                      <a:pt x="381" y="390"/>
                    </a:cubicBezTo>
                    <a:cubicBezTo>
                      <a:pt x="395" y="347"/>
                      <a:pt x="435" y="324"/>
                      <a:pt x="465" y="294"/>
                    </a:cubicBezTo>
                    <a:cubicBezTo>
                      <a:pt x="496" y="263"/>
                      <a:pt x="522" y="220"/>
                      <a:pt x="555" y="192"/>
                    </a:cubicBezTo>
                    <a:cubicBezTo>
                      <a:pt x="661" y="101"/>
                      <a:pt x="789" y="44"/>
                      <a:pt x="921" y="0"/>
                    </a:cubicBezTo>
                    <a:cubicBezTo>
                      <a:pt x="966" y="45"/>
                      <a:pt x="967" y="177"/>
                      <a:pt x="975" y="240"/>
                    </a:cubicBezTo>
                    <a:cubicBezTo>
                      <a:pt x="1144" y="184"/>
                      <a:pt x="1314" y="174"/>
                      <a:pt x="1491" y="156"/>
                    </a:cubicBezTo>
                    <a:cubicBezTo>
                      <a:pt x="1575" y="158"/>
                      <a:pt x="1659" y="158"/>
                      <a:pt x="1743" y="162"/>
                    </a:cubicBezTo>
                    <a:cubicBezTo>
                      <a:pt x="1775" y="164"/>
                      <a:pt x="1839" y="174"/>
                      <a:pt x="1839" y="174"/>
                    </a:cubicBezTo>
                    <a:cubicBezTo>
                      <a:pt x="1979" y="215"/>
                      <a:pt x="2211" y="257"/>
                      <a:pt x="2271" y="408"/>
                    </a:cubicBezTo>
                    <a:cubicBezTo>
                      <a:pt x="2266" y="444"/>
                      <a:pt x="2267" y="471"/>
                      <a:pt x="2235" y="492"/>
                    </a:cubicBezTo>
                    <a:cubicBezTo>
                      <a:pt x="2212" y="526"/>
                      <a:pt x="2164" y="558"/>
                      <a:pt x="2127" y="576"/>
                    </a:cubicBezTo>
                    <a:cubicBezTo>
                      <a:pt x="2124" y="577"/>
                      <a:pt x="2081" y="590"/>
                      <a:pt x="2085" y="594"/>
                    </a:cubicBezTo>
                    <a:cubicBezTo>
                      <a:pt x="2087" y="596"/>
                      <a:pt x="2135" y="583"/>
                      <a:pt x="2139" y="582"/>
                    </a:cubicBezTo>
                    <a:cubicBezTo>
                      <a:pt x="2193" y="598"/>
                      <a:pt x="2221" y="627"/>
                      <a:pt x="2265" y="660"/>
                    </a:cubicBezTo>
                    <a:cubicBezTo>
                      <a:pt x="2311" y="734"/>
                      <a:pt x="2340" y="804"/>
                      <a:pt x="2361" y="888"/>
                    </a:cubicBezTo>
                    <a:cubicBezTo>
                      <a:pt x="2357" y="957"/>
                      <a:pt x="2355" y="1058"/>
                      <a:pt x="2289" y="1104"/>
                    </a:cubicBezTo>
                    <a:cubicBezTo>
                      <a:pt x="2262" y="1123"/>
                      <a:pt x="2235" y="1124"/>
                      <a:pt x="2205" y="1134"/>
                    </a:cubicBezTo>
                    <a:cubicBezTo>
                      <a:pt x="2257" y="1177"/>
                      <a:pt x="2281" y="1188"/>
                      <a:pt x="2301" y="1248"/>
                    </a:cubicBezTo>
                    <a:cubicBezTo>
                      <a:pt x="2277" y="1284"/>
                      <a:pt x="2233" y="1292"/>
                      <a:pt x="2193" y="1302"/>
                    </a:cubicBezTo>
                    <a:cubicBezTo>
                      <a:pt x="2134" y="1317"/>
                      <a:pt x="2086" y="1326"/>
                      <a:pt x="2025" y="1332"/>
                    </a:cubicBezTo>
                    <a:cubicBezTo>
                      <a:pt x="1997" y="1330"/>
                      <a:pt x="1968" y="1333"/>
                      <a:pt x="1941" y="1326"/>
                    </a:cubicBezTo>
                    <a:cubicBezTo>
                      <a:pt x="1904" y="1316"/>
                      <a:pt x="1898" y="1298"/>
                      <a:pt x="1875" y="1278"/>
                    </a:cubicBezTo>
                    <a:cubicBezTo>
                      <a:pt x="1823" y="1233"/>
                      <a:pt x="1780" y="1175"/>
                      <a:pt x="1725" y="1134"/>
                    </a:cubicBezTo>
                    <a:cubicBezTo>
                      <a:pt x="1716" y="1160"/>
                      <a:pt x="1716" y="1186"/>
                      <a:pt x="1707" y="1212"/>
                    </a:cubicBezTo>
                    <a:cubicBezTo>
                      <a:pt x="1701" y="1261"/>
                      <a:pt x="1688" y="1287"/>
                      <a:pt x="1659" y="1326"/>
                    </a:cubicBezTo>
                    <a:cubicBezTo>
                      <a:pt x="1651" y="1350"/>
                      <a:pt x="1623" y="1364"/>
                      <a:pt x="1599" y="1374"/>
                    </a:cubicBezTo>
                    <a:cubicBezTo>
                      <a:pt x="1537" y="1401"/>
                      <a:pt x="1488" y="1410"/>
                      <a:pt x="1419" y="1416"/>
                    </a:cubicBezTo>
                    <a:cubicBezTo>
                      <a:pt x="1268" y="1405"/>
                      <a:pt x="1129" y="1389"/>
                      <a:pt x="1005" y="1296"/>
                    </a:cubicBezTo>
                    <a:cubicBezTo>
                      <a:pt x="988" y="1229"/>
                      <a:pt x="985" y="1345"/>
                      <a:pt x="975" y="1356"/>
                    </a:cubicBezTo>
                    <a:cubicBezTo>
                      <a:pt x="942" y="1392"/>
                      <a:pt x="877" y="1405"/>
                      <a:pt x="831" y="1416"/>
                    </a:cubicBezTo>
                    <a:cubicBezTo>
                      <a:pt x="772" y="1406"/>
                      <a:pt x="748" y="1394"/>
                      <a:pt x="693" y="1380"/>
                    </a:cubicBezTo>
                    <a:cubicBezTo>
                      <a:pt x="665" y="1361"/>
                      <a:pt x="630" y="1352"/>
                      <a:pt x="603" y="1332"/>
                    </a:cubicBezTo>
                    <a:cubicBezTo>
                      <a:pt x="574" y="1310"/>
                      <a:pt x="550" y="1287"/>
                      <a:pt x="519" y="1266"/>
                    </a:cubicBezTo>
                    <a:cubicBezTo>
                      <a:pt x="494" y="1249"/>
                      <a:pt x="419" y="1246"/>
                      <a:pt x="399" y="1242"/>
                    </a:cubicBezTo>
                    <a:cubicBezTo>
                      <a:pt x="356" y="1233"/>
                      <a:pt x="314" y="1226"/>
                      <a:pt x="273" y="1212"/>
                    </a:cubicBezTo>
                    <a:cubicBezTo>
                      <a:pt x="255" y="1185"/>
                      <a:pt x="245" y="1182"/>
                      <a:pt x="213" y="1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33CC33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0535" name="Freeform 7"/>
              <p:cNvSpPr>
                <a:spLocks/>
              </p:cNvSpPr>
              <p:nvPr/>
            </p:nvSpPr>
            <p:spPr bwMode="auto">
              <a:xfrm>
                <a:off x="1675" y="1854"/>
                <a:ext cx="657" cy="348"/>
              </a:xfrm>
              <a:custGeom>
                <a:avLst/>
                <a:gdLst/>
                <a:ahLst/>
                <a:cxnLst>
                  <a:cxn ang="0">
                    <a:pos x="191" y="216"/>
                  </a:cxn>
                  <a:cxn ang="0">
                    <a:pos x="263" y="162"/>
                  </a:cxn>
                  <a:cxn ang="0">
                    <a:pos x="287" y="126"/>
                  </a:cxn>
                  <a:cxn ang="0">
                    <a:pos x="443" y="84"/>
                  </a:cxn>
                  <a:cxn ang="0">
                    <a:pos x="497" y="36"/>
                  </a:cxn>
                  <a:cxn ang="0">
                    <a:pos x="533" y="12"/>
                  </a:cxn>
                  <a:cxn ang="0">
                    <a:pos x="551" y="0"/>
                  </a:cxn>
                  <a:cxn ang="0">
                    <a:pos x="629" y="42"/>
                  </a:cxn>
                  <a:cxn ang="0">
                    <a:pos x="641" y="120"/>
                  </a:cxn>
                  <a:cxn ang="0">
                    <a:pos x="569" y="132"/>
                  </a:cxn>
                  <a:cxn ang="0">
                    <a:pos x="359" y="246"/>
                  </a:cxn>
                  <a:cxn ang="0">
                    <a:pos x="311" y="336"/>
                  </a:cxn>
                  <a:cxn ang="0">
                    <a:pos x="269" y="348"/>
                  </a:cxn>
                  <a:cxn ang="0">
                    <a:pos x="167" y="288"/>
                  </a:cxn>
                  <a:cxn ang="0">
                    <a:pos x="59" y="252"/>
                  </a:cxn>
                  <a:cxn ang="0">
                    <a:pos x="41" y="216"/>
                  </a:cxn>
                  <a:cxn ang="0">
                    <a:pos x="191" y="216"/>
                  </a:cxn>
                </a:cxnLst>
                <a:rect l="0" t="0" r="r" b="b"/>
                <a:pathLst>
                  <a:path w="657" h="348">
                    <a:moveTo>
                      <a:pt x="191" y="216"/>
                    </a:moveTo>
                    <a:cubicBezTo>
                      <a:pt x="224" y="205"/>
                      <a:pt x="244" y="189"/>
                      <a:pt x="263" y="162"/>
                    </a:cubicBezTo>
                    <a:cubicBezTo>
                      <a:pt x="271" y="150"/>
                      <a:pt x="287" y="126"/>
                      <a:pt x="287" y="126"/>
                    </a:cubicBezTo>
                    <a:cubicBezTo>
                      <a:pt x="374" y="155"/>
                      <a:pt x="379" y="105"/>
                      <a:pt x="443" y="84"/>
                    </a:cubicBezTo>
                    <a:cubicBezTo>
                      <a:pt x="467" y="60"/>
                      <a:pt x="469" y="57"/>
                      <a:pt x="497" y="36"/>
                    </a:cubicBezTo>
                    <a:cubicBezTo>
                      <a:pt x="509" y="28"/>
                      <a:pt x="521" y="20"/>
                      <a:pt x="533" y="12"/>
                    </a:cubicBezTo>
                    <a:cubicBezTo>
                      <a:pt x="539" y="8"/>
                      <a:pt x="551" y="0"/>
                      <a:pt x="551" y="0"/>
                    </a:cubicBezTo>
                    <a:cubicBezTo>
                      <a:pt x="585" y="11"/>
                      <a:pt x="600" y="22"/>
                      <a:pt x="629" y="42"/>
                    </a:cubicBezTo>
                    <a:cubicBezTo>
                      <a:pt x="645" y="67"/>
                      <a:pt x="657" y="88"/>
                      <a:pt x="641" y="120"/>
                    </a:cubicBezTo>
                    <a:cubicBezTo>
                      <a:pt x="637" y="127"/>
                      <a:pt x="573" y="132"/>
                      <a:pt x="569" y="132"/>
                    </a:cubicBezTo>
                    <a:cubicBezTo>
                      <a:pt x="542" y="241"/>
                      <a:pt x="454" y="240"/>
                      <a:pt x="359" y="246"/>
                    </a:cubicBezTo>
                    <a:cubicBezTo>
                      <a:pt x="353" y="274"/>
                      <a:pt x="337" y="318"/>
                      <a:pt x="311" y="336"/>
                    </a:cubicBezTo>
                    <a:cubicBezTo>
                      <a:pt x="299" y="344"/>
                      <a:pt x="283" y="343"/>
                      <a:pt x="269" y="348"/>
                    </a:cubicBezTo>
                    <a:cubicBezTo>
                      <a:pt x="231" y="333"/>
                      <a:pt x="202" y="304"/>
                      <a:pt x="167" y="288"/>
                    </a:cubicBezTo>
                    <a:cubicBezTo>
                      <a:pt x="135" y="273"/>
                      <a:pt x="94" y="259"/>
                      <a:pt x="59" y="252"/>
                    </a:cubicBezTo>
                    <a:cubicBezTo>
                      <a:pt x="40" y="240"/>
                      <a:pt x="0" y="230"/>
                      <a:pt x="41" y="216"/>
                    </a:cubicBezTo>
                    <a:cubicBezTo>
                      <a:pt x="101" y="220"/>
                      <a:pt x="135" y="216"/>
                      <a:pt x="191" y="21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0537" name="Freeform 9"/>
              <p:cNvSpPr>
                <a:spLocks/>
              </p:cNvSpPr>
              <p:nvPr/>
            </p:nvSpPr>
            <p:spPr bwMode="auto">
              <a:xfrm>
                <a:off x="2720" y="1775"/>
                <a:ext cx="478" cy="409"/>
              </a:xfrm>
              <a:custGeom>
                <a:avLst/>
                <a:gdLst/>
                <a:ahLst/>
                <a:cxnLst>
                  <a:cxn ang="0">
                    <a:pos x="76" y="409"/>
                  </a:cxn>
                  <a:cxn ang="0">
                    <a:pos x="142" y="403"/>
                  </a:cxn>
                  <a:cxn ang="0">
                    <a:pos x="190" y="361"/>
                  </a:cxn>
                  <a:cxn ang="0">
                    <a:pos x="214" y="265"/>
                  </a:cxn>
                  <a:cxn ang="0">
                    <a:pos x="232" y="277"/>
                  </a:cxn>
                  <a:cxn ang="0">
                    <a:pos x="244" y="295"/>
                  </a:cxn>
                  <a:cxn ang="0">
                    <a:pos x="298" y="319"/>
                  </a:cxn>
                  <a:cxn ang="0">
                    <a:pos x="382" y="289"/>
                  </a:cxn>
                  <a:cxn ang="0">
                    <a:pos x="394" y="271"/>
                  </a:cxn>
                  <a:cxn ang="0">
                    <a:pos x="412" y="259"/>
                  </a:cxn>
                  <a:cxn ang="0">
                    <a:pos x="448" y="205"/>
                  </a:cxn>
                  <a:cxn ang="0">
                    <a:pos x="478" y="145"/>
                  </a:cxn>
                  <a:cxn ang="0">
                    <a:pos x="460" y="61"/>
                  </a:cxn>
                  <a:cxn ang="0">
                    <a:pos x="436" y="13"/>
                  </a:cxn>
                  <a:cxn ang="0">
                    <a:pos x="400" y="37"/>
                  </a:cxn>
                  <a:cxn ang="0">
                    <a:pos x="364" y="49"/>
                  </a:cxn>
                  <a:cxn ang="0">
                    <a:pos x="340" y="43"/>
                  </a:cxn>
                  <a:cxn ang="0">
                    <a:pos x="322" y="37"/>
                  </a:cxn>
                  <a:cxn ang="0">
                    <a:pos x="328" y="55"/>
                  </a:cxn>
                  <a:cxn ang="0">
                    <a:pos x="334" y="85"/>
                  </a:cxn>
                  <a:cxn ang="0">
                    <a:pos x="238" y="133"/>
                  </a:cxn>
                  <a:cxn ang="0">
                    <a:pos x="190" y="205"/>
                  </a:cxn>
                  <a:cxn ang="0">
                    <a:pos x="106" y="241"/>
                  </a:cxn>
                  <a:cxn ang="0">
                    <a:pos x="82" y="337"/>
                  </a:cxn>
                  <a:cxn ang="0">
                    <a:pos x="16" y="361"/>
                  </a:cxn>
                  <a:cxn ang="0">
                    <a:pos x="4" y="379"/>
                  </a:cxn>
                  <a:cxn ang="0">
                    <a:pos x="76" y="409"/>
                  </a:cxn>
                </a:cxnLst>
                <a:rect l="0" t="0" r="r" b="b"/>
                <a:pathLst>
                  <a:path w="478" h="409">
                    <a:moveTo>
                      <a:pt x="76" y="409"/>
                    </a:moveTo>
                    <a:cubicBezTo>
                      <a:pt x="98" y="407"/>
                      <a:pt x="120" y="408"/>
                      <a:pt x="142" y="403"/>
                    </a:cubicBezTo>
                    <a:cubicBezTo>
                      <a:pt x="161" y="399"/>
                      <a:pt x="174" y="372"/>
                      <a:pt x="190" y="361"/>
                    </a:cubicBezTo>
                    <a:cubicBezTo>
                      <a:pt x="197" y="326"/>
                      <a:pt x="209" y="301"/>
                      <a:pt x="214" y="265"/>
                    </a:cubicBezTo>
                    <a:cubicBezTo>
                      <a:pt x="220" y="269"/>
                      <a:pt x="227" y="272"/>
                      <a:pt x="232" y="277"/>
                    </a:cubicBezTo>
                    <a:cubicBezTo>
                      <a:pt x="237" y="282"/>
                      <a:pt x="238" y="290"/>
                      <a:pt x="244" y="295"/>
                    </a:cubicBezTo>
                    <a:cubicBezTo>
                      <a:pt x="256" y="305"/>
                      <a:pt x="283" y="314"/>
                      <a:pt x="298" y="319"/>
                    </a:cubicBezTo>
                    <a:cubicBezTo>
                      <a:pt x="335" y="314"/>
                      <a:pt x="352" y="309"/>
                      <a:pt x="382" y="289"/>
                    </a:cubicBezTo>
                    <a:cubicBezTo>
                      <a:pt x="386" y="283"/>
                      <a:pt x="389" y="276"/>
                      <a:pt x="394" y="271"/>
                    </a:cubicBezTo>
                    <a:cubicBezTo>
                      <a:pt x="399" y="266"/>
                      <a:pt x="407" y="265"/>
                      <a:pt x="412" y="259"/>
                    </a:cubicBezTo>
                    <a:cubicBezTo>
                      <a:pt x="426" y="242"/>
                      <a:pt x="434" y="222"/>
                      <a:pt x="448" y="205"/>
                    </a:cubicBezTo>
                    <a:cubicBezTo>
                      <a:pt x="455" y="183"/>
                      <a:pt x="465" y="164"/>
                      <a:pt x="478" y="145"/>
                    </a:cubicBezTo>
                    <a:cubicBezTo>
                      <a:pt x="473" y="105"/>
                      <a:pt x="475" y="96"/>
                      <a:pt x="460" y="61"/>
                    </a:cubicBezTo>
                    <a:cubicBezTo>
                      <a:pt x="453" y="45"/>
                      <a:pt x="436" y="13"/>
                      <a:pt x="436" y="13"/>
                    </a:cubicBezTo>
                    <a:cubicBezTo>
                      <a:pt x="376" y="33"/>
                      <a:pt x="467" y="0"/>
                      <a:pt x="400" y="37"/>
                    </a:cubicBezTo>
                    <a:cubicBezTo>
                      <a:pt x="389" y="43"/>
                      <a:pt x="364" y="49"/>
                      <a:pt x="364" y="49"/>
                    </a:cubicBezTo>
                    <a:cubicBezTo>
                      <a:pt x="356" y="47"/>
                      <a:pt x="348" y="45"/>
                      <a:pt x="340" y="43"/>
                    </a:cubicBezTo>
                    <a:cubicBezTo>
                      <a:pt x="334" y="41"/>
                      <a:pt x="326" y="33"/>
                      <a:pt x="322" y="37"/>
                    </a:cubicBezTo>
                    <a:cubicBezTo>
                      <a:pt x="318" y="41"/>
                      <a:pt x="326" y="49"/>
                      <a:pt x="328" y="55"/>
                    </a:cubicBezTo>
                    <a:cubicBezTo>
                      <a:pt x="330" y="65"/>
                      <a:pt x="332" y="75"/>
                      <a:pt x="334" y="85"/>
                    </a:cubicBezTo>
                    <a:cubicBezTo>
                      <a:pt x="306" y="113"/>
                      <a:pt x="265" y="106"/>
                      <a:pt x="238" y="133"/>
                    </a:cubicBezTo>
                    <a:cubicBezTo>
                      <a:pt x="217" y="154"/>
                      <a:pt x="213" y="186"/>
                      <a:pt x="190" y="205"/>
                    </a:cubicBezTo>
                    <a:cubicBezTo>
                      <a:pt x="169" y="223"/>
                      <a:pt x="132" y="228"/>
                      <a:pt x="106" y="241"/>
                    </a:cubicBezTo>
                    <a:cubicBezTo>
                      <a:pt x="101" y="256"/>
                      <a:pt x="86" y="333"/>
                      <a:pt x="82" y="337"/>
                    </a:cubicBezTo>
                    <a:cubicBezTo>
                      <a:pt x="71" y="348"/>
                      <a:pt x="31" y="353"/>
                      <a:pt x="16" y="361"/>
                    </a:cubicBezTo>
                    <a:cubicBezTo>
                      <a:pt x="12" y="367"/>
                      <a:pt x="0" y="373"/>
                      <a:pt x="4" y="379"/>
                    </a:cubicBezTo>
                    <a:cubicBezTo>
                      <a:pt x="16" y="400"/>
                      <a:pt x="54" y="409"/>
                      <a:pt x="76" y="4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50539" name="Freeform 11"/>
            <p:cNvSpPr>
              <a:spLocks/>
            </p:cNvSpPr>
            <p:nvPr/>
          </p:nvSpPr>
          <p:spPr bwMode="auto">
            <a:xfrm>
              <a:off x="1958" y="2106"/>
              <a:ext cx="968" cy="1465"/>
            </a:xfrm>
            <a:custGeom>
              <a:avLst/>
              <a:gdLst/>
              <a:ahLst/>
              <a:cxnLst>
                <a:cxn ang="0">
                  <a:pos x="58" y="120"/>
                </a:cxn>
                <a:cxn ang="0">
                  <a:pos x="94" y="150"/>
                </a:cxn>
                <a:cxn ang="0">
                  <a:pos x="112" y="96"/>
                </a:cxn>
                <a:cxn ang="0">
                  <a:pos x="298" y="258"/>
                </a:cxn>
                <a:cxn ang="0">
                  <a:pos x="640" y="36"/>
                </a:cxn>
                <a:cxn ang="0">
                  <a:pos x="670" y="102"/>
                </a:cxn>
                <a:cxn ang="0">
                  <a:pos x="820" y="96"/>
                </a:cxn>
                <a:cxn ang="0">
                  <a:pos x="766" y="120"/>
                </a:cxn>
                <a:cxn ang="0">
                  <a:pos x="616" y="186"/>
                </a:cxn>
                <a:cxn ang="0">
                  <a:pos x="532" y="294"/>
                </a:cxn>
                <a:cxn ang="0">
                  <a:pos x="652" y="324"/>
                </a:cxn>
                <a:cxn ang="0">
                  <a:pos x="862" y="228"/>
                </a:cxn>
                <a:cxn ang="0">
                  <a:pos x="958" y="150"/>
                </a:cxn>
                <a:cxn ang="0">
                  <a:pos x="952" y="252"/>
                </a:cxn>
                <a:cxn ang="0">
                  <a:pos x="856" y="348"/>
                </a:cxn>
                <a:cxn ang="0">
                  <a:pos x="742" y="432"/>
                </a:cxn>
                <a:cxn ang="0">
                  <a:pos x="712" y="462"/>
                </a:cxn>
                <a:cxn ang="0">
                  <a:pos x="670" y="534"/>
                </a:cxn>
                <a:cxn ang="0">
                  <a:pos x="628" y="696"/>
                </a:cxn>
                <a:cxn ang="0">
                  <a:pos x="844" y="1284"/>
                </a:cxn>
                <a:cxn ang="0">
                  <a:pos x="796" y="1344"/>
                </a:cxn>
                <a:cxn ang="0">
                  <a:pos x="742" y="1392"/>
                </a:cxn>
                <a:cxn ang="0">
                  <a:pos x="676" y="1422"/>
                </a:cxn>
                <a:cxn ang="0">
                  <a:pos x="436" y="1398"/>
                </a:cxn>
                <a:cxn ang="0">
                  <a:pos x="220" y="1404"/>
                </a:cxn>
                <a:cxn ang="0">
                  <a:pos x="232" y="1386"/>
                </a:cxn>
                <a:cxn ang="0">
                  <a:pos x="370" y="1314"/>
                </a:cxn>
                <a:cxn ang="0">
                  <a:pos x="424" y="1128"/>
                </a:cxn>
                <a:cxn ang="0">
                  <a:pos x="448" y="654"/>
                </a:cxn>
                <a:cxn ang="0">
                  <a:pos x="358" y="438"/>
                </a:cxn>
                <a:cxn ang="0">
                  <a:pos x="280" y="372"/>
                </a:cxn>
                <a:cxn ang="0">
                  <a:pos x="124" y="270"/>
                </a:cxn>
                <a:cxn ang="0">
                  <a:pos x="46" y="216"/>
                </a:cxn>
              </a:cxnLst>
              <a:rect l="0" t="0" r="r" b="b"/>
              <a:pathLst>
                <a:path w="968" h="1465">
                  <a:moveTo>
                    <a:pt x="34" y="174"/>
                  </a:moveTo>
                  <a:cubicBezTo>
                    <a:pt x="45" y="158"/>
                    <a:pt x="58" y="120"/>
                    <a:pt x="58" y="120"/>
                  </a:cubicBezTo>
                  <a:cubicBezTo>
                    <a:pt x="66" y="122"/>
                    <a:pt x="76" y="121"/>
                    <a:pt x="82" y="126"/>
                  </a:cubicBezTo>
                  <a:cubicBezTo>
                    <a:pt x="89" y="132"/>
                    <a:pt x="86" y="154"/>
                    <a:pt x="94" y="150"/>
                  </a:cubicBezTo>
                  <a:cubicBezTo>
                    <a:pt x="105" y="144"/>
                    <a:pt x="102" y="126"/>
                    <a:pt x="106" y="114"/>
                  </a:cubicBezTo>
                  <a:cubicBezTo>
                    <a:pt x="108" y="108"/>
                    <a:pt x="112" y="96"/>
                    <a:pt x="112" y="96"/>
                  </a:cubicBezTo>
                  <a:cubicBezTo>
                    <a:pt x="130" y="123"/>
                    <a:pt x="137" y="163"/>
                    <a:pt x="160" y="186"/>
                  </a:cubicBezTo>
                  <a:cubicBezTo>
                    <a:pt x="200" y="226"/>
                    <a:pt x="243" y="250"/>
                    <a:pt x="298" y="258"/>
                  </a:cubicBezTo>
                  <a:cubicBezTo>
                    <a:pt x="397" y="225"/>
                    <a:pt x="493" y="189"/>
                    <a:pt x="568" y="114"/>
                  </a:cubicBezTo>
                  <a:cubicBezTo>
                    <a:pt x="593" y="89"/>
                    <a:pt x="616" y="62"/>
                    <a:pt x="640" y="36"/>
                  </a:cubicBezTo>
                  <a:cubicBezTo>
                    <a:pt x="651" y="23"/>
                    <a:pt x="676" y="0"/>
                    <a:pt x="676" y="0"/>
                  </a:cubicBezTo>
                  <a:cubicBezTo>
                    <a:pt x="686" y="29"/>
                    <a:pt x="672" y="75"/>
                    <a:pt x="670" y="102"/>
                  </a:cubicBezTo>
                  <a:cubicBezTo>
                    <a:pt x="708" y="115"/>
                    <a:pt x="763" y="95"/>
                    <a:pt x="802" y="90"/>
                  </a:cubicBezTo>
                  <a:cubicBezTo>
                    <a:pt x="808" y="92"/>
                    <a:pt x="824" y="92"/>
                    <a:pt x="820" y="96"/>
                  </a:cubicBezTo>
                  <a:cubicBezTo>
                    <a:pt x="811" y="105"/>
                    <a:pt x="796" y="104"/>
                    <a:pt x="784" y="108"/>
                  </a:cubicBezTo>
                  <a:cubicBezTo>
                    <a:pt x="777" y="110"/>
                    <a:pt x="773" y="117"/>
                    <a:pt x="766" y="120"/>
                  </a:cubicBezTo>
                  <a:cubicBezTo>
                    <a:pt x="735" y="134"/>
                    <a:pt x="703" y="148"/>
                    <a:pt x="670" y="156"/>
                  </a:cubicBezTo>
                  <a:cubicBezTo>
                    <a:pt x="629" y="184"/>
                    <a:pt x="648" y="175"/>
                    <a:pt x="616" y="186"/>
                  </a:cubicBezTo>
                  <a:cubicBezTo>
                    <a:pt x="587" y="215"/>
                    <a:pt x="579" y="229"/>
                    <a:pt x="556" y="258"/>
                  </a:cubicBezTo>
                  <a:cubicBezTo>
                    <a:pt x="547" y="269"/>
                    <a:pt x="540" y="282"/>
                    <a:pt x="532" y="294"/>
                  </a:cubicBezTo>
                  <a:cubicBezTo>
                    <a:pt x="525" y="305"/>
                    <a:pt x="520" y="330"/>
                    <a:pt x="520" y="330"/>
                  </a:cubicBezTo>
                  <a:cubicBezTo>
                    <a:pt x="563" y="341"/>
                    <a:pt x="609" y="328"/>
                    <a:pt x="652" y="324"/>
                  </a:cubicBezTo>
                  <a:cubicBezTo>
                    <a:pt x="700" y="312"/>
                    <a:pt x="748" y="295"/>
                    <a:pt x="790" y="270"/>
                  </a:cubicBezTo>
                  <a:cubicBezTo>
                    <a:pt x="816" y="254"/>
                    <a:pt x="834" y="237"/>
                    <a:pt x="862" y="228"/>
                  </a:cubicBezTo>
                  <a:cubicBezTo>
                    <a:pt x="898" y="201"/>
                    <a:pt x="878" y="216"/>
                    <a:pt x="922" y="186"/>
                  </a:cubicBezTo>
                  <a:cubicBezTo>
                    <a:pt x="936" y="177"/>
                    <a:pt x="958" y="150"/>
                    <a:pt x="958" y="150"/>
                  </a:cubicBezTo>
                  <a:cubicBezTo>
                    <a:pt x="968" y="179"/>
                    <a:pt x="965" y="206"/>
                    <a:pt x="934" y="216"/>
                  </a:cubicBezTo>
                  <a:cubicBezTo>
                    <a:pt x="938" y="229"/>
                    <a:pt x="952" y="239"/>
                    <a:pt x="952" y="252"/>
                  </a:cubicBezTo>
                  <a:cubicBezTo>
                    <a:pt x="952" y="260"/>
                    <a:pt x="925" y="285"/>
                    <a:pt x="922" y="288"/>
                  </a:cubicBezTo>
                  <a:cubicBezTo>
                    <a:pt x="912" y="318"/>
                    <a:pt x="884" y="337"/>
                    <a:pt x="856" y="348"/>
                  </a:cubicBezTo>
                  <a:cubicBezTo>
                    <a:pt x="799" y="405"/>
                    <a:pt x="872" y="337"/>
                    <a:pt x="820" y="372"/>
                  </a:cubicBezTo>
                  <a:cubicBezTo>
                    <a:pt x="793" y="390"/>
                    <a:pt x="770" y="414"/>
                    <a:pt x="742" y="432"/>
                  </a:cubicBezTo>
                  <a:cubicBezTo>
                    <a:pt x="738" y="438"/>
                    <a:pt x="735" y="445"/>
                    <a:pt x="730" y="450"/>
                  </a:cubicBezTo>
                  <a:cubicBezTo>
                    <a:pt x="725" y="455"/>
                    <a:pt x="717" y="456"/>
                    <a:pt x="712" y="462"/>
                  </a:cubicBezTo>
                  <a:cubicBezTo>
                    <a:pt x="708" y="467"/>
                    <a:pt x="709" y="474"/>
                    <a:pt x="706" y="480"/>
                  </a:cubicBezTo>
                  <a:cubicBezTo>
                    <a:pt x="695" y="499"/>
                    <a:pt x="677" y="513"/>
                    <a:pt x="670" y="534"/>
                  </a:cubicBezTo>
                  <a:cubicBezTo>
                    <a:pt x="660" y="565"/>
                    <a:pt x="645" y="598"/>
                    <a:pt x="640" y="630"/>
                  </a:cubicBezTo>
                  <a:cubicBezTo>
                    <a:pt x="629" y="698"/>
                    <a:pt x="641" y="657"/>
                    <a:pt x="628" y="696"/>
                  </a:cubicBezTo>
                  <a:cubicBezTo>
                    <a:pt x="639" y="850"/>
                    <a:pt x="674" y="1013"/>
                    <a:pt x="736" y="1152"/>
                  </a:cubicBezTo>
                  <a:cubicBezTo>
                    <a:pt x="762" y="1210"/>
                    <a:pt x="776" y="1261"/>
                    <a:pt x="844" y="1284"/>
                  </a:cubicBezTo>
                  <a:cubicBezTo>
                    <a:pt x="873" y="1306"/>
                    <a:pt x="891" y="1331"/>
                    <a:pt x="916" y="1356"/>
                  </a:cubicBezTo>
                  <a:cubicBezTo>
                    <a:pt x="875" y="1370"/>
                    <a:pt x="835" y="1355"/>
                    <a:pt x="796" y="1344"/>
                  </a:cubicBezTo>
                  <a:cubicBezTo>
                    <a:pt x="776" y="1338"/>
                    <a:pt x="736" y="1326"/>
                    <a:pt x="736" y="1326"/>
                  </a:cubicBezTo>
                  <a:cubicBezTo>
                    <a:pt x="728" y="1350"/>
                    <a:pt x="734" y="1368"/>
                    <a:pt x="742" y="1392"/>
                  </a:cubicBezTo>
                  <a:cubicBezTo>
                    <a:pt x="738" y="1414"/>
                    <a:pt x="740" y="1438"/>
                    <a:pt x="730" y="1458"/>
                  </a:cubicBezTo>
                  <a:cubicBezTo>
                    <a:pt x="726" y="1465"/>
                    <a:pt x="682" y="1427"/>
                    <a:pt x="676" y="1422"/>
                  </a:cubicBezTo>
                  <a:cubicBezTo>
                    <a:pt x="644" y="1395"/>
                    <a:pt x="614" y="1369"/>
                    <a:pt x="574" y="1356"/>
                  </a:cubicBezTo>
                  <a:cubicBezTo>
                    <a:pt x="528" y="1371"/>
                    <a:pt x="483" y="1386"/>
                    <a:pt x="436" y="1398"/>
                  </a:cubicBezTo>
                  <a:cubicBezTo>
                    <a:pt x="409" y="1405"/>
                    <a:pt x="352" y="1410"/>
                    <a:pt x="352" y="1410"/>
                  </a:cubicBezTo>
                  <a:cubicBezTo>
                    <a:pt x="308" y="1408"/>
                    <a:pt x="264" y="1407"/>
                    <a:pt x="220" y="1404"/>
                  </a:cubicBezTo>
                  <a:cubicBezTo>
                    <a:pt x="212" y="1403"/>
                    <a:pt x="191" y="1405"/>
                    <a:pt x="196" y="1398"/>
                  </a:cubicBezTo>
                  <a:cubicBezTo>
                    <a:pt x="203" y="1387"/>
                    <a:pt x="220" y="1390"/>
                    <a:pt x="232" y="1386"/>
                  </a:cubicBezTo>
                  <a:cubicBezTo>
                    <a:pt x="261" y="1376"/>
                    <a:pt x="285" y="1358"/>
                    <a:pt x="316" y="1350"/>
                  </a:cubicBezTo>
                  <a:cubicBezTo>
                    <a:pt x="337" y="1336"/>
                    <a:pt x="352" y="1332"/>
                    <a:pt x="370" y="1314"/>
                  </a:cubicBezTo>
                  <a:cubicBezTo>
                    <a:pt x="379" y="1280"/>
                    <a:pt x="384" y="1229"/>
                    <a:pt x="394" y="1200"/>
                  </a:cubicBezTo>
                  <a:cubicBezTo>
                    <a:pt x="403" y="1174"/>
                    <a:pt x="415" y="1154"/>
                    <a:pt x="424" y="1128"/>
                  </a:cubicBezTo>
                  <a:cubicBezTo>
                    <a:pt x="449" y="1052"/>
                    <a:pt x="453" y="967"/>
                    <a:pt x="466" y="888"/>
                  </a:cubicBezTo>
                  <a:cubicBezTo>
                    <a:pt x="465" y="858"/>
                    <a:pt x="466" y="709"/>
                    <a:pt x="448" y="654"/>
                  </a:cubicBezTo>
                  <a:cubicBezTo>
                    <a:pt x="435" y="616"/>
                    <a:pt x="418" y="583"/>
                    <a:pt x="406" y="546"/>
                  </a:cubicBezTo>
                  <a:cubicBezTo>
                    <a:pt x="394" y="509"/>
                    <a:pt x="375" y="473"/>
                    <a:pt x="358" y="438"/>
                  </a:cubicBezTo>
                  <a:cubicBezTo>
                    <a:pt x="348" y="419"/>
                    <a:pt x="310" y="396"/>
                    <a:pt x="310" y="396"/>
                  </a:cubicBezTo>
                  <a:cubicBezTo>
                    <a:pt x="283" y="356"/>
                    <a:pt x="315" y="395"/>
                    <a:pt x="280" y="372"/>
                  </a:cubicBezTo>
                  <a:cubicBezTo>
                    <a:pt x="259" y="358"/>
                    <a:pt x="243" y="337"/>
                    <a:pt x="220" y="324"/>
                  </a:cubicBezTo>
                  <a:cubicBezTo>
                    <a:pt x="188" y="306"/>
                    <a:pt x="157" y="286"/>
                    <a:pt x="124" y="270"/>
                  </a:cubicBezTo>
                  <a:cubicBezTo>
                    <a:pt x="114" y="265"/>
                    <a:pt x="89" y="245"/>
                    <a:pt x="82" y="240"/>
                  </a:cubicBezTo>
                  <a:cubicBezTo>
                    <a:pt x="70" y="232"/>
                    <a:pt x="46" y="216"/>
                    <a:pt x="46" y="216"/>
                  </a:cubicBezTo>
                  <a:cubicBezTo>
                    <a:pt x="24" y="183"/>
                    <a:pt x="0" y="197"/>
                    <a:pt x="34" y="174"/>
                  </a:cubicBezTo>
                  <a:close/>
                </a:path>
              </a:pathLst>
            </a:custGeom>
            <a:gradFill rotWithShape="1">
              <a:gsLst>
                <a:gs pos="0">
                  <a:srgbClr val="993300"/>
                </a:gs>
                <a:gs pos="100000">
                  <a:srgbClr val="99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0625" name="Text Box 97"/>
          <p:cNvSpPr txBox="1">
            <a:spLocks noChangeArrowheads="1"/>
          </p:cNvSpPr>
          <p:nvPr/>
        </p:nvSpPr>
        <p:spPr bwMode="auto">
          <a:xfrm>
            <a:off x="1647825" y="5734050"/>
            <a:ext cx="5819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This is the </a:t>
            </a:r>
            <a:r>
              <a:rPr lang="en-US" altLang="zh-TW" sz="2400" b="1" i="1">
                <a:ea typeface="新細明體" charset="-120"/>
              </a:rPr>
              <a:t>modeling</a:t>
            </a:r>
            <a:r>
              <a:rPr lang="en-US" altLang="zh-TW" sz="2400">
                <a:ea typeface="新細明體" charset="-120"/>
              </a:rPr>
              <a:t> transformation</a:t>
            </a:r>
          </a:p>
        </p:txBody>
      </p:sp>
      <p:grpSp>
        <p:nvGrpSpPr>
          <p:cNvPr id="150627" name="Group 99"/>
          <p:cNvGrpSpPr>
            <a:grpSpLocks/>
          </p:cNvGrpSpPr>
          <p:nvPr/>
        </p:nvGrpSpPr>
        <p:grpSpPr bwMode="auto">
          <a:xfrm>
            <a:off x="4976813" y="2843213"/>
            <a:ext cx="3741737" cy="2566987"/>
            <a:chOff x="3135" y="1791"/>
            <a:chExt cx="2357" cy="1617"/>
          </a:xfrm>
        </p:grpSpPr>
        <p:sp>
          <p:nvSpPr>
            <p:cNvPr id="150624" name="Freeform 96"/>
            <p:cNvSpPr>
              <a:spLocks/>
            </p:cNvSpPr>
            <p:nvPr/>
          </p:nvSpPr>
          <p:spPr bwMode="auto">
            <a:xfrm rot="-2276708">
              <a:off x="3135" y="1980"/>
              <a:ext cx="647" cy="510"/>
            </a:xfrm>
            <a:custGeom>
              <a:avLst/>
              <a:gdLst/>
              <a:ahLst/>
              <a:cxnLst>
                <a:cxn ang="0">
                  <a:pos x="6" y="180"/>
                </a:cxn>
                <a:cxn ang="0">
                  <a:pos x="36" y="120"/>
                </a:cxn>
                <a:cxn ang="0">
                  <a:pos x="78" y="108"/>
                </a:cxn>
                <a:cxn ang="0">
                  <a:pos x="144" y="84"/>
                </a:cxn>
                <a:cxn ang="0">
                  <a:pos x="180" y="24"/>
                </a:cxn>
                <a:cxn ang="0">
                  <a:pos x="204" y="12"/>
                </a:cxn>
                <a:cxn ang="0">
                  <a:pos x="240" y="0"/>
                </a:cxn>
                <a:cxn ang="0">
                  <a:pos x="312" y="24"/>
                </a:cxn>
                <a:cxn ang="0">
                  <a:pos x="432" y="12"/>
                </a:cxn>
                <a:cxn ang="0">
                  <a:pos x="480" y="0"/>
                </a:cxn>
                <a:cxn ang="0">
                  <a:pos x="636" y="174"/>
                </a:cxn>
                <a:cxn ang="0">
                  <a:pos x="642" y="192"/>
                </a:cxn>
                <a:cxn ang="0">
                  <a:pos x="636" y="270"/>
                </a:cxn>
                <a:cxn ang="0">
                  <a:pos x="528" y="294"/>
                </a:cxn>
                <a:cxn ang="0">
                  <a:pos x="438" y="414"/>
                </a:cxn>
                <a:cxn ang="0">
                  <a:pos x="330" y="468"/>
                </a:cxn>
                <a:cxn ang="0">
                  <a:pos x="198" y="510"/>
                </a:cxn>
                <a:cxn ang="0">
                  <a:pos x="0" y="396"/>
                </a:cxn>
                <a:cxn ang="0">
                  <a:pos x="42" y="354"/>
                </a:cxn>
                <a:cxn ang="0">
                  <a:pos x="84" y="306"/>
                </a:cxn>
                <a:cxn ang="0">
                  <a:pos x="42" y="264"/>
                </a:cxn>
                <a:cxn ang="0">
                  <a:pos x="24" y="252"/>
                </a:cxn>
                <a:cxn ang="0">
                  <a:pos x="0" y="216"/>
                </a:cxn>
                <a:cxn ang="0">
                  <a:pos x="6" y="180"/>
                </a:cxn>
              </a:cxnLst>
              <a:rect l="0" t="0" r="r" b="b"/>
              <a:pathLst>
                <a:path w="647" h="510">
                  <a:moveTo>
                    <a:pt x="6" y="180"/>
                  </a:moveTo>
                  <a:cubicBezTo>
                    <a:pt x="12" y="163"/>
                    <a:pt x="24" y="132"/>
                    <a:pt x="36" y="120"/>
                  </a:cubicBezTo>
                  <a:cubicBezTo>
                    <a:pt x="39" y="117"/>
                    <a:pt x="78" y="108"/>
                    <a:pt x="78" y="108"/>
                  </a:cubicBezTo>
                  <a:cubicBezTo>
                    <a:pt x="106" y="102"/>
                    <a:pt x="121" y="99"/>
                    <a:pt x="144" y="84"/>
                  </a:cubicBezTo>
                  <a:cubicBezTo>
                    <a:pt x="152" y="61"/>
                    <a:pt x="159" y="39"/>
                    <a:pt x="180" y="24"/>
                  </a:cubicBezTo>
                  <a:cubicBezTo>
                    <a:pt x="187" y="19"/>
                    <a:pt x="196" y="15"/>
                    <a:pt x="204" y="12"/>
                  </a:cubicBezTo>
                  <a:cubicBezTo>
                    <a:pt x="216" y="7"/>
                    <a:pt x="240" y="0"/>
                    <a:pt x="240" y="0"/>
                  </a:cubicBezTo>
                  <a:cubicBezTo>
                    <a:pt x="265" y="6"/>
                    <a:pt x="287" y="18"/>
                    <a:pt x="312" y="24"/>
                  </a:cubicBezTo>
                  <a:cubicBezTo>
                    <a:pt x="359" y="21"/>
                    <a:pt x="390" y="21"/>
                    <a:pt x="432" y="12"/>
                  </a:cubicBezTo>
                  <a:cubicBezTo>
                    <a:pt x="448" y="9"/>
                    <a:pt x="480" y="0"/>
                    <a:pt x="480" y="0"/>
                  </a:cubicBezTo>
                  <a:cubicBezTo>
                    <a:pt x="559" y="20"/>
                    <a:pt x="583" y="121"/>
                    <a:pt x="636" y="174"/>
                  </a:cubicBezTo>
                  <a:cubicBezTo>
                    <a:pt x="638" y="180"/>
                    <a:pt x="642" y="186"/>
                    <a:pt x="642" y="192"/>
                  </a:cubicBezTo>
                  <a:cubicBezTo>
                    <a:pt x="642" y="218"/>
                    <a:pt x="647" y="246"/>
                    <a:pt x="636" y="270"/>
                  </a:cubicBezTo>
                  <a:cubicBezTo>
                    <a:pt x="631" y="280"/>
                    <a:pt x="532" y="293"/>
                    <a:pt x="528" y="294"/>
                  </a:cubicBezTo>
                  <a:cubicBezTo>
                    <a:pt x="485" y="323"/>
                    <a:pt x="474" y="378"/>
                    <a:pt x="438" y="414"/>
                  </a:cubicBezTo>
                  <a:cubicBezTo>
                    <a:pt x="422" y="462"/>
                    <a:pt x="374" y="462"/>
                    <a:pt x="330" y="468"/>
                  </a:cubicBezTo>
                  <a:cubicBezTo>
                    <a:pt x="280" y="485"/>
                    <a:pt x="253" y="502"/>
                    <a:pt x="198" y="510"/>
                  </a:cubicBezTo>
                  <a:cubicBezTo>
                    <a:pt x="96" y="499"/>
                    <a:pt x="56" y="480"/>
                    <a:pt x="0" y="396"/>
                  </a:cubicBezTo>
                  <a:cubicBezTo>
                    <a:pt x="9" y="368"/>
                    <a:pt x="13" y="361"/>
                    <a:pt x="42" y="354"/>
                  </a:cubicBezTo>
                  <a:cubicBezTo>
                    <a:pt x="85" y="325"/>
                    <a:pt x="75" y="344"/>
                    <a:pt x="84" y="306"/>
                  </a:cubicBezTo>
                  <a:cubicBezTo>
                    <a:pt x="75" y="278"/>
                    <a:pt x="71" y="271"/>
                    <a:pt x="42" y="264"/>
                  </a:cubicBezTo>
                  <a:cubicBezTo>
                    <a:pt x="36" y="260"/>
                    <a:pt x="29" y="257"/>
                    <a:pt x="24" y="252"/>
                  </a:cubicBezTo>
                  <a:cubicBezTo>
                    <a:pt x="15" y="241"/>
                    <a:pt x="0" y="216"/>
                    <a:pt x="0" y="216"/>
                  </a:cubicBezTo>
                  <a:cubicBezTo>
                    <a:pt x="7" y="188"/>
                    <a:pt x="6" y="200"/>
                    <a:pt x="6" y="18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20" name="Freeform 92"/>
            <p:cNvSpPr>
              <a:spLocks/>
            </p:cNvSpPr>
            <p:nvPr/>
          </p:nvSpPr>
          <p:spPr bwMode="auto">
            <a:xfrm>
              <a:off x="4113" y="2772"/>
              <a:ext cx="647" cy="510"/>
            </a:xfrm>
            <a:custGeom>
              <a:avLst/>
              <a:gdLst/>
              <a:ahLst/>
              <a:cxnLst>
                <a:cxn ang="0">
                  <a:pos x="6" y="180"/>
                </a:cxn>
                <a:cxn ang="0">
                  <a:pos x="36" y="120"/>
                </a:cxn>
                <a:cxn ang="0">
                  <a:pos x="78" y="108"/>
                </a:cxn>
                <a:cxn ang="0">
                  <a:pos x="144" y="84"/>
                </a:cxn>
                <a:cxn ang="0">
                  <a:pos x="180" y="24"/>
                </a:cxn>
                <a:cxn ang="0">
                  <a:pos x="204" y="12"/>
                </a:cxn>
                <a:cxn ang="0">
                  <a:pos x="240" y="0"/>
                </a:cxn>
                <a:cxn ang="0">
                  <a:pos x="312" y="24"/>
                </a:cxn>
                <a:cxn ang="0">
                  <a:pos x="432" y="12"/>
                </a:cxn>
                <a:cxn ang="0">
                  <a:pos x="480" y="0"/>
                </a:cxn>
                <a:cxn ang="0">
                  <a:pos x="636" y="174"/>
                </a:cxn>
                <a:cxn ang="0">
                  <a:pos x="642" y="192"/>
                </a:cxn>
                <a:cxn ang="0">
                  <a:pos x="636" y="270"/>
                </a:cxn>
                <a:cxn ang="0">
                  <a:pos x="528" y="294"/>
                </a:cxn>
                <a:cxn ang="0">
                  <a:pos x="438" y="414"/>
                </a:cxn>
                <a:cxn ang="0">
                  <a:pos x="330" y="468"/>
                </a:cxn>
                <a:cxn ang="0">
                  <a:pos x="198" y="510"/>
                </a:cxn>
                <a:cxn ang="0">
                  <a:pos x="0" y="396"/>
                </a:cxn>
                <a:cxn ang="0">
                  <a:pos x="42" y="354"/>
                </a:cxn>
                <a:cxn ang="0">
                  <a:pos x="84" y="306"/>
                </a:cxn>
                <a:cxn ang="0">
                  <a:pos x="42" y="264"/>
                </a:cxn>
                <a:cxn ang="0">
                  <a:pos x="24" y="252"/>
                </a:cxn>
                <a:cxn ang="0">
                  <a:pos x="0" y="216"/>
                </a:cxn>
                <a:cxn ang="0">
                  <a:pos x="6" y="180"/>
                </a:cxn>
              </a:cxnLst>
              <a:rect l="0" t="0" r="r" b="b"/>
              <a:pathLst>
                <a:path w="647" h="510">
                  <a:moveTo>
                    <a:pt x="6" y="180"/>
                  </a:moveTo>
                  <a:cubicBezTo>
                    <a:pt x="12" y="163"/>
                    <a:pt x="24" y="132"/>
                    <a:pt x="36" y="120"/>
                  </a:cubicBezTo>
                  <a:cubicBezTo>
                    <a:pt x="39" y="117"/>
                    <a:pt x="78" y="108"/>
                    <a:pt x="78" y="108"/>
                  </a:cubicBezTo>
                  <a:cubicBezTo>
                    <a:pt x="106" y="102"/>
                    <a:pt x="121" y="99"/>
                    <a:pt x="144" y="84"/>
                  </a:cubicBezTo>
                  <a:cubicBezTo>
                    <a:pt x="152" y="61"/>
                    <a:pt x="159" y="39"/>
                    <a:pt x="180" y="24"/>
                  </a:cubicBezTo>
                  <a:cubicBezTo>
                    <a:pt x="187" y="19"/>
                    <a:pt x="196" y="15"/>
                    <a:pt x="204" y="12"/>
                  </a:cubicBezTo>
                  <a:cubicBezTo>
                    <a:pt x="216" y="7"/>
                    <a:pt x="240" y="0"/>
                    <a:pt x="240" y="0"/>
                  </a:cubicBezTo>
                  <a:cubicBezTo>
                    <a:pt x="265" y="6"/>
                    <a:pt x="287" y="18"/>
                    <a:pt x="312" y="24"/>
                  </a:cubicBezTo>
                  <a:cubicBezTo>
                    <a:pt x="359" y="21"/>
                    <a:pt x="390" y="21"/>
                    <a:pt x="432" y="12"/>
                  </a:cubicBezTo>
                  <a:cubicBezTo>
                    <a:pt x="448" y="9"/>
                    <a:pt x="480" y="0"/>
                    <a:pt x="480" y="0"/>
                  </a:cubicBezTo>
                  <a:cubicBezTo>
                    <a:pt x="559" y="20"/>
                    <a:pt x="583" y="121"/>
                    <a:pt x="636" y="174"/>
                  </a:cubicBezTo>
                  <a:cubicBezTo>
                    <a:pt x="638" y="180"/>
                    <a:pt x="642" y="186"/>
                    <a:pt x="642" y="192"/>
                  </a:cubicBezTo>
                  <a:cubicBezTo>
                    <a:pt x="642" y="218"/>
                    <a:pt x="647" y="246"/>
                    <a:pt x="636" y="270"/>
                  </a:cubicBezTo>
                  <a:cubicBezTo>
                    <a:pt x="631" y="280"/>
                    <a:pt x="532" y="293"/>
                    <a:pt x="528" y="294"/>
                  </a:cubicBezTo>
                  <a:cubicBezTo>
                    <a:pt x="485" y="323"/>
                    <a:pt x="474" y="378"/>
                    <a:pt x="438" y="414"/>
                  </a:cubicBezTo>
                  <a:cubicBezTo>
                    <a:pt x="422" y="462"/>
                    <a:pt x="374" y="462"/>
                    <a:pt x="330" y="468"/>
                  </a:cubicBezTo>
                  <a:cubicBezTo>
                    <a:pt x="280" y="485"/>
                    <a:pt x="253" y="502"/>
                    <a:pt x="198" y="510"/>
                  </a:cubicBezTo>
                  <a:cubicBezTo>
                    <a:pt x="96" y="499"/>
                    <a:pt x="56" y="480"/>
                    <a:pt x="0" y="396"/>
                  </a:cubicBezTo>
                  <a:cubicBezTo>
                    <a:pt x="9" y="368"/>
                    <a:pt x="13" y="361"/>
                    <a:pt x="42" y="354"/>
                  </a:cubicBezTo>
                  <a:cubicBezTo>
                    <a:pt x="85" y="325"/>
                    <a:pt x="75" y="344"/>
                    <a:pt x="84" y="306"/>
                  </a:cubicBezTo>
                  <a:cubicBezTo>
                    <a:pt x="75" y="278"/>
                    <a:pt x="71" y="271"/>
                    <a:pt x="42" y="264"/>
                  </a:cubicBezTo>
                  <a:cubicBezTo>
                    <a:pt x="36" y="260"/>
                    <a:pt x="29" y="257"/>
                    <a:pt x="24" y="252"/>
                  </a:cubicBezTo>
                  <a:cubicBezTo>
                    <a:pt x="15" y="241"/>
                    <a:pt x="0" y="216"/>
                    <a:pt x="0" y="216"/>
                  </a:cubicBezTo>
                  <a:cubicBezTo>
                    <a:pt x="7" y="188"/>
                    <a:pt x="6" y="200"/>
                    <a:pt x="6" y="18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21" name="Freeform 93"/>
            <p:cNvSpPr>
              <a:spLocks/>
            </p:cNvSpPr>
            <p:nvPr/>
          </p:nvSpPr>
          <p:spPr bwMode="auto">
            <a:xfrm rot="3364906">
              <a:off x="4767" y="1860"/>
              <a:ext cx="647" cy="510"/>
            </a:xfrm>
            <a:custGeom>
              <a:avLst/>
              <a:gdLst/>
              <a:ahLst/>
              <a:cxnLst>
                <a:cxn ang="0">
                  <a:pos x="6" y="180"/>
                </a:cxn>
                <a:cxn ang="0">
                  <a:pos x="36" y="120"/>
                </a:cxn>
                <a:cxn ang="0">
                  <a:pos x="78" y="108"/>
                </a:cxn>
                <a:cxn ang="0">
                  <a:pos x="144" y="84"/>
                </a:cxn>
                <a:cxn ang="0">
                  <a:pos x="180" y="24"/>
                </a:cxn>
                <a:cxn ang="0">
                  <a:pos x="204" y="12"/>
                </a:cxn>
                <a:cxn ang="0">
                  <a:pos x="240" y="0"/>
                </a:cxn>
                <a:cxn ang="0">
                  <a:pos x="312" y="24"/>
                </a:cxn>
                <a:cxn ang="0">
                  <a:pos x="432" y="12"/>
                </a:cxn>
                <a:cxn ang="0">
                  <a:pos x="480" y="0"/>
                </a:cxn>
                <a:cxn ang="0">
                  <a:pos x="636" y="174"/>
                </a:cxn>
                <a:cxn ang="0">
                  <a:pos x="642" y="192"/>
                </a:cxn>
                <a:cxn ang="0">
                  <a:pos x="636" y="270"/>
                </a:cxn>
                <a:cxn ang="0">
                  <a:pos x="528" y="294"/>
                </a:cxn>
                <a:cxn ang="0">
                  <a:pos x="438" y="414"/>
                </a:cxn>
                <a:cxn ang="0">
                  <a:pos x="330" y="468"/>
                </a:cxn>
                <a:cxn ang="0">
                  <a:pos x="198" y="510"/>
                </a:cxn>
                <a:cxn ang="0">
                  <a:pos x="0" y="396"/>
                </a:cxn>
                <a:cxn ang="0">
                  <a:pos x="42" y="354"/>
                </a:cxn>
                <a:cxn ang="0">
                  <a:pos x="84" y="306"/>
                </a:cxn>
                <a:cxn ang="0">
                  <a:pos x="42" y="264"/>
                </a:cxn>
                <a:cxn ang="0">
                  <a:pos x="24" y="252"/>
                </a:cxn>
                <a:cxn ang="0">
                  <a:pos x="0" y="216"/>
                </a:cxn>
                <a:cxn ang="0">
                  <a:pos x="6" y="180"/>
                </a:cxn>
              </a:cxnLst>
              <a:rect l="0" t="0" r="r" b="b"/>
              <a:pathLst>
                <a:path w="647" h="510">
                  <a:moveTo>
                    <a:pt x="6" y="180"/>
                  </a:moveTo>
                  <a:cubicBezTo>
                    <a:pt x="12" y="163"/>
                    <a:pt x="24" y="132"/>
                    <a:pt x="36" y="120"/>
                  </a:cubicBezTo>
                  <a:cubicBezTo>
                    <a:pt x="39" y="117"/>
                    <a:pt x="78" y="108"/>
                    <a:pt x="78" y="108"/>
                  </a:cubicBezTo>
                  <a:cubicBezTo>
                    <a:pt x="106" y="102"/>
                    <a:pt x="121" y="99"/>
                    <a:pt x="144" y="84"/>
                  </a:cubicBezTo>
                  <a:cubicBezTo>
                    <a:pt x="152" y="61"/>
                    <a:pt x="159" y="39"/>
                    <a:pt x="180" y="24"/>
                  </a:cubicBezTo>
                  <a:cubicBezTo>
                    <a:pt x="187" y="19"/>
                    <a:pt x="196" y="15"/>
                    <a:pt x="204" y="12"/>
                  </a:cubicBezTo>
                  <a:cubicBezTo>
                    <a:pt x="216" y="7"/>
                    <a:pt x="240" y="0"/>
                    <a:pt x="240" y="0"/>
                  </a:cubicBezTo>
                  <a:cubicBezTo>
                    <a:pt x="265" y="6"/>
                    <a:pt x="287" y="18"/>
                    <a:pt x="312" y="24"/>
                  </a:cubicBezTo>
                  <a:cubicBezTo>
                    <a:pt x="359" y="21"/>
                    <a:pt x="390" y="21"/>
                    <a:pt x="432" y="12"/>
                  </a:cubicBezTo>
                  <a:cubicBezTo>
                    <a:pt x="448" y="9"/>
                    <a:pt x="480" y="0"/>
                    <a:pt x="480" y="0"/>
                  </a:cubicBezTo>
                  <a:cubicBezTo>
                    <a:pt x="559" y="20"/>
                    <a:pt x="583" y="121"/>
                    <a:pt x="636" y="174"/>
                  </a:cubicBezTo>
                  <a:cubicBezTo>
                    <a:pt x="638" y="180"/>
                    <a:pt x="642" y="186"/>
                    <a:pt x="642" y="192"/>
                  </a:cubicBezTo>
                  <a:cubicBezTo>
                    <a:pt x="642" y="218"/>
                    <a:pt x="647" y="246"/>
                    <a:pt x="636" y="270"/>
                  </a:cubicBezTo>
                  <a:cubicBezTo>
                    <a:pt x="631" y="280"/>
                    <a:pt x="532" y="293"/>
                    <a:pt x="528" y="294"/>
                  </a:cubicBezTo>
                  <a:cubicBezTo>
                    <a:pt x="485" y="323"/>
                    <a:pt x="474" y="378"/>
                    <a:pt x="438" y="414"/>
                  </a:cubicBezTo>
                  <a:cubicBezTo>
                    <a:pt x="422" y="462"/>
                    <a:pt x="374" y="462"/>
                    <a:pt x="330" y="468"/>
                  </a:cubicBezTo>
                  <a:cubicBezTo>
                    <a:pt x="280" y="485"/>
                    <a:pt x="253" y="502"/>
                    <a:pt x="198" y="510"/>
                  </a:cubicBezTo>
                  <a:cubicBezTo>
                    <a:pt x="96" y="499"/>
                    <a:pt x="56" y="480"/>
                    <a:pt x="0" y="396"/>
                  </a:cubicBezTo>
                  <a:cubicBezTo>
                    <a:pt x="9" y="368"/>
                    <a:pt x="13" y="361"/>
                    <a:pt x="42" y="354"/>
                  </a:cubicBezTo>
                  <a:cubicBezTo>
                    <a:pt x="85" y="325"/>
                    <a:pt x="75" y="344"/>
                    <a:pt x="84" y="306"/>
                  </a:cubicBezTo>
                  <a:cubicBezTo>
                    <a:pt x="75" y="278"/>
                    <a:pt x="71" y="271"/>
                    <a:pt x="42" y="264"/>
                  </a:cubicBezTo>
                  <a:cubicBezTo>
                    <a:pt x="36" y="260"/>
                    <a:pt x="29" y="257"/>
                    <a:pt x="24" y="252"/>
                  </a:cubicBezTo>
                  <a:cubicBezTo>
                    <a:pt x="15" y="241"/>
                    <a:pt x="0" y="216"/>
                    <a:pt x="0" y="216"/>
                  </a:cubicBezTo>
                  <a:cubicBezTo>
                    <a:pt x="7" y="188"/>
                    <a:pt x="6" y="200"/>
                    <a:pt x="6" y="18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22" name="Freeform 94"/>
            <p:cNvSpPr>
              <a:spLocks/>
            </p:cNvSpPr>
            <p:nvPr/>
          </p:nvSpPr>
          <p:spPr bwMode="auto">
            <a:xfrm rot="2158277">
              <a:off x="3285" y="2898"/>
              <a:ext cx="647" cy="510"/>
            </a:xfrm>
            <a:custGeom>
              <a:avLst/>
              <a:gdLst/>
              <a:ahLst/>
              <a:cxnLst>
                <a:cxn ang="0">
                  <a:pos x="6" y="180"/>
                </a:cxn>
                <a:cxn ang="0">
                  <a:pos x="36" y="120"/>
                </a:cxn>
                <a:cxn ang="0">
                  <a:pos x="78" y="108"/>
                </a:cxn>
                <a:cxn ang="0">
                  <a:pos x="144" y="84"/>
                </a:cxn>
                <a:cxn ang="0">
                  <a:pos x="180" y="24"/>
                </a:cxn>
                <a:cxn ang="0">
                  <a:pos x="204" y="12"/>
                </a:cxn>
                <a:cxn ang="0">
                  <a:pos x="240" y="0"/>
                </a:cxn>
                <a:cxn ang="0">
                  <a:pos x="312" y="24"/>
                </a:cxn>
                <a:cxn ang="0">
                  <a:pos x="432" y="12"/>
                </a:cxn>
                <a:cxn ang="0">
                  <a:pos x="480" y="0"/>
                </a:cxn>
                <a:cxn ang="0">
                  <a:pos x="636" y="174"/>
                </a:cxn>
                <a:cxn ang="0">
                  <a:pos x="642" y="192"/>
                </a:cxn>
                <a:cxn ang="0">
                  <a:pos x="636" y="270"/>
                </a:cxn>
                <a:cxn ang="0">
                  <a:pos x="528" y="294"/>
                </a:cxn>
                <a:cxn ang="0">
                  <a:pos x="438" y="414"/>
                </a:cxn>
                <a:cxn ang="0">
                  <a:pos x="330" y="468"/>
                </a:cxn>
                <a:cxn ang="0">
                  <a:pos x="198" y="510"/>
                </a:cxn>
                <a:cxn ang="0">
                  <a:pos x="0" y="396"/>
                </a:cxn>
                <a:cxn ang="0">
                  <a:pos x="42" y="354"/>
                </a:cxn>
                <a:cxn ang="0">
                  <a:pos x="84" y="306"/>
                </a:cxn>
                <a:cxn ang="0">
                  <a:pos x="42" y="264"/>
                </a:cxn>
                <a:cxn ang="0">
                  <a:pos x="24" y="252"/>
                </a:cxn>
                <a:cxn ang="0">
                  <a:pos x="0" y="216"/>
                </a:cxn>
                <a:cxn ang="0">
                  <a:pos x="6" y="180"/>
                </a:cxn>
              </a:cxnLst>
              <a:rect l="0" t="0" r="r" b="b"/>
              <a:pathLst>
                <a:path w="647" h="510">
                  <a:moveTo>
                    <a:pt x="6" y="180"/>
                  </a:moveTo>
                  <a:cubicBezTo>
                    <a:pt x="12" y="163"/>
                    <a:pt x="24" y="132"/>
                    <a:pt x="36" y="120"/>
                  </a:cubicBezTo>
                  <a:cubicBezTo>
                    <a:pt x="39" y="117"/>
                    <a:pt x="78" y="108"/>
                    <a:pt x="78" y="108"/>
                  </a:cubicBezTo>
                  <a:cubicBezTo>
                    <a:pt x="106" y="102"/>
                    <a:pt x="121" y="99"/>
                    <a:pt x="144" y="84"/>
                  </a:cubicBezTo>
                  <a:cubicBezTo>
                    <a:pt x="152" y="61"/>
                    <a:pt x="159" y="39"/>
                    <a:pt x="180" y="24"/>
                  </a:cubicBezTo>
                  <a:cubicBezTo>
                    <a:pt x="187" y="19"/>
                    <a:pt x="196" y="15"/>
                    <a:pt x="204" y="12"/>
                  </a:cubicBezTo>
                  <a:cubicBezTo>
                    <a:pt x="216" y="7"/>
                    <a:pt x="240" y="0"/>
                    <a:pt x="240" y="0"/>
                  </a:cubicBezTo>
                  <a:cubicBezTo>
                    <a:pt x="265" y="6"/>
                    <a:pt x="287" y="18"/>
                    <a:pt x="312" y="24"/>
                  </a:cubicBezTo>
                  <a:cubicBezTo>
                    <a:pt x="359" y="21"/>
                    <a:pt x="390" y="21"/>
                    <a:pt x="432" y="12"/>
                  </a:cubicBezTo>
                  <a:cubicBezTo>
                    <a:pt x="448" y="9"/>
                    <a:pt x="480" y="0"/>
                    <a:pt x="480" y="0"/>
                  </a:cubicBezTo>
                  <a:cubicBezTo>
                    <a:pt x="559" y="20"/>
                    <a:pt x="583" y="121"/>
                    <a:pt x="636" y="174"/>
                  </a:cubicBezTo>
                  <a:cubicBezTo>
                    <a:pt x="638" y="180"/>
                    <a:pt x="642" y="186"/>
                    <a:pt x="642" y="192"/>
                  </a:cubicBezTo>
                  <a:cubicBezTo>
                    <a:pt x="642" y="218"/>
                    <a:pt x="647" y="246"/>
                    <a:pt x="636" y="270"/>
                  </a:cubicBezTo>
                  <a:cubicBezTo>
                    <a:pt x="631" y="280"/>
                    <a:pt x="532" y="293"/>
                    <a:pt x="528" y="294"/>
                  </a:cubicBezTo>
                  <a:cubicBezTo>
                    <a:pt x="485" y="323"/>
                    <a:pt x="474" y="378"/>
                    <a:pt x="438" y="414"/>
                  </a:cubicBezTo>
                  <a:cubicBezTo>
                    <a:pt x="422" y="462"/>
                    <a:pt x="374" y="462"/>
                    <a:pt x="330" y="468"/>
                  </a:cubicBezTo>
                  <a:cubicBezTo>
                    <a:pt x="280" y="485"/>
                    <a:pt x="253" y="502"/>
                    <a:pt x="198" y="510"/>
                  </a:cubicBezTo>
                  <a:cubicBezTo>
                    <a:pt x="96" y="499"/>
                    <a:pt x="56" y="480"/>
                    <a:pt x="0" y="396"/>
                  </a:cubicBezTo>
                  <a:cubicBezTo>
                    <a:pt x="9" y="368"/>
                    <a:pt x="13" y="361"/>
                    <a:pt x="42" y="354"/>
                  </a:cubicBezTo>
                  <a:cubicBezTo>
                    <a:pt x="85" y="325"/>
                    <a:pt x="75" y="344"/>
                    <a:pt x="84" y="306"/>
                  </a:cubicBezTo>
                  <a:cubicBezTo>
                    <a:pt x="75" y="278"/>
                    <a:pt x="71" y="271"/>
                    <a:pt x="42" y="264"/>
                  </a:cubicBezTo>
                  <a:cubicBezTo>
                    <a:pt x="36" y="260"/>
                    <a:pt x="29" y="257"/>
                    <a:pt x="24" y="252"/>
                  </a:cubicBezTo>
                  <a:cubicBezTo>
                    <a:pt x="15" y="241"/>
                    <a:pt x="0" y="216"/>
                    <a:pt x="0" y="216"/>
                  </a:cubicBezTo>
                  <a:cubicBezTo>
                    <a:pt x="7" y="188"/>
                    <a:pt x="6" y="200"/>
                    <a:pt x="6" y="18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23" name="Freeform 95"/>
            <p:cNvSpPr>
              <a:spLocks/>
            </p:cNvSpPr>
            <p:nvPr/>
          </p:nvSpPr>
          <p:spPr bwMode="auto">
            <a:xfrm rot="-2362803">
              <a:off x="4845" y="2802"/>
              <a:ext cx="647" cy="510"/>
            </a:xfrm>
            <a:custGeom>
              <a:avLst/>
              <a:gdLst/>
              <a:ahLst/>
              <a:cxnLst>
                <a:cxn ang="0">
                  <a:pos x="6" y="180"/>
                </a:cxn>
                <a:cxn ang="0">
                  <a:pos x="36" y="120"/>
                </a:cxn>
                <a:cxn ang="0">
                  <a:pos x="78" y="108"/>
                </a:cxn>
                <a:cxn ang="0">
                  <a:pos x="144" y="84"/>
                </a:cxn>
                <a:cxn ang="0">
                  <a:pos x="180" y="24"/>
                </a:cxn>
                <a:cxn ang="0">
                  <a:pos x="204" y="12"/>
                </a:cxn>
                <a:cxn ang="0">
                  <a:pos x="240" y="0"/>
                </a:cxn>
                <a:cxn ang="0">
                  <a:pos x="312" y="24"/>
                </a:cxn>
                <a:cxn ang="0">
                  <a:pos x="432" y="12"/>
                </a:cxn>
                <a:cxn ang="0">
                  <a:pos x="480" y="0"/>
                </a:cxn>
                <a:cxn ang="0">
                  <a:pos x="636" y="174"/>
                </a:cxn>
                <a:cxn ang="0">
                  <a:pos x="642" y="192"/>
                </a:cxn>
                <a:cxn ang="0">
                  <a:pos x="636" y="270"/>
                </a:cxn>
                <a:cxn ang="0">
                  <a:pos x="528" y="294"/>
                </a:cxn>
                <a:cxn ang="0">
                  <a:pos x="438" y="414"/>
                </a:cxn>
                <a:cxn ang="0">
                  <a:pos x="330" y="468"/>
                </a:cxn>
                <a:cxn ang="0">
                  <a:pos x="198" y="510"/>
                </a:cxn>
                <a:cxn ang="0">
                  <a:pos x="0" y="396"/>
                </a:cxn>
                <a:cxn ang="0">
                  <a:pos x="42" y="354"/>
                </a:cxn>
                <a:cxn ang="0">
                  <a:pos x="84" y="306"/>
                </a:cxn>
                <a:cxn ang="0">
                  <a:pos x="42" y="264"/>
                </a:cxn>
                <a:cxn ang="0">
                  <a:pos x="24" y="252"/>
                </a:cxn>
                <a:cxn ang="0">
                  <a:pos x="0" y="216"/>
                </a:cxn>
                <a:cxn ang="0">
                  <a:pos x="6" y="180"/>
                </a:cxn>
              </a:cxnLst>
              <a:rect l="0" t="0" r="r" b="b"/>
              <a:pathLst>
                <a:path w="647" h="510">
                  <a:moveTo>
                    <a:pt x="6" y="180"/>
                  </a:moveTo>
                  <a:cubicBezTo>
                    <a:pt x="12" y="163"/>
                    <a:pt x="24" y="132"/>
                    <a:pt x="36" y="120"/>
                  </a:cubicBezTo>
                  <a:cubicBezTo>
                    <a:pt x="39" y="117"/>
                    <a:pt x="78" y="108"/>
                    <a:pt x="78" y="108"/>
                  </a:cubicBezTo>
                  <a:cubicBezTo>
                    <a:pt x="106" y="102"/>
                    <a:pt x="121" y="99"/>
                    <a:pt x="144" y="84"/>
                  </a:cubicBezTo>
                  <a:cubicBezTo>
                    <a:pt x="152" y="61"/>
                    <a:pt x="159" y="39"/>
                    <a:pt x="180" y="24"/>
                  </a:cubicBezTo>
                  <a:cubicBezTo>
                    <a:pt x="187" y="19"/>
                    <a:pt x="196" y="15"/>
                    <a:pt x="204" y="12"/>
                  </a:cubicBezTo>
                  <a:cubicBezTo>
                    <a:pt x="216" y="7"/>
                    <a:pt x="240" y="0"/>
                    <a:pt x="240" y="0"/>
                  </a:cubicBezTo>
                  <a:cubicBezTo>
                    <a:pt x="265" y="6"/>
                    <a:pt x="287" y="18"/>
                    <a:pt x="312" y="24"/>
                  </a:cubicBezTo>
                  <a:cubicBezTo>
                    <a:pt x="359" y="21"/>
                    <a:pt x="390" y="21"/>
                    <a:pt x="432" y="12"/>
                  </a:cubicBezTo>
                  <a:cubicBezTo>
                    <a:pt x="448" y="9"/>
                    <a:pt x="480" y="0"/>
                    <a:pt x="480" y="0"/>
                  </a:cubicBezTo>
                  <a:cubicBezTo>
                    <a:pt x="559" y="20"/>
                    <a:pt x="583" y="121"/>
                    <a:pt x="636" y="174"/>
                  </a:cubicBezTo>
                  <a:cubicBezTo>
                    <a:pt x="638" y="180"/>
                    <a:pt x="642" y="186"/>
                    <a:pt x="642" y="192"/>
                  </a:cubicBezTo>
                  <a:cubicBezTo>
                    <a:pt x="642" y="218"/>
                    <a:pt x="647" y="246"/>
                    <a:pt x="636" y="270"/>
                  </a:cubicBezTo>
                  <a:cubicBezTo>
                    <a:pt x="631" y="280"/>
                    <a:pt x="532" y="293"/>
                    <a:pt x="528" y="294"/>
                  </a:cubicBezTo>
                  <a:cubicBezTo>
                    <a:pt x="485" y="323"/>
                    <a:pt x="474" y="378"/>
                    <a:pt x="438" y="414"/>
                  </a:cubicBezTo>
                  <a:cubicBezTo>
                    <a:pt x="422" y="462"/>
                    <a:pt x="374" y="462"/>
                    <a:pt x="330" y="468"/>
                  </a:cubicBezTo>
                  <a:cubicBezTo>
                    <a:pt x="280" y="485"/>
                    <a:pt x="253" y="502"/>
                    <a:pt x="198" y="510"/>
                  </a:cubicBezTo>
                  <a:cubicBezTo>
                    <a:pt x="96" y="499"/>
                    <a:pt x="56" y="480"/>
                    <a:pt x="0" y="396"/>
                  </a:cubicBezTo>
                  <a:cubicBezTo>
                    <a:pt x="9" y="368"/>
                    <a:pt x="13" y="361"/>
                    <a:pt x="42" y="354"/>
                  </a:cubicBezTo>
                  <a:cubicBezTo>
                    <a:pt x="85" y="325"/>
                    <a:pt x="75" y="344"/>
                    <a:pt x="84" y="306"/>
                  </a:cubicBezTo>
                  <a:cubicBezTo>
                    <a:pt x="75" y="278"/>
                    <a:pt x="71" y="271"/>
                    <a:pt x="42" y="264"/>
                  </a:cubicBezTo>
                  <a:cubicBezTo>
                    <a:pt x="36" y="260"/>
                    <a:pt x="29" y="257"/>
                    <a:pt x="24" y="252"/>
                  </a:cubicBezTo>
                  <a:cubicBezTo>
                    <a:pt x="15" y="241"/>
                    <a:pt x="0" y="216"/>
                    <a:pt x="0" y="216"/>
                  </a:cubicBezTo>
                  <a:cubicBezTo>
                    <a:pt x="7" y="188"/>
                    <a:pt x="6" y="200"/>
                    <a:pt x="6" y="18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0626" name="Freeform 98"/>
            <p:cNvSpPr>
              <a:spLocks/>
            </p:cNvSpPr>
            <p:nvPr/>
          </p:nvSpPr>
          <p:spPr bwMode="auto">
            <a:xfrm rot="-1484286">
              <a:off x="3993" y="2058"/>
              <a:ext cx="647" cy="510"/>
            </a:xfrm>
            <a:custGeom>
              <a:avLst/>
              <a:gdLst/>
              <a:ahLst/>
              <a:cxnLst>
                <a:cxn ang="0">
                  <a:pos x="6" y="180"/>
                </a:cxn>
                <a:cxn ang="0">
                  <a:pos x="36" y="120"/>
                </a:cxn>
                <a:cxn ang="0">
                  <a:pos x="78" y="108"/>
                </a:cxn>
                <a:cxn ang="0">
                  <a:pos x="144" y="84"/>
                </a:cxn>
                <a:cxn ang="0">
                  <a:pos x="180" y="24"/>
                </a:cxn>
                <a:cxn ang="0">
                  <a:pos x="204" y="12"/>
                </a:cxn>
                <a:cxn ang="0">
                  <a:pos x="240" y="0"/>
                </a:cxn>
                <a:cxn ang="0">
                  <a:pos x="312" y="24"/>
                </a:cxn>
                <a:cxn ang="0">
                  <a:pos x="432" y="12"/>
                </a:cxn>
                <a:cxn ang="0">
                  <a:pos x="480" y="0"/>
                </a:cxn>
                <a:cxn ang="0">
                  <a:pos x="636" y="174"/>
                </a:cxn>
                <a:cxn ang="0">
                  <a:pos x="642" y="192"/>
                </a:cxn>
                <a:cxn ang="0">
                  <a:pos x="636" y="270"/>
                </a:cxn>
                <a:cxn ang="0">
                  <a:pos x="528" y="294"/>
                </a:cxn>
                <a:cxn ang="0">
                  <a:pos x="438" y="414"/>
                </a:cxn>
                <a:cxn ang="0">
                  <a:pos x="330" y="468"/>
                </a:cxn>
                <a:cxn ang="0">
                  <a:pos x="198" y="510"/>
                </a:cxn>
                <a:cxn ang="0">
                  <a:pos x="0" y="396"/>
                </a:cxn>
                <a:cxn ang="0">
                  <a:pos x="42" y="354"/>
                </a:cxn>
                <a:cxn ang="0">
                  <a:pos x="84" y="306"/>
                </a:cxn>
                <a:cxn ang="0">
                  <a:pos x="42" y="264"/>
                </a:cxn>
                <a:cxn ang="0">
                  <a:pos x="24" y="252"/>
                </a:cxn>
                <a:cxn ang="0">
                  <a:pos x="0" y="216"/>
                </a:cxn>
                <a:cxn ang="0">
                  <a:pos x="6" y="180"/>
                </a:cxn>
              </a:cxnLst>
              <a:rect l="0" t="0" r="r" b="b"/>
              <a:pathLst>
                <a:path w="647" h="510">
                  <a:moveTo>
                    <a:pt x="6" y="180"/>
                  </a:moveTo>
                  <a:cubicBezTo>
                    <a:pt x="12" y="163"/>
                    <a:pt x="24" y="132"/>
                    <a:pt x="36" y="120"/>
                  </a:cubicBezTo>
                  <a:cubicBezTo>
                    <a:pt x="39" y="117"/>
                    <a:pt x="78" y="108"/>
                    <a:pt x="78" y="108"/>
                  </a:cubicBezTo>
                  <a:cubicBezTo>
                    <a:pt x="106" y="102"/>
                    <a:pt x="121" y="99"/>
                    <a:pt x="144" y="84"/>
                  </a:cubicBezTo>
                  <a:cubicBezTo>
                    <a:pt x="152" y="61"/>
                    <a:pt x="159" y="39"/>
                    <a:pt x="180" y="24"/>
                  </a:cubicBezTo>
                  <a:cubicBezTo>
                    <a:pt x="187" y="19"/>
                    <a:pt x="196" y="15"/>
                    <a:pt x="204" y="12"/>
                  </a:cubicBezTo>
                  <a:cubicBezTo>
                    <a:pt x="216" y="7"/>
                    <a:pt x="240" y="0"/>
                    <a:pt x="240" y="0"/>
                  </a:cubicBezTo>
                  <a:cubicBezTo>
                    <a:pt x="265" y="6"/>
                    <a:pt x="287" y="18"/>
                    <a:pt x="312" y="24"/>
                  </a:cubicBezTo>
                  <a:cubicBezTo>
                    <a:pt x="359" y="21"/>
                    <a:pt x="390" y="21"/>
                    <a:pt x="432" y="12"/>
                  </a:cubicBezTo>
                  <a:cubicBezTo>
                    <a:pt x="448" y="9"/>
                    <a:pt x="480" y="0"/>
                    <a:pt x="480" y="0"/>
                  </a:cubicBezTo>
                  <a:cubicBezTo>
                    <a:pt x="559" y="20"/>
                    <a:pt x="583" y="121"/>
                    <a:pt x="636" y="174"/>
                  </a:cubicBezTo>
                  <a:cubicBezTo>
                    <a:pt x="638" y="180"/>
                    <a:pt x="642" y="186"/>
                    <a:pt x="642" y="192"/>
                  </a:cubicBezTo>
                  <a:cubicBezTo>
                    <a:pt x="642" y="218"/>
                    <a:pt x="647" y="246"/>
                    <a:pt x="636" y="270"/>
                  </a:cubicBezTo>
                  <a:cubicBezTo>
                    <a:pt x="631" y="280"/>
                    <a:pt x="532" y="293"/>
                    <a:pt x="528" y="294"/>
                  </a:cubicBezTo>
                  <a:cubicBezTo>
                    <a:pt x="485" y="323"/>
                    <a:pt x="474" y="378"/>
                    <a:pt x="438" y="414"/>
                  </a:cubicBezTo>
                  <a:cubicBezTo>
                    <a:pt x="422" y="462"/>
                    <a:pt x="374" y="462"/>
                    <a:pt x="330" y="468"/>
                  </a:cubicBezTo>
                  <a:cubicBezTo>
                    <a:pt x="280" y="485"/>
                    <a:pt x="253" y="502"/>
                    <a:pt x="198" y="510"/>
                  </a:cubicBezTo>
                  <a:cubicBezTo>
                    <a:pt x="96" y="499"/>
                    <a:pt x="56" y="480"/>
                    <a:pt x="0" y="396"/>
                  </a:cubicBezTo>
                  <a:cubicBezTo>
                    <a:pt x="9" y="368"/>
                    <a:pt x="13" y="361"/>
                    <a:pt x="42" y="354"/>
                  </a:cubicBezTo>
                  <a:cubicBezTo>
                    <a:pt x="85" y="325"/>
                    <a:pt x="75" y="344"/>
                    <a:pt x="84" y="306"/>
                  </a:cubicBezTo>
                  <a:cubicBezTo>
                    <a:pt x="75" y="278"/>
                    <a:pt x="71" y="271"/>
                    <a:pt x="42" y="264"/>
                  </a:cubicBezTo>
                  <a:cubicBezTo>
                    <a:pt x="36" y="260"/>
                    <a:pt x="29" y="257"/>
                    <a:pt x="24" y="252"/>
                  </a:cubicBezTo>
                  <a:cubicBezTo>
                    <a:pt x="15" y="241"/>
                    <a:pt x="0" y="216"/>
                    <a:pt x="0" y="216"/>
                  </a:cubicBezTo>
                  <a:cubicBezTo>
                    <a:pt x="7" y="188"/>
                    <a:pt x="6" y="200"/>
                    <a:pt x="6" y="18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3.33333E-6 L -0.16041 -0.20834 " pathEditMode="relative" ptsTypes="AA">
                                      <p:cBhvr>
                                        <p:cTn id="6" dur="2000" fill="hold"/>
                                        <p:tgtEl>
                                          <p:spTgt spid="150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3" dur="1000" fill="hold"/>
                                        <p:tgtEl>
                                          <p:spTgt spid="150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03333 -0.1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0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3" dur="1000" fill="hold"/>
                                        <p:tgtEl>
                                          <p:spTgt spid="150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022E-16 L 0.10312 -0.195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0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17" grpId="0" animBg="1"/>
      <p:bldP spid="150618" grpId="0" animBg="1"/>
      <p:bldP spid="150618" grpId="1" animBg="1"/>
      <p:bldP spid="150618" grpId="2" animBg="1"/>
      <p:bldP spid="150619" grpId="0" animBg="1"/>
      <p:bldP spid="150619" grpId="1" animBg="1"/>
      <p:bldP spid="150619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Transformations</a:t>
            </a:r>
          </a:p>
        </p:txBody>
      </p:sp>
      <p:sp>
        <p:nvSpPr>
          <p:cNvPr id="151616" name="Rectangle 64"/>
          <p:cNvSpPr>
            <a:spLocks noGrp="1" noChangeArrowheads="1"/>
          </p:cNvSpPr>
          <p:nvPr>
            <p:ph type="body" sz="half" idx="1"/>
          </p:nvPr>
        </p:nvSpPr>
        <p:spPr>
          <a:xfrm>
            <a:off x="219075" y="1600200"/>
            <a:ext cx="4295775" cy="4525963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>
                <a:ea typeface="新細明體" charset="-120"/>
              </a:rPr>
              <a:t>	</a:t>
            </a:r>
            <a:r>
              <a:rPr lang="en-US" altLang="zh-TW">
                <a:ea typeface="新細明體" charset="-120"/>
              </a:rPr>
              <a:t>This is the </a:t>
            </a:r>
            <a:r>
              <a:rPr lang="en-US" altLang="zh-TW" b="1" i="1">
                <a:ea typeface="新細明體" charset="-120"/>
              </a:rPr>
              <a:t>viewing </a:t>
            </a:r>
            <a:r>
              <a:rPr lang="en-US" altLang="zh-TW">
                <a:ea typeface="新細明體" charset="-120"/>
              </a:rPr>
              <a:t>transformation. It decides the position from which I am going to view the scene.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The modeling and the viewing transformations are stored in the same matrix which is called: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“</a:t>
            </a:r>
            <a:r>
              <a:rPr lang="en-US" altLang="zh-TW" b="1" i="1">
                <a:ea typeface="新細明體" charset="-120"/>
              </a:rPr>
              <a:t>Modelview martrix</a:t>
            </a:r>
            <a:r>
              <a:rPr lang="en-US" altLang="zh-TW">
                <a:ea typeface="新細明體" charset="-120"/>
              </a:rPr>
              <a:t>”</a:t>
            </a:r>
          </a:p>
        </p:txBody>
      </p:sp>
      <p:grpSp>
        <p:nvGrpSpPr>
          <p:cNvPr id="151556" name="Group 4"/>
          <p:cNvGrpSpPr>
            <a:grpSpLocks/>
          </p:cNvGrpSpPr>
          <p:nvPr/>
        </p:nvGrpSpPr>
        <p:grpSpPr bwMode="auto">
          <a:xfrm>
            <a:off x="5083175" y="1911350"/>
            <a:ext cx="3486150" cy="3486150"/>
            <a:chOff x="3220" y="1224"/>
            <a:chExt cx="2196" cy="2196"/>
          </a:xfrm>
        </p:grpSpPr>
        <p:sp>
          <p:nvSpPr>
            <p:cNvPr id="151557" name="Line 5"/>
            <p:cNvSpPr>
              <a:spLocks noChangeShapeType="1"/>
            </p:cNvSpPr>
            <p:nvPr/>
          </p:nvSpPr>
          <p:spPr bwMode="auto">
            <a:xfrm>
              <a:off x="3399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58" name="Line 6"/>
            <p:cNvSpPr>
              <a:spLocks noChangeShapeType="1"/>
            </p:cNvSpPr>
            <p:nvPr/>
          </p:nvSpPr>
          <p:spPr bwMode="auto">
            <a:xfrm>
              <a:off x="3530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59" name="Line 7"/>
            <p:cNvSpPr>
              <a:spLocks noChangeShapeType="1"/>
            </p:cNvSpPr>
            <p:nvPr/>
          </p:nvSpPr>
          <p:spPr bwMode="auto">
            <a:xfrm>
              <a:off x="3661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60" name="Line 8"/>
            <p:cNvSpPr>
              <a:spLocks noChangeShapeType="1"/>
            </p:cNvSpPr>
            <p:nvPr/>
          </p:nvSpPr>
          <p:spPr bwMode="auto">
            <a:xfrm>
              <a:off x="3793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61" name="Line 9"/>
            <p:cNvSpPr>
              <a:spLocks noChangeShapeType="1"/>
            </p:cNvSpPr>
            <p:nvPr/>
          </p:nvSpPr>
          <p:spPr bwMode="auto">
            <a:xfrm>
              <a:off x="3924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62" name="Line 10"/>
            <p:cNvSpPr>
              <a:spLocks noChangeShapeType="1"/>
            </p:cNvSpPr>
            <p:nvPr/>
          </p:nvSpPr>
          <p:spPr bwMode="auto">
            <a:xfrm>
              <a:off x="4055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63" name="Line 11"/>
            <p:cNvSpPr>
              <a:spLocks noChangeShapeType="1"/>
            </p:cNvSpPr>
            <p:nvPr/>
          </p:nvSpPr>
          <p:spPr bwMode="auto">
            <a:xfrm>
              <a:off x="4186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64" name="Line 12"/>
            <p:cNvSpPr>
              <a:spLocks noChangeShapeType="1"/>
            </p:cNvSpPr>
            <p:nvPr/>
          </p:nvSpPr>
          <p:spPr bwMode="auto">
            <a:xfrm>
              <a:off x="4318" y="1224"/>
              <a:ext cx="0" cy="21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65" name="Line 13"/>
            <p:cNvSpPr>
              <a:spLocks noChangeShapeType="1"/>
            </p:cNvSpPr>
            <p:nvPr/>
          </p:nvSpPr>
          <p:spPr bwMode="auto">
            <a:xfrm>
              <a:off x="4449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66" name="Line 14"/>
            <p:cNvSpPr>
              <a:spLocks noChangeShapeType="1"/>
            </p:cNvSpPr>
            <p:nvPr/>
          </p:nvSpPr>
          <p:spPr bwMode="auto">
            <a:xfrm>
              <a:off x="4580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67" name="Line 15"/>
            <p:cNvSpPr>
              <a:spLocks noChangeShapeType="1"/>
            </p:cNvSpPr>
            <p:nvPr/>
          </p:nvSpPr>
          <p:spPr bwMode="auto">
            <a:xfrm>
              <a:off x="4711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68" name="Line 16"/>
            <p:cNvSpPr>
              <a:spLocks noChangeShapeType="1"/>
            </p:cNvSpPr>
            <p:nvPr/>
          </p:nvSpPr>
          <p:spPr bwMode="auto">
            <a:xfrm>
              <a:off x="4843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69" name="Line 17"/>
            <p:cNvSpPr>
              <a:spLocks noChangeShapeType="1"/>
            </p:cNvSpPr>
            <p:nvPr/>
          </p:nvSpPr>
          <p:spPr bwMode="auto">
            <a:xfrm>
              <a:off x="4974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70" name="Line 18"/>
            <p:cNvSpPr>
              <a:spLocks noChangeShapeType="1"/>
            </p:cNvSpPr>
            <p:nvPr/>
          </p:nvSpPr>
          <p:spPr bwMode="auto">
            <a:xfrm>
              <a:off x="5105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71" name="Line 19"/>
            <p:cNvSpPr>
              <a:spLocks noChangeShapeType="1"/>
            </p:cNvSpPr>
            <p:nvPr/>
          </p:nvSpPr>
          <p:spPr bwMode="auto">
            <a:xfrm>
              <a:off x="5236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72" name="Line 20"/>
            <p:cNvSpPr>
              <a:spLocks noChangeShapeType="1"/>
            </p:cNvSpPr>
            <p:nvPr/>
          </p:nvSpPr>
          <p:spPr bwMode="auto">
            <a:xfrm>
              <a:off x="5368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73" name="Line 21"/>
            <p:cNvSpPr>
              <a:spLocks noChangeShapeType="1"/>
            </p:cNvSpPr>
            <p:nvPr/>
          </p:nvSpPr>
          <p:spPr bwMode="auto">
            <a:xfrm>
              <a:off x="3268" y="122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74" name="Line 22"/>
            <p:cNvSpPr>
              <a:spLocks noChangeShapeType="1"/>
            </p:cNvSpPr>
            <p:nvPr/>
          </p:nvSpPr>
          <p:spPr bwMode="auto">
            <a:xfrm rot="-5400000">
              <a:off x="4318" y="2143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75" name="Line 23"/>
            <p:cNvSpPr>
              <a:spLocks noChangeShapeType="1"/>
            </p:cNvSpPr>
            <p:nvPr/>
          </p:nvSpPr>
          <p:spPr bwMode="auto">
            <a:xfrm rot="-5400000">
              <a:off x="4318" y="2012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76" name="Line 24"/>
            <p:cNvSpPr>
              <a:spLocks noChangeShapeType="1"/>
            </p:cNvSpPr>
            <p:nvPr/>
          </p:nvSpPr>
          <p:spPr bwMode="auto">
            <a:xfrm rot="-5400000">
              <a:off x="4318" y="1881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77" name="Line 25"/>
            <p:cNvSpPr>
              <a:spLocks noChangeShapeType="1"/>
            </p:cNvSpPr>
            <p:nvPr/>
          </p:nvSpPr>
          <p:spPr bwMode="auto">
            <a:xfrm rot="-5400000">
              <a:off x="4318" y="1749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78" name="Line 26"/>
            <p:cNvSpPr>
              <a:spLocks noChangeShapeType="1"/>
            </p:cNvSpPr>
            <p:nvPr/>
          </p:nvSpPr>
          <p:spPr bwMode="auto">
            <a:xfrm rot="-5400000">
              <a:off x="4318" y="1618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79" name="Line 27"/>
            <p:cNvSpPr>
              <a:spLocks noChangeShapeType="1"/>
            </p:cNvSpPr>
            <p:nvPr/>
          </p:nvSpPr>
          <p:spPr bwMode="auto">
            <a:xfrm rot="-5400000">
              <a:off x="4318" y="1487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80" name="Line 28"/>
            <p:cNvSpPr>
              <a:spLocks noChangeShapeType="1"/>
            </p:cNvSpPr>
            <p:nvPr/>
          </p:nvSpPr>
          <p:spPr bwMode="auto">
            <a:xfrm rot="-5400000">
              <a:off x="4318" y="1356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81" name="Line 29"/>
            <p:cNvSpPr>
              <a:spLocks noChangeShapeType="1"/>
            </p:cNvSpPr>
            <p:nvPr/>
          </p:nvSpPr>
          <p:spPr bwMode="auto">
            <a:xfrm rot="-5400000">
              <a:off x="4318" y="1224"/>
              <a:ext cx="0" cy="21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82" name="Line 30"/>
            <p:cNvSpPr>
              <a:spLocks noChangeShapeType="1"/>
            </p:cNvSpPr>
            <p:nvPr/>
          </p:nvSpPr>
          <p:spPr bwMode="auto">
            <a:xfrm rot="-5400000">
              <a:off x="4318" y="1093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83" name="Line 31"/>
            <p:cNvSpPr>
              <a:spLocks noChangeShapeType="1"/>
            </p:cNvSpPr>
            <p:nvPr/>
          </p:nvSpPr>
          <p:spPr bwMode="auto">
            <a:xfrm rot="-5400000">
              <a:off x="4318" y="962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84" name="Line 32"/>
            <p:cNvSpPr>
              <a:spLocks noChangeShapeType="1"/>
            </p:cNvSpPr>
            <p:nvPr/>
          </p:nvSpPr>
          <p:spPr bwMode="auto">
            <a:xfrm rot="-5400000">
              <a:off x="4318" y="831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85" name="Line 33"/>
            <p:cNvSpPr>
              <a:spLocks noChangeShapeType="1"/>
            </p:cNvSpPr>
            <p:nvPr/>
          </p:nvSpPr>
          <p:spPr bwMode="auto">
            <a:xfrm rot="-5400000">
              <a:off x="4318" y="699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86" name="Line 34"/>
            <p:cNvSpPr>
              <a:spLocks noChangeShapeType="1"/>
            </p:cNvSpPr>
            <p:nvPr/>
          </p:nvSpPr>
          <p:spPr bwMode="auto">
            <a:xfrm rot="-5400000">
              <a:off x="4318" y="568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87" name="Line 35"/>
            <p:cNvSpPr>
              <a:spLocks noChangeShapeType="1"/>
            </p:cNvSpPr>
            <p:nvPr/>
          </p:nvSpPr>
          <p:spPr bwMode="auto">
            <a:xfrm rot="-5400000">
              <a:off x="4318" y="437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88" name="Line 36"/>
            <p:cNvSpPr>
              <a:spLocks noChangeShapeType="1"/>
            </p:cNvSpPr>
            <p:nvPr/>
          </p:nvSpPr>
          <p:spPr bwMode="auto">
            <a:xfrm rot="-5400000">
              <a:off x="4318" y="306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89" name="Line 37"/>
            <p:cNvSpPr>
              <a:spLocks noChangeShapeType="1"/>
            </p:cNvSpPr>
            <p:nvPr/>
          </p:nvSpPr>
          <p:spPr bwMode="auto">
            <a:xfrm rot="-5400000">
              <a:off x="4318" y="17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90" name="Line 38"/>
            <p:cNvSpPr>
              <a:spLocks noChangeShapeType="1"/>
            </p:cNvSpPr>
            <p:nvPr/>
          </p:nvSpPr>
          <p:spPr bwMode="auto">
            <a:xfrm rot="-5400000">
              <a:off x="4318" y="2274"/>
              <a:ext cx="0" cy="2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1591" name="Freeform 39"/>
          <p:cNvSpPr>
            <a:spLocks/>
          </p:cNvSpPr>
          <p:nvPr/>
        </p:nvSpPr>
        <p:spPr bwMode="auto">
          <a:xfrm>
            <a:off x="6196013" y="3829050"/>
            <a:ext cx="1027112" cy="809625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36" y="120"/>
              </a:cxn>
              <a:cxn ang="0">
                <a:pos x="78" y="108"/>
              </a:cxn>
              <a:cxn ang="0">
                <a:pos x="144" y="84"/>
              </a:cxn>
              <a:cxn ang="0">
                <a:pos x="180" y="24"/>
              </a:cxn>
              <a:cxn ang="0">
                <a:pos x="204" y="12"/>
              </a:cxn>
              <a:cxn ang="0">
                <a:pos x="240" y="0"/>
              </a:cxn>
              <a:cxn ang="0">
                <a:pos x="312" y="24"/>
              </a:cxn>
              <a:cxn ang="0">
                <a:pos x="432" y="12"/>
              </a:cxn>
              <a:cxn ang="0">
                <a:pos x="480" y="0"/>
              </a:cxn>
              <a:cxn ang="0">
                <a:pos x="636" y="174"/>
              </a:cxn>
              <a:cxn ang="0">
                <a:pos x="642" y="192"/>
              </a:cxn>
              <a:cxn ang="0">
                <a:pos x="636" y="270"/>
              </a:cxn>
              <a:cxn ang="0">
                <a:pos x="528" y="294"/>
              </a:cxn>
              <a:cxn ang="0">
                <a:pos x="438" y="414"/>
              </a:cxn>
              <a:cxn ang="0">
                <a:pos x="330" y="468"/>
              </a:cxn>
              <a:cxn ang="0">
                <a:pos x="198" y="510"/>
              </a:cxn>
              <a:cxn ang="0">
                <a:pos x="0" y="396"/>
              </a:cxn>
              <a:cxn ang="0">
                <a:pos x="42" y="354"/>
              </a:cxn>
              <a:cxn ang="0">
                <a:pos x="84" y="306"/>
              </a:cxn>
              <a:cxn ang="0">
                <a:pos x="42" y="264"/>
              </a:cxn>
              <a:cxn ang="0">
                <a:pos x="24" y="252"/>
              </a:cxn>
              <a:cxn ang="0">
                <a:pos x="0" y="216"/>
              </a:cxn>
              <a:cxn ang="0">
                <a:pos x="6" y="180"/>
              </a:cxn>
            </a:cxnLst>
            <a:rect l="0" t="0" r="r" b="b"/>
            <a:pathLst>
              <a:path w="647" h="510">
                <a:moveTo>
                  <a:pt x="6" y="180"/>
                </a:moveTo>
                <a:cubicBezTo>
                  <a:pt x="12" y="163"/>
                  <a:pt x="24" y="132"/>
                  <a:pt x="36" y="120"/>
                </a:cubicBezTo>
                <a:cubicBezTo>
                  <a:pt x="39" y="117"/>
                  <a:pt x="78" y="108"/>
                  <a:pt x="78" y="108"/>
                </a:cubicBezTo>
                <a:cubicBezTo>
                  <a:pt x="106" y="102"/>
                  <a:pt x="121" y="99"/>
                  <a:pt x="144" y="84"/>
                </a:cubicBezTo>
                <a:cubicBezTo>
                  <a:pt x="152" y="61"/>
                  <a:pt x="159" y="39"/>
                  <a:pt x="180" y="24"/>
                </a:cubicBezTo>
                <a:cubicBezTo>
                  <a:pt x="187" y="19"/>
                  <a:pt x="196" y="15"/>
                  <a:pt x="204" y="12"/>
                </a:cubicBezTo>
                <a:cubicBezTo>
                  <a:pt x="216" y="7"/>
                  <a:pt x="240" y="0"/>
                  <a:pt x="240" y="0"/>
                </a:cubicBezTo>
                <a:cubicBezTo>
                  <a:pt x="265" y="6"/>
                  <a:pt x="287" y="18"/>
                  <a:pt x="312" y="24"/>
                </a:cubicBezTo>
                <a:cubicBezTo>
                  <a:pt x="359" y="21"/>
                  <a:pt x="390" y="21"/>
                  <a:pt x="432" y="12"/>
                </a:cubicBezTo>
                <a:cubicBezTo>
                  <a:pt x="448" y="9"/>
                  <a:pt x="480" y="0"/>
                  <a:pt x="480" y="0"/>
                </a:cubicBezTo>
                <a:cubicBezTo>
                  <a:pt x="559" y="20"/>
                  <a:pt x="583" y="121"/>
                  <a:pt x="636" y="174"/>
                </a:cubicBezTo>
                <a:cubicBezTo>
                  <a:pt x="638" y="180"/>
                  <a:pt x="642" y="186"/>
                  <a:pt x="642" y="192"/>
                </a:cubicBezTo>
                <a:cubicBezTo>
                  <a:pt x="642" y="218"/>
                  <a:pt x="647" y="246"/>
                  <a:pt x="636" y="270"/>
                </a:cubicBezTo>
                <a:cubicBezTo>
                  <a:pt x="631" y="280"/>
                  <a:pt x="532" y="293"/>
                  <a:pt x="528" y="294"/>
                </a:cubicBezTo>
                <a:cubicBezTo>
                  <a:pt x="485" y="323"/>
                  <a:pt x="474" y="378"/>
                  <a:pt x="438" y="414"/>
                </a:cubicBezTo>
                <a:cubicBezTo>
                  <a:pt x="422" y="462"/>
                  <a:pt x="374" y="462"/>
                  <a:pt x="330" y="468"/>
                </a:cubicBezTo>
                <a:cubicBezTo>
                  <a:pt x="280" y="485"/>
                  <a:pt x="253" y="502"/>
                  <a:pt x="198" y="510"/>
                </a:cubicBezTo>
                <a:cubicBezTo>
                  <a:pt x="96" y="499"/>
                  <a:pt x="56" y="480"/>
                  <a:pt x="0" y="396"/>
                </a:cubicBezTo>
                <a:cubicBezTo>
                  <a:pt x="9" y="368"/>
                  <a:pt x="13" y="361"/>
                  <a:pt x="42" y="354"/>
                </a:cubicBezTo>
                <a:cubicBezTo>
                  <a:pt x="85" y="325"/>
                  <a:pt x="75" y="344"/>
                  <a:pt x="84" y="306"/>
                </a:cubicBezTo>
                <a:cubicBezTo>
                  <a:pt x="75" y="278"/>
                  <a:pt x="71" y="271"/>
                  <a:pt x="42" y="264"/>
                </a:cubicBezTo>
                <a:cubicBezTo>
                  <a:pt x="36" y="260"/>
                  <a:pt x="29" y="257"/>
                  <a:pt x="24" y="252"/>
                </a:cubicBezTo>
                <a:cubicBezTo>
                  <a:pt x="15" y="241"/>
                  <a:pt x="0" y="216"/>
                  <a:pt x="0" y="216"/>
                </a:cubicBezTo>
                <a:cubicBezTo>
                  <a:pt x="7" y="188"/>
                  <a:pt x="6" y="200"/>
                  <a:pt x="6" y="180"/>
                </a:cubicBez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592" name="Freeform 40"/>
          <p:cNvSpPr>
            <a:spLocks/>
          </p:cNvSpPr>
          <p:nvPr/>
        </p:nvSpPr>
        <p:spPr bwMode="auto">
          <a:xfrm rot="2999300">
            <a:off x="5196682" y="4495006"/>
            <a:ext cx="1027112" cy="809625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36" y="120"/>
              </a:cxn>
              <a:cxn ang="0">
                <a:pos x="78" y="108"/>
              </a:cxn>
              <a:cxn ang="0">
                <a:pos x="144" y="84"/>
              </a:cxn>
              <a:cxn ang="0">
                <a:pos x="180" y="24"/>
              </a:cxn>
              <a:cxn ang="0">
                <a:pos x="204" y="12"/>
              </a:cxn>
              <a:cxn ang="0">
                <a:pos x="240" y="0"/>
              </a:cxn>
              <a:cxn ang="0">
                <a:pos x="312" y="24"/>
              </a:cxn>
              <a:cxn ang="0">
                <a:pos x="432" y="12"/>
              </a:cxn>
              <a:cxn ang="0">
                <a:pos x="480" y="0"/>
              </a:cxn>
              <a:cxn ang="0">
                <a:pos x="636" y="174"/>
              </a:cxn>
              <a:cxn ang="0">
                <a:pos x="642" y="192"/>
              </a:cxn>
              <a:cxn ang="0">
                <a:pos x="636" y="270"/>
              </a:cxn>
              <a:cxn ang="0">
                <a:pos x="528" y="294"/>
              </a:cxn>
              <a:cxn ang="0">
                <a:pos x="438" y="414"/>
              </a:cxn>
              <a:cxn ang="0">
                <a:pos x="330" y="468"/>
              </a:cxn>
              <a:cxn ang="0">
                <a:pos x="198" y="510"/>
              </a:cxn>
              <a:cxn ang="0">
                <a:pos x="0" y="396"/>
              </a:cxn>
              <a:cxn ang="0">
                <a:pos x="42" y="354"/>
              </a:cxn>
              <a:cxn ang="0">
                <a:pos x="84" y="306"/>
              </a:cxn>
              <a:cxn ang="0">
                <a:pos x="42" y="264"/>
              </a:cxn>
              <a:cxn ang="0">
                <a:pos x="24" y="252"/>
              </a:cxn>
              <a:cxn ang="0">
                <a:pos x="0" y="216"/>
              </a:cxn>
              <a:cxn ang="0">
                <a:pos x="6" y="180"/>
              </a:cxn>
            </a:cxnLst>
            <a:rect l="0" t="0" r="r" b="b"/>
            <a:pathLst>
              <a:path w="647" h="510">
                <a:moveTo>
                  <a:pt x="6" y="180"/>
                </a:moveTo>
                <a:cubicBezTo>
                  <a:pt x="12" y="163"/>
                  <a:pt x="24" y="132"/>
                  <a:pt x="36" y="120"/>
                </a:cubicBezTo>
                <a:cubicBezTo>
                  <a:pt x="39" y="117"/>
                  <a:pt x="78" y="108"/>
                  <a:pt x="78" y="108"/>
                </a:cubicBezTo>
                <a:cubicBezTo>
                  <a:pt x="106" y="102"/>
                  <a:pt x="121" y="99"/>
                  <a:pt x="144" y="84"/>
                </a:cubicBezTo>
                <a:cubicBezTo>
                  <a:pt x="152" y="61"/>
                  <a:pt x="159" y="39"/>
                  <a:pt x="180" y="24"/>
                </a:cubicBezTo>
                <a:cubicBezTo>
                  <a:pt x="187" y="19"/>
                  <a:pt x="196" y="15"/>
                  <a:pt x="204" y="12"/>
                </a:cubicBezTo>
                <a:cubicBezTo>
                  <a:pt x="216" y="7"/>
                  <a:pt x="240" y="0"/>
                  <a:pt x="240" y="0"/>
                </a:cubicBezTo>
                <a:cubicBezTo>
                  <a:pt x="265" y="6"/>
                  <a:pt x="287" y="18"/>
                  <a:pt x="312" y="24"/>
                </a:cubicBezTo>
                <a:cubicBezTo>
                  <a:pt x="359" y="21"/>
                  <a:pt x="390" y="21"/>
                  <a:pt x="432" y="12"/>
                </a:cubicBezTo>
                <a:cubicBezTo>
                  <a:pt x="448" y="9"/>
                  <a:pt x="480" y="0"/>
                  <a:pt x="480" y="0"/>
                </a:cubicBezTo>
                <a:cubicBezTo>
                  <a:pt x="559" y="20"/>
                  <a:pt x="583" y="121"/>
                  <a:pt x="636" y="174"/>
                </a:cubicBezTo>
                <a:cubicBezTo>
                  <a:pt x="638" y="180"/>
                  <a:pt x="642" y="186"/>
                  <a:pt x="642" y="192"/>
                </a:cubicBezTo>
                <a:cubicBezTo>
                  <a:pt x="642" y="218"/>
                  <a:pt x="647" y="246"/>
                  <a:pt x="636" y="270"/>
                </a:cubicBezTo>
                <a:cubicBezTo>
                  <a:pt x="631" y="280"/>
                  <a:pt x="532" y="293"/>
                  <a:pt x="528" y="294"/>
                </a:cubicBezTo>
                <a:cubicBezTo>
                  <a:pt x="485" y="323"/>
                  <a:pt x="474" y="378"/>
                  <a:pt x="438" y="414"/>
                </a:cubicBezTo>
                <a:cubicBezTo>
                  <a:pt x="422" y="462"/>
                  <a:pt x="374" y="462"/>
                  <a:pt x="330" y="468"/>
                </a:cubicBezTo>
                <a:cubicBezTo>
                  <a:pt x="280" y="485"/>
                  <a:pt x="253" y="502"/>
                  <a:pt x="198" y="510"/>
                </a:cubicBezTo>
                <a:cubicBezTo>
                  <a:pt x="96" y="499"/>
                  <a:pt x="56" y="480"/>
                  <a:pt x="0" y="396"/>
                </a:cubicBezTo>
                <a:cubicBezTo>
                  <a:pt x="9" y="368"/>
                  <a:pt x="13" y="361"/>
                  <a:pt x="42" y="354"/>
                </a:cubicBezTo>
                <a:cubicBezTo>
                  <a:pt x="85" y="325"/>
                  <a:pt x="75" y="344"/>
                  <a:pt x="84" y="306"/>
                </a:cubicBezTo>
                <a:cubicBezTo>
                  <a:pt x="75" y="278"/>
                  <a:pt x="71" y="271"/>
                  <a:pt x="42" y="264"/>
                </a:cubicBezTo>
                <a:cubicBezTo>
                  <a:pt x="36" y="260"/>
                  <a:pt x="29" y="257"/>
                  <a:pt x="24" y="252"/>
                </a:cubicBezTo>
                <a:cubicBezTo>
                  <a:pt x="15" y="241"/>
                  <a:pt x="0" y="216"/>
                  <a:pt x="0" y="216"/>
                </a:cubicBezTo>
                <a:cubicBezTo>
                  <a:pt x="7" y="188"/>
                  <a:pt x="6" y="200"/>
                  <a:pt x="6" y="180"/>
                </a:cubicBez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593" name="Freeform 41"/>
          <p:cNvSpPr>
            <a:spLocks/>
          </p:cNvSpPr>
          <p:nvPr/>
        </p:nvSpPr>
        <p:spPr bwMode="auto">
          <a:xfrm rot="4315915">
            <a:off x="6711157" y="2790031"/>
            <a:ext cx="1027112" cy="809625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36" y="120"/>
              </a:cxn>
              <a:cxn ang="0">
                <a:pos x="78" y="108"/>
              </a:cxn>
              <a:cxn ang="0">
                <a:pos x="144" y="84"/>
              </a:cxn>
              <a:cxn ang="0">
                <a:pos x="180" y="24"/>
              </a:cxn>
              <a:cxn ang="0">
                <a:pos x="204" y="12"/>
              </a:cxn>
              <a:cxn ang="0">
                <a:pos x="240" y="0"/>
              </a:cxn>
              <a:cxn ang="0">
                <a:pos x="312" y="24"/>
              </a:cxn>
              <a:cxn ang="0">
                <a:pos x="432" y="12"/>
              </a:cxn>
              <a:cxn ang="0">
                <a:pos x="480" y="0"/>
              </a:cxn>
              <a:cxn ang="0">
                <a:pos x="636" y="174"/>
              </a:cxn>
              <a:cxn ang="0">
                <a:pos x="642" y="192"/>
              </a:cxn>
              <a:cxn ang="0">
                <a:pos x="636" y="270"/>
              </a:cxn>
              <a:cxn ang="0">
                <a:pos x="528" y="294"/>
              </a:cxn>
              <a:cxn ang="0">
                <a:pos x="438" y="414"/>
              </a:cxn>
              <a:cxn ang="0">
                <a:pos x="330" y="468"/>
              </a:cxn>
              <a:cxn ang="0">
                <a:pos x="198" y="510"/>
              </a:cxn>
              <a:cxn ang="0">
                <a:pos x="0" y="396"/>
              </a:cxn>
              <a:cxn ang="0">
                <a:pos x="42" y="354"/>
              </a:cxn>
              <a:cxn ang="0">
                <a:pos x="84" y="306"/>
              </a:cxn>
              <a:cxn ang="0">
                <a:pos x="42" y="264"/>
              </a:cxn>
              <a:cxn ang="0">
                <a:pos x="24" y="252"/>
              </a:cxn>
              <a:cxn ang="0">
                <a:pos x="0" y="216"/>
              </a:cxn>
              <a:cxn ang="0">
                <a:pos x="6" y="180"/>
              </a:cxn>
            </a:cxnLst>
            <a:rect l="0" t="0" r="r" b="b"/>
            <a:pathLst>
              <a:path w="647" h="510">
                <a:moveTo>
                  <a:pt x="6" y="180"/>
                </a:moveTo>
                <a:cubicBezTo>
                  <a:pt x="12" y="163"/>
                  <a:pt x="24" y="132"/>
                  <a:pt x="36" y="120"/>
                </a:cubicBezTo>
                <a:cubicBezTo>
                  <a:pt x="39" y="117"/>
                  <a:pt x="78" y="108"/>
                  <a:pt x="78" y="108"/>
                </a:cubicBezTo>
                <a:cubicBezTo>
                  <a:pt x="106" y="102"/>
                  <a:pt x="121" y="99"/>
                  <a:pt x="144" y="84"/>
                </a:cubicBezTo>
                <a:cubicBezTo>
                  <a:pt x="152" y="61"/>
                  <a:pt x="159" y="39"/>
                  <a:pt x="180" y="24"/>
                </a:cubicBezTo>
                <a:cubicBezTo>
                  <a:pt x="187" y="19"/>
                  <a:pt x="196" y="15"/>
                  <a:pt x="204" y="12"/>
                </a:cubicBezTo>
                <a:cubicBezTo>
                  <a:pt x="216" y="7"/>
                  <a:pt x="240" y="0"/>
                  <a:pt x="240" y="0"/>
                </a:cubicBezTo>
                <a:cubicBezTo>
                  <a:pt x="265" y="6"/>
                  <a:pt x="287" y="18"/>
                  <a:pt x="312" y="24"/>
                </a:cubicBezTo>
                <a:cubicBezTo>
                  <a:pt x="359" y="21"/>
                  <a:pt x="390" y="21"/>
                  <a:pt x="432" y="12"/>
                </a:cubicBezTo>
                <a:cubicBezTo>
                  <a:pt x="448" y="9"/>
                  <a:pt x="480" y="0"/>
                  <a:pt x="480" y="0"/>
                </a:cubicBezTo>
                <a:cubicBezTo>
                  <a:pt x="559" y="20"/>
                  <a:pt x="583" y="121"/>
                  <a:pt x="636" y="174"/>
                </a:cubicBezTo>
                <a:cubicBezTo>
                  <a:pt x="638" y="180"/>
                  <a:pt x="642" y="186"/>
                  <a:pt x="642" y="192"/>
                </a:cubicBezTo>
                <a:cubicBezTo>
                  <a:pt x="642" y="218"/>
                  <a:pt x="647" y="246"/>
                  <a:pt x="636" y="270"/>
                </a:cubicBezTo>
                <a:cubicBezTo>
                  <a:pt x="631" y="280"/>
                  <a:pt x="532" y="293"/>
                  <a:pt x="528" y="294"/>
                </a:cubicBezTo>
                <a:cubicBezTo>
                  <a:pt x="485" y="323"/>
                  <a:pt x="474" y="378"/>
                  <a:pt x="438" y="414"/>
                </a:cubicBezTo>
                <a:cubicBezTo>
                  <a:pt x="422" y="462"/>
                  <a:pt x="374" y="462"/>
                  <a:pt x="330" y="468"/>
                </a:cubicBezTo>
                <a:cubicBezTo>
                  <a:pt x="280" y="485"/>
                  <a:pt x="253" y="502"/>
                  <a:pt x="198" y="510"/>
                </a:cubicBezTo>
                <a:cubicBezTo>
                  <a:pt x="96" y="499"/>
                  <a:pt x="56" y="480"/>
                  <a:pt x="0" y="396"/>
                </a:cubicBezTo>
                <a:cubicBezTo>
                  <a:pt x="9" y="368"/>
                  <a:pt x="13" y="361"/>
                  <a:pt x="42" y="354"/>
                </a:cubicBezTo>
                <a:cubicBezTo>
                  <a:pt x="85" y="325"/>
                  <a:pt x="75" y="344"/>
                  <a:pt x="84" y="306"/>
                </a:cubicBezTo>
                <a:cubicBezTo>
                  <a:pt x="75" y="278"/>
                  <a:pt x="71" y="271"/>
                  <a:pt x="42" y="264"/>
                </a:cubicBezTo>
                <a:cubicBezTo>
                  <a:pt x="36" y="260"/>
                  <a:pt x="29" y="257"/>
                  <a:pt x="24" y="252"/>
                </a:cubicBezTo>
                <a:cubicBezTo>
                  <a:pt x="15" y="241"/>
                  <a:pt x="0" y="216"/>
                  <a:pt x="0" y="216"/>
                </a:cubicBezTo>
                <a:cubicBezTo>
                  <a:pt x="7" y="188"/>
                  <a:pt x="6" y="200"/>
                  <a:pt x="6" y="180"/>
                </a:cubicBez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594" name="Freeform 42"/>
          <p:cNvSpPr>
            <a:spLocks/>
          </p:cNvSpPr>
          <p:nvPr/>
        </p:nvSpPr>
        <p:spPr bwMode="auto">
          <a:xfrm>
            <a:off x="7672388" y="4371975"/>
            <a:ext cx="1027112" cy="809625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36" y="120"/>
              </a:cxn>
              <a:cxn ang="0">
                <a:pos x="78" y="108"/>
              </a:cxn>
              <a:cxn ang="0">
                <a:pos x="144" y="84"/>
              </a:cxn>
              <a:cxn ang="0">
                <a:pos x="180" y="24"/>
              </a:cxn>
              <a:cxn ang="0">
                <a:pos x="204" y="12"/>
              </a:cxn>
              <a:cxn ang="0">
                <a:pos x="240" y="0"/>
              </a:cxn>
              <a:cxn ang="0">
                <a:pos x="312" y="24"/>
              </a:cxn>
              <a:cxn ang="0">
                <a:pos x="432" y="12"/>
              </a:cxn>
              <a:cxn ang="0">
                <a:pos x="480" y="0"/>
              </a:cxn>
              <a:cxn ang="0">
                <a:pos x="636" y="174"/>
              </a:cxn>
              <a:cxn ang="0">
                <a:pos x="642" y="192"/>
              </a:cxn>
              <a:cxn ang="0">
                <a:pos x="636" y="270"/>
              </a:cxn>
              <a:cxn ang="0">
                <a:pos x="528" y="294"/>
              </a:cxn>
              <a:cxn ang="0">
                <a:pos x="438" y="414"/>
              </a:cxn>
              <a:cxn ang="0">
                <a:pos x="330" y="468"/>
              </a:cxn>
              <a:cxn ang="0">
                <a:pos x="198" y="510"/>
              </a:cxn>
              <a:cxn ang="0">
                <a:pos x="0" y="396"/>
              </a:cxn>
              <a:cxn ang="0">
                <a:pos x="42" y="354"/>
              </a:cxn>
              <a:cxn ang="0">
                <a:pos x="84" y="306"/>
              </a:cxn>
              <a:cxn ang="0">
                <a:pos x="42" y="264"/>
              </a:cxn>
              <a:cxn ang="0">
                <a:pos x="24" y="252"/>
              </a:cxn>
              <a:cxn ang="0">
                <a:pos x="0" y="216"/>
              </a:cxn>
              <a:cxn ang="0">
                <a:pos x="6" y="180"/>
              </a:cxn>
            </a:cxnLst>
            <a:rect l="0" t="0" r="r" b="b"/>
            <a:pathLst>
              <a:path w="647" h="510">
                <a:moveTo>
                  <a:pt x="6" y="180"/>
                </a:moveTo>
                <a:cubicBezTo>
                  <a:pt x="12" y="163"/>
                  <a:pt x="24" y="132"/>
                  <a:pt x="36" y="120"/>
                </a:cubicBezTo>
                <a:cubicBezTo>
                  <a:pt x="39" y="117"/>
                  <a:pt x="78" y="108"/>
                  <a:pt x="78" y="108"/>
                </a:cubicBezTo>
                <a:cubicBezTo>
                  <a:pt x="106" y="102"/>
                  <a:pt x="121" y="99"/>
                  <a:pt x="144" y="84"/>
                </a:cubicBezTo>
                <a:cubicBezTo>
                  <a:pt x="152" y="61"/>
                  <a:pt x="159" y="39"/>
                  <a:pt x="180" y="24"/>
                </a:cubicBezTo>
                <a:cubicBezTo>
                  <a:pt x="187" y="19"/>
                  <a:pt x="196" y="15"/>
                  <a:pt x="204" y="12"/>
                </a:cubicBezTo>
                <a:cubicBezTo>
                  <a:pt x="216" y="7"/>
                  <a:pt x="240" y="0"/>
                  <a:pt x="240" y="0"/>
                </a:cubicBezTo>
                <a:cubicBezTo>
                  <a:pt x="265" y="6"/>
                  <a:pt x="287" y="18"/>
                  <a:pt x="312" y="24"/>
                </a:cubicBezTo>
                <a:cubicBezTo>
                  <a:pt x="359" y="21"/>
                  <a:pt x="390" y="21"/>
                  <a:pt x="432" y="12"/>
                </a:cubicBezTo>
                <a:cubicBezTo>
                  <a:pt x="448" y="9"/>
                  <a:pt x="480" y="0"/>
                  <a:pt x="480" y="0"/>
                </a:cubicBezTo>
                <a:cubicBezTo>
                  <a:pt x="559" y="20"/>
                  <a:pt x="583" y="121"/>
                  <a:pt x="636" y="174"/>
                </a:cubicBezTo>
                <a:cubicBezTo>
                  <a:pt x="638" y="180"/>
                  <a:pt x="642" y="186"/>
                  <a:pt x="642" y="192"/>
                </a:cubicBezTo>
                <a:cubicBezTo>
                  <a:pt x="642" y="218"/>
                  <a:pt x="647" y="246"/>
                  <a:pt x="636" y="270"/>
                </a:cubicBezTo>
                <a:cubicBezTo>
                  <a:pt x="631" y="280"/>
                  <a:pt x="532" y="293"/>
                  <a:pt x="528" y="294"/>
                </a:cubicBezTo>
                <a:cubicBezTo>
                  <a:pt x="485" y="323"/>
                  <a:pt x="474" y="378"/>
                  <a:pt x="438" y="414"/>
                </a:cubicBezTo>
                <a:cubicBezTo>
                  <a:pt x="422" y="462"/>
                  <a:pt x="374" y="462"/>
                  <a:pt x="330" y="468"/>
                </a:cubicBezTo>
                <a:cubicBezTo>
                  <a:pt x="280" y="485"/>
                  <a:pt x="253" y="502"/>
                  <a:pt x="198" y="510"/>
                </a:cubicBezTo>
                <a:cubicBezTo>
                  <a:pt x="96" y="499"/>
                  <a:pt x="56" y="480"/>
                  <a:pt x="0" y="396"/>
                </a:cubicBezTo>
                <a:cubicBezTo>
                  <a:pt x="9" y="368"/>
                  <a:pt x="13" y="361"/>
                  <a:pt x="42" y="354"/>
                </a:cubicBezTo>
                <a:cubicBezTo>
                  <a:pt x="85" y="325"/>
                  <a:pt x="75" y="344"/>
                  <a:pt x="84" y="306"/>
                </a:cubicBezTo>
                <a:cubicBezTo>
                  <a:pt x="75" y="278"/>
                  <a:pt x="71" y="271"/>
                  <a:pt x="42" y="264"/>
                </a:cubicBezTo>
                <a:cubicBezTo>
                  <a:pt x="36" y="260"/>
                  <a:pt x="29" y="257"/>
                  <a:pt x="24" y="252"/>
                </a:cubicBezTo>
                <a:cubicBezTo>
                  <a:pt x="15" y="241"/>
                  <a:pt x="0" y="216"/>
                  <a:pt x="0" y="216"/>
                </a:cubicBezTo>
                <a:cubicBezTo>
                  <a:pt x="7" y="188"/>
                  <a:pt x="6" y="200"/>
                  <a:pt x="6" y="180"/>
                </a:cubicBez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595" name="Freeform 43"/>
          <p:cNvSpPr>
            <a:spLocks/>
          </p:cNvSpPr>
          <p:nvPr/>
        </p:nvSpPr>
        <p:spPr bwMode="auto">
          <a:xfrm>
            <a:off x="5672138" y="2867025"/>
            <a:ext cx="1027112" cy="809625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36" y="120"/>
              </a:cxn>
              <a:cxn ang="0">
                <a:pos x="78" y="108"/>
              </a:cxn>
              <a:cxn ang="0">
                <a:pos x="144" y="84"/>
              </a:cxn>
              <a:cxn ang="0">
                <a:pos x="180" y="24"/>
              </a:cxn>
              <a:cxn ang="0">
                <a:pos x="204" y="12"/>
              </a:cxn>
              <a:cxn ang="0">
                <a:pos x="240" y="0"/>
              </a:cxn>
              <a:cxn ang="0">
                <a:pos x="312" y="24"/>
              </a:cxn>
              <a:cxn ang="0">
                <a:pos x="432" y="12"/>
              </a:cxn>
              <a:cxn ang="0">
                <a:pos x="480" y="0"/>
              </a:cxn>
              <a:cxn ang="0">
                <a:pos x="636" y="174"/>
              </a:cxn>
              <a:cxn ang="0">
                <a:pos x="642" y="192"/>
              </a:cxn>
              <a:cxn ang="0">
                <a:pos x="636" y="270"/>
              </a:cxn>
              <a:cxn ang="0">
                <a:pos x="528" y="294"/>
              </a:cxn>
              <a:cxn ang="0">
                <a:pos x="438" y="414"/>
              </a:cxn>
              <a:cxn ang="0">
                <a:pos x="330" y="468"/>
              </a:cxn>
              <a:cxn ang="0">
                <a:pos x="198" y="510"/>
              </a:cxn>
              <a:cxn ang="0">
                <a:pos x="0" y="396"/>
              </a:cxn>
              <a:cxn ang="0">
                <a:pos x="42" y="354"/>
              </a:cxn>
              <a:cxn ang="0">
                <a:pos x="84" y="306"/>
              </a:cxn>
              <a:cxn ang="0">
                <a:pos x="42" y="264"/>
              </a:cxn>
              <a:cxn ang="0">
                <a:pos x="24" y="252"/>
              </a:cxn>
              <a:cxn ang="0">
                <a:pos x="0" y="216"/>
              </a:cxn>
              <a:cxn ang="0">
                <a:pos x="6" y="180"/>
              </a:cxn>
            </a:cxnLst>
            <a:rect l="0" t="0" r="r" b="b"/>
            <a:pathLst>
              <a:path w="647" h="510">
                <a:moveTo>
                  <a:pt x="6" y="180"/>
                </a:moveTo>
                <a:cubicBezTo>
                  <a:pt x="12" y="163"/>
                  <a:pt x="24" y="132"/>
                  <a:pt x="36" y="120"/>
                </a:cubicBezTo>
                <a:cubicBezTo>
                  <a:pt x="39" y="117"/>
                  <a:pt x="78" y="108"/>
                  <a:pt x="78" y="108"/>
                </a:cubicBezTo>
                <a:cubicBezTo>
                  <a:pt x="106" y="102"/>
                  <a:pt x="121" y="99"/>
                  <a:pt x="144" y="84"/>
                </a:cubicBezTo>
                <a:cubicBezTo>
                  <a:pt x="152" y="61"/>
                  <a:pt x="159" y="39"/>
                  <a:pt x="180" y="24"/>
                </a:cubicBezTo>
                <a:cubicBezTo>
                  <a:pt x="187" y="19"/>
                  <a:pt x="196" y="15"/>
                  <a:pt x="204" y="12"/>
                </a:cubicBezTo>
                <a:cubicBezTo>
                  <a:pt x="216" y="7"/>
                  <a:pt x="240" y="0"/>
                  <a:pt x="240" y="0"/>
                </a:cubicBezTo>
                <a:cubicBezTo>
                  <a:pt x="265" y="6"/>
                  <a:pt x="287" y="18"/>
                  <a:pt x="312" y="24"/>
                </a:cubicBezTo>
                <a:cubicBezTo>
                  <a:pt x="359" y="21"/>
                  <a:pt x="390" y="21"/>
                  <a:pt x="432" y="12"/>
                </a:cubicBezTo>
                <a:cubicBezTo>
                  <a:pt x="448" y="9"/>
                  <a:pt x="480" y="0"/>
                  <a:pt x="480" y="0"/>
                </a:cubicBezTo>
                <a:cubicBezTo>
                  <a:pt x="559" y="20"/>
                  <a:pt x="583" y="121"/>
                  <a:pt x="636" y="174"/>
                </a:cubicBezTo>
                <a:cubicBezTo>
                  <a:pt x="638" y="180"/>
                  <a:pt x="642" y="186"/>
                  <a:pt x="642" y="192"/>
                </a:cubicBezTo>
                <a:cubicBezTo>
                  <a:pt x="642" y="218"/>
                  <a:pt x="647" y="246"/>
                  <a:pt x="636" y="270"/>
                </a:cubicBezTo>
                <a:cubicBezTo>
                  <a:pt x="631" y="280"/>
                  <a:pt x="532" y="293"/>
                  <a:pt x="528" y="294"/>
                </a:cubicBezTo>
                <a:cubicBezTo>
                  <a:pt x="485" y="323"/>
                  <a:pt x="474" y="378"/>
                  <a:pt x="438" y="414"/>
                </a:cubicBezTo>
                <a:cubicBezTo>
                  <a:pt x="422" y="462"/>
                  <a:pt x="374" y="462"/>
                  <a:pt x="330" y="468"/>
                </a:cubicBezTo>
                <a:cubicBezTo>
                  <a:pt x="280" y="485"/>
                  <a:pt x="253" y="502"/>
                  <a:pt x="198" y="510"/>
                </a:cubicBezTo>
                <a:cubicBezTo>
                  <a:pt x="96" y="499"/>
                  <a:pt x="56" y="480"/>
                  <a:pt x="0" y="396"/>
                </a:cubicBezTo>
                <a:cubicBezTo>
                  <a:pt x="9" y="368"/>
                  <a:pt x="13" y="361"/>
                  <a:pt x="42" y="354"/>
                </a:cubicBezTo>
                <a:cubicBezTo>
                  <a:pt x="85" y="325"/>
                  <a:pt x="75" y="344"/>
                  <a:pt x="84" y="306"/>
                </a:cubicBezTo>
                <a:cubicBezTo>
                  <a:pt x="75" y="278"/>
                  <a:pt x="71" y="271"/>
                  <a:pt x="42" y="264"/>
                </a:cubicBezTo>
                <a:cubicBezTo>
                  <a:pt x="36" y="260"/>
                  <a:pt x="29" y="257"/>
                  <a:pt x="24" y="252"/>
                </a:cubicBezTo>
                <a:cubicBezTo>
                  <a:pt x="15" y="241"/>
                  <a:pt x="0" y="216"/>
                  <a:pt x="0" y="216"/>
                </a:cubicBezTo>
                <a:cubicBezTo>
                  <a:pt x="7" y="188"/>
                  <a:pt x="6" y="200"/>
                  <a:pt x="6" y="180"/>
                </a:cubicBez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596" name="Freeform 44"/>
          <p:cNvSpPr>
            <a:spLocks/>
          </p:cNvSpPr>
          <p:nvPr/>
        </p:nvSpPr>
        <p:spPr bwMode="auto">
          <a:xfrm rot="4085351">
            <a:off x="7339807" y="2199481"/>
            <a:ext cx="1027112" cy="809625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36" y="120"/>
              </a:cxn>
              <a:cxn ang="0">
                <a:pos x="78" y="108"/>
              </a:cxn>
              <a:cxn ang="0">
                <a:pos x="144" y="84"/>
              </a:cxn>
              <a:cxn ang="0">
                <a:pos x="180" y="24"/>
              </a:cxn>
              <a:cxn ang="0">
                <a:pos x="204" y="12"/>
              </a:cxn>
              <a:cxn ang="0">
                <a:pos x="240" y="0"/>
              </a:cxn>
              <a:cxn ang="0">
                <a:pos x="312" y="24"/>
              </a:cxn>
              <a:cxn ang="0">
                <a:pos x="432" y="12"/>
              </a:cxn>
              <a:cxn ang="0">
                <a:pos x="480" y="0"/>
              </a:cxn>
              <a:cxn ang="0">
                <a:pos x="636" y="174"/>
              </a:cxn>
              <a:cxn ang="0">
                <a:pos x="642" y="192"/>
              </a:cxn>
              <a:cxn ang="0">
                <a:pos x="636" y="270"/>
              </a:cxn>
              <a:cxn ang="0">
                <a:pos x="528" y="294"/>
              </a:cxn>
              <a:cxn ang="0">
                <a:pos x="438" y="414"/>
              </a:cxn>
              <a:cxn ang="0">
                <a:pos x="330" y="468"/>
              </a:cxn>
              <a:cxn ang="0">
                <a:pos x="198" y="510"/>
              </a:cxn>
              <a:cxn ang="0">
                <a:pos x="0" y="396"/>
              </a:cxn>
              <a:cxn ang="0">
                <a:pos x="42" y="354"/>
              </a:cxn>
              <a:cxn ang="0">
                <a:pos x="84" y="306"/>
              </a:cxn>
              <a:cxn ang="0">
                <a:pos x="42" y="264"/>
              </a:cxn>
              <a:cxn ang="0">
                <a:pos x="24" y="252"/>
              </a:cxn>
              <a:cxn ang="0">
                <a:pos x="0" y="216"/>
              </a:cxn>
              <a:cxn ang="0">
                <a:pos x="6" y="180"/>
              </a:cxn>
            </a:cxnLst>
            <a:rect l="0" t="0" r="r" b="b"/>
            <a:pathLst>
              <a:path w="647" h="510">
                <a:moveTo>
                  <a:pt x="6" y="180"/>
                </a:moveTo>
                <a:cubicBezTo>
                  <a:pt x="12" y="163"/>
                  <a:pt x="24" y="132"/>
                  <a:pt x="36" y="120"/>
                </a:cubicBezTo>
                <a:cubicBezTo>
                  <a:pt x="39" y="117"/>
                  <a:pt x="78" y="108"/>
                  <a:pt x="78" y="108"/>
                </a:cubicBezTo>
                <a:cubicBezTo>
                  <a:pt x="106" y="102"/>
                  <a:pt x="121" y="99"/>
                  <a:pt x="144" y="84"/>
                </a:cubicBezTo>
                <a:cubicBezTo>
                  <a:pt x="152" y="61"/>
                  <a:pt x="159" y="39"/>
                  <a:pt x="180" y="24"/>
                </a:cubicBezTo>
                <a:cubicBezTo>
                  <a:pt x="187" y="19"/>
                  <a:pt x="196" y="15"/>
                  <a:pt x="204" y="12"/>
                </a:cubicBezTo>
                <a:cubicBezTo>
                  <a:pt x="216" y="7"/>
                  <a:pt x="240" y="0"/>
                  <a:pt x="240" y="0"/>
                </a:cubicBezTo>
                <a:cubicBezTo>
                  <a:pt x="265" y="6"/>
                  <a:pt x="287" y="18"/>
                  <a:pt x="312" y="24"/>
                </a:cubicBezTo>
                <a:cubicBezTo>
                  <a:pt x="359" y="21"/>
                  <a:pt x="390" y="21"/>
                  <a:pt x="432" y="12"/>
                </a:cubicBezTo>
                <a:cubicBezTo>
                  <a:pt x="448" y="9"/>
                  <a:pt x="480" y="0"/>
                  <a:pt x="480" y="0"/>
                </a:cubicBezTo>
                <a:cubicBezTo>
                  <a:pt x="559" y="20"/>
                  <a:pt x="583" y="121"/>
                  <a:pt x="636" y="174"/>
                </a:cubicBezTo>
                <a:cubicBezTo>
                  <a:pt x="638" y="180"/>
                  <a:pt x="642" y="186"/>
                  <a:pt x="642" y="192"/>
                </a:cubicBezTo>
                <a:cubicBezTo>
                  <a:pt x="642" y="218"/>
                  <a:pt x="647" y="246"/>
                  <a:pt x="636" y="270"/>
                </a:cubicBezTo>
                <a:cubicBezTo>
                  <a:pt x="631" y="280"/>
                  <a:pt x="532" y="293"/>
                  <a:pt x="528" y="294"/>
                </a:cubicBezTo>
                <a:cubicBezTo>
                  <a:pt x="485" y="323"/>
                  <a:pt x="474" y="378"/>
                  <a:pt x="438" y="414"/>
                </a:cubicBezTo>
                <a:cubicBezTo>
                  <a:pt x="422" y="462"/>
                  <a:pt x="374" y="462"/>
                  <a:pt x="330" y="468"/>
                </a:cubicBezTo>
                <a:cubicBezTo>
                  <a:pt x="280" y="485"/>
                  <a:pt x="253" y="502"/>
                  <a:pt x="198" y="510"/>
                </a:cubicBezTo>
                <a:cubicBezTo>
                  <a:pt x="96" y="499"/>
                  <a:pt x="56" y="480"/>
                  <a:pt x="0" y="396"/>
                </a:cubicBezTo>
                <a:cubicBezTo>
                  <a:pt x="9" y="368"/>
                  <a:pt x="13" y="361"/>
                  <a:pt x="42" y="354"/>
                </a:cubicBezTo>
                <a:cubicBezTo>
                  <a:pt x="85" y="325"/>
                  <a:pt x="75" y="344"/>
                  <a:pt x="84" y="306"/>
                </a:cubicBezTo>
                <a:cubicBezTo>
                  <a:pt x="75" y="278"/>
                  <a:pt x="71" y="271"/>
                  <a:pt x="42" y="264"/>
                </a:cubicBezTo>
                <a:cubicBezTo>
                  <a:pt x="36" y="260"/>
                  <a:pt x="29" y="257"/>
                  <a:pt x="24" y="252"/>
                </a:cubicBezTo>
                <a:cubicBezTo>
                  <a:pt x="15" y="241"/>
                  <a:pt x="0" y="216"/>
                  <a:pt x="0" y="216"/>
                </a:cubicBezTo>
                <a:cubicBezTo>
                  <a:pt x="7" y="188"/>
                  <a:pt x="6" y="200"/>
                  <a:pt x="6" y="180"/>
                </a:cubicBez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597" name="Freeform 45"/>
          <p:cNvSpPr>
            <a:spLocks/>
          </p:cNvSpPr>
          <p:nvPr/>
        </p:nvSpPr>
        <p:spPr bwMode="auto">
          <a:xfrm rot="1649526">
            <a:off x="6272213" y="1847850"/>
            <a:ext cx="1027112" cy="809625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36" y="120"/>
              </a:cxn>
              <a:cxn ang="0">
                <a:pos x="78" y="108"/>
              </a:cxn>
              <a:cxn ang="0">
                <a:pos x="144" y="84"/>
              </a:cxn>
              <a:cxn ang="0">
                <a:pos x="180" y="24"/>
              </a:cxn>
              <a:cxn ang="0">
                <a:pos x="204" y="12"/>
              </a:cxn>
              <a:cxn ang="0">
                <a:pos x="240" y="0"/>
              </a:cxn>
              <a:cxn ang="0">
                <a:pos x="312" y="24"/>
              </a:cxn>
              <a:cxn ang="0">
                <a:pos x="432" y="12"/>
              </a:cxn>
              <a:cxn ang="0">
                <a:pos x="480" y="0"/>
              </a:cxn>
              <a:cxn ang="0">
                <a:pos x="636" y="174"/>
              </a:cxn>
              <a:cxn ang="0">
                <a:pos x="642" y="192"/>
              </a:cxn>
              <a:cxn ang="0">
                <a:pos x="636" y="270"/>
              </a:cxn>
              <a:cxn ang="0">
                <a:pos x="528" y="294"/>
              </a:cxn>
              <a:cxn ang="0">
                <a:pos x="438" y="414"/>
              </a:cxn>
              <a:cxn ang="0">
                <a:pos x="330" y="468"/>
              </a:cxn>
              <a:cxn ang="0">
                <a:pos x="198" y="510"/>
              </a:cxn>
              <a:cxn ang="0">
                <a:pos x="0" y="396"/>
              </a:cxn>
              <a:cxn ang="0">
                <a:pos x="42" y="354"/>
              </a:cxn>
              <a:cxn ang="0">
                <a:pos x="84" y="306"/>
              </a:cxn>
              <a:cxn ang="0">
                <a:pos x="42" y="264"/>
              </a:cxn>
              <a:cxn ang="0">
                <a:pos x="24" y="252"/>
              </a:cxn>
              <a:cxn ang="0">
                <a:pos x="0" y="216"/>
              </a:cxn>
              <a:cxn ang="0">
                <a:pos x="6" y="180"/>
              </a:cxn>
            </a:cxnLst>
            <a:rect l="0" t="0" r="r" b="b"/>
            <a:pathLst>
              <a:path w="647" h="510">
                <a:moveTo>
                  <a:pt x="6" y="180"/>
                </a:moveTo>
                <a:cubicBezTo>
                  <a:pt x="12" y="163"/>
                  <a:pt x="24" y="132"/>
                  <a:pt x="36" y="120"/>
                </a:cubicBezTo>
                <a:cubicBezTo>
                  <a:pt x="39" y="117"/>
                  <a:pt x="78" y="108"/>
                  <a:pt x="78" y="108"/>
                </a:cubicBezTo>
                <a:cubicBezTo>
                  <a:pt x="106" y="102"/>
                  <a:pt x="121" y="99"/>
                  <a:pt x="144" y="84"/>
                </a:cubicBezTo>
                <a:cubicBezTo>
                  <a:pt x="152" y="61"/>
                  <a:pt x="159" y="39"/>
                  <a:pt x="180" y="24"/>
                </a:cubicBezTo>
                <a:cubicBezTo>
                  <a:pt x="187" y="19"/>
                  <a:pt x="196" y="15"/>
                  <a:pt x="204" y="12"/>
                </a:cubicBezTo>
                <a:cubicBezTo>
                  <a:pt x="216" y="7"/>
                  <a:pt x="240" y="0"/>
                  <a:pt x="240" y="0"/>
                </a:cubicBezTo>
                <a:cubicBezTo>
                  <a:pt x="265" y="6"/>
                  <a:pt x="287" y="18"/>
                  <a:pt x="312" y="24"/>
                </a:cubicBezTo>
                <a:cubicBezTo>
                  <a:pt x="359" y="21"/>
                  <a:pt x="390" y="21"/>
                  <a:pt x="432" y="12"/>
                </a:cubicBezTo>
                <a:cubicBezTo>
                  <a:pt x="448" y="9"/>
                  <a:pt x="480" y="0"/>
                  <a:pt x="480" y="0"/>
                </a:cubicBezTo>
                <a:cubicBezTo>
                  <a:pt x="559" y="20"/>
                  <a:pt x="583" y="121"/>
                  <a:pt x="636" y="174"/>
                </a:cubicBezTo>
                <a:cubicBezTo>
                  <a:pt x="638" y="180"/>
                  <a:pt x="642" y="186"/>
                  <a:pt x="642" y="192"/>
                </a:cubicBezTo>
                <a:cubicBezTo>
                  <a:pt x="642" y="218"/>
                  <a:pt x="647" y="246"/>
                  <a:pt x="636" y="270"/>
                </a:cubicBezTo>
                <a:cubicBezTo>
                  <a:pt x="631" y="280"/>
                  <a:pt x="532" y="293"/>
                  <a:pt x="528" y="294"/>
                </a:cubicBezTo>
                <a:cubicBezTo>
                  <a:pt x="485" y="323"/>
                  <a:pt x="474" y="378"/>
                  <a:pt x="438" y="414"/>
                </a:cubicBezTo>
                <a:cubicBezTo>
                  <a:pt x="422" y="462"/>
                  <a:pt x="374" y="462"/>
                  <a:pt x="330" y="468"/>
                </a:cubicBezTo>
                <a:cubicBezTo>
                  <a:pt x="280" y="485"/>
                  <a:pt x="253" y="502"/>
                  <a:pt x="198" y="510"/>
                </a:cubicBezTo>
                <a:cubicBezTo>
                  <a:pt x="96" y="499"/>
                  <a:pt x="56" y="480"/>
                  <a:pt x="0" y="396"/>
                </a:cubicBezTo>
                <a:cubicBezTo>
                  <a:pt x="9" y="368"/>
                  <a:pt x="13" y="361"/>
                  <a:pt x="42" y="354"/>
                </a:cubicBezTo>
                <a:cubicBezTo>
                  <a:pt x="85" y="325"/>
                  <a:pt x="75" y="344"/>
                  <a:pt x="84" y="306"/>
                </a:cubicBezTo>
                <a:cubicBezTo>
                  <a:pt x="75" y="278"/>
                  <a:pt x="71" y="271"/>
                  <a:pt x="42" y="264"/>
                </a:cubicBezTo>
                <a:cubicBezTo>
                  <a:pt x="36" y="260"/>
                  <a:pt x="29" y="257"/>
                  <a:pt x="24" y="252"/>
                </a:cubicBezTo>
                <a:cubicBezTo>
                  <a:pt x="15" y="241"/>
                  <a:pt x="0" y="216"/>
                  <a:pt x="0" y="216"/>
                </a:cubicBezTo>
                <a:cubicBezTo>
                  <a:pt x="7" y="188"/>
                  <a:pt x="6" y="200"/>
                  <a:pt x="6" y="180"/>
                </a:cubicBez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598" name="Freeform 46"/>
          <p:cNvSpPr>
            <a:spLocks/>
          </p:cNvSpPr>
          <p:nvPr/>
        </p:nvSpPr>
        <p:spPr bwMode="auto">
          <a:xfrm rot="-1454268">
            <a:off x="5176838" y="2143125"/>
            <a:ext cx="1027112" cy="809625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36" y="120"/>
              </a:cxn>
              <a:cxn ang="0">
                <a:pos x="78" y="108"/>
              </a:cxn>
              <a:cxn ang="0">
                <a:pos x="144" y="84"/>
              </a:cxn>
              <a:cxn ang="0">
                <a:pos x="180" y="24"/>
              </a:cxn>
              <a:cxn ang="0">
                <a:pos x="204" y="12"/>
              </a:cxn>
              <a:cxn ang="0">
                <a:pos x="240" y="0"/>
              </a:cxn>
              <a:cxn ang="0">
                <a:pos x="312" y="24"/>
              </a:cxn>
              <a:cxn ang="0">
                <a:pos x="432" y="12"/>
              </a:cxn>
              <a:cxn ang="0">
                <a:pos x="480" y="0"/>
              </a:cxn>
              <a:cxn ang="0">
                <a:pos x="636" y="174"/>
              </a:cxn>
              <a:cxn ang="0">
                <a:pos x="642" y="192"/>
              </a:cxn>
              <a:cxn ang="0">
                <a:pos x="636" y="270"/>
              </a:cxn>
              <a:cxn ang="0">
                <a:pos x="528" y="294"/>
              </a:cxn>
              <a:cxn ang="0">
                <a:pos x="438" y="414"/>
              </a:cxn>
              <a:cxn ang="0">
                <a:pos x="330" y="468"/>
              </a:cxn>
              <a:cxn ang="0">
                <a:pos x="198" y="510"/>
              </a:cxn>
              <a:cxn ang="0">
                <a:pos x="0" y="396"/>
              </a:cxn>
              <a:cxn ang="0">
                <a:pos x="42" y="354"/>
              </a:cxn>
              <a:cxn ang="0">
                <a:pos x="84" y="306"/>
              </a:cxn>
              <a:cxn ang="0">
                <a:pos x="42" y="264"/>
              </a:cxn>
              <a:cxn ang="0">
                <a:pos x="24" y="252"/>
              </a:cxn>
              <a:cxn ang="0">
                <a:pos x="0" y="216"/>
              </a:cxn>
              <a:cxn ang="0">
                <a:pos x="6" y="180"/>
              </a:cxn>
            </a:cxnLst>
            <a:rect l="0" t="0" r="r" b="b"/>
            <a:pathLst>
              <a:path w="647" h="510">
                <a:moveTo>
                  <a:pt x="6" y="180"/>
                </a:moveTo>
                <a:cubicBezTo>
                  <a:pt x="12" y="163"/>
                  <a:pt x="24" y="132"/>
                  <a:pt x="36" y="120"/>
                </a:cubicBezTo>
                <a:cubicBezTo>
                  <a:pt x="39" y="117"/>
                  <a:pt x="78" y="108"/>
                  <a:pt x="78" y="108"/>
                </a:cubicBezTo>
                <a:cubicBezTo>
                  <a:pt x="106" y="102"/>
                  <a:pt x="121" y="99"/>
                  <a:pt x="144" y="84"/>
                </a:cubicBezTo>
                <a:cubicBezTo>
                  <a:pt x="152" y="61"/>
                  <a:pt x="159" y="39"/>
                  <a:pt x="180" y="24"/>
                </a:cubicBezTo>
                <a:cubicBezTo>
                  <a:pt x="187" y="19"/>
                  <a:pt x="196" y="15"/>
                  <a:pt x="204" y="12"/>
                </a:cubicBezTo>
                <a:cubicBezTo>
                  <a:pt x="216" y="7"/>
                  <a:pt x="240" y="0"/>
                  <a:pt x="240" y="0"/>
                </a:cubicBezTo>
                <a:cubicBezTo>
                  <a:pt x="265" y="6"/>
                  <a:pt x="287" y="18"/>
                  <a:pt x="312" y="24"/>
                </a:cubicBezTo>
                <a:cubicBezTo>
                  <a:pt x="359" y="21"/>
                  <a:pt x="390" y="21"/>
                  <a:pt x="432" y="12"/>
                </a:cubicBezTo>
                <a:cubicBezTo>
                  <a:pt x="448" y="9"/>
                  <a:pt x="480" y="0"/>
                  <a:pt x="480" y="0"/>
                </a:cubicBezTo>
                <a:cubicBezTo>
                  <a:pt x="559" y="20"/>
                  <a:pt x="583" y="121"/>
                  <a:pt x="636" y="174"/>
                </a:cubicBezTo>
                <a:cubicBezTo>
                  <a:pt x="638" y="180"/>
                  <a:pt x="642" y="186"/>
                  <a:pt x="642" y="192"/>
                </a:cubicBezTo>
                <a:cubicBezTo>
                  <a:pt x="642" y="218"/>
                  <a:pt x="647" y="246"/>
                  <a:pt x="636" y="270"/>
                </a:cubicBezTo>
                <a:cubicBezTo>
                  <a:pt x="631" y="280"/>
                  <a:pt x="532" y="293"/>
                  <a:pt x="528" y="294"/>
                </a:cubicBezTo>
                <a:cubicBezTo>
                  <a:pt x="485" y="323"/>
                  <a:pt x="474" y="378"/>
                  <a:pt x="438" y="414"/>
                </a:cubicBezTo>
                <a:cubicBezTo>
                  <a:pt x="422" y="462"/>
                  <a:pt x="374" y="462"/>
                  <a:pt x="330" y="468"/>
                </a:cubicBezTo>
                <a:cubicBezTo>
                  <a:pt x="280" y="485"/>
                  <a:pt x="253" y="502"/>
                  <a:pt x="198" y="510"/>
                </a:cubicBezTo>
                <a:cubicBezTo>
                  <a:pt x="96" y="499"/>
                  <a:pt x="56" y="480"/>
                  <a:pt x="0" y="396"/>
                </a:cubicBezTo>
                <a:cubicBezTo>
                  <a:pt x="9" y="368"/>
                  <a:pt x="13" y="361"/>
                  <a:pt x="42" y="354"/>
                </a:cubicBezTo>
                <a:cubicBezTo>
                  <a:pt x="85" y="325"/>
                  <a:pt x="75" y="344"/>
                  <a:pt x="84" y="306"/>
                </a:cubicBezTo>
                <a:cubicBezTo>
                  <a:pt x="75" y="278"/>
                  <a:pt x="71" y="271"/>
                  <a:pt x="42" y="264"/>
                </a:cubicBezTo>
                <a:cubicBezTo>
                  <a:pt x="36" y="260"/>
                  <a:pt x="29" y="257"/>
                  <a:pt x="24" y="252"/>
                </a:cubicBezTo>
                <a:cubicBezTo>
                  <a:pt x="15" y="241"/>
                  <a:pt x="0" y="216"/>
                  <a:pt x="0" y="216"/>
                </a:cubicBezTo>
                <a:cubicBezTo>
                  <a:pt x="7" y="188"/>
                  <a:pt x="6" y="200"/>
                  <a:pt x="6" y="180"/>
                </a:cubicBez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599" name="Freeform 47"/>
          <p:cNvSpPr>
            <a:spLocks/>
          </p:cNvSpPr>
          <p:nvPr/>
        </p:nvSpPr>
        <p:spPr bwMode="auto">
          <a:xfrm>
            <a:off x="7672388" y="3314700"/>
            <a:ext cx="1027112" cy="809625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36" y="120"/>
              </a:cxn>
              <a:cxn ang="0">
                <a:pos x="78" y="108"/>
              </a:cxn>
              <a:cxn ang="0">
                <a:pos x="144" y="84"/>
              </a:cxn>
              <a:cxn ang="0">
                <a:pos x="180" y="24"/>
              </a:cxn>
              <a:cxn ang="0">
                <a:pos x="204" y="12"/>
              </a:cxn>
              <a:cxn ang="0">
                <a:pos x="240" y="0"/>
              </a:cxn>
              <a:cxn ang="0">
                <a:pos x="312" y="24"/>
              </a:cxn>
              <a:cxn ang="0">
                <a:pos x="432" y="12"/>
              </a:cxn>
              <a:cxn ang="0">
                <a:pos x="480" y="0"/>
              </a:cxn>
              <a:cxn ang="0">
                <a:pos x="636" y="174"/>
              </a:cxn>
              <a:cxn ang="0">
                <a:pos x="642" y="192"/>
              </a:cxn>
              <a:cxn ang="0">
                <a:pos x="636" y="270"/>
              </a:cxn>
              <a:cxn ang="0">
                <a:pos x="528" y="294"/>
              </a:cxn>
              <a:cxn ang="0">
                <a:pos x="438" y="414"/>
              </a:cxn>
              <a:cxn ang="0">
                <a:pos x="330" y="468"/>
              </a:cxn>
              <a:cxn ang="0">
                <a:pos x="198" y="510"/>
              </a:cxn>
              <a:cxn ang="0">
                <a:pos x="0" y="396"/>
              </a:cxn>
              <a:cxn ang="0">
                <a:pos x="42" y="354"/>
              </a:cxn>
              <a:cxn ang="0">
                <a:pos x="84" y="306"/>
              </a:cxn>
              <a:cxn ang="0">
                <a:pos x="42" y="264"/>
              </a:cxn>
              <a:cxn ang="0">
                <a:pos x="24" y="252"/>
              </a:cxn>
              <a:cxn ang="0">
                <a:pos x="0" y="216"/>
              </a:cxn>
              <a:cxn ang="0">
                <a:pos x="6" y="180"/>
              </a:cxn>
            </a:cxnLst>
            <a:rect l="0" t="0" r="r" b="b"/>
            <a:pathLst>
              <a:path w="647" h="510">
                <a:moveTo>
                  <a:pt x="6" y="180"/>
                </a:moveTo>
                <a:cubicBezTo>
                  <a:pt x="12" y="163"/>
                  <a:pt x="24" y="132"/>
                  <a:pt x="36" y="120"/>
                </a:cubicBezTo>
                <a:cubicBezTo>
                  <a:pt x="39" y="117"/>
                  <a:pt x="78" y="108"/>
                  <a:pt x="78" y="108"/>
                </a:cubicBezTo>
                <a:cubicBezTo>
                  <a:pt x="106" y="102"/>
                  <a:pt x="121" y="99"/>
                  <a:pt x="144" y="84"/>
                </a:cubicBezTo>
                <a:cubicBezTo>
                  <a:pt x="152" y="61"/>
                  <a:pt x="159" y="39"/>
                  <a:pt x="180" y="24"/>
                </a:cubicBezTo>
                <a:cubicBezTo>
                  <a:pt x="187" y="19"/>
                  <a:pt x="196" y="15"/>
                  <a:pt x="204" y="12"/>
                </a:cubicBezTo>
                <a:cubicBezTo>
                  <a:pt x="216" y="7"/>
                  <a:pt x="240" y="0"/>
                  <a:pt x="240" y="0"/>
                </a:cubicBezTo>
                <a:cubicBezTo>
                  <a:pt x="265" y="6"/>
                  <a:pt x="287" y="18"/>
                  <a:pt x="312" y="24"/>
                </a:cubicBezTo>
                <a:cubicBezTo>
                  <a:pt x="359" y="21"/>
                  <a:pt x="390" y="21"/>
                  <a:pt x="432" y="12"/>
                </a:cubicBezTo>
                <a:cubicBezTo>
                  <a:pt x="448" y="9"/>
                  <a:pt x="480" y="0"/>
                  <a:pt x="480" y="0"/>
                </a:cubicBezTo>
                <a:cubicBezTo>
                  <a:pt x="559" y="20"/>
                  <a:pt x="583" y="121"/>
                  <a:pt x="636" y="174"/>
                </a:cubicBezTo>
                <a:cubicBezTo>
                  <a:pt x="638" y="180"/>
                  <a:pt x="642" y="186"/>
                  <a:pt x="642" y="192"/>
                </a:cubicBezTo>
                <a:cubicBezTo>
                  <a:pt x="642" y="218"/>
                  <a:pt x="647" y="246"/>
                  <a:pt x="636" y="270"/>
                </a:cubicBezTo>
                <a:cubicBezTo>
                  <a:pt x="631" y="280"/>
                  <a:pt x="532" y="293"/>
                  <a:pt x="528" y="294"/>
                </a:cubicBezTo>
                <a:cubicBezTo>
                  <a:pt x="485" y="323"/>
                  <a:pt x="474" y="378"/>
                  <a:pt x="438" y="414"/>
                </a:cubicBezTo>
                <a:cubicBezTo>
                  <a:pt x="422" y="462"/>
                  <a:pt x="374" y="462"/>
                  <a:pt x="330" y="468"/>
                </a:cubicBezTo>
                <a:cubicBezTo>
                  <a:pt x="280" y="485"/>
                  <a:pt x="253" y="502"/>
                  <a:pt x="198" y="510"/>
                </a:cubicBezTo>
                <a:cubicBezTo>
                  <a:pt x="96" y="499"/>
                  <a:pt x="56" y="480"/>
                  <a:pt x="0" y="396"/>
                </a:cubicBezTo>
                <a:cubicBezTo>
                  <a:pt x="9" y="368"/>
                  <a:pt x="13" y="361"/>
                  <a:pt x="42" y="354"/>
                </a:cubicBezTo>
                <a:cubicBezTo>
                  <a:pt x="85" y="325"/>
                  <a:pt x="75" y="344"/>
                  <a:pt x="84" y="306"/>
                </a:cubicBezTo>
                <a:cubicBezTo>
                  <a:pt x="75" y="278"/>
                  <a:pt x="71" y="271"/>
                  <a:pt x="42" y="264"/>
                </a:cubicBezTo>
                <a:cubicBezTo>
                  <a:pt x="36" y="260"/>
                  <a:pt x="29" y="257"/>
                  <a:pt x="24" y="252"/>
                </a:cubicBezTo>
                <a:cubicBezTo>
                  <a:pt x="15" y="241"/>
                  <a:pt x="0" y="216"/>
                  <a:pt x="0" y="216"/>
                </a:cubicBezTo>
                <a:cubicBezTo>
                  <a:pt x="7" y="188"/>
                  <a:pt x="6" y="200"/>
                  <a:pt x="6" y="180"/>
                </a:cubicBez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600" name="Freeform 48"/>
          <p:cNvSpPr>
            <a:spLocks/>
          </p:cNvSpPr>
          <p:nvPr/>
        </p:nvSpPr>
        <p:spPr bwMode="auto">
          <a:xfrm rot="-2467789">
            <a:off x="6653213" y="4619625"/>
            <a:ext cx="1027112" cy="809625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36" y="120"/>
              </a:cxn>
              <a:cxn ang="0">
                <a:pos x="78" y="108"/>
              </a:cxn>
              <a:cxn ang="0">
                <a:pos x="144" y="84"/>
              </a:cxn>
              <a:cxn ang="0">
                <a:pos x="180" y="24"/>
              </a:cxn>
              <a:cxn ang="0">
                <a:pos x="204" y="12"/>
              </a:cxn>
              <a:cxn ang="0">
                <a:pos x="240" y="0"/>
              </a:cxn>
              <a:cxn ang="0">
                <a:pos x="312" y="24"/>
              </a:cxn>
              <a:cxn ang="0">
                <a:pos x="432" y="12"/>
              </a:cxn>
              <a:cxn ang="0">
                <a:pos x="480" y="0"/>
              </a:cxn>
              <a:cxn ang="0">
                <a:pos x="636" y="174"/>
              </a:cxn>
              <a:cxn ang="0">
                <a:pos x="642" y="192"/>
              </a:cxn>
              <a:cxn ang="0">
                <a:pos x="636" y="270"/>
              </a:cxn>
              <a:cxn ang="0">
                <a:pos x="528" y="294"/>
              </a:cxn>
              <a:cxn ang="0">
                <a:pos x="438" y="414"/>
              </a:cxn>
              <a:cxn ang="0">
                <a:pos x="330" y="468"/>
              </a:cxn>
              <a:cxn ang="0">
                <a:pos x="198" y="510"/>
              </a:cxn>
              <a:cxn ang="0">
                <a:pos x="0" y="396"/>
              </a:cxn>
              <a:cxn ang="0">
                <a:pos x="42" y="354"/>
              </a:cxn>
              <a:cxn ang="0">
                <a:pos x="84" y="306"/>
              </a:cxn>
              <a:cxn ang="0">
                <a:pos x="42" y="264"/>
              </a:cxn>
              <a:cxn ang="0">
                <a:pos x="24" y="252"/>
              </a:cxn>
              <a:cxn ang="0">
                <a:pos x="0" y="216"/>
              </a:cxn>
              <a:cxn ang="0">
                <a:pos x="6" y="180"/>
              </a:cxn>
            </a:cxnLst>
            <a:rect l="0" t="0" r="r" b="b"/>
            <a:pathLst>
              <a:path w="647" h="510">
                <a:moveTo>
                  <a:pt x="6" y="180"/>
                </a:moveTo>
                <a:cubicBezTo>
                  <a:pt x="12" y="163"/>
                  <a:pt x="24" y="132"/>
                  <a:pt x="36" y="120"/>
                </a:cubicBezTo>
                <a:cubicBezTo>
                  <a:pt x="39" y="117"/>
                  <a:pt x="78" y="108"/>
                  <a:pt x="78" y="108"/>
                </a:cubicBezTo>
                <a:cubicBezTo>
                  <a:pt x="106" y="102"/>
                  <a:pt x="121" y="99"/>
                  <a:pt x="144" y="84"/>
                </a:cubicBezTo>
                <a:cubicBezTo>
                  <a:pt x="152" y="61"/>
                  <a:pt x="159" y="39"/>
                  <a:pt x="180" y="24"/>
                </a:cubicBezTo>
                <a:cubicBezTo>
                  <a:pt x="187" y="19"/>
                  <a:pt x="196" y="15"/>
                  <a:pt x="204" y="12"/>
                </a:cubicBezTo>
                <a:cubicBezTo>
                  <a:pt x="216" y="7"/>
                  <a:pt x="240" y="0"/>
                  <a:pt x="240" y="0"/>
                </a:cubicBezTo>
                <a:cubicBezTo>
                  <a:pt x="265" y="6"/>
                  <a:pt x="287" y="18"/>
                  <a:pt x="312" y="24"/>
                </a:cubicBezTo>
                <a:cubicBezTo>
                  <a:pt x="359" y="21"/>
                  <a:pt x="390" y="21"/>
                  <a:pt x="432" y="12"/>
                </a:cubicBezTo>
                <a:cubicBezTo>
                  <a:pt x="448" y="9"/>
                  <a:pt x="480" y="0"/>
                  <a:pt x="480" y="0"/>
                </a:cubicBezTo>
                <a:cubicBezTo>
                  <a:pt x="559" y="20"/>
                  <a:pt x="583" y="121"/>
                  <a:pt x="636" y="174"/>
                </a:cubicBezTo>
                <a:cubicBezTo>
                  <a:pt x="638" y="180"/>
                  <a:pt x="642" y="186"/>
                  <a:pt x="642" y="192"/>
                </a:cubicBezTo>
                <a:cubicBezTo>
                  <a:pt x="642" y="218"/>
                  <a:pt x="647" y="246"/>
                  <a:pt x="636" y="270"/>
                </a:cubicBezTo>
                <a:cubicBezTo>
                  <a:pt x="631" y="280"/>
                  <a:pt x="532" y="293"/>
                  <a:pt x="528" y="294"/>
                </a:cubicBezTo>
                <a:cubicBezTo>
                  <a:pt x="485" y="323"/>
                  <a:pt x="474" y="378"/>
                  <a:pt x="438" y="414"/>
                </a:cubicBezTo>
                <a:cubicBezTo>
                  <a:pt x="422" y="462"/>
                  <a:pt x="374" y="462"/>
                  <a:pt x="330" y="468"/>
                </a:cubicBezTo>
                <a:cubicBezTo>
                  <a:pt x="280" y="485"/>
                  <a:pt x="253" y="502"/>
                  <a:pt x="198" y="510"/>
                </a:cubicBezTo>
                <a:cubicBezTo>
                  <a:pt x="96" y="499"/>
                  <a:pt x="56" y="480"/>
                  <a:pt x="0" y="396"/>
                </a:cubicBezTo>
                <a:cubicBezTo>
                  <a:pt x="9" y="368"/>
                  <a:pt x="13" y="361"/>
                  <a:pt x="42" y="354"/>
                </a:cubicBezTo>
                <a:cubicBezTo>
                  <a:pt x="85" y="325"/>
                  <a:pt x="75" y="344"/>
                  <a:pt x="84" y="306"/>
                </a:cubicBezTo>
                <a:cubicBezTo>
                  <a:pt x="75" y="278"/>
                  <a:pt x="71" y="271"/>
                  <a:pt x="42" y="264"/>
                </a:cubicBezTo>
                <a:cubicBezTo>
                  <a:pt x="36" y="260"/>
                  <a:pt x="29" y="257"/>
                  <a:pt x="24" y="252"/>
                </a:cubicBezTo>
                <a:cubicBezTo>
                  <a:pt x="15" y="241"/>
                  <a:pt x="0" y="216"/>
                  <a:pt x="0" y="216"/>
                </a:cubicBezTo>
                <a:cubicBezTo>
                  <a:pt x="7" y="188"/>
                  <a:pt x="6" y="200"/>
                  <a:pt x="6" y="180"/>
                </a:cubicBez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601" name="Freeform 49"/>
          <p:cNvSpPr>
            <a:spLocks/>
          </p:cNvSpPr>
          <p:nvPr/>
        </p:nvSpPr>
        <p:spPr bwMode="auto">
          <a:xfrm rot="3463141">
            <a:off x="4815682" y="3532981"/>
            <a:ext cx="1027112" cy="809625"/>
          </a:xfrm>
          <a:custGeom>
            <a:avLst/>
            <a:gdLst/>
            <a:ahLst/>
            <a:cxnLst>
              <a:cxn ang="0">
                <a:pos x="6" y="180"/>
              </a:cxn>
              <a:cxn ang="0">
                <a:pos x="36" y="120"/>
              </a:cxn>
              <a:cxn ang="0">
                <a:pos x="78" y="108"/>
              </a:cxn>
              <a:cxn ang="0">
                <a:pos x="144" y="84"/>
              </a:cxn>
              <a:cxn ang="0">
                <a:pos x="180" y="24"/>
              </a:cxn>
              <a:cxn ang="0">
                <a:pos x="204" y="12"/>
              </a:cxn>
              <a:cxn ang="0">
                <a:pos x="240" y="0"/>
              </a:cxn>
              <a:cxn ang="0">
                <a:pos x="312" y="24"/>
              </a:cxn>
              <a:cxn ang="0">
                <a:pos x="432" y="12"/>
              </a:cxn>
              <a:cxn ang="0">
                <a:pos x="480" y="0"/>
              </a:cxn>
              <a:cxn ang="0">
                <a:pos x="636" y="174"/>
              </a:cxn>
              <a:cxn ang="0">
                <a:pos x="642" y="192"/>
              </a:cxn>
              <a:cxn ang="0">
                <a:pos x="636" y="270"/>
              </a:cxn>
              <a:cxn ang="0">
                <a:pos x="528" y="294"/>
              </a:cxn>
              <a:cxn ang="0">
                <a:pos x="438" y="414"/>
              </a:cxn>
              <a:cxn ang="0">
                <a:pos x="330" y="468"/>
              </a:cxn>
              <a:cxn ang="0">
                <a:pos x="198" y="510"/>
              </a:cxn>
              <a:cxn ang="0">
                <a:pos x="0" y="396"/>
              </a:cxn>
              <a:cxn ang="0">
                <a:pos x="42" y="354"/>
              </a:cxn>
              <a:cxn ang="0">
                <a:pos x="84" y="306"/>
              </a:cxn>
              <a:cxn ang="0">
                <a:pos x="42" y="264"/>
              </a:cxn>
              <a:cxn ang="0">
                <a:pos x="24" y="252"/>
              </a:cxn>
              <a:cxn ang="0">
                <a:pos x="0" y="216"/>
              </a:cxn>
              <a:cxn ang="0">
                <a:pos x="6" y="180"/>
              </a:cxn>
            </a:cxnLst>
            <a:rect l="0" t="0" r="r" b="b"/>
            <a:pathLst>
              <a:path w="647" h="510">
                <a:moveTo>
                  <a:pt x="6" y="180"/>
                </a:moveTo>
                <a:cubicBezTo>
                  <a:pt x="12" y="163"/>
                  <a:pt x="24" y="132"/>
                  <a:pt x="36" y="120"/>
                </a:cubicBezTo>
                <a:cubicBezTo>
                  <a:pt x="39" y="117"/>
                  <a:pt x="78" y="108"/>
                  <a:pt x="78" y="108"/>
                </a:cubicBezTo>
                <a:cubicBezTo>
                  <a:pt x="106" y="102"/>
                  <a:pt x="121" y="99"/>
                  <a:pt x="144" y="84"/>
                </a:cubicBezTo>
                <a:cubicBezTo>
                  <a:pt x="152" y="61"/>
                  <a:pt x="159" y="39"/>
                  <a:pt x="180" y="24"/>
                </a:cubicBezTo>
                <a:cubicBezTo>
                  <a:pt x="187" y="19"/>
                  <a:pt x="196" y="15"/>
                  <a:pt x="204" y="12"/>
                </a:cubicBezTo>
                <a:cubicBezTo>
                  <a:pt x="216" y="7"/>
                  <a:pt x="240" y="0"/>
                  <a:pt x="240" y="0"/>
                </a:cubicBezTo>
                <a:cubicBezTo>
                  <a:pt x="265" y="6"/>
                  <a:pt x="287" y="18"/>
                  <a:pt x="312" y="24"/>
                </a:cubicBezTo>
                <a:cubicBezTo>
                  <a:pt x="359" y="21"/>
                  <a:pt x="390" y="21"/>
                  <a:pt x="432" y="12"/>
                </a:cubicBezTo>
                <a:cubicBezTo>
                  <a:pt x="448" y="9"/>
                  <a:pt x="480" y="0"/>
                  <a:pt x="480" y="0"/>
                </a:cubicBezTo>
                <a:cubicBezTo>
                  <a:pt x="559" y="20"/>
                  <a:pt x="583" y="121"/>
                  <a:pt x="636" y="174"/>
                </a:cubicBezTo>
                <a:cubicBezTo>
                  <a:pt x="638" y="180"/>
                  <a:pt x="642" y="186"/>
                  <a:pt x="642" y="192"/>
                </a:cubicBezTo>
                <a:cubicBezTo>
                  <a:pt x="642" y="218"/>
                  <a:pt x="647" y="246"/>
                  <a:pt x="636" y="270"/>
                </a:cubicBezTo>
                <a:cubicBezTo>
                  <a:pt x="631" y="280"/>
                  <a:pt x="532" y="293"/>
                  <a:pt x="528" y="294"/>
                </a:cubicBezTo>
                <a:cubicBezTo>
                  <a:pt x="485" y="323"/>
                  <a:pt x="474" y="378"/>
                  <a:pt x="438" y="414"/>
                </a:cubicBezTo>
                <a:cubicBezTo>
                  <a:pt x="422" y="462"/>
                  <a:pt x="374" y="462"/>
                  <a:pt x="330" y="468"/>
                </a:cubicBezTo>
                <a:cubicBezTo>
                  <a:pt x="280" y="485"/>
                  <a:pt x="253" y="502"/>
                  <a:pt x="198" y="510"/>
                </a:cubicBezTo>
                <a:cubicBezTo>
                  <a:pt x="96" y="499"/>
                  <a:pt x="56" y="480"/>
                  <a:pt x="0" y="396"/>
                </a:cubicBezTo>
                <a:cubicBezTo>
                  <a:pt x="9" y="368"/>
                  <a:pt x="13" y="361"/>
                  <a:pt x="42" y="354"/>
                </a:cubicBezTo>
                <a:cubicBezTo>
                  <a:pt x="85" y="325"/>
                  <a:pt x="75" y="344"/>
                  <a:pt x="84" y="306"/>
                </a:cubicBezTo>
                <a:cubicBezTo>
                  <a:pt x="75" y="278"/>
                  <a:pt x="71" y="271"/>
                  <a:pt x="42" y="264"/>
                </a:cubicBezTo>
                <a:cubicBezTo>
                  <a:pt x="36" y="260"/>
                  <a:pt x="29" y="257"/>
                  <a:pt x="24" y="252"/>
                </a:cubicBezTo>
                <a:cubicBezTo>
                  <a:pt x="15" y="241"/>
                  <a:pt x="0" y="216"/>
                  <a:pt x="0" y="216"/>
                </a:cubicBezTo>
                <a:cubicBezTo>
                  <a:pt x="7" y="188"/>
                  <a:pt x="6" y="200"/>
                  <a:pt x="6" y="180"/>
                </a:cubicBez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27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51607" name="Group 55"/>
          <p:cNvGrpSpPr>
            <a:grpSpLocks/>
          </p:cNvGrpSpPr>
          <p:nvPr/>
        </p:nvGrpSpPr>
        <p:grpSpPr bwMode="auto">
          <a:xfrm rot="-5400000">
            <a:off x="5488781" y="1304132"/>
            <a:ext cx="2551113" cy="2514600"/>
            <a:chOff x="1153" y="1428"/>
            <a:chExt cx="2003" cy="1584"/>
          </a:xfrm>
        </p:grpSpPr>
        <p:sp>
          <p:nvSpPr>
            <p:cNvPr id="151604" name="Freeform 52"/>
            <p:cNvSpPr>
              <a:spLocks/>
            </p:cNvSpPr>
            <p:nvPr/>
          </p:nvSpPr>
          <p:spPr bwMode="auto">
            <a:xfrm>
              <a:off x="1164" y="1428"/>
              <a:ext cx="1992" cy="1584"/>
            </a:xfrm>
            <a:custGeom>
              <a:avLst/>
              <a:gdLst/>
              <a:ahLst/>
              <a:cxnLst>
                <a:cxn ang="0">
                  <a:pos x="0" y="840"/>
                </a:cxn>
                <a:cxn ang="0">
                  <a:pos x="1992" y="1584"/>
                </a:cxn>
                <a:cxn ang="0">
                  <a:pos x="1992" y="0"/>
                </a:cxn>
                <a:cxn ang="0">
                  <a:pos x="0" y="840"/>
                </a:cxn>
              </a:cxnLst>
              <a:rect l="0" t="0" r="r" b="b"/>
              <a:pathLst>
                <a:path w="1992" h="1584">
                  <a:moveTo>
                    <a:pt x="0" y="840"/>
                  </a:moveTo>
                  <a:lnTo>
                    <a:pt x="1992" y="1584"/>
                  </a:lnTo>
                  <a:lnTo>
                    <a:pt x="1992" y="0"/>
                  </a:lnTo>
                  <a:lnTo>
                    <a:pt x="0" y="840"/>
                  </a:lnTo>
                  <a:close/>
                </a:path>
              </a:pathLst>
            </a:custGeom>
            <a:solidFill>
              <a:srgbClr val="66CCFF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606" name="Freeform 54"/>
            <p:cNvSpPr>
              <a:spLocks/>
            </p:cNvSpPr>
            <p:nvPr/>
          </p:nvSpPr>
          <p:spPr bwMode="auto">
            <a:xfrm>
              <a:off x="1153" y="2136"/>
              <a:ext cx="257" cy="255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257" y="0"/>
                </a:cxn>
                <a:cxn ang="0">
                  <a:pos x="256" y="255"/>
                </a:cxn>
                <a:cxn ang="0">
                  <a:pos x="0" y="129"/>
                </a:cxn>
              </a:cxnLst>
              <a:rect l="0" t="0" r="r" b="b"/>
              <a:pathLst>
                <a:path w="257" h="255">
                  <a:moveTo>
                    <a:pt x="0" y="129"/>
                  </a:moveTo>
                  <a:lnTo>
                    <a:pt x="257" y="0"/>
                  </a:lnTo>
                  <a:lnTo>
                    <a:pt x="256" y="255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51613" name="Group 61"/>
          <p:cNvGrpSpPr>
            <a:grpSpLocks/>
          </p:cNvGrpSpPr>
          <p:nvPr/>
        </p:nvGrpSpPr>
        <p:grpSpPr bwMode="auto">
          <a:xfrm rot="-2190287">
            <a:off x="4445000" y="2781300"/>
            <a:ext cx="2551113" cy="2514600"/>
            <a:chOff x="1153" y="1428"/>
            <a:chExt cx="2003" cy="1584"/>
          </a:xfrm>
        </p:grpSpPr>
        <p:sp>
          <p:nvSpPr>
            <p:cNvPr id="151614" name="Freeform 62"/>
            <p:cNvSpPr>
              <a:spLocks/>
            </p:cNvSpPr>
            <p:nvPr/>
          </p:nvSpPr>
          <p:spPr bwMode="auto">
            <a:xfrm>
              <a:off x="1164" y="1428"/>
              <a:ext cx="1992" cy="1584"/>
            </a:xfrm>
            <a:custGeom>
              <a:avLst/>
              <a:gdLst/>
              <a:ahLst/>
              <a:cxnLst>
                <a:cxn ang="0">
                  <a:pos x="0" y="840"/>
                </a:cxn>
                <a:cxn ang="0">
                  <a:pos x="1992" y="1584"/>
                </a:cxn>
                <a:cxn ang="0">
                  <a:pos x="1992" y="0"/>
                </a:cxn>
                <a:cxn ang="0">
                  <a:pos x="0" y="840"/>
                </a:cxn>
              </a:cxnLst>
              <a:rect l="0" t="0" r="r" b="b"/>
              <a:pathLst>
                <a:path w="1992" h="1584">
                  <a:moveTo>
                    <a:pt x="0" y="840"/>
                  </a:moveTo>
                  <a:lnTo>
                    <a:pt x="1992" y="1584"/>
                  </a:lnTo>
                  <a:lnTo>
                    <a:pt x="1992" y="0"/>
                  </a:lnTo>
                  <a:lnTo>
                    <a:pt x="0" y="840"/>
                  </a:lnTo>
                  <a:close/>
                </a:path>
              </a:pathLst>
            </a:custGeom>
            <a:solidFill>
              <a:srgbClr val="66CCFF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615" name="Freeform 63"/>
            <p:cNvSpPr>
              <a:spLocks/>
            </p:cNvSpPr>
            <p:nvPr/>
          </p:nvSpPr>
          <p:spPr bwMode="auto">
            <a:xfrm>
              <a:off x="1153" y="2136"/>
              <a:ext cx="257" cy="255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257" y="0"/>
                </a:cxn>
                <a:cxn ang="0">
                  <a:pos x="256" y="255"/>
                </a:cxn>
                <a:cxn ang="0">
                  <a:pos x="0" y="129"/>
                </a:cxn>
              </a:cxnLst>
              <a:rect l="0" t="0" r="r" b="b"/>
              <a:pathLst>
                <a:path w="257" h="255">
                  <a:moveTo>
                    <a:pt x="0" y="129"/>
                  </a:moveTo>
                  <a:lnTo>
                    <a:pt x="257" y="0"/>
                  </a:lnTo>
                  <a:lnTo>
                    <a:pt x="256" y="255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1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Order of Transformations</a:t>
            </a:r>
          </a:p>
        </p:txBody>
      </p:sp>
      <p:grpSp>
        <p:nvGrpSpPr>
          <p:cNvPr id="131086" name="Group 14"/>
          <p:cNvGrpSpPr>
            <a:grpSpLocks/>
          </p:cNvGrpSpPr>
          <p:nvPr/>
        </p:nvGrpSpPr>
        <p:grpSpPr bwMode="auto">
          <a:xfrm>
            <a:off x="330200" y="1866900"/>
            <a:ext cx="3162300" cy="3340100"/>
            <a:chOff x="448" y="1176"/>
            <a:chExt cx="1992" cy="2104"/>
          </a:xfrm>
        </p:grpSpPr>
        <p:grpSp>
          <p:nvGrpSpPr>
            <p:cNvPr id="131082" name="Group 10"/>
            <p:cNvGrpSpPr>
              <a:grpSpLocks/>
            </p:cNvGrpSpPr>
            <p:nvPr/>
          </p:nvGrpSpPr>
          <p:grpSpPr bwMode="auto">
            <a:xfrm>
              <a:off x="594" y="1448"/>
              <a:ext cx="1688" cy="1624"/>
              <a:chOff x="594" y="1448"/>
              <a:chExt cx="1688" cy="1624"/>
            </a:xfrm>
          </p:grpSpPr>
          <p:sp>
            <p:nvSpPr>
              <p:cNvPr id="131079" name="Line 7"/>
              <p:cNvSpPr>
                <a:spLocks noChangeShapeType="1"/>
              </p:cNvSpPr>
              <p:nvPr/>
            </p:nvSpPr>
            <p:spPr bwMode="auto">
              <a:xfrm flipV="1">
                <a:off x="1210" y="1448"/>
                <a:ext cx="0" cy="10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1080" name="Line 8"/>
              <p:cNvSpPr>
                <a:spLocks noChangeShapeType="1"/>
              </p:cNvSpPr>
              <p:nvPr/>
            </p:nvSpPr>
            <p:spPr bwMode="auto">
              <a:xfrm rot="5400000" flipV="1">
                <a:off x="1746" y="1984"/>
                <a:ext cx="0" cy="10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1081" name="Line 9"/>
              <p:cNvSpPr>
                <a:spLocks noChangeShapeType="1"/>
              </p:cNvSpPr>
              <p:nvPr/>
            </p:nvSpPr>
            <p:spPr bwMode="auto">
              <a:xfrm flipH="1">
                <a:off x="594" y="2520"/>
                <a:ext cx="616" cy="5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31083" name="Text Box 11"/>
            <p:cNvSpPr txBox="1">
              <a:spLocks noChangeArrowheads="1"/>
            </p:cNvSpPr>
            <p:nvPr/>
          </p:nvSpPr>
          <p:spPr bwMode="auto">
            <a:xfrm>
              <a:off x="2240" y="2360"/>
              <a:ext cx="2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ea typeface="新細明體" charset="-120"/>
                </a:rPr>
                <a:t>x</a:t>
              </a:r>
            </a:p>
          </p:txBody>
        </p:sp>
        <p:sp>
          <p:nvSpPr>
            <p:cNvPr id="131084" name="Text Box 12"/>
            <p:cNvSpPr txBox="1">
              <a:spLocks noChangeArrowheads="1"/>
            </p:cNvSpPr>
            <p:nvPr/>
          </p:nvSpPr>
          <p:spPr bwMode="auto">
            <a:xfrm>
              <a:off x="1120" y="1176"/>
              <a:ext cx="2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ea typeface="新細明體" charset="-120"/>
                </a:rPr>
                <a:t>y</a:t>
              </a:r>
            </a:p>
          </p:txBody>
        </p:sp>
        <p:sp>
          <p:nvSpPr>
            <p:cNvPr id="131085" name="Text Box 13"/>
            <p:cNvSpPr txBox="1">
              <a:spLocks noChangeArrowheads="1"/>
            </p:cNvSpPr>
            <p:nvPr/>
          </p:nvSpPr>
          <p:spPr bwMode="auto">
            <a:xfrm>
              <a:off x="448" y="2992"/>
              <a:ext cx="2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ea typeface="新細明體" charset="-120"/>
                </a:rPr>
                <a:t>z</a:t>
              </a:r>
            </a:p>
          </p:txBody>
        </p:sp>
      </p:grpSp>
      <p:grpSp>
        <p:nvGrpSpPr>
          <p:cNvPr id="131091" name="Group 19"/>
          <p:cNvGrpSpPr>
            <a:grpSpLocks/>
          </p:cNvGrpSpPr>
          <p:nvPr/>
        </p:nvGrpSpPr>
        <p:grpSpPr bwMode="auto">
          <a:xfrm>
            <a:off x="4686300" y="1841500"/>
            <a:ext cx="3162300" cy="3340100"/>
            <a:chOff x="448" y="1176"/>
            <a:chExt cx="1992" cy="2104"/>
          </a:xfrm>
        </p:grpSpPr>
        <p:grpSp>
          <p:nvGrpSpPr>
            <p:cNvPr id="131092" name="Group 20"/>
            <p:cNvGrpSpPr>
              <a:grpSpLocks/>
            </p:cNvGrpSpPr>
            <p:nvPr/>
          </p:nvGrpSpPr>
          <p:grpSpPr bwMode="auto">
            <a:xfrm>
              <a:off x="594" y="1448"/>
              <a:ext cx="1688" cy="1624"/>
              <a:chOff x="594" y="1448"/>
              <a:chExt cx="1688" cy="1624"/>
            </a:xfrm>
          </p:grpSpPr>
          <p:sp>
            <p:nvSpPr>
              <p:cNvPr id="131093" name="Line 21"/>
              <p:cNvSpPr>
                <a:spLocks noChangeShapeType="1"/>
              </p:cNvSpPr>
              <p:nvPr/>
            </p:nvSpPr>
            <p:spPr bwMode="auto">
              <a:xfrm flipV="1">
                <a:off x="1210" y="1448"/>
                <a:ext cx="0" cy="10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1094" name="Line 22"/>
              <p:cNvSpPr>
                <a:spLocks noChangeShapeType="1"/>
              </p:cNvSpPr>
              <p:nvPr/>
            </p:nvSpPr>
            <p:spPr bwMode="auto">
              <a:xfrm rot="5400000" flipV="1">
                <a:off x="1746" y="1984"/>
                <a:ext cx="0" cy="10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1095" name="Line 23"/>
              <p:cNvSpPr>
                <a:spLocks noChangeShapeType="1"/>
              </p:cNvSpPr>
              <p:nvPr/>
            </p:nvSpPr>
            <p:spPr bwMode="auto">
              <a:xfrm flipH="1">
                <a:off x="594" y="2520"/>
                <a:ext cx="616" cy="5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31096" name="Text Box 24"/>
            <p:cNvSpPr txBox="1">
              <a:spLocks noChangeArrowheads="1"/>
            </p:cNvSpPr>
            <p:nvPr/>
          </p:nvSpPr>
          <p:spPr bwMode="auto">
            <a:xfrm>
              <a:off x="2240" y="2360"/>
              <a:ext cx="2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ea typeface="新細明體" charset="-120"/>
                </a:rPr>
                <a:t>x</a:t>
              </a:r>
            </a:p>
          </p:txBody>
        </p:sp>
        <p:sp>
          <p:nvSpPr>
            <p:cNvPr id="131097" name="Text Box 25"/>
            <p:cNvSpPr txBox="1">
              <a:spLocks noChangeArrowheads="1"/>
            </p:cNvSpPr>
            <p:nvPr/>
          </p:nvSpPr>
          <p:spPr bwMode="auto">
            <a:xfrm>
              <a:off x="1120" y="1176"/>
              <a:ext cx="2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ea typeface="新細明體" charset="-120"/>
                </a:rPr>
                <a:t>y</a:t>
              </a:r>
            </a:p>
          </p:txBody>
        </p:sp>
        <p:sp>
          <p:nvSpPr>
            <p:cNvPr id="131098" name="Text Box 26"/>
            <p:cNvSpPr txBox="1">
              <a:spLocks noChangeArrowheads="1"/>
            </p:cNvSpPr>
            <p:nvPr/>
          </p:nvSpPr>
          <p:spPr bwMode="auto">
            <a:xfrm>
              <a:off x="448" y="2992"/>
              <a:ext cx="2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ea typeface="新細明體" charset="-120"/>
                </a:rPr>
                <a:t>z</a:t>
              </a:r>
            </a:p>
          </p:txBody>
        </p:sp>
      </p:grpSp>
      <p:pic>
        <p:nvPicPr>
          <p:cNvPr id="131101" name="Picture 29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0888" y="2632075"/>
            <a:ext cx="1979612" cy="1941513"/>
          </a:xfrm>
          <a:noFill/>
          <a:ln/>
        </p:spPr>
      </p:pic>
      <p:pic>
        <p:nvPicPr>
          <p:cNvPr id="131105" name="Picture 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5238" y="2736850"/>
            <a:ext cx="1979612" cy="194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106" name="Text Box 34"/>
          <p:cNvSpPr txBox="1">
            <a:spLocks noChangeArrowheads="1"/>
          </p:cNvSpPr>
          <p:nvPr/>
        </p:nvSpPr>
        <p:spPr bwMode="auto">
          <a:xfrm>
            <a:off x="323850" y="5292725"/>
            <a:ext cx="3241675" cy="466725"/>
          </a:xfrm>
          <a:prstGeom prst="rect">
            <a:avLst/>
          </a:prstGeom>
          <a:solidFill>
            <a:srgbClr val="FFF4C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Rotate then Translate</a:t>
            </a:r>
          </a:p>
        </p:txBody>
      </p:sp>
      <p:sp>
        <p:nvSpPr>
          <p:cNvPr id="131107" name="Text Box 35"/>
          <p:cNvSpPr txBox="1">
            <a:spLocks noChangeArrowheads="1"/>
          </p:cNvSpPr>
          <p:nvPr/>
        </p:nvSpPr>
        <p:spPr bwMode="auto">
          <a:xfrm>
            <a:off x="4772025" y="5292725"/>
            <a:ext cx="3241675" cy="466725"/>
          </a:xfrm>
          <a:prstGeom prst="rect">
            <a:avLst/>
          </a:prstGeom>
          <a:solidFill>
            <a:srgbClr val="FFF4C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Translate</a:t>
            </a:r>
            <a:r>
              <a:rPr lang="en-US" altLang="zh-TW">
                <a:ea typeface="新細明體" charset="-120"/>
              </a:rPr>
              <a:t> </a:t>
            </a:r>
            <a:r>
              <a:rPr lang="en-US" altLang="zh-TW" sz="2400">
                <a:ea typeface="新細明體" charset="-120"/>
              </a:rPr>
              <a:t>then Rotate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20833 0.0013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20833 0.0013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31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6" dur="1000" fill="hold"/>
                                        <p:tgtEl>
                                          <p:spTgt spid="131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69 0.00162 C 0.20834 -0.11366 0.19757 -0.1632 0.14619 -0.21829 C 0.0948 -0.27338 0.05764 -0.2794 -0.02222 -0.27894 " pathEditMode="relative" rAng="0" ptsTypes="fsf">
                                      <p:cBhvr>
                                        <p:cTn id="18" dur="1000" fill="hold"/>
                                        <p:tgtEl>
                                          <p:spTgt spid="131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General Transformation Functions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Matrix Functions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dirty="0">
                <a:ea typeface="新細明體" charset="-120"/>
              </a:rPr>
              <a:t>	</a:t>
            </a:r>
            <a:r>
              <a:rPr lang="en-US" altLang="zh-TW" dirty="0">
                <a:ea typeface="新細明體" charset="-120"/>
              </a:rPr>
              <a:t>OpenGL multiplies new matrices as right side matrices.</a:t>
            </a: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	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Current Matrix =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C</a:t>
            </a:r>
            <a:r>
              <a:rPr lang="en-US" altLang="zh-TW" dirty="0" smtClean="0">
                <a:ea typeface="新細明體" charset="-120"/>
              </a:rPr>
              <a:t> * v</a:t>
            </a: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	</a:t>
            </a:r>
            <a:r>
              <a:rPr lang="en-US" altLang="zh-TW" dirty="0">
                <a:solidFill>
                  <a:srgbClr val="008000"/>
                </a:solidFill>
                <a:ea typeface="新細明體" charset="-120"/>
              </a:rPr>
              <a:t>New Matrix	   = M</a:t>
            </a: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	</a:t>
            </a:r>
            <a:r>
              <a:rPr lang="en-US" altLang="zh-TW" dirty="0">
                <a:solidFill>
                  <a:schemeClr val="accent2"/>
                </a:solidFill>
                <a:ea typeface="新細明體" charset="-120"/>
              </a:rPr>
              <a:t>Result 		   = C * </a:t>
            </a:r>
            <a:r>
              <a:rPr lang="en-US" altLang="zh-TW" dirty="0" smtClean="0">
                <a:solidFill>
                  <a:schemeClr val="accent2"/>
                </a:solidFill>
                <a:ea typeface="新細明體" charset="-120"/>
              </a:rPr>
              <a:t>M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* v</a:t>
            </a:r>
            <a:endParaRPr lang="en-US" altLang="zh-TW" dirty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	</a:t>
            </a:r>
            <a:r>
              <a:rPr lang="en-US" altLang="zh-TW" u="sng" dirty="0">
                <a:ea typeface="新細明體" charset="-120"/>
              </a:rPr>
              <a:t>One way of looking at it is to say that you have to specify the matrices in the reverse order.</a:t>
            </a:r>
            <a:r>
              <a:rPr lang="en-US" altLang="zh-TW" dirty="0">
                <a:ea typeface="新細明體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An Example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2000">
                <a:ea typeface="新細明體" charset="-120"/>
              </a:rPr>
              <a:t>glMatrixMode(GL_MODELVIEW);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2000">
                <a:ea typeface="新細明體" charset="-120"/>
              </a:rPr>
              <a:t>glLoadIdentity();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2000">
                <a:ea typeface="新細明體" charset="-120"/>
              </a:rPr>
              <a:t>glMultMatrixf(N); 			/* apply transformation N */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2000">
                <a:ea typeface="新細明體" charset="-120"/>
              </a:rPr>
              <a:t>glMultMatrixf(M); 			/* apply transformation M */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2000">
                <a:ea typeface="新細明體" charset="-120"/>
              </a:rPr>
              <a:t>glMultMatrixf(L); 			/* apply transformation L */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2000">
                <a:ea typeface="新細明體" charset="-120"/>
              </a:rPr>
              <a:t>glBegin(GL_POINTS);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2000">
                <a:ea typeface="新細明體" charset="-120"/>
              </a:rPr>
              <a:t>glVertex3f(v); 			/* draw transformed vertex v */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zh-TW" sz="2000">
                <a:ea typeface="新細明體" charset="-120"/>
              </a:rPr>
              <a:t>glEnd();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400">
              <a:ea typeface="新細明體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>
                <a:ea typeface="新細明體" charset="-120"/>
              </a:rPr>
              <a:t>	With this code, the modelview matrix successively contains </a:t>
            </a:r>
            <a:r>
              <a:rPr lang="en-US" altLang="zh-TW" sz="2400" b="1">
                <a:ea typeface="新細明體" charset="-120"/>
              </a:rPr>
              <a:t>I</a:t>
            </a:r>
            <a:r>
              <a:rPr lang="en-US" altLang="zh-TW" sz="2400">
                <a:ea typeface="新細明體" charset="-120"/>
              </a:rPr>
              <a:t>, </a:t>
            </a:r>
            <a:r>
              <a:rPr lang="en-US" altLang="zh-TW" sz="2400" b="1">
                <a:ea typeface="新細明體" charset="-120"/>
              </a:rPr>
              <a:t>N</a:t>
            </a:r>
            <a:r>
              <a:rPr lang="en-US" altLang="zh-TW" sz="2400">
                <a:ea typeface="新細明體" charset="-120"/>
              </a:rPr>
              <a:t>, </a:t>
            </a:r>
            <a:r>
              <a:rPr lang="en-US" altLang="zh-TW" sz="2400" b="1">
                <a:ea typeface="新細明體" charset="-120"/>
              </a:rPr>
              <a:t>NM</a:t>
            </a:r>
            <a:r>
              <a:rPr lang="en-US" altLang="zh-TW" sz="2400">
                <a:ea typeface="新細明體" charset="-120"/>
              </a:rPr>
              <a:t>, and finally </a:t>
            </a:r>
            <a:r>
              <a:rPr lang="en-US" altLang="zh-TW" sz="2400" b="1">
                <a:ea typeface="新細明體" charset="-120"/>
              </a:rPr>
              <a:t>NML</a:t>
            </a:r>
            <a:r>
              <a:rPr lang="en-US" altLang="zh-TW" sz="2400">
                <a:ea typeface="新細明體" charset="-120"/>
              </a:rPr>
              <a:t>. The transformed vertex is </a:t>
            </a:r>
            <a:r>
              <a:rPr lang="en-US" altLang="zh-TW" sz="2400" b="1">
                <a:ea typeface="新細明體" charset="-120"/>
              </a:rPr>
              <a:t>NMLv</a:t>
            </a:r>
            <a:r>
              <a:rPr lang="en-US" altLang="zh-TW" sz="2400">
                <a:ea typeface="新細明體" charset="-120"/>
              </a:rPr>
              <a:t>. Thus, the vertex transformation 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b="1">
                <a:ea typeface="新細明體" charset="-120"/>
              </a:rPr>
              <a:t>	N(M(Lv)).</a:t>
            </a:r>
            <a:endParaRPr lang="en-US" altLang="zh-TW" sz="240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Matrix Mode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i="1">
                <a:ea typeface="新細明體" charset="-120"/>
              </a:rPr>
              <a:t>void </a:t>
            </a:r>
            <a:r>
              <a:rPr lang="en-US" altLang="zh-TW" b="1" i="1">
                <a:ea typeface="新細明體" charset="-120"/>
              </a:rPr>
              <a:t>glMatrixMode</a:t>
            </a:r>
            <a:r>
              <a:rPr lang="en-US" altLang="zh-TW" i="1">
                <a:ea typeface="新細明體" charset="-120"/>
              </a:rPr>
              <a:t>(GLenum mode);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Specifies whether the modelview, projection, or texture matrix will be modified. </a:t>
            </a:r>
            <a:r>
              <a:rPr lang="en-US" altLang="zh-TW">
                <a:solidFill>
                  <a:srgbClr val="FF0000"/>
                </a:solidFill>
                <a:ea typeface="新細明體" charset="-120"/>
              </a:rPr>
              <a:t>Subsequent transformation commands affect the specified matrix.</a:t>
            </a:r>
            <a:r>
              <a:rPr lang="en-US" altLang="zh-TW">
                <a:ea typeface="新細明體" charset="-120"/>
              </a:rPr>
              <a:t> Note that only one matrix can be modified at a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Event Driven Programming</a:t>
            </a:r>
          </a:p>
        </p:txBody>
      </p:sp>
      <p:sp>
        <p:nvSpPr>
          <p:cNvPr id="136197" name="AutoShape 5"/>
          <p:cNvSpPr>
            <a:spLocks noChangeArrowheads="1"/>
          </p:cNvSpPr>
          <p:nvPr/>
        </p:nvSpPr>
        <p:spPr bwMode="auto">
          <a:xfrm>
            <a:off x="1343025" y="2557463"/>
            <a:ext cx="1085850" cy="1123950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198" name="AutoShape 6"/>
          <p:cNvSpPr>
            <a:spLocks noChangeArrowheads="1"/>
          </p:cNvSpPr>
          <p:nvPr/>
        </p:nvSpPr>
        <p:spPr bwMode="auto">
          <a:xfrm>
            <a:off x="2667000" y="2838450"/>
            <a:ext cx="619125" cy="561975"/>
          </a:xfrm>
          <a:prstGeom prst="rightArrow">
            <a:avLst>
              <a:gd name="adj1" fmla="val 29380"/>
              <a:gd name="adj2" fmla="val 56217"/>
            </a:avLst>
          </a:pr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36199" name="Picture 7" descr="comput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DCDFC"/>
              </a:clrFrom>
              <a:clrTo>
                <a:srgbClr val="8DC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124075"/>
            <a:ext cx="2286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6200" name="AutoShape 8"/>
          <p:cNvSpPr>
            <a:spLocks noChangeArrowheads="1"/>
          </p:cNvSpPr>
          <p:nvPr/>
        </p:nvSpPr>
        <p:spPr bwMode="auto">
          <a:xfrm>
            <a:off x="5467350" y="2838450"/>
            <a:ext cx="619125" cy="561975"/>
          </a:xfrm>
          <a:prstGeom prst="rightArrow">
            <a:avLst>
              <a:gd name="adj1" fmla="val 29380"/>
              <a:gd name="adj2" fmla="val 56217"/>
            </a:avLst>
          </a:pr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201" name="AutoShape 9"/>
          <p:cNvSpPr>
            <a:spLocks noChangeArrowheads="1"/>
          </p:cNvSpPr>
          <p:nvPr/>
        </p:nvSpPr>
        <p:spPr bwMode="auto">
          <a:xfrm>
            <a:off x="6324600" y="2557463"/>
            <a:ext cx="1085850" cy="1123950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1485900" y="2943225"/>
            <a:ext cx="723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Input</a:t>
            </a: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6400800" y="2943225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Output</a:t>
            </a:r>
          </a:p>
        </p:txBody>
      </p:sp>
      <p:sp>
        <p:nvSpPr>
          <p:cNvPr id="136204" name="AutoShape 12"/>
          <p:cNvSpPr>
            <a:spLocks noChangeArrowheads="1"/>
          </p:cNvSpPr>
          <p:nvPr/>
        </p:nvSpPr>
        <p:spPr bwMode="auto">
          <a:xfrm rot="-8017510">
            <a:off x="5399088" y="4133850"/>
            <a:ext cx="619125" cy="561975"/>
          </a:xfrm>
          <a:prstGeom prst="rightArrow">
            <a:avLst>
              <a:gd name="adj1" fmla="val 29380"/>
              <a:gd name="adj2" fmla="val 56217"/>
            </a:avLst>
          </a:pr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205" name="AutoShape 13"/>
          <p:cNvSpPr>
            <a:spLocks noChangeArrowheads="1"/>
          </p:cNvSpPr>
          <p:nvPr/>
        </p:nvSpPr>
        <p:spPr bwMode="auto">
          <a:xfrm rot="8017510" flipH="1">
            <a:off x="3094038" y="4133850"/>
            <a:ext cx="619125" cy="561975"/>
          </a:xfrm>
          <a:prstGeom prst="rightArrow">
            <a:avLst>
              <a:gd name="adj1" fmla="val 29380"/>
              <a:gd name="adj2" fmla="val 56217"/>
            </a:avLst>
          </a:pr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206" name="AutoShape 14"/>
          <p:cNvSpPr>
            <a:spLocks noChangeArrowheads="1"/>
          </p:cNvSpPr>
          <p:nvPr/>
        </p:nvSpPr>
        <p:spPr bwMode="auto">
          <a:xfrm rot="-27000000">
            <a:off x="4246563" y="4295775"/>
            <a:ext cx="619125" cy="561975"/>
          </a:xfrm>
          <a:prstGeom prst="rightArrow">
            <a:avLst>
              <a:gd name="adj1" fmla="val 29380"/>
              <a:gd name="adj2" fmla="val 56217"/>
            </a:avLst>
          </a:pr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2362200" y="4721225"/>
            <a:ext cx="1222375" cy="831850"/>
          </a:xfrm>
          <a:prstGeom prst="rect">
            <a:avLst/>
          </a:prstGeom>
          <a:solidFill>
            <a:srgbClr val="FFF4C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Mouse Event </a:t>
            </a:r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3762375" y="5006975"/>
            <a:ext cx="1536700" cy="831850"/>
          </a:xfrm>
          <a:prstGeom prst="rect">
            <a:avLst/>
          </a:prstGeom>
          <a:solidFill>
            <a:srgbClr val="FFF4C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Keyboard Event </a:t>
            </a: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5600700" y="4768850"/>
            <a:ext cx="1222375" cy="831850"/>
          </a:xfrm>
          <a:prstGeom prst="rect">
            <a:avLst/>
          </a:prstGeom>
          <a:solidFill>
            <a:srgbClr val="FFF4C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Display Event </a:t>
            </a:r>
          </a:p>
        </p:txBody>
      </p:sp>
      <p:sp>
        <p:nvSpPr>
          <p:cNvPr id="136211" name="AutoShape 19"/>
          <p:cNvSpPr>
            <a:spLocks noChangeArrowheads="1"/>
          </p:cNvSpPr>
          <p:nvPr/>
        </p:nvSpPr>
        <p:spPr bwMode="auto">
          <a:xfrm rot="465450">
            <a:off x="3868738" y="1350963"/>
            <a:ext cx="909637" cy="944562"/>
          </a:xfrm>
          <a:custGeom>
            <a:avLst/>
            <a:gdLst>
              <a:gd name="G0" fmla="+- 674167 0 0"/>
              <a:gd name="G1" fmla="+- 8946248 0 0"/>
              <a:gd name="G2" fmla="+- 674167 0 8946248"/>
              <a:gd name="G3" fmla="+- 10800 0 0"/>
              <a:gd name="G4" fmla="+- 0 0 67416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73 0 0"/>
              <a:gd name="G9" fmla="+- 0 0 8946248"/>
              <a:gd name="G10" fmla="+- 7173 0 2700"/>
              <a:gd name="G11" fmla="cos G10 674167"/>
              <a:gd name="G12" fmla="sin G10 674167"/>
              <a:gd name="G13" fmla="cos 13500 674167"/>
              <a:gd name="G14" fmla="sin 13500 674167"/>
              <a:gd name="G15" fmla="+- G11 10800 0"/>
              <a:gd name="G16" fmla="+- G12 10800 0"/>
              <a:gd name="G17" fmla="+- G13 10800 0"/>
              <a:gd name="G18" fmla="+- G14 10800 0"/>
              <a:gd name="G19" fmla="*/ 7173 1 2"/>
              <a:gd name="G20" fmla="+- G19 5400 0"/>
              <a:gd name="G21" fmla="cos G20 674167"/>
              <a:gd name="G22" fmla="sin G20 674167"/>
              <a:gd name="G23" fmla="+- G21 10800 0"/>
              <a:gd name="G24" fmla="+- G12 G23 G22"/>
              <a:gd name="G25" fmla="+- G22 G23 G11"/>
              <a:gd name="G26" fmla="cos 10800 674167"/>
              <a:gd name="G27" fmla="sin 10800 674167"/>
              <a:gd name="G28" fmla="cos 7173 674167"/>
              <a:gd name="G29" fmla="sin 7173 67416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8946248"/>
              <a:gd name="G36" fmla="sin G34 8946248"/>
              <a:gd name="G37" fmla="+/ 8946248 67416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73 G39"/>
              <a:gd name="G43" fmla="sin 717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714 w 21600"/>
              <a:gd name="T5" fmla="*/ 450 h 21600"/>
              <a:gd name="T6" fmla="*/ 4280 w 21600"/>
              <a:gd name="T7" fmla="*/ 16985 h 21600"/>
              <a:gd name="T8" fmla="*/ 8750 w 21600"/>
              <a:gd name="T9" fmla="*/ 3926 h 21600"/>
              <a:gd name="T10" fmla="*/ 24082 w 21600"/>
              <a:gd name="T11" fmla="*/ 13210 h 21600"/>
              <a:gd name="T12" fmla="*/ 18836 w 21600"/>
              <a:gd name="T13" fmla="*/ 16845 h 21600"/>
              <a:gd name="T14" fmla="*/ 15201 w 21600"/>
              <a:gd name="T15" fmla="*/ 1159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857" y="12080"/>
                </a:moveTo>
                <a:cubicBezTo>
                  <a:pt x="17934" y="11658"/>
                  <a:pt x="17973" y="11229"/>
                  <a:pt x="17973" y="10800"/>
                </a:cubicBezTo>
                <a:cubicBezTo>
                  <a:pt x="17973" y="6838"/>
                  <a:pt x="14761" y="3627"/>
                  <a:pt x="10800" y="3627"/>
                </a:cubicBezTo>
                <a:cubicBezTo>
                  <a:pt x="6838" y="3627"/>
                  <a:pt x="3627" y="6838"/>
                  <a:pt x="3627" y="10800"/>
                </a:cubicBezTo>
                <a:cubicBezTo>
                  <a:pt x="3626" y="12637"/>
                  <a:pt x="4331" y="14404"/>
                  <a:pt x="5596" y="15736"/>
                </a:cubicBezTo>
                <a:lnTo>
                  <a:pt x="2964" y="18233"/>
                </a:lnTo>
                <a:cubicBezTo>
                  <a:pt x="1061" y="16226"/>
                  <a:pt x="0" y="135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446"/>
                  <a:pt x="21541" y="12092"/>
                  <a:pt x="21426" y="12728"/>
                </a:cubicBezTo>
                <a:lnTo>
                  <a:pt x="24082" y="13210"/>
                </a:lnTo>
                <a:lnTo>
                  <a:pt x="18836" y="16845"/>
                </a:lnTo>
                <a:lnTo>
                  <a:pt x="15201" y="11598"/>
                </a:lnTo>
                <a:lnTo>
                  <a:pt x="17857" y="12080"/>
                </a:lnTo>
                <a:close/>
              </a:path>
            </a:pathLst>
          </a:cu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Matrix Functions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void </a:t>
            </a:r>
            <a:r>
              <a:rPr lang="en-US" altLang="zh-TW" sz="2800" b="1">
                <a:ea typeface="新細明體" charset="-120"/>
              </a:rPr>
              <a:t>glLoadIdentity</a:t>
            </a:r>
            <a:r>
              <a:rPr lang="en-US" altLang="zh-TW" sz="2800">
                <a:ea typeface="新細明體" charset="-120"/>
              </a:rPr>
              <a:t>(void);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	Sets the currently modifiable matrix to the 4 × 4 identity matrix.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void </a:t>
            </a:r>
            <a:r>
              <a:rPr lang="en-US" altLang="zh-TW" sz="2800" b="1">
                <a:ea typeface="新細明體" charset="-120"/>
              </a:rPr>
              <a:t>glLoadMatrix</a:t>
            </a:r>
            <a:r>
              <a:rPr lang="en-US" altLang="zh-TW" sz="2800">
                <a:ea typeface="新細明體" charset="-120"/>
              </a:rPr>
              <a:t>{fd}(const TYPE *m);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	Sets the sixteen values of the current matrix to those specified by m.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void </a:t>
            </a:r>
            <a:r>
              <a:rPr lang="en-US" altLang="zh-TW" sz="2800" b="1">
                <a:ea typeface="新細明體" charset="-120"/>
              </a:rPr>
              <a:t>glMultMatrix</a:t>
            </a:r>
            <a:r>
              <a:rPr lang="en-US" altLang="zh-TW" sz="2800">
                <a:ea typeface="新細明體" charset="-120"/>
              </a:rPr>
              <a:t>{fd}(const TYPE *m);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	Multiplies the matrix specified by the sixteen values pointed to by m by the current matrix and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>
                <a:ea typeface="新細明體" charset="-120"/>
              </a:rPr>
              <a:t>	stores the result as the current matrix.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Matrix Functions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611188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800">
                <a:ea typeface="新細明體" charset="-120"/>
              </a:rPr>
              <a:t>	</a:t>
            </a:r>
            <a:r>
              <a:rPr lang="en-US" altLang="zh-TW" sz="2800">
                <a:ea typeface="新細明體" charset="-120"/>
              </a:rPr>
              <a:t>Matrices are stored as </a:t>
            </a:r>
            <a:r>
              <a:rPr lang="en-US" altLang="zh-TW" sz="2800" u="sng">
                <a:solidFill>
                  <a:srgbClr val="FF0000"/>
                </a:solidFill>
                <a:ea typeface="新細明體" charset="-120"/>
              </a:rPr>
              <a:t>column major</a:t>
            </a:r>
            <a:r>
              <a:rPr lang="en-US" altLang="zh-TW" sz="2800">
                <a:ea typeface="新細明體" charset="-120"/>
              </a:rPr>
              <a:t>.</a:t>
            </a:r>
          </a:p>
        </p:txBody>
      </p:sp>
      <p:graphicFrame>
        <p:nvGraphicFramePr>
          <p:cNvPr id="15872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406650" y="2525713"/>
          <a:ext cx="3892550" cy="2692400"/>
        </p:xfrm>
        <a:graphic>
          <a:graphicData uri="http://schemas.openxmlformats.org/presentationml/2006/ole">
            <p:oleObj spid="_x0000_s158724" name="Equation" r:id="rId3" imgW="1358640" imgH="939600" progId="Equation.DSMT4">
              <p:embed/>
            </p:oleObj>
          </a:graphicData>
        </a:graphic>
      </p:graphicFrame>
      <p:sp>
        <p:nvSpPr>
          <p:cNvPr id="158726" name="Line 6"/>
          <p:cNvSpPr>
            <a:spLocks noChangeShapeType="1"/>
          </p:cNvSpPr>
          <p:nvPr/>
        </p:nvSpPr>
        <p:spPr bwMode="auto">
          <a:xfrm>
            <a:off x="2220913" y="2860675"/>
            <a:ext cx="0" cy="1985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Push / Pop Matrix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197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i="1" dirty="0">
                <a:ea typeface="新細明體" charset="-120"/>
              </a:rPr>
              <a:t>void </a:t>
            </a:r>
            <a:r>
              <a:rPr lang="en-US" altLang="zh-TW" b="1" i="1" dirty="0" err="1">
                <a:ea typeface="新細明體" charset="-120"/>
              </a:rPr>
              <a:t>glPushMatrix</a:t>
            </a:r>
            <a:r>
              <a:rPr lang="en-US" altLang="zh-TW" i="1" dirty="0">
                <a:ea typeface="新細明體" charset="-120"/>
              </a:rPr>
              <a:t>(void);</a:t>
            </a:r>
          </a:p>
          <a:p>
            <a:pPr>
              <a:buFontTx/>
              <a:buNone/>
            </a:pPr>
            <a:r>
              <a:rPr lang="en-US" altLang="zh-TW" dirty="0">
                <a:ea typeface="新細明體" charset="-120"/>
              </a:rPr>
              <a:t>	Pushes all matrices in the current stack down one level. The topmost matrix is copied, so its contents are duplicated in both the top and second-from-the-top matrix. </a:t>
            </a:r>
          </a:p>
        </p:txBody>
      </p:sp>
      <p:grpSp>
        <p:nvGrpSpPr>
          <p:cNvPr id="156676" name="Group 4"/>
          <p:cNvGrpSpPr>
            <a:grpSpLocks/>
          </p:cNvGrpSpPr>
          <p:nvPr/>
        </p:nvGrpSpPr>
        <p:grpSpPr bwMode="auto">
          <a:xfrm>
            <a:off x="6257925" y="2014538"/>
            <a:ext cx="1860550" cy="3430587"/>
            <a:chOff x="744" y="1257"/>
            <a:chExt cx="1172" cy="2161"/>
          </a:xfrm>
        </p:grpSpPr>
        <p:grpSp>
          <p:nvGrpSpPr>
            <p:cNvPr id="156677" name="Group 5"/>
            <p:cNvGrpSpPr>
              <a:grpSpLocks/>
            </p:cNvGrpSpPr>
            <p:nvPr/>
          </p:nvGrpSpPr>
          <p:grpSpPr bwMode="auto">
            <a:xfrm>
              <a:off x="821" y="1257"/>
              <a:ext cx="1020" cy="1726"/>
              <a:chOff x="903" y="1257"/>
              <a:chExt cx="1020" cy="1726"/>
            </a:xfrm>
          </p:grpSpPr>
          <p:grpSp>
            <p:nvGrpSpPr>
              <p:cNvPr id="156678" name="Group 6"/>
              <p:cNvGrpSpPr>
                <a:grpSpLocks/>
              </p:cNvGrpSpPr>
              <p:nvPr/>
            </p:nvGrpSpPr>
            <p:grpSpPr bwMode="auto">
              <a:xfrm>
                <a:off x="909" y="2313"/>
                <a:ext cx="1014" cy="670"/>
                <a:chOff x="921" y="1329"/>
                <a:chExt cx="1014" cy="670"/>
              </a:xfrm>
            </p:grpSpPr>
            <p:sp>
              <p:nvSpPr>
                <p:cNvPr id="156679" name="Freeform 7"/>
                <p:cNvSpPr>
                  <a:spLocks/>
                </p:cNvSpPr>
                <p:nvPr/>
              </p:nvSpPr>
              <p:spPr bwMode="auto">
                <a:xfrm>
                  <a:off x="937" y="1781"/>
                  <a:ext cx="977" cy="218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129"/>
                    </a:cxn>
                    <a:cxn ang="0">
                      <a:pos x="101" y="196"/>
                    </a:cxn>
                    <a:cxn ang="0">
                      <a:pos x="874" y="202"/>
                    </a:cxn>
                    <a:cxn ang="0">
                      <a:pos x="949" y="160"/>
                    </a:cxn>
                    <a:cxn ang="0">
                      <a:pos x="970" y="1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977" h="218">
                      <a:moveTo>
                        <a:pt x="14" y="0"/>
                      </a:moveTo>
                      <a:cubicBezTo>
                        <a:pt x="1" y="57"/>
                        <a:pt x="0" y="96"/>
                        <a:pt x="14" y="129"/>
                      </a:cubicBezTo>
                      <a:cubicBezTo>
                        <a:pt x="28" y="162"/>
                        <a:pt x="47" y="174"/>
                        <a:pt x="101" y="196"/>
                      </a:cubicBezTo>
                      <a:cubicBezTo>
                        <a:pt x="155" y="218"/>
                        <a:pt x="843" y="208"/>
                        <a:pt x="874" y="202"/>
                      </a:cubicBezTo>
                      <a:cubicBezTo>
                        <a:pt x="905" y="196"/>
                        <a:pt x="925" y="199"/>
                        <a:pt x="949" y="160"/>
                      </a:cubicBezTo>
                      <a:cubicBezTo>
                        <a:pt x="973" y="121"/>
                        <a:pt x="977" y="100"/>
                        <a:pt x="970" y="10"/>
                      </a:cubicBezTo>
                      <a:cubicBezTo>
                        <a:pt x="970" y="10"/>
                        <a:pt x="14" y="0"/>
                        <a:pt x="1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100000">
                      <a:srgbClr val="9933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6680" name="Freeform 8"/>
                <p:cNvSpPr>
                  <a:spLocks/>
                </p:cNvSpPr>
                <p:nvPr/>
              </p:nvSpPr>
              <p:spPr bwMode="auto">
                <a:xfrm>
                  <a:off x="921" y="1329"/>
                  <a:ext cx="1014" cy="586"/>
                </a:xfrm>
                <a:custGeom>
                  <a:avLst/>
                  <a:gdLst/>
                  <a:ahLst/>
                  <a:cxnLst>
                    <a:cxn ang="0">
                      <a:pos x="39" y="417"/>
                    </a:cxn>
                    <a:cxn ang="0">
                      <a:pos x="225" y="105"/>
                    </a:cxn>
                    <a:cxn ang="0">
                      <a:pos x="417" y="15"/>
                    </a:cxn>
                    <a:cxn ang="0">
                      <a:pos x="723" y="15"/>
                    </a:cxn>
                    <a:cxn ang="0">
                      <a:pos x="879" y="99"/>
                    </a:cxn>
                    <a:cxn ang="0">
                      <a:pos x="975" y="387"/>
                    </a:cxn>
                    <a:cxn ang="0">
                      <a:pos x="867" y="555"/>
                    </a:cxn>
                    <a:cxn ang="0">
                      <a:pos x="159" y="549"/>
                    </a:cxn>
                    <a:cxn ang="0">
                      <a:pos x="39" y="417"/>
                    </a:cxn>
                  </a:cxnLst>
                  <a:rect l="0" t="0" r="r" b="b"/>
                  <a:pathLst>
                    <a:path w="1014" h="586">
                      <a:moveTo>
                        <a:pt x="39" y="417"/>
                      </a:moveTo>
                      <a:cubicBezTo>
                        <a:pt x="78" y="306"/>
                        <a:pt x="201" y="133"/>
                        <a:pt x="225" y="105"/>
                      </a:cubicBezTo>
                      <a:cubicBezTo>
                        <a:pt x="249" y="77"/>
                        <a:pt x="334" y="30"/>
                        <a:pt x="417" y="15"/>
                      </a:cubicBezTo>
                      <a:cubicBezTo>
                        <a:pt x="500" y="0"/>
                        <a:pt x="646" y="1"/>
                        <a:pt x="723" y="15"/>
                      </a:cubicBezTo>
                      <a:cubicBezTo>
                        <a:pt x="800" y="29"/>
                        <a:pt x="821" y="39"/>
                        <a:pt x="879" y="99"/>
                      </a:cubicBezTo>
                      <a:cubicBezTo>
                        <a:pt x="937" y="159"/>
                        <a:pt x="962" y="294"/>
                        <a:pt x="975" y="387"/>
                      </a:cubicBezTo>
                      <a:cubicBezTo>
                        <a:pt x="988" y="480"/>
                        <a:pt x="1014" y="524"/>
                        <a:pt x="867" y="555"/>
                      </a:cubicBezTo>
                      <a:cubicBezTo>
                        <a:pt x="720" y="586"/>
                        <a:pt x="297" y="572"/>
                        <a:pt x="159" y="549"/>
                      </a:cubicBezTo>
                      <a:cubicBezTo>
                        <a:pt x="159" y="549"/>
                        <a:pt x="0" y="528"/>
                        <a:pt x="39" y="417"/>
                      </a:cubicBezTo>
                      <a:close/>
                    </a:path>
                  </a:pathLst>
                </a:custGeom>
                <a:solidFill>
                  <a:srgbClr val="DEF987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56681" name="Group 9"/>
              <p:cNvGrpSpPr>
                <a:grpSpLocks/>
              </p:cNvGrpSpPr>
              <p:nvPr/>
            </p:nvGrpSpPr>
            <p:grpSpPr bwMode="auto">
              <a:xfrm>
                <a:off x="909" y="2193"/>
                <a:ext cx="1014" cy="670"/>
                <a:chOff x="921" y="1329"/>
                <a:chExt cx="1014" cy="670"/>
              </a:xfrm>
            </p:grpSpPr>
            <p:sp>
              <p:nvSpPr>
                <p:cNvPr id="156682" name="Freeform 10"/>
                <p:cNvSpPr>
                  <a:spLocks/>
                </p:cNvSpPr>
                <p:nvPr/>
              </p:nvSpPr>
              <p:spPr bwMode="auto">
                <a:xfrm>
                  <a:off x="937" y="1781"/>
                  <a:ext cx="977" cy="218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129"/>
                    </a:cxn>
                    <a:cxn ang="0">
                      <a:pos x="101" y="196"/>
                    </a:cxn>
                    <a:cxn ang="0">
                      <a:pos x="874" y="202"/>
                    </a:cxn>
                    <a:cxn ang="0">
                      <a:pos x="949" y="160"/>
                    </a:cxn>
                    <a:cxn ang="0">
                      <a:pos x="970" y="1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977" h="218">
                      <a:moveTo>
                        <a:pt x="14" y="0"/>
                      </a:moveTo>
                      <a:cubicBezTo>
                        <a:pt x="1" y="57"/>
                        <a:pt x="0" y="96"/>
                        <a:pt x="14" y="129"/>
                      </a:cubicBezTo>
                      <a:cubicBezTo>
                        <a:pt x="28" y="162"/>
                        <a:pt x="47" y="174"/>
                        <a:pt x="101" y="196"/>
                      </a:cubicBezTo>
                      <a:cubicBezTo>
                        <a:pt x="155" y="218"/>
                        <a:pt x="843" y="208"/>
                        <a:pt x="874" y="202"/>
                      </a:cubicBezTo>
                      <a:cubicBezTo>
                        <a:pt x="905" y="196"/>
                        <a:pt x="925" y="199"/>
                        <a:pt x="949" y="160"/>
                      </a:cubicBezTo>
                      <a:cubicBezTo>
                        <a:pt x="973" y="121"/>
                        <a:pt x="977" y="100"/>
                        <a:pt x="970" y="10"/>
                      </a:cubicBezTo>
                      <a:cubicBezTo>
                        <a:pt x="970" y="10"/>
                        <a:pt x="14" y="0"/>
                        <a:pt x="1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100000">
                      <a:srgbClr val="9933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6683" name="Freeform 11"/>
                <p:cNvSpPr>
                  <a:spLocks/>
                </p:cNvSpPr>
                <p:nvPr/>
              </p:nvSpPr>
              <p:spPr bwMode="auto">
                <a:xfrm>
                  <a:off x="921" y="1329"/>
                  <a:ext cx="1014" cy="586"/>
                </a:xfrm>
                <a:custGeom>
                  <a:avLst/>
                  <a:gdLst/>
                  <a:ahLst/>
                  <a:cxnLst>
                    <a:cxn ang="0">
                      <a:pos x="39" y="417"/>
                    </a:cxn>
                    <a:cxn ang="0">
                      <a:pos x="225" y="105"/>
                    </a:cxn>
                    <a:cxn ang="0">
                      <a:pos x="417" y="15"/>
                    </a:cxn>
                    <a:cxn ang="0">
                      <a:pos x="723" y="15"/>
                    </a:cxn>
                    <a:cxn ang="0">
                      <a:pos x="879" y="99"/>
                    </a:cxn>
                    <a:cxn ang="0">
                      <a:pos x="975" y="387"/>
                    </a:cxn>
                    <a:cxn ang="0">
                      <a:pos x="867" y="555"/>
                    </a:cxn>
                    <a:cxn ang="0">
                      <a:pos x="159" y="549"/>
                    </a:cxn>
                    <a:cxn ang="0">
                      <a:pos x="39" y="417"/>
                    </a:cxn>
                  </a:cxnLst>
                  <a:rect l="0" t="0" r="r" b="b"/>
                  <a:pathLst>
                    <a:path w="1014" h="586">
                      <a:moveTo>
                        <a:pt x="39" y="417"/>
                      </a:moveTo>
                      <a:cubicBezTo>
                        <a:pt x="78" y="306"/>
                        <a:pt x="201" y="133"/>
                        <a:pt x="225" y="105"/>
                      </a:cubicBezTo>
                      <a:cubicBezTo>
                        <a:pt x="249" y="77"/>
                        <a:pt x="334" y="30"/>
                        <a:pt x="417" y="15"/>
                      </a:cubicBezTo>
                      <a:cubicBezTo>
                        <a:pt x="500" y="0"/>
                        <a:pt x="646" y="1"/>
                        <a:pt x="723" y="15"/>
                      </a:cubicBezTo>
                      <a:cubicBezTo>
                        <a:pt x="800" y="29"/>
                        <a:pt x="821" y="39"/>
                        <a:pt x="879" y="99"/>
                      </a:cubicBezTo>
                      <a:cubicBezTo>
                        <a:pt x="937" y="159"/>
                        <a:pt x="962" y="294"/>
                        <a:pt x="975" y="387"/>
                      </a:cubicBezTo>
                      <a:cubicBezTo>
                        <a:pt x="988" y="480"/>
                        <a:pt x="1014" y="524"/>
                        <a:pt x="867" y="555"/>
                      </a:cubicBezTo>
                      <a:cubicBezTo>
                        <a:pt x="720" y="586"/>
                        <a:pt x="297" y="572"/>
                        <a:pt x="159" y="549"/>
                      </a:cubicBezTo>
                      <a:cubicBezTo>
                        <a:pt x="159" y="549"/>
                        <a:pt x="0" y="528"/>
                        <a:pt x="39" y="417"/>
                      </a:cubicBezTo>
                      <a:close/>
                    </a:path>
                  </a:pathLst>
                </a:custGeom>
                <a:solidFill>
                  <a:srgbClr val="DEF987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56684" name="Group 12"/>
              <p:cNvGrpSpPr>
                <a:grpSpLocks/>
              </p:cNvGrpSpPr>
              <p:nvPr/>
            </p:nvGrpSpPr>
            <p:grpSpPr bwMode="auto">
              <a:xfrm>
                <a:off x="909" y="2067"/>
                <a:ext cx="1014" cy="670"/>
                <a:chOff x="921" y="1329"/>
                <a:chExt cx="1014" cy="670"/>
              </a:xfrm>
            </p:grpSpPr>
            <p:sp>
              <p:nvSpPr>
                <p:cNvPr id="156685" name="Freeform 13"/>
                <p:cNvSpPr>
                  <a:spLocks/>
                </p:cNvSpPr>
                <p:nvPr/>
              </p:nvSpPr>
              <p:spPr bwMode="auto">
                <a:xfrm>
                  <a:off x="937" y="1781"/>
                  <a:ext cx="977" cy="218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129"/>
                    </a:cxn>
                    <a:cxn ang="0">
                      <a:pos x="101" y="196"/>
                    </a:cxn>
                    <a:cxn ang="0">
                      <a:pos x="874" y="202"/>
                    </a:cxn>
                    <a:cxn ang="0">
                      <a:pos x="949" y="160"/>
                    </a:cxn>
                    <a:cxn ang="0">
                      <a:pos x="970" y="1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977" h="218">
                      <a:moveTo>
                        <a:pt x="14" y="0"/>
                      </a:moveTo>
                      <a:cubicBezTo>
                        <a:pt x="1" y="57"/>
                        <a:pt x="0" y="96"/>
                        <a:pt x="14" y="129"/>
                      </a:cubicBezTo>
                      <a:cubicBezTo>
                        <a:pt x="28" y="162"/>
                        <a:pt x="47" y="174"/>
                        <a:pt x="101" y="196"/>
                      </a:cubicBezTo>
                      <a:cubicBezTo>
                        <a:pt x="155" y="218"/>
                        <a:pt x="843" y="208"/>
                        <a:pt x="874" y="202"/>
                      </a:cubicBezTo>
                      <a:cubicBezTo>
                        <a:pt x="905" y="196"/>
                        <a:pt x="925" y="199"/>
                        <a:pt x="949" y="160"/>
                      </a:cubicBezTo>
                      <a:cubicBezTo>
                        <a:pt x="973" y="121"/>
                        <a:pt x="977" y="100"/>
                        <a:pt x="970" y="10"/>
                      </a:cubicBezTo>
                      <a:cubicBezTo>
                        <a:pt x="970" y="10"/>
                        <a:pt x="14" y="0"/>
                        <a:pt x="1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100000">
                      <a:srgbClr val="9933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6686" name="Freeform 14"/>
                <p:cNvSpPr>
                  <a:spLocks/>
                </p:cNvSpPr>
                <p:nvPr/>
              </p:nvSpPr>
              <p:spPr bwMode="auto">
                <a:xfrm>
                  <a:off x="921" y="1329"/>
                  <a:ext cx="1014" cy="586"/>
                </a:xfrm>
                <a:custGeom>
                  <a:avLst/>
                  <a:gdLst/>
                  <a:ahLst/>
                  <a:cxnLst>
                    <a:cxn ang="0">
                      <a:pos x="39" y="417"/>
                    </a:cxn>
                    <a:cxn ang="0">
                      <a:pos x="225" y="105"/>
                    </a:cxn>
                    <a:cxn ang="0">
                      <a:pos x="417" y="15"/>
                    </a:cxn>
                    <a:cxn ang="0">
                      <a:pos x="723" y="15"/>
                    </a:cxn>
                    <a:cxn ang="0">
                      <a:pos x="879" y="99"/>
                    </a:cxn>
                    <a:cxn ang="0">
                      <a:pos x="975" y="387"/>
                    </a:cxn>
                    <a:cxn ang="0">
                      <a:pos x="867" y="555"/>
                    </a:cxn>
                    <a:cxn ang="0">
                      <a:pos x="159" y="549"/>
                    </a:cxn>
                    <a:cxn ang="0">
                      <a:pos x="39" y="417"/>
                    </a:cxn>
                  </a:cxnLst>
                  <a:rect l="0" t="0" r="r" b="b"/>
                  <a:pathLst>
                    <a:path w="1014" h="586">
                      <a:moveTo>
                        <a:pt x="39" y="417"/>
                      </a:moveTo>
                      <a:cubicBezTo>
                        <a:pt x="78" y="306"/>
                        <a:pt x="201" y="133"/>
                        <a:pt x="225" y="105"/>
                      </a:cubicBezTo>
                      <a:cubicBezTo>
                        <a:pt x="249" y="77"/>
                        <a:pt x="334" y="30"/>
                        <a:pt x="417" y="15"/>
                      </a:cubicBezTo>
                      <a:cubicBezTo>
                        <a:pt x="500" y="0"/>
                        <a:pt x="646" y="1"/>
                        <a:pt x="723" y="15"/>
                      </a:cubicBezTo>
                      <a:cubicBezTo>
                        <a:pt x="800" y="29"/>
                        <a:pt x="821" y="39"/>
                        <a:pt x="879" y="99"/>
                      </a:cubicBezTo>
                      <a:cubicBezTo>
                        <a:pt x="937" y="159"/>
                        <a:pt x="962" y="294"/>
                        <a:pt x="975" y="387"/>
                      </a:cubicBezTo>
                      <a:cubicBezTo>
                        <a:pt x="988" y="480"/>
                        <a:pt x="1014" y="524"/>
                        <a:pt x="867" y="555"/>
                      </a:cubicBezTo>
                      <a:cubicBezTo>
                        <a:pt x="720" y="586"/>
                        <a:pt x="297" y="572"/>
                        <a:pt x="159" y="549"/>
                      </a:cubicBezTo>
                      <a:cubicBezTo>
                        <a:pt x="159" y="549"/>
                        <a:pt x="0" y="528"/>
                        <a:pt x="39" y="417"/>
                      </a:cubicBezTo>
                      <a:close/>
                    </a:path>
                  </a:pathLst>
                </a:custGeom>
                <a:solidFill>
                  <a:srgbClr val="DEF987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56687" name="AutoShape 15"/>
              <p:cNvSpPr>
                <a:spLocks noChangeArrowheads="1"/>
              </p:cNvSpPr>
              <p:nvPr/>
            </p:nvSpPr>
            <p:spPr bwMode="auto">
              <a:xfrm rot="5400000" flipV="1">
                <a:off x="1241" y="1998"/>
                <a:ext cx="390" cy="354"/>
              </a:xfrm>
              <a:prstGeom prst="rightArrow">
                <a:avLst>
                  <a:gd name="adj1" fmla="val 29380"/>
                  <a:gd name="adj2" fmla="val 56217"/>
                </a:avLst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56688" name="Group 16"/>
              <p:cNvGrpSpPr>
                <a:grpSpLocks/>
              </p:cNvGrpSpPr>
              <p:nvPr/>
            </p:nvGrpSpPr>
            <p:grpSpPr bwMode="auto">
              <a:xfrm>
                <a:off x="903" y="1257"/>
                <a:ext cx="1014" cy="670"/>
                <a:chOff x="921" y="1329"/>
                <a:chExt cx="1014" cy="670"/>
              </a:xfrm>
            </p:grpSpPr>
            <p:sp>
              <p:nvSpPr>
                <p:cNvPr id="156689" name="Freeform 17"/>
                <p:cNvSpPr>
                  <a:spLocks/>
                </p:cNvSpPr>
                <p:nvPr/>
              </p:nvSpPr>
              <p:spPr bwMode="auto">
                <a:xfrm>
                  <a:off x="937" y="1781"/>
                  <a:ext cx="977" cy="218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129"/>
                    </a:cxn>
                    <a:cxn ang="0">
                      <a:pos x="101" y="196"/>
                    </a:cxn>
                    <a:cxn ang="0">
                      <a:pos x="874" y="202"/>
                    </a:cxn>
                    <a:cxn ang="0">
                      <a:pos x="949" y="160"/>
                    </a:cxn>
                    <a:cxn ang="0">
                      <a:pos x="970" y="1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977" h="218">
                      <a:moveTo>
                        <a:pt x="14" y="0"/>
                      </a:moveTo>
                      <a:cubicBezTo>
                        <a:pt x="1" y="57"/>
                        <a:pt x="0" y="96"/>
                        <a:pt x="14" y="129"/>
                      </a:cubicBezTo>
                      <a:cubicBezTo>
                        <a:pt x="28" y="162"/>
                        <a:pt x="47" y="174"/>
                        <a:pt x="101" y="196"/>
                      </a:cubicBezTo>
                      <a:cubicBezTo>
                        <a:pt x="155" y="218"/>
                        <a:pt x="843" y="208"/>
                        <a:pt x="874" y="202"/>
                      </a:cubicBezTo>
                      <a:cubicBezTo>
                        <a:pt x="905" y="196"/>
                        <a:pt x="925" y="199"/>
                        <a:pt x="949" y="160"/>
                      </a:cubicBezTo>
                      <a:cubicBezTo>
                        <a:pt x="973" y="121"/>
                        <a:pt x="977" y="100"/>
                        <a:pt x="970" y="10"/>
                      </a:cubicBezTo>
                      <a:cubicBezTo>
                        <a:pt x="970" y="10"/>
                        <a:pt x="14" y="0"/>
                        <a:pt x="1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100000">
                      <a:srgbClr val="9933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6690" name="Freeform 18"/>
                <p:cNvSpPr>
                  <a:spLocks/>
                </p:cNvSpPr>
                <p:nvPr/>
              </p:nvSpPr>
              <p:spPr bwMode="auto">
                <a:xfrm>
                  <a:off x="921" y="1329"/>
                  <a:ext cx="1014" cy="586"/>
                </a:xfrm>
                <a:custGeom>
                  <a:avLst/>
                  <a:gdLst/>
                  <a:ahLst/>
                  <a:cxnLst>
                    <a:cxn ang="0">
                      <a:pos x="39" y="417"/>
                    </a:cxn>
                    <a:cxn ang="0">
                      <a:pos x="225" y="105"/>
                    </a:cxn>
                    <a:cxn ang="0">
                      <a:pos x="417" y="15"/>
                    </a:cxn>
                    <a:cxn ang="0">
                      <a:pos x="723" y="15"/>
                    </a:cxn>
                    <a:cxn ang="0">
                      <a:pos x="879" y="99"/>
                    </a:cxn>
                    <a:cxn ang="0">
                      <a:pos x="975" y="387"/>
                    </a:cxn>
                    <a:cxn ang="0">
                      <a:pos x="867" y="555"/>
                    </a:cxn>
                    <a:cxn ang="0">
                      <a:pos x="159" y="549"/>
                    </a:cxn>
                    <a:cxn ang="0">
                      <a:pos x="39" y="417"/>
                    </a:cxn>
                  </a:cxnLst>
                  <a:rect l="0" t="0" r="r" b="b"/>
                  <a:pathLst>
                    <a:path w="1014" h="586">
                      <a:moveTo>
                        <a:pt x="39" y="417"/>
                      </a:moveTo>
                      <a:cubicBezTo>
                        <a:pt x="78" y="306"/>
                        <a:pt x="201" y="133"/>
                        <a:pt x="225" y="105"/>
                      </a:cubicBezTo>
                      <a:cubicBezTo>
                        <a:pt x="249" y="77"/>
                        <a:pt x="334" y="30"/>
                        <a:pt x="417" y="15"/>
                      </a:cubicBezTo>
                      <a:cubicBezTo>
                        <a:pt x="500" y="0"/>
                        <a:pt x="646" y="1"/>
                        <a:pt x="723" y="15"/>
                      </a:cubicBezTo>
                      <a:cubicBezTo>
                        <a:pt x="800" y="29"/>
                        <a:pt x="821" y="39"/>
                        <a:pt x="879" y="99"/>
                      </a:cubicBezTo>
                      <a:cubicBezTo>
                        <a:pt x="937" y="159"/>
                        <a:pt x="962" y="294"/>
                        <a:pt x="975" y="387"/>
                      </a:cubicBezTo>
                      <a:cubicBezTo>
                        <a:pt x="988" y="480"/>
                        <a:pt x="1014" y="524"/>
                        <a:pt x="867" y="555"/>
                      </a:cubicBezTo>
                      <a:cubicBezTo>
                        <a:pt x="720" y="586"/>
                        <a:pt x="297" y="572"/>
                        <a:pt x="159" y="549"/>
                      </a:cubicBezTo>
                      <a:cubicBezTo>
                        <a:pt x="159" y="549"/>
                        <a:pt x="0" y="528"/>
                        <a:pt x="39" y="417"/>
                      </a:cubicBezTo>
                      <a:close/>
                    </a:path>
                  </a:pathLst>
                </a:custGeom>
                <a:solidFill>
                  <a:srgbClr val="DEF987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156691" name="Text Box 19"/>
            <p:cNvSpPr txBox="1">
              <a:spLocks noChangeArrowheads="1"/>
            </p:cNvSpPr>
            <p:nvPr/>
          </p:nvSpPr>
          <p:spPr bwMode="auto">
            <a:xfrm>
              <a:off x="744" y="3124"/>
              <a:ext cx="1172" cy="294"/>
            </a:xfrm>
            <a:prstGeom prst="rect">
              <a:avLst/>
            </a:prstGeom>
            <a:solidFill>
              <a:srgbClr val="FFF4C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ea typeface="新細明體" charset="-120"/>
                </a:rPr>
                <a:t>Push Matrix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Push / Pop Matrix</a:t>
            </a:r>
          </a:p>
        </p:txBody>
      </p:sp>
      <p:grpSp>
        <p:nvGrpSpPr>
          <p:cNvPr id="164922" name="Group 58"/>
          <p:cNvGrpSpPr>
            <a:grpSpLocks/>
          </p:cNvGrpSpPr>
          <p:nvPr/>
        </p:nvGrpSpPr>
        <p:grpSpPr bwMode="auto">
          <a:xfrm>
            <a:off x="5649913" y="1827213"/>
            <a:ext cx="2439987" cy="3636962"/>
            <a:chOff x="3157" y="1127"/>
            <a:chExt cx="1537" cy="2291"/>
          </a:xfrm>
        </p:grpSpPr>
        <p:grpSp>
          <p:nvGrpSpPr>
            <p:cNvPr id="164901" name="Group 37"/>
            <p:cNvGrpSpPr>
              <a:grpSpLocks/>
            </p:cNvGrpSpPr>
            <p:nvPr/>
          </p:nvGrpSpPr>
          <p:grpSpPr bwMode="auto">
            <a:xfrm>
              <a:off x="3621" y="2319"/>
              <a:ext cx="1014" cy="670"/>
              <a:chOff x="921" y="1329"/>
              <a:chExt cx="1014" cy="670"/>
            </a:xfrm>
          </p:grpSpPr>
          <p:sp>
            <p:nvSpPr>
              <p:cNvPr id="164902" name="Freeform 38"/>
              <p:cNvSpPr>
                <a:spLocks/>
              </p:cNvSpPr>
              <p:nvPr/>
            </p:nvSpPr>
            <p:spPr bwMode="auto">
              <a:xfrm>
                <a:off x="937" y="1781"/>
                <a:ext cx="977" cy="21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129"/>
                  </a:cxn>
                  <a:cxn ang="0">
                    <a:pos x="101" y="196"/>
                  </a:cxn>
                  <a:cxn ang="0">
                    <a:pos x="874" y="202"/>
                  </a:cxn>
                  <a:cxn ang="0">
                    <a:pos x="949" y="160"/>
                  </a:cxn>
                  <a:cxn ang="0">
                    <a:pos x="970" y="10"/>
                  </a:cxn>
                  <a:cxn ang="0">
                    <a:pos x="14" y="0"/>
                  </a:cxn>
                </a:cxnLst>
                <a:rect l="0" t="0" r="r" b="b"/>
                <a:pathLst>
                  <a:path w="977" h="218">
                    <a:moveTo>
                      <a:pt x="14" y="0"/>
                    </a:moveTo>
                    <a:cubicBezTo>
                      <a:pt x="1" y="57"/>
                      <a:pt x="0" y="96"/>
                      <a:pt x="14" y="129"/>
                    </a:cubicBezTo>
                    <a:cubicBezTo>
                      <a:pt x="28" y="162"/>
                      <a:pt x="47" y="174"/>
                      <a:pt x="101" y="196"/>
                    </a:cubicBezTo>
                    <a:cubicBezTo>
                      <a:pt x="155" y="218"/>
                      <a:pt x="843" y="208"/>
                      <a:pt x="874" y="202"/>
                    </a:cubicBezTo>
                    <a:cubicBezTo>
                      <a:pt x="905" y="196"/>
                      <a:pt x="925" y="199"/>
                      <a:pt x="949" y="160"/>
                    </a:cubicBezTo>
                    <a:cubicBezTo>
                      <a:pt x="973" y="121"/>
                      <a:pt x="977" y="100"/>
                      <a:pt x="970" y="10"/>
                    </a:cubicBezTo>
                    <a:cubicBezTo>
                      <a:pt x="970" y="10"/>
                      <a:pt x="14" y="0"/>
                      <a:pt x="1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4903" name="Freeform 39"/>
              <p:cNvSpPr>
                <a:spLocks/>
              </p:cNvSpPr>
              <p:nvPr/>
            </p:nvSpPr>
            <p:spPr bwMode="auto">
              <a:xfrm>
                <a:off x="921" y="1329"/>
                <a:ext cx="1014" cy="586"/>
              </a:xfrm>
              <a:custGeom>
                <a:avLst/>
                <a:gdLst/>
                <a:ahLst/>
                <a:cxnLst>
                  <a:cxn ang="0">
                    <a:pos x="39" y="417"/>
                  </a:cxn>
                  <a:cxn ang="0">
                    <a:pos x="225" y="105"/>
                  </a:cxn>
                  <a:cxn ang="0">
                    <a:pos x="417" y="15"/>
                  </a:cxn>
                  <a:cxn ang="0">
                    <a:pos x="723" y="15"/>
                  </a:cxn>
                  <a:cxn ang="0">
                    <a:pos x="879" y="99"/>
                  </a:cxn>
                  <a:cxn ang="0">
                    <a:pos x="975" y="387"/>
                  </a:cxn>
                  <a:cxn ang="0">
                    <a:pos x="867" y="555"/>
                  </a:cxn>
                  <a:cxn ang="0">
                    <a:pos x="159" y="549"/>
                  </a:cxn>
                  <a:cxn ang="0">
                    <a:pos x="39" y="417"/>
                  </a:cxn>
                </a:cxnLst>
                <a:rect l="0" t="0" r="r" b="b"/>
                <a:pathLst>
                  <a:path w="1014" h="586">
                    <a:moveTo>
                      <a:pt x="39" y="417"/>
                    </a:moveTo>
                    <a:cubicBezTo>
                      <a:pt x="78" y="306"/>
                      <a:pt x="201" y="133"/>
                      <a:pt x="225" y="105"/>
                    </a:cubicBezTo>
                    <a:cubicBezTo>
                      <a:pt x="249" y="77"/>
                      <a:pt x="334" y="30"/>
                      <a:pt x="417" y="15"/>
                    </a:cubicBezTo>
                    <a:cubicBezTo>
                      <a:pt x="500" y="0"/>
                      <a:pt x="646" y="1"/>
                      <a:pt x="723" y="15"/>
                    </a:cubicBezTo>
                    <a:cubicBezTo>
                      <a:pt x="800" y="29"/>
                      <a:pt x="821" y="39"/>
                      <a:pt x="879" y="99"/>
                    </a:cubicBezTo>
                    <a:cubicBezTo>
                      <a:pt x="937" y="159"/>
                      <a:pt x="962" y="294"/>
                      <a:pt x="975" y="387"/>
                    </a:cubicBezTo>
                    <a:cubicBezTo>
                      <a:pt x="988" y="480"/>
                      <a:pt x="1014" y="524"/>
                      <a:pt x="867" y="555"/>
                    </a:cubicBezTo>
                    <a:cubicBezTo>
                      <a:pt x="720" y="586"/>
                      <a:pt x="297" y="572"/>
                      <a:pt x="159" y="549"/>
                    </a:cubicBezTo>
                    <a:cubicBezTo>
                      <a:pt x="159" y="549"/>
                      <a:pt x="0" y="528"/>
                      <a:pt x="39" y="417"/>
                    </a:cubicBezTo>
                    <a:close/>
                  </a:path>
                </a:pathLst>
              </a:custGeom>
              <a:solidFill>
                <a:srgbClr val="DEF987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64904" name="Group 40"/>
            <p:cNvGrpSpPr>
              <a:grpSpLocks/>
            </p:cNvGrpSpPr>
            <p:nvPr/>
          </p:nvGrpSpPr>
          <p:grpSpPr bwMode="auto">
            <a:xfrm>
              <a:off x="3621" y="2199"/>
              <a:ext cx="1014" cy="670"/>
              <a:chOff x="921" y="1329"/>
              <a:chExt cx="1014" cy="670"/>
            </a:xfrm>
          </p:grpSpPr>
          <p:sp>
            <p:nvSpPr>
              <p:cNvPr id="164905" name="Freeform 41"/>
              <p:cNvSpPr>
                <a:spLocks/>
              </p:cNvSpPr>
              <p:nvPr/>
            </p:nvSpPr>
            <p:spPr bwMode="auto">
              <a:xfrm>
                <a:off x="937" y="1781"/>
                <a:ext cx="977" cy="21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129"/>
                  </a:cxn>
                  <a:cxn ang="0">
                    <a:pos x="101" y="196"/>
                  </a:cxn>
                  <a:cxn ang="0">
                    <a:pos x="874" y="202"/>
                  </a:cxn>
                  <a:cxn ang="0">
                    <a:pos x="949" y="160"/>
                  </a:cxn>
                  <a:cxn ang="0">
                    <a:pos x="970" y="10"/>
                  </a:cxn>
                  <a:cxn ang="0">
                    <a:pos x="14" y="0"/>
                  </a:cxn>
                </a:cxnLst>
                <a:rect l="0" t="0" r="r" b="b"/>
                <a:pathLst>
                  <a:path w="977" h="218">
                    <a:moveTo>
                      <a:pt x="14" y="0"/>
                    </a:moveTo>
                    <a:cubicBezTo>
                      <a:pt x="1" y="57"/>
                      <a:pt x="0" y="96"/>
                      <a:pt x="14" y="129"/>
                    </a:cubicBezTo>
                    <a:cubicBezTo>
                      <a:pt x="28" y="162"/>
                      <a:pt x="47" y="174"/>
                      <a:pt x="101" y="196"/>
                    </a:cubicBezTo>
                    <a:cubicBezTo>
                      <a:pt x="155" y="218"/>
                      <a:pt x="843" y="208"/>
                      <a:pt x="874" y="202"/>
                    </a:cubicBezTo>
                    <a:cubicBezTo>
                      <a:pt x="905" y="196"/>
                      <a:pt x="925" y="199"/>
                      <a:pt x="949" y="160"/>
                    </a:cubicBezTo>
                    <a:cubicBezTo>
                      <a:pt x="973" y="121"/>
                      <a:pt x="977" y="100"/>
                      <a:pt x="970" y="10"/>
                    </a:cubicBezTo>
                    <a:cubicBezTo>
                      <a:pt x="970" y="10"/>
                      <a:pt x="14" y="0"/>
                      <a:pt x="1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4906" name="Freeform 42"/>
              <p:cNvSpPr>
                <a:spLocks/>
              </p:cNvSpPr>
              <p:nvPr/>
            </p:nvSpPr>
            <p:spPr bwMode="auto">
              <a:xfrm>
                <a:off x="921" y="1329"/>
                <a:ext cx="1014" cy="586"/>
              </a:xfrm>
              <a:custGeom>
                <a:avLst/>
                <a:gdLst/>
                <a:ahLst/>
                <a:cxnLst>
                  <a:cxn ang="0">
                    <a:pos x="39" y="417"/>
                  </a:cxn>
                  <a:cxn ang="0">
                    <a:pos x="225" y="105"/>
                  </a:cxn>
                  <a:cxn ang="0">
                    <a:pos x="417" y="15"/>
                  </a:cxn>
                  <a:cxn ang="0">
                    <a:pos x="723" y="15"/>
                  </a:cxn>
                  <a:cxn ang="0">
                    <a:pos x="879" y="99"/>
                  </a:cxn>
                  <a:cxn ang="0">
                    <a:pos x="975" y="387"/>
                  </a:cxn>
                  <a:cxn ang="0">
                    <a:pos x="867" y="555"/>
                  </a:cxn>
                  <a:cxn ang="0">
                    <a:pos x="159" y="549"/>
                  </a:cxn>
                  <a:cxn ang="0">
                    <a:pos x="39" y="417"/>
                  </a:cxn>
                </a:cxnLst>
                <a:rect l="0" t="0" r="r" b="b"/>
                <a:pathLst>
                  <a:path w="1014" h="586">
                    <a:moveTo>
                      <a:pt x="39" y="417"/>
                    </a:moveTo>
                    <a:cubicBezTo>
                      <a:pt x="78" y="306"/>
                      <a:pt x="201" y="133"/>
                      <a:pt x="225" y="105"/>
                    </a:cubicBezTo>
                    <a:cubicBezTo>
                      <a:pt x="249" y="77"/>
                      <a:pt x="334" y="30"/>
                      <a:pt x="417" y="15"/>
                    </a:cubicBezTo>
                    <a:cubicBezTo>
                      <a:pt x="500" y="0"/>
                      <a:pt x="646" y="1"/>
                      <a:pt x="723" y="15"/>
                    </a:cubicBezTo>
                    <a:cubicBezTo>
                      <a:pt x="800" y="29"/>
                      <a:pt x="821" y="39"/>
                      <a:pt x="879" y="99"/>
                    </a:cubicBezTo>
                    <a:cubicBezTo>
                      <a:pt x="937" y="159"/>
                      <a:pt x="962" y="294"/>
                      <a:pt x="975" y="387"/>
                    </a:cubicBezTo>
                    <a:cubicBezTo>
                      <a:pt x="988" y="480"/>
                      <a:pt x="1014" y="524"/>
                      <a:pt x="867" y="555"/>
                    </a:cubicBezTo>
                    <a:cubicBezTo>
                      <a:pt x="720" y="586"/>
                      <a:pt x="297" y="572"/>
                      <a:pt x="159" y="549"/>
                    </a:cubicBezTo>
                    <a:cubicBezTo>
                      <a:pt x="159" y="549"/>
                      <a:pt x="0" y="528"/>
                      <a:pt x="39" y="417"/>
                    </a:cubicBezTo>
                    <a:close/>
                  </a:path>
                </a:pathLst>
              </a:custGeom>
              <a:solidFill>
                <a:srgbClr val="DEF987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64907" name="Group 43"/>
            <p:cNvGrpSpPr>
              <a:grpSpLocks/>
            </p:cNvGrpSpPr>
            <p:nvPr/>
          </p:nvGrpSpPr>
          <p:grpSpPr bwMode="auto">
            <a:xfrm>
              <a:off x="3621" y="2073"/>
              <a:ext cx="1014" cy="670"/>
              <a:chOff x="921" y="1329"/>
              <a:chExt cx="1014" cy="670"/>
            </a:xfrm>
          </p:grpSpPr>
          <p:sp>
            <p:nvSpPr>
              <p:cNvPr id="164908" name="Freeform 44"/>
              <p:cNvSpPr>
                <a:spLocks/>
              </p:cNvSpPr>
              <p:nvPr/>
            </p:nvSpPr>
            <p:spPr bwMode="auto">
              <a:xfrm>
                <a:off x="937" y="1781"/>
                <a:ext cx="977" cy="21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129"/>
                  </a:cxn>
                  <a:cxn ang="0">
                    <a:pos x="101" y="196"/>
                  </a:cxn>
                  <a:cxn ang="0">
                    <a:pos x="874" y="202"/>
                  </a:cxn>
                  <a:cxn ang="0">
                    <a:pos x="949" y="160"/>
                  </a:cxn>
                  <a:cxn ang="0">
                    <a:pos x="970" y="10"/>
                  </a:cxn>
                  <a:cxn ang="0">
                    <a:pos x="14" y="0"/>
                  </a:cxn>
                </a:cxnLst>
                <a:rect l="0" t="0" r="r" b="b"/>
                <a:pathLst>
                  <a:path w="977" h="218">
                    <a:moveTo>
                      <a:pt x="14" y="0"/>
                    </a:moveTo>
                    <a:cubicBezTo>
                      <a:pt x="1" y="57"/>
                      <a:pt x="0" y="96"/>
                      <a:pt x="14" y="129"/>
                    </a:cubicBezTo>
                    <a:cubicBezTo>
                      <a:pt x="28" y="162"/>
                      <a:pt x="47" y="174"/>
                      <a:pt x="101" y="196"/>
                    </a:cubicBezTo>
                    <a:cubicBezTo>
                      <a:pt x="155" y="218"/>
                      <a:pt x="843" y="208"/>
                      <a:pt x="874" y="202"/>
                    </a:cubicBezTo>
                    <a:cubicBezTo>
                      <a:pt x="905" y="196"/>
                      <a:pt x="925" y="199"/>
                      <a:pt x="949" y="160"/>
                    </a:cubicBezTo>
                    <a:cubicBezTo>
                      <a:pt x="973" y="121"/>
                      <a:pt x="977" y="100"/>
                      <a:pt x="970" y="10"/>
                    </a:cubicBezTo>
                    <a:cubicBezTo>
                      <a:pt x="970" y="10"/>
                      <a:pt x="14" y="0"/>
                      <a:pt x="1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4909" name="Freeform 45"/>
              <p:cNvSpPr>
                <a:spLocks/>
              </p:cNvSpPr>
              <p:nvPr/>
            </p:nvSpPr>
            <p:spPr bwMode="auto">
              <a:xfrm>
                <a:off x="921" y="1329"/>
                <a:ext cx="1014" cy="586"/>
              </a:xfrm>
              <a:custGeom>
                <a:avLst/>
                <a:gdLst/>
                <a:ahLst/>
                <a:cxnLst>
                  <a:cxn ang="0">
                    <a:pos x="39" y="417"/>
                  </a:cxn>
                  <a:cxn ang="0">
                    <a:pos x="225" y="105"/>
                  </a:cxn>
                  <a:cxn ang="0">
                    <a:pos x="417" y="15"/>
                  </a:cxn>
                  <a:cxn ang="0">
                    <a:pos x="723" y="15"/>
                  </a:cxn>
                  <a:cxn ang="0">
                    <a:pos x="879" y="99"/>
                  </a:cxn>
                  <a:cxn ang="0">
                    <a:pos x="975" y="387"/>
                  </a:cxn>
                  <a:cxn ang="0">
                    <a:pos x="867" y="555"/>
                  </a:cxn>
                  <a:cxn ang="0">
                    <a:pos x="159" y="549"/>
                  </a:cxn>
                  <a:cxn ang="0">
                    <a:pos x="39" y="417"/>
                  </a:cxn>
                </a:cxnLst>
                <a:rect l="0" t="0" r="r" b="b"/>
                <a:pathLst>
                  <a:path w="1014" h="586">
                    <a:moveTo>
                      <a:pt x="39" y="417"/>
                    </a:moveTo>
                    <a:cubicBezTo>
                      <a:pt x="78" y="306"/>
                      <a:pt x="201" y="133"/>
                      <a:pt x="225" y="105"/>
                    </a:cubicBezTo>
                    <a:cubicBezTo>
                      <a:pt x="249" y="77"/>
                      <a:pt x="334" y="30"/>
                      <a:pt x="417" y="15"/>
                    </a:cubicBezTo>
                    <a:cubicBezTo>
                      <a:pt x="500" y="0"/>
                      <a:pt x="646" y="1"/>
                      <a:pt x="723" y="15"/>
                    </a:cubicBezTo>
                    <a:cubicBezTo>
                      <a:pt x="800" y="29"/>
                      <a:pt x="821" y="39"/>
                      <a:pt x="879" y="99"/>
                    </a:cubicBezTo>
                    <a:cubicBezTo>
                      <a:pt x="937" y="159"/>
                      <a:pt x="962" y="294"/>
                      <a:pt x="975" y="387"/>
                    </a:cubicBezTo>
                    <a:cubicBezTo>
                      <a:pt x="988" y="480"/>
                      <a:pt x="1014" y="524"/>
                      <a:pt x="867" y="555"/>
                    </a:cubicBezTo>
                    <a:cubicBezTo>
                      <a:pt x="720" y="586"/>
                      <a:pt x="297" y="572"/>
                      <a:pt x="159" y="549"/>
                    </a:cubicBezTo>
                    <a:cubicBezTo>
                      <a:pt x="159" y="549"/>
                      <a:pt x="0" y="528"/>
                      <a:pt x="39" y="417"/>
                    </a:cubicBezTo>
                    <a:close/>
                  </a:path>
                </a:pathLst>
              </a:custGeom>
              <a:solidFill>
                <a:srgbClr val="DEF987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64911" name="Group 47"/>
            <p:cNvGrpSpPr>
              <a:grpSpLocks/>
            </p:cNvGrpSpPr>
            <p:nvPr/>
          </p:nvGrpSpPr>
          <p:grpSpPr bwMode="auto">
            <a:xfrm rot="-3165257">
              <a:off x="2985" y="1299"/>
              <a:ext cx="1014" cy="670"/>
              <a:chOff x="921" y="1329"/>
              <a:chExt cx="1014" cy="670"/>
            </a:xfrm>
          </p:grpSpPr>
          <p:sp>
            <p:nvSpPr>
              <p:cNvPr id="164912" name="Freeform 48"/>
              <p:cNvSpPr>
                <a:spLocks/>
              </p:cNvSpPr>
              <p:nvPr/>
            </p:nvSpPr>
            <p:spPr bwMode="auto">
              <a:xfrm>
                <a:off x="937" y="1781"/>
                <a:ext cx="977" cy="21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129"/>
                  </a:cxn>
                  <a:cxn ang="0">
                    <a:pos x="101" y="196"/>
                  </a:cxn>
                  <a:cxn ang="0">
                    <a:pos x="874" y="202"/>
                  </a:cxn>
                  <a:cxn ang="0">
                    <a:pos x="949" y="160"/>
                  </a:cxn>
                  <a:cxn ang="0">
                    <a:pos x="970" y="10"/>
                  </a:cxn>
                  <a:cxn ang="0">
                    <a:pos x="14" y="0"/>
                  </a:cxn>
                </a:cxnLst>
                <a:rect l="0" t="0" r="r" b="b"/>
                <a:pathLst>
                  <a:path w="977" h="218">
                    <a:moveTo>
                      <a:pt x="14" y="0"/>
                    </a:moveTo>
                    <a:cubicBezTo>
                      <a:pt x="1" y="57"/>
                      <a:pt x="0" y="96"/>
                      <a:pt x="14" y="129"/>
                    </a:cubicBezTo>
                    <a:cubicBezTo>
                      <a:pt x="28" y="162"/>
                      <a:pt x="47" y="174"/>
                      <a:pt x="101" y="196"/>
                    </a:cubicBezTo>
                    <a:cubicBezTo>
                      <a:pt x="155" y="218"/>
                      <a:pt x="843" y="208"/>
                      <a:pt x="874" y="202"/>
                    </a:cubicBezTo>
                    <a:cubicBezTo>
                      <a:pt x="905" y="196"/>
                      <a:pt x="925" y="199"/>
                      <a:pt x="949" y="160"/>
                    </a:cubicBezTo>
                    <a:cubicBezTo>
                      <a:pt x="973" y="121"/>
                      <a:pt x="977" y="100"/>
                      <a:pt x="970" y="10"/>
                    </a:cubicBezTo>
                    <a:cubicBezTo>
                      <a:pt x="970" y="10"/>
                      <a:pt x="14" y="0"/>
                      <a:pt x="1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4913" name="Freeform 49"/>
              <p:cNvSpPr>
                <a:spLocks/>
              </p:cNvSpPr>
              <p:nvPr/>
            </p:nvSpPr>
            <p:spPr bwMode="auto">
              <a:xfrm>
                <a:off x="921" y="1329"/>
                <a:ext cx="1014" cy="586"/>
              </a:xfrm>
              <a:custGeom>
                <a:avLst/>
                <a:gdLst/>
                <a:ahLst/>
                <a:cxnLst>
                  <a:cxn ang="0">
                    <a:pos x="39" y="417"/>
                  </a:cxn>
                  <a:cxn ang="0">
                    <a:pos x="225" y="105"/>
                  </a:cxn>
                  <a:cxn ang="0">
                    <a:pos x="417" y="15"/>
                  </a:cxn>
                  <a:cxn ang="0">
                    <a:pos x="723" y="15"/>
                  </a:cxn>
                  <a:cxn ang="0">
                    <a:pos x="879" y="99"/>
                  </a:cxn>
                  <a:cxn ang="0">
                    <a:pos x="975" y="387"/>
                  </a:cxn>
                  <a:cxn ang="0">
                    <a:pos x="867" y="555"/>
                  </a:cxn>
                  <a:cxn ang="0">
                    <a:pos x="159" y="549"/>
                  </a:cxn>
                  <a:cxn ang="0">
                    <a:pos x="39" y="417"/>
                  </a:cxn>
                </a:cxnLst>
                <a:rect l="0" t="0" r="r" b="b"/>
                <a:pathLst>
                  <a:path w="1014" h="586">
                    <a:moveTo>
                      <a:pt x="39" y="417"/>
                    </a:moveTo>
                    <a:cubicBezTo>
                      <a:pt x="78" y="306"/>
                      <a:pt x="201" y="133"/>
                      <a:pt x="225" y="105"/>
                    </a:cubicBezTo>
                    <a:cubicBezTo>
                      <a:pt x="249" y="77"/>
                      <a:pt x="334" y="30"/>
                      <a:pt x="417" y="15"/>
                    </a:cubicBezTo>
                    <a:cubicBezTo>
                      <a:pt x="500" y="0"/>
                      <a:pt x="646" y="1"/>
                      <a:pt x="723" y="15"/>
                    </a:cubicBezTo>
                    <a:cubicBezTo>
                      <a:pt x="800" y="29"/>
                      <a:pt x="821" y="39"/>
                      <a:pt x="879" y="99"/>
                    </a:cubicBezTo>
                    <a:cubicBezTo>
                      <a:pt x="937" y="159"/>
                      <a:pt x="962" y="294"/>
                      <a:pt x="975" y="387"/>
                    </a:cubicBezTo>
                    <a:cubicBezTo>
                      <a:pt x="988" y="480"/>
                      <a:pt x="1014" y="524"/>
                      <a:pt x="867" y="555"/>
                    </a:cubicBezTo>
                    <a:cubicBezTo>
                      <a:pt x="720" y="586"/>
                      <a:pt x="297" y="572"/>
                      <a:pt x="159" y="549"/>
                    </a:cubicBezTo>
                    <a:cubicBezTo>
                      <a:pt x="159" y="549"/>
                      <a:pt x="0" y="528"/>
                      <a:pt x="39" y="417"/>
                    </a:cubicBezTo>
                    <a:close/>
                  </a:path>
                </a:pathLst>
              </a:custGeom>
              <a:solidFill>
                <a:srgbClr val="DEF987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64915" name="AutoShape 51"/>
            <p:cNvSpPr>
              <a:spLocks noChangeArrowheads="1"/>
            </p:cNvSpPr>
            <p:nvPr/>
          </p:nvSpPr>
          <p:spPr bwMode="auto">
            <a:xfrm flipH="1">
              <a:off x="3564" y="1782"/>
              <a:ext cx="672" cy="732"/>
            </a:xfrm>
            <a:custGeom>
              <a:avLst/>
              <a:gdLst>
                <a:gd name="G0" fmla="+- -6795064 0 0"/>
                <a:gd name="G1" fmla="+- 9785391 0 0"/>
                <a:gd name="G2" fmla="+- -6795064 0 9785391"/>
                <a:gd name="G3" fmla="+- 10800 0 0"/>
                <a:gd name="G4" fmla="+- 0 0 -679506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18 0 0"/>
                <a:gd name="G9" fmla="+- 0 0 9785391"/>
                <a:gd name="G10" fmla="+- 8018 0 2700"/>
                <a:gd name="G11" fmla="cos G10 -6795064"/>
                <a:gd name="G12" fmla="sin G10 -6795064"/>
                <a:gd name="G13" fmla="cos 13500 -6795064"/>
                <a:gd name="G14" fmla="sin 13500 -6795064"/>
                <a:gd name="G15" fmla="+- G11 10800 0"/>
                <a:gd name="G16" fmla="+- G12 10800 0"/>
                <a:gd name="G17" fmla="+- G13 10800 0"/>
                <a:gd name="G18" fmla="+- G14 10800 0"/>
                <a:gd name="G19" fmla="*/ 8018 1 2"/>
                <a:gd name="G20" fmla="+- G19 5400 0"/>
                <a:gd name="G21" fmla="cos G20 -6795064"/>
                <a:gd name="G22" fmla="sin G20 -6795064"/>
                <a:gd name="G23" fmla="+- G21 10800 0"/>
                <a:gd name="G24" fmla="+- G12 G23 G22"/>
                <a:gd name="G25" fmla="+- G22 G23 G11"/>
                <a:gd name="G26" fmla="cos 10800 -6795064"/>
                <a:gd name="G27" fmla="sin 10800 -6795064"/>
                <a:gd name="G28" fmla="cos 8018 -6795064"/>
                <a:gd name="G29" fmla="sin 8018 -679506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785391"/>
                <a:gd name="G36" fmla="sin G34 9785391"/>
                <a:gd name="G37" fmla="+/ 9785391 -679506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18 G39"/>
                <a:gd name="G43" fmla="sin 801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44 w 21600"/>
                <a:gd name="T5" fmla="*/ 6612 h 21600"/>
                <a:gd name="T6" fmla="*/ 2708 w 21600"/>
                <a:gd name="T7" fmla="*/ 15601 h 21600"/>
                <a:gd name="T8" fmla="*/ 3409 w 21600"/>
                <a:gd name="T9" fmla="*/ 7691 h 21600"/>
                <a:gd name="T10" fmla="*/ 7606 w 21600"/>
                <a:gd name="T11" fmla="*/ -2317 h 21600"/>
                <a:gd name="T12" fmla="*/ 12548 w 21600"/>
                <a:gd name="T13" fmla="*/ 691 h 21600"/>
                <a:gd name="T14" fmla="*/ 9541 w 21600"/>
                <a:gd name="T15" fmla="*/ 563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8903" y="3009"/>
                  </a:moveTo>
                  <a:cubicBezTo>
                    <a:pt x="5310" y="3884"/>
                    <a:pt x="2782" y="7102"/>
                    <a:pt x="2782" y="10799"/>
                  </a:cubicBezTo>
                  <a:cubicBezTo>
                    <a:pt x="2781" y="12240"/>
                    <a:pt x="3169" y="13653"/>
                    <a:pt x="3904" y="14891"/>
                  </a:cubicBezTo>
                  <a:lnTo>
                    <a:pt x="1512" y="16311"/>
                  </a:lnTo>
                  <a:cubicBezTo>
                    <a:pt x="522" y="14643"/>
                    <a:pt x="0" y="12739"/>
                    <a:pt x="0" y="10800"/>
                  </a:cubicBezTo>
                  <a:cubicBezTo>
                    <a:pt x="-1" y="5819"/>
                    <a:pt x="3405" y="1484"/>
                    <a:pt x="8244" y="306"/>
                  </a:cubicBezTo>
                  <a:lnTo>
                    <a:pt x="7606" y="-2317"/>
                  </a:lnTo>
                  <a:lnTo>
                    <a:pt x="12548" y="691"/>
                  </a:lnTo>
                  <a:lnTo>
                    <a:pt x="9541" y="5632"/>
                  </a:lnTo>
                  <a:lnTo>
                    <a:pt x="8903" y="3009"/>
                  </a:lnTo>
                  <a:close/>
                </a:path>
              </a:pathLst>
            </a:cu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918" name="Text Box 54"/>
            <p:cNvSpPr txBox="1">
              <a:spLocks noChangeArrowheads="1"/>
            </p:cNvSpPr>
            <p:nvPr/>
          </p:nvSpPr>
          <p:spPr bwMode="auto">
            <a:xfrm>
              <a:off x="3588" y="3124"/>
              <a:ext cx="1106" cy="294"/>
            </a:xfrm>
            <a:prstGeom prst="rect">
              <a:avLst/>
            </a:prstGeom>
            <a:solidFill>
              <a:srgbClr val="FFF4C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ea typeface="新細明體" charset="-120"/>
                </a:rPr>
                <a:t>Pop Matrix</a:t>
              </a:r>
            </a:p>
          </p:txBody>
        </p:sp>
      </p:grpSp>
      <p:sp>
        <p:nvSpPr>
          <p:cNvPr id="164921" name="Rectangle 57"/>
          <p:cNvSpPr>
            <a:spLocks noChangeArrowheads="1"/>
          </p:cNvSpPr>
          <p:nvPr/>
        </p:nvSpPr>
        <p:spPr bwMode="auto">
          <a:xfrm>
            <a:off x="457200" y="1600200"/>
            <a:ext cx="5219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altLang="zh-TW" sz="3200" i="1">
                <a:ea typeface="新細明體" charset="-120"/>
              </a:rPr>
              <a:t>void </a:t>
            </a:r>
            <a:r>
              <a:rPr lang="en-US" altLang="zh-TW" sz="3200" b="1" i="1">
                <a:ea typeface="新細明體" charset="-120"/>
              </a:rPr>
              <a:t>glPopMatrix</a:t>
            </a:r>
            <a:r>
              <a:rPr lang="en-US" altLang="zh-TW" sz="3200" i="1">
                <a:ea typeface="新細明體" charset="-120"/>
              </a:rPr>
              <a:t>(void);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zh-TW" sz="3200">
                <a:ea typeface="新細明體" charset="-120"/>
              </a:rPr>
              <a:t>	Pops the top matrix off the stack, destroying the contents of the popped matrix. What was the second-from-the-top matrix becomes the top matrix.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42" name="Rectangle 58"/>
          <p:cNvSpPr>
            <a:spLocks noChangeArrowheads="1"/>
          </p:cNvSpPr>
          <p:nvPr/>
        </p:nvSpPr>
        <p:spPr bwMode="auto">
          <a:xfrm>
            <a:off x="4772025" y="2200275"/>
            <a:ext cx="1838325" cy="30480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0041" name="Rectangle 57"/>
          <p:cNvSpPr>
            <a:spLocks noChangeArrowheads="1"/>
          </p:cNvSpPr>
          <p:nvPr/>
        </p:nvSpPr>
        <p:spPr bwMode="auto">
          <a:xfrm>
            <a:off x="438150" y="5314950"/>
            <a:ext cx="3095625" cy="323850"/>
          </a:xfrm>
          <a:prstGeom prst="rect">
            <a:avLst/>
          </a:prstGeom>
          <a:solidFill>
            <a:srgbClr val="A3C2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0040" name="Rectangle 56"/>
          <p:cNvSpPr>
            <a:spLocks noChangeArrowheads="1"/>
          </p:cNvSpPr>
          <p:nvPr/>
        </p:nvSpPr>
        <p:spPr bwMode="auto">
          <a:xfrm>
            <a:off x="438150" y="4229100"/>
            <a:ext cx="3095625" cy="1057275"/>
          </a:xfrm>
          <a:prstGeom prst="rect">
            <a:avLst/>
          </a:prstGeom>
          <a:solidFill>
            <a:srgbClr val="FF757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0039" name="Rectangle 55"/>
          <p:cNvSpPr>
            <a:spLocks noChangeArrowheads="1"/>
          </p:cNvSpPr>
          <p:nvPr/>
        </p:nvSpPr>
        <p:spPr bwMode="auto">
          <a:xfrm>
            <a:off x="438150" y="3143250"/>
            <a:ext cx="3095625" cy="1057275"/>
          </a:xfrm>
          <a:prstGeom prst="rect">
            <a:avLst/>
          </a:prstGeom>
          <a:solidFill>
            <a:srgbClr val="89E18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0038" name="Rectangle 54"/>
          <p:cNvSpPr>
            <a:spLocks noChangeArrowheads="1"/>
          </p:cNvSpPr>
          <p:nvPr/>
        </p:nvSpPr>
        <p:spPr bwMode="auto">
          <a:xfrm>
            <a:off x="438150" y="2581275"/>
            <a:ext cx="3095625" cy="542925"/>
          </a:xfrm>
          <a:prstGeom prst="rect">
            <a:avLst/>
          </a:prstGeom>
          <a:solidFill>
            <a:srgbClr val="A3C2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0036" name="Rectangle 52"/>
          <p:cNvSpPr>
            <a:spLocks noChangeArrowheads="1"/>
          </p:cNvSpPr>
          <p:nvPr/>
        </p:nvSpPr>
        <p:spPr bwMode="auto">
          <a:xfrm>
            <a:off x="438150" y="2028825"/>
            <a:ext cx="3095625" cy="542925"/>
          </a:xfrm>
          <a:prstGeom prst="rect">
            <a:avLst/>
          </a:prstGeom>
          <a:solidFill>
            <a:srgbClr val="DEF98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0019" name="Rectangle 35"/>
          <p:cNvSpPr>
            <a:spLocks noChangeArrowheads="1"/>
          </p:cNvSpPr>
          <p:nvPr/>
        </p:nvSpPr>
        <p:spPr bwMode="auto">
          <a:xfrm>
            <a:off x="200025" y="1412875"/>
            <a:ext cx="3387725" cy="4760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>
                <a:ea typeface="新細明體" charset="-120"/>
              </a:rPr>
              <a:t>render_car()</a:t>
            </a:r>
          </a:p>
          <a:p>
            <a:pPr algn="l"/>
            <a:r>
              <a:rPr lang="en-US" altLang="zh-TW">
                <a:ea typeface="新細明體" charset="-120"/>
              </a:rPr>
              <a:t>{</a:t>
            </a:r>
          </a:p>
          <a:p>
            <a:pPr algn="l"/>
            <a:r>
              <a:rPr lang="en-US" altLang="zh-TW">
                <a:ea typeface="新細明體" charset="-120"/>
              </a:rPr>
              <a:t>   glTranslatef( c_x, c_y, c_z);</a:t>
            </a:r>
            <a:endParaRPr lang="en-US" altLang="zh-TW">
              <a:solidFill>
                <a:srgbClr val="FF0000"/>
              </a:solidFill>
              <a:ea typeface="新細明體" charset="-120"/>
            </a:endParaRPr>
          </a:p>
          <a:p>
            <a:pPr algn="l"/>
            <a:r>
              <a:rPr lang="en-US" altLang="zh-TW">
                <a:ea typeface="新細明體" charset="-120"/>
              </a:rPr>
              <a:t>   render_car_body(); 	</a:t>
            </a:r>
            <a:endParaRPr lang="en-US" altLang="zh-TW">
              <a:solidFill>
                <a:srgbClr val="FF0000"/>
              </a:solidFill>
              <a:ea typeface="新細明體" charset="-120"/>
            </a:endParaRPr>
          </a:p>
          <a:p>
            <a:pPr algn="l"/>
            <a:r>
              <a:rPr lang="en-US" altLang="zh-TW">
                <a:ea typeface="新細明體" charset="-120"/>
              </a:rPr>
              <a:t>   glPushMatrix();		</a:t>
            </a:r>
          </a:p>
          <a:p>
            <a:pPr algn="l"/>
            <a:r>
              <a:rPr lang="en-US" altLang="zh-TW">
                <a:ea typeface="新細明體" charset="-120"/>
              </a:rPr>
              <a:t>      glTranslate( f_x, f_y, f_z);</a:t>
            </a:r>
            <a:endParaRPr lang="en-US" altLang="zh-TW">
              <a:solidFill>
                <a:srgbClr val="FF0000"/>
              </a:solidFill>
              <a:ea typeface="新細明體" charset="-120"/>
            </a:endParaRPr>
          </a:p>
          <a:p>
            <a:pPr algn="l"/>
            <a:r>
              <a:rPr lang="en-US" altLang="zh-TW">
                <a:ea typeface="新細明體" charset="-120"/>
              </a:rPr>
              <a:t>      glPushMatrix();</a:t>
            </a:r>
          </a:p>
          <a:p>
            <a:pPr algn="l"/>
            <a:r>
              <a:rPr lang="en-US" altLang="zh-TW">
                <a:ea typeface="新細明體" charset="-120"/>
              </a:rPr>
              <a:t>         glTranslate( l_x, l_y, l_z);</a:t>
            </a:r>
            <a:endParaRPr lang="en-US" altLang="zh-TW">
              <a:solidFill>
                <a:srgbClr val="FF0000"/>
              </a:solidFill>
              <a:ea typeface="新細明體" charset="-120"/>
            </a:endParaRPr>
          </a:p>
          <a:p>
            <a:pPr algn="l"/>
            <a:r>
              <a:rPr lang="en-US" altLang="zh-TW">
                <a:ea typeface="新細明體" charset="-120"/>
              </a:rPr>
              <a:t>         render_wheel();	</a:t>
            </a:r>
            <a:endParaRPr lang="en-US" altLang="zh-TW">
              <a:solidFill>
                <a:srgbClr val="FF0000"/>
              </a:solidFill>
              <a:ea typeface="新細明體" charset="-120"/>
            </a:endParaRPr>
          </a:p>
          <a:p>
            <a:pPr algn="l"/>
            <a:r>
              <a:rPr lang="en-US" altLang="zh-TW">
                <a:ea typeface="新細明體" charset="-120"/>
              </a:rPr>
              <a:t>      glPopMatrix();</a:t>
            </a:r>
          </a:p>
          <a:p>
            <a:pPr algn="l"/>
            <a:r>
              <a:rPr lang="en-US" altLang="zh-TW">
                <a:ea typeface="新細明體" charset="-120"/>
              </a:rPr>
              <a:t>      glPushMatrix();</a:t>
            </a:r>
          </a:p>
          <a:p>
            <a:pPr algn="l"/>
            <a:r>
              <a:rPr lang="en-US" altLang="zh-TW">
                <a:ea typeface="新細明體" charset="-120"/>
              </a:rPr>
              <a:t>         glTranslate( r_x, r_y, r_z);</a:t>
            </a:r>
            <a:endParaRPr lang="en-US" altLang="zh-TW">
              <a:solidFill>
                <a:srgbClr val="FF0000"/>
              </a:solidFill>
              <a:ea typeface="新細明體" charset="-120"/>
            </a:endParaRPr>
          </a:p>
          <a:p>
            <a:pPr algn="l"/>
            <a:r>
              <a:rPr lang="en-US" altLang="zh-TW">
                <a:ea typeface="新細明體" charset="-120"/>
              </a:rPr>
              <a:t>         render_wheel();</a:t>
            </a:r>
            <a:endParaRPr lang="en-US" altLang="zh-TW">
              <a:solidFill>
                <a:srgbClr val="FF0000"/>
              </a:solidFill>
              <a:ea typeface="新細明體" charset="-120"/>
            </a:endParaRPr>
          </a:p>
          <a:p>
            <a:pPr algn="l"/>
            <a:r>
              <a:rPr lang="en-US" altLang="zh-TW">
                <a:ea typeface="新細明體" charset="-120"/>
              </a:rPr>
              <a:t>      glPopMatrix();</a:t>
            </a:r>
          </a:p>
          <a:p>
            <a:pPr algn="l"/>
            <a:r>
              <a:rPr lang="en-US" altLang="zh-TW">
                <a:ea typeface="新細明體" charset="-120"/>
              </a:rPr>
              <a:t>   glPopMatrix();</a:t>
            </a:r>
          </a:p>
          <a:p>
            <a:pPr algn="l"/>
            <a:r>
              <a:rPr lang="en-US" altLang="zh-TW">
                <a:ea typeface="新細明體" charset="-120"/>
              </a:rPr>
              <a:t>   . . .</a:t>
            </a:r>
          </a:p>
          <a:p>
            <a:pPr algn="l"/>
            <a:r>
              <a:rPr lang="en-US" altLang="zh-TW">
                <a:ea typeface="新細明體" charset="-120"/>
              </a:rPr>
              <a:t>}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Push / Pop Matrix</a:t>
            </a:r>
          </a:p>
        </p:txBody>
      </p:sp>
      <p:grpSp>
        <p:nvGrpSpPr>
          <p:cNvPr id="170024" name="Group 40"/>
          <p:cNvGrpSpPr>
            <a:grpSpLocks/>
          </p:cNvGrpSpPr>
          <p:nvPr/>
        </p:nvGrpSpPr>
        <p:grpSpPr bwMode="auto">
          <a:xfrm>
            <a:off x="7975600" y="4370388"/>
            <a:ext cx="917575" cy="911225"/>
            <a:chOff x="5024" y="1523"/>
            <a:chExt cx="578" cy="574"/>
          </a:xfrm>
        </p:grpSpPr>
        <p:grpSp>
          <p:nvGrpSpPr>
            <p:cNvPr id="170005" name="Group 21"/>
            <p:cNvGrpSpPr>
              <a:grpSpLocks/>
            </p:cNvGrpSpPr>
            <p:nvPr/>
          </p:nvGrpSpPr>
          <p:grpSpPr bwMode="auto">
            <a:xfrm>
              <a:off x="5024" y="1677"/>
              <a:ext cx="578" cy="420"/>
              <a:chOff x="921" y="1329"/>
              <a:chExt cx="1014" cy="670"/>
            </a:xfrm>
          </p:grpSpPr>
          <p:sp>
            <p:nvSpPr>
              <p:cNvPr id="170006" name="Freeform 22"/>
              <p:cNvSpPr>
                <a:spLocks/>
              </p:cNvSpPr>
              <p:nvPr/>
            </p:nvSpPr>
            <p:spPr bwMode="auto">
              <a:xfrm>
                <a:off x="937" y="1781"/>
                <a:ext cx="977" cy="21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129"/>
                  </a:cxn>
                  <a:cxn ang="0">
                    <a:pos x="101" y="196"/>
                  </a:cxn>
                  <a:cxn ang="0">
                    <a:pos x="874" y="202"/>
                  </a:cxn>
                  <a:cxn ang="0">
                    <a:pos x="949" y="160"/>
                  </a:cxn>
                  <a:cxn ang="0">
                    <a:pos x="970" y="10"/>
                  </a:cxn>
                  <a:cxn ang="0">
                    <a:pos x="14" y="0"/>
                  </a:cxn>
                </a:cxnLst>
                <a:rect l="0" t="0" r="r" b="b"/>
                <a:pathLst>
                  <a:path w="977" h="218">
                    <a:moveTo>
                      <a:pt x="14" y="0"/>
                    </a:moveTo>
                    <a:cubicBezTo>
                      <a:pt x="1" y="57"/>
                      <a:pt x="0" y="96"/>
                      <a:pt x="14" y="129"/>
                    </a:cubicBezTo>
                    <a:cubicBezTo>
                      <a:pt x="28" y="162"/>
                      <a:pt x="47" y="174"/>
                      <a:pt x="101" y="196"/>
                    </a:cubicBezTo>
                    <a:cubicBezTo>
                      <a:pt x="155" y="218"/>
                      <a:pt x="843" y="208"/>
                      <a:pt x="874" y="202"/>
                    </a:cubicBezTo>
                    <a:cubicBezTo>
                      <a:pt x="905" y="196"/>
                      <a:pt x="925" y="199"/>
                      <a:pt x="949" y="160"/>
                    </a:cubicBezTo>
                    <a:cubicBezTo>
                      <a:pt x="973" y="121"/>
                      <a:pt x="977" y="100"/>
                      <a:pt x="970" y="10"/>
                    </a:cubicBezTo>
                    <a:cubicBezTo>
                      <a:pt x="970" y="10"/>
                      <a:pt x="14" y="0"/>
                      <a:pt x="1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0007" name="Freeform 23"/>
              <p:cNvSpPr>
                <a:spLocks/>
              </p:cNvSpPr>
              <p:nvPr/>
            </p:nvSpPr>
            <p:spPr bwMode="auto">
              <a:xfrm>
                <a:off x="921" y="1329"/>
                <a:ext cx="1014" cy="586"/>
              </a:xfrm>
              <a:custGeom>
                <a:avLst/>
                <a:gdLst/>
                <a:ahLst/>
                <a:cxnLst>
                  <a:cxn ang="0">
                    <a:pos x="39" y="417"/>
                  </a:cxn>
                  <a:cxn ang="0">
                    <a:pos x="225" y="105"/>
                  </a:cxn>
                  <a:cxn ang="0">
                    <a:pos x="417" y="15"/>
                  </a:cxn>
                  <a:cxn ang="0">
                    <a:pos x="723" y="15"/>
                  </a:cxn>
                  <a:cxn ang="0">
                    <a:pos x="879" y="99"/>
                  </a:cxn>
                  <a:cxn ang="0">
                    <a:pos x="975" y="387"/>
                  </a:cxn>
                  <a:cxn ang="0">
                    <a:pos x="867" y="555"/>
                  </a:cxn>
                  <a:cxn ang="0">
                    <a:pos x="159" y="549"/>
                  </a:cxn>
                  <a:cxn ang="0">
                    <a:pos x="39" y="417"/>
                  </a:cxn>
                </a:cxnLst>
                <a:rect l="0" t="0" r="r" b="b"/>
                <a:pathLst>
                  <a:path w="1014" h="586">
                    <a:moveTo>
                      <a:pt x="39" y="417"/>
                    </a:moveTo>
                    <a:cubicBezTo>
                      <a:pt x="78" y="306"/>
                      <a:pt x="201" y="133"/>
                      <a:pt x="225" y="105"/>
                    </a:cubicBezTo>
                    <a:cubicBezTo>
                      <a:pt x="249" y="77"/>
                      <a:pt x="334" y="30"/>
                      <a:pt x="417" y="15"/>
                    </a:cubicBezTo>
                    <a:cubicBezTo>
                      <a:pt x="500" y="0"/>
                      <a:pt x="646" y="1"/>
                      <a:pt x="723" y="15"/>
                    </a:cubicBezTo>
                    <a:cubicBezTo>
                      <a:pt x="800" y="29"/>
                      <a:pt x="821" y="39"/>
                      <a:pt x="879" y="99"/>
                    </a:cubicBezTo>
                    <a:cubicBezTo>
                      <a:pt x="937" y="159"/>
                      <a:pt x="962" y="294"/>
                      <a:pt x="975" y="387"/>
                    </a:cubicBezTo>
                    <a:cubicBezTo>
                      <a:pt x="988" y="480"/>
                      <a:pt x="1014" y="524"/>
                      <a:pt x="867" y="555"/>
                    </a:cubicBezTo>
                    <a:cubicBezTo>
                      <a:pt x="720" y="586"/>
                      <a:pt x="297" y="572"/>
                      <a:pt x="159" y="549"/>
                    </a:cubicBezTo>
                    <a:cubicBezTo>
                      <a:pt x="159" y="549"/>
                      <a:pt x="0" y="528"/>
                      <a:pt x="39" y="417"/>
                    </a:cubicBezTo>
                    <a:close/>
                  </a:path>
                </a:pathLst>
              </a:custGeom>
              <a:solidFill>
                <a:srgbClr val="DEF987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70008" name="Group 24"/>
            <p:cNvGrpSpPr>
              <a:grpSpLocks/>
            </p:cNvGrpSpPr>
            <p:nvPr/>
          </p:nvGrpSpPr>
          <p:grpSpPr bwMode="auto">
            <a:xfrm>
              <a:off x="5024" y="1602"/>
              <a:ext cx="578" cy="420"/>
              <a:chOff x="921" y="1329"/>
              <a:chExt cx="1014" cy="670"/>
            </a:xfrm>
          </p:grpSpPr>
          <p:sp>
            <p:nvSpPr>
              <p:cNvPr id="170009" name="Freeform 25"/>
              <p:cNvSpPr>
                <a:spLocks/>
              </p:cNvSpPr>
              <p:nvPr/>
            </p:nvSpPr>
            <p:spPr bwMode="auto">
              <a:xfrm>
                <a:off x="937" y="1781"/>
                <a:ext cx="977" cy="21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129"/>
                  </a:cxn>
                  <a:cxn ang="0">
                    <a:pos x="101" y="196"/>
                  </a:cxn>
                  <a:cxn ang="0">
                    <a:pos x="874" y="202"/>
                  </a:cxn>
                  <a:cxn ang="0">
                    <a:pos x="949" y="160"/>
                  </a:cxn>
                  <a:cxn ang="0">
                    <a:pos x="970" y="10"/>
                  </a:cxn>
                  <a:cxn ang="0">
                    <a:pos x="14" y="0"/>
                  </a:cxn>
                </a:cxnLst>
                <a:rect l="0" t="0" r="r" b="b"/>
                <a:pathLst>
                  <a:path w="977" h="218">
                    <a:moveTo>
                      <a:pt x="14" y="0"/>
                    </a:moveTo>
                    <a:cubicBezTo>
                      <a:pt x="1" y="57"/>
                      <a:pt x="0" y="96"/>
                      <a:pt x="14" y="129"/>
                    </a:cubicBezTo>
                    <a:cubicBezTo>
                      <a:pt x="28" y="162"/>
                      <a:pt x="47" y="174"/>
                      <a:pt x="101" y="196"/>
                    </a:cubicBezTo>
                    <a:cubicBezTo>
                      <a:pt x="155" y="218"/>
                      <a:pt x="843" y="208"/>
                      <a:pt x="874" y="202"/>
                    </a:cubicBezTo>
                    <a:cubicBezTo>
                      <a:pt x="905" y="196"/>
                      <a:pt x="925" y="199"/>
                      <a:pt x="949" y="160"/>
                    </a:cubicBezTo>
                    <a:cubicBezTo>
                      <a:pt x="973" y="121"/>
                      <a:pt x="977" y="100"/>
                      <a:pt x="970" y="10"/>
                    </a:cubicBezTo>
                    <a:cubicBezTo>
                      <a:pt x="970" y="10"/>
                      <a:pt x="14" y="0"/>
                      <a:pt x="1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0010" name="Freeform 26"/>
              <p:cNvSpPr>
                <a:spLocks/>
              </p:cNvSpPr>
              <p:nvPr/>
            </p:nvSpPr>
            <p:spPr bwMode="auto">
              <a:xfrm>
                <a:off x="921" y="1329"/>
                <a:ext cx="1014" cy="586"/>
              </a:xfrm>
              <a:custGeom>
                <a:avLst/>
                <a:gdLst/>
                <a:ahLst/>
                <a:cxnLst>
                  <a:cxn ang="0">
                    <a:pos x="39" y="417"/>
                  </a:cxn>
                  <a:cxn ang="0">
                    <a:pos x="225" y="105"/>
                  </a:cxn>
                  <a:cxn ang="0">
                    <a:pos x="417" y="15"/>
                  </a:cxn>
                  <a:cxn ang="0">
                    <a:pos x="723" y="15"/>
                  </a:cxn>
                  <a:cxn ang="0">
                    <a:pos x="879" y="99"/>
                  </a:cxn>
                  <a:cxn ang="0">
                    <a:pos x="975" y="387"/>
                  </a:cxn>
                  <a:cxn ang="0">
                    <a:pos x="867" y="555"/>
                  </a:cxn>
                  <a:cxn ang="0">
                    <a:pos x="159" y="549"/>
                  </a:cxn>
                  <a:cxn ang="0">
                    <a:pos x="39" y="417"/>
                  </a:cxn>
                </a:cxnLst>
                <a:rect l="0" t="0" r="r" b="b"/>
                <a:pathLst>
                  <a:path w="1014" h="586">
                    <a:moveTo>
                      <a:pt x="39" y="417"/>
                    </a:moveTo>
                    <a:cubicBezTo>
                      <a:pt x="78" y="306"/>
                      <a:pt x="201" y="133"/>
                      <a:pt x="225" y="105"/>
                    </a:cubicBezTo>
                    <a:cubicBezTo>
                      <a:pt x="249" y="77"/>
                      <a:pt x="334" y="30"/>
                      <a:pt x="417" y="15"/>
                    </a:cubicBezTo>
                    <a:cubicBezTo>
                      <a:pt x="500" y="0"/>
                      <a:pt x="646" y="1"/>
                      <a:pt x="723" y="15"/>
                    </a:cubicBezTo>
                    <a:cubicBezTo>
                      <a:pt x="800" y="29"/>
                      <a:pt x="821" y="39"/>
                      <a:pt x="879" y="99"/>
                    </a:cubicBezTo>
                    <a:cubicBezTo>
                      <a:pt x="937" y="159"/>
                      <a:pt x="962" y="294"/>
                      <a:pt x="975" y="387"/>
                    </a:cubicBezTo>
                    <a:cubicBezTo>
                      <a:pt x="988" y="480"/>
                      <a:pt x="1014" y="524"/>
                      <a:pt x="867" y="555"/>
                    </a:cubicBezTo>
                    <a:cubicBezTo>
                      <a:pt x="720" y="586"/>
                      <a:pt x="297" y="572"/>
                      <a:pt x="159" y="549"/>
                    </a:cubicBezTo>
                    <a:cubicBezTo>
                      <a:pt x="159" y="549"/>
                      <a:pt x="0" y="528"/>
                      <a:pt x="39" y="417"/>
                    </a:cubicBezTo>
                    <a:close/>
                  </a:path>
                </a:pathLst>
              </a:custGeom>
              <a:solidFill>
                <a:srgbClr val="DEF987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70011" name="Group 27"/>
            <p:cNvGrpSpPr>
              <a:grpSpLocks/>
            </p:cNvGrpSpPr>
            <p:nvPr/>
          </p:nvGrpSpPr>
          <p:grpSpPr bwMode="auto">
            <a:xfrm>
              <a:off x="5024" y="1523"/>
              <a:ext cx="578" cy="420"/>
              <a:chOff x="921" y="1329"/>
              <a:chExt cx="1014" cy="670"/>
            </a:xfrm>
          </p:grpSpPr>
          <p:sp>
            <p:nvSpPr>
              <p:cNvPr id="170012" name="Freeform 28"/>
              <p:cNvSpPr>
                <a:spLocks/>
              </p:cNvSpPr>
              <p:nvPr/>
            </p:nvSpPr>
            <p:spPr bwMode="auto">
              <a:xfrm>
                <a:off x="937" y="1781"/>
                <a:ext cx="977" cy="21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129"/>
                  </a:cxn>
                  <a:cxn ang="0">
                    <a:pos x="101" y="196"/>
                  </a:cxn>
                  <a:cxn ang="0">
                    <a:pos x="874" y="202"/>
                  </a:cxn>
                  <a:cxn ang="0">
                    <a:pos x="949" y="160"/>
                  </a:cxn>
                  <a:cxn ang="0">
                    <a:pos x="970" y="10"/>
                  </a:cxn>
                  <a:cxn ang="0">
                    <a:pos x="14" y="0"/>
                  </a:cxn>
                </a:cxnLst>
                <a:rect l="0" t="0" r="r" b="b"/>
                <a:pathLst>
                  <a:path w="977" h="218">
                    <a:moveTo>
                      <a:pt x="14" y="0"/>
                    </a:moveTo>
                    <a:cubicBezTo>
                      <a:pt x="1" y="57"/>
                      <a:pt x="0" y="96"/>
                      <a:pt x="14" y="129"/>
                    </a:cubicBezTo>
                    <a:cubicBezTo>
                      <a:pt x="28" y="162"/>
                      <a:pt x="47" y="174"/>
                      <a:pt x="101" y="196"/>
                    </a:cubicBezTo>
                    <a:cubicBezTo>
                      <a:pt x="155" y="218"/>
                      <a:pt x="843" y="208"/>
                      <a:pt x="874" y="202"/>
                    </a:cubicBezTo>
                    <a:cubicBezTo>
                      <a:pt x="905" y="196"/>
                      <a:pt x="925" y="199"/>
                      <a:pt x="949" y="160"/>
                    </a:cubicBezTo>
                    <a:cubicBezTo>
                      <a:pt x="973" y="121"/>
                      <a:pt x="977" y="100"/>
                      <a:pt x="970" y="10"/>
                    </a:cubicBezTo>
                    <a:cubicBezTo>
                      <a:pt x="970" y="10"/>
                      <a:pt x="14" y="0"/>
                      <a:pt x="1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0013" name="Freeform 29"/>
              <p:cNvSpPr>
                <a:spLocks/>
              </p:cNvSpPr>
              <p:nvPr/>
            </p:nvSpPr>
            <p:spPr bwMode="auto">
              <a:xfrm>
                <a:off x="921" y="1329"/>
                <a:ext cx="1014" cy="586"/>
              </a:xfrm>
              <a:custGeom>
                <a:avLst/>
                <a:gdLst/>
                <a:ahLst/>
                <a:cxnLst>
                  <a:cxn ang="0">
                    <a:pos x="39" y="417"/>
                  </a:cxn>
                  <a:cxn ang="0">
                    <a:pos x="225" y="105"/>
                  </a:cxn>
                  <a:cxn ang="0">
                    <a:pos x="417" y="15"/>
                  </a:cxn>
                  <a:cxn ang="0">
                    <a:pos x="723" y="15"/>
                  </a:cxn>
                  <a:cxn ang="0">
                    <a:pos x="879" y="99"/>
                  </a:cxn>
                  <a:cxn ang="0">
                    <a:pos x="975" y="387"/>
                  </a:cxn>
                  <a:cxn ang="0">
                    <a:pos x="867" y="555"/>
                  </a:cxn>
                  <a:cxn ang="0">
                    <a:pos x="159" y="549"/>
                  </a:cxn>
                  <a:cxn ang="0">
                    <a:pos x="39" y="417"/>
                  </a:cxn>
                </a:cxnLst>
                <a:rect l="0" t="0" r="r" b="b"/>
                <a:pathLst>
                  <a:path w="1014" h="586">
                    <a:moveTo>
                      <a:pt x="39" y="417"/>
                    </a:moveTo>
                    <a:cubicBezTo>
                      <a:pt x="78" y="306"/>
                      <a:pt x="201" y="133"/>
                      <a:pt x="225" y="105"/>
                    </a:cubicBezTo>
                    <a:cubicBezTo>
                      <a:pt x="249" y="77"/>
                      <a:pt x="334" y="30"/>
                      <a:pt x="417" y="15"/>
                    </a:cubicBezTo>
                    <a:cubicBezTo>
                      <a:pt x="500" y="0"/>
                      <a:pt x="646" y="1"/>
                      <a:pt x="723" y="15"/>
                    </a:cubicBezTo>
                    <a:cubicBezTo>
                      <a:pt x="800" y="29"/>
                      <a:pt x="821" y="39"/>
                      <a:pt x="879" y="99"/>
                    </a:cubicBezTo>
                    <a:cubicBezTo>
                      <a:pt x="937" y="159"/>
                      <a:pt x="962" y="294"/>
                      <a:pt x="975" y="387"/>
                    </a:cubicBezTo>
                    <a:cubicBezTo>
                      <a:pt x="988" y="480"/>
                      <a:pt x="1014" y="524"/>
                      <a:pt x="867" y="555"/>
                    </a:cubicBezTo>
                    <a:cubicBezTo>
                      <a:pt x="720" y="586"/>
                      <a:pt x="297" y="572"/>
                      <a:pt x="159" y="549"/>
                    </a:cubicBezTo>
                    <a:cubicBezTo>
                      <a:pt x="159" y="549"/>
                      <a:pt x="0" y="528"/>
                      <a:pt x="39" y="417"/>
                    </a:cubicBezTo>
                    <a:close/>
                  </a:path>
                </a:pathLst>
              </a:custGeom>
              <a:solidFill>
                <a:srgbClr val="DEF987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170025" name="Group 41"/>
          <p:cNvGrpSpPr>
            <a:grpSpLocks/>
          </p:cNvGrpSpPr>
          <p:nvPr/>
        </p:nvGrpSpPr>
        <p:grpSpPr bwMode="auto">
          <a:xfrm>
            <a:off x="7975600" y="3513138"/>
            <a:ext cx="917575" cy="1133475"/>
            <a:chOff x="5024" y="983"/>
            <a:chExt cx="578" cy="714"/>
          </a:xfrm>
        </p:grpSpPr>
        <p:sp>
          <p:nvSpPr>
            <p:cNvPr id="169999" name="AutoShape 15"/>
            <p:cNvSpPr>
              <a:spLocks noChangeArrowheads="1"/>
            </p:cNvSpPr>
            <p:nvPr/>
          </p:nvSpPr>
          <p:spPr bwMode="auto">
            <a:xfrm rot="5400000" flipV="1">
              <a:off x="5182" y="1443"/>
              <a:ext cx="278" cy="229"/>
            </a:xfrm>
            <a:prstGeom prst="rightArrow">
              <a:avLst>
                <a:gd name="adj1" fmla="val 29380"/>
                <a:gd name="adj2" fmla="val 61946"/>
              </a:avLst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70021" name="Group 37"/>
            <p:cNvGrpSpPr>
              <a:grpSpLocks/>
            </p:cNvGrpSpPr>
            <p:nvPr/>
          </p:nvGrpSpPr>
          <p:grpSpPr bwMode="auto">
            <a:xfrm>
              <a:off x="5024" y="983"/>
              <a:ext cx="578" cy="420"/>
              <a:chOff x="921" y="1329"/>
              <a:chExt cx="1014" cy="670"/>
            </a:xfrm>
          </p:grpSpPr>
          <p:sp>
            <p:nvSpPr>
              <p:cNvPr id="170022" name="Freeform 38"/>
              <p:cNvSpPr>
                <a:spLocks/>
              </p:cNvSpPr>
              <p:nvPr/>
            </p:nvSpPr>
            <p:spPr bwMode="auto">
              <a:xfrm>
                <a:off x="937" y="1781"/>
                <a:ext cx="977" cy="21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129"/>
                  </a:cxn>
                  <a:cxn ang="0">
                    <a:pos x="101" y="196"/>
                  </a:cxn>
                  <a:cxn ang="0">
                    <a:pos x="874" y="202"/>
                  </a:cxn>
                  <a:cxn ang="0">
                    <a:pos x="949" y="160"/>
                  </a:cxn>
                  <a:cxn ang="0">
                    <a:pos x="970" y="10"/>
                  </a:cxn>
                  <a:cxn ang="0">
                    <a:pos x="14" y="0"/>
                  </a:cxn>
                </a:cxnLst>
                <a:rect l="0" t="0" r="r" b="b"/>
                <a:pathLst>
                  <a:path w="977" h="218">
                    <a:moveTo>
                      <a:pt x="14" y="0"/>
                    </a:moveTo>
                    <a:cubicBezTo>
                      <a:pt x="1" y="57"/>
                      <a:pt x="0" y="96"/>
                      <a:pt x="14" y="129"/>
                    </a:cubicBezTo>
                    <a:cubicBezTo>
                      <a:pt x="28" y="162"/>
                      <a:pt x="47" y="174"/>
                      <a:pt x="101" y="196"/>
                    </a:cubicBezTo>
                    <a:cubicBezTo>
                      <a:pt x="155" y="218"/>
                      <a:pt x="843" y="208"/>
                      <a:pt x="874" y="202"/>
                    </a:cubicBezTo>
                    <a:cubicBezTo>
                      <a:pt x="905" y="196"/>
                      <a:pt x="925" y="199"/>
                      <a:pt x="949" y="160"/>
                    </a:cubicBezTo>
                    <a:cubicBezTo>
                      <a:pt x="973" y="121"/>
                      <a:pt x="977" y="100"/>
                      <a:pt x="970" y="10"/>
                    </a:cubicBezTo>
                    <a:cubicBezTo>
                      <a:pt x="970" y="10"/>
                      <a:pt x="14" y="0"/>
                      <a:pt x="1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0023" name="Freeform 39"/>
              <p:cNvSpPr>
                <a:spLocks/>
              </p:cNvSpPr>
              <p:nvPr/>
            </p:nvSpPr>
            <p:spPr bwMode="auto">
              <a:xfrm>
                <a:off x="921" y="1329"/>
                <a:ext cx="1014" cy="586"/>
              </a:xfrm>
              <a:custGeom>
                <a:avLst/>
                <a:gdLst/>
                <a:ahLst/>
                <a:cxnLst>
                  <a:cxn ang="0">
                    <a:pos x="39" y="417"/>
                  </a:cxn>
                  <a:cxn ang="0">
                    <a:pos x="225" y="105"/>
                  </a:cxn>
                  <a:cxn ang="0">
                    <a:pos x="417" y="15"/>
                  </a:cxn>
                  <a:cxn ang="0">
                    <a:pos x="723" y="15"/>
                  </a:cxn>
                  <a:cxn ang="0">
                    <a:pos x="879" y="99"/>
                  </a:cxn>
                  <a:cxn ang="0">
                    <a:pos x="975" y="387"/>
                  </a:cxn>
                  <a:cxn ang="0">
                    <a:pos x="867" y="555"/>
                  </a:cxn>
                  <a:cxn ang="0">
                    <a:pos x="159" y="549"/>
                  </a:cxn>
                  <a:cxn ang="0">
                    <a:pos x="39" y="417"/>
                  </a:cxn>
                </a:cxnLst>
                <a:rect l="0" t="0" r="r" b="b"/>
                <a:pathLst>
                  <a:path w="1014" h="586">
                    <a:moveTo>
                      <a:pt x="39" y="417"/>
                    </a:moveTo>
                    <a:cubicBezTo>
                      <a:pt x="78" y="306"/>
                      <a:pt x="201" y="133"/>
                      <a:pt x="225" y="105"/>
                    </a:cubicBezTo>
                    <a:cubicBezTo>
                      <a:pt x="249" y="77"/>
                      <a:pt x="334" y="30"/>
                      <a:pt x="417" y="15"/>
                    </a:cubicBezTo>
                    <a:cubicBezTo>
                      <a:pt x="500" y="0"/>
                      <a:pt x="646" y="1"/>
                      <a:pt x="723" y="15"/>
                    </a:cubicBezTo>
                    <a:cubicBezTo>
                      <a:pt x="800" y="29"/>
                      <a:pt x="821" y="39"/>
                      <a:pt x="879" y="99"/>
                    </a:cubicBezTo>
                    <a:cubicBezTo>
                      <a:pt x="937" y="159"/>
                      <a:pt x="962" y="294"/>
                      <a:pt x="975" y="387"/>
                    </a:cubicBezTo>
                    <a:cubicBezTo>
                      <a:pt x="988" y="480"/>
                      <a:pt x="1014" y="524"/>
                      <a:pt x="867" y="555"/>
                    </a:cubicBezTo>
                    <a:cubicBezTo>
                      <a:pt x="720" y="586"/>
                      <a:pt x="297" y="572"/>
                      <a:pt x="159" y="549"/>
                    </a:cubicBezTo>
                    <a:cubicBezTo>
                      <a:pt x="159" y="549"/>
                      <a:pt x="0" y="528"/>
                      <a:pt x="39" y="417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170026" name="Group 42"/>
          <p:cNvGrpSpPr>
            <a:grpSpLocks/>
          </p:cNvGrpSpPr>
          <p:nvPr/>
        </p:nvGrpSpPr>
        <p:grpSpPr bwMode="auto">
          <a:xfrm>
            <a:off x="7975600" y="2455863"/>
            <a:ext cx="917575" cy="1133475"/>
            <a:chOff x="5024" y="983"/>
            <a:chExt cx="578" cy="714"/>
          </a:xfrm>
        </p:grpSpPr>
        <p:sp>
          <p:nvSpPr>
            <p:cNvPr id="170027" name="AutoShape 43"/>
            <p:cNvSpPr>
              <a:spLocks noChangeArrowheads="1"/>
            </p:cNvSpPr>
            <p:nvPr/>
          </p:nvSpPr>
          <p:spPr bwMode="auto">
            <a:xfrm rot="5400000" flipV="1">
              <a:off x="5182" y="1443"/>
              <a:ext cx="278" cy="229"/>
            </a:xfrm>
            <a:prstGeom prst="rightArrow">
              <a:avLst>
                <a:gd name="adj1" fmla="val 29380"/>
                <a:gd name="adj2" fmla="val 61946"/>
              </a:avLst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70028" name="Group 44"/>
            <p:cNvGrpSpPr>
              <a:grpSpLocks/>
            </p:cNvGrpSpPr>
            <p:nvPr/>
          </p:nvGrpSpPr>
          <p:grpSpPr bwMode="auto">
            <a:xfrm>
              <a:off x="5024" y="983"/>
              <a:ext cx="578" cy="420"/>
              <a:chOff x="921" y="1329"/>
              <a:chExt cx="1014" cy="670"/>
            </a:xfrm>
          </p:grpSpPr>
          <p:sp>
            <p:nvSpPr>
              <p:cNvPr id="170029" name="Freeform 45"/>
              <p:cNvSpPr>
                <a:spLocks/>
              </p:cNvSpPr>
              <p:nvPr/>
            </p:nvSpPr>
            <p:spPr bwMode="auto">
              <a:xfrm>
                <a:off x="937" y="1781"/>
                <a:ext cx="977" cy="21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129"/>
                  </a:cxn>
                  <a:cxn ang="0">
                    <a:pos x="101" y="196"/>
                  </a:cxn>
                  <a:cxn ang="0">
                    <a:pos x="874" y="202"/>
                  </a:cxn>
                  <a:cxn ang="0">
                    <a:pos x="949" y="160"/>
                  </a:cxn>
                  <a:cxn ang="0">
                    <a:pos x="970" y="10"/>
                  </a:cxn>
                  <a:cxn ang="0">
                    <a:pos x="14" y="0"/>
                  </a:cxn>
                </a:cxnLst>
                <a:rect l="0" t="0" r="r" b="b"/>
                <a:pathLst>
                  <a:path w="977" h="218">
                    <a:moveTo>
                      <a:pt x="14" y="0"/>
                    </a:moveTo>
                    <a:cubicBezTo>
                      <a:pt x="1" y="57"/>
                      <a:pt x="0" y="96"/>
                      <a:pt x="14" y="129"/>
                    </a:cubicBezTo>
                    <a:cubicBezTo>
                      <a:pt x="28" y="162"/>
                      <a:pt x="47" y="174"/>
                      <a:pt x="101" y="196"/>
                    </a:cubicBezTo>
                    <a:cubicBezTo>
                      <a:pt x="155" y="218"/>
                      <a:pt x="843" y="208"/>
                      <a:pt x="874" y="202"/>
                    </a:cubicBezTo>
                    <a:cubicBezTo>
                      <a:pt x="905" y="196"/>
                      <a:pt x="925" y="199"/>
                      <a:pt x="949" y="160"/>
                    </a:cubicBezTo>
                    <a:cubicBezTo>
                      <a:pt x="973" y="121"/>
                      <a:pt x="977" y="100"/>
                      <a:pt x="970" y="10"/>
                    </a:cubicBezTo>
                    <a:cubicBezTo>
                      <a:pt x="970" y="10"/>
                      <a:pt x="14" y="0"/>
                      <a:pt x="1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0030" name="Freeform 46"/>
              <p:cNvSpPr>
                <a:spLocks/>
              </p:cNvSpPr>
              <p:nvPr/>
            </p:nvSpPr>
            <p:spPr bwMode="auto">
              <a:xfrm>
                <a:off x="921" y="1329"/>
                <a:ext cx="1014" cy="586"/>
              </a:xfrm>
              <a:custGeom>
                <a:avLst/>
                <a:gdLst/>
                <a:ahLst/>
                <a:cxnLst>
                  <a:cxn ang="0">
                    <a:pos x="39" y="417"/>
                  </a:cxn>
                  <a:cxn ang="0">
                    <a:pos x="225" y="105"/>
                  </a:cxn>
                  <a:cxn ang="0">
                    <a:pos x="417" y="15"/>
                  </a:cxn>
                  <a:cxn ang="0">
                    <a:pos x="723" y="15"/>
                  </a:cxn>
                  <a:cxn ang="0">
                    <a:pos x="879" y="99"/>
                  </a:cxn>
                  <a:cxn ang="0">
                    <a:pos x="975" y="387"/>
                  </a:cxn>
                  <a:cxn ang="0">
                    <a:pos x="867" y="555"/>
                  </a:cxn>
                  <a:cxn ang="0">
                    <a:pos x="159" y="549"/>
                  </a:cxn>
                  <a:cxn ang="0">
                    <a:pos x="39" y="417"/>
                  </a:cxn>
                </a:cxnLst>
                <a:rect l="0" t="0" r="r" b="b"/>
                <a:pathLst>
                  <a:path w="1014" h="586">
                    <a:moveTo>
                      <a:pt x="39" y="417"/>
                    </a:moveTo>
                    <a:cubicBezTo>
                      <a:pt x="78" y="306"/>
                      <a:pt x="201" y="133"/>
                      <a:pt x="225" y="105"/>
                    </a:cubicBezTo>
                    <a:cubicBezTo>
                      <a:pt x="249" y="77"/>
                      <a:pt x="334" y="30"/>
                      <a:pt x="417" y="15"/>
                    </a:cubicBezTo>
                    <a:cubicBezTo>
                      <a:pt x="500" y="0"/>
                      <a:pt x="646" y="1"/>
                      <a:pt x="723" y="15"/>
                    </a:cubicBezTo>
                    <a:cubicBezTo>
                      <a:pt x="800" y="29"/>
                      <a:pt x="821" y="39"/>
                      <a:pt x="879" y="99"/>
                    </a:cubicBezTo>
                    <a:cubicBezTo>
                      <a:pt x="937" y="159"/>
                      <a:pt x="962" y="294"/>
                      <a:pt x="975" y="387"/>
                    </a:cubicBezTo>
                    <a:cubicBezTo>
                      <a:pt x="988" y="480"/>
                      <a:pt x="1014" y="524"/>
                      <a:pt x="867" y="555"/>
                    </a:cubicBezTo>
                    <a:cubicBezTo>
                      <a:pt x="720" y="586"/>
                      <a:pt x="297" y="572"/>
                      <a:pt x="159" y="549"/>
                    </a:cubicBezTo>
                    <a:cubicBezTo>
                      <a:pt x="159" y="549"/>
                      <a:pt x="0" y="528"/>
                      <a:pt x="39" y="417"/>
                    </a:cubicBezTo>
                    <a:close/>
                  </a:path>
                </a:pathLst>
              </a:cu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170031" name="Group 47"/>
          <p:cNvGrpSpPr>
            <a:grpSpLocks/>
          </p:cNvGrpSpPr>
          <p:nvPr/>
        </p:nvGrpSpPr>
        <p:grpSpPr bwMode="auto">
          <a:xfrm>
            <a:off x="7975600" y="2465388"/>
            <a:ext cx="917575" cy="1133475"/>
            <a:chOff x="5024" y="983"/>
            <a:chExt cx="578" cy="714"/>
          </a:xfrm>
        </p:grpSpPr>
        <p:sp>
          <p:nvSpPr>
            <p:cNvPr id="170032" name="AutoShape 48"/>
            <p:cNvSpPr>
              <a:spLocks noChangeArrowheads="1"/>
            </p:cNvSpPr>
            <p:nvPr/>
          </p:nvSpPr>
          <p:spPr bwMode="auto">
            <a:xfrm rot="5400000" flipV="1">
              <a:off x="5182" y="1443"/>
              <a:ext cx="278" cy="229"/>
            </a:xfrm>
            <a:prstGeom prst="rightArrow">
              <a:avLst>
                <a:gd name="adj1" fmla="val 29380"/>
                <a:gd name="adj2" fmla="val 61946"/>
              </a:avLst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70033" name="Group 49"/>
            <p:cNvGrpSpPr>
              <a:grpSpLocks/>
            </p:cNvGrpSpPr>
            <p:nvPr/>
          </p:nvGrpSpPr>
          <p:grpSpPr bwMode="auto">
            <a:xfrm>
              <a:off x="5024" y="983"/>
              <a:ext cx="578" cy="420"/>
              <a:chOff x="921" y="1329"/>
              <a:chExt cx="1014" cy="670"/>
            </a:xfrm>
          </p:grpSpPr>
          <p:sp>
            <p:nvSpPr>
              <p:cNvPr id="170034" name="Freeform 50"/>
              <p:cNvSpPr>
                <a:spLocks/>
              </p:cNvSpPr>
              <p:nvPr/>
            </p:nvSpPr>
            <p:spPr bwMode="auto">
              <a:xfrm>
                <a:off x="937" y="1781"/>
                <a:ext cx="977" cy="21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129"/>
                  </a:cxn>
                  <a:cxn ang="0">
                    <a:pos x="101" y="196"/>
                  </a:cxn>
                  <a:cxn ang="0">
                    <a:pos x="874" y="202"/>
                  </a:cxn>
                  <a:cxn ang="0">
                    <a:pos x="949" y="160"/>
                  </a:cxn>
                  <a:cxn ang="0">
                    <a:pos x="970" y="10"/>
                  </a:cxn>
                  <a:cxn ang="0">
                    <a:pos x="14" y="0"/>
                  </a:cxn>
                </a:cxnLst>
                <a:rect l="0" t="0" r="r" b="b"/>
                <a:pathLst>
                  <a:path w="977" h="218">
                    <a:moveTo>
                      <a:pt x="14" y="0"/>
                    </a:moveTo>
                    <a:cubicBezTo>
                      <a:pt x="1" y="57"/>
                      <a:pt x="0" y="96"/>
                      <a:pt x="14" y="129"/>
                    </a:cubicBezTo>
                    <a:cubicBezTo>
                      <a:pt x="28" y="162"/>
                      <a:pt x="47" y="174"/>
                      <a:pt x="101" y="196"/>
                    </a:cubicBezTo>
                    <a:cubicBezTo>
                      <a:pt x="155" y="218"/>
                      <a:pt x="843" y="208"/>
                      <a:pt x="874" y="202"/>
                    </a:cubicBezTo>
                    <a:cubicBezTo>
                      <a:pt x="905" y="196"/>
                      <a:pt x="925" y="199"/>
                      <a:pt x="949" y="160"/>
                    </a:cubicBezTo>
                    <a:cubicBezTo>
                      <a:pt x="973" y="121"/>
                      <a:pt x="977" y="100"/>
                      <a:pt x="970" y="10"/>
                    </a:cubicBezTo>
                    <a:cubicBezTo>
                      <a:pt x="970" y="10"/>
                      <a:pt x="14" y="0"/>
                      <a:pt x="1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9933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0035" name="Freeform 51"/>
              <p:cNvSpPr>
                <a:spLocks/>
              </p:cNvSpPr>
              <p:nvPr/>
            </p:nvSpPr>
            <p:spPr bwMode="auto">
              <a:xfrm>
                <a:off x="921" y="1329"/>
                <a:ext cx="1014" cy="586"/>
              </a:xfrm>
              <a:custGeom>
                <a:avLst/>
                <a:gdLst/>
                <a:ahLst/>
                <a:cxnLst>
                  <a:cxn ang="0">
                    <a:pos x="39" y="417"/>
                  </a:cxn>
                  <a:cxn ang="0">
                    <a:pos x="225" y="105"/>
                  </a:cxn>
                  <a:cxn ang="0">
                    <a:pos x="417" y="15"/>
                  </a:cxn>
                  <a:cxn ang="0">
                    <a:pos x="723" y="15"/>
                  </a:cxn>
                  <a:cxn ang="0">
                    <a:pos x="879" y="99"/>
                  </a:cxn>
                  <a:cxn ang="0">
                    <a:pos x="975" y="387"/>
                  </a:cxn>
                  <a:cxn ang="0">
                    <a:pos x="867" y="555"/>
                  </a:cxn>
                  <a:cxn ang="0">
                    <a:pos x="159" y="549"/>
                  </a:cxn>
                  <a:cxn ang="0">
                    <a:pos x="39" y="417"/>
                  </a:cxn>
                </a:cxnLst>
                <a:rect l="0" t="0" r="r" b="b"/>
                <a:pathLst>
                  <a:path w="1014" h="586">
                    <a:moveTo>
                      <a:pt x="39" y="417"/>
                    </a:moveTo>
                    <a:cubicBezTo>
                      <a:pt x="78" y="306"/>
                      <a:pt x="201" y="133"/>
                      <a:pt x="225" y="105"/>
                    </a:cubicBezTo>
                    <a:cubicBezTo>
                      <a:pt x="249" y="77"/>
                      <a:pt x="334" y="30"/>
                      <a:pt x="417" y="15"/>
                    </a:cubicBezTo>
                    <a:cubicBezTo>
                      <a:pt x="500" y="0"/>
                      <a:pt x="646" y="1"/>
                      <a:pt x="723" y="15"/>
                    </a:cubicBezTo>
                    <a:cubicBezTo>
                      <a:pt x="800" y="29"/>
                      <a:pt x="821" y="39"/>
                      <a:pt x="879" y="99"/>
                    </a:cubicBezTo>
                    <a:cubicBezTo>
                      <a:pt x="937" y="159"/>
                      <a:pt x="962" y="294"/>
                      <a:pt x="975" y="387"/>
                    </a:cubicBezTo>
                    <a:cubicBezTo>
                      <a:pt x="988" y="480"/>
                      <a:pt x="1014" y="524"/>
                      <a:pt x="867" y="555"/>
                    </a:cubicBezTo>
                    <a:cubicBezTo>
                      <a:pt x="720" y="586"/>
                      <a:pt x="297" y="572"/>
                      <a:pt x="159" y="549"/>
                    </a:cubicBezTo>
                    <a:cubicBezTo>
                      <a:pt x="159" y="549"/>
                      <a:pt x="0" y="528"/>
                      <a:pt x="39" y="41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70044" name="Rectangle 60"/>
          <p:cNvSpPr>
            <a:spLocks noChangeArrowheads="1"/>
          </p:cNvSpPr>
          <p:nvPr/>
        </p:nvSpPr>
        <p:spPr bwMode="auto">
          <a:xfrm>
            <a:off x="4695825" y="2371725"/>
            <a:ext cx="333375" cy="714375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0045" name="Rectangle 61"/>
          <p:cNvSpPr>
            <a:spLocks noChangeArrowheads="1"/>
          </p:cNvSpPr>
          <p:nvPr/>
        </p:nvSpPr>
        <p:spPr bwMode="auto">
          <a:xfrm>
            <a:off x="6353175" y="2371725"/>
            <a:ext cx="333375" cy="714375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0043" name="Oval 59"/>
          <p:cNvSpPr>
            <a:spLocks noChangeArrowheads="1"/>
          </p:cNvSpPr>
          <p:nvPr/>
        </p:nvSpPr>
        <p:spPr bwMode="auto">
          <a:xfrm>
            <a:off x="4143375" y="5400675"/>
            <a:ext cx="171450" cy="1619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66667E-6 L 0.16042 -0.24723 " pathEditMode="relative" ptsTypes="AA">
                                      <p:cBhvr>
                                        <p:cTn id="10" dur="1000" fill="hold"/>
                                        <p:tgtEl>
                                          <p:spTgt spid="170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42 -0.24723 L 0.16042 -0.4004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70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42 -0.40047 L 0.06875 -0.4004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70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75 -0.40047 L 0.16042 -0.4004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70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42 -0.40047 L 0.25278 -0.4004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0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0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78 -0.40047 L 0.16111 -0.4004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70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42 -0.40047 L 0.16042 -0.24769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70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42" grpId="0" animBg="1"/>
      <p:bldP spid="170041" grpId="0" animBg="1"/>
      <p:bldP spid="170041" grpId="1" animBg="1"/>
      <p:bldP spid="170040" grpId="0" animBg="1"/>
      <p:bldP spid="170040" grpId="1" animBg="1"/>
      <p:bldP spid="170039" grpId="0" animBg="1"/>
      <p:bldP spid="170039" grpId="1" animBg="1"/>
      <p:bldP spid="170038" grpId="0" animBg="1"/>
      <p:bldP spid="170038" grpId="1" animBg="1"/>
      <p:bldP spid="170036" grpId="0" animBg="1"/>
      <p:bldP spid="170044" grpId="0" animBg="1"/>
      <p:bldP spid="170045" grpId="0" animBg="1"/>
      <p:bldP spid="170043" grpId="0" animBg="1"/>
      <p:bldP spid="170043" grpId="1" animBg="1"/>
      <p:bldP spid="170043" grpId="2" animBg="1"/>
      <p:bldP spid="170043" grpId="3" animBg="1"/>
      <p:bldP spid="170043" grpId="4" animBg="1"/>
      <p:bldP spid="170043" grpId="5" animBg="1"/>
      <p:bldP spid="170043" grpId="6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gluLookAt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800" i="1" dirty="0">
                <a:ea typeface="新細明體" charset="-120"/>
              </a:rPr>
              <a:t>void </a:t>
            </a:r>
            <a:r>
              <a:rPr lang="en-US" altLang="zh-TW" sz="2800" b="1" i="1" dirty="0" err="1">
                <a:ea typeface="新細明體" charset="-120"/>
              </a:rPr>
              <a:t>gluLookAt</a:t>
            </a:r>
            <a:r>
              <a:rPr lang="en-US" altLang="zh-TW" sz="2800" i="1" dirty="0">
                <a:ea typeface="新細明體" charset="-120"/>
              </a:rPr>
              <a:t>(	</a:t>
            </a:r>
            <a:r>
              <a:rPr lang="en-US" altLang="zh-TW" sz="2800" i="1" dirty="0" err="1">
                <a:ea typeface="新細明體" charset="-120"/>
              </a:rPr>
              <a:t>eye_x</a:t>
            </a:r>
            <a:r>
              <a:rPr lang="en-US" altLang="zh-TW" sz="2800" i="1" dirty="0">
                <a:ea typeface="新細明體" charset="-120"/>
              </a:rPr>
              <a:t>, 	</a:t>
            </a:r>
            <a:r>
              <a:rPr lang="en-US" altLang="zh-TW" sz="2800" i="1" dirty="0" err="1">
                <a:ea typeface="新細明體" charset="-120"/>
              </a:rPr>
              <a:t>eye_y</a:t>
            </a:r>
            <a:r>
              <a:rPr lang="en-US" altLang="zh-TW" sz="2800" i="1" dirty="0">
                <a:ea typeface="新細明體" charset="-120"/>
              </a:rPr>
              <a:t>, 	</a:t>
            </a:r>
            <a:r>
              <a:rPr lang="en-US" altLang="zh-TW" sz="2800" i="1" dirty="0" err="1">
                <a:ea typeface="新細明體" charset="-120"/>
              </a:rPr>
              <a:t>eye_z</a:t>
            </a:r>
            <a:r>
              <a:rPr lang="en-US" altLang="zh-TW" sz="2800" i="1" dirty="0">
                <a:ea typeface="新細明體" charset="-120"/>
              </a:rPr>
              <a:t>, </a:t>
            </a:r>
          </a:p>
          <a:p>
            <a:pPr>
              <a:buFontTx/>
              <a:buNone/>
            </a:pPr>
            <a:r>
              <a:rPr lang="en-US" altLang="zh-TW" sz="2800" i="1" dirty="0">
                <a:ea typeface="新細明體" charset="-120"/>
              </a:rPr>
              <a:t>				</a:t>
            </a:r>
            <a:r>
              <a:rPr lang="en-US" altLang="zh-TW" sz="2800" i="1" dirty="0" err="1">
                <a:ea typeface="新細明體" charset="-120"/>
              </a:rPr>
              <a:t>center_x</a:t>
            </a:r>
            <a:r>
              <a:rPr lang="en-US" altLang="zh-TW" sz="2800" i="1" dirty="0">
                <a:ea typeface="新細明體" charset="-120"/>
              </a:rPr>
              <a:t>, 	</a:t>
            </a:r>
            <a:r>
              <a:rPr lang="en-US" altLang="zh-TW" sz="2800" i="1" dirty="0" err="1">
                <a:ea typeface="新細明體" charset="-120"/>
              </a:rPr>
              <a:t>center_y</a:t>
            </a:r>
            <a:r>
              <a:rPr lang="en-US" altLang="zh-TW" sz="2800" i="1" dirty="0">
                <a:ea typeface="新細明體" charset="-120"/>
              </a:rPr>
              <a:t>,	</a:t>
            </a:r>
            <a:r>
              <a:rPr lang="en-US" altLang="zh-TW" sz="2800" i="1" dirty="0" err="1">
                <a:ea typeface="新細明體" charset="-120"/>
              </a:rPr>
              <a:t>center_z</a:t>
            </a:r>
            <a:r>
              <a:rPr lang="en-US" altLang="zh-TW" sz="2800" i="1" dirty="0">
                <a:ea typeface="新細明體" charset="-120"/>
              </a:rPr>
              <a:t>, 		</a:t>
            </a:r>
            <a:r>
              <a:rPr lang="en-US" altLang="zh-TW" sz="2800" i="1" dirty="0" smtClean="0">
                <a:ea typeface="新細明體" charset="-120"/>
              </a:rPr>
              <a:t>	</a:t>
            </a:r>
            <a:r>
              <a:rPr lang="en-US" altLang="zh-TW" sz="2800" i="1" dirty="0" err="1" smtClean="0">
                <a:ea typeface="新細明體" charset="-120"/>
              </a:rPr>
              <a:t>up_x</a:t>
            </a:r>
            <a:r>
              <a:rPr lang="en-US" altLang="zh-TW" sz="2800" i="1" dirty="0">
                <a:ea typeface="新細明體" charset="-120"/>
              </a:rPr>
              <a:t>, 	</a:t>
            </a:r>
            <a:r>
              <a:rPr lang="en-US" altLang="zh-TW" sz="2800" i="1" dirty="0" err="1">
                <a:ea typeface="新細明體" charset="-120"/>
              </a:rPr>
              <a:t>up_y</a:t>
            </a:r>
            <a:r>
              <a:rPr lang="en-US" altLang="zh-TW" sz="2800" i="1" dirty="0">
                <a:ea typeface="新細明體" charset="-120"/>
              </a:rPr>
              <a:t>, 	</a:t>
            </a:r>
            <a:r>
              <a:rPr lang="en-US" altLang="zh-TW" sz="2800" i="1" dirty="0" err="1">
                <a:ea typeface="新細明體" charset="-120"/>
              </a:rPr>
              <a:t>up_z</a:t>
            </a:r>
            <a:r>
              <a:rPr lang="en-US" altLang="zh-TW" sz="2800" i="1" dirty="0">
                <a:ea typeface="新細明體" charset="-120"/>
              </a:rPr>
              <a:t>);</a:t>
            </a:r>
          </a:p>
          <a:p>
            <a:pPr>
              <a:buFontTx/>
              <a:buNone/>
            </a:pPr>
            <a:r>
              <a:rPr lang="en-US" altLang="zh-TW" sz="2800" i="1" dirty="0">
                <a:ea typeface="新細明體" charset="-120"/>
              </a:rPr>
              <a:t>	</a:t>
            </a:r>
            <a:r>
              <a:rPr lang="en-US" altLang="zh-TW" sz="2800" dirty="0">
                <a:ea typeface="新細明體" charset="-120"/>
              </a:rPr>
              <a:t>Defines a viewing matrix and multiplies it to the right of the current matrix. </a:t>
            </a:r>
          </a:p>
          <a:p>
            <a:pPr>
              <a:buFontTx/>
              <a:buNone/>
            </a:pPr>
            <a:r>
              <a:rPr lang="en-US" altLang="zh-TW" sz="2800" dirty="0">
                <a:ea typeface="新細明體" charset="-120"/>
              </a:rPr>
              <a:t>	The </a:t>
            </a:r>
            <a:r>
              <a:rPr lang="en-US" altLang="zh-TW" sz="2800" b="1" i="1" dirty="0">
                <a:ea typeface="新細明體" charset="-120"/>
              </a:rPr>
              <a:t>eye</a:t>
            </a:r>
            <a:r>
              <a:rPr lang="en-US" altLang="zh-TW" sz="2800" dirty="0">
                <a:ea typeface="新細明體" charset="-120"/>
              </a:rPr>
              <a:t> values define the </a:t>
            </a:r>
            <a:r>
              <a:rPr lang="en-US" altLang="zh-TW" sz="2800" b="1" i="1" dirty="0">
                <a:ea typeface="新細明體" charset="-120"/>
              </a:rPr>
              <a:t>viewpoint</a:t>
            </a:r>
            <a:r>
              <a:rPr lang="en-US" altLang="zh-TW" sz="2800" dirty="0">
                <a:ea typeface="新細明體" charset="-120"/>
              </a:rPr>
              <a:t>.</a:t>
            </a:r>
          </a:p>
          <a:p>
            <a:pPr>
              <a:buFontTx/>
              <a:buNone/>
            </a:pPr>
            <a:r>
              <a:rPr lang="en-US" altLang="zh-TW" sz="2800" dirty="0">
                <a:ea typeface="新細明體" charset="-120"/>
              </a:rPr>
              <a:t>	The </a:t>
            </a:r>
            <a:r>
              <a:rPr lang="en-US" altLang="zh-TW" sz="2800" b="1" i="1" dirty="0">
                <a:ea typeface="新細明體" charset="-120"/>
              </a:rPr>
              <a:t>center </a:t>
            </a:r>
            <a:r>
              <a:rPr lang="en-US" altLang="zh-TW" sz="2800" dirty="0">
                <a:ea typeface="新細明體" charset="-120"/>
              </a:rPr>
              <a:t>values defines the </a:t>
            </a:r>
            <a:r>
              <a:rPr lang="en-US" altLang="zh-TW" sz="2800" b="1" i="1" dirty="0">
                <a:ea typeface="新細明體" charset="-120"/>
              </a:rPr>
              <a:t>point of interest</a:t>
            </a:r>
            <a:r>
              <a:rPr lang="en-US" altLang="zh-TW" sz="2800" dirty="0">
                <a:ea typeface="新細明體" charset="-120"/>
              </a:rPr>
              <a:t>. </a:t>
            </a:r>
          </a:p>
          <a:p>
            <a:pPr>
              <a:buFontTx/>
              <a:buNone/>
            </a:pPr>
            <a:r>
              <a:rPr lang="en-US" altLang="zh-TW" sz="2800" dirty="0">
                <a:ea typeface="新細明體" charset="-120"/>
              </a:rPr>
              <a:t>	The </a:t>
            </a:r>
            <a:r>
              <a:rPr lang="en-US" altLang="zh-TW" sz="2800" b="1" i="1" dirty="0">
                <a:ea typeface="新細明體" charset="-120"/>
              </a:rPr>
              <a:t>up </a:t>
            </a:r>
            <a:r>
              <a:rPr lang="en-US" altLang="zh-TW" sz="2800" dirty="0">
                <a:ea typeface="新細明體" charset="-120"/>
              </a:rPr>
              <a:t>values indicate which direction is </a:t>
            </a:r>
            <a:r>
              <a:rPr lang="en-US" altLang="zh-TW" sz="2800" b="1" i="1" dirty="0">
                <a:ea typeface="新細明體" charset="-120"/>
              </a:rPr>
              <a:t>up</a:t>
            </a:r>
            <a:r>
              <a:rPr lang="en-US" altLang="zh-TW" sz="2800" dirty="0">
                <a:ea typeface="新細明體" charset="-12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Projections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Perspective</a:t>
            </a:r>
          </a:p>
          <a:p>
            <a:r>
              <a:rPr lang="en-US" altLang="zh-TW">
                <a:ea typeface="新細明體" charset="-120"/>
              </a:rPr>
              <a:t>Orthographic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4" name="Oval 14"/>
          <p:cNvSpPr>
            <a:spLocks noChangeArrowheads="1"/>
          </p:cNvSpPr>
          <p:nvPr/>
        </p:nvSpPr>
        <p:spPr bwMode="auto">
          <a:xfrm>
            <a:off x="5853113" y="4706938"/>
            <a:ext cx="10795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Perspective Projection</a:t>
            </a:r>
          </a:p>
        </p:txBody>
      </p:sp>
      <p:sp>
        <p:nvSpPr>
          <p:cNvPr id="153625" name="Line 25"/>
          <p:cNvSpPr>
            <a:spLocks noChangeShapeType="1"/>
          </p:cNvSpPr>
          <p:nvPr/>
        </p:nvSpPr>
        <p:spPr bwMode="auto">
          <a:xfrm>
            <a:off x="5895975" y="1733550"/>
            <a:ext cx="1771650" cy="63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26" name="Line 26"/>
          <p:cNvSpPr>
            <a:spLocks noChangeShapeType="1"/>
          </p:cNvSpPr>
          <p:nvPr/>
        </p:nvSpPr>
        <p:spPr bwMode="auto">
          <a:xfrm>
            <a:off x="5905500" y="4772025"/>
            <a:ext cx="1771650" cy="63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31" name="Line 31"/>
          <p:cNvSpPr>
            <a:spLocks noChangeShapeType="1"/>
          </p:cNvSpPr>
          <p:nvPr/>
        </p:nvSpPr>
        <p:spPr bwMode="auto">
          <a:xfrm flipH="1">
            <a:off x="2747963" y="4191000"/>
            <a:ext cx="3175" cy="800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32" name="Line 32"/>
          <p:cNvSpPr>
            <a:spLocks noChangeShapeType="1"/>
          </p:cNvSpPr>
          <p:nvPr/>
        </p:nvSpPr>
        <p:spPr bwMode="auto">
          <a:xfrm>
            <a:off x="2741613" y="4991100"/>
            <a:ext cx="479425" cy="176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33" name="Line 33"/>
          <p:cNvSpPr>
            <a:spLocks noChangeShapeType="1"/>
          </p:cNvSpPr>
          <p:nvPr/>
        </p:nvSpPr>
        <p:spPr bwMode="auto">
          <a:xfrm>
            <a:off x="3203575" y="4360863"/>
            <a:ext cx="0" cy="800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23" name="Freeform 23"/>
          <p:cNvSpPr>
            <a:spLocks/>
          </p:cNvSpPr>
          <p:nvPr/>
        </p:nvSpPr>
        <p:spPr bwMode="auto">
          <a:xfrm>
            <a:off x="1609725" y="1743075"/>
            <a:ext cx="4295775" cy="3333750"/>
          </a:xfrm>
          <a:custGeom>
            <a:avLst/>
            <a:gdLst/>
            <a:ahLst/>
            <a:cxnLst>
              <a:cxn ang="0">
                <a:pos x="0" y="2100"/>
              </a:cxn>
              <a:cxn ang="0">
                <a:pos x="2706" y="0"/>
              </a:cxn>
              <a:cxn ang="0">
                <a:pos x="2706" y="1908"/>
              </a:cxn>
              <a:cxn ang="0">
                <a:pos x="0" y="2100"/>
              </a:cxn>
            </a:cxnLst>
            <a:rect l="0" t="0" r="r" b="b"/>
            <a:pathLst>
              <a:path w="2706" h="2100">
                <a:moveTo>
                  <a:pt x="0" y="2100"/>
                </a:moveTo>
                <a:lnTo>
                  <a:pt x="2706" y="0"/>
                </a:lnTo>
                <a:lnTo>
                  <a:pt x="2706" y="1908"/>
                </a:lnTo>
                <a:lnTo>
                  <a:pt x="0" y="2100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29" name="Line 29"/>
          <p:cNvSpPr>
            <a:spLocks noChangeShapeType="1"/>
          </p:cNvSpPr>
          <p:nvPr/>
        </p:nvSpPr>
        <p:spPr bwMode="auto">
          <a:xfrm>
            <a:off x="2743200" y="4191000"/>
            <a:ext cx="471488" cy="166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22" name="Freeform 22"/>
          <p:cNvSpPr>
            <a:spLocks/>
          </p:cNvSpPr>
          <p:nvPr/>
        </p:nvSpPr>
        <p:spPr bwMode="auto">
          <a:xfrm>
            <a:off x="1609725" y="2362200"/>
            <a:ext cx="6057900" cy="3048000"/>
          </a:xfrm>
          <a:custGeom>
            <a:avLst/>
            <a:gdLst/>
            <a:ahLst/>
            <a:cxnLst>
              <a:cxn ang="0">
                <a:pos x="0" y="1710"/>
              </a:cxn>
              <a:cxn ang="0">
                <a:pos x="3816" y="0"/>
              </a:cxn>
              <a:cxn ang="0">
                <a:pos x="3810" y="1920"/>
              </a:cxn>
              <a:cxn ang="0">
                <a:pos x="0" y="1710"/>
              </a:cxn>
            </a:cxnLst>
            <a:rect l="0" t="0" r="r" b="b"/>
            <a:pathLst>
              <a:path w="3816" h="1920">
                <a:moveTo>
                  <a:pt x="0" y="1710"/>
                </a:moveTo>
                <a:lnTo>
                  <a:pt x="3816" y="0"/>
                </a:lnTo>
                <a:lnTo>
                  <a:pt x="3810" y="1920"/>
                </a:lnTo>
                <a:lnTo>
                  <a:pt x="0" y="1710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12" name="Oval 12"/>
          <p:cNvSpPr>
            <a:spLocks noChangeArrowheads="1"/>
          </p:cNvSpPr>
          <p:nvPr/>
        </p:nvSpPr>
        <p:spPr bwMode="auto">
          <a:xfrm>
            <a:off x="1552575" y="4978400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16" name="Oval 16"/>
          <p:cNvSpPr>
            <a:spLocks noChangeArrowheads="1"/>
          </p:cNvSpPr>
          <p:nvPr/>
        </p:nvSpPr>
        <p:spPr bwMode="auto">
          <a:xfrm>
            <a:off x="2690813" y="4935538"/>
            <a:ext cx="10795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39" name="Text Box 39"/>
          <p:cNvSpPr txBox="1">
            <a:spLocks noChangeArrowheads="1"/>
          </p:cNvSpPr>
          <p:nvPr/>
        </p:nvSpPr>
        <p:spPr bwMode="auto">
          <a:xfrm>
            <a:off x="514350" y="3768725"/>
            <a:ext cx="784225" cy="466725"/>
          </a:xfrm>
          <a:prstGeom prst="rect">
            <a:avLst/>
          </a:prstGeom>
          <a:solidFill>
            <a:srgbClr val="FFF4C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Eye </a:t>
            </a:r>
          </a:p>
        </p:txBody>
      </p:sp>
      <p:sp>
        <p:nvSpPr>
          <p:cNvPr id="153640" name="Freeform 40"/>
          <p:cNvSpPr>
            <a:spLocks/>
          </p:cNvSpPr>
          <p:nvPr/>
        </p:nvSpPr>
        <p:spPr bwMode="auto">
          <a:xfrm>
            <a:off x="898525" y="4157663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grpSp>
        <p:nvGrpSpPr>
          <p:cNvPr id="153653" name="Group 53"/>
          <p:cNvGrpSpPr>
            <a:grpSpLocks/>
          </p:cNvGrpSpPr>
          <p:nvPr/>
        </p:nvGrpSpPr>
        <p:grpSpPr bwMode="auto">
          <a:xfrm>
            <a:off x="971550" y="4200525"/>
            <a:ext cx="2914650" cy="1816100"/>
            <a:chOff x="612" y="2646"/>
            <a:chExt cx="1836" cy="1144"/>
          </a:xfrm>
        </p:grpSpPr>
        <p:sp>
          <p:nvSpPr>
            <p:cNvPr id="153637" name="Freeform 37"/>
            <p:cNvSpPr>
              <a:spLocks/>
            </p:cNvSpPr>
            <p:nvPr/>
          </p:nvSpPr>
          <p:spPr bwMode="auto">
            <a:xfrm>
              <a:off x="1722" y="2646"/>
              <a:ext cx="300" cy="612"/>
            </a:xfrm>
            <a:custGeom>
              <a:avLst/>
              <a:gdLst/>
              <a:ahLst/>
              <a:cxnLst>
                <a:cxn ang="0">
                  <a:pos x="0" y="486"/>
                </a:cxn>
                <a:cxn ang="0">
                  <a:pos x="6" y="0"/>
                </a:cxn>
                <a:cxn ang="0">
                  <a:pos x="300" y="102"/>
                </a:cxn>
                <a:cxn ang="0">
                  <a:pos x="294" y="612"/>
                </a:cxn>
                <a:cxn ang="0">
                  <a:pos x="0" y="486"/>
                </a:cxn>
              </a:cxnLst>
              <a:rect l="0" t="0" r="r" b="b"/>
              <a:pathLst>
                <a:path w="300" h="612">
                  <a:moveTo>
                    <a:pt x="0" y="486"/>
                  </a:moveTo>
                  <a:lnTo>
                    <a:pt x="6" y="0"/>
                  </a:lnTo>
                  <a:lnTo>
                    <a:pt x="300" y="102"/>
                  </a:lnTo>
                  <a:lnTo>
                    <a:pt x="294" y="612"/>
                  </a:lnTo>
                  <a:lnTo>
                    <a:pt x="0" y="486"/>
                  </a:lnTo>
                  <a:close/>
                </a:path>
              </a:pathLst>
            </a:custGeom>
            <a:solidFill>
              <a:srgbClr val="FFCC0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53650" name="Group 50"/>
            <p:cNvGrpSpPr>
              <a:grpSpLocks/>
            </p:cNvGrpSpPr>
            <p:nvPr/>
          </p:nvGrpSpPr>
          <p:grpSpPr bwMode="auto">
            <a:xfrm>
              <a:off x="612" y="3049"/>
              <a:ext cx="1836" cy="741"/>
              <a:chOff x="612" y="3049"/>
              <a:chExt cx="1836" cy="741"/>
            </a:xfrm>
          </p:grpSpPr>
          <p:sp>
            <p:nvSpPr>
              <p:cNvPr id="153643" name="Text Box 43"/>
              <p:cNvSpPr txBox="1">
                <a:spLocks noChangeArrowheads="1"/>
              </p:cNvSpPr>
              <p:nvPr/>
            </p:nvSpPr>
            <p:spPr bwMode="auto">
              <a:xfrm>
                <a:off x="612" y="3496"/>
                <a:ext cx="1836" cy="294"/>
              </a:xfrm>
              <a:prstGeom prst="rect">
                <a:avLst/>
              </a:prstGeom>
              <a:solidFill>
                <a:srgbClr val="FFF4C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400">
                    <a:ea typeface="新細明體" charset="-120"/>
                  </a:rPr>
                  <a:t>Near Clipping Plane</a:t>
                </a:r>
              </a:p>
            </p:txBody>
          </p:sp>
          <p:sp>
            <p:nvSpPr>
              <p:cNvPr id="153645" name="Freeform 45"/>
              <p:cNvSpPr>
                <a:spLocks/>
              </p:cNvSpPr>
              <p:nvPr/>
            </p:nvSpPr>
            <p:spPr bwMode="auto">
              <a:xfrm flipV="1">
                <a:off x="1466" y="3049"/>
                <a:ext cx="408" cy="486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264" y="358"/>
                  </a:cxn>
                  <a:cxn ang="0">
                    <a:pos x="174" y="444"/>
                  </a:cxn>
                  <a:cxn ang="0">
                    <a:pos x="408" y="486"/>
                  </a:cxn>
                  <a:cxn ang="0">
                    <a:pos x="396" y="252"/>
                  </a:cxn>
                  <a:cxn ang="0">
                    <a:pos x="316" y="324"/>
                  </a:cxn>
                  <a:cxn ang="0">
                    <a:pos x="170" y="0"/>
                  </a:cxn>
                  <a:cxn ang="0">
                    <a:pos x="0" y="138"/>
                  </a:cxn>
                </a:cxnLst>
                <a:rect l="0" t="0" r="r" b="b"/>
                <a:pathLst>
                  <a:path w="408" h="486">
                    <a:moveTo>
                      <a:pt x="0" y="138"/>
                    </a:moveTo>
                    <a:lnTo>
                      <a:pt x="264" y="358"/>
                    </a:lnTo>
                    <a:lnTo>
                      <a:pt x="174" y="444"/>
                    </a:lnTo>
                    <a:lnTo>
                      <a:pt x="408" y="486"/>
                    </a:lnTo>
                    <a:lnTo>
                      <a:pt x="396" y="252"/>
                    </a:lnTo>
                    <a:lnTo>
                      <a:pt x="316" y="324"/>
                    </a:lnTo>
                    <a:lnTo>
                      <a:pt x="170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153652" name="Group 52"/>
          <p:cNvGrpSpPr>
            <a:grpSpLocks/>
          </p:cNvGrpSpPr>
          <p:nvPr/>
        </p:nvGrpSpPr>
        <p:grpSpPr bwMode="auto">
          <a:xfrm>
            <a:off x="5194300" y="1743075"/>
            <a:ext cx="2749550" cy="3657600"/>
            <a:chOff x="3272" y="1098"/>
            <a:chExt cx="1732" cy="2304"/>
          </a:xfrm>
        </p:grpSpPr>
        <p:sp>
          <p:nvSpPr>
            <p:cNvPr id="153647" name="Freeform 47"/>
            <p:cNvSpPr>
              <a:spLocks/>
            </p:cNvSpPr>
            <p:nvPr/>
          </p:nvSpPr>
          <p:spPr bwMode="auto">
            <a:xfrm>
              <a:off x="3720" y="1098"/>
              <a:ext cx="1107" cy="2304"/>
            </a:xfrm>
            <a:custGeom>
              <a:avLst/>
              <a:gdLst/>
              <a:ahLst/>
              <a:cxnLst>
                <a:cxn ang="0">
                  <a:pos x="0" y="1902"/>
                </a:cxn>
                <a:cxn ang="0">
                  <a:pos x="0" y="0"/>
                </a:cxn>
                <a:cxn ang="0">
                  <a:pos x="1107" y="396"/>
                </a:cxn>
                <a:cxn ang="0">
                  <a:pos x="1104" y="2304"/>
                </a:cxn>
                <a:cxn ang="0">
                  <a:pos x="0" y="1902"/>
                </a:cxn>
              </a:cxnLst>
              <a:rect l="0" t="0" r="r" b="b"/>
              <a:pathLst>
                <a:path w="1107" h="2304">
                  <a:moveTo>
                    <a:pt x="0" y="1902"/>
                  </a:moveTo>
                  <a:lnTo>
                    <a:pt x="0" y="0"/>
                  </a:lnTo>
                  <a:lnTo>
                    <a:pt x="1107" y="396"/>
                  </a:lnTo>
                  <a:lnTo>
                    <a:pt x="1104" y="2304"/>
                  </a:lnTo>
                  <a:lnTo>
                    <a:pt x="0" y="1902"/>
                  </a:lnTo>
                  <a:close/>
                </a:path>
              </a:pathLst>
            </a:custGeom>
            <a:solidFill>
              <a:srgbClr val="FFCC0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53649" name="Group 49"/>
            <p:cNvGrpSpPr>
              <a:grpSpLocks/>
            </p:cNvGrpSpPr>
            <p:nvPr/>
          </p:nvGrpSpPr>
          <p:grpSpPr bwMode="auto">
            <a:xfrm>
              <a:off x="3272" y="2197"/>
              <a:ext cx="1732" cy="729"/>
              <a:chOff x="3272" y="2197"/>
              <a:chExt cx="1732" cy="729"/>
            </a:xfrm>
          </p:grpSpPr>
          <p:sp>
            <p:nvSpPr>
              <p:cNvPr id="153638" name="Text Box 38"/>
              <p:cNvSpPr txBox="1">
                <a:spLocks noChangeArrowheads="1"/>
              </p:cNvSpPr>
              <p:nvPr/>
            </p:nvSpPr>
            <p:spPr bwMode="auto">
              <a:xfrm>
                <a:off x="3272" y="2632"/>
                <a:ext cx="1732" cy="294"/>
              </a:xfrm>
              <a:prstGeom prst="rect">
                <a:avLst/>
              </a:prstGeom>
              <a:solidFill>
                <a:srgbClr val="FFF4C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400">
                    <a:ea typeface="新細明體" charset="-120"/>
                  </a:rPr>
                  <a:t>Far Clipping Plane</a:t>
                </a:r>
              </a:p>
            </p:txBody>
          </p:sp>
          <p:sp>
            <p:nvSpPr>
              <p:cNvPr id="153648" name="Freeform 48"/>
              <p:cNvSpPr>
                <a:spLocks/>
              </p:cNvSpPr>
              <p:nvPr/>
            </p:nvSpPr>
            <p:spPr bwMode="auto">
              <a:xfrm flipV="1">
                <a:off x="3944" y="2197"/>
                <a:ext cx="408" cy="486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264" y="358"/>
                  </a:cxn>
                  <a:cxn ang="0">
                    <a:pos x="174" y="444"/>
                  </a:cxn>
                  <a:cxn ang="0">
                    <a:pos x="408" y="486"/>
                  </a:cxn>
                  <a:cxn ang="0">
                    <a:pos x="396" y="252"/>
                  </a:cxn>
                  <a:cxn ang="0">
                    <a:pos x="316" y="324"/>
                  </a:cxn>
                  <a:cxn ang="0">
                    <a:pos x="170" y="0"/>
                  </a:cxn>
                  <a:cxn ang="0">
                    <a:pos x="0" y="138"/>
                  </a:cxn>
                </a:cxnLst>
                <a:rect l="0" t="0" r="r" b="b"/>
                <a:pathLst>
                  <a:path w="408" h="486">
                    <a:moveTo>
                      <a:pt x="0" y="138"/>
                    </a:moveTo>
                    <a:lnTo>
                      <a:pt x="264" y="358"/>
                    </a:lnTo>
                    <a:lnTo>
                      <a:pt x="174" y="444"/>
                    </a:lnTo>
                    <a:lnTo>
                      <a:pt x="408" y="486"/>
                    </a:lnTo>
                    <a:lnTo>
                      <a:pt x="396" y="252"/>
                    </a:lnTo>
                    <a:lnTo>
                      <a:pt x="316" y="324"/>
                    </a:lnTo>
                    <a:lnTo>
                      <a:pt x="170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53619" name="Oval 19"/>
          <p:cNvSpPr>
            <a:spLocks noChangeArrowheads="1"/>
          </p:cNvSpPr>
          <p:nvPr/>
        </p:nvSpPr>
        <p:spPr bwMode="auto">
          <a:xfrm>
            <a:off x="2700338" y="4144963"/>
            <a:ext cx="10795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21" name="Oval 21"/>
          <p:cNvSpPr>
            <a:spLocks noChangeArrowheads="1"/>
          </p:cNvSpPr>
          <p:nvPr/>
        </p:nvSpPr>
        <p:spPr bwMode="auto">
          <a:xfrm>
            <a:off x="5862638" y="1692275"/>
            <a:ext cx="10795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53656" name="Group 56"/>
          <p:cNvGrpSpPr>
            <a:grpSpLocks/>
          </p:cNvGrpSpPr>
          <p:nvPr/>
        </p:nvGrpSpPr>
        <p:grpSpPr bwMode="auto">
          <a:xfrm>
            <a:off x="2819400" y="2352675"/>
            <a:ext cx="4857750" cy="3048000"/>
            <a:chOff x="1776" y="1482"/>
            <a:chExt cx="3060" cy="1920"/>
          </a:xfrm>
        </p:grpSpPr>
        <p:sp>
          <p:nvSpPr>
            <p:cNvPr id="153651" name="Freeform 51"/>
            <p:cNvSpPr>
              <a:spLocks/>
            </p:cNvSpPr>
            <p:nvPr/>
          </p:nvSpPr>
          <p:spPr bwMode="auto">
            <a:xfrm>
              <a:off x="2016" y="1482"/>
              <a:ext cx="2820" cy="1920"/>
            </a:xfrm>
            <a:custGeom>
              <a:avLst/>
              <a:gdLst/>
              <a:ahLst/>
              <a:cxnLst>
                <a:cxn ang="0">
                  <a:pos x="0" y="1764"/>
                </a:cxn>
                <a:cxn ang="0">
                  <a:pos x="0" y="1272"/>
                </a:cxn>
                <a:cxn ang="0">
                  <a:pos x="2820" y="0"/>
                </a:cxn>
                <a:cxn ang="0">
                  <a:pos x="2808" y="1920"/>
                </a:cxn>
                <a:cxn ang="0">
                  <a:pos x="0" y="1764"/>
                </a:cxn>
              </a:cxnLst>
              <a:rect l="0" t="0" r="r" b="b"/>
              <a:pathLst>
                <a:path w="2820" h="1920">
                  <a:moveTo>
                    <a:pt x="0" y="1764"/>
                  </a:moveTo>
                  <a:lnTo>
                    <a:pt x="0" y="1272"/>
                  </a:lnTo>
                  <a:lnTo>
                    <a:pt x="2820" y="0"/>
                  </a:lnTo>
                  <a:lnTo>
                    <a:pt x="2808" y="1920"/>
                  </a:lnTo>
                  <a:lnTo>
                    <a:pt x="0" y="1764"/>
                  </a:lnTo>
                  <a:close/>
                </a:path>
              </a:pathLst>
            </a:custGeom>
            <a:solidFill>
              <a:srgbClr val="FFCC0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55" name="Text Box 55"/>
            <p:cNvSpPr txBox="1">
              <a:spLocks noChangeArrowheads="1"/>
            </p:cNvSpPr>
            <p:nvPr/>
          </p:nvSpPr>
          <p:spPr bwMode="auto">
            <a:xfrm>
              <a:off x="1776" y="1672"/>
              <a:ext cx="1886" cy="294"/>
            </a:xfrm>
            <a:prstGeom prst="rect">
              <a:avLst/>
            </a:prstGeom>
            <a:solidFill>
              <a:srgbClr val="FFF4C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ea typeface="新細明體" charset="-120"/>
                </a:rPr>
                <a:t>Right Clipping Plane</a:t>
              </a:r>
            </a:p>
          </p:txBody>
        </p:sp>
        <p:sp>
          <p:nvSpPr>
            <p:cNvPr id="153654" name="Freeform 54"/>
            <p:cNvSpPr>
              <a:spLocks/>
            </p:cNvSpPr>
            <p:nvPr/>
          </p:nvSpPr>
          <p:spPr bwMode="auto">
            <a:xfrm>
              <a:off x="2714" y="1911"/>
              <a:ext cx="408" cy="486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264" y="358"/>
                </a:cxn>
                <a:cxn ang="0">
                  <a:pos x="174" y="444"/>
                </a:cxn>
                <a:cxn ang="0">
                  <a:pos x="408" y="486"/>
                </a:cxn>
                <a:cxn ang="0">
                  <a:pos x="396" y="252"/>
                </a:cxn>
                <a:cxn ang="0">
                  <a:pos x="316" y="324"/>
                </a:cxn>
                <a:cxn ang="0">
                  <a:pos x="170" y="0"/>
                </a:cxn>
                <a:cxn ang="0">
                  <a:pos x="0" y="138"/>
                </a:cxn>
              </a:cxnLst>
              <a:rect l="0" t="0" r="r" b="b"/>
              <a:pathLst>
                <a:path w="408" h="486">
                  <a:moveTo>
                    <a:pt x="0" y="138"/>
                  </a:moveTo>
                  <a:lnTo>
                    <a:pt x="264" y="358"/>
                  </a:lnTo>
                  <a:lnTo>
                    <a:pt x="174" y="444"/>
                  </a:lnTo>
                  <a:lnTo>
                    <a:pt x="408" y="486"/>
                  </a:lnTo>
                  <a:lnTo>
                    <a:pt x="396" y="252"/>
                  </a:lnTo>
                  <a:lnTo>
                    <a:pt x="316" y="324"/>
                  </a:lnTo>
                  <a:lnTo>
                    <a:pt x="17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3617" name="Oval 17"/>
          <p:cNvSpPr>
            <a:spLocks noChangeArrowheads="1"/>
          </p:cNvSpPr>
          <p:nvPr/>
        </p:nvSpPr>
        <p:spPr bwMode="auto">
          <a:xfrm>
            <a:off x="7615238" y="2311400"/>
            <a:ext cx="10795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15" name="Oval 15"/>
          <p:cNvSpPr>
            <a:spLocks noChangeArrowheads="1"/>
          </p:cNvSpPr>
          <p:nvPr/>
        </p:nvSpPr>
        <p:spPr bwMode="auto">
          <a:xfrm>
            <a:off x="3148013" y="4302125"/>
            <a:ext cx="10795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20" name="Oval 20"/>
          <p:cNvSpPr>
            <a:spLocks noChangeArrowheads="1"/>
          </p:cNvSpPr>
          <p:nvPr/>
        </p:nvSpPr>
        <p:spPr bwMode="auto">
          <a:xfrm>
            <a:off x="3148013" y="5111750"/>
            <a:ext cx="10795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18" name="Oval 18"/>
          <p:cNvSpPr>
            <a:spLocks noChangeArrowheads="1"/>
          </p:cNvSpPr>
          <p:nvPr/>
        </p:nvSpPr>
        <p:spPr bwMode="auto">
          <a:xfrm>
            <a:off x="7605713" y="5354638"/>
            <a:ext cx="10795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70" name="Freeform 22"/>
          <p:cNvSpPr>
            <a:spLocks/>
          </p:cNvSpPr>
          <p:nvPr/>
        </p:nvSpPr>
        <p:spPr bwMode="auto">
          <a:xfrm>
            <a:off x="3190875" y="2476500"/>
            <a:ext cx="1123950" cy="2638425"/>
          </a:xfrm>
          <a:custGeom>
            <a:avLst/>
            <a:gdLst/>
            <a:ahLst/>
            <a:cxnLst>
              <a:cxn ang="0">
                <a:pos x="0" y="1236"/>
              </a:cxn>
              <a:cxn ang="0">
                <a:pos x="0" y="0"/>
              </a:cxn>
              <a:cxn ang="0">
                <a:pos x="708" y="420"/>
              </a:cxn>
              <a:cxn ang="0">
                <a:pos x="708" y="1662"/>
              </a:cxn>
              <a:cxn ang="0">
                <a:pos x="0" y="1236"/>
              </a:cxn>
            </a:cxnLst>
            <a:rect l="0" t="0" r="r" b="b"/>
            <a:pathLst>
              <a:path w="708" h="1662">
                <a:moveTo>
                  <a:pt x="0" y="1236"/>
                </a:moveTo>
                <a:lnTo>
                  <a:pt x="0" y="0"/>
                </a:lnTo>
                <a:lnTo>
                  <a:pt x="708" y="420"/>
                </a:lnTo>
                <a:lnTo>
                  <a:pt x="708" y="1662"/>
                </a:lnTo>
                <a:lnTo>
                  <a:pt x="0" y="1236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Orthographic Projection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3187700" y="2466975"/>
            <a:ext cx="3279775" cy="19812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4321175" y="3133725"/>
            <a:ext cx="3279775" cy="19812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>
            <a:off x="3181350" y="2466975"/>
            <a:ext cx="1139825" cy="66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>
            <a:off x="3181350" y="4448175"/>
            <a:ext cx="1139825" cy="66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>
            <a:off x="6467475" y="2466975"/>
            <a:ext cx="1139825" cy="66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>
            <a:off x="6467475" y="4448175"/>
            <a:ext cx="1139825" cy="66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658" name="Oval 10"/>
          <p:cNvSpPr>
            <a:spLocks noChangeArrowheads="1"/>
          </p:cNvSpPr>
          <p:nvPr/>
        </p:nvSpPr>
        <p:spPr bwMode="auto">
          <a:xfrm>
            <a:off x="3590924" y="3635375"/>
            <a:ext cx="177993" cy="1764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1870075" y="3063875"/>
            <a:ext cx="784225" cy="466725"/>
          </a:xfrm>
          <a:prstGeom prst="rect">
            <a:avLst/>
          </a:prstGeom>
          <a:solidFill>
            <a:srgbClr val="FFF4C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Eye </a:t>
            </a:r>
          </a:p>
        </p:txBody>
      </p:sp>
      <p:sp>
        <p:nvSpPr>
          <p:cNvPr id="155660" name="Freeform 12"/>
          <p:cNvSpPr>
            <a:spLocks/>
          </p:cNvSpPr>
          <p:nvPr/>
        </p:nvSpPr>
        <p:spPr bwMode="auto">
          <a:xfrm rot="-1884436">
            <a:off x="2730500" y="3138488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55661" name="Oval 13"/>
          <p:cNvSpPr>
            <a:spLocks noChangeArrowheads="1"/>
          </p:cNvSpPr>
          <p:nvPr/>
        </p:nvSpPr>
        <p:spPr bwMode="auto">
          <a:xfrm>
            <a:off x="3143250" y="2420938"/>
            <a:ext cx="10795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662" name="Oval 14"/>
          <p:cNvSpPr>
            <a:spLocks noChangeArrowheads="1"/>
          </p:cNvSpPr>
          <p:nvPr/>
        </p:nvSpPr>
        <p:spPr bwMode="auto">
          <a:xfrm>
            <a:off x="4262438" y="3078163"/>
            <a:ext cx="10795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663" name="Oval 15"/>
          <p:cNvSpPr>
            <a:spLocks noChangeArrowheads="1"/>
          </p:cNvSpPr>
          <p:nvPr/>
        </p:nvSpPr>
        <p:spPr bwMode="auto">
          <a:xfrm>
            <a:off x="3143250" y="4392613"/>
            <a:ext cx="10795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664" name="Oval 16"/>
          <p:cNvSpPr>
            <a:spLocks noChangeArrowheads="1"/>
          </p:cNvSpPr>
          <p:nvPr/>
        </p:nvSpPr>
        <p:spPr bwMode="auto">
          <a:xfrm>
            <a:off x="4262438" y="5059363"/>
            <a:ext cx="10795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665" name="Oval 17"/>
          <p:cNvSpPr>
            <a:spLocks noChangeArrowheads="1"/>
          </p:cNvSpPr>
          <p:nvPr/>
        </p:nvSpPr>
        <p:spPr bwMode="auto">
          <a:xfrm>
            <a:off x="6419850" y="2420938"/>
            <a:ext cx="10795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666" name="Oval 18"/>
          <p:cNvSpPr>
            <a:spLocks noChangeArrowheads="1"/>
          </p:cNvSpPr>
          <p:nvPr/>
        </p:nvSpPr>
        <p:spPr bwMode="auto">
          <a:xfrm>
            <a:off x="7539038" y="3078163"/>
            <a:ext cx="10795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667" name="Oval 19"/>
          <p:cNvSpPr>
            <a:spLocks noChangeArrowheads="1"/>
          </p:cNvSpPr>
          <p:nvPr/>
        </p:nvSpPr>
        <p:spPr bwMode="auto">
          <a:xfrm>
            <a:off x="6419850" y="4392613"/>
            <a:ext cx="10795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668" name="Oval 20"/>
          <p:cNvSpPr>
            <a:spLocks noChangeArrowheads="1"/>
          </p:cNvSpPr>
          <p:nvPr/>
        </p:nvSpPr>
        <p:spPr bwMode="auto">
          <a:xfrm>
            <a:off x="7539038" y="5059363"/>
            <a:ext cx="107950" cy="10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55671" name="Group 23"/>
          <p:cNvGrpSpPr>
            <a:grpSpLocks/>
          </p:cNvGrpSpPr>
          <p:nvPr/>
        </p:nvGrpSpPr>
        <p:grpSpPr bwMode="auto">
          <a:xfrm>
            <a:off x="1905000" y="4564063"/>
            <a:ext cx="2914650" cy="1176337"/>
            <a:chOff x="612" y="3049"/>
            <a:chExt cx="1836" cy="741"/>
          </a:xfrm>
        </p:grpSpPr>
        <p:sp>
          <p:nvSpPr>
            <p:cNvPr id="155672" name="Text Box 24"/>
            <p:cNvSpPr txBox="1">
              <a:spLocks noChangeArrowheads="1"/>
            </p:cNvSpPr>
            <p:nvPr/>
          </p:nvSpPr>
          <p:spPr bwMode="auto">
            <a:xfrm>
              <a:off x="612" y="3496"/>
              <a:ext cx="1836" cy="294"/>
            </a:xfrm>
            <a:prstGeom prst="rect">
              <a:avLst/>
            </a:prstGeom>
            <a:solidFill>
              <a:srgbClr val="FFF4C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ea typeface="新細明體" charset="-120"/>
                </a:rPr>
                <a:t>Near Clipping Plane</a:t>
              </a:r>
            </a:p>
          </p:txBody>
        </p:sp>
        <p:sp>
          <p:nvSpPr>
            <p:cNvPr id="155673" name="Freeform 25"/>
            <p:cNvSpPr>
              <a:spLocks/>
            </p:cNvSpPr>
            <p:nvPr/>
          </p:nvSpPr>
          <p:spPr bwMode="auto">
            <a:xfrm flipV="1">
              <a:off x="1466" y="3049"/>
              <a:ext cx="408" cy="486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264" y="358"/>
                </a:cxn>
                <a:cxn ang="0">
                  <a:pos x="174" y="444"/>
                </a:cxn>
                <a:cxn ang="0">
                  <a:pos x="408" y="486"/>
                </a:cxn>
                <a:cxn ang="0">
                  <a:pos x="396" y="252"/>
                </a:cxn>
                <a:cxn ang="0">
                  <a:pos x="316" y="324"/>
                </a:cxn>
                <a:cxn ang="0">
                  <a:pos x="170" y="0"/>
                </a:cxn>
                <a:cxn ang="0">
                  <a:pos x="0" y="138"/>
                </a:cxn>
              </a:cxnLst>
              <a:rect l="0" t="0" r="r" b="b"/>
              <a:pathLst>
                <a:path w="408" h="486">
                  <a:moveTo>
                    <a:pt x="0" y="138"/>
                  </a:moveTo>
                  <a:lnTo>
                    <a:pt x="264" y="358"/>
                  </a:lnTo>
                  <a:lnTo>
                    <a:pt x="174" y="444"/>
                  </a:lnTo>
                  <a:lnTo>
                    <a:pt x="408" y="486"/>
                  </a:lnTo>
                  <a:lnTo>
                    <a:pt x="396" y="252"/>
                  </a:lnTo>
                  <a:lnTo>
                    <a:pt x="316" y="324"/>
                  </a:lnTo>
                  <a:lnTo>
                    <a:pt x="17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5674" name="Freeform 26"/>
          <p:cNvSpPr>
            <a:spLocks/>
          </p:cNvSpPr>
          <p:nvPr/>
        </p:nvSpPr>
        <p:spPr bwMode="auto">
          <a:xfrm>
            <a:off x="6467475" y="2466975"/>
            <a:ext cx="1123950" cy="2638425"/>
          </a:xfrm>
          <a:custGeom>
            <a:avLst/>
            <a:gdLst/>
            <a:ahLst/>
            <a:cxnLst>
              <a:cxn ang="0">
                <a:pos x="0" y="1236"/>
              </a:cxn>
              <a:cxn ang="0">
                <a:pos x="0" y="0"/>
              </a:cxn>
              <a:cxn ang="0">
                <a:pos x="708" y="420"/>
              </a:cxn>
              <a:cxn ang="0">
                <a:pos x="708" y="1662"/>
              </a:cxn>
              <a:cxn ang="0">
                <a:pos x="0" y="1236"/>
              </a:cxn>
            </a:cxnLst>
            <a:rect l="0" t="0" r="r" b="b"/>
            <a:pathLst>
              <a:path w="708" h="1662">
                <a:moveTo>
                  <a:pt x="0" y="1236"/>
                </a:moveTo>
                <a:lnTo>
                  <a:pt x="0" y="0"/>
                </a:lnTo>
                <a:lnTo>
                  <a:pt x="708" y="420"/>
                </a:lnTo>
                <a:lnTo>
                  <a:pt x="708" y="1662"/>
                </a:lnTo>
                <a:lnTo>
                  <a:pt x="0" y="1236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55675" name="Group 27"/>
          <p:cNvGrpSpPr>
            <a:grpSpLocks/>
          </p:cNvGrpSpPr>
          <p:nvPr/>
        </p:nvGrpSpPr>
        <p:grpSpPr bwMode="auto">
          <a:xfrm>
            <a:off x="5181600" y="4554538"/>
            <a:ext cx="2914650" cy="1176337"/>
            <a:chOff x="612" y="3049"/>
            <a:chExt cx="1836" cy="741"/>
          </a:xfrm>
        </p:grpSpPr>
        <p:sp>
          <p:nvSpPr>
            <p:cNvPr id="155676" name="Text Box 28"/>
            <p:cNvSpPr txBox="1">
              <a:spLocks noChangeArrowheads="1"/>
            </p:cNvSpPr>
            <p:nvPr/>
          </p:nvSpPr>
          <p:spPr bwMode="auto">
            <a:xfrm>
              <a:off x="612" y="3496"/>
              <a:ext cx="1836" cy="294"/>
            </a:xfrm>
            <a:prstGeom prst="rect">
              <a:avLst/>
            </a:prstGeom>
            <a:solidFill>
              <a:srgbClr val="FFF4C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ea typeface="新細明體" charset="-120"/>
                </a:rPr>
                <a:t>Far Clipping Plane</a:t>
              </a:r>
            </a:p>
          </p:txBody>
        </p:sp>
        <p:sp>
          <p:nvSpPr>
            <p:cNvPr id="155677" name="Freeform 29"/>
            <p:cNvSpPr>
              <a:spLocks/>
            </p:cNvSpPr>
            <p:nvPr/>
          </p:nvSpPr>
          <p:spPr bwMode="auto">
            <a:xfrm flipV="1">
              <a:off x="1466" y="3049"/>
              <a:ext cx="408" cy="486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264" y="358"/>
                </a:cxn>
                <a:cxn ang="0">
                  <a:pos x="174" y="444"/>
                </a:cxn>
                <a:cxn ang="0">
                  <a:pos x="408" y="486"/>
                </a:cxn>
                <a:cxn ang="0">
                  <a:pos x="396" y="252"/>
                </a:cxn>
                <a:cxn ang="0">
                  <a:pos x="316" y="324"/>
                </a:cxn>
                <a:cxn ang="0">
                  <a:pos x="170" y="0"/>
                </a:cxn>
                <a:cxn ang="0">
                  <a:pos x="0" y="138"/>
                </a:cxn>
              </a:cxnLst>
              <a:rect l="0" t="0" r="r" b="b"/>
              <a:pathLst>
                <a:path w="408" h="486">
                  <a:moveTo>
                    <a:pt x="0" y="138"/>
                  </a:moveTo>
                  <a:lnTo>
                    <a:pt x="264" y="358"/>
                  </a:lnTo>
                  <a:lnTo>
                    <a:pt x="174" y="444"/>
                  </a:lnTo>
                  <a:lnTo>
                    <a:pt x="408" y="486"/>
                  </a:lnTo>
                  <a:lnTo>
                    <a:pt x="396" y="252"/>
                  </a:lnTo>
                  <a:lnTo>
                    <a:pt x="316" y="324"/>
                  </a:lnTo>
                  <a:lnTo>
                    <a:pt x="17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5682" name="Rectangle 34"/>
          <p:cNvSpPr>
            <a:spLocks noChangeArrowheads="1"/>
          </p:cNvSpPr>
          <p:nvPr/>
        </p:nvSpPr>
        <p:spPr bwMode="auto">
          <a:xfrm>
            <a:off x="4321175" y="3133725"/>
            <a:ext cx="3279775" cy="1981200"/>
          </a:xfrm>
          <a:prstGeom prst="rect">
            <a:avLst/>
          </a:prstGeom>
          <a:solidFill>
            <a:srgbClr val="FFCC00">
              <a:alpha val="50000"/>
            </a:srgb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680" name="Text Box 32"/>
          <p:cNvSpPr txBox="1">
            <a:spLocks noChangeArrowheads="1"/>
          </p:cNvSpPr>
          <p:nvPr/>
        </p:nvSpPr>
        <p:spPr bwMode="auto">
          <a:xfrm>
            <a:off x="3581400" y="2155825"/>
            <a:ext cx="2994025" cy="466725"/>
          </a:xfrm>
          <a:prstGeom prst="rect">
            <a:avLst/>
          </a:prstGeom>
          <a:solidFill>
            <a:srgbClr val="FFF4C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Right Clipping Plane</a:t>
            </a:r>
          </a:p>
        </p:txBody>
      </p:sp>
      <p:sp>
        <p:nvSpPr>
          <p:cNvPr id="155681" name="Freeform 33"/>
          <p:cNvSpPr>
            <a:spLocks/>
          </p:cNvSpPr>
          <p:nvPr/>
        </p:nvSpPr>
        <p:spPr bwMode="auto">
          <a:xfrm>
            <a:off x="5070475" y="2535238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Projections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altLang="zh-TW" b="1">
                <a:solidFill>
                  <a:srgbClr val="FF0000"/>
                </a:solidFill>
                <a:ea typeface="新細明體" charset="-120"/>
              </a:rPr>
              <a:t>Before</a:t>
            </a:r>
            <a:r>
              <a:rPr lang="en-US" altLang="zh-TW">
                <a:ea typeface="新細明體" charset="-120"/>
              </a:rPr>
              <a:t> defining the projection you should:</a:t>
            </a:r>
          </a:p>
          <a:p>
            <a:pPr marL="609600" indent="-609600">
              <a:buFontTx/>
              <a:buAutoNum type="arabicPeriod"/>
            </a:pPr>
            <a:r>
              <a:rPr lang="en-US" altLang="zh-TW">
                <a:ea typeface="新細明體" charset="-120"/>
              </a:rPr>
              <a:t>Make sure that matrix mode is GL_PROJECTION.</a:t>
            </a:r>
          </a:p>
          <a:p>
            <a:pPr marL="609600" indent="-609600">
              <a:buFontTx/>
              <a:buAutoNum type="arabicPeriod"/>
            </a:pPr>
            <a:r>
              <a:rPr lang="en-US" altLang="zh-TW">
                <a:ea typeface="新細明體" charset="-120"/>
              </a:rPr>
              <a:t>The projection matrix is the identity matrix.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Something New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>
                <a:ea typeface="新細明體" charset="-120"/>
              </a:rPr>
              <a:t>	</a:t>
            </a:r>
            <a:r>
              <a:rPr lang="en-US" altLang="zh-TW">
                <a:ea typeface="新細明體" charset="-120"/>
              </a:rPr>
              <a:t>The biggest difference between the programs you’ve written up to now and the programs you’re going to write is:</a:t>
            </a:r>
          </a:p>
          <a:p>
            <a:pPr algn="ctr">
              <a:buFontTx/>
              <a:buNone/>
            </a:pPr>
            <a:r>
              <a:rPr lang="en-US" altLang="zh-TW" sz="4800">
                <a:solidFill>
                  <a:srgbClr val="CC0000"/>
                </a:solidFill>
                <a:ea typeface="新細明體" charset="-120"/>
              </a:rPr>
              <a:t>You Must Open A Window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3" name="Line 13"/>
          <p:cNvSpPr>
            <a:spLocks noChangeShapeType="1"/>
          </p:cNvSpPr>
          <p:nvPr/>
        </p:nvSpPr>
        <p:spPr bwMode="auto">
          <a:xfrm flipV="1">
            <a:off x="6029325" y="2838450"/>
            <a:ext cx="1162050" cy="11334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Directions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33825" cy="4525963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>
                <a:ea typeface="新細明體" charset="-120"/>
              </a:rPr>
              <a:t>	</a:t>
            </a:r>
            <a:r>
              <a:rPr lang="en-US" altLang="zh-TW">
                <a:ea typeface="新細明體" charset="-120"/>
              </a:rPr>
              <a:t>OpenGL cameras assume that the camera is located at (0,0,0) and is looking down the </a:t>
            </a:r>
            <a:r>
              <a:rPr lang="en-US" altLang="zh-TW" b="1">
                <a:solidFill>
                  <a:srgbClr val="FF0000"/>
                </a:solidFill>
                <a:ea typeface="新細明體" charset="-120"/>
              </a:rPr>
              <a:t>negative z axis</a:t>
            </a:r>
            <a:r>
              <a:rPr lang="en-US" altLang="zh-TW">
                <a:ea typeface="新細明體" charset="-120"/>
              </a:rPr>
              <a:t>.</a:t>
            </a:r>
          </a:p>
        </p:txBody>
      </p:sp>
      <p:grpSp>
        <p:nvGrpSpPr>
          <p:cNvPr id="128005" name="Group 5"/>
          <p:cNvGrpSpPr>
            <a:grpSpLocks/>
          </p:cNvGrpSpPr>
          <p:nvPr/>
        </p:nvGrpSpPr>
        <p:grpSpPr bwMode="auto">
          <a:xfrm>
            <a:off x="4813300" y="1847850"/>
            <a:ext cx="3162300" cy="3340100"/>
            <a:chOff x="448" y="1176"/>
            <a:chExt cx="1992" cy="2104"/>
          </a:xfrm>
        </p:grpSpPr>
        <p:grpSp>
          <p:nvGrpSpPr>
            <p:cNvPr id="128006" name="Group 6"/>
            <p:cNvGrpSpPr>
              <a:grpSpLocks/>
            </p:cNvGrpSpPr>
            <p:nvPr/>
          </p:nvGrpSpPr>
          <p:grpSpPr bwMode="auto">
            <a:xfrm>
              <a:off x="594" y="1448"/>
              <a:ext cx="1688" cy="1624"/>
              <a:chOff x="594" y="1448"/>
              <a:chExt cx="1688" cy="1624"/>
            </a:xfrm>
          </p:grpSpPr>
          <p:sp>
            <p:nvSpPr>
              <p:cNvPr id="128007" name="Line 7"/>
              <p:cNvSpPr>
                <a:spLocks noChangeShapeType="1"/>
              </p:cNvSpPr>
              <p:nvPr/>
            </p:nvSpPr>
            <p:spPr bwMode="auto">
              <a:xfrm flipV="1">
                <a:off x="1210" y="1448"/>
                <a:ext cx="0" cy="10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8008" name="Line 8"/>
              <p:cNvSpPr>
                <a:spLocks noChangeShapeType="1"/>
              </p:cNvSpPr>
              <p:nvPr/>
            </p:nvSpPr>
            <p:spPr bwMode="auto">
              <a:xfrm rot="5400000" flipV="1">
                <a:off x="1746" y="1984"/>
                <a:ext cx="0" cy="10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8009" name="Line 9"/>
              <p:cNvSpPr>
                <a:spLocks noChangeShapeType="1"/>
              </p:cNvSpPr>
              <p:nvPr/>
            </p:nvSpPr>
            <p:spPr bwMode="auto">
              <a:xfrm flipH="1">
                <a:off x="594" y="2520"/>
                <a:ext cx="616" cy="5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28010" name="Text Box 10"/>
            <p:cNvSpPr txBox="1">
              <a:spLocks noChangeArrowheads="1"/>
            </p:cNvSpPr>
            <p:nvPr/>
          </p:nvSpPr>
          <p:spPr bwMode="auto">
            <a:xfrm>
              <a:off x="2240" y="2360"/>
              <a:ext cx="2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ea typeface="新細明體" charset="-120"/>
                </a:rPr>
                <a:t>x</a:t>
              </a:r>
            </a:p>
          </p:txBody>
        </p:sp>
        <p:sp>
          <p:nvSpPr>
            <p:cNvPr id="128011" name="Text Box 11"/>
            <p:cNvSpPr txBox="1">
              <a:spLocks noChangeArrowheads="1"/>
            </p:cNvSpPr>
            <p:nvPr/>
          </p:nvSpPr>
          <p:spPr bwMode="auto">
            <a:xfrm>
              <a:off x="1120" y="1176"/>
              <a:ext cx="2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ea typeface="新細明體" charset="-120"/>
                </a:rPr>
                <a:t>y</a:t>
              </a:r>
            </a:p>
          </p:txBody>
        </p:sp>
        <p:sp>
          <p:nvSpPr>
            <p:cNvPr id="128012" name="Text Box 12"/>
            <p:cNvSpPr txBox="1">
              <a:spLocks noChangeArrowheads="1"/>
            </p:cNvSpPr>
            <p:nvPr/>
          </p:nvSpPr>
          <p:spPr bwMode="auto">
            <a:xfrm>
              <a:off x="448" y="2992"/>
              <a:ext cx="2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ea typeface="新細明體" charset="-120"/>
                </a:rPr>
                <a:t>z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Perspective Projections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800">
                <a:ea typeface="新細明體" charset="-120"/>
              </a:rPr>
              <a:t>void </a:t>
            </a:r>
            <a:r>
              <a:rPr lang="en-US" altLang="zh-TW" sz="2800" b="1">
                <a:ea typeface="新細明體" charset="-120"/>
              </a:rPr>
              <a:t>glFrustum</a:t>
            </a:r>
            <a:r>
              <a:rPr lang="en-US" altLang="zh-TW" sz="2800">
                <a:ea typeface="新細明體" charset="-120"/>
              </a:rPr>
              <a:t>(left, right, bottom, top, near, far);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Creates a matrix for a perspective-view frustum and multiplies the current matrix by it. </a:t>
            </a:r>
            <a:r>
              <a:rPr lang="en-US" altLang="zh-TW" i="1">
                <a:ea typeface="新細明體" charset="-120"/>
              </a:rPr>
              <a:t>near and far give the distances from the viewpoint to the near and far clipping planes. They should always be positive.</a:t>
            </a:r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Orthographic Projection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800">
                <a:ea typeface="新細明體" charset="-120"/>
              </a:rPr>
              <a:t>void </a:t>
            </a:r>
            <a:r>
              <a:rPr lang="en-US" altLang="zh-TW" sz="2800" b="1">
                <a:ea typeface="新細明體" charset="-120"/>
              </a:rPr>
              <a:t>glOrtho</a:t>
            </a:r>
            <a:r>
              <a:rPr lang="en-US" altLang="zh-TW" sz="2800">
                <a:ea typeface="新細明體" charset="-120"/>
              </a:rPr>
              <a:t>(left, right, bottom, top, near, far);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Creates a matrix for an orthographic parallel viewing volume and multiplies the current matrix by it. Both near and far can be positive or negative.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ViewPorts</a:t>
            </a: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Viewport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The viewport is the portion of the window into which we are going to render. </a:t>
            </a:r>
          </a:p>
          <a:p>
            <a:r>
              <a:rPr lang="en-US" altLang="zh-TW">
                <a:ea typeface="新細明體" charset="-120"/>
              </a:rPr>
              <a:t>The viewport does not have to be the size of the entire window, but usually is.</a:t>
            </a:r>
          </a:p>
          <a:p>
            <a:r>
              <a:rPr lang="en-US" altLang="zh-TW">
                <a:ea typeface="新細明體" charset="-120"/>
              </a:rPr>
              <a:t>Using a viewport that occupies only a part of the window, allows us to create a split screen effect.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Viewport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7188" y="1600200"/>
            <a:ext cx="6211887" cy="4525963"/>
          </a:xfrm>
          <a:noFill/>
          <a:ln/>
        </p:spPr>
      </p:pic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533400" y="1079500"/>
            <a:ext cx="172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ea typeface="新細明體" charset="-120"/>
            </a:endParaRPr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673100" y="1244600"/>
            <a:ext cx="1663700" cy="476250"/>
          </a:xfrm>
          <a:prstGeom prst="rect">
            <a:avLst/>
          </a:prstGeom>
          <a:solidFill>
            <a:srgbClr val="CCECFF"/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Viewport 1</a:t>
            </a:r>
          </a:p>
        </p:txBody>
      </p:sp>
      <p:sp>
        <p:nvSpPr>
          <p:cNvPr id="100361" name="Freeform 9"/>
          <p:cNvSpPr>
            <a:spLocks/>
          </p:cNvSpPr>
          <p:nvPr/>
        </p:nvSpPr>
        <p:spPr bwMode="auto">
          <a:xfrm>
            <a:off x="1308100" y="1628775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6483350" y="5435600"/>
            <a:ext cx="1663700" cy="476250"/>
          </a:xfrm>
          <a:prstGeom prst="rect">
            <a:avLst/>
          </a:prstGeom>
          <a:solidFill>
            <a:srgbClr val="CCECFF"/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Viewport 3</a:t>
            </a: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6483350" y="1244600"/>
            <a:ext cx="1663700" cy="476250"/>
          </a:xfrm>
          <a:prstGeom prst="rect">
            <a:avLst/>
          </a:prstGeom>
          <a:solidFill>
            <a:srgbClr val="CCECFF"/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Viewport 4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673100" y="5435600"/>
            <a:ext cx="1663700" cy="476250"/>
          </a:xfrm>
          <a:prstGeom prst="rect">
            <a:avLst/>
          </a:prstGeom>
          <a:solidFill>
            <a:srgbClr val="CCECFF"/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Viewport 2</a:t>
            </a:r>
          </a:p>
        </p:txBody>
      </p:sp>
      <p:sp>
        <p:nvSpPr>
          <p:cNvPr id="100362" name="Freeform 10"/>
          <p:cNvSpPr>
            <a:spLocks/>
          </p:cNvSpPr>
          <p:nvPr/>
        </p:nvSpPr>
        <p:spPr bwMode="auto">
          <a:xfrm flipV="1">
            <a:off x="1308100" y="4797425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00359" name="Freeform 7"/>
          <p:cNvSpPr>
            <a:spLocks/>
          </p:cNvSpPr>
          <p:nvPr/>
        </p:nvSpPr>
        <p:spPr bwMode="auto">
          <a:xfrm flipH="1" flipV="1">
            <a:off x="6591300" y="4797425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00360" name="Freeform 8"/>
          <p:cNvSpPr>
            <a:spLocks/>
          </p:cNvSpPr>
          <p:nvPr/>
        </p:nvSpPr>
        <p:spPr bwMode="auto">
          <a:xfrm flipH="1">
            <a:off x="6591300" y="1628775"/>
            <a:ext cx="647700" cy="7715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64" y="358"/>
              </a:cxn>
              <a:cxn ang="0">
                <a:pos x="174" y="444"/>
              </a:cxn>
              <a:cxn ang="0">
                <a:pos x="408" y="486"/>
              </a:cxn>
              <a:cxn ang="0">
                <a:pos x="396" y="252"/>
              </a:cxn>
              <a:cxn ang="0">
                <a:pos x="316" y="324"/>
              </a:cxn>
              <a:cxn ang="0">
                <a:pos x="170" y="0"/>
              </a:cxn>
              <a:cxn ang="0">
                <a:pos x="0" y="138"/>
              </a:cxn>
            </a:cxnLst>
            <a:rect l="0" t="0" r="r" b="b"/>
            <a:pathLst>
              <a:path w="408" h="486">
                <a:moveTo>
                  <a:pt x="0" y="138"/>
                </a:moveTo>
                <a:lnTo>
                  <a:pt x="264" y="358"/>
                </a:lnTo>
                <a:lnTo>
                  <a:pt x="174" y="444"/>
                </a:lnTo>
                <a:lnTo>
                  <a:pt x="408" y="486"/>
                </a:lnTo>
                <a:lnTo>
                  <a:pt x="396" y="252"/>
                </a:lnTo>
                <a:lnTo>
                  <a:pt x="316" y="324"/>
                </a:lnTo>
                <a:lnTo>
                  <a:pt x="170" y="0"/>
                </a:lnTo>
                <a:lnTo>
                  <a:pt x="0" y="13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Viewport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400">
                <a:ea typeface="新細明體" charset="-120"/>
              </a:rPr>
              <a:t>void </a:t>
            </a:r>
            <a:r>
              <a:rPr lang="en-US" altLang="zh-TW" sz="2400" b="1">
                <a:ea typeface="新細明體" charset="-120"/>
              </a:rPr>
              <a:t>glViewport</a:t>
            </a:r>
            <a:r>
              <a:rPr lang="en-US" altLang="zh-TW" sz="2400">
                <a:ea typeface="新細明體" charset="-120"/>
              </a:rPr>
              <a:t>(</a:t>
            </a:r>
            <a:r>
              <a:rPr lang="en-US" altLang="zh-TW" sz="2000">
                <a:ea typeface="新細明體" charset="-120"/>
              </a:rPr>
              <a:t>GLint x, GLint y, GLsizei width, GLsizei height</a:t>
            </a:r>
            <a:r>
              <a:rPr lang="en-US" altLang="zh-TW" sz="2400">
                <a:ea typeface="新細明體" charset="-120"/>
              </a:rPr>
              <a:t>);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Defines a pixel rectangle in the window into which the final image is mapped. </a:t>
            </a:r>
            <a:r>
              <a:rPr lang="en-US" altLang="zh-TW">
                <a:solidFill>
                  <a:srgbClr val="FF0000"/>
                </a:solidFill>
                <a:ea typeface="新細明體" charset="-120"/>
              </a:rPr>
              <a:t>The (x, y) parameter specifies the </a:t>
            </a:r>
            <a:r>
              <a:rPr lang="en-US" altLang="zh-TW" b="1">
                <a:solidFill>
                  <a:srgbClr val="FF0000"/>
                </a:solidFill>
                <a:ea typeface="新細明體" charset="-120"/>
              </a:rPr>
              <a:t>lower-left corner</a:t>
            </a:r>
            <a:r>
              <a:rPr lang="en-US" altLang="zh-TW">
                <a:solidFill>
                  <a:srgbClr val="FF0000"/>
                </a:solidFill>
                <a:ea typeface="新細明體" charset="-120"/>
              </a:rPr>
              <a:t> of the viewport</a:t>
            </a:r>
            <a:r>
              <a:rPr lang="en-US" altLang="zh-TW">
                <a:ea typeface="新細明體" charset="-120"/>
              </a:rPr>
              <a:t>, and width and height are the size of the viewport rectangle.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Viewports &amp; Projections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>
                <a:ea typeface="新細明體" charset="-120"/>
              </a:rPr>
              <a:t>	</a:t>
            </a:r>
            <a:r>
              <a:rPr lang="en-US" altLang="zh-TW" b="1">
                <a:ea typeface="新細明體" charset="-120"/>
              </a:rPr>
              <a:t>The aspect ratio of a viewport should generally equal the aspect ratio of the viewing volume</a:t>
            </a:r>
            <a:r>
              <a:rPr lang="en-US" altLang="zh-TW">
                <a:ea typeface="新細明體" charset="-120"/>
              </a:rPr>
              <a:t>. If the two ratios are different, the projected image will be distorted when mapped to the viewport.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(R – L) / (T – B) </a:t>
            </a:r>
            <a:r>
              <a:rPr lang="en-US" altLang="zh-TW">
                <a:ea typeface="新細明體" charset="-120"/>
                <a:sym typeface="Wingdings" pitchFamily="2" charset="2"/>
              </a:rPr>
              <a:t> Width / Height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  <a:sym typeface="Wingdings" pitchFamily="2" charset="2"/>
              </a:rPr>
              <a:t>	This is why we usually define both in the reshape function.</a:t>
            </a:r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Some Code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void myReshapeFunc( int width , int height 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ea typeface="新細明體" charset="-120"/>
              </a:rPr>
              <a:t>	// define the viewport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	glViewport( 0, 0, width , height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ea typeface="新細明體" charset="-120"/>
              </a:rPr>
              <a:t>	// change the matrix mode to projection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	glMatrixMode( GL_PROJECTION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600">
                <a:ea typeface="新細明體" charset="-120"/>
              </a:rPr>
              <a:t>	</a:t>
            </a:r>
            <a:r>
              <a:rPr lang="en-US" altLang="zh-TW" sz="1600">
                <a:solidFill>
                  <a:srgbClr val="FF0000"/>
                </a:solidFill>
                <a:ea typeface="新細明體" charset="-120"/>
              </a:rPr>
              <a:t>// initialize the projection matrix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	glLoadIdentity();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1800">
              <a:ea typeface="新細明體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600">
                <a:ea typeface="新細明體" charset="-120"/>
              </a:rPr>
              <a:t>	</a:t>
            </a:r>
            <a:r>
              <a:rPr lang="en-US" altLang="zh-TW" sz="1600">
                <a:solidFill>
                  <a:srgbClr val="FF0000"/>
                </a:solidFill>
                <a:ea typeface="新細明體" charset="-120"/>
              </a:rPr>
              <a:t>// calculate the ratio between the width and height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	float ratio = (float) width / (float) height 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1800">
              <a:ea typeface="新細明體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600">
                <a:ea typeface="新細明體" charset="-120"/>
              </a:rPr>
              <a:t>	</a:t>
            </a:r>
            <a:r>
              <a:rPr lang="en-US" altLang="zh-TW" sz="1600">
                <a:solidFill>
                  <a:srgbClr val="FF0000"/>
                </a:solidFill>
                <a:ea typeface="新細明體" charset="-120"/>
              </a:rPr>
              <a:t>// define the frustum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	glFrustum( -0.1 * ratio, 0.1 * ratio, -0.1, 0.1, 0.1, 250);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600">
                <a:ea typeface="新細明體" charset="-120"/>
              </a:rPr>
              <a:t>	</a:t>
            </a:r>
            <a:r>
              <a:rPr lang="en-US" altLang="zh-TW" sz="1600">
                <a:solidFill>
                  <a:srgbClr val="FF0000"/>
                </a:solidFill>
                <a:ea typeface="新細明體" charset="-120"/>
              </a:rPr>
              <a:t>// tell glut to render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	glutPostRedisplay();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The Display Function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One Last 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How do I open a window?!?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OpenGL Utility Library (glut)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Some Code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void myRenderFunc()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ea typeface="新細明體" charset="-120"/>
              </a:rPr>
              <a:t>	// Clear the color and depth buffers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	glClear(GL_COLOR_BUFFER_BIT | GL_DEPTH_BUFFER_BIT);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ea typeface="新細明體" charset="-12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ea typeface="新細明體" charset="-120"/>
              </a:rPr>
              <a:t>	// Initialize the transformation matrix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	glMatrixMode( GL_MODELVIEW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	glLoadIdentity();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ea typeface="新細明體" charset="-12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ea typeface="新細明體" charset="-120"/>
              </a:rPr>
              <a:t>	// Point the camera and render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ea typeface="新細明體" charset="-120"/>
              </a:rPr>
              <a:t>	myCamera.PointCamera();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ea typeface="新細明體" charset="-120"/>
              </a:rPr>
              <a:t>	myMesh.renderModel();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ea typeface="新細明體" charset="-12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600">
                <a:solidFill>
                  <a:srgbClr val="FF0000"/>
                </a:solidFill>
                <a:ea typeface="新細明體" charset="-120"/>
              </a:rPr>
              <a:t>	// Bring the rendered buffer to the front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	glutSwapBuffers();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1800">
                <a:ea typeface="新細明體" charset="-12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The End!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GLUT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What does it do?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	Window management.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	Display callback.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	Running the program.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	Input events.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	Background process management.</a:t>
            </a:r>
          </a:p>
          <a:p>
            <a:pPr>
              <a:buFontTx/>
              <a:buNone/>
            </a:pPr>
            <a:r>
              <a:rPr lang="en-US" altLang="zh-TW">
                <a:ea typeface="新細明體" charset="-120"/>
              </a:rPr>
              <a:t>		More drawing primitives.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20725" y="3552825"/>
            <a:ext cx="2286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644525" y="3397250"/>
            <a:ext cx="593725" cy="441325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89" y="278"/>
              </a:cxn>
              <a:cxn ang="0">
                <a:pos x="374" y="0"/>
              </a:cxn>
              <a:cxn ang="0">
                <a:pos x="240" y="10"/>
              </a:cxn>
              <a:cxn ang="0">
                <a:pos x="104" y="192"/>
              </a:cxn>
              <a:cxn ang="0">
                <a:pos x="64" y="94"/>
              </a:cxn>
              <a:cxn ang="0">
                <a:pos x="0" y="158"/>
              </a:cxn>
            </a:cxnLst>
            <a:rect l="0" t="0" r="r" b="b"/>
            <a:pathLst>
              <a:path w="374" h="278">
                <a:moveTo>
                  <a:pt x="0" y="158"/>
                </a:moveTo>
                <a:lnTo>
                  <a:pt x="89" y="278"/>
                </a:lnTo>
                <a:lnTo>
                  <a:pt x="374" y="0"/>
                </a:lnTo>
                <a:lnTo>
                  <a:pt x="240" y="10"/>
                </a:lnTo>
                <a:lnTo>
                  <a:pt x="104" y="192"/>
                </a:lnTo>
                <a:lnTo>
                  <a:pt x="64" y="94"/>
                </a:lnTo>
                <a:lnTo>
                  <a:pt x="0" y="158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20725" y="2968625"/>
            <a:ext cx="2286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644525" y="2813050"/>
            <a:ext cx="593725" cy="441325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89" y="278"/>
              </a:cxn>
              <a:cxn ang="0">
                <a:pos x="374" y="0"/>
              </a:cxn>
              <a:cxn ang="0">
                <a:pos x="240" y="10"/>
              </a:cxn>
              <a:cxn ang="0">
                <a:pos x="104" y="192"/>
              </a:cxn>
              <a:cxn ang="0">
                <a:pos x="64" y="94"/>
              </a:cxn>
              <a:cxn ang="0">
                <a:pos x="0" y="158"/>
              </a:cxn>
            </a:cxnLst>
            <a:rect l="0" t="0" r="r" b="b"/>
            <a:pathLst>
              <a:path w="374" h="278">
                <a:moveTo>
                  <a:pt x="0" y="158"/>
                </a:moveTo>
                <a:lnTo>
                  <a:pt x="89" y="278"/>
                </a:lnTo>
                <a:lnTo>
                  <a:pt x="374" y="0"/>
                </a:lnTo>
                <a:lnTo>
                  <a:pt x="240" y="10"/>
                </a:lnTo>
                <a:lnTo>
                  <a:pt x="104" y="192"/>
                </a:lnTo>
                <a:lnTo>
                  <a:pt x="64" y="94"/>
                </a:lnTo>
                <a:lnTo>
                  <a:pt x="0" y="158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20725" y="2384425"/>
            <a:ext cx="2286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644525" y="2228850"/>
            <a:ext cx="593725" cy="441325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89" y="278"/>
              </a:cxn>
              <a:cxn ang="0">
                <a:pos x="374" y="0"/>
              </a:cxn>
              <a:cxn ang="0">
                <a:pos x="240" y="10"/>
              </a:cxn>
              <a:cxn ang="0">
                <a:pos x="104" y="192"/>
              </a:cxn>
              <a:cxn ang="0">
                <a:pos x="64" y="94"/>
              </a:cxn>
              <a:cxn ang="0">
                <a:pos x="0" y="158"/>
              </a:cxn>
            </a:cxnLst>
            <a:rect l="0" t="0" r="r" b="b"/>
            <a:pathLst>
              <a:path w="374" h="278">
                <a:moveTo>
                  <a:pt x="0" y="158"/>
                </a:moveTo>
                <a:lnTo>
                  <a:pt x="89" y="278"/>
                </a:lnTo>
                <a:lnTo>
                  <a:pt x="374" y="0"/>
                </a:lnTo>
                <a:lnTo>
                  <a:pt x="240" y="10"/>
                </a:lnTo>
                <a:lnTo>
                  <a:pt x="104" y="192"/>
                </a:lnTo>
                <a:lnTo>
                  <a:pt x="64" y="94"/>
                </a:lnTo>
                <a:lnTo>
                  <a:pt x="0" y="158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20725" y="530225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644525" y="5146675"/>
            <a:ext cx="593725" cy="441325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89" y="278"/>
              </a:cxn>
              <a:cxn ang="0">
                <a:pos x="374" y="0"/>
              </a:cxn>
              <a:cxn ang="0">
                <a:pos x="240" y="10"/>
              </a:cxn>
              <a:cxn ang="0">
                <a:pos x="104" y="192"/>
              </a:cxn>
              <a:cxn ang="0">
                <a:pos x="64" y="94"/>
              </a:cxn>
              <a:cxn ang="0">
                <a:pos x="0" y="158"/>
              </a:cxn>
            </a:cxnLst>
            <a:rect l="0" t="0" r="r" b="b"/>
            <a:pathLst>
              <a:path w="374" h="278">
                <a:moveTo>
                  <a:pt x="0" y="158"/>
                </a:moveTo>
                <a:lnTo>
                  <a:pt x="89" y="278"/>
                </a:lnTo>
                <a:lnTo>
                  <a:pt x="374" y="0"/>
                </a:lnTo>
                <a:lnTo>
                  <a:pt x="240" y="10"/>
                </a:lnTo>
                <a:lnTo>
                  <a:pt x="104" y="192"/>
                </a:lnTo>
                <a:lnTo>
                  <a:pt x="64" y="94"/>
                </a:lnTo>
                <a:lnTo>
                  <a:pt x="0" y="158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720725" y="4721225"/>
            <a:ext cx="2286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644525" y="4565650"/>
            <a:ext cx="593725" cy="441325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89" y="278"/>
              </a:cxn>
              <a:cxn ang="0">
                <a:pos x="374" y="0"/>
              </a:cxn>
              <a:cxn ang="0">
                <a:pos x="240" y="10"/>
              </a:cxn>
              <a:cxn ang="0">
                <a:pos x="104" y="192"/>
              </a:cxn>
              <a:cxn ang="0">
                <a:pos x="64" y="94"/>
              </a:cxn>
              <a:cxn ang="0">
                <a:pos x="0" y="158"/>
              </a:cxn>
            </a:cxnLst>
            <a:rect l="0" t="0" r="r" b="b"/>
            <a:pathLst>
              <a:path w="374" h="278">
                <a:moveTo>
                  <a:pt x="0" y="158"/>
                </a:moveTo>
                <a:lnTo>
                  <a:pt x="89" y="278"/>
                </a:lnTo>
                <a:lnTo>
                  <a:pt x="374" y="0"/>
                </a:lnTo>
                <a:lnTo>
                  <a:pt x="240" y="10"/>
                </a:lnTo>
                <a:lnTo>
                  <a:pt x="104" y="192"/>
                </a:lnTo>
                <a:lnTo>
                  <a:pt x="64" y="94"/>
                </a:lnTo>
                <a:lnTo>
                  <a:pt x="0" y="158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720725" y="4137025"/>
            <a:ext cx="228600" cy="228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3" name="Freeform 15"/>
          <p:cNvSpPr>
            <a:spLocks/>
          </p:cNvSpPr>
          <p:nvPr/>
        </p:nvSpPr>
        <p:spPr bwMode="auto">
          <a:xfrm>
            <a:off x="644525" y="3981450"/>
            <a:ext cx="593725" cy="441325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89" y="278"/>
              </a:cxn>
              <a:cxn ang="0">
                <a:pos x="374" y="0"/>
              </a:cxn>
              <a:cxn ang="0">
                <a:pos x="240" y="10"/>
              </a:cxn>
              <a:cxn ang="0">
                <a:pos x="104" y="192"/>
              </a:cxn>
              <a:cxn ang="0">
                <a:pos x="64" y="94"/>
              </a:cxn>
              <a:cxn ang="0">
                <a:pos x="0" y="158"/>
              </a:cxn>
            </a:cxnLst>
            <a:rect l="0" t="0" r="r" b="b"/>
            <a:pathLst>
              <a:path w="374" h="278">
                <a:moveTo>
                  <a:pt x="0" y="158"/>
                </a:moveTo>
                <a:lnTo>
                  <a:pt x="89" y="278"/>
                </a:lnTo>
                <a:lnTo>
                  <a:pt x="374" y="0"/>
                </a:lnTo>
                <a:lnTo>
                  <a:pt x="240" y="10"/>
                </a:lnTo>
                <a:lnTo>
                  <a:pt x="104" y="192"/>
                </a:lnTo>
                <a:lnTo>
                  <a:pt x="64" y="94"/>
                </a:lnTo>
                <a:lnTo>
                  <a:pt x="0" y="158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5" grpId="0" animBg="1"/>
      <p:bldP spid="12297" grpId="0" animBg="1"/>
      <p:bldP spid="12299" grpId="0" animBg="1"/>
      <p:bldP spid="12301" grpId="0" animBg="1"/>
      <p:bldP spid="1230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3300"/>
            </a:gs>
            <a:gs pos="100000">
              <a:srgbClr val="993300">
                <a:gamma/>
                <a:shade val="46275"/>
                <a:invGamma/>
              </a:srgbClr>
            </a:gs>
          </a:gsLst>
          <a:lin ang="27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3300"/>
            </a:gs>
            <a:gs pos="100000">
              <a:srgbClr val="993300">
                <a:gamma/>
                <a:shade val="46275"/>
                <a:invGamma/>
              </a:srgbClr>
            </a:gs>
          </a:gsLst>
          <a:lin ang="27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895</Words>
  <Application>Microsoft Office PowerPoint</Application>
  <PresentationFormat>如螢幕大小 (4:3)</PresentationFormat>
  <Paragraphs>495</Paragraphs>
  <Slides>81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81</vt:i4>
      </vt:variant>
    </vt:vector>
  </HeadingPairs>
  <TitlesOfParts>
    <vt:vector size="86" baseType="lpstr">
      <vt:lpstr>Arial</vt:lpstr>
      <vt:lpstr>新細明體</vt:lpstr>
      <vt:lpstr>Wingdings</vt:lpstr>
      <vt:lpstr>Default Design</vt:lpstr>
      <vt:lpstr>MathType 5.0 Equation</vt:lpstr>
      <vt:lpstr>OPENGL</vt:lpstr>
      <vt:lpstr>What Doesn’t OpenGL Do?!?</vt:lpstr>
      <vt:lpstr>What Does OpenGL Do?!?</vt:lpstr>
      <vt:lpstr>Event Driven Programming</vt:lpstr>
      <vt:lpstr>Event Driven Programming</vt:lpstr>
      <vt:lpstr>Event Driven Programming</vt:lpstr>
      <vt:lpstr>Something New</vt:lpstr>
      <vt:lpstr>How do I open a window?!?</vt:lpstr>
      <vt:lpstr>GLUT</vt:lpstr>
      <vt:lpstr>Some Code …</vt:lpstr>
      <vt:lpstr>Event Handling</vt:lpstr>
      <vt:lpstr>Event Handling</vt:lpstr>
      <vt:lpstr>Event Handling</vt:lpstr>
      <vt:lpstr>Further Info</vt:lpstr>
      <vt:lpstr>Double Buffering</vt:lpstr>
      <vt:lpstr>Double Buffering</vt:lpstr>
      <vt:lpstr>Double Buffering</vt:lpstr>
      <vt:lpstr>Clearing the Buffers</vt:lpstr>
      <vt:lpstr>Clearing the Buffers</vt:lpstr>
      <vt:lpstr>Clearing the Buffers</vt:lpstr>
      <vt:lpstr>OpenGL as a State Machine</vt:lpstr>
      <vt:lpstr>OpenGL as a State Machine</vt:lpstr>
      <vt:lpstr>Example</vt:lpstr>
      <vt:lpstr>OpenGL as a State Machine</vt:lpstr>
      <vt:lpstr>Just a Few State Variables</vt:lpstr>
      <vt:lpstr>Colors</vt:lpstr>
      <vt:lpstr>Color</vt:lpstr>
      <vt:lpstr>Points, Lines and Polygons</vt:lpstr>
      <vt:lpstr>Points</vt:lpstr>
      <vt:lpstr>Lines</vt:lpstr>
      <vt:lpstr>Polygons:</vt:lpstr>
      <vt:lpstr>Polygon Restrictions</vt:lpstr>
      <vt:lpstr>Invalid Polygons</vt:lpstr>
      <vt:lpstr>Specifying Vertices</vt:lpstr>
      <vt:lpstr>Geometric Drawing Primitives</vt:lpstr>
      <vt:lpstr>Geometric Drawing Primitives</vt:lpstr>
      <vt:lpstr>glBegin() &amp; glEnd()</vt:lpstr>
      <vt:lpstr>glBegin() &amp; glEnd()</vt:lpstr>
      <vt:lpstr>glBegin() &amp; glEnd()</vt:lpstr>
      <vt:lpstr>glBegin() &amp; glEnd()</vt:lpstr>
      <vt:lpstr>glBegin() &amp; glEnd()</vt:lpstr>
      <vt:lpstr>glBegin() &amp; glEnd()</vt:lpstr>
      <vt:lpstr>glBegin() &amp; glEnd()</vt:lpstr>
      <vt:lpstr>Point and Line Details</vt:lpstr>
      <vt:lpstr>Polygon Details</vt:lpstr>
      <vt:lpstr>Front Facing Polygons</vt:lpstr>
      <vt:lpstr>Front Facing Polygons</vt:lpstr>
      <vt:lpstr>Back-Face Culling</vt:lpstr>
      <vt:lpstr>Back-Face Culling</vt:lpstr>
      <vt:lpstr>Viewing</vt:lpstr>
      <vt:lpstr>Transformations</vt:lpstr>
      <vt:lpstr>Transformations</vt:lpstr>
      <vt:lpstr>Transformations</vt:lpstr>
      <vt:lpstr>Transformations</vt:lpstr>
      <vt:lpstr>Order of Transformations</vt:lpstr>
      <vt:lpstr>General Transformation Functions</vt:lpstr>
      <vt:lpstr>Matrix Functions</vt:lpstr>
      <vt:lpstr>An Example</vt:lpstr>
      <vt:lpstr>Matrix Mode</vt:lpstr>
      <vt:lpstr>Matrix Functions</vt:lpstr>
      <vt:lpstr>Matrix Functions</vt:lpstr>
      <vt:lpstr>Push / Pop Matrix</vt:lpstr>
      <vt:lpstr>Push / Pop Matrix</vt:lpstr>
      <vt:lpstr>Push / Pop Matrix</vt:lpstr>
      <vt:lpstr>gluLookAt</vt:lpstr>
      <vt:lpstr>Projections</vt:lpstr>
      <vt:lpstr>Perspective Projection</vt:lpstr>
      <vt:lpstr>Orthographic Projection</vt:lpstr>
      <vt:lpstr>Projections</vt:lpstr>
      <vt:lpstr>Directions</vt:lpstr>
      <vt:lpstr>Perspective Projections</vt:lpstr>
      <vt:lpstr>Orthographic Projection</vt:lpstr>
      <vt:lpstr>ViewPorts</vt:lpstr>
      <vt:lpstr>Viewport</vt:lpstr>
      <vt:lpstr>Viewport</vt:lpstr>
      <vt:lpstr>Viewport</vt:lpstr>
      <vt:lpstr>Viewports &amp; Projections</vt:lpstr>
      <vt:lpstr>Some Code</vt:lpstr>
      <vt:lpstr>The Display Function</vt:lpstr>
      <vt:lpstr>Some Code</vt:lpstr>
      <vt:lpstr>The End!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</dc:creator>
  <cp:lastModifiedBy>I-Cheng Yeh</cp:lastModifiedBy>
  <cp:revision>203</cp:revision>
  <dcterms:created xsi:type="dcterms:W3CDTF">2004-04-04T13:04:34Z</dcterms:created>
  <dcterms:modified xsi:type="dcterms:W3CDTF">2010-08-15T12:31:34Z</dcterms:modified>
</cp:coreProperties>
</file>