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1" r:id="rId5"/>
    <p:sldId id="282" r:id="rId6"/>
    <p:sldId id="283" r:id="rId7"/>
    <p:sldId id="284" r:id="rId8"/>
    <p:sldId id="258" r:id="rId9"/>
    <p:sldId id="285" r:id="rId10"/>
    <p:sldId id="286" r:id="rId11"/>
    <p:sldId id="287" r:id="rId12"/>
    <p:sldId id="288" r:id="rId13"/>
    <p:sldId id="289" r:id="rId14"/>
    <p:sldId id="290" r:id="rId15"/>
    <p:sldId id="291" r:id="rId16"/>
    <p:sldId id="293" r:id="rId17"/>
    <p:sldId id="294" r:id="rId18"/>
    <p:sldId id="295" r:id="rId19"/>
    <p:sldId id="296" r:id="rId20"/>
    <p:sldId id="261" r:id="rId21"/>
    <p:sldId id="260" r:id="rId22"/>
    <p:sldId id="271" r:id="rId23"/>
    <p:sldId id="262" r:id="rId24"/>
    <p:sldId id="264" r:id="rId25"/>
    <p:sldId id="263" r:id="rId26"/>
    <p:sldId id="265" r:id="rId27"/>
    <p:sldId id="259" r:id="rId28"/>
    <p:sldId id="266" r:id="rId29"/>
    <p:sldId id="268" r:id="rId30"/>
    <p:sldId id="269" r:id="rId31"/>
    <p:sldId id="272" r:id="rId32"/>
    <p:sldId id="270" r:id="rId33"/>
    <p:sldId id="273" r:id="rId34"/>
    <p:sldId id="274" r:id="rId35"/>
    <p:sldId id="275" r:id="rId36"/>
    <p:sldId id="277" r:id="rId37"/>
    <p:sldId id="297" r:id="rId38"/>
    <p:sldId id="298" r:id="rId39"/>
    <p:sldId id="299" r:id="rId40"/>
    <p:sldId id="30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a:srgbClr val="3399FF"/>
    <a:srgbClr val="66FF33"/>
    <a:srgbClr val="CC0000"/>
    <a:srgbClr val="006600"/>
    <a:srgbClr val="0080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0" autoAdjust="0"/>
  </p:normalViewPr>
  <p:slideViewPr>
    <p:cSldViewPr snapToGrid="0">
      <p:cViewPr varScale="1">
        <p:scale>
          <a:sx n="95" d="100"/>
          <a:sy n="95" d="100"/>
        </p:scale>
        <p:origin x="-1090" y="-86"/>
      </p:cViewPr>
      <p:guideLst>
        <p:guide orient="horz" pos="2064"/>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2DA739C2-06D8-4D74-8D33-464348EAD6FD}"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DA53DB63-B26A-4F98-A8C3-A88B0E5F116F}"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0826877D-2FC7-4C57-8F36-435BD16B7D7A}"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EA2C6869-5F1B-4C50-900E-A2C08A369ED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B3BA35D-2C10-4217-9DA1-F1D2887F1742}"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9A55989-C6DC-40E1-9CFC-6F1A37EA8121}"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2871E52-52FE-4B44-9B32-24A22B6FF755}"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0FCEFF4B-1DBC-4A16-89BD-38E5D0E105B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6C3CEE64-78B6-48BA-9ECB-7CA8D94D825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DADC2B54-0B33-44BD-B50A-616ECBED98EB}"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BE45D1EA-5620-4BFA-B1F4-A3A3504A691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4AE78871-9429-4773-864C-BB78572F78BA}"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FDEE3A23-9CFA-4D43-8D8E-81B9047C9423}"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TW">
                <a:ea typeface="新細明體" charset="-120"/>
              </a:rPr>
              <a:t>OPENGL</a:t>
            </a:r>
          </a:p>
        </p:txBody>
      </p:sp>
      <p:sp>
        <p:nvSpPr>
          <p:cNvPr id="2051" name="Rectangle 3"/>
          <p:cNvSpPr>
            <a:spLocks noGrp="1" noChangeArrowheads="1"/>
          </p:cNvSpPr>
          <p:nvPr>
            <p:ph type="subTitle" idx="1"/>
          </p:nvPr>
        </p:nvSpPr>
        <p:spPr/>
        <p:txBody>
          <a:bodyPr/>
          <a:lstStyle/>
          <a:p>
            <a:r>
              <a:rPr lang="en-US" altLang="zh-TW">
                <a:ea typeface="新細明體" charset="-120"/>
              </a:rPr>
              <a:t>Return of the Survival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a:ea typeface="新細明體" charset="-120"/>
              </a:rPr>
              <a:t>Writing / Reading</a:t>
            </a:r>
          </a:p>
        </p:txBody>
      </p:sp>
      <p:sp>
        <p:nvSpPr>
          <p:cNvPr id="45059" name="Rectangle 3"/>
          <p:cNvSpPr>
            <a:spLocks noGrp="1" noChangeArrowheads="1"/>
          </p:cNvSpPr>
          <p:nvPr>
            <p:ph type="body" idx="1"/>
          </p:nvPr>
        </p:nvSpPr>
        <p:spPr/>
        <p:txBody>
          <a:bodyPr/>
          <a:lstStyle/>
          <a:p>
            <a:pPr>
              <a:buFontTx/>
              <a:buNone/>
            </a:pPr>
            <a:r>
              <a:rPr lang="en-US" altLang="zh-TW" i="1">
                <a:ea typeface="新細明體" charset="-120"/>
              </a:rPr>
              <a:t>void </a:t>
            </a:r>
            <a:r>
              <a:rPr lang="en-US" altLang="zh-TW" b="1" i="1">
                <a:ea typeface="新細明體" charset="-120"/>
              </a:rPr>
              <a:t>glDrawBuffer</a:t>
            </a:r>
            <a:r>
              <a:rPr lang="en-US" altLang="zh-TW" i="1">
                <a:ea typeface="新細明體" charset="-120"/>
              </a:rPr>
              <a:t>(GLenum mode);</a:t>
            </a:r>
          </a:p>
          <a:p>
            <a:pPr>
              <a:buFontTx/>
              <a:buNone/>
            </a:pPr>
            <a:r>
              <a:rPr lang="en-US" altLang="zh-TW" i="1">
                <a:ea typeface="新細明體" charset="-120"/>
              </a:rPr>
              <a:t>void </a:t>
            </a:r>
            <a:r>
              <a:rPr lang="en-US" altLang="zh-TW" b="1" i="1">
                <a:ea typeface="新細明體" charset="-120"/>
              </a:rPr>
              <a:t>glReadBuffer</a:t>
            </a:r>
            <a:r>
              <a:rPr lang="en-US" altLang="zh-TW" i="1">
                <a:ea typeface="新細明體" charset="-120"/>
              </a:rPr>
              <a:t>(GLenum mode);</a:t>
            </a:r>
          </a:p>
          <a:p>
            <a:pPr>
              <a:buFontTx/>
              <a:buNone/>
            </a:pPr>
            <a:endParaRPr lang="en-US" altLang="zh-TW" i="1">
              <a:ea typeface="新細明體" charset="-120"/>
            </a:endParaRPr>
          </a:p>
          <a:p>
            <a:pPr>
              <a:buFontTx/>
              <a:buNone/>
            </a:pPr>
            <a:r>
              <a:rPr lang="en-US" altLang="zh-TW">
                <a:ea typeface="新細明體" charset="-120"/>
              </a:rPr>
              <a:t>	These commands tell OpenGL to which buffer should it write, from which buffers should it read (no actual read / write are done).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TW">
                <a:ea typeface="新細明體" charset="-120"/>
              </a:rPr>
              <a:t>Enable / Disable</a:t>
            </a:r>
          </a:p>
        </p:txBody>
      </p:sp>
      <p:sp>
        <p:nvSpPr>
          <p:cNvPr id="46083" name="Rectangle 3"/>
          <p:cNvSpPr>
            <a:spLocks noGrp="1" noChangeArrowheads="1"/>
          </p:cNvSpPr>
          <p:nvPr>
            <p:ph type="body" idx="1"/>
          </p:nvPr>
        </p:nvSpPr>
        <p:spPr/>
        <p:txBody>
          <a:bodyPr/>
          <a:lstStyle/>
          <a:p>
            <a:pPr>
              <a:buFontTx/>
              <a:buNone/>
            </a:pPr>
            <a:r>
              <a:rPr lang="en-US" altLang="zh-TW" i="1">
                <a:ea typeface="新細明體" charset="-120"/>
              </a:rPr>
              <a:t>void </a:t>
            </a:r>
            <a:r>
              <a:rPr lang="en-US" altLang="zh-TW" b="1" i="1">
                <a:ea typeface="新細明體" charset="-120"/>
              </a:rPr>
              <a:t>glColorMask</a:t>
            </a:r>
            <a:r>
              <a:rPr lang="en-US" altLang="zh-TW" i="1">
                <a:ea typeface="新細明體" charset="-120"/>
              </a:rPr>
              <a:t>(red, green, blue, alpha);</a:t>
            </a:r>
          </a:p>
          <a:p>
            <a:pPr>
              <a:buFontTx/>
              <a:buNone/>
            </a:pPr>
            <a:r>
              <a:rPr lang="en-US" altLang="zh-TW" i="1">
                <a:ea typeface="新細明體" charset="-120"/>
              </a:rPr>
              <a:t>void </a:t>
            </a:r>
            <a:r>
              <a:rPr lang="en-US" altLang="zh-TW" b="1" i="1">
                <a:ea typeface="新細明體" charset="-120"/>
              </a:rPr>
              <a:t>glDepthMask</a:t>
            </a:r>
            <a:r>
              <a:rPr lang="en-US" altLang="zh-TW" i="1">
                <a:ea typeface="新細明體" charset="-120"/>
              </a:rPr>
              <a:t>(flag);</a:t>
            </a:r>
          </a:p>
          <a:p>
            <a:pPr>
              <a:buFontTx/>
              <a:buNone/>
            </a:pPr>
            <a:r>
              <a:rPr lang="en-US" altLang="zh-TW" i="1">
                <a:ea typeface="新細明體" charset="-120"/>
              </a:rPr>
              <a:t>void </a:t>
            </a:r>
            <a:r>
              <a:rPr lang="en-US" altLang="zh-TW" b="1" i="1">
                <a:ea typeface="新細明體" charset="-120"/>
              </a:rPr>
              <a:t>glStencilMask</a:t>
            </a:r>
            <a:r>
              <a:rPr lang="en-US" altLang="zh-TW" i="1">
                <a:ea typeface="新細明體" charset="-120"/>
              </a:rPr>
              <a:t>(mask);</a:t>
            </a:r>
            <a:endParaRPr lang="en-US" altLang="zh-TW">
              <a:ea typeface="新細明體" charset="-120"/>
            </a:endParaRPr>
          </a:p>
          <a:p>
            <a:pPr>
              <a:buFontTx/>
              <a:buNone/>
            </a:pPr>
            <a:endParaRPr lang="en-US" altLang="zh-TW">
              <a:ea typeface="新細明體" charset="-120"/>
            </a:endParaRPr>
          </a:p>
          <a:p>
            <a:pPr>
              <a:buFontTx/>
              <a:buNone/>
            </a:pPr>
            <a:r>
              <a:rPr lang="en-US" altLang="zh-TW">
                <a:ea typeface="新細明體" charset="-120"/>
              </a:rPr>
              <a:t>	Enables / Disables writing to the specified buffers or field in the buffer.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TW">
                <a:ea typeface="新細明體" charset="-120"/>
              </a:rPr>
              <a:t>Scissor Test</a:t>
            </a:r>
          </a:p>
        </p:txBody>
      </p:sp>
      <p:sp>
        <p:nvSpPr>
          <p:cNvPr id="47107" name="Rectangle 3"/>
          <p:cNvSpPr>
            <a:spLocks noGrp="1" noChangeArrowheads="1"/>
          </p:cNvSpPr>
          <p:nvPr>
            <p:ph type="body" idx="1"/>
          </p:nvPr>
        </p:nvSpPr>
        <p:spPr>
          <a:xfrm>
            <a:off x="157163" y="1312863"/>
            <a:ext cx="8753475" cy="2363787"/>
          </a:xfrm>
        </p:spPr>
        <p:txBody>
          <a:bodyPr/>
          <a:lstStyle/>
          <a:p>
            <a:pPr>
              <a:buFontTx/>
              <a:buNone/>
            </a:pPr>
            <a:r>
              <a:rPr lang="en-US" altLang="zh-TW" sz="2800" i="1">
                <a:ea typeface="新細明體" charset="-120"/>
              </a:rPr>
              <a:t>void </a:t>
            </a:r>
            <a:r>
              <a:rPr lang="en-US" altLang="zh-TW" sz="2800" b="1" i="1">
                <a:ea typeface="新細明體" charset="-120"/>
              </a:rPr>
              <a:t>glScissor</a:t>
            </a:r>
            <a:r>
              <a:rPr lang="en-US" altLang="zh-TW" sz="2800" i="1">
                <a:ea typeface="新細明體" charset="-120"/>
              </a:rPr>
              <a:t>(x, y, width, height);</a:t>
            </a:r>
          </a:p>
          <a:p>
            <a:pPr>
              <a:buFontTx/>
              <a:buNone/>
            </a:pPr>
            <a:r>
              <a:rPr lang="en-US" altLang="zh-TW" sz="2800">
                <a:ea typeface="新細明體" charset="-120"/>
              </a:rPr>
              <a:t>	Sets the location and size of the scissor rectangle. The parameters define the lower-left corner (x, y), and the width and height of the rectangle (must be enabled first).</a:t>
            </a:r>
          </a:p>
        </p:txBody>
      </p:sp>
      <p:sp>
        <p:nvSpPr>
          <p:cNvPr id="47108" name="Rectangle 4"/>
          <p:cNvSpPr>
            <a:spLocks noChangeArrowheads="1"/>
          </p:cNvSpPr>
          <p:nvPr/>
        </p:nvSpPr>
        <p:spPr bwMode="auto">
          <a:xfrm>
            <a:off x="2328863" y="3914775"/>
            <a:ext cx="4467225" cy="2495550"/>
          </a:xfrm>
          <a:prstGeom prst="rect">
            <a:avLst/>
          </a:prstGeom>
          <a:solidFill>
            <a:srgbClr val="FFFF99"/>
          </a:solidFill>
          <a:ln w="9525">
            <a:solidFill>
              <a:schemeClr val="tx1"/>
            </a:solidFill>
            <a:miter lim="800000"/>
            <a:headEnd/>
            <a:tailEnd/>
          </a:ln>
          <a:effectLst/>
        </p:spPr>
        <p:txBody>
          <a:bodyPr wrap="none" anchor="ctr"/>
          <a:lstStyle/>
          <a:p>
            <a:endParaRPr lang="zh-TW" altLang="en-US"/>
          </a:p>
        </p:txBody>
      </p:sp>
      <p:sp>
        <p:nvSpPr>
          <p:cNvPr id="47109" name="Rectangle 5"/>
          <p:cNvSpPr>
            <a:spLocks noChangeArrowheads="1"/>
          </p:cNvSpPr>
          <p:nvPr/>
        </p:nvSpPr>
        <p:spPr bwMode="auto">
          <a:xfrm>
            <a:off x="4143375" y="4905375"/>
            <a:ext cx="2019300" cy="1114425"/>
          </a:xfrm>
          <a:prstGeom prst="rect">
            <a:avLst/>
          </a:prstGeom>
          <a:solidFill>
            <a:srgbClr val="3399FF"/>
          </a:solidFill>
          <a:ln w="9525">
            <a:solidFill>
              <a:schemeClr val="tx1"/>
            </a:solidFill>
            <a:miter lim="800000"/>
            <a:headEnd/>
            <a:tailEnd/>
          </a:ln>
          <a:effectLst/>
        </p:spPr>
        <p:txBody>
          <a:bodyPr wrap="none" anchor="ctr"/>
          <a:lstStyle/>
          <a:p>
            <a:endParaRPr lang="zh-TW" altLang="en-US"/>
          </a:p>
        </p:txBody>
      </p:sp>
      <p:sp>
        <p:nvSpPr>
          <p:cNvPr id="47110" name="AutoShape 6"/>
          <p:cNvSpPr>
            <a:spLocks noChangeArrowheads="1"/>
          </p:cNvSpPr>
          <p:nvPr/>
        </p:nvSpPr>
        <p:spPr bwMode="auto">
          <a:xfrm rot="13942623" flipH="1" flipV="1">
            <a:off x="3748088" y="4724400"/>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47111" name="AutoShape 7"/>
          <p:cNvSpPr>
            <a:spLocks noChangeArrowheads="1"/>
          </p:cNvSpPr>
          <p:nvPr/>
        </p:nvSpPr>
        <p:spPr bwMode="auto">
          <a:xfrm rot="7657377" flipV="1">
            <a:off x="6519863" y="4410075"/>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47112" name="Text Box 8"/>
          <p:cNvSpPr txBox="1">
            <a:spLocks noChangeArrowheads="1"/>
          </p:cNvSpPr>
          <p:nvPr/>
        </p:nvSpPr>
        <p:spPr bwMode="auto">
          <a:xfrm>
            <a:off x="6915150" y="4067175"/>
            <a:ext cx="809625" cy="376238"/>
          </a:xfrm>
          <a:prstGeom prst="rect">
            <a:avLst/>
          </a:prstGeom>
          <a:solidFill>
            <a:srgbClr val="FFCC66"/>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zh-TW">
                <a:ea typeface="新細明體" charset="-120"/>
              </a:rPr>
              <a:t>Buffer</a:t>
            </a:r>
          </a:p>
        </p:txBody>
      </p:sp>
      <p:sp>
        <p:nvSpPr>
          <p:cNvPr id="47113" name="Text Box 9"/>
          <p:cNvSpPr txBox="1">
            <a:spLocks noChangeArrowheads="1"/>
          </p:cNvSpPr>
          <p:nvPr/>
        </p:nvSpPr>
        <p:spPr bwMode="auto">
          <a:xfrm>
            <a:off x="2886075" y="4305300"/>
            <a:ext cx="1409700" cy="376238"/>
          </a:xfrm>
          <a:prstGeom prst="rect">
            <a:avLst/>
          </a:prstGeom>
          <a:solidFill>
            <a:srgbClr val="FFCC66"/>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zh-TW">
                <a:ea typeface="新細明體" charset="-120"/>
              </a:rPr>
              <a:t>Scissor Box</a:t>
            </a:r>
          </a:p>
        </p:txBody>
      </p:sp>
      <p:sp>
        <p:nvSpPr>
          <p:cNvPr id="47115" name="AutoShape 11"/>
          <p:cNvSpPr>
            <a:spLocks noChangeArrowheads="1"/>
          </p:cNvSpPr>
          <p:nvPr/>
        </p:nvSpPr>
        <p:spPr bwMode="auto">
          <a:xfrm rot="13942623" flipH="1" flipV="1">
            <a:off x="3624263" y="5591175"/>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47114" name="Text Box 10"/>
          <p:cNvSpPr txBox="1">
            <a:spLocks noChangeArrowheads="1"/>
          </p:cNvSpPr>
          <p:nvPr/>
        </p:nvSpPr>
        <p:spPr bwMode="auto">
          <a:xfrm>
            <a:off x="3190875" y="5253038"/>
            <a:ext cx="647700" cy="376237"/>
          </a:xfrm>
          <a:prstGeom prst="rect">
            <a:avLst/>
          </a:prstGeom>
          <a:solidFill>
            <a:srgbClr val="FFCC66"/>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spcBef>
                <a:spcPct val="50000"/>
              </a:spcBef>
            </a:pPr>
            <a:r>
              <a:rPr lang="en-US" altLang="zh-TW">
                <a:ea typeface="新細明體" charset="-120"/>
              </a:rPr>
              <a:t>(x,y)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zh-TW">
                <a:ea typeface="新細明體" charset="-120"/>
              </a:rPr>
              <a:t>Alpha Test</a:t>
            </a:r>
          </a:p>
        </p:txBody>
      </p:sp>
      <p:sp>
        <p:nvSpPr>
          <p:cNvPr id="48131" name="Rectangle 3"/>
          <p:cNvSpPr>
            <a:spLocks noGrp="1" noChangeArrowheads="1"/>
          </p:cNvSpPr>
          <p:nvPr>
            <p:ph type="body" sz="half" idx="1"/>
          </p:nvPr>
        </p:nvSpPr>
        <p:spPr>
          <a:xfrm>
            <a:off x="457200" y="1600200"/>
            <a:ext cx="8172450" cy="4525963"/>
          </a:xfrm>
        </p:spPr>
        <p:txBody>
          <a:bodyPr/>
          <a:lstStyle/>
          <a:p>
            <a:pPr>
              <a:buFontTx/>
              <a:buNone/>
            </a:pPr>
            <a:r>
              <a:rPr lang="en-US" altLang="zh-TW" sz="2800" i="1">
                <a:ea typeface="新細明體" charset="-120"/>
              </a:rPr>
              <a:t>void </a:t>
            </a:r>
            <a:r>
              <a:rPr lang="en-US" altLang="zh-TW" sz="2800" b="1" i="1">
                <a:ea typeface="新細明體" charset="-120"/>
              </a:rPr>
              <a:t>glAlphaFunc</a:t>
            </a:r>
            <a:r>
              <a:rPr lang="en-US" altLang="zh-TW" sz="2800" i="1">
                <a:ea typeface="新細明體" charset="-120"/>
              </a:rPr>
              <a:t>(func, ref);</a:t>
            </a:r>
          </a:p>
          <a:p>
            <a:pPr>
              <a:buFontTx/>
              <a:buNone/>
            </a:pPr>
            <a:r>
              <a:rPr lang="en-US" altLang="zh-TW" sz="2800" i="1">
                <a:ea typeface="新細明體" charset="-120"/>
              </a:rPr>
              <a:t>	</a:t>
            </a:r>
            <a:r>
              <a:rPr lang="en-US" altLang="zh-TW" sz="2800">
                <a:ea typeface="新細明體" charset="-120"/>
              </a:rPr>
              <a:t>Sets the reference value and comparison function for the alpha test. The reference value ref is clamped to be between zero and one.</a:t>
            </a:r>
          </a:p>
          <a:p>
            <a:pPr>
              <a:buFontTx/>
              <a:buNone/>
            </a:pPr>
            <a:endParaRPr lang="zh-TW" altLang="en-US" sz="2800">
              <a:ea typeface="新細明體"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altLang="zh-TW">
                <a:ea typeface="新細明體" charset="-120"/>
              </a:rPr>
              <a:t>Alpha Test</a:t>
            </a:r>
          </a:p>
        </p:txBody>
      </p:sp>
      <p:pic>
        <p:nvPicPr>
          <p:cNvPr id="50181" name="Picture 5"/>
          <p:cNvPicPr>
            <a:picLocks noChangeAspect="1" noChangeArrowheads="1"/>
          </p:cNvPicPr>
          <p:nvPr>
            <p:ph sz="half" idx="1"/>
          </p:nvPr>
        </p:nvPicPr>
        <p:blipFill>
          <a:blip r:embed="rId2" cstate="print"/>
          <a:srcRect/>
          <a:stretch>
            <a:fillRect/>
          </a:stretch>
        </p:blipFill>
        <p:spPr>
          <a:xfrm>
            <a:off x="457200" y="1843088"/>
            <a:ext cx="4038600" cy="4038600"/>
          </a:xfrm>
          <a:noFill/>
          <a:ln>
            <a:solidFill>
              <a:schemeClr val="tx1"/>
            </a:solidFill>
          </a:ln>
        </p:spPr>
      </p:pic>
      <p:pic>
        <p:nvPicPr>
          <p:cNvPr id="50183" name="Picture 7"/>
          <p:cNvPicPr>
            <a:picLocks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4648200" y="1843088"/>
            <a:ext cx="4038600" cy="4038600"/>
          </a:xfr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TW">
                <a:ea typeface="新細明體" charset="-120"/>
              </a:rPr>
              <a:t>Stencil Test</a:t>
            </a:r>
          </a:p>
        </p:txBody>
      </p:sp>
      <p:sp>
        <p:nvSpPr>
          <p:cNvPr id="54275" name="Rectangle 3"/>
          <p:cNvSpPr>
            <a:spLocks noGrp="1" noChangeArrowheads="1"/>
          </p:cNvSpPr>
          <p:nvPr>
            <p:ph type="body" idx="1"/>
          </p:nvPr>
        </p:nvSpPr>
        <p:spPr/>
        <p:txBody>
          <a:bodyPr/>
          <a:lstStyle/>
          <a:p>
            <a:pPr>
              <a:lnSpc>
                <a:spcPct val="80000"/>
              </a:lnSpc>
              <a:buFontTx/>
              <a:buNone/>
            </a:pPr>
            <a:r>
              <a:rPr lang="en-US" altLang="zh-TW" sz="2000" i="1">
                <a:ea typeface="新細明體" charset="-120"/>
              </a:rPr>
              <a:t>void </a:t>
            </a:r>
            <a:r>
              <a:rPr lang="en-US" altLang="zh-TW" sz="2000" b="1" i="1">
                <a:ea typeface="新細明體" charset="-120"/>
              </a:rPr>
              <a:t>glStencilFunc</a:t>
            </a:r>
            <a:r>
              <a:rPr lang="en-US" altLang="zh-TW" sz="2000" i="1">
                <a:ea typeface="新細明體" charset="-120"/>
              </a:rPr>
              <a:t>(func, ref, mask);</a:t>
            </a:r>
          </a:p>
          <a:p>
            <a:pPr>
              <a:lnSpc>
                <a:spcPct val="80000"/>
              </a:lnSpc>
              <a:buFontTx/>
              <a:buNone/>
            </a:pPr>
            <a:endParaRPr lang="en-US" altLang="zh-TW" sz="2000">
              <a:ea typeface="新細明體" charset="-120"/>
            </a:endParaRPr>
          </a:p>
          <a:p>
            <a:pPr>
              <a:lnSpc>
                <a:spcPct val="80000"/>
              </a:lnSpc>
              <a:buFontTx/>
              <a:buNone/>
            </a:pPr>
            <a:r>
              <a:rPr lang="en-US" altLang="zh-TW" sz="2000">
                <a:ea typeface="新細明體" charset="-120"/>
              </a:rPr>
              <a:t>	Sets the comparison function, reference value, and a mask for use with the stencil test. The reference value is compared to the value in the stencil buffer using the comparison function, but the comparison applies only to those bits where the corresponding bits of the mask are 1. </a:t>
            </a:r>
          </a:p>
          <a:p>
            <a:pPr>
              <a:lnSpc>
                <a:spcPct val="80000"/>
              </a:lnSpc>
              <a:buFontTx/>
              <a:buNone/>
            </a:pPr>
            <a:endParaRPr lang="en-US" altLang="zh-TW" sz="2000">
              <a:ea typeface="新細明體" charset="-120"/>
            </a:endParaRPr>
          </a:p>
          <a:p>
            <a:pPr>
              <a:lnSpc>
                <a:spcPct val="80000"/>
              </a:lnSpc>
              <a:buFontTx/>
              <a:buNone/>
            </a:pPr>
            <a:r>
              <a:rPr lang="en-US" altLang="zh-TW" sz="2000" i="1">
                <a:ea typeface="新細明體" charset="-120"/>
              </a:rPr>
              <a:t>void </a:t>
            </a:r>
            <a:r>
              <a:rPr lang="en-US" altLang="zh-TW" sz="2000" b="1" i="1">
                <a:ea typeface="新細明體" charset="-120"/>
              </a:rPr>
              <a:t>glStencilOp</a:t>
            </a:r>
            <a:r>
              <a:rPr lang="en-US" altLang="zh-TW" sz="2000" i="1">
                <a:ea typeface="新細明體" charset="-120"/>
              </a:rPr>
              <a:t>(fail, zfail, zpass);</a:t>
            </a:r>
          </a:p>
          <a:p>
            <a:pPr>
              <a:lnSpc>
                <a:spcPct val="80000"/>
              </a:lnSpc>
              <a:buFontTx/>
              <a:buNone/>
            </a:pPr>
            <a:endParaRPr lang="en-US" altLang="zh-TW" sz="2000" i="1">
              <a:ea typeface="新細明體" charset="-120"/>
            </a:endParaRPr>
          </a:p>
          <a:p>
            <a:pPr>
              <a:lnSpc>
                <a:spcPct val="80000"/>
              </a:lnSpc>
              <a:buFontTx/>
              <a:buNone/>
            </a:pPr>
            <a:r>
              <a:rPr lang="en-US" altLang="zh-TW" sz="2000" i="1">
                <a:ea typeface="新細明體" charset="-120"/>
              </a:rPr>
              <a:t>	Specifies how the data in the stencil buffer is modified when a fragment passes or fails the stencil test. The three functions fail, zfail, and zpass can be GL_KEEP, GL_ZERO, GL_REPLACE, GL_INCR, GL_DECR, or GL_INVERT. </a:t>
            </a:r>
            <a:endParaRPr lang="en-US" altLang="zh-TW" sz="2000">
              <a:ea typeface="新細明體"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TW">
                <a:ea typeface="新細明體" charset="-120"/>
              </a:rPr>
              <a:t>Stencil Test</a:t>
            </a:r>
          </a:p>
        </p:txBody>
      </p:sp>
      <p:grpSp>
        <p:nvGrpSpPr>
          <p:cNvPr id="56332" name="Group 12"/>
          <p:cNvGrpSpPr>
            <a:grpSpLocks/>
          </p:cNvGrpSpPr>
          <p:nvPr/>
        </p:nvGrpSpPr>
        <p:grpSpPr bwMode="auto">
          <a:xfrm>
            <a:off x="257175" y="1914525"/>
            <a:ext cx="4314825" cy="3562350"/>
            <a:chOff x="162" y="1206"/>
            <a:chExt cx="2718" cy="2244"/>
          </a:xfrm>
        </p:grpSpPr>
        <p:sp>
          <p:nvSpPr>
            <p:cNvPr id="56330" name="Rectangle 10"/>
            <p:cNvSpPr>
              <a:spLocks noChangeArrowheads="1"/>
            </p:cNvSpPr>
            <p:nvPr/>
          </p:nvSpPr>
          <p:spPr bwMode="auto">
            <a:xfrm>
              <a:off x="162" y="1473"/>
              <a:ext cx="2718" cy="1592"/>
            </a:xfrm>
            <a:prstGeom prst="rect">
              <a:avLst/>
            </a:prstGeom>
            <a:solidFill>
              <a:srgbClr val="FFCC66"/>
            </a:solidFill>
            <a:ln w="9525">
              <a:solidFill>
                <a:schemeClr val="tx1"/>
              </a:solidFill>
              <a:miter lim="800000"/>
              <a:headEnd/>
              <a:tailEnd/>
            </a:ln>
            <a:effectLst/>
          </p:spPr>
          <p:txBody>
            <a:bodyPr wrap="none" anchor="ctr"/>
            <a:lstStyle/>
            <a:p>
              <a:endParaRPr lang="zh-TW" altLang="en-US"/>
            </a:p>
          </p:txBody>
        </p:sp>
        <p:sp>
          <p:nvSpPr>
            <p:cNvPr id="56324" name="Freeform 4"/>
            <p:cNvSpPr>
              <a:spLocks/>
            </p:cNvSpPr>
            <p:nvPr/>
          </p:nvSpPr>
          <p:spPr bwMode="auto">
            <a:xfrm>
              <a:off x="345" y="1223"/>
              <a:ext cx="940" cy="1046"/>
            </a:xfrm>
            <a:custGeom>
              <a:avLst/>
              <a:gdLst/>
              <a:ahLst/>
              <a:cxnLst>
                <a:cxn ang="0">
                  <a:pos x="0" y="1194"/>
                </a:cxn>
                <a:cxn ang="0">
                  <a:pos x="882" y="0"/>
                </a:cxn>
                <a:cxn ang="0">
                  <a:pos x="1170" y="582"/>
                </a:cxn>
                <a:cxn ang="0">
                  <a:pos x="660" y="1230"/>
                </a:cxn>
                <a:cxn ang="0">
                  <a:pos x="0" y="1194"/>
                </a:cxn>
              </a:cxnLst>
              <a:rect l="0" t="0" r="r" b="b"/>
              <a:pathLst>
                <a:path w="1170" h="1230">
                  <a:moveTo>
                    <a:pt x="0" y="1194"/>
                  </a:moveTo>
                  <a:lnTo>
                    <a:pt x="882" y="0"/>
                  </a:lnTo>
                  <a:lnTo>
                    <a:pt x="1170" y="582"/>
                  </a:lnTo>
                  <a:lnTo>
                    <a:pt x="660" y="1230"/>
                  </a:lnTo>
                  <a:lnTo>
                    <a:pt x="0" y="1194"/>
                  </a:lnTo>
                  <a:close/>
                </a:path>
              </a:pathLst>
            </a:custGeom>
            <a:solidFill>
              <a:srgbClr val="66FF33">
                <a:alpha val="50000"/>
              </a:srgbClr>
            </a:solidFill>
            <a:ln w="9525">
              <a:solidFill>
                <a:schemeClr val="tx1"/>
              </a:solidFill>
              <a:round/>
              <a:headEnd/>
              <a:tailEnd/>
            </a:ln>
            <a:effectLst/>
          </p:spPr>
          <p:txBody>
            <a:bodyPr/>
            <a:lstStyle/>
            <a:p>
              <a:endParaRPr lang="zh-TW" altLang="en-US"/>
            </a:p>
          </p:txBody>
        </p:sp>
        <p:sp>
          <p:nvSpPr>
            <p:cNvPr id="56325" name="Freeform 5"/>
            <p:cNvSpPr>
              <a:spLocks/>
            </p:cNvSpPr>
            <p:nvPr/>
          </p:nvSpPr>
          <p:spPr bwMode="auto">
            <a:xfrm rot="381556" flipV="1">
              <a:off x="287" y="2259"/>
              <a:ext cx="940" cy="1046"/>
            </a:xfrm>
            <a:custGeom>
              <a:avLst/>
              <a:gdLst/>
              <a:ahLst/>
              <a:cxnLst>
                <a:cxn ang="0">
                  <a:pos x="0" y="1194"/>
                </a:cxn>
                <a:cxn ang="0">
                  <a:pos x="882" y="0"/>
                </a:cxn>
                <a:cxn ang="0">
                  <a:pos x="1170" y="582"/>
                </a:cxn>
                <a:cxn ang="0">
                  <a:pos x="660" y="1230"/>
                </a:cxn>
                <a:cxn ang="0">
                  <a:pos x="0" y="1194"/>
                </a:cxn>
              </a:cxnLst>
              <a:rect l="0" t="0" r="r" b="b"/>
              <a:pathLst>
                <a:path w="1170" h="1230">
                  <a:moveTo>
                    <a:pt x="0" y="1194"/>
                  </a:moveTo>
                  <a:lnTo>
                    <a:pt x="882" y="0"/>
                  </a:lnTo>
                  <a:lnTo>
                    <a:pt x="1170" y="582"/>
                  </a:lnTo>
                  <a:lnTo>
                    <a:pt x="660" y="1230"/>
                  </a:lnTo>
                  <a:lnTo>
                    <a:pt x="0" y="1194"/>
                  </a:lnTo>
                  <a:close/>
                </a:path>
              </a:pathLst>
            </a:custGeom>
            <a:solidFill>
              <a:srgbClr val="3399FF">
                <a:alpha val="50000"/>
              </a:srgbClr>
            </a:solidFill>
            <a:ln w="9525">
              <a:solidFill>
                <a:schemeClr val="tx1"/>
              </a:solidFill>
              <a:round/>
              <a:headEnd/>
              <a:tailEnd/>
            </a:ln>
            <a:effectLst/>
          </p:spPr>
          <p:txBody>
            <a:bodyPr/>
            <a:lstStyle/>
            <a:p>
              <a:endParaRPr lang="zh-TW" altLang="en-US"/>
            </a:p>
          </p:txBody>
        </p:sp>
        <p:sp>
          <p:nvSpPr>
            <p:cNvPr id="56326" name="Freeform 6"/>
            <p:cNvSpPr>
              <a:spLocks/>
            </p:cNvSpPr>
            <p:nvPr/>
          </p:nvSpPr>
          <p:spPr bwMode="auto">
            <a:xfrm>
              <a:off x="931" y="2869"/>
              <a:ext cx="1217" cy="581"/>
            </a:xfrm>
            <a:custGeom>
              <a:avLst/>
              <a:gdLst/>
              <a:ahLst/>
              <a:cxnLst>
                <a:cxn ang="0">
                  <a:pos x="1217" y="581"/>
                </a:cxn>
                <a:cxn ang="0">
                  <a:pos x="0" y="448"/>
                </a:cxn>
                <a:cxn ang="0">
                  <a:pos x="277" y="0"/>
                </a:cxn>
                <a:cxn ang="0">
                  <a:pos x="947" y="83"/>
                </a:cxn>
                <a:cxn ang="0">
                  <a:pos x="1217" y="581"/>
                </a:cxn>
              </a:cxnLst>
              <a:rect l="0" t="0" r="r" b="b"/>
              <a:pathLst>
                <a:path w="1217" h="581">
                  <a:moveTo>
                    <a:pt x="1217" y="581"/>
                  </a:moveTo>
                  <a:lnTo>
                    <a:pt x="0" y="448"/>
                  </a:lnTo>
                  <a:lnTo>
                    <a:pt x="277" y="0"/>
                  </a:lnTo>
                  <a:lnTo>
                    <a:pt x="947" y="83"/>
                  </a:lnTo>
                  <a:lnTo>
                    <a:pt x="1217" y="581"/>
                  </a:lnTo>
                  <a:close/>
                </a:path>
              </a:pathLst>
            </a:custGeom>
            <a:solidFill>
              <a:srgbClr val="66FF33">
                <a:alpha val="50000"/>
              </a:srgbClr>
            </a:solidFill>
            <a:ln w="9525">
              <a:solidFill>
                <a:schemeClr val="tx1"/>
              </a:solidFill>
              <a:round/>
              <a:headEnd/>
              <a:tailEnd/>
            </a:ln>
            <a:effectLst/>
          </p:spPr>
          <p:txBody>
            <a:bodyPr/>
            <a:lstStyle/>
            <a:p>
              <a:endParaRPr lang="zh-TW" altLang="en-US"/>
            </a:p>
          </p:txBody>
        </p:sp>
        <p:sp>
          <p:nvSpPr>
            <p:cNvPr id="56327" name="Freeform 7"/>
            <p:cNvSpPr>
              <a:spLocks/>
            </p:cNvSpPr>
            <p:nvPr/>
          </p:nvSpPr>
          <p:spPr bwMode="auto">
            <a:xfrm rot="14714988" flipV="1">
              <a:off x="1859" y="2309"/>
              <a:ext cx="995" cy="988"/>
            </a:xfrm>
            <a:custGeom>
              <a:avLst/>
              <a:gdLst/>
              <a:ahLst/>
              <a:cxnLst>
                <a:cxn ang="0">
                  <a:pos x="0" y="1194"/>
                </a:cxn>
                <a:cxn ang="0">
                  <a:pos x="882" y="0"/>
                </a:cxn>
                <a:cxn ang="0">
                  <a:pos x="1170" y="582"/>
                </a:cxn>
                <a:cxn ang="0">
                  <a:pos x="660" y="1230"/>
                </a:cxn>
                <a:cxn ang="0">
                  <a:pos x="0" y="1194"/>
                </a:cxn>
              </a:cxnLst>
              <a:rect l="0" t="0" r="r" b="b"/>
              <a:pathLst>
                <a:path w="1170" h="1230">
                  <a:moveTo>
                    <a:pt x="0" y="1194"/>
                  </a:moveTo>
                  <a:lnTo>
                    <a:pt x="882" y="0"/>
                  </a:lnTo>
                  <a:lnTo>
                    <a:pt x="1170" y="582"/>
                  </a:lnTo>
                  <a:lnTo>
                    <a:pt x="660" y="1230"/>
                  </a:lnTo>
                  <a:lnTo>
                    <a:pt x="0" y="1194"/>
                  </a:lnTo>
                  <a:close/>
                </a:path>
              </a:pathLst>
            </a:custGeom>
            <a:solidFill>
              <a:srgbClr val="3399FF">
                <a:alpha val="50000"/>
              </a:srgbClr>
            </a:solidFill>
            <a:ln w="9525">
              <a:solidFill>
                <a:schemeClr val="tx1"/>
              </a:solidFill>
              <a:round/>
              <a:headEnd/>
              <a:tailEnd/>
            </a:ln>
            <a:effectLst/>
          </p:spPr>
          <p:txBody>
            <a:bodyPr/>
            <a:lstStyle/>
            <a:p>
              <a:endParaRPr lang="zh-TW" altLang="en-US"/>
            </a:p>
          </p:txBody>
        </p:sp>
        <p:sp>
          <p:nvSpPr>
            <p:cNvPr id="56328" name="Freeform 8"/>
            <p:cNvSpPr>
              <a:spLocks/>
            </p:cNvSpPr>
            <p:nvPr/>
          </p:nvSpPr>
          <p:spPr bwMode="auto">
            <a:xfrm>
              <a:off x="1913" y="1206"/>
              <a:ext cx="769" cy="1158"/>
            </a:xfrm>
            <a:custGeom>
              <a:avLst/>
              <a:gdLst/>
              <a:ahLst/>
              <a:cxnLst>
                <a:cxn ang="0">
                  <a:pos x="265" y="0"/>
                </a:cxn>
                <a:cxn ang="0">
                  <a:pos x="769" y="1158"/>
                </a:cxn>
                <a:cxn ang="0">
                  <a:pos x="261" y="1131"/>
                </a:cxn>
                <a:cxn ang="0">
                  <a:pos x="0" y="506"/>
                </a:cxn>
                <a:cxn ang="0">
                  <a:pos x="265" y="0"/>
                </a:cxn>
              </a:cxnLst>
              <a:rect l="0" t="0" r="r" b="b"/>
              <a:pathLst>
                <a:path w="769" h="1158">
                  <a:moveTo>
                    <a:pt x="265" y="0"/>
                  </a:moveTo>
                  <a:lnTo>
                    <a:pt x="769" y="1158"/>
                  </a:lnTo>
                  <a:lnTo>
                    <a:pt x="261" y="1131"/>
                  </a:lnTo>
                  <a:lnTo>
                    <a:pt x="0" y="506"/>
                  </a:lnTo>
                  <a:lnTo>
                    <a:pt x="265" y="0"/>
                  </a:lnTo>
                  <a:close/>
                </a:path>
              </a:pathLst>
            </a:custGeom>
            <a:solidFill>
              <a:srgbClr val="66FF33">
                <a:alpha val="50000"/>
              </a:srgbClr>
            </a:solidFill>
            <a:ln w="9525">
              <a:solidFill>
                <a:schemeClr val="tx1"/>
              </a:solidFill>
              <a:round/>
              <a:headEnd/>
              <a:tailEnd/>
            </a:ln>
            <a:effectLst/>
          </p:spPr>
          <p:txBody>
            <a:bodyPr/>
            <a:lstStyle/>
            <a:p>
              <a:endParaRPr lang="zh-TW" altLang="en-US"/>
            </a:p>
          </p:txBody>
        </p:sp>
        <p:sp>
          <p:nvSpPr>
            <p:cNvPr id="56329" name="Freeform 9"/>
            <p:cNvSpPr>
              <a:spLocks/>
            </p:cNvSpPr>
            <p:nvPr/>
          </p:nvSpPr>
          <p:spPr bwMode="auto">
            <a:xfrm>
              <a:off x="1054" y="1218"/>
              <a:ext cx="1127" cy="495"/>
            </a:xfrm>
            <a:custGeom>
              <a:avLst/>
              <a:gdLst/>
              <a:ahLst/>
              <a:cxnLst>
                <a:cxn ang="0">
                  <a:pos x="1404" y="0"/>
                </a:cxn>
                <a:cxn ang="0">
                  <a:pos x="0" y="18"/>
                </a:cxn>
                <a:cxn ang="0">
                  <a:pos x="282" y="582"/>
                </a:cxn>
                <a:cxn ang="0">
                  <a:pos x="1074" y="558"/>
                </a:cxn>
                <a:cxn ang="0">
                  <a:pos x="1404" y="0"/>
                </a:cxn>
              </a:cxnLst>
              <a:rect l="0" t="0" r="r" b="b"/>
              <a:pathLst>
                <a:path w="1404" h="582">
                  <a:moveTo>
                    <a:pt x="1404" y="0"/>
                  </a:moveTo>
                  <a:lnTo>
                    <a:pt x="0" y="18"/>
                  </a:lnTo>
                  <a:lnTo>
                    <a:pt x="282" y="582"/>
                  </a:lnTo>
                  <a:lnTo>
                    <a:pt x="1074" y="558"/>
                  </a:lnTo>
                  <a:lnTo>
                    <a:pt x="1404" y="0"/>
                  </a:lnTo>
                  <a:close/>
                </a:path>
              </a:pathLst>
            </a:custGeom>
            <a:solidFill>
              <a:srgbClr val="3399FF">
                <a:alpha val="50000"/>
              </a:srgbClr>
            </a:solidFill>
            <a:ln w="9525">
              <a:solidFill>
                <a:schemeClr val="tx1"/>
              </a:solidFill>
              <a:round/>
              <a:headEnd/>
              <a:tailEnd/>
            </a:ln>
            <a:effectLst/>
          </p:spPr>
          <p:txBody>
            <a:bodyPr/>
            <a:lstStyle/>
            <a:p>
              <a:endParaRPr lang="zh-TW" altLang="en-US"/>
            </a:p>
          </p:txBody>
        </p:sp>
      </p:grpSp>
      <p:sp>
        <p:nvSpPr>
          <p:cNvPr id="56333" name="Rectangle 13"/>
          <p:cNvSpPr>
            <a:spLocks noChangeArrowheads="1"/>
          </p:cNvSpPr>
          <p:nvPr/>
        </p:nvSpPr>
        <p:spPr bwMode="auto">
          <a:xfrm>
            <a:off x="6048375" y="2114550"/>
            <a:ext cx="2819400" cy="3038475"/>
          </a:xfrm>
          <a:prstGeom prst="rect">
            <a:avLst/>
          </a:prstGeom>
          <a:solidFill>
            <a:srgbClr val="FFCC66"/>
          </a:solidFill>
          <a:ln w="9525">
            <a:solidFill>
              <a:schemeClr val="tx1"/>
            </a:solidFill>
            <a:miter lim="800000"/>
            <a:headEnd/>
            <a:tailEnd/>
          </a:ln>
          <a:effectLst/>
        </p:spPr>
        <p:txBody>
          <a:bodyPr wrap="none" anchor="ctr"/>
          <a:lstStyle/>
          <a:p>
            <a:endParaRPr lang="zh-TW" altLang="en-US"/>
          </a:p>
        </p:txBody>
      </p:sp>
      <p:sp>
        <p:nvSpPr>
          <p:cNvPr id="56334" name="Freeform 14"/>
          <p:cNvSpPr>
            <a:spLocks/>
          </p:cNvSpPr>
          <p:nvPr/>
        </p:nvSpPr>
        <p:spPr bwMode="auto">
          <a:xfrm>
            <a:off x="5800725" y="1190625"/>
            <a:ext cx="2676525" cy="2400300"/>
          </a:xfrm>
          <a:custGeom>
            <a:avLst/>
            <a:gdLst/>
            <a:ahLst/>
            <a:cxnLst>
              <a:cxn ang="0">
                <a:pos x="960" y="0"/>
              </a:cxn>
              <a:cxn ang="0">
                <a:pos x="1686" y="1512"/>
              </a:cxn>
              <a:cxn ang="0">
                <a:pos x="654" y="1494"/>
              </a:cxn>
              <a:cxn ang="0">
                <a:pos x="0" y="132"/>
              </a:cxn>
              <a:cxn ang="0">
                <a:pos x="960" y="0"/>
              </a:cxn>
            </a:cxnLst>
            <a:rect l="0" t="0" r="r" b="b"/>
            <a:pathLst>
              <a:path w="1686" h="1512">
                <a:moveTo>
                  <a:pt x="960" y="0"/>
                </a:moveTo>
                <a:lnTo>
                  <a:pt x="1686" y="1512"/>
                </a:lnTo>
                <a:lnTo>
                  <a:pt x="654" y="1494"/>
                </a:lnTo>
                <a:lnTo>
                  <a:pt x="0" y="132"/>
                </a:lnTo>
                <a:lnTo>
                  <a:pt x="960" y="0"/>
                </a:lnTo>
                <a:close/>
              </a:path>
            </a:pathLst>
          </a:custGeom>
          <a:solidFill>
            <a:srgbClr val="66FF33">
              <a:alpha val="50000"/>
            </a:srgbClr>
          </a:solidFill>
          <a:ln w="9525">
            <a:solidFill>
              <a:schemeClr val="tx1"/>
            </a:solidFill>
            <a:round/>
            <a:headEnd/>
            <a:tailEnd/>
          </a:ln>
          <a:effectLst/>
        </p:spPr>
        <p:txBody>
          <a:bodyPr/>
          <a:lstStyle/>
          <a:p>
            <a:endParaRPr lang="zh-TW" altLang="en-US"/>
          </a:p>
        </p:txBody>
      </p:sp>
      <p:sp>
        <p:nvSpPr>
          <p:cNvPr id="56335" name="Freeform 15"/>
          <p:cNvSpPr>
            <a:spLocks/>
          </p:cNvSpPr>
          <p:nvPr/>
        </p:nvSpPr>
        <p:spPr bwMode="auto">
          <a:xfrm>
            <a:off x="6048375" y="3438525"/>
            <a:ext cx="2447925" cy="2457450"/>
          </a:xfrm>
          <a:custGeom>
            <a:avLst/>
            <a:gdLst/>
            <a:ahLst/>
            <a:cxnLst>
              <a:cxn ang="0">
                <a:pos x="0" y="1332"/>
              </a:cxn>
              <a:cxn ang="0">
                <a:pos x="510" y="0"/>
              </a:cxn>
              <a:cxn ang="0">
                <a:pos x="1542" y="54"/>
              </a:cxn>
              <a:cxn ang="0">
                <a:pos x="1032" y="1548"/>
              </a:cxn>
              <a:cxn ang="0">
                <a:pos x="0" y="1332"/>
              </a:cxn>
            </a:cxnLst>
            <a:rect l="0" t="0" r="r" b="b"/>
            <a:pathLst>
              <a:path w="1542" h="1548">
                <a:moveTo>
                  <a:pt x="0" y="1332"/>
                </a:moveTo>
                <a:lnTo>
                  <a:pt x="510" y="0"/>
                </a:lnTo>
                <a:lnTo>
                  <a:pt x="1542" y="54"/>
                </a:lnTo>
                <a:lnTo>
                  <a:pt x="1032" y="1548"/>
                </a:lnTo>
                <a:lnTo>
                  <a:pt x="0" y="1332"/>
                </a:lnTo>
                <a:close/>
              </a:path>
            </a:pathLst>
          </a:custGeom>
          <a:solidFill>
            <a:srgbClr val="3399FF">
              <a:alpha val="50000"/>
            </a:srgbClr>
          </a:solidFill>
          <a:ln w="9525">
            <a:solidFill>
              <a:schemeClr val="tx1"/>
            </a:solidFill>
            <a:round/>
            <a:headEnd/>
            <a:tailEnd/>
          </a:ln>
          <a:effectLst/>
        </p:spPr>
        <p:txBody>
          <a:bodyPr/>
          <a:lstStyle/>
          <a:p>
            <a:endParaRPr lang="zh-TW" altLang="en-US"/>
          </a:p>
        </p:txBody>
      </p:sp>
      <p:sp>
        <p:nvSpPr>
          <p:cNvPr id="56336" name="Rectangle 16"/>
          <p:cNvSpPr>
            <a:spLocks noChangeArrowheads="1"/>
          </p:cNvSpPr>
          <p:nvPr/>
        </p:nvSpPr>
        <p:spPr bwMode="auto">
          <a:xfrm>
            <a:off x="6686550" y="3276600"/>
            <a:ext cx="1895475" cy="476250"/>
          </a:xfrm>
          <a:prstGeom prst="rect">
            <a:avLst/>
          </a:prstGeom>
          <a:noFill/>
          <a:ln w="57150">
            <a:solidFill>
              <a:srgbClr val="CC0000"/>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008563" y="4019550"/>
            <a:ext cx="1658937" cy="1671638"/>
            <a:chOff x="3155" y="2532"/>
            <a:chExt cx="1045" cy="1053"/>
          </a:xfrm>
        </p:grpSpPr>
        <p:sp>
          <p:nvSpPr>
            <p:cNvPr id="57347" name="Rectangle 3"/>
            <p:cNvSpPr>
              <a:spLocks noChangeArrowheads="1"/>
            </p:cNvSpPr>
            <p:nvPr/>
          </p:nvSpPr>
          <p:spPr bwMode="auto">
            <a:xfrm>
              <a:off x="4067" y="3058"/>
              <a:ext cx="133" cy="395"/>
            </a:xfrm>
            <a:prstGeom prst="rect">
              <a:avLst/>
            </a:prstGeom>
            <a:solidFill>
              <a:srgbClr val="009900"/>
            </a:solidFill>
            <a:ln w="9525">
              <a:noFill/>
              <a:miter lim="800000"/>
              <a:headEnd/>
              <a:tailEnd/>
            </a:ln>
            <a:effectLst/>
          </p:spPr>
          <p:txBody>
            <a:bodyPr wrap="none" anchor="ctr"/>
            <a:lstStyle/>
            <a:p>
              <a:endParaRPr lang="zh-TW" altLang="en-US"/>
            </a:p>
          </p:txBody>
        </p:sp>
        <p:sp>
          <p:nvSpPr>
            <p:cNvPr id="57348" name="Rectangle 4"/>
            <p:cNvSpPr>
              <a:spLocks noChangeArrowheads="1"/>
            </p:cNvSpPr>
            <p:nvPr/>
          </p:nvSpPr>
          <p:spPr bwMode="auto">
            <a:xfrm>
              <a:off x="3936" y="2928"/>
              <a:ext cx="133" cy="524"/>
            </a:xfrm>
            <a:prstGeom prst="rect">
              <a:avLst/>
            </a:prstGeom>
            <a:solidFill>
              <a:srgbClr val="009900"/>
            </a:solidFill>
            <a:ln w="9525">
              <a:noFill/>
              <a:miter lim="800000"/>
              <a:headEnd/>
              <a:tailEnd/>
            </a:ln>
            <a:effectLst/>
          </p:spPr>
          <p:txBody>
            <a:bodyPr wrap="none" anchor="ctr"/>
            <a:lstStyle/>
            <a:p>
              <a:endParaRPr lang="zh-TW" altLang="en-US"/>
            </a:p>
          </p:txBody>
        </p:sp>
        <p:sp>
          <p:nvSpPr>
            <p:cNvPr id="57349" name="Rectangle 5"/>
            <p:cNvSpPr>
              <a:spLocks noChangeArrowheads="1"/>
            </p:cNvSpPr>
            <p:nvPr/>
          </p:nvSpPr>
          <p:spPr bwMode="auto">
            <a:xfrm>
              <a:off x="3803" y="2667"/>
              <a:ext cx="133" cy="785"/>
            </a:xfrm>
            <a:prstGeom prst="rect">
              <a:avLst/>
            </a:prstGeom>
            <a:solidFill>
              <a:srgbClr val="009900"/>
            </a:solidFill>
            <a:ln w="9525">
              <a:noFill/>
              <a:miter lim="800000"/>
              <a:headEnd/>
              <a:tailEnd/>
            </a:ln>
            <a:effectLst/>
          </p:spPr>
          <p:txBody>
            <a:bodyPr wrap="none" anchor="ctr"/>
            <a:lstStyle/>
            <a:p>
              <a:endParaRPr lang="zh-TW" altLang="en-US"/>
            </a:p>
          </p:txBody>
        </p:sp>
        <p:sp>
          <p:nvSpPr>
            <p:cNvPr id="57350" name="Rectangle 6"/>
            <p:cNvSpPr>
              <a:spLocks noChangeArrowheads="1"/>
            </p:cNvSpPr>
            <p:nvPr/>
          </p:nvSpPr>
          <p:spPr bwMode="auto">
            <a:xfrm>
              <a:off x="3155" y="3455"/>
              <a:ext cx="124" cy="128"/>
            </a:xfrm>
            <a:prstGeom prst="rect">
              <a:avLst/>
            </a:prstGeom>
            <a:solidFill>
              <a:srgbClr val="009900"/>
            </a:solidFill>
            <a:ln w="9525">
              <a:noFill/>
              <a:miter lim="800000"/>
              <a:headEnd/>
              <a:tailEnd/>
            </a:ln>
            <a:effectLst/>
          </p:spPr>
          <p:txBody>
            <a:bodyPr wrap="none" anchor="ctr"/>
            <a:lstStyle/>
            <a:p>
              <a:endParaRPr lang="zh-TW" altLang="en-US"/>
            </a:p>
          </p:txBody>
        </p:sp>
        <p:sp>
          <p:nvSpPr>
            <p:cNvPr id="57351" name="Rectangle 7"/>
            <p:cNvSpPr>
              <a:spLocks noChangeArrowheads="1"/>
            </p:cNvSpPr>
            <p:nvPr/>
          </p:nvSpPr>
          <p:spPr bwMode="auto">
            <a:xfrm>
              <a:off x="3278" y="3190"/>
              <a:ext cx="133" cy="395"/>
            </a:xfrm>
            <a:prstGeom prst="rect">
              <a:avLst/>
            </a:prstGeom>
            <a:solidFill>
              <a:srgbClr val="009900"/>
            </a:solidFill>
            <a:ln w="9525">
              <a:noFill/>
              <a:miter lim="800000"/>
              <a:headEnd/>
              <a:tailEnd/>
            </a:ln>
            <a:effectLst/>
          </p:spPr>
          <p:txBody>
            <a:bodyPr wrap="none" anchor="ctr"/>
            <a:lstStyle/>
            <a:p>
              <a:endParaRPr lang="zh-TW" altLang="en-US"/>
            </a:p>
          </p:txBody>
        </p:sp>
        <p:sp>
          <p:nvSpPr>
            <p:cNvPr id="57352" name="Rectangle 8"/>
            <p:cNvSpPr>
              <a:spLocks noChangeArrowheads="1"/>
            </p:cNvSpPr>
            <p:nvPr/>
          </p:nvSpPr>
          <p:spPr bwMode="auto">
            <a:xfrm>
              <a:off x="3409" y="3059"/>
              <a:ext cx="133" cy="524"/>
            </a:xfrm>
            <a:prstGeom prst="rect">
              <a:avLst/>
            </a:prstGeom>
            <a:solidFill>
              <a:srgbClr val="009900"/>
            </a:solidFill>
            <a:ln w="9525">
              <a:noFill/>
              <a:miter lim="800000"/>
              <a:headEnd/>
              <a:tailEnd/>
            </a:ln>
            <a:effectLst/>
          </p:spPr>
          <p:txBody>
            <a:bodyPr wrap="none" anchor="ctr"/>
            <a:lstStyle/>
            <a:p>
              <a:endParaRPr lang="zh-TW" altLang="en-US"/>
            </a:p>
          </p:txBody>
        </p:sp>
        <p:sp>
          <p:nvSpPr>
            <p:cNvPr id="57353" name="Rectangle 9"/>
            <p:cNvSpPr>
              <a:spLocks noChangeArrowheads="1"/>
            </p:cNvSpPr>
            <p:nvPr/>
          </p:nvSpPr>
          <p:spPr bwMode="auto">
            <a:xfrm>
              <a:off x="3541" y="2798"/>
              <a:ext cx="133" cy="785"/>
            </a:xfrm>
            <a:prstGeom prst="rect">
              <a:avLst/>
            </a:prstGeom>
            <a:solidFill>
              <a:srgbClr val="009900"/>
            </a:solidFill>
            <a:ln w="9525">
              <a:noFill/>
              <a:miter lim="800000"/>
              <a:headEnd/>
              <a:tailEnd/>
            </a:ln>
            <a:effectLst/>
          </p:spPr>
          <p:txBody>
            <a:bodyPr wrap="none" anchor="ctr"/>
            <a:lstStyle/>
            <a:p>
              <a:endParaRPr lang="zh-TW" altLang="en-US"/>
            </a:p>
          </p:txBody>
        </p:sp>
        <p:sp>
          <p:nvSpPr>
            <p:cNvPr id="57354" name="Rectangle 10"/>
            <p:cNvSpPr>
              <a:spLocks noChangeArrowheads="1"/>
            </p:cNvSpPr>
            <p:nvPr/>
          </p:nvSpPr>
          <p:spPr bwMode="auto">
            <a:xfrm>
              <a:off x="3671" y="2532"/>
              <a:ext cx="133" cy="920"/>
            </a:xfrm>
            <a:prstGeom prst="rect">
              <a:avLst/>
            </a:prstGeom>
            <a:solidFill>
              <a:srgbClr val="009900"/>
            </a:solidFill>
            <a:ln w="9525">
              <a:noFill/>
              <a:miter lim="800000"/>
              <a:headEnd/>
              <a:tailEnd/>
            </a:ln>
            <a:effectLst/>
          </p:spPr>
          <p:txBody>
            <a:bodyPr wrap="none" anchor="ctr"/>
            <a:lstStyle/>
            <a:p>
              <a:endParaRPr lang="zh-TW" altLang="en-US"/>
            </a:p>
          </p:txBody>
        </p:sp>
      </p:grpSp>
      <p:grpSp>
        <p:nvGrpSpPr>
          <p:cNvPr id="57355" name="Group 11"/>
          <p:cNvGrpSpPr>
            <a:grpSpLocks/>
          </p:cNvGrpSpPr>
          <p:nvPr/>
        </p:nvGrpSpPr>
        <p:grpSpPr bwMode="auto">
          <a:xfrm>
            <a:off x="6037263" y="3813175"/>
            <a:ext cx="1042987" cy="2085975"/>
            <a:chOff x="3803" y="2402"/>
            <a:chExt cx="657" cy="1314"/>
          </a:xfrm>
        </p:grpSpPr>
        <p:sp>
          <p:nvSpPr>
            <p:cNvPr id="57356" name="Rectangle 12"/>
            <p:cNvSpPr>
              <a:spLocks noChangeArrowheads="1"/>
            </p:cNvSpPr>
            <p:nvPr/>
          </p:nvSpPr>
          <p:spPr bwMode="auto">
            <a:xfrm>
              <a:off x="3803" y="3057"/>
              <a:ext cx="133" cy="659"/>
            </a:xfrm>
            <a:prstGeom prst="rect">
              <a:avLst/>
            </a:prstGeom>
            <a:solidFill>
              <a:srgbClr val="CC0000"/>
            </a:solidFill>
            <a:ln w="9525">
              <a:noFill/>
              <a:miter lim="800000"/>
              <a:headEnd/>
              <a:tailEnd/>
            </a:ln>
            <a:effectLst/>
          </p:spPr>
          <p:txBody>
            <a:bodyPr wrap="none" anchor="ctr"/>
            <a:lstStyle/>
            <a:p>
              <a:endParaRPr lang="zh-TW" altLang="en-US"/>
            </a:p>
          </p:txBody>
        </p:sp>
        <p:sp>
          <p:nvSpPr>
            <p:cNvPr id="57357" name="Rectangle 13"/>
            <p:cNvSpPr>
              <a:spLocks noChangeArrowheads="1"/>
            </p:cNvSpPr>
            <p:nvPr/>
          </p:nvSpPr>
          <p:spPr bwMode="auto">
            <a:xfrm>
              <a:off x="3935" y="2402"/>
              <a:ext cx="132" cy="1182"/>
            </a:xfrm>
            <a:prstGeom prst="rect">
              <a:avLst/>
            </a:prstGeom>
            <a:solidFill>
              <a:srgbClr val="CC0000"/>
            </a:solidFill>
            <a:ln w="9525">
              <a:noFill/>
              <a:miter lim="800000"/>
              <a:headEnd/>
              <a:tailEnd/>
            </a:ln>
            <a:effectLst/>
          </p:spPr>
          <p:txBody>
            <a:bodyPr wrap="none" anchor="ctr"/>
            <a:lstStyle/>
            <a:p>
              <a:endParaRPr lang="zh-TW" altLang="en-US"/>
            </a:p>
          </p:txBody>
        </p:sp>
        <p:sp>
          <p:nvSpPr>
            <p:cNvPr id="57358" name="Rectangle 14"/>
            <p:cNvSpPr>
              <a:spLocks noChangeArrowheads="1"/>
            </p:cNvSpPr>
            <p:nvPr/>
          </p:nvSpPr>
          <p:spPr bwMode="auto">
            <a:xfrm>
              <a:off x="4065" y="2534"/>
              <a:ext cx="134" cy="918"/>
            </a:xfrm>
            <a:prstGeom prst="rect">
              <a:avLst/>
            </a:prstGeom>
            <a:solidFill>
              <a:srgbClr val="CC0000"/>
            </a:solidFill>
            <a:ln w="9525">
              <a:noFill/>
              <a:miter lim="800000"/>
              <a:headEnd/>
              <a:tailEnd/>
            </a:ln>
            <a:effectLst/>
          </p:spPr>
          <p:txBody>
            <a:bodyPr wrap="none" anchor="ctr"/>
            <a:lstStyle/>
            <a:p>
              <a:endParaRPr lang="zh-TW" altLang="en-US"/>
            </a:p>
          </p:txBody>
        </p:sp>
        <p:sp>
          <p:nvSpPr>
            <p:cNvPr id="57359" name="Rectangle 15"/>
            <p:cNvSpPr>
              <a:spLocks noChangeArrowheads="1"/>
            </p:cNvSpPr>
            <p:nvPr/>
          </p:nvSpPr>
          <p:spPr bwMode="auto">
            <a:xfrm>
              <a:off x="4197" y="2534"/>
              <a:ext cx="134" cy="918"/>
            </a:xfrm>
            <a:prstGeom prst="rect">
              <a:avLst/>
            </a:prstGeom>
            <a:solidFill>
              <a:srgbClr val="CC0000"/>
            </a:solidFill>
            <a:ln w="9525">
              <a:noFill/>
              <a:miter lim="800000"/>
              <a:headEnd/>
              <a:tailEnd/>
            </a:ln>
            <a:effectLst/>
          </p:spPr>
          <p:txBody>
            <a:bodyPr wrap="none" anchor="ctr"/>
            <a:lstStyle/>
            <a:p>
              <a:endParaRPr lang="zh-TW" altLang="en-US"/>
            </a:p>
          </p:txBody>
        </p:sp>
        <p:sp>
          <p:nvSpPr>
            <p:cNvPr id="57360" name="Rectangle 16"/>
            <p:cNvSpPr>
              <a:spLocks noChangeArrowheads="1"/>
            </p:cNvSpPr>
            <p:nvPr/>
          </p:nvSpPr>
          <p:spPr bwMode="auto">
            <a:xfrm>
              <a:off x="4331" y="2666"/>
              <a:ext cx="129" cy="130"/>
            </a:xfrm>
            <a:prstGeom prst="rect">
              <a:avLst/>
            </a:prstGeom>
            <a:solidFill>
              <a:srgbClr val="CC0000"/>
            </a:solidFill>
            <a:ln w="9525">
              <a:noFill/>
              <a:miter lim="800000"/>
              <a:headEnd/>
              <a:tailEnd/>
            </a:ln>
            <a:effectLst/>
          </p:spPr>
          <p:txBody>
            <a:bodyPr wrap="none" anchor="ctr"/>
            <a:lstStyle/>
            <a:p>
              <a:endParaRPr lang="zh-TW" altLang="en-US"/>
            </a:p>
          </p:txBody>
        </p:sp>
      </p:grpSp>
      <p:grpSp>
        <p:nvGrpSpPr>
          <p:cNvPr id="57361" name="Group 17"/>
          <p:cNvGrpSpPr>
            <a:grpSpLocks/>
          </p:cNvGrpSpPr>
          <p:nvPr/>
        </p:nvGrpSpPr>
        <p:grpSpPr bwMode="auto">
          <a:xfrm>
            <a:off x="6870700" y="3814763"/>
            <a:ext cx="1673225" cy="2081212"/>
            <a:chOff x="4328" y="2403"/>
            <a:chExt cx="1054" cy="1311"/>
          </a:xfrm>
        </p:grpSpPr>
        <p:sp>
          <p:nvSpPr>
            <p:cNvPr id="57362" name="Rectangle 18"/>
            <p:cNvSpPr>
              <a:spLocks noChangeArrowheads="1"/>
            </p:cNvSpPr>
            <p:nvPr/>
          </p:nvSpPr>
          <p:spPr bwMode="auto">
            <a:xfrm>
              <a:off x="4328" y="3059"/>
              <a:ext cx="1054" cy="130"/>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3" name="Rectangle 19"/>
            <p:cNvSpPr>
              <a:spLocks noChangeArrowheads="1"/>
            </p:cNvSpPr>
            <p:nvPr/>
          </p:nvSpPr>
          <p:spPr bwMode="auto">
            <a:xfrm>
              <a:off x="4328" y="3192"/>
              <a:ext cx="1051" cy="131"/>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4" name="Rectangle 20"/>
            <p:cNvSpPr>
              <a:spLocks noChangeArrowheads="1"/>
            </p:cNvSpPr>
            <p:nvPr/>
          </p:nvSpPr>
          <p:spPr bwMode="auto">
            <a:xfrm>
              <a:off x="4329" y="3318"/>
              <a:ext cx="791" cy="134"/>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5" name="Rectangle 21"/>
            <p:cNvSpPr>
              <a:spLocks noChangeArrowheads="1"/>
            </p:cNvSpPr>
            <p:nvPr/>
          </p:nvSpPr>
          <p:spPr bwMode="auto">
            <a:xfrm>
              <a:off x="4328" y="3453"/>
              <a:ext cx="528" cy="132"/>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6" name="Rectangle 22"/>
            <p:cNvSpPr>
              <a:spLocks noChangeArrowheads="1"/>
            </p:cNvSpPr>
            <p:nvPr/>
          </p:nvSpPr>
          <p:spPr bwMode="auto">
            <a:xfrm>
              <a:off x="4328" y="3585"/>
              <a:ext cx="262" cy="129"/>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7" name="Rectangle 23"/>
            <p:cNvSpPr>
              <a:spLocks noChangeArrowheads="1"/>
            </p:cNvSpPr>
            <p:nvPr/>
          </p:nvSpPr>
          <p:spPr bwMode="auto">
            <a:xfrm>
              <a:off x="4461" y="2667"/>
              <a:ext cx="525" cy="129"/>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8" name="Rectangle 24"/>
            <p:cNvSpPr>
              <a:spLocks noChangeArrowheads="1"/>
            </p:cNvSpPr>
            <p:nvPr/>
          </p:nvSpPr>
          <p:spPr bwMode="auto">
            <a:xfrm>
              <a:off x="4329" y="2796"/>
              <a:ext cx="788" cy="131"/>
            </a:xfrm>
            <a:prstGeom prst="rect">
              <a:avLst/>
            </a:prstGeom>
            <a:solidFill>
              <a:schemeClr val="hlink"/>
            </a:solidFill>
            <a:ln w="9525">
              <a:noFill/>
              <a:miter lim="800000"/>
              <a:headEnd/>
              <a:tailEnd/>
            </a:ln>
            <a:effectLst/>
          </p:spPr>
          <p:txBody>
            <a:bodyPr wrap="none" anchor="ctr"/>
            <a:lstStyle/>
            <a:p>
              <a:endParaRPr lang="zh-TW" altLang="en-US"/>
            </a:p>
          </p:txBody>
        </p:sp>
        <p:sp>
          <p:nvSpPr>
            <p:cNvPr id="57369" name="Rectangle 25"/>
            <p:cNvSpPr>
              <a:spLocks noChangeArrowheads="1"/>
            </p:cNvSpPr>
            <p:nvPr/>
          </p:nvSpPr>
          <p:spPr bwMode="auto">
            <a:xfrm>
              <a:off x="4329" y="2930"/>
              <a:ext cx="920" cy="127"/>
            </a:xfrm>
            <a:prstGeom prst="rect">
              <a:avLst/>
            </a:prstGeom>
            <a:solidFill>
              <a:schemeClr val="hlink"/>
            </a:solidFill>
            <a:ln w="9525">
              <a:noFill/>
              <a:miter lim="800000"/>
              <a:headEnd/>
              <a:tailEnd/>
            </a:ln>
            <a:effectLst/>
          </p:spPr>
          <p:txBody>
            <a:bodyPr wrap="none" anchor="ctr"/>
            <a:lstStyle/>
            <a:p>
              <a:endParaRPr lang="zh-TW" altLang="en-US"/>
            </a:p>
          </p:txBody>
        </p:sp>
        <p:sp>
          <p:nvSpPr>
            <p:cNvPr id="57370" name="Rectangle 26"/>
            <p:cNvSpPr>
              <a:spLocks noChangeArrowheads="1"/>
            </p:cNvSpPr>
            <p:nvPr/>
          </p:nvSpPr>
          <p:spPr bwMode="auto">
            <a:xfrm>
              <a:off x="4463" y="2534"/>
              <a:ext cx="393" cy="130"/>
            </a:xfrm>
            <a:prstGeom prst="rect">
              <a:avLst/>
            </a:prstGeom>
            <a:solidFill>
              <a:schemeClr val="hlink"/>
            </a:solidFill>
            <a:ln w="9525">
              <a:noFill/>
              <a:miter lim="800000"/>
              <a:headEnd/>
              <a:tailEnd/>
            </a:ln>
            <a:effectLst/>
          </p:spPr>
          <p:txBody>
            <a:bodyPr wrap="none" anchor="ctr"/>
            <a:lstStyle/>
            <a:p>
              <a:endParaRPr lang="zh-TW" altLang="en-US"/>
            </a:p>
          </p:txBody>
        </p:sp>
        <p:sp>
          <p:nvSpPr>
            <p:cNvPr id="57371" name="Rectangle 27"/>
            <p:cNvSpPr>
              <a:spLocks noChangeArrowheads="1"/>
            </p:cNvSpPr>
            <p:nvPr/>
          </p:nvSpPr>
          <p:spPr bwMode="auto">
            <a:xfrm>
              <a:off x="4461" y="2403"/>
              <a:ext cx="131" cy="131"/>
            </a:xfrm>
            <a:prstGeom prst="rect">
              <a:avLst/>
            </a:prstGeom>
            <a:solidFill>
              <a:schemeClr val="hlink"/>
            </a:solidFill>
            <a:ln w="9525">
              <a:noFill/>
              <a:miter lim="800000"/>
              <a:headEnd/>
              <a:tailEnd/>
            </a:ln>
            <a:effectLst/>
          </p:spPr>
          <p:txBody>
            <a:bodyPr wrap="none" anchor="ctr"/>
            <a:lstStyle/>
            <a:p>
              <a:endParaRPr lang="zh-TW" altLang="en-US"/>
            </a:p>
          </p:txBody>
        </p:sp>
      </p:grpSp>
      <p:sp>
        <p:nvSpPr>
          <p:cNvPr id="57372" name="Rectangle 28"/>
          <p:cNvSpPr>
            <a:spLocks noGrp="1" noChangeArrowheads="1"/>
          </p:cNvSpPr>
          <p:nvPr>
            <p:ph type="title"/>
          </p:nvPr>
        </p:nvSpPr>
        <p:spPr/>
        <p:txBody>
          <a:bodyPr/>
          <a:lstStyle/>
          <a:p>
            <a:r>
              <a:rPr lang="en-US" altLang="zh-TW">
                <a:ea typeface="新細明體" charset="-120"/>
              </a:rPr>
              <a:t>Depth Test</a:t>
            </a:r>
          </a:p>
        </p:txBody>
      </p:sp>
      <p:sp>
        <p:nvSpPr>
          <p:cNvPr id="57373" name="Rectangle 29"/>
          <p:cNvSpPr>
            <a:spLocks noGrp="1" noChangeArrowheads="1"/>
          </p:cNvSpPr>
          <p:nvPr>
            <p:ph type="body" idx="1"/>
          </p:nvPr>
        </p:nvSpPr>
        <p:spPr>
          <a:xfrm>
            <a:off x="457200" y="1400175"/>
            <a:ext cx="8229600" cy="1611313"/>
          </a:xfrm>
        </p:spPr>
        <p:txBody>
          <a:bodyPr/>
          <a:lstStyle/>
          <a:p>
            <a:pPr>
              <a:lnSpc>
                <a:spcPct val="90000"/>
              </a:lnSpc>
              <a:buFontTx/>
              <a:buNone/>
            </a:pPr>
            <a:r>
              <a:rPr lang="zh-TW" altLang="en-US">
                <a:ea typeface="新細明體" charset="-120"/>
              </a:rPr>
              <a:t>	</a:t>
            </a:r>
            <a:r>
              <a:rPr lang="en-US" altLang="zh-TW" i="1">
                <a:ea typeface="新細明體" charset="-120"/>
              </a:rPr>
              <a:t>void </a:t>
            </a:r>
            <a:r>
              <a:rPr lang="en-US" altLang="zh-TW" b="1" i="1">
                <a:ea typeface="新細明體" charset="-120"/>
              </a:rPr>
              <a:t>glDepthFunc</a:t>
            </a:r>
            <a:r>
              <a:rPr lang="en-US" altLang="zh-TW" i="1">
                <a:ea typeface="新細明體" charset="-120"/>
              </a:rPr>
              <a:t>(GLenum func);</a:t>
            </a:r>
          </a:p>
          <a:p>
            <a:pPr>
              <a:lnSpc>
                <a:spcPct val="90000"/>
              </a:lnSpc>
              <a:buFontTx/>
              <a:buNone/>
            </a:pPr>
            <a:r>
              <a:rPr lang="en-US" altLang="zh-TW" i="1">
                <a:ea typeface="新細明體" charset="-120"/>
              </a:rPr>
              <a:t>		Sets the comparison function for the 	depth test. </a:t>
            </a:r>
          </a:p>
        </p:txBody>
      </p:sp>
      <p:sp>
        <p:nvSpPr>
          <p:cNvPr id="57374" name="Freeform 30"/>
          <p:cNvSpPr>
            <a:spLocks/>
          </p:cNvSpPr>
          <p:nvPr/>
        </p:nvSpPr>
        <p:spPr bwMode="auto">
          <a:xfrm>
            <a:off x="676275" y="4095750"/>
            <a:ext cx="1733550" cy="1600200"/>
          </a:xfrm>
          <a:custGeom>
            <a:avLst/>
            <a:gdLst/>
            <a:ahLst/>
            <a:cxnLst>
              <a:cxn ang="0">
                <a:pos x="0" y="1008"/>
              </a:cxn>
              <a:cxn ang="0">
                <a:pos x="570" y="0"/>
              </a:cxn>
              <a:cxn ang="0">
                <a:pos x="1092" y="762"/>
              </a:cxn>
              <a:cxn ang="0">
                <a:pos x="0" y="1008"/>
              </a:cxn>
            </a:cxnLst>
            <a:rect l="0" t="0" r="r" b="b"/>
            <a:pathLst>
              <a:path w="1092" h="1008">
                <a:moveTo>
                  <a:pt x="0" y="1008"/>
                </a:moveTo>
                <a:lnTo>
                  <a:pt x="570" y="0"/>
                </a:lnTo>
                <a:lnTo>
                  <a:pt x="1092" y="762"/>
                </a:lnTo>
                <a:lnTo>
                  <a:pt x="0" y="1008"/>
                </a:lnTo>
                <a:close/>
              </a:path>
            </a:pathLst>
          </a:custGeom>
          <a:solidFill>
            <a:srgbClr val="009900"/>
          </a:solidFill>
          <a:ln w="9525">
            <a:solidFill>
              <a:schemeClr val="tx1"/>
            </a:solidFill>
            <a:round/>
            <a:headEnd/>
            <a:tailEnd/>
          </a:ln>
          <a:effectLst/>
        </p:spPr>
        <p:txBody>
          <a:bodyPr/>
          <a:lstStyle/>
          <a:p>
            <a:endParaRPr lang="zh-TW" altLang="en-US"/>
          </a:p>
        </p:txBody>
      </p:sp>
      <p:sp>
        <p:nvSpPr>
          <p:cNvPr id="57375" name="Freeform 31"/>
          <p:cNvSpPr>
            <a:spLocks/>
          </p:cNvSpPr>
          <p:nvPr/>
        </p:nvSpPr>
        <p:spPr bwMode="auto">
          <a:xfrm>
            <a:off x="1552575" y="3886200"/>
            <a:ext cx="1924050" cy="2057400"/>
          </a:xfrm>
          <a:custGeom>
            <a:avLst/>
            <a:gdLst/>
            <a:ahLst/>
            <a:cxnLst>
              <a:cxn ang="0">
                <a:pos x="0" y="1296"/>
              </a:cxn>
              <a:cxn ang="0">
                <a:pos x="276" y="0"/>
              </a:cxn>
              <a:cxn ang="0">
                <a:pos x="1212" y="540"/>
              </a:cxn>
              <a:cxn ang="0">
                <a:pos x="0" y="1296"/>
              </a:cxn>
            </a:cxnLst>
            <a:rect l="0" t="0" r="r" b="b"/>
            <a:pathLst>
              <a:path w="1212" h="1296">
                <a:moveTo>
                  <a:pt x="0" y="1296"/>
                </a:moveTo>
                <a:lnTo>
                  <a:pt x="276" y="0"/>
                </a:lnTo>
                <a:lnTo>
                  <a:pt x="1212" y="540"/>
                </a:lnTo>
                <a:lnTo>
                  <a:pt x="0" y="1296"/>
                </a:lnTo>
                <a:close/>
              </a:path>
            </a:pathLst>
          </a:custGeom>
          <a:solidFill>
            <a:srgbClr val="CC0000"/>
          </a:solidFill>
          <a:ln w="9525">
            <a:solidFill>
              <a:schemeClr val="tx1"/>
            </a:solidFill>
            <a:round/>
            <a:headEnd/>
            <a:tailEnd/>
          </a:ln>
          <a:effectLst/>
        </p:spPr>
        <p:txBody>
          <a:bodyPr/>
          <a:lstStyle/>
          <a:p>
            <a:endParaRPr lang="zh-TW" altLang="en-US"/>
          </a:p>
        </p:txBody>
      </p:sp>
      <p:sp>
        <p:nvSpPr>
          <p:cNvPr id="57376" name="Freeform 32"/>
          <p:cNvSpPr>
            <a:spLocks/>
          </p:cNvSpPr>
          <p:nvPr/>
        </p:nvSpPr>
        <p:spPr bwMode="auto">
          <a:xfrm>
            <a:off x="2533650" y="3638550"/>
            <a:ext cx="1743075" cy="2209800"/>
          </a:xfrm>
          <a:custGeom>
            <a:avLst/>
            <a:gdLst/>
            <a:ahLst/>
            <a:cxnLst>
              <a:cxn ang="0">
                <a:pos x="0" y="1392"/>
              </a:cxn>
              <a:cxn ang="0">
                <a:pos x="78" y="0"/>
              </a:cxn>
              <a:cxn ang="0">
                <a:pos x="1098" y="882"/>
              </a:cxn>
              <a:cxn ang="0">
                <a:pos x="0" y="1392"/>
              </a:cxn>
            </a:cxnLst>
            <a:rect l="0" t="0" r="r" b="b"/>
            <a:pathLst>
              <a:path w="1098" h="1392">
                <a:moveTo>
                  <a:pt x="0" y="1392"/>
                </a:moveTo>
                <a:lnTo>
                  <a:pt x="78" y="0"/>
                </a:lnTo>
                <a:lnTo>
                  <a:pt x="1098" y="882"/>
                </a:lnTo>
                <a:lnTo>
                  <a:pt x="0" y="1392"/>
                </a:lnTo>
                <a:close/>
              </a:path>
            </a:pathLst>
          </a:custGeom>
          <a:solidFill>
            <a:schemeClr val="hlink"/>
          </a:solidFill>
          <a:ln w="9525">
            <a:solidFill>
              <a:schemeClr val="tx1"/>
            </a:solidFill>
            <a:round/>
            <a:headEnd/>
            <a:tailEnd/>
          </a:ln>
          <a:effectLst/>
        </p:spPr>
        <p:txBody>
          <a:bodyPr/>
          <a:lstStyle/>
          <a:p>
            <a:endParaRPr lang="zh-TW" altLang="en-US"/>
          </a:p>
        </p:txBody>
      </p:sp>
      <p:grpSp>
        <p:nvGrpSpPr>
          <p:cNvPr id="57377" name="Group 33"/>
          <p:cNvGrpSpPr>
            <a:grpSpLocks/>
          </p:cNvGrpSpPr>
          <p:nvPr/>
        </p:nvGrpSpPr>
        <p:grpSpPr bwMode="auto">
          <a:xfrm>
            <a:off x="5130800" y="3111500"/>
            <a:ext cx="3486150" cy="3486150"/>
            <a:chOff x="3220" y="1224"/>
            <a:chExt cx="2196" cy="2196"/>
          </a:xfrm>
        </p:grpSpPr>
        <p:sp>
          <p:nvSpPr>
            <p:cNvPr id="57378" name="Line 34"/>
            <p:cNvSpPr>
              <a:spLocks noChangeShapeType="1"/>
            </p:cNvSpPr>
            <p:nvPr/>
          </p:nvSpPr>
          <p:spPr bwMode="auto">
            <a:xfrm>
              <a:off x="3399"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79" name="Line 35"/>
            <p:cNvSpPr>
              <a:spLocks noChangeShapeType="1"/>
            </p:cNvSpPr>
            <p:nvPr/>
          </p:nvSpPr>
          <p:spPr bwMode="auto">
            <a:xfrm>
              <a:off x="3530"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0" name="Line 36"/>
            <p:cNvSpPr>
              <a:spLocks noChangeShapeType="1"/>
            </p:cNvSpPr>
            <p:nvPr/>
          </p:nvSpPr>
          <p:spPr bwMode="auto">
            <a:xfrm>
              <a:off x="3661"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1" name="Line 37"/>
            <p:cNvSpPr>
              <a:spLocks noChangeShapeType="1"/>
            </p:cNvSpPr>
            <p:nvPr/>
          </p:nvSpPr>
          <p:spPr bwMode="auto">
            <a:xfrm>
              <a:off x="3793"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2" name="Line 38"/>
            <p:cNvSpPr>
              <a:spLocks noChangeShapeType="1"/>
            </p:cNvSpPr>
            <p:nvPr/>
          </p:nvSpPr>
          <p:spPr bwMode="auto">
            <a:xfrm>
              <a:off x="3924"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3" name="Line 39"/>
            <p:cNvSpPr>
              <a:spLocks noChangeShapeType="1"/>
            </p:cNvSpPr>
            <p:nvPr/>
          </p:nvSpPr>
          <p:spPr bwMode="auto">
            <a:xfrm>
              <a:off x="4055"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4" name="Line 40"/>
            <p:cNvSpPr>
              <a:spLocks noChangeShapeType="1"/>
            </p:cNvSpPr>
            <p:nvPr/>
          </p:nvSpPr>
          <p:spPr bwMode="auto">
            <a:xfrm>
              <a:off x="4186"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5" name="Line 41"/>
            <p:cNvSpPr>
              <a:spLocks noChangeShapeType="1"/>
            </p:cNvSpPr>
            <p:nvPr/>
          </p:nvSpPr>
          <p:spPr bwMode="auto">
            <a:xfrm>
              <a:off x="4318" y="1224"/>
              <a:ext cx="0" cy="2196"/>
            </a:xfrm>
            <a:prstGeom prst="line">
              <a:avLst/>
            </a:prstGeom>
            <a:noFill/>
            <a:ln w="19050">
              <a:solidFill>
                <a:schemeClr val="tx1"/>
              </a:solidFill>
              <a:round/>
              <a:headEnd/>
              <a:tailEnd/>
            </a:ln>
            <a:effectLst/>
          </p:spPr>
          <p:txBody>
            <a:bodyPr wrap="none" anchor="ctr"/>
            <a:lstStyle/>
            <a:p>
              <a:endParaRPr lang="zh-TW" altLang="en-US"/>
            </a:p>
          </p:txBody>
        </p:sp>
        <p:sp>
          <p:nvSpPr>
            <p:cNvPr id="57386" name="Line 42"/>
            <p:cNvSpPr>
              <a:spLocks noChangeShapeType="1"/>
            </p:cNvSpPr>
            <p:nvPr/>
          </p:nvSpPr>
          <p:spPr bwMode="auto">
            <a:xfrm>
              <a:off x="4449"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7" name="Line 43"/>
            <p:cNvSpPr>
              <a:spLocks noChangeShapeType="1"/>
            </p:cNvSpPr>
            <p:nvPr/>
          </p:nvSpPr>
          <p:spPr bwMode="auto">
            <a:xfrm>
              <a:off x="4580"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8" name="Line 44"/>
            <p:cNvSpPr>
              <a:spLocks noChangeShapeType="1"/>
            </p:cNvSpPr>
            <p:nvPr/>
          </p:nvSpPr>
          <p:spPr bwMode="auto">
            <a:xfrm>
              <a:off x="4711"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89" name="Line 45"/>
            <p:cNvSpPr>
              <a:spLocks noChangeShapeType="1"/>
            </p:cNvSpPr>
            <p:nvPr/>
          </p:nvSpPr>
          <p:spPr bwMode="auto">
            <a:xfrm>
              <a:off x="4843"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0" name="Line 46"/>
            <p:cNvSpPr>
              <a:spLocks noChangeShapeType="1"/>
            </p:cNvSpPr>
            <p:nvPr/>
          </p:nvSpPr>
          <p:spPr bwMode="auto">
            <a:xfrm>
              <a:off x="4974"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1" name="Line 47"/>
            <p:cNvSpPr>
              <a:spLocks noChangeShapeType="1"/>
            </p:cNvSpPr>
            <p:nvPr/>
          </p:nvSpPr>
          <p:spPr bwMode="auto">
            <a:xfrm>
              <a:off x="5105"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2" name="Line 48"/>
            <p:cNvSpPr>
              <a:spLocks noChangeShapeType="1"/>
            </p:cNvSpPr>
            <p:nvPr/>
          </p:nvSpPr>
          <p:spPr bwMode="auto">
            <a:xfrm>
              <a:off x="5236"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3" name="Line 49"/>
            <p:cNvSpPr>
              <a:spLocks noChangeShapeType="1"/>
            </p:cNvSpPr>
            <p:nvPr/>
          </p:nvSpPr>
          <p:spPr bwMode="auto">
            <a:xfrm>
              <a:off x="5368"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4" name="Line 50"/>
            <p:cNvSpPr>
              <a:spLocks noChangeShapeType="1"/>
            </p:cNvSpPr>
            <p:nvPr/>
          </p:nvSpPr>
          <p:spPr bwMode="auto">
            <a:xfrm>
              <a:off x="3268" y="122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5" name="Line 51"/>
            <p:cNvSpPr>
              <a:spLocks noChangeShapeType="1"/>
            </p:cNvSpPr>
            <p:nvPr/>
          </p:nvSpPr>
          <p:spPr bwMode="auto">
            <a:xfrm rot="-5400000">
              <a:off x="4318" y="2143"/>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6" name="Line 52"/>
            <p:cNvSpPr>
              <a:spLocks noChangeShapeType="1"/>
            </p:cNvSpPr>
            <p:nvPr/>
          </p:nvSpPr>
          <p:spPr bwMode="auto">
            <a:xfrm rot="-5400000">
              <a:off x="4318" y="2012"/>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7" name="Line 53"/>
            <p:cNvSpPr>
              <a:spLocks noChangeShapeType="1"/>
            </p:cNvSpPr>
            <p:nvPr/>
          </p:nvSpPr>
          <p:spPr bwMode="auto">
            <a:xfrm rot="-5400000">
              <a:off x="4318" y="1881"/>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8" name="Line 54"/>
            <p:cNvSpPr>
              <a:spLocks noChangeShapeType="1"/>
            </p:cNvSpPr>
            <p:nvPr/>
          </p:nvSpPr>
          <p:spPr bwMode="auto">
            <a:xfrm rot="-5400000">
              <a:off x="4318" y="1749"/>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399" name="Line 55"/>
            <p:cNvSpPr>
              <a:spLocks noChangeShapeType="1"/>
            </p:cNvSpPr>
            <p:nvPr/>
          </p:nvSpPr>
          <p:spPr bwMode="auto">
            <a:xfrm rot="-5400000">
              <a:off x="4318" y="1618"/>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0" name="Line 56"/>
            <p:cNvSpPr>
              <a:spLocks noChangeShapeType="1"/>
            </p:cNvSpPr>
            <p:nvPr/>
          </p:nvSpPr>
          <p:spPr bwMode="auto">
            <a:xfrm rot="-5400000">
              <a:off x="4318" y="1487"/>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1" name="Line 57"/>
            <p:cNvSpPr>
              <a:spLocks noChangeShapeType="1"/>
            </p:cNvSpPr>
            <p:nvPr/>
          </p:nvSpPr>
          <p:spPr bwMode="auto">
            <a:xfrm rot="-5400000">
              <a:off x="4318" y="1356"/>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2" name="Line 58"/>
            <p:cNvSpPr>
              <a:spLocks noChangeShapeType="1"/>
            </p:cNvSpPr>
            <p:nvPr/>
          </p:nvSpPr>
          <p:spPr bwMode="auto">
            <a:xfrm rot="-5400000">
              <a:off x="4318" y="1224"/>
              <a:ext cx="0" cy="2196"/>
            </a:xfrm>
            <a:prstGeom prst="line">
              <a:avLst/>
            </a:prstGeom>
            <a:noFill/>
            <a:ln w="19050">
              <a:solidFill>
                <a:schemeClr val="tx1"/>
              </a:solidFill>
              <a:round/>
              <a:headEnd/>
              <a:tailEnd/>
            </a:ln>
            <a:effectLst/>
          </p:spPr>
          <p:txBody>
            <a:bodyPr wrap="none" anchor="ctr"/>
            <a:lstStyle/>
            <a:p>
              <a:endParaRPr lang="zh-TW" altLang="en-US"/>
            </a:p>
          </p:txBody>
        </p:sp>
        <p:sp>
          <p:nvSpPr>
            <p:cNvPr id="57403" name="Line 59"/>
            <p:cNvSpPr>
              <a:spLocks noChangeShapeType="1"/>
            </p:cNvSpPr>
            <p:nvPr/>
          </p:nvSpPr>
          <p:spPr bwMode="auto">
            <a:xfrm rot="-5400000">
              <a:off x="4318" y="1093"/>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4" name="Line 60"/>
            <p:cNvSpPr>
              <a:spLocks noChangeShapeType="1"/>
            </p:cNvSpPr>
            <p:nvPr/>
          </p:nvSpPr>
          <p:spPr bwMode="auto">
            <a:xfrm rot="-5400000">
              <a:off x="4318" y="962"/>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5" name="Line 61"/>
            <p:cNvSpPr>
              <a:spLocks noChangeShapeType="1"/>
            </p:cNvSpPr>
            <p:nvPr/>
          </p:nvSpPr>
          <p:spPr bwMode="auto">
            <a:xfrm rot="-5400000">
              <a:off x="4318" y="831"/>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6" name="Line 62"/>
            <p:cNvSpPr>
              <a:spLocks noChangeShapeType="1"/>
            </p:cNvSpPr>
            <p:nvPr/>
          </p:nvSpPr>
          <p:spPr bwMode="auto">
            <a:xfrm rot="-5400000">
              <a:off x="4318" y="699"/>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7" name="Line 63"/>
            <p:cNvSpPr>
              <a:spLocks noChangeShapeType="1"/>
            </p:cNvSpPr>
            <p:nvPr/>
          </p:nvSpPr>
          <p:spPr bwMode="auto">
            <a:xfrm rot="-5400000">
              <a:off x="4318" y="568"/>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8" name="Line 64"/>
            <p:cNvSpPr>
              <a:spLocks noChangeShapeType="1"/>
            </p:cNvSpPr>
            <p:nvPr/>
          </p:nvSpPr>
          <p:spPr bwMode="auto">
            <a:xfrm rot="-5400000">
              <a:off x="4318" y="437"/>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09" name="Line 65"/>
            <p:cNvSpPr>
              <a:spLocks noChangeShapeType="1"/>
            </p:cNvSpPr>
            <p:nvPr/>
          </p:nvSpPr>
          <p:spPr bwMode="auto">
            <a:xfrm rot="-5400000">
              <a:off x="4318" y="306"/>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10" name="Line 66"/>
            <p:cNvSpPr>
              <a:spLocks noChangeShapeType="1"/>
            </p:cNvSpPr>
            <p:nvPr/>
          </p:nvSpPr>
          <p:spPr bwMode="auto">
            <a:xfrm rot="-5400000">
              <a:off x="4318" y="174"/>
              <a:ext cx="0" cy="2196"/>
            </a:xfrm>
            <a:prstGeom prst="line">
              <a:avLst/>
            </a:prstGeom>
            <a:noFill/>
            <a:ln w="9525">
              <a:solidFill>
                <a:schemeClr val="tx1"/>
              </a:solidFill>
              <a:round/>
              <a:headEnd/>
              <a:tailEnd/>
            </a:ln>
            <a:effectLst/>
          </p:spPr>
          <p:txBody>
            <a:bodyPr wrap="none" anchor="ctr"/>
            <a:lstStyle/>
            <a:p>
              <a:endParaRPr lang="zh-TW" altLang="en-US"/>
            </a:p>
          </p:txBody>
        </p:sp>
        <p:sp>
          <p:nvSpPr>
            <p:cNvPr id="57411" name="Line 67"/>
            <p:cNvSpPr>
              <a:spLocks noChangeShapeType="1"/>
            </p:cNvSpPr>
            <p:nvPr/>
          </p:nvSpPr>
          <p:spPr bwMode="auto">
            <a:xfrm rot="-5400000">
              <a:off x="4318" y="2274"/>
              <a:ext cx="0" cy="2196"/>
            </a:xfrm>
            <a:prstGeom prst="line">
              <a:avLst/>
            </a:prstGeom>
            <a:noFill/>
            <a:ln w="9525">
              <a:solidFill>
                <a:schemeClr val="tx1"/>
              </a:solidFill>
              <a:round/>
              <a:headEnd/>
              <a:tailEnd/>
            </a:ln>
            <a:effectLst/>
          </p:spPr>
          <p:txBody>
            <a:bodyPr wrap="none" anchor="ctr"/>
            <a:lstStyle/>
            <a:p>
              <a:endParaRPr lang="zh-TW" altLang="en-US"/>
            </a:p>
          </p:txBody>
        </p:sp>
      </p:grpSp>
      <p:sp>
        <p:nvSpPr>
          <p:cNvPr id="57412" name="Freeform 68"/>
          <p:cNvSpPr>
            <a:spLocks/>
          </p:cNvSpPr>
          <p:nvPr/>
        </p:nvSpPr>
        <p:spPr bwMode="auto">
          <a:xfrm>
            <a:off x="5934075" y="3895725"/>
            <a:ext cx="1924050" cy="2057400"/>
          </a:xfrm>
          <a:custGeom>
            <a:avLst/>
            <a:gdLst/>
            <a:ahLst/>
            <a:cxnLst>
              <a:cxn ang="0">
                <a:pos x="0" y="1296"/>
              </a:cxn>
              <a:cxn ang="0">
                <a:pos x="276" y="0"/>
              </a:cxn>
              <a:cxn ang="0">
                <a:pos x="1212" y="540"/>
              </a:cxn>
              <a:cxn ang="0">
                <a:pos x="0" y="1296"/>
              </a:cxn>
            </a:cxnLst>
            <a:rect l="0" t="0" r="r" b="b"/>
            <a:pathLst>
              <a:path w="1212" h="1296">
                <a:moveTo>
                  <a:pt x="0" y="1296"/>
                </a:moveTo>
                <a:lnTo>
                  <a:pt x="276" y="0"/>
                </a:lnTo>
                <a:lnTo>
                  <a:pt x="1212" y="540"/>
                </a:lnTo>
                <a:lnTo>
                  <a:pt x="0" y="1296"/>
                </a:lnTo>
                <a:close/>
              </a:path>
            </a:pathLst>
          </a:custGeom>
          <a:solidFill>
            <a:srgbClr val="CC0000">
              <a:alpha val="50000"/>
            </a:srgbClr>
          </a:solidFill>
          <a:ln w="9525">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61"/>
                                        </p:tgtEl>
                                        <p:attrNameLst>
                                          <p:attrName>style.visibility</p:attrName>
                                        </p:attrNameLst>
                                      </p:cBhvr>
                                      <p:to>
                                        <p:strVal val="visible"/>
                                      </p:to>
                                    </p:set>
                                    <p:animEffect transition="in" filter="fade">
                                      <p:cBhvr>
                                        <p:cTn id="12" dur="1000"/>
                                        <p:tgtEl>
                                          <p:spTgt spid="573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412"/>
                                        </p:tgtEl>
                                        <p:attrNameLst>
                                          <p:attrName>style.visibility</p:attrName>
                                        </p:attrNameLst>
                                      </p:cBhvr>
                                      <p:to>
                                        <p:strVal val="visible"/>
                                      </p:to>
                                    </p:set>
                                    <p:animEffect transition="in" filter="fade">
                                      <p:cBhvr>
                                        <p:cTn id="17" dur="1000"/>
                                        <p:tgtEl>
                                          <p:spTgt spid="574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1000"/>
                                        <p:tgtEl>
                                          <p:spTgt spid="57412"/>
                                        </p:tgtEl>
                                      </p:cBhvr>
                                    </p:animEffect>
                                    <p:set>
                                      <p:cBhvr>
                                        <p:cTn id="22" dur="1" fill="hold">
                                          <p:stCondLst>
                                            <p:cond delay="999"/>
                                          </p:stCondLst>
                                        </p:cTn>
                                        <p:tgtEl>
                                          <p:spTgt spid="57412"/>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7355"/>
                                        </p:tgtEl>
                                        <p:attrNameLst>
                                          <p:attrName>style.visibility</p:attrName>
                                        </p:attrNameLst>
                                      </p:cBhvr>
                                      <p:to>
                                        <p:strVal val="visible"/>
                                      </p:to>
                                    </p:set>
                                    <p:animEffect transition="in" filter="fade">
                                      <p:cBhvr>
                                        <p:cTn id="26" dur="1000"/>
                                        <p:tgtEl>
                                          <p:spTgt spid="57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12" grpId="0" animBg="1"/>
      <p:bldP spid="574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TW">
                <a:ea typeface="新細明體" charset="-120"/>
              </a:rPr>
              <a:t>Accumulation Buffer</a:t>
            </a:r>
          </a:p>
        </p:txBody>
      </p:sp>
      <p:sp>
        <p:nvSpPr>
          <p:cNvPr id="58371" name="Rectangle 3"/>
          <p:cNvSpPr>
            <a:spLocks noGrp="1" noChangeArrowheads="1"/>
          </p:cNvSpPr>
          <p:nvPr>
            <p:ph type="body" idx="1"/>
          </p:nvPr>
        </p:nvSpPr>
        <p:spPr/>
        <p:txBody>
          <a:bodyPr/>
          <a:lstStyle/>
          <a:p>
            <a:pPr>
              <a:buFontTx/>
              <a:buNone/>
            </a:pPr>
            <a:r>
              <a:rPr lang="zh-TW" altLang="en-US">
                <a:ea typeface="新細明體" charset="-120"/>
              </a:rPr>
              <a:t>	</a:t>
            </a:r>
            <a:r>
              <a:rPr lang="en-US" altLang="zh-TW">
                <a:ea typeface="新細明體" charset="-120"/>
              </a:rPr>
              <a:t>Won’t go into specifics but here are a few applications:</a:t>
            </a:r>
          </a:p>
          <a:p>
            <a:r>
              <a:rPr lang="en-US" altLang="zh-TW">
                <a:ea typeface="新細明體" charset="-120"/>
              </a:rPr>
              <a:t>Soft Shadows</a:t>
            </a:r>
          </a:p>
          <a:p>
            <a:r>
              <a:rPr lang="en-US" altLang="zh-TW">
                <a:ea typeface="新細明體" charset="-120"/>
              </a:rPr>
              <a:t>Motion Blurs</a:t>
            </a:r>
          </a:p>
          <a:p>
            <a:r>
              <a:rPr lang="en-US" altLang="zh-TW">
                <a:ea typeface="新細明體" charset="-120"/>
              </a:rPr>
              <a:t>Depth of Field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p:txBody>
          <a:bodyPr/>
          <a:lstStyle/>
          <a:p>
            <a:r>
              <a:rPr lang="en-US" altLang="zh-TW">
                <a:ea typeface="新細明體" charset="-120"/>
              </a:rPr>
              <a:t>Speeding Up Rendering</a:t>
            </a:r>
          </a:p>
        </p:txBody>
      </p:sp>
      <p:sp>
        <p:nvSpPr>
          <p:cNvPr id="60421" name="Rectangle 5"/>
          <p:cNvSpPr>
            <a:spLocks noGrp="1" noChangeArrowheads="1"/>
          </p:cNvSpPr>
          <p:nvPr>
            <p:ph type="subTitle" idx="1"/>
          </p:nvPr>
        </p:nvSpPr>
        <p:spPr/>
        <p:txBody>
          <a:bodyPr/>
          <a:lstStyle/>
          <a:p>
            <a:r>
              <a:rPr lang="en-US" altLang="zh-TW">
                <a:ea typeface="新細明體" charset="-120"/>
              </a:rPr>
              <a:t>After Deciding What to Draw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676275" y="2130425"/>
            <a:ext cx="7772400" cy="1470025"/>
          </a:xfrm>
        </p:spPr>
        <p:txBody>
          <a:bodyPr/>
          <a:lstStyle/>
          <a:p>
            <a:r>
              <a:rPr lang="en-US" altLang="zh-TW">
                <a:ea typeface="新細明體" charset="-120"/>
              </a:rPr>
              <a:t>Buffers</a:t>
            </a:r>
          </a:p>
        </p:txBody>
      </p:sp>
      <p:sp>
        <p:nvSpPr>
          <p:cNvPr id="32773" name="Rectangle 5"/>
          <p:cNvSpPr>
            <a:spLocks noGrp="1" noChangeArrowheads="1"/>
          </p:cNvSpPr>
          <p:nvPr>
            <p:ph type="subTitle" idx="1"/>
          </p:nvPr>
        </p:nvSpPr>
        <p:spPr/>
        <p:txBody>
          <a:bodyPr/>
          <a:lstStyle/>
          <a:p>
            <a:endParaRPr lang="zh-TW" altLang="en-US">
              <a:ea typeface="新細明體"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3581400" y="3733800"/>
            <a:ext cx="3076575" cy="447675"/>
          </a:xfrm>
          <a:prstGeom prst="rect">
            <a:avLst/>
          </a:prstGeom>
          <a:solidFill>
            <a:srgbClr val="FFCC66"/>
          </a:solidFill>
          <a:ln w="9525">
            <a:solidFill>
              <a:schemeClr val="tx1"/>
            </a:solidFill>
            <a:miter lim="800000"/>
            <a:headEnd/>
            <a:tailEnd/>
          </a:ln>
          <a:effectLst/>
        </p:spPr>
        <p:txBody>
          <a:bodyPr wrap="none" anchor="ctr"/>
          <a:lstStyle/>
          <a:p>
            <a:endParaRPr lang="zh-TW" altLang="en-US"/>
          </a:p>
        </p:txBody>
      </p:sp>
      <p:sp>
        <p:nvSpPr>
          <p:cNvPr id="9222" name="Rectangle 6"/>
          <p:cNvSpPr>
            <a:spLocks noChangeArrowheads="1"/>
          </p:cNvSpPr>
          <p:nvPr/>
        </p:nvSpPr>
        <p:spPr bwMode="auto">
          <a:xfrm>
            <a:off x="866775" y="3257550"/>
            <a:ext cx="3076575" cy="447675"/>
          </a:xfrm>
          <a:prstGeom prst="rect">
            <a:avLst/>
          </a:prstGeom>
          <a:solidFill>
            <a:srgbClr val="FFCC66"/>
          </a:solidFill>
          <a:ln w="9525">
            <a:solidFill>
              <a:schemeClr val="tx1"/>
            </a:solidFill>
            <a:miter lim="800000"/>
            <a:headEnd/>
            <a:tailEnd/>
          </a:ln>
          <a:effectLst/>
        </p:spPr>
        <p:txBody>
          <a:bodyPr wrap="none" anchor="ctr"/>
          <a:lstStyle/>
          <a:p>
            <a:endParaRPr lang="zh-TW" altLang="en-US"/>
          </a:p>
        </p:txBody>
      </p:sp>
      <p:sp>
        <p:nvSpPr>
          <p:cNvPr id="9219" name="Rectangle 3"/>
          <p:cNvSpPr>
            <a:spLocks noGrp="1" noChangeArrowheads="1"/>
          </p:cNvSpPr>
          <p:nvPr>
            <p:ph type="body" idx="1"/>
          </p:nvPr>
        </p:nvSpPr>
        <p:spPr/>
        <p:txBody>
          <a:bodyPr/>
          <a:lstStyle/>
          <a:p>
            <a:pPr>
              <a:buFontTx/>
              <a:buNone/>
            </a:pPr>
            <a:r>
              <a:rPr lang="zh-TW" altLang="en-US">
                <a:ea typeface="新細明體" charset="-120"/>
              </a:rPr>
              <a:t>	</a:t>
            </a:r>
            <a:r>
              <a:rPr lang="en-US" altLang="zh-TW">
                <a:ea typeface="新細明體" charset="-120"/>
              </a:rPr>
              <a:t>We want to render our complex models at interactive frame rates.</a:t>
            </a:r>
          </a:p>
          <a:p>
            <a:pPr>
              <a:buFontTx/>
              <a:buNone/>
            </a:pPr>
            <a:r>
              <a:rPr lang="en-US" altLang="zh-TW">
                <a:ea typeface="新細明體" charset="-120"/>
              </a:rPr>
              <a:t>	Here when we say render we mean the decision process of deciding what to render and the actual rendering.</a:t>
            </a:r>
          </a:p>
          <a:p>
            <a:pPr>
              <a:buFontTx/>
              <a:buNone/>
            </a:pPr>
            <a:endParaRPr lang="en-US" altLang="zh-TW">
              <a:ea typeface="新細明體" charset="-120"/>
            </a:endParaRPr>
          </a:p>
          <a:p>
            <a:pPr>
              <a:buFontTx/>
              <a:buNone/>
            </a:pPr>
            <a:r>
              <a:rPr lang="en-US" altLang="zh-TW">
                <a:ea typeface="新細明體" charset="-120"/>
              </a:rPr>
              <a:t>	30 fps </a:t>
            </a:r>
            <a:r>
              <a:rPr lang="en-US" altLang="zh-TW">
                <a:ea typeface="新細明體" charset="-120"/>
                <a:sym typeface="Wingdings" pitchFamily="2" charset="2"/>
              </a:rPr>
              <a:t> 33 msec per frame.</a:t>
            </a:r>
            <a:endParaRPr lang="en-US" altLang="zh-TW">
              <a:ea typeface="新細明體" charset="-120"/>
            </a:endParaRPr>
          </a:p>
        </p:txBody>
      </p:sp>
      <p:sp>
        <p:nvSpPr>
          <p:cNvPr id="9218" name="Rectangle 2"/>
          <p:cNvSpPr>
            <a:spLocks noGrp="1" noChangeArrowheads="1"/>
          </p:cNvSpPr>
          <p:nvPr>
            <p:ph type="title"/>
          </p:nvPr>
        </p:nvSpPr>
        <p:spPr/>
        <p:txBody>
          <a:bodyPr/>
          <a:lstStyle/>
          <a:p>
            <a:r>
              <a:rPr lang="en-US" altLang="zh-TW">
                <a:ea typeface="新細明體" charset="-120"/>
              </a:rPr>
              <a:t>Need More 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a:ea typeface="新細明體" charset="-120"/>
              </a:rPr>
              <a:t>Thing that Have to be Done</a:t>
            </a:r>
          </a:p>
        </p:txBody>
      </p:sp>
      <p:pic>
        <p:nvPicPr>
          <p:cNvPr id="7172" name="Picture 4" descr="far cry 01"/>
          <p:cNvPicPr>
            <a:picLocks noChangeAspect="1" noChangeArrowheads="1"/>
          </p:cNvPicPr>
          <p:nvPr>
            <p:ph idx="1"/>
          </p:nvPr>
        </p:nvPicPr>
        <p:blipFill>
          <a:blip r:embed="rId2" cstate="print"/>
          <a:srcRect/>
          <a:stretch>
            <a:fillRect/>
          </a:stretch>
        </p:blipFill>
        <p:spPr>
          <a:xfrm>
            <a:off x="3386138" y="1638300"/>
            <a:ext cx="5584825" cy="4189413"/>
          </a:xfrm>
          <a:noFill/>
          <a:ln/>
        </p:spPr>
      </p:pic>
      <p:sp>
        <p:nvSpPr>
          <p:cNvPr id="7178" name="AutoShape 10"/>
          <p:cNvSpPr>
            <a:spLocks noChangeArrowheads="1"/>
          </p:cNvSpPr>
          <p:nvPr/>
        </p:nvSpPr>
        <p:spPr bwMode="auto">
          <a:xfrm rot="7657377" flipV="1">
            <a:off x="7100888" y="3971925"/>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7181" name="Text Box 13"/>
          <p:cNvSpPr txBox="1">
            <a:spLocks noChangeArrowheads="1"/>
          </p:cNvSpPr>
          <p:nvPr/>
        </p:nvSpPr>
        <p:spPr bwMode="auto">
          <a:xfrm>
            <a:off x="133350" y="1981200"/>
            <a:ext cx="3771900" cy="3195638"/>
          </a:xfrm>
          <a:prstGeom prst="rect">
            <a:avLst/>
          </a:prstGeom>
          <a:noFill/>
          <a:ln w="9525">
            <a:noFill/>
            <a:miter lim="800000"/>
            <a:headEnd/>
            <a:tailEnd/>
          </a:ln>
          <a:effectLst/>
        </p:spPr>
        <p:txBody>
          <a:bodyPr>
            <a:spAutoFit/>
          </a:bodyPr>
          <a:lstStyle/>
          <a:p>
            <a:pPr>
              <a:spcBef>
                <a:spcPct val="50000"/>
              </a:spcBef>
              <a:buFontTx/>
              <a:buChar char="•"/>
            </a:pPr>
            <a:r>
              <a:rPr lang="en-US" altLang="zh-TW" sz="2400">
                <a:ea typeface="新細明體" charset="-120"/>
              </a:rPr>
              <a:t>  Visibility calculations</a:t>
            </a:r>
          </a:p>
          <a:p>
            <a:pPr>
              <a:spcBef>
                <a:spcPct val="50000"/>
              </a:spcBef>
              <a:buFontTx/>
              <a:buChar char="•"/>
            </a:pPr>
            <a:r>
              <a:rPr lang="en-US" altLang="zh-TW" sz="2400">
                <a:ea typeface="新細明體" charset="-120"/>
              </a:rPr>
              <a:t>  Character animation</a:t>
            </a:r>
          </a:p>
          <a:p>
            <a:pPr>
              <a:spcBef>
                <a:spcPct val="50000"/>
              </a:spcBef>
              <a:buFontTx/>
              <a:buChar char="•"/>
            </a:pPr>
            <a:r>
              <a:rPr lang="en-US" altLang="zh-TW" sz="2400">
                <a:ea typeface="新細明體" charset="-120"/>
              </a:rPr>
              <a:t>  Collision detection</a:t>
            </a:r>
          </a:p>
          <a:p>
            <a:pPr>
              <a:spcBef>
                <a:spcPct val="50000"/>
              </a:spcBef>
              <a:buFontTx/>
              <a:buChar char="•"/>
            </a:pPr>
            <a:r>
              <a:rPr lang="en-US" altLang="zh-TW" sz="2400">
                <a:ea typeface="新細明體" charset="-120"/>
              </a:rPr>
              <a:t>  LOD determination</a:t>
            </a:r>
          </a:p>
          <a:p>
            <a:pPr>
              <a:spcBef>
                <a:spcPct val="50000"/>
              </a:spcBef>
              <a:buFontTx/>
              <a:buChar char="•"/>
            </a:pPr>
            <a:r>
              <a:rPr lang="en-US" altLang="zh-TW" sz="2400">
                <a:ea typeface="新細明體" charset="-120"/>
              </a:rPr>
              <a:t>  Shadows</a:t>
            </a:r>
          </a:p>
          <a:p>
            <a:pPr>
              <a:spcBef>
                <a:spcPct val="50000"/>
              </a:spcBef>
              <a:buFontTx/>
              <a:buChar char="•"/>
            </a:pPr>
            <a:r>
              <a:rPr lang="en-US" altLang="zh-TW" sz="2400">
                <a:ea typeface="新細明體" charset="-120"/>
              </a:rPr>
              <a:t>  Reflections …</a:t>
            </a:r>
          </a:p>
        </p:txBody>
      </p:sp>
      <p:grpSp>
        <p:nvGrpSpPr>
          <p:cNvPr id="7184" name="Group 16"/>
          <p:cNvGrpSpPr>
            <a:grpSpLocks/>
          </p:cNvGrpSpPr>
          <p:nvPr/>
        </p:nvGrpSpPr>
        <p:grpSpPr bwMode="auto">
          <a:xfrm>
            <a:off x="130175" y="1325563"/>
            <a:ext cx="4356100" cy="457200"/>
            <a:chOff x="136" y="877"/>
            <a:chExt cx="2744" cy="288"/>
          </a:xfrm>
        </p:grpSpPr>
        <p:sp>
          <p:nvSpPr>
            <p:cNvPr id="7183" name="AutoShape 15"/>
            <p:cNvSpPr>
              <a:spLocks noChangeArrowheads="1"/>
            </p:cNvSpPr>
            <p:nvPr/>
          </p:nvSpPr>
          <p:spPr bwMode="auto">
            <a:xfrm>
              <a:off x="138" y="900"/>
              <a:ext cx="2742" cy="258"/>
            </a:xfrm>
            <a:prstGeom prst="roundRect">
              <a:avLst>
                <a:gd name="adj" fmla="val 16667"/>
              </a:avLst>
            </a:prstGeom>
            <a:solidFill>
              <a:srgbClr val="FFFFCC"/>
            </a:solidFill>
            <a:ln w="1270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7182" name="Rectangle 14"/>
            <p:cNvSpPr>
              <a:spLocks noChangeArrowheads="1"/>
            </p:cNvSpPr>
            <p:nvPr/>
          </p:nvSpPr>
          <p:spPr bwMode="auto">
            <a:xfrm>
              <a:off x="136" y="877"/>
              <a:ext cx="2744" cy="288"/>
            </a:xfrm>
            <a:prstGeom prst="rect">
              <a:avLst/>
            </a:prstGeom>
            <a:noFill/>
            <a:ln w="9525">
              <a:noFill/>
              <a:miter lim="800000"/>
              <a:headEnd/>
              <a:tailEnd/>
            </a:ln>
            <a:effectLst/>
          </p:spPr>
          <p:txBody>
            <a:bodyPr wrap="none">
              <a:spAutoFit/>
            </a:bodyPr>
            <a:lstStyle/>
            <a:p>
              <a:pPr>
                <a:spcBef>
                  <a:spcPct val="50000"/>
                </a:spcBef>
              </a:pPr>
              <a:r>
                <a:rPr lang="en-US" altLang="zh-TW" sz="2400">
                  <a:ea typeface="新細明體" charset="-120"/>
                </a:rPr>
                <a:t>The decision process includes:</a:t>
              </a:r>
            </a:p>
          </p:txBody>
        </p:sp>
      </p:grpSp>
      <p:grpSp>
        <p:nvGrpSpPr>
          <p:cNvPr id="7187" name="Group 19"/>
          <p:cNvGrpSpPr>
            <a:grpSpLocks/>
          </p:cNvGrpSpPr>
          <p:nvPr/>
        </p:nvGrpSpPr>
        <p:grpSpPr bwMode="auto">
          <a:xfrm>
            <a:off x="114300" y="5383213"/>
            <a:ext cx="4457700" cy="827087"/>
            <a:chOff x="72" y="3391"/>
            <a:chExt cx="2808" cy="521"/>
          </a:xfrm>
        </p:grpSpPr>
        <p:sp>
          <p:nvSpPr>
            <p:cNvPr id="7186" name="AutoShape 18"/>
            <p:cNvSpPr>
              <a:spLocks noChangeArrowheads="1"/>
            </p:cNvSpPr>
            <p:nvPr/>
          </p:nvSpPr>
          <p:spPr bwMode="auto">
            <a:xfrm>
              <a:off x="72" y="3402"/>
              <a:ext cx="2802" cy="510"/>
            </a:xfrm>
            <a:prstGeom prst="roundRect">
              <a:avLst>
                <a:gd name="adj" fmla="val 16667"/>
              </a:avLst>
            </a:prstGeom>
            <a:solidFill>
              <a:srgbClr val="FFFFCC"/>
            </a:solidFill>
            <a:ln w="1270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7185" name="Rectangle 17"/>
            <p:cNvSpPr>
              <a:spLocks noChangeArrowheads="1"/>
            </p:cNvSpPr>
            <p:nvPr/>
          </p:nvSpPr>
          <p:spPr bwMode="auto">
            <a:xfrm>
              <a:off x="72" y="3391"/>
              <a:ext cx="2808" cy="518"/>
            </a:xfrm>
            <a:prstGeom prst="rect">
              <a:avLst/>
            </a:prstGeom>
            <a:noFill/>
            <a:ln w="9525">
              <a:noFill/>
              <a:miter lim="800000"/>
              <a:headEnd/>
              <a:tailEnd/>
            </a:ln>
            <a:effectLst/>
          </p:spPr>
          <p:txBody>
            <a:bodyPr>
              <a:spAutoFit/>
            </a:bodyPr>
            <a:lstStyle/>
            <a:p>
              <a:pPr>
                <a:spcBef>
                  <a:spcPct val="50000"/>
                </a:spcBef>
              </a:pPr>
              <a:r>
                <a:rPr lang="en-US" altLang="zh-TW" sz="2400">
                  <a:ea typeface="新細明體" charset="-120"/>
                </a:rPr>
                <a:t>All this and the actual rendering have to be done on time.</a:t>
              </a:r>
            </a:p>
          </p:txBody>
        </p:sp>
      </p:grpSp>
      <p:sp>
        <p:nvSpPr>
          <p:cNvPr id="7188" name="AutoShape 20"/>
          <p:cNvSpPr>
            <a:spLocks noChangeArrowheads="1"/>
          </p:cNvSpPr>
          <p:nvPr/>
        </p:nvSpPr>
        <p:spPr bwMode="auto">
          <a:xfrm rot="13942623" flipH="1" flipV="1">
            <a:off x="6015038" y="2981325"/>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7189" name="AutoShape 21"/>
          <p:cNvSpPr>
            <a:spLocks noChangeArrowheads="1"/>
          </p:cNvSpPr>
          <p:nvPr/>
        </p:nvSpPr>
        <p:spPr bwMode="auto">
          <a:xfrm rot="13942623" flipH="1" flipV="1">
            <a:off x="3729038" y="2962275"/>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7190" name="AutoShape 22"/>
          <p:cNvSpPr>
            <a:spLocks noChangeArrowheads="1"/>
          </p:cNvSpPr>
          <p:nvPr/>
        </p:nvSpPr>
        <p:spPr bwMode="auto">
          <a:xfrm rot="7657377" flipH="1">
            <a:off x="6072188" y="4886325"/>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
        <p:nvSpPr>
          <p:cNvPr id="7191" name="AutoShape 23"/>
          <p:cNvSpPr>
            <a:spLocks noChangeArrowheads="1"/>
          </p:cNvSpPr>
          <p:nvPr/>
        </p:nvSpPr>
        <p:spPr bwMode="auto">
          <a:xfrm rot="7657377" flipH="1">
            <a:off x="4430713" y="4095750"/>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p:txBody>
          <a:bodyPr/>
          <a:lstStyle/>
          <a:p>
            <a:r>
              <a:rPr lang="en-US" altLang="zh-TW">
                <a:ea typeface="新細明體" charset="-120"/>
              </a:rPr>
              <a:t>Display Lists</a:t>
            </a:r>
          </a:p>
        </p:txBody>
      </p:sp>
      <p:sp>
        <p:nvSpPr>
          <p:cNvPr id="22533" name="Rectangle 5"/>
          <p:cNvSpPr>
            <a:spLocks noGrp="1" noChangeArrowheads="1"/>
          </p:cNvSpPr>
          <p:nvPr>
            <p:ph type="subTitle" idx="1"/>
          </p:nvPr>
        </p:nvSpPr>
        <p:spPr/>
        <p:txBody>
          <a:bodyPr/>
          <a:lstStyle/>
          <a:p>
            <a:r>
              <a:rPr lang="en-US" altLang="zh-TW">
                <a:ea typeface="新細明體" charset="-120"/>
              </a:rPr>
              <a:t>Method 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8" name="Group 10"/>
          <p:cNvGrpSpPr>
            <a:grpSpLocks/>
          </p:cNvGrpSpPr>
          <p:nvPr/>
        </p:nvGrpSpPr>
        <p:grpSpPr bwMode="auto">
          <a:xfrm>
            <a:off x="6696075" y="4197350"/>
            <a:ext cx="584200" cy="955675"/>
            <a:chOff x="4344" y="2490"/>
            <a:chExt cx="540" cy="864"/>
          </a:xfrm>
        </p:grpSpPr>
        <p:sp>
          <p:nvSpPr>
            <p:cNvPr id="12299" name="Oval 11"/>
            <p:cNvSpPr>
              <a:spLocks noChangeArrowheads="1"/>
            </p:cNvSpPr>
            <p:nvPr/>
          </p:nvSpPr>
          <p:spPr bwMode="auto">
            <a:xfrm>
              <a:off x="4344" y="2490"/>
              <a:ext cx="540" cy="864"/>
            </a:xfrm>
            <a:prstGeom prst="ellipse">
              <a:avLst/>
            </a:prstGeom>
            <a:gradFill rotWithShape="1">
              <a:gsLst>
                <a:gs pos="0">
                  <a:schemeClr val="bg2"/>
                </a:gs>
                <a:gs pos="100000">
                  <a:schemeClr val="tx2"/>
                </a:gs>
              </a:gsLst>
              <a:path path="shape">
                <a:fillToRect l="50000" t="50000" r="50000" b="50000"/>
              </a:path>
            </a:gradFill>
            <a:ln w="9525">
              <a:solidFill>
                <a:schemeClr val="tx1"/>
              </a:solidFill>
              <a:round/>
              <a:headEnd/>
              <a:tailEnd/>
            </a:ln>
            <a:effectLst/>
          </p:spPr>
          <p:txBody>
            <a:bodyPr wrap="none" anchor="ctr"/>
            <a:lstStyle/>
            <a:p>
              <a:endParaRPr lang="zh-TW" altLang="en-US"/>
            </a:p>
          </p:txBody>
        </p:sp>
        <p:sp>
          <p:nvSpPr>
            <p:cNvPr id="12300" name="Oval 12"/>
            <p:cNvSpPr>
              <a:spLocks noChangeArrowheads="1"/>
            </p:cNvSpPr>
            <p:nvPr/>
          </p:nvSpPr>
          <p:spPr bwMode="auto">
            <a:xfrm>
              <a:off x="4620" y="2670"/>
              <a:ext cx="222" cy="558"/>
            </a:xfrm>
            <a:prstGeom prst="ellipse">
              <a:avLst/>
            </a:prstGeom>
            <a:gradFill rotWithShape="1">
              <a:gsLst>
                <a:gs pos="0">
                  <a:srgbClr val="678899"/>
                </a:gs>
                <a:gs pos="100000">
                  <a:schemeClr val="bg1"/>
                </a:gs>
              </a:gsLst>
              <a:lin ang="2700000" scaled="1"/>
            </a:gradFill>
            <a:ln w="9525">
              <a:solidFill>
                <a:schemeClr val="tx1"/>
              </a:solidFill>
              <a:round/>
              <a:headEnd/>
              <a:tailEnd/>
            </a:ln>
            <a:effectLst/>
          </p:spPr>
          <p:txBody>
            <a:bodyPr wrap="none" anchor="ctr"/>
            <a:lstStyle/>
            <a:p>
              <a:endParaRPr lang="zh-TW" altLang="en-US"/>
            </a:p>
          </p:txBody>
        </p:sp>
      </p:grpSp>
      <p:sp>
        <p:nvSpPr>
          <p:cNvPr id="12290" name="Rectangle 2"/>
          <p:cNvSpPr>
            <a:spLocks noGrp="1" noChangeArrowheads="1"/>
          </p:cNvSpPr>
          <p:nvPr>
            <p:ph type="title"/>
          </p:nvPr>
        </p:nvSpPr>
        <p:spPr/>
        <p:txBody>
          <a:bodyPr/>
          <a:lstStyle/>
          <a:p>
            <a:r>
              <a:rPr lang="en-US" altLang="zh-TW">
                <a:ea typeface="新細明體" charset="-120"/>
              </a:rPr>
              <a:t>Display Lists</a:t>
            </a:r>
          </a:p>
        </p:txBody>
      </p:sp>
      <p:sp>
        <p:nvSpPr>
          <p:cNvPr id="12291" name="Rectangle 3"/>
          <p:cNvSpPr>
            <a:spLocks noGrp="1" noChangeArrowheads="1"/>
          </p:cNvSpPr>
          <p:nvPr>
            <p:ph type="body" idx="1"/>
          </p:nvPr>
        </p:nvSpPr>
        <p:spPr>
          <a:xfrm>
            <a:off x="457200" y="1371600"/>
            <a:ext cx="8229600" cy="935038"/>
          </a:xfrm>
        </p:spPr>
        <p:txBody>
          <a:bodyPr/>
          <a:lstStyle/>
          <a:p>
            <a:pPr>
              <a:buFontTx/>
              <a:buNone/>
            </a:pPr>
            <a:r>
              <a:rPr lang="zh-TW" altLang="en-US" sz="2800">
                <a:ea typeface="新細明體" charset="-120"/>
              </a:rPr>
              <a:t>	</a:t>
            </a:r>
            <a:r>
              <a:rPr lang="en-US" altLang="zh-TW" sz="2800">
                <a:ea typeface="新細明體" charset="-120"/>
              </a:rPr>
              <a:t>A display list is a convenient and efficient way to name and organize a set of OpenGL commands. </a:t>
            </a:r>
          </a:p>
        </p:txBody>
      </p:sp>
      <p:grpSp>
        <p:nvGrpSpPr>
          <p:cNvPr id="12301" name="Group 13"/>
          <p:cNvGrpSpPr>
            <a:grpSpLocks/>
          </p:cNvGrpSpPr>
          <p:nvPr/>
        </p:nvGrpSpPr>
        <p:grpSpPr bwMode="auto">
          <a:xfrm>
            <a:off x="5629275" y="4435475"/>
            <a:ext cx="984250" cy="1670050"/>
            <a:chOff x="4344" y="2490"/>
            <a:chExt cx="540" cy="864"/>
          </a:xfrm>
        </p:grpSpPr>
        <p:sp>
          <p:nvSpPr>
            <p:cNvPr id="12302" name="Oval 14"/>
            <p:cNvSpPr>
              <a:spLocks noChangeArrowheads="1"/>
            </p:cNvSpPr>
            <p:nvPr/>
          </p:nvSpPr>
          <p:spPr bwMode="auto">
            <a:xfrm>
              <a:off x="4344" y="2490"/>
              <a:ext cx="540" cy="864"/>
            </a:xfrm>
            <a:prstGeom prst="ellipse">
              <a:avLst/>
            </a:prstGeom>
            <a:gradFill rotWithShape="1">
              <a:gsLst>
                <a:gs pos="0">
                  <a:schemeClr val="bg2"/>
                </a:gs>
                <a:gs pos="100000">
                  <a:schemeClr val="tx2"/>
                </a:gs>
              </a:gsLst>
              <a:path path="shape">
                <a:fillToRect l="50000" t="50000" r="50000" b="50000"/>
              </a:path>
            </a:gradFill>
            <a:ln w="9525">
              <a:solidFill>
                <a:schemeClr val="tx1"/>
              </a:solidFill>
              <a:round/>
              <a:headEnd/>
              <a:tailEnd/>
            </a:ln>
            <a:effectLst/>
          </p:spPr>
          <p:txBody>
            <a:bodyPr wrap="none" anchor="ctr"/>
            <a:lstStyle/>
            <a:p>
              <a:endParaRPr lang="zh-TW" altLang="en-US"/>
            </a:p>
          </p:txBody>
        </p:sp>
        <p:sp>
          <p:nvSpPr>
            <p:cNvPr id="12303" name="Oval 15"/>
            <p:cNvSpPr>
              <a:spLocks noChangeArrowheads="1"/>
            </p:cNvSpPr>
            <p:nvPr/>
          </p:nvSpPr>
          <p:spPr bwMode="auto">
            <a:xfrm>
              <a:off x="4620" y="2670"/>
              <a:ext cx="222" cy="558"/>
            </a:xfrm>
            <a:prstGeom prst="ellipse">
              <a:avLst/>
            </a:prstGeom>
            <a:gradFill rotWithShape="1">
              <a:gsLst>
                <a:gs pos="0">
                  <a:srgbClr val="678899"/>
                </a:gs>
                <a:gs pos="100000">
                  <a:schemeClr val="bg1"/>
                </a:gs>
              </a:gsLst>
              <a:lin ang="2700000" scaled="1"/>
            </a:gradFill>
            <a:ln w="9525">
              <a:solidFill>
                <a:schemeClr val="tx1"/>
              </a:solidFill>
              <a:round/>
              <a:headEnd/>
              <a:tailEnd/>
            </a:ln>
            <a:effectLst/>
          </p:spPr>
          <p:txBody>
            <a:bodyPr wrap="none" anchor="ctr"/>
            <a:lstStyle/>
            <a:p>
              <a:endParaRPr lang="zh-TW" altLang="en-US"/>
            </a:p>
          </p:txBody>
        </p:sp>
      </p:grpSp>
      <p:grpSp>
        <p:nvGrpSpPr>
          <p:cNvPr id="12312" name="Group 24"/>
          <p:cNvGrpSpPr>
            <a:grpSpLocks/>
          </p:cNvGrpSpPr>
          <p:nvPr/>
        </p:nvGrpSpPr>
        <p:grpSpPr bwMode="auto">
          <a:xfrm>
            <a:off x="5076825" y="2870200"/>
            <a:ext cx="3176588" cy="2600325"/>
            <a:chOff x="2352" y="1556"/>
            <a:chExt cx="2187" cy="1878"/>
          </a:xfrm>
        </p:grpSpPr>
        <p:sp>
          <p:nvSpPr>
            <p:cNvPr id="12306" name="Freeform 18"/>
            <p:cNvSpPr>
              <a:spLocks/>
            </p:cNvSpPr>
            <p:nvPr/>
          </p:nvSpPr>
          <p:spPr bwMode="auto">
            <a:xfrm>
              <a:off x="3009" y="2493"/>
              <a:ext cx="747" cy="765"/>
            </a:xfrm>
            <a:custGeom>
              <a:avLst/>
              <a:gdLst/>
              <a:ahLst/>
              <a:cxnLst>
                <a:cxn ang="0">
                  <a:pos x="126" y="0"/>
                </a:cxn>
                <a:cxn ang="0">
                  <a:pos x="747" y="666"/>
                </a:cxn>
                <a:cxn ang="0">
                  <a:pos x="732" y="765"/>
                </a:cxn>
                <a:cxn ang="0">
                  <a:pos x="0" y="3"/>
                </a:cxn>
                <a:cxn ang="0">
                  <a:pos x="126" y="0"/>
                </a:cxn>
              </a:cxnLst>
              <a:rect l="0" t="0" r="r" b="b"/>
              <a:pathLst>
                <a:path w="747" h="765">
                  <a:moveTo>
                    <a:pt x="126" y="0"/>
                  </a:moveTo>
                  <a:lnTo>
                    <a:pt x="747" y="666"/>
                  </a:lnTo>
                  <a:lnTo>
                    <a:pt x="732" y="765"/>
                  </a:lnTo>
                  <a:lnTo>
                    <a:pt x="0" y="3"/>
                  </a:lnTo>
                  <a:lnTo>
                    <a:pt x="126" y="0"/>
                  </a:lnTo>
                  <a:close/>
                </a:path>
              </a:pathLst>
            </a:custGeom>
            <a:gradFill rotWithShape="1">
              <a:gsLst>
                <a:gs pos="0">
                  <a:srgbClr val="D2DFFE"/>
                </a:gs>
                <a:gs pos="100000">
                  <a:srgbClr val="36AED8"/>
                </a:gs>
              </a:gsLst>
              <a:lin ang="2700000" scaled="1"/>
            </a:gradFill>
            <a:ln w="9525">
              <a:solidFill>
                <a:schemeClr val="tx1"/>
              </a:solidFill>
              <a:round/>
              <a:headEnd/>
              <a:tailEnd/>
            </a:ln>
            <a:effectLst/>
          </p:spPr>
          <p:txBody>
            <a:bodyPr/>
            <a:lstStyle/>
            <a:p>
              <a:endParaRPr lang="zh-TW" altLang="en-US"/>
            </a:p>
          </p:txBody>
        </p:sp>
        <p:sp>
          <p:nvSpPr>
            <p:cNvPr id="12304" name="Freeform 16"/>
            <p:cNvSpPr>
              <a:spLocks/>
            </p:cNvSpPr>
            <p:nvPr/>
          </p:nvSpPr>
          <p:spPr bwMode="auto">
            <a:xfrm>
              <a:off x="2835" y="2464"/>
              <a:ext cx="467" cy="970"/>
            </a:xfrm>
            <a:custGeom>
              <a:avLst/>
              <a:gdLst/>
              <a:ahLst/>
              <a:cxnLst>
                <a:cxn ang="0">
                  <a:pos x="375" y="908"/>
                </a:cxn>
                <a:cxn ang="0">
                  <a:pos x="357" y="410"/>
                </a:cxn>
                <a:cxn ang="0">
                  <a:pos x="267" y="170"/>
                </a:cxn>
                <a:cxn ang="0">
                  <a:pos x="173" y="173"/>
                </a:cxn>
                <a:cxn ang="0">
                  <a:pos x="111" y="266"/>
                </a:cxn>
                <a:cxn ang="0">
                  <a:pos x="6" y="383"/>
                </a:cxn>
                <a:cxn ang="0">
                  <a:pos x="27" y="212"/>
                </a:cxn>
                <a:cxn ang="0">
                  <a:pos x="125" y="59"/>
                </a:cxn>
                <a:cxn ang="0">
                  <a:pos x="327" y="56"/>
                </a:cxn>
                <a:cxn ang="0">
                  <a:pos x="447" y="392"/>
                </a:cxn>
                <a:cxn ang="0">
                  <a:pos x="447" y="884"/>
                </a:cxn>
                <a:cxn ang="0">
                  <a:pos x="375" y="908"/>
                </a:cxn>
              </a:cxnLst>
              <a:rect l="0" t="0" r="r" b="b"/>
              <a:pathLst>
                <a:path w="467" h="970">
                  <a:moveTo>
                    <a:pt x="375" y="908"/>
                  </a:moveTo>
                  <a:cubicBezTo>
                    <a:pt x="364" y="878"/>
                    <a:pt x="375" y="533"/>
                    <a:pt x="357" y="410"/>
                  </a:cubicBezTo>
                  <a:cubicBezTo>
                    <a:pt x="339" y="287"/>
                    <a:pt x="298" y="209"/>
                    <a:pt x="267" y="170"/>
                  </a:cubicBezTo>
                  <a:cubicBezTo>
                    <a:pt x="242" y="145"/>
                    <a:pt x="201" y="152"/>
                    <a:pt x="173" y="173"/>
                  </a:cubicBezTo>
                  <a:cubicBezTo>
                    <a:pt x="145" y="194"/>
                    <a:pt x="135" y="217"/>
                    <a:pt x="111" y="266"/>
                  </a:cubicBezTo>
                  <a:cubicBezTo>
                    <a:pt x="78" y="289"/>
                    <a:pt x="62" y="302"/>
                    <a:pt x="6" y="383"/>
                  </a:cubicBezTo>
                  <a:cubicBezTo>
                    <a:pt x="0" y="293"/>
                    <a:pt x="3" y="266"/>
                    <a:pt x="27" y="212"/>
                  </a:cubicBezTo>
                  <a:cubicBezTo>
                    <a:pt x="53" y="159"/>
                    <a:pt x="86" y="101"/>
                    <a:pt x="125" y="59"/>
                  </a:cubicBezTo>
                  <a:cubicBezTo>
                    <a:pt x="164" y="17"/>
                    <a:pt x="278" y="0"/>
                    <a:pt x="327" y="56"/>
                  </a:cubicBezTo>
                  <a:cubicBezTo>
                    <a:pt x="376" y="112"/>
                    <a:pt x="427" y="254"/>
                    <a:pt x="447" y="392"/>
                  </a:cubicBezTo>
                  <a:cubicBezTo>
                    <a:pt x="467" y="530"/>
                    <a:pt x="459" y="798"/>
                    <a:pt x="447" y="884"/>
                  </a:cubicBezTo>
                  <a:cubicBezTo>
                    <a:pt x="435" y="970"/>
                    <a:pt x="386" y="938"/>
                    <a:pt x="375" y="908"/>
                  </a:cubicBezTo>
                  <a:close/>
                </a:path>
              </a:pathLst>
            </a:custGeom>
            <a:gradFill rotWithShape="1">
              <a:gsLst>
                <a:gs pos="0">
                  <a:srgbClr val="D2DFFE"/>
                </a:gs>
                <a:gs pos="100000">
                  <a:srgbClr val="36AED8"/>
                </a:gs>
              </a:gsLst>
              <a:lin ang="2700000" scaled="1"/>
            </a:gradFill>
            <a:ln w="9525">
              <a:solidFill>
                <a:schemeClr val="tx1"/>
              </a:solidFill>
              <a:round/>
              <a:headEnd/>
              <a:tailEnd/>
            </a:ln>
            <a:effectLst/>
          </p:spPr>
          <p:txBody>
            <a:bodyPr/>
            <a:lstStyle/>
            <a:p>
              <a:endParaRPr lang="zh-TW" altLang="en-US"/>
            </a:p>
          </p:txBody>
        </p:sp>
        <p:sp>
          <p:nvSpPr>
            <p:cNvPr id="12307" name="Freeform 19"/>
            <p:cNvSpPr>
              <a:spLocks/>
            </p:cNvSpPr>
            <p:nvPr/>
          </p:nvSpPr>
          <p:spPr bwMode="auto">
            <a:xfrm>
              <a:off x="3708" y="2844"/>
              <a:ext cx="831" cy="150"/>
            </a:xfrm>
            <a:custGeom>
              <a:avLst/>
              <a:gdLst/>
              <a:ahLst/>
              <a:cxnLst>
                <a:cxn ang="0">
                  <a:pos x="36" y="0"/>
                </a:cxn>
                <a:cxn ang="0">
                  <a:pos x="792" y="60"/>
                </a:cxn>
                <a:cxn ang="0">
                  <a:pos x="783" y="135"/>
                </a:cxn>
                <a:cxn ang="0">
                  <a:pos x="33" y="63"/>
                </a:cxn>
                <a:cxn ang="0">
                  <a:pos x="36" y="0"/>
                </a:cxn>
              </a:cxnLst>
              <a:rect l="0" t="0" r="r" b="b"/>
              <a:pathLst>
                <a:path w="831" h="150">
                  <a:moveTo>
                    <a:pt x="36" y="0"/>
                  </a:moveTo>
                  <a:cubicBezTo>
                    <a:pt x="162" y="0"/>
                    <a:pt x="753" y="36"/>
                    <a:pt x="792" y="60"/>
                  </a:cubicBezTo>
                  <a:cubicBezTo>
                    <a:pt x="831" y="84"/>
                    <a:pt x="831" y="120"/>
                    <a:pt x="783" y="135"/>
                  </a:cubicBezTo>
                  <a:cubicBezTo>
                    <a:pt x="735" y="150"/>
                    <a:pt x="157" y="85"/>
                    <a:pt x="33" y="63"/>
                  </a:cubicBezTo>
                  <a:cubicBezTo>
                    <a:pt x="0" y="48"/>
                    <a:pt x="6" y="21"/>
                    <a:pt x="36" y="0"/>
                  </a:cubicBezTo>
                  <a:close/>
                </a:path>
              </a:pathLst>
            </a:custGeom>
            <a:gradFill rotWithShape="1">
              <a:gsLst>
                <a:gs pos="0">
                  <a:srgbClr val="D2DFFE"/>
                </a:gs>
                <a:gs pos="100000">
                  <a:srgbClr val="36AED8"/>
                </a:gs>
              </a:gsLst>
              <a:lin ang="2700000" scaled="1"/>
            </a:gradFill>
            <a:ln w="9525">
              <a:solidFill>
                <a:schemeClr val="tx1"/>
              </a:solidFill>
              <a:round/>
              <a:headEnd/>
              <a:tailEnd/>
            </a:ln>
            <a:effectLst/>
          </p:spPr>
          <p:txBody>
            <a:bodyPr/>
            <a:lstStyle/>
            <a:p>
              <a:endParaRPr lang="zh-TW" altLang="en-US"/>
            </a:p>
          </p:txBody>
        </p:sp>
        <p:sp>
          <p:nvSpPr>
            <p:cNvPr id="12308" name="Freeform 20"/>
            <p:cNvSpPr>
              <a:spLocks/>
            </p:cNvSpPr>
            <p:nvPr/>
          </p:nvSpPr>
          <p:spPr bwMode="auto">
            <a:xfrm>
              <a:off x="3738" y="2803"/>
              <a:ext cx="348" cy="455"/>
            </a:xfrm>
            <a:custGeom>
              <a:avLst/>
              <a:gdLst/>
              <a:ahLst/>
              <a:cxnLst>
                <a:cxn ang="0">
                  <a:pos x="18" y="359"/>
                </a:cxn>
                <a:cxn ang="0">
                  <a:pos x="225" y="50"/>
                </a:cxn>
                <a:cxn ang="0">
                  <a:pos x="348" y="59"/>
                </a:cxn>
                <a:cxn ang="0">
                  <a:pos x="324" y="92"/>
                </a:cxn>
                <a:cxn ang="0">
                  <a:pos x="330" y="146"/>
                </a:cxn>
                <a:cxn ang="0">
                  <a:pos x="0" y="455"/>
                </a:cxn>
                <a:cxn ang="0">
                  <a:pos x="18" y="359"/>
                </a:cxn>
              </a:cxnLst>
              <a:rect l="0" t="0" r="r" b="b"/>
              <a:pathLst>
                <a:path w="348" h="455">
                  <a:moveTo>
                    <a:pt x="18" y="359"/>
                  </a:moveTo>
                  <a:lnTo>
                    <a:pt x="225" y="50"/>
                  </a:lnTo>
                  <a:cubicBezTo>
                    <a:pt x="280" y="0"/>
                    <a:pt x="332" y="52"/>
                    <a:pt x="348" y="59"/>
                  </a:cubicBezTo>
                  <a:cubicBezTo>
                    <a:pt x="330" y="71"/>
                    <a:pt x="324" y="74"/>
                    <a:pt x="324" y="92"/>
                  </a:cubicBezTo>
                  <a:cubicBezTo>
                    <a:pt x="324" y="110"/>
                    <a:pt x="315" y="110"/>
                    <a:pt x="330" y="146"/>
                  </a:cubicBezTo>
                  <a:cubicBezTo>
                    <a:pt x="276" y="206"/>
                    <a:pt x="52" y="419"/>
                    <a:pt x="0" y="455"/>
                  </a:cubicBezTo>
                  <a:lnTo>
                    <a:pt x="18" y="359"/>
                  </a:lnTo>
                  <a:close/>
                </a:path>
              </a:pathLst>
            </a:custGeom>
            <a:gradFill rotWithShape="1">
              <a:gsLst>
                <a:gs pos="0">
                  <a:srgbClr val="D2DFFE"/>
                </a:gs>
                <a:gs pos="100000">
                  <a:srgbClr val="36AED8"/>
                </a:gs>
              </a:gsLst>
              <a:lin ang="2700000" scaled="1"/>
            </a:gradFill>
            <a:ln w="9525">
              <a:solidFill>
                <a:schemeClr val="tx1"/>
              </a:solidFill>
              <a:round/>
              <a:headEnd/>
              <a:tailEnd/>
            </a:ln>
            <a:effectLst/>
          </p:spPr>
          <p:txBody>
            <a:bodyPr/>
            <a:lstStyle/>
            <a:p>
              <a:endParaRPr lang="zh-TW" altLang="en-US"/>
            </a:p>
          </p:txBody>
        </p:sp>
        <p:sp>
          <p:nvSpPr>
            <p:cNvPr id="12311" name="Freeform 23"/>
            <p:cNvSpPr>
              <a:spLocks/>
            </p:cNvSpPr>
            <p:nvPr/>
          </p:nvSpPr>
          <p:spPr bwMode="auto">
            <a:xfrm>
              <a:off x="2352" y="1556"/>
              <a:ext cx="1803" cy="714"/>
            </a:xfrm>
            <a:custGeom>
              <a:avLst/>
              <a:gdLst/>
              <a:ahLst/>
              <a:cxnLst>
                <a:cxn ang="0">
                  <a:pos x="678" y="640"/>
                </a:cxn>
                <a:cxn ang="0">
                  <a:pos x="459" y="208"/>
                </a:cxn>
                <a:cxn ang="0">
                  <a:pos x="12" y="217"/>
                </a:cxn>
                <a:cxn ang="0">
                  <a:pos x="9" y="139"/>
                </a:cxn>
                <a:cxn ang="0">
                  <a:pos x="468" y="115"/>
                </a:cxn>
                <a:cxn ang="0">
                  <a:pos x="711" y="553"/>
                </a:cxn>
                <a:cxn ang="0">
                  <a:pos x="774" y="553"/>
                </a:cxn>
                <a:cxn ang="0">
                  <a:pos x="1122" y="79"/>
                </a:cxn>
                <a:cxn ang="0">
                  <a:pos x="1764" y="79"/>
                </a:cxn>
                <a:cxn ang="0">
                  <a:pos x="1791" y="175"/>
                </a:cxn>
                <a:cxn ang="0">
                  <a:pos x="1740" y="259"/>
                </a:cxn>
                <a:cxn ang="0">
                  <a:pos x="1155" y="208"/>
                </a:cxn>
                <a:cxn ang="0">
                  <a:pos x="810" y="652"/>
                </a:cxn>
                <a:cxn ang="0">
                  <a:pos x="678" y="640"/>
                </a:cxn>
              </a:cxnLst>
              <a:rect l="0" t="0" r="r" b="b"/>
              <a:pathLst>
                <a:path w="1803" h="714">
                  <a:moveTo>
                    <a:pt x="678" y="640"/>
                  </a:moveTo>
                  <a:cubicBezTo>
                    <a:pt x="619" y="566"/>
                    <a:pt x="570" y="279"/>
                    <a:pt x="459" y="208"/>
                  </a:cubicBezTo>
                  <a:cubicBezTo>
                    <a:pt x="348" y="137"/>
                    <a:pt x="87" y="228"/>
                    <a:pt x="12" y="217"/>
                  </a:cubicBezTo>
                  <a:cubicBezTo>
                    <a:pt x="12" y="217"/>
                    <a:pt x="0" y="163"/>
                    <a:pt x="9" y="139"/>
                  </a:cubicBezTo>
                  <a:cubicBezTo>
                    <a:pt x="87" y="118"/>
                    <a:pt x="360" y="64"/>
                    <a:pt x="468" y="115"/>
                  </a:cubicBezTo>
                  <a:cubicBezTo>
                    <a:pt x="576" y="166"/>
                    <a:pt x="660" y="480"/>
                    <a:pt x="711" y="553"/>
                  </a:cubicBezTo>
                  <a:cubicBezTo>
                    <a:pt x="711" y="553"/>
                    <a:pt x="735" y="583"/>
                    <a:pt x="774" y="553"/>
                  </a:cubicBezTo>
                  <a:cubicBezTo>
                    <a:pt x="813" y="523"/>
                    <a:pt x="957" y="158"/>
                    <a:pt x="1122" y="79"/>
                  </a:cubicBezTo>
                  <a:cubicBezTo>
                    <a:pt x="1287" y="0"/>
                    <a:pt x="1653" y="63"/>
                    <a:pt x="1764" y="79"/>
                  </a:cubicBezTo>
                  <a:cubicBezTo>
                    <a:pt x="1803" y="112"/>
                    <a:pt x="1792" y="143"/>
                    <a:pt x="1791" y="175"/>
                  </a:cubicBezTo>
                  <a:cubicBezTo>
                    <a:pt x="1790" y="207"/>
                    <a:pt x="1767" y="226"/>
                    <a:pt x="1740" y="259"/>
                  </a:cubicBezTo>
                  <a:cubicBezTo>
                    <a:pt x="1620" y="229"/>
                    <a:pt x="1313" y="144"/>
                    <a:pt x="1155" y="208"/>
                  </a:cubicBezTo>
                  <a:cubicBezTo>
                    <a:pt x="997" y="272"/>
                    <a:pt x="889" y="580"/>
                    <a:pt x="810" y="652"/>
                  </a:cubicBezTo>
                  <a:cubicBezTo>
                    <a:pt x="810" y="652"/>
                    <a:pt x="737" y="714"/>
                    <a:pt x="678" y="640"/>
                  </a:cubicBezTo>
                  <a:close/>
                </a:path>
              </a:pathLst>
            </a:custGeom>
            <a:gradFill rotWithShape="1">
              <a:gsLst>
                <a:gs pos="0">
                  <a:srgbClr val="D2DFFE"/>
                </a:gs>
                <a:gs pos="100000">
                  <a:srgbClr val="36AED8"/>
                </a:gs>
              </a:gsLst>
              <a:lin ang="2700000" scaled="1"/>
            </a:gradFill>
            <a:ln w="9525">
              <a:solidFill>
                <a:schemeClr val="tx1"/>
              </a:solidFill>
              <a:round/>
              <a:headEnd/>
              <a:tailEnd/>
            </a:ln>
            <a:effectLst/>
          </p:spPr>
          <p:txBody>
            <a:bodyPr/>
            <a:lstStyle/>
            <a:p>
              <a:endParaRPr lang="zh-TW" altLang="en-US"/>
            </a:p>
          </p:txBody>
        </p:sp>
        <p:sp>
          <p:nvSpPr>
            <p:cNvPr id="12310" name="Freeform 22"/>
            <p:cNvSpPr>
              <a:spLocks/>
            </p:cNvSpPr>
            <p:nvPr/>
          </p:nvSpPr>
          <p:spPr bwMode="auto">
            <a:xfrm>
              <a:off x="3024" y="2178"/>
              <a:ext cx="138" cy="318"/>
            </a:xfrm>
            <a:custGeom>
              <a:avLst/>
              <a:gdLst/>
              <a:ahLst/>
              <a:cxnLst>
                <a:cxn ang="0">
                  <a:pos x="0" y="309"/>
                </a:cxn>
                <a:cxn ang="0">
                  <a:pos x="117" y="318"/>
                </a:cxn>
                <a:cxn ang="0">
                  <a:pos x="138" y="24"/>
                </a:cxn>
                <a:cxn ang="0">
                  <a:pos x="9" y="21"/>
                </a:cxn>
                <a:cxn ang="0">
                  <a:pos x="0" y="309"/>
                </a:cxn>
              </a:cxnLst>
              <a:rect l="0" t="0" r="r" b="b"/>
              <a:pathLst>
                <a:path w="138" h="318">
                  <a:moveTo>
                    <a:pt x="0" y="309"/>
                  </a:moveTo>
                  <a:cubicBezTo>
                    <a:pt x="0" y="309"/>
                    <a:pt x="51" y="297"/>
                    <a:pt x="117" y="318"/>
                  </a:cubicBezTo>
                  <a:cubicBezTo>
                    <a:pt x="127" y="171"/>
                    <a:pt x="138" y="24"/>
                    <a:pt x="138" y="24"/>
                  </a:cubicBezTo>
                  <a:cubicBezTo>
                    <a:pt x="69" y="0"/>
                    <a:pt x="9" y="21"/>
                    <a:pt x="9" y="21"/>
                  </a:cubicBezTo>
                  <a:cubicBezTo>
                    <a:pt x="9" y="21"/>
                    <a:pt x="0" y="309"/>
                    <a:pt x="0" y="309"/>
                  </a:cubicBezTo>
                  <a:close/>
                </a:path>
              </a:pathLst>
            </a:custGeom>
            <a:gradFill rotWithShape="1">
              <a:gsLst>
                <a:gs pos="0">
                  <a:srgbClr val="D2DFFE"/>
                </a:gs>
                <a:gs pos="100000">
                  <a:srgbClr val="36AED8"/>
                </a:gs>
              </a:gsLst>
              <a:lin ang="2700000" scaled="1"/>
            </a:gradFill>
            <a:ln w="9525">
              <a:solidFill>
                <a:schemeClr val="tx1"/>
              </a:solidFill>
              <a:round/>
              <a:headEnd/>
              <a:tailEnd/>
            </a:ln>
            <a:effectLst/>
          </p:spPr>
          <p:txBody>
            <a:bodyPr/>
            <a:lstStyle/>
            <a:p>
              <a:endParaRPr lang="zh-TW" altLang="en-US"/>
            </a:p>
          </p:txBody>
        </p:sp>
      </p:grpSp>
      <p:grpSp>
        <p:nvGrpSpPr>
          <p:cNvPr id="12297" name="Group 9"/>
          <p:cNvGrpSpPr>
            <a:grpSpLocks/>
          </p:cNvGrpSpPr>
          <p:nvPr/>
        </p:nvGrpSpPr>
        <p:grpSpPr bwMode="auto">
          <a:xfrm>
            <a:off x="8086725" y="4156075"/>
            <a:ext cx="784225" cy="1196975"/>
            <a:chOff x="4344" y="2490"/>
            <a:chExt cx="540" cy="864"/>
          </a:xfrm>
        </p:grpSpPr>
        <p:sp>
          <p:nvSpPr>
            <p:cNvPr id="12292" name="Oval 4"/>
            <p:cNvSpPr>
              <a:spLocks noChangeArrowheads="1"/>
            </p:cNvSpPr>
            <p:nvPr/>
          </p:nvSpPr>
          <p:spPr bwMode="auto">
            <a:xfrm>
              <a:off x="4344" y="2490"/>
              <a:ext cx="540" cy="864"/>
            </a:xfrm>
            <a:prstGeom prst="ellipse">
              <a:avLst/>
            </a:prstGeom>
            <a:gradFill rotWithShape="1">
              <a:gsLst>
                <a:gs pos="0">
                  <a:schemeClr val="bg2"/>
                </a:gs>
                <a:gs pos="100000">
                  <a:schemeClr val="tx2"/>
                </a:gs>
              </a:gsLst>
              <a:path path="shape">
                <a:fillToRect l="50000" t="50000" r="50000" b="50000"/>
              </a:path>
            </a:gradFill>
            <a:ln w="9525">
              <a:solidFill>
                <a:schemeClr val="tx1"/>
              </a:solidFill>
              <a:round/>
              <a:headEnd/>
              <a:tailEnd/>
            </a:ln>
            <a:effectLst/>
          </p:spPr>
          <p:txBody>
            <a:bodyPr wrap="none" anchor="ctr"/>
            <a:lstStyle/>
            <a:p>
              <a:endParaRPr lang="zh-TW" altLang="en-US"/>
            </a:p>
          </p:txBody>
        </p:sp>
        <p:sp>
          <p:nvSpPr>
            <p:cNvPr id="12293" name="Oval 5"/>
            <p:cNvSpPr>
              <a:spLocks noChangeArrowheads="1"/>
            </p:cNvSpPr>
            <p:nvPr/>
          </p:nvSpPr>
          <p:spPr bwMode="auto">
            <a:xfrm>
              <a:off x="4620" y="2670"/>
              <a:ext cx="222" cy="558"/>
            </a:xfrm>
            <a:prstGeom prst="ellipse">
              <a:avLst/>
            </a:prstGeom>
            <a:gradFill rotWithShape="1">
              <a:gsLst>
                <a:gs pos="0">
                  <a:srgbClr val="678899"/>
                </a:gs>
                <a:gs pos="100000">
                  <a:schemeClr val="bg1"/>
                </a:gs>
              </a:gsLst>
              <a:lin ang="2700000" scaled="1"/>
            </a:gradFill>
            <a:ln w="9525">
              <a:solidFill>
                <a:schemeClr val="tx1"/>
              </a:solidFill>
              <a:round/>
              <a:headEnd/>
              <a:tailEnd/>
            </a:ln>
            <a:effectLst/>
          </p:spPr>
          <p:txBody>
            <a:bodyPr wrap="none" anchor="ctr"/>
            <a:lstStyle/>
            <a:p>
              <a:endParaRPr lang="zh-TW" altLang="en-US"/>
            </a:p>
          </p:txBody>
        </p:sp>
      </p:grpSp>
      <p:grpSp>
        <p:nvGrpSpPr>
          <p:cNvPr id="12322" name="Group 34"/>
          <p:cNvGrpSpPr>
            <a:grpSpLocks/>
          </p:cNvGrpSpPr>
          <p:nvPr/>
        </p:nvGrpSpPr>
        <p:grpSpPr bwMode="auto">
          <a:xfrm>
            <a:off x="-47625" y="2895600"/>
            <a:ext cx="4648200" cy="2706688"/>
            <a:chOff x="54" y="1824"/>
            <a:chExt cx="2928" cy="1705"/>
          </a:xfrm>
        </p:grpSpPr>
        <p:sp>
          <p:nvSpPr>
            <p:cNvPr id="12315" name="Rectangle 27"/>
            <p:cNvSpPr>
              <a:spLocks noChangeArrowheads="1"/>
            </p:cNvSpPr>
            <p:nvPr/>
          </p:nvSpPr>
          <p:spPr bwMode="auto">
            <a:xfrm>
              <a:off x="234" y="1842"/>
              <a:ext cx="2706" cy="163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2313" name="Rectangle 25"/>
            <p:cNvSpPr>
              <a:spLocks noChangeArrowheads="1"/>
            </p:cNvSpPr>
            <p:nvPr/>
          </p:nvSpPr>
          <p:spPr bwMode="auto">
            <a:xfrm>
              <a:off x="54" y="1824"/>
              <a:ext cx="2928" cy="1705"/>
            </a:xfrm>
            <a:prstGeom prst="rect">
              <a:avLst/>
            </a:prstGeom>
            <a:noFill/>
            <a:ln w="9525">
              <a:noFill/>
              <a:miter lim="800000"/>
              <a:headEnd/>
              <a:tailEnd/>
            </a:ln>
            <a:effectLst/>
          </p:spPr>
          <p:txBody>
            <a:bodyPr/>
            <a:lstStyle/>
            <a:p>
              <a:pPr marL="342900" indent="-342900">
                <a:spcBef>
                  <a:spcPct val="20000"/>
                </a:spcBef>
              </a:pPr>
              <a:r>
                <a:rPr lang="en-US" altLang="zh-TW" sz="2800">
                  <a:ea typeface="新細明體" charset="-120"/>
                </a:rPr>
                <a:t>	glCallList( wheel_id );</a:t>
              </a:r>
            </a:p>
            <a:p>
              <a:pPr marL="342900" indent="-342900">
                <a:spcBef>
                  <a:spcPct val="20000"/>
                </a:spcBef>
              </a:pPr>
              <a:r>
                <a:rPr lang="en-US" altLang="zh-TW" sz="2800">
                  <a:ea typeface="新細明體" charset="-120"/>
                </a:rPr>
                <a:t>	modelview transformation</a:t>
              </a:r>
            </a:p>
            <a:p>
              <a:pPr marL="342900" indent="-342900">
                <a:spcBef>
                  <a:spcPct val="20000"/>
                </a:spcBef>
              </a:pPr>
              <a:r>
                <a:rPr lang="en-US" altLang="zh-TW" sz="2800">
                  <a:ea typeface="新細明體" charset="-120"/>
                </a:rPr>
                <a:t>	glCallList( wheel_id );</a:t>
              </a:r>
            </a:p>
            <a:p>
              <a:pPr marL="342900" indent="-342900">
                <a:spcBef>
                  <a:spcPct val="20000"/>
                </a:spcBef>
              </a:pPr>
              <a:r>
                <a:rPr lang="en-US" altLang="zh-TW" sz="2800">
                  <a:ea typeface="新細明體" charset="-120"/>
                </a:rPr>
                <a:t>	modelview transformation</a:t>
              </a:r>
            </a:p>
            <a:p>
              <a:pPr marL="342900" indent="-342900">
                <a:spcBef>
                  <a:spcPct val="20000"/>
                </a:spcBef>
              </a:pPr>
              <a:r>
                <a:rPr lang="en-US" altLang="zh-TW" sz="2800">
                  <a:ea typeface="新細明體" charset="-120"/>
                </a:rPr>
                <a:t>	glCallList( wheel_id );</a:t>
              </a:r>
            </a:p>
          </p:txBody>
        </p:sp>
      </p:grpSp>
      <p:sp>
        <p:nvSpPr>
          <p:cNvPr id="12319" name="AutoShape 31"/>
          <p:cNvSpPr>
            <a:spLocks noChangeArrowheads="1"/>
          </p:cNvSpPr>
          <p:nvPr/>
        </p:nvSpPr>
        <p:spPr bwMode="auto">
          <a:xfrm rot="13942623" flipH="1" flipV="1">
            <a:off x="6357938" y="3771900"/>
            <a:ext cx="588962" cy="306388"/>
          </a:xfrm>
          <a:prstGeom prst="rightArrow">
            <a:avLst>
              <a:gd name="adj1" fmla="val 37056"/>
              <a:gd name="adj2" fmla="val 59421"/>
            </a:avLst>
          </a:prstGeom>
          <a:solidFill>
            <a:srgbClr val="66FF33"/>
          </a:solidFill>
          <a:ln w="6350"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2320" name="AutoShape 32"/>
          <p:cNvSpPr>
            <a:spLocks noChangeArrowheads="1"/>
          </p:cNvSpPr>
          <p:nvPr/>
        </p:nvSpPr>
        <p:spPr bwMode="auto">
          <a:xfrm rot="13942623" flipH="1" flipV="1">
            <a:off x="7476332" y="3490119"/>
            <a:ext cx="922337" cy="561975"/>
          </a:xfrm>
          <a:prstGeom prst="rightArrow">
            <a:avLst>
              <a:gd name="adj1" fmla="val 37056"/>
              <a:gd name="adj2" fmla="val 50734"/>
            </a:avLst>
          </a:prstGeom>
          <a:solidFill>
            <a:srgbClr val="66FF33"/>
          </a:solidFill>
          <a:ln w="6350"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2321" name="AutoShape 33"/>
          <p:cNvSpPr>
            <a:spLocks noChangeArrowheads="1"/>
          </p:cNvSpPr>
          <p:nvPr/>
        </p:nvSpPr>
        <p:spPr bwMode="auto">
          <a:xfrm rot="13942623" flipH="1" flipV="1">
            <a:off x="4593432" y="3567906"/>
            <a:ext cx="1409700" cy="865187"/>
          </a:xfrm>
          <a:prstGeom prst="rightArrow">
            <a:avLst>
              <a:gd name="adj1" fmla="val 37056"/>
              <a:gd name="adj2" fmla="val 50367"/>
            </a:avLst>
          </a:prstGeom>
          <a:solidFill>
            <a:srgbClr val="66FF33"/>
          </a:solidFill>
          <a:ln w="6350"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a:ea typeface="新細明體" charset="-120"/>
              </a:rPr>
              <a:t>Display Lists</a:t>
            </a:r>
          </a:p>
        </p:txBody>
      </p:sp>
      <p:sp>
        <p:nvSpPr>
          <p:cNvPr id="14339" name="Rectangle 3"/>
          <p:cNvSpPr>
            <a:spLocks noGrp="1" noChangeArrowheads="1"/>
          </p:cNvSpPr>
          <p:nvPr>
            <p:ph type="body" idx="1"/>
          </p:nvPr>
        </p:nvSpPr>
        <p:spPr/>
        <p:txBody>
          <a:bodyPr/>
          <a:lstStyle/>
          <a:p>
            <a:pPr>
              <a:buFontTx/>
              <a:buNone/>
            </a:pPr>
            <a:r>
              <a:rPr lang="zh-TW" altLang="en-US">
                <a:ea typeface="新細明體" charset="-120"/>
              </a:rPr>
              <a:t>	</a:t>
            </a:r>
            <a:r>
              <a:rPr lang="en-US" altLang="zh-TW">
                <a:ea typeface="新細明體" charset="-120"/>
              </a:rPr>
              <a:t>To optimize performance, an OpenGL display list is a cache of commands rather than a dynamic database. </a:t>
            </a:r>
          </a:p>
          <a:p>
            <a:pPr>
              <a:buFontTx/>
              <a:buNone/>
            </a:pPr>
            <a:endParaRPr lang="en-US" altLang="zh-TW">
              <a:ea typeface="新細明體" charset="-120"/>
            </a:endParaRPr>
          </a:p>
          <a:p>
            <a:pPr>
              <a:buFontTx/>
              <a:buNone/>
            </a:pPr>
            <a:r>
              <a:rPr lang="en-US" altLang="zh-TW">
                <a:ea typeface="新細明體" charset="-120"/>
              </a:rPr>
              <a:t>	In other words, once a display list is created, it can't be modified.</a:t>
            </a:r>
          </a:p>
          <a:p>
            <a:endParaRPr lang="zh-TW" altLang="en-US">
              <a:ea typeface="新細明體" charset="-120"/>
            </a:endParaRPr>
          </a:p>
        </p:txBody>
      </p:sp>
      <p:sp>
        <p:nvSpPr>
          <p:cNvPr id="14340" name="AutoShape 4"/>
          <p:cNvSpPr>
            <a:spLocks noChangeArrowheads="1"/>
          </p:cNvSpPr>
          <p:nvPr/>
        </p:nvSpPr>
        <p:spPr bwMode="auto">
          <a:xfrm rot="14097276" flipH="1">
            <a:off x="13494" y="3305969"/>
            <a:ext cx="1030287" cy="561975"/>
          </a:xfrm>
          <a:prstGeom prst="rightArrow">
            <a:avLst>
              <a:gd name="adj1" fmla="val 33343"/>
              <a:gd name="adj2" fmla="val 81473"/>
            </a:avLst>
          </a:prstGeom>
          <a:solidFill>
            <a:srgbClr val="33CC33"/>
          </a:solidFill>
          <a:ln w="9525" algn="ctr">
            <a:no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4924425" y="2449513"/>
            <a:ext cx="3343275" cy="1809750"/>
          </a:xfrm>
          <a:prstGeom prst="rect">
            <a:avLst/>
          </a:prstGeom>
          <a:solidFill>
            <a:srgbClr val="D2DFFE"/>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3320" name="Rectangle 8"/>
          <p:cNvSpPr>
            <a:spLocks noChangeArrowheads="1"/>
          </p:cNvSpPr>
          <p:nvPr/>
        </p:nvSpPr>
        <p:spPr bwMode="auto">
          <a:xfrm>
            <a:off x="828675" y="2457450"/>
            <a:ext cx="3848100" cy="1809750"/>
          </a:xfrm>
          <a:prstGeom prst="rect">
            <a:avLst/>
          </a:prstGeom>
          <a:solidFill>
            <a:srgbClr val="99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3314" name="Rectangle 2"/>
          <p:cNvSpPr>
            <a:spLocks noGrp="1" noChangeArrowheads="1"/>
          </p:cNvSpPr>
          <p:nvPr>
            <p:ph type="title"/>
          </p:nvPr>
        </p:nvSpPr>
        <p:spPr/>
        <p:txBody>
          <a:bodyPr/>
          <a:lstStyle/>
          <a:p>
            <a:r>
              <a:rPr lang="en-US" altLang="zh-TW">
                <a:ea typeface="新細明體" charset="-120"/>
              </a:rPr>
              <a:t>What does Cache Mean?</a:t>
            </a:r>
          </a:p>
        </p:txBody>
      </p:sp>
      <p:sp>
        <p:nvSpPr>
          <p:cNvPr id="13315" name="Rectangle 3"/>
          <p:cNvSpPr>
            <a:spLocks noGrp="1" noChangeArrowheads="1"/>
          </p:cNvSpPr>
          <p:nvPr>
            <p:ph type="body" sz="half" idx="1"/>
          </p:nvPr>
        </p:nvSpPr>
        <p:spPr>
          <a:xfrm>
            <a:off x="457200" y="1600200"/>
            <a:ext cx="8458200" cy="563563"/>
          </a:xfrm>
        </p:spPr>
        <p:txBody>
          <a:bodyPr/>
          <a:lstStyle/>
          <a:p>
            <a:pPr>
              <a:buFontTx/>
              <a:buNone/>
            </a:pPr>
            <a:r>
              <a:rPr lang="zh-TW" altLang="en-US" sz="2800" b="1">
                <a:ea typeface="新細明體" charset="-120"/>
              </a:rPr>
              <a:t>	</a:t>
            </a:r>
            <a:r>
              <a:rPr lang="en-US" altLang="zh-TW" sz="2800" b="1">
                <a:ea typeface="新細明體" charset="-120"/>
              </a:rPr>
              <a:t>glRotate(35.0, 1.0, 0.0, 0.0):</a:t>
            </a:r>
          </a:p>
        </p:txBody>
      </p:sp>
      <p:graphicFrame>
        <p:nvGraphicFramePr>
          <p:cNvPr id="13316" name="Object 4"/>
          <p:cNvGraphicFramePr>
            <a:graphicFrameLocks noChangeAspect="1"/>
          </p:cNvGraphicFramePr>
          <p:nvPr>
            <p:ph sz="half" idx="2"/>
          </p:nvPr>
        </p:nvGraphicFramePr>
        <p:xfrm>
          <a:off x="830263" y="2449513"/>
          <a:ext cx="7461250" cy="1833562"/>
        </p:xfrm>
        <a:graphic>
          <a:graphicData uri="http://schemas.openxmlformats.org/presentationml/2006/ole">
            <p:oleObj spid="_x0000_s13316" name="Equation" r:id="rId3" imgW="3720960" imgH="914400" progId="Equation.DSMT4">
              <p:embed/>
            </p:oleObj>
          </a:graphicData>
        </a:graphic>
      </p:graphicFrame>
      <p:sp>
        <p:nvSpPr>
          <p:cNvPr id="13318" name="Text Box 6"/>
          <p:cNvSpPr txBox="1">
            <a:spLocks noChangeArrowheads="1"/>
          </p:cNvSpPr>
          <p:nvPr/>
        </p:nvSpPr>
        <p:spPr bwMode="auto">
          <a:xfrm>
            <a:off x="830263" y="4438650"/>
            <a:ext cx="2228850" cy="1206500"/>
          </a:xfrm>
          <a:prstGeom prst="rect">
            <a:avLst/>
          </a:prstGeom>
          <a:solidFill>
            <a:srgbClr val="FFCC66"/>
          </a:solidFill>
          <a:ln w="1905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zh-TW" sz="2400">
                <a:ea typeface="新細明體" charset="-120"/>
              </a:rPr>
              <a:t>Matrix Computed by the Function</a:t>
            </a:r>
          </a:p>
        </p:txBody>
      </p:sp>
      <p:sp>
        <p:nvSpPr>
          <p:cNvPr id="13319" name="Text Box 7"/>
          <p:cNvSpPr txBox="1">
            <a:spLocks noChangeArrowheads="1"/>
          </p:cNvSpPr>
          <p:nvPr/>
        </p:nvSpPr>
        <p:spPr bwMode="auto">
          <a:xfrm>
            <a:off x="6062663" y="4438650"/>
            <a:ext cx="2228850" cy="841375"/>
          </a:xfrm>
          <a:prstGeom prst="rect">
            <a:avLst/>
          </a:prstGeom>
          <a:solidFill>
            <a:srgbClr val="FFCC66"/>
          </a:solidFill>
          <a:ln w="1905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zh-TW" sz="2400">
                <a:ea typeface="新細明體" charset="-120"/>
              </a:rPr>
              <a:t>Computation Result</a:t>
            </a:r>
          </a:p>
        </p:txBody>
      </p:sp>
      <p:sp>
        <p:nvSpPr>
          <p:cNvPr id="13323" name="AutoShape 11"/>
          <p:cNvSpPr>
            <a:spLocks noChangeArrowheads="1"/>
          </p:cNvSpPr>
          <p:nvPr/>
        </p:nvSpPr>
        <p:spPr bwMode="auto">
          <a:xfrm rot="6406376" flipH="1">
            <a:off x="5038726" y="3590925"/>
            <a:ext cx="2400300" cy="2581275"/>
          </a:xfrm>
          <a:custGeom>
            <a:avLst/>
            <a:gdLst>
              <a:gd name="G0" fmla="+- -2002544 0 0"/>
              <a:gd name="G1" fmla="+- 11056334 0 0"/>
              <a:gd name="G2" fmla="+- -2002544 0 11056334"/>
              <a:gd name="G3" fmla="+- 10800 0 0"/>
              <a:gd name="G4" fmla="+- 0 0 -2002544"/>
              <a:gd name="T0" fmla="*/ 360 256 1"/>
              <a:gd name="T1" fmla="*/ 0 256 1"/>
              <a:gd name="G5" fmla="+- G2 T0 T1"/>
              <a:gd name="G6" fmla="?: G2 G2 G5"/>
              <a:gd name="G7" fmla="+- 0 0 G6"/>
              <a:gd name="G8" fmla="+- 9720 0 0"/>
              <a:gd name="G9" fmla="+- 0 0 11056334"/>
              <a:gd name="G10" fmla="+- 9720 0 2700"/>
              <a:gd name="G11" fmla="cos G10 -2002544"/>
              <a:gd name="G12" fmla="sin G10 -2002544"/>
              <a:gd name="G13" fmla="cos 13500 -2002544"/>
              <a:gd name="G14" fmla="sin 13500 -2002544"/>
              <a:gd name="G15" fmla="+- G11 10800 0"/>
              <a:gd name="G16" fmla="+- G12 10800 0"/>
              <a:gd name="G17" fmla="+- G13 10800 0"/>
              <a:gd name="G18" fmla="+- G14 10800 0"/>
              <a:gd name="G19" fmla="*/ 9720 1 2"/>
              <a:gd name="G20" fmla="+- G19 5400 0"/>
              <a:gd name="G21" fmla="cos G20 -2002544"/>
              <a:gd name="G22" fmla="sin G20 -2002544"/>
              <a:gd name="G23" fmla="+- G21 10800 0"/>
              <a:gd name="G24" fmla="+- G12 G23 G22"/>
              <a:gd name="G25" fmla="+- G22 G23 G11"/>
              <a:gd name="G26" fmla="cos 10800 -2002544"/>
              <a:gd name="G27" fmla="sin 10800 -2002544"/>
              <a:gd name="G28" fmla="cos 9720 -2002544"/>
              <a:gd name="G29" fmla="sin 9720 -2002544"/>
              <a:gd name="G30" fmla="+- G26 10800 0"/>
              <a:gd name="G31" fmla="+- G27 10800 0"/>
              <a:gd name="G32" fmla="+- G28 10800 0"/>
              <a:gd name="G33" fmla="+- G29 10800 0"/>
              <a:gd name="G34" fmla="+- G19 5400 0"/>
              <a:gd name="G35" fmla="cos G34 11056334"/>
              <a:gd name="G36" fmla="sin G34 11056334"/>
              <a:gd name="G37" fmla="+/ 11056334 -2002544 2"/>
              <a:gd name="T2" fmla="*/ 180 256 1"/>
              <a:gd name="T3" fmla="*/ 0 256 1"/>
              <a:gd name="G38" fmla="+- G37 T2 T3"/>
              <a:gd name="G39" fmla="?: G2 G37 G38"/>
              <a:gd name="G40" fmla="cos 10800 G39"/>
              <a:gd name="G41" fmla="sin 10800 G39"/>
              <a:gd name="G42" fmla="cos 9720 G39"/>
              <a:gd name="G43" fmla="sin 9720 G39"/>
              <a:gd name="G44" fmla="+- G40 10800 0"/>
              <a:gd name="G45" fmla="+- G41 10800 0"/>
              <a:gd name="G46" fmla="+- G42 10800 0"/>
              <a:gd name="G47" fmla="+- G43 10800 0"/>
              <a:gd name="G48" fmla="+- G35 10800 0"/>
              <a:gd name="G49" fmla="+- G36 10800 0"/>
              <a:gd name="T4" fmla="*/ 6942 w 21600"/>
              <a:gd name="T5" fmla="*/ 712 h 21600"/>
              <a:gd name="T6" fmla="*/ 738 w 21600"/>
              <a:gd name="T7" fmla="*/ 12809 h 21600"/>
              <a:gd name="T8" fmla="*/ 7328 w 21600"/>
              <a:gd name="T9" fmla="*/ 1721 h 21600"/>
              <a:gd name="T10" fmla="*/ 22425 w 21600"/>
              <a:gd name="T11" fmla="*/ 3936 h 21600"/>
              <a:gd name="T12" fmla="*/ 21283 w 21600"/>
              <a:gd name="T13" fmla="*/ 8373 h 21600"/>
              <a:gd name="T14" fmla="*/ 16845 w 21600"/>
              <a:gd name="T15" fmla="*/ 723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170" y="5858"/>
                </a:moveTo>
                <a:cubicBezTo>
                  <a:pt x="17421" y="2897"/>
                  <a:pt x="14238" y="1080"/>
                  <a:pt x="10800" y="1080"/>
                </a:cubicBezTo>
                <a:cubicBezTo>
                  <a:pt x="5431" y="1080"/>
                  <a:pt x="1080" y="5431"/>
                  <a:pt x="1080" y="10800"/>
                </a:cubicBezTo>
                <a:cubicBezTo>
                  <a:pt x="1079" y="11439"/>
                  <a:pt x="1143" y="12076"/>
                  <a:pt x="1268" y="12703"/>
                </a:cubicBezTo>
                <a:lnTo>
                  <a:pt x="209" y="12915"/>
                </a:lnTo>
                <a:cubicBezTo>
                  <a:pt x="70" y="12218"/>
                  <a:pt x="0" y="11510"/>
                  <a:pt x="0" y="10800"/>
                </a:cubicBezTo>
                <a:cubicBezTo>
                  <a:pt x="0" y="4835"/>
                  <a:pt x="4835" y="0"/>
                  <a:pt x="10800" y="0"/>
                </a:cubicBezTo>
                <a:cubicBezTo>
                  <a:pt x="14621" y="-1"/>
                  <a:pt x="18157" y="2019"/>
                  <a:pt x="20100" y="5309"/>
                </a:cubicBezTo>
                <a:lnTo>
                  <a:pt x="22425" y="3936"/>
                </a:lnTo>
                <a:lnTo>
                  <a:pt x="21283" y="8373"/>
                </a:lnTo>
                <a:lnTo>
                  <a:pt x="16845" y="7231"/>
                </a:lnTo>
                <a:lnTo>
                  <a:pt x="19170" y="5858"/>
                </a:lnTo>
                <a:close/>
              </a:path>
            </a:pathLst>
          </a:custGeom>
          <a:solidFill>
            <a:srgbClr val="66FF3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zh-TW" altLang="en-US"/>
          </a:p>
        </p:txBody>
      </p:sp>
      <p:sp>
        <p:nvSpPr>
          <p:cNvPr id="13322" name="Text Box 10"/>
          <p:cNvSpPr txBox="1">
            <a:spLocks noChangeArrowheads="1"/>
          </p:cNvSpPr>
          <p:nvPr/>
        </p:nvSpPr>
        <p:spPr bwMode="auto">
          <a:xfrm>
            <a:off x="3267075" y="5476875"/>
            <a:ext cx="2590800" cy="841375"/>
          </a:xfrm>
          <a:prstGeom prst="rect">
            <a:avLst/>
          </a:prstGeom>
          <a:solidFill>
            <a:srgbClr val="FF5050"/>
          </a:solidFill>
          <a:ln w="1905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zh-TW" sz="2400">
                <a:ea typeface="新細明體" charset="-120"/>
              </a:rPr>
              <a:t>We Store This Matrix in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3323"/>
                                        </p:tgtEl>
                                        <p:attrNameLst>
                                          <p:attrName>style.visibility</p:attrName>
                                        </p:attrNameLst>
                                      </p:cBhvr>
                                      <p:to>
                                        <p:strVal val="visible"/>
                                      </p:to>
                                    </p:set>
                                    <p:animEffect transition="in" filter="wipe(down)">
                                      <p:cBhvr>
                                        <p:cTn id="9"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TW">
                <a:ea typeface="新細明體" charset="-120"/>
              </a:rPr>
              <a:t>Getting Display Lists ids</a:t>
            </a:r>
          </a:p>
        </p:txBody>
      </p:sp>
      <p:sp>
        <p:nvSpPr>
          <p:cNvPr id="16387" name="Rectangle 3"/>
          <p:cNvSpPr>
            <a:spLocks noGrp="1" noChangeArrowheads="1"/>
          </p:cNvSpPr>
          <p:nvPr>
            <p:ph type="body" idx="1"/>
          </p:nvPr>
        </p:nvSpPr>
        <p:spPr/>
        <p:txBody>
          <a:bodyPr/>
          <a:lstStyle/>
          <a:p>
            <a:pPr>
              <a:lnSpc>
                <a:spcPct val="90000"/>
              </a:lnSpc>
              <a:buFontTx/>
              <a:buNone/>
            </a:pPr>
            <a:r>
              <a:rPr lang="en-US" altLang="zh-TW" sz="2400" i="1">
                <a:ea typeface="新細明體" charset="-120"/>
              </a:rPr>
              <a:t>GLuint </a:t>
            </a:r>
            <a:r>
              <a:rPr lang="en-US" altLang="zh-TW" sz="2400" b="1" i="1">
                <a:ea typeface="新細明體" charset="-120"/>
              </a:rPr>
              <a:t>glGenLists</a:t>
            </a:r>
            <a:r>
              <a:rPr lang="en-US" altLang="zh-TW" sz="2400" i="1">
                <a:ea typeface="新細明體" charset="-120"/>
              </a:rPr>
              <a:t>(GLsizei range);</a:t>
            </a:r>
          </a:p>
          <a:p>
            <a:pPr>
              <a:lnSpc>
                <a:spcPct val="90000"/>
              </a:lnSpc>
              <a:buFontTx/>
              <a:buNone/>
            </a:pPr>
            <a:endParaRPr lang="en-US" altLang="zh-TW" sz="2400" i="1">
              <a:ea typeface="新細明體" charset="-120"/>
            </a:endParaRPr>
          </a:p>
          <a:p>
            <a:pPr>
              <a:lnSpc>
                <a:spcPct val="90000"/>
              </a:lnSpc>
              <a:buFontTx/>
              <a:buNone/>
            </a:pPr>
            <a:r>
              <a:rPr lang="en-US" altLang="zh-TW" sz="2400" i="1">
                <a:ea typeface="新細明體" charset="-120"/>
              </a:rPr>
              <a:t>	</a:t>
            </a:r>
            <a:r>
              <a:rPr lang="en-US" altLang="zh-TW" sz="2400">
                <a:ea typeface="新細明體" charset="-120"/>
              </a:rPr>
              <a:t>Allocates range number of contiguous, previously unallocated display-list indices. The integer returned is the index that marks the beginning of a contiguous block of empty display-list indices.</a:t>
            </a:r>
          </a:p>
          <a:p>
            <a:pPr>
              <a:lnSpc>
                <a:spcPct val="90000"/>
              </a:lnSpc>
              <a:buFontTx/>
              <a:buNone/>
            </a:pPr>
            <a:endParaRPr lang="en-US" altLang="zh-TW" sz="2400">
              <a:ea typeface="新細明體" charset="-120"/>
            </a:endParaRPr>
          </a:p>
          <a:p>
            <a:pPr>
              <a:lnSpc>
                <a:spcPct val="90000"/>
              </a:lnSpc>
              <a:buFontTx/>
              <a:buNone/>
            </a:pPr>
            <a:r>
              <a:rPr lang="en-US" altLang="zh-TW" sz="2400" i="1">
                <a:ea typeface="新細明體" charset="-120"/>
              </a:rPr>
              <a:t>void </a:t>
            </a:r>
            <a:r>
              <a:rPr lang="en-US" altLang="zh-TW" sz="2400" b="1" i="1">
                <a:ea typeface="新細明體" charset="-120"/>
              </a:rPr>
              <a:t>glDeleteLists</a:t>
            </a:r>
            <a:r>
              <a:rPr lang="en-US" altLang="zh-TW" sz="2400" i="1">
                <a:ea typeface="新細明體" charset="-120"/>
              </a:rPr>
              <a:t>(GLuint list, GLsizei range);</a:t>
            </a:r>
          </a:p>
          <a:p>
            <a:pPr>
              <a:lnSpc>
                <a:spcPct val="90000"/>
              </a:lnSpc>
              <a:buFontTx/>
              <a:buNone/>
            </a:pPr>
            <a:endParaRPr lang="en-US" altLang="zh-TW" sz="2400" i="1">
              <a:ea typeface="新細明體" charset="-120"/>
            </a:endParaRPr>
          </a:p>
          <a:p>
            <a:pPr>
              <a:lnSpc>
                <a:spcPct val="90000"/>
              </a:lnSpc>
              <a:buFontTx/>
              <a:buNone/>
            </a:pPr>
            <a:r>
              <a:rPr lang="en-US" altLang="zh-TW" sz="2400" i="1">
                <a:ea typeface="新細明體" charset="-120"/>
              </a:rPr>
              <a:t>	</a:t>
            </a:r>
            <a:r>
              <a:rPr lang="en-US" altLang="zh-TW" sz="2400">
                <a:ea typeface="新細明體" charset="-120"/>
              </a:rPr>
              <a:t>Deletes range display lists, starting at the index specified by list.</a:t>
            </a:r>
            <a:r>
              <a:rPr lang="en-US" altLang="zh-TW" sz="2400" i="1">
                <a:ea typeface="新細明體" charset="-120"/>
              </a:rPr>
              <a:t> </a:t>
            </a:r>
            <a:endParaRPr lang="en-US" altLang="zh-TW" sz="2400">
              <a:ea typeface="新細明體"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a:ea typeface="新細明體" charset="-120"/>
              </a:rPr>
              <a:t>Creating a List</a:t>
            </a:r>
          </a:p>
        </p:txBody>
      </p:sp>
      <p:sp>
        <p:nvSpPr>
          <p:cNvPr id="6147" name="Rectangle 3"/>
          <p:cNvSpPr>
            <a:spLocks noGrp="1" noChangeArrowheads="1"/>
          </p:cNvSpPr>
          <p:nvPr>
            <p:ph type="body" idx="1"/>
          </p:nvPr>
        </p:nvSpPr>
        <p:spPr>
          <a:xfrm>
            <a:off x="457200" y="1600200"/>
            <a:ext cx="8410575" cy="4525963"/>
          </a:xfrm>
        </p:spPr>
        <p:txBody>
          <a:bodyPr/>
          <a:lstStyle/>
          <a:p>
            <a:pPr>
              <a:lnSpc>
                <a:spcPct val="90000"/>
              </a:lnSpc>
              <a:buFontTx/>
              <a:buNone/>
            </a:pPr>
            <a:r>
              <a:rPr lang="en-US" altLang="zh-TW" sz="2400" i="1">
                <a:ea typeface="新細明體" charset="-120"/>
              </a:rPr>
              <a:t>void </a:t>
            </a:r>
            <a:r>
              <a:rPr lang="en-US" altLang="zh-TW" sz="2400" b="1" i="1">
                <a:ea typeface="新細明體" charset="-120"/>
              </a:rPr>
              <a:t>glNewList </a:t>
            </a:r>
            <a:r>
              <a:rPr lang="en-US" altLang="zh-TW" sz="2400" i="1">
                <a:ea typeface="新細明體" charset="-120"/>
              </a:rPr>
              <a:t>(GLuint list, GLenum mode);</a:t>
            </a:r>
          </a:p>
          <a:p>
            <a:pPr>
              <a:lnSpc>
                <a:spcPct val="90000"/>
              </a:lnSpc>
              <a:buFontTx/>
              <a:buNone/>
            </a:pPr>
            <a:endParaRPr lang="en-US" altLang="zh-TW" sz="2400" i="1">
              <a:ea typeface="新細明體" charset="-120"/>
            </a:endParaRPr>
          </a:p>
          <a:p>
            <a:pPr>
              <a:lnSpc>
                <a:spcPct val="90000"/>
              </a:lnSpc>
              <a:buFontTx/>
              <a:buNone/>
            </a:pPr>
            <a:r>
              <a:rPr lang="en-US" altLang="zh-TW" sz="2400">
                <a:ea typeface="新細明體" charset="-120"/>
              </a:rPr>
              <a:t>	Specifies the start of a display list. OpenGL routines that are called subsequently are stored in a display list, except for a few restricted OpenGL routines that can't be stored. </a:t>
            </a:r>
          </a:p>
          <a:p>
            <a:pPr>
              <a:lnSpc>
                <a:spcPct val="90000"/>
              </a:lnSpc>
              <a:buFontTx/>
              <a:buNone/>
            </a:pPr>
            <a:r>
              <a:rPr lang="en-US" altLang="zh-TW" sz="2400">
                <a:ea typeface="新細明體" charset="-120"/>
              </a:rPr>
              <a:t>	Mode can be </a:t>
            </a:r>
            <a:r>
              <a:rPr lang="en-US" altLang="zh-TW" sz="2000" b="1">
                <a:ea typeface="新細明體" charset="-120"/>
              </a:rPr>
              <a:t>GL_COMPILE</a:t>
            </a:r>
            <a:r>
              <a:rPr lang="en-US" altLang="zh-TW" sz="2400">
                <a:ea typeface="新細明體" charset="-120"/>
              </a:rPr>
              <a:t> or </a:t>
            </a:r>
            <a:r>
              <a:rPr lang="en-US" altLang="zh-TW" sz="2000" b="1">
                <a:ea typeface="新細明體" charset="-120"/>
              </a:rPr>
              <a:t>GL_COMPILE_AND_EXECUTE</a:t>
            </a:r>
            <a:r>
              <a:rPr lang="en-US" altLang="zh-TW" sz="2400">
                <a:ea typeface="新細明體" charset="-120"/>
              </a:rPr>
              <a:t>. </a:t>
            </a:r>
          </a:p>
          <a:p>
            <a:pPr>
              <a:lnSpc>
                <a:spcPct val="90000"/>
              </a:lnSpc>
              <a:buFontTx/>
              <a:buNone/>
            </a:pPr>
            <a:endParaRPr lang="en-US" altLang="zh-TW" sz="2400" i="1">
              <a:ea typeface="新細明體" charset="-120"/>
            </a:endParaRPr>
          </a:p>
          <a:p>
            <a:pPr>
              <a:lnSpc>
                <a:spcPct val="90000"/>
              </a:lnSpc>
              <a:buFontTx/>
              <a:buNone/>
            </a:pPr>
            <a:endParaRPr lang="en-US" altLang="zh-TW" sz="2400" i="1">
              <a:ea typeface="新細明體" charset="-120"/>
            </a:endParaRPr>
          </a:p>
          <a:p>
            <a:pPr>
              <a:lnSpc>
                <a:spcPct val="90000"/>
              </a:lnSpc>
              <a:buFontTx/>
              <a:buNone/>
            </a:pPr>
            <a:r>
              <a:rPr lang="en-US" altLang="zh-TW" sz="2400" i="1">
                <a:ea typeface="新細明體" charset="-120"/>
              </a:rPr>
              <a:t>void </a:t>
            </a:r>
            <a:r>
              <a:rPr lang="en-US" altLang="zh-TW" sz="2400" b="1" i="1">
                <a:ea typeface="新細明體" charset="-120"/>
              </a:rPr>
              <a:t>glEndList </a:t>
            </a:r>
            <a:r>
              <a:rPr lang="en-US" altLang="zh-TW" sz="2400" i="1">
                <a:ea typeface="新細明體" charset="-120"/>
              </a:rPr>
              <a:t>(void); </a:t>
            </a:r>
          </a:p>
          <a:p>
            <a:pPr>
              <a:lnSpc>
                <a:spcPct val="90000"/>
              </a:lnSpc>
              <a:buFontTx/>
              <a:buNone/>
            </a:pPr>
            <a:endParaRPr lang="en-US" altLang="zh-TW" sz="2400">
              <a:ea typeface="新細明體" charset="-120"/>
            </a:endParaRPr>
          </a:p>
          <a:p>
            <a:pPr>
              <a:lnSpc>
                <a:spcPct val="90000"/>
              </a:lnSpc>
              <a:buFontTx/>
              <a:buNone/>
            </a:pPr>
            <a:r>
              <a:rPr lang="en-US" altLang="zh-TW" sz="2400">
                <a:ea typeface="新細明體" charset="-120"/>
              </a:rPr>
              <a:t>	Marks the end of a display list.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a:ea typeface="新細明體" charset="-120"/>
              </a:rPr>
              <a:t>Rendering Context</a:t>
            </a:r>
          </a:p>
        </p:txBody>
      </p:sp>
      <p:sp>
        <p:nvSpPr>
          <p:cNvPr id="17411" name="Rectangle 3"/>
          <p:cNvSpPr>
            <a:spLocks noGrp="1" noChangeArrowheads="1"/>
          </p:cNvSpPr>
          <p:nvPr>
            <p:ph type="body" idx="1"/>
          </p:nvPr>
        </p:nvSpPr>
        <p:spPr/>
        <p:txBody>
          <a:bodyPr/>
          <a:lstStyle/>
          <a:p>
            <a:pPr>
              <a:buFontTx/>
              <a:buNone/>
            </a:pPr>
            <a:r>
              <a:rPr lang="zh-TW" altLang="en-US">
                <a:ea typeface="新細明體" charset="-120"/>
              </a:rPr>
              <a:t>	</a:t>
            </a:r>
            <a:r>
              <a:rPr lang="en-US" altLang="zh-TW">
                <a:ea typeface="新細明體" charset="-120"/>
              </a:rPr>
              <a:t>Display Lists are rendering context sensitive.</a:t>
            </a:r>
          </a:p>
          <a:p>
            <a:pPr>
              <a:buFontTx/>
              <a:buNone/>
            </a:pPr>
            <a:r>
              <a:rPr lang="en-US" altLang="zh-TW">
                <a:ea typeface="新細明體" charset="-120"/>
              </a:rPr>
              <a:t>	If you are working in a rendering context that is not the one that the display list was created in, it will probably not work!!!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a:ea typeface="新細明體" charset="-120"/>
              </a:rPr>
              <a:t>Not Allowed</a:t>
            </a:r>
          </a:p>
        </p:txBody>
      </p:sp>
      <p:sp>
        <p:nvSpPr>
          <p:cNvPr id="19459" name="Rectangle 3"/>
          <p:cNvSpPr>
            <a:spLocks noGrp="1" noChangeArrowheads="1"/>
          </p:cNvSpPr>
          <p:nvPr>
            <p:ph type="body" idx="1"/>
          </p:nvPr>
        </p:nvSpPr>
        <p:spPr>
          <a:xfrm>
            <a:off x="461963" y="1314450"/>
            <a:ext cx="3448050" cy="544513"/>
          </a:xfrm>
        </p:spPr>
        <p:txBody>
          <a:bodyPr/>
          <a:lstStyle/>
          <a:p>
            <a:pPr algn="ctr">
              <a:buFontTx/>
              <a:buNone/>
            </a:pPr>
            <a:r>
              <a:rPr lang="en-US" altLang="zh-TW">
                <a:ea typeface="新細明體" charset="-120"/>
              </a:rPr>
              <a:t>Vertex Array Stuff</a:t>
            </a:r>
          </a:p>
        </p:txBody>
      </p:sp>
      <p:sp>
        <p:nvSpPr>
          <p:cNvPr id="19460" name="Rectangle 4"/>
          <p:cNvSpPr>
            <a:spLocks noChangeArrowheads="1"/>
          </p:cNvSpPr>
          <p:nvPr/>
        </p:nvSpPr>
        <p:spPr bwMode="auto">
          <a:xfrm>
            <a:off x="557213" y="1955800"/>
            <a:ext cx="3257550" cy="4040188"/>
          </a:xfrm>
          <a:prstGeom prst="rect">
            <a:avLst/>
          </a:prstGeom>
          <a:solidFill>
            <a:srgbClr val="FFFFCC"/>
          </a:solidFill>
          <a:ln w="12700">
            <a:solidFill>
              <a:schemeClr val="tx1"/>
            </a:solidFill>
            <a:miter lim="800000"/>
            <a:headEnd/>
            <a:tailEnd/>
          </a:ln>
          <a:effectLst/>
        </p:spPr>
        <p:txBody>
          <a:bodyPr/>
          <a:lstStyle/>
          <a:p>
            <a:pPr marL="342900" indent="-342900" algn="ctr">
              <a:spcBef>
                <a:spcPct val="20000"/>
              </a:spcBef>
            </a:pPr>
            <a:r>
              <a:rPr lang="en-US" altLang="zh-TW" sz="2400">
                <a:ea typeface="新細明體" charset="-120"/>
              </a:rPr>
              <a:t>glVertexPointer()</a:t>
            </a:r>
          </a:p>
          <a:p>
            <a:pPr marL="342900" indent="-342900" algn="ctr">
              <a:spcBef>
                <a:spcPct val="20000"/>
              </a:spcBef>
            </a:pPr>
            <a:r>
              <a:rPr lang="en-US" altLang="zh-TW" sz="2400">
                <a:ea typeface="新細明體" charset="-120"/>
              </a:rPr>
              <a:t>glColorPointer()</a:t>
            </a:r>
          </a:p>
          <a:p>
            <a:pPr marL="342900" indent="-342900" algn="ctr">
              <a:spcBef>
                <a:spcPct val="20000"/>
              </a:spcBef>
            </a:pPr>
            <a:r>
              <a:rPr lang="en-US" altLang="zh-TW" sz="2400">
                <a:ea typeface="新細明體" charset="-120"/>
              </a:rPr>
              <a:t>glNormalPointer()</a:t>
            </a:r>
          </a:p>
          <a:p>
            <a:pPr marL="342900" indent="-342900" algn="ctr">
              <a:spcBef>
                <a:spcPct val="20000"/>
              </a:spcBef>
            </a:pPr>
            <a:r>
              <a:rPr lang="en-US" altLang="zh-TW" sz="2400">
                <a:ea typeface="新細明體" charset="-120"/>
              </a:rPr>
              <a:t>glTexCoordPointer()</a:t>
            </a:r>
          </a:p>
          <a:p>
            <a:pPr marL="342900" indent="-342900" algn="ctr">
              <a:spcBef>
                <a:spcPct val="20000"/>
              </a:spcBef>
            </a:pPr>
            <a:r>
              <a:rPr lang="en-US" altLang="zh-TW" sz="2400">
                <a:ea typeface="新細明體" charset="-120"/>
              </a:rPr>
              <a:t>glEdgeFlagPointer()</a:t>
            </a:r>
          </a:p>
          <a:p>
            <a:pPr marL="342900" indent="-342900" algn="ctr">
              <a:spcBef>
                <a:spcPct val="20000"/>
              </a:spcBef>
            </a:pPr>
            <a:r>
              <a:rPr lang="en-US" altLang="zh-TW" sz="2400">
                <a:ea typeface="新細明體" charset="-120"/>
              </a:rPr>
              <a:t>glIndexPointer()</a:t>
            </a:r>
          </a:p>
          <a:p>
            <a:pPr marL="342900" indent="-342900" algn="ctr">
              <a:spcBef>
                <a:spcPct val="20000"/>
              </a:spcBef>
            </a:pPr>
            <a:r>
              <a:rPr lang="en-US" altLang="zh-TW" sz="2400">
                <a:ea typeface="新細明體" charset="-120"/>
              </a:rPr>
              <a:t>glInterleavedArrays()</a:t>
            </a:r>
          </a:p>
          <a:p>
            <a:pPr marL="342900" indent="-342900" algn="ctr">
              <a:spcBef>
                <a:spcPct val="20000"/>
              </a:spcBef>
            </a:pPr>
            <a:r>
              <a:rPr lang="en-US" altLang="zh-TW" sz="2400">
                <a:ea typeface="新細明體" charset="-120"/>
              </a:rPr>
              <a:t>glEnableClientState()</a:t>
            </a:r>
          </a:p>
          <a:p>
            <a:pPr marL="342900" indent="-342900" algn="ctr">
              <a:spcBef>
                <a:spcPct val="20000"/>
              </a:spcBef>
            </a:pPr>
            <a:r>
              <a:rPr lang="en-US" altLang="zh-TW" sz="2400">
                <a:ea typeface="新細明體" charset="-120"/>
              </a:rPr>
              <a:t>glDisableClientState()</a:t>
            </a:r>
          </a:p>
        </p:txBody>
      </p:sp>
      <p:sp>
        <p:nvSpPr>
          <p:cNvPr id="19461" name="Rectangle 5"/>
          <p:cNvSpPr>
            <a:spLocks noChangeArrowheads="1"/>
          </p:cNvSpPr>
          <p:nvPr/>
        </p:nvSpPr>
        <p:spPr bwMode="auto">
          <a:xfrm>
            <a:off x="5033963" y="1314450"/>
            <a:ext cx="3448050" cy="544513"/>
          </a:xfrm>
          <a:prstGeom prst="rect">
            <a:avLst/>
          </a:prstGeom>
          <a:noFill/>
          <a:ln w="9525">
            <a:noFill/>
            <a:miter lim="800000"/>
            <a:headEnd/>
            <a:tailEnd/>
          </a:ln>
          <a:effectLst/>
        </p:spPr>
        <p:txBody>
          <a:bodyPr/>
          <a:lstStyle/>
          <a:p>
            <a:pPr marL="342900" indent="-342900" algn="ctr">
              <a:spcBef>
                <a:spcPct val="20000"/>
              </a:spcBef>
            </a:pPr>
            <a:r>
              <a:rPr lang="en-US" altLang="zh-TW" sz="3200">
                <a:ea typeface="新細明體" charset="-120"/>
              </a:rPr>
              <a:t>Display List Stuff</a:t>
            </a:r>
          </a:p>
        </p:txBody>
      </p:sp>
      <p:sp>
        <p:nvSpPr>
          <p:cNvPr id="19463" name="Rectangle 7"/>
          <p:cNvSpPr>
            <a:spLocks noChangeArrowheads="1"/>
          </p:cNvSpPr>
          <p:nvPr/>
        </p:nvSpPr>
        <p:spPr bwMode="auto">
          <a:xfrm>
            <a:off x="5662613" y="1955800"/>
            <a:ext cx="2190750" cy="1192213"/>
          </a:xfrm>
          <a:prstGeom prst="rect">
            <a:avLst/>
          </a:prstGeom>
          <a:solidFill>
            <a:srgbClr val="FFFFCC"/>
          </a:solidFill>
          <a:ln w="12700">
            <a:solidFill>
              <a:schemeClr val="tx1"/>
            </a:solidFill>
            <a:miter lim="800000"/>
            <a:headEnd/>
            <a:tailEnd/>
          </a:ln>
          <a:effectLst/>
        </p:spPr>
        <p:txBody>
          <a:bodyPr/>
          <a:lstStyle/>
          <a:p>
            <a:pPr marL="342900" indent="-342900" algn="ctr"/>
            <a:r>
              <a:rPr lang="en-US" altLang="zh-TW" sz="2400">
                <a:ea typeface="新細明體" charset="-120"/>
              </a:rPr>
              <a:t>glDeleteLists() </a:t>
            </a:r>
          </a:p>
          <a:p>
            <a:pPr marL="342900" indent="-342900" algn="ctr"/>
            <a:r>
              <a:rPr lang="en-US" altLang="zh-TW" sz="2400">
                <a:ea typeface="新細明體" charset="-120"/>
              </a:rPr>
              <a:t>glGenLists()</a:t>
            </a:r>
          </a:p>
          <a:p>
            <a:pPr marL="342900" indent="-342900" algn="ctr"/>
            <a:r>
              <a:rPr lang="en-US" altLang="zh-TW" sz="2400">
                <a:ea typeface="新細明體" charset="-120"/>
              </a:rPr>
              <a:t>glIsList()</a:t>
            </a:r>
          </a:p>
        </p:txBody>
      </p:sp>
      <p:sp>
        <p:nvSpPr>
          <p:cNvPr id="19465" name="Rectangle 9"/>
          <p:cNvSpPr>
            <a:spLocks noChangeArrowheads="1"/>
          </p:cNvSpPr>
          <p:nvPr/>
        </p:nvSpPr>
        <p:spPr bwMode="auto">
          <a:xfrm>
            <a:off x="5033963" y="3429000"/>
            <a:ext cx="3448050" cy="544513"/>
          </a:xfrm>
          <a:prstGeom prst="rect">
            <a:avLst/>
          </a:prstGeom>
          <a:noFill/>
          <a:ln w="9525">
            <a:noFill/>
            <a:miter lim="800000"/>
            <a:headEnd/>
            <a:tailEnd/>
          </a:ln>
          <a:effectLst/>
        </p:spPr>
        <p:txBody>
          <a:bodyPr/>
          <a:lstStyle/>
          <a:p>
            <a:pPr marL="342900" indent="-342900" algn="ctr">
              <a:spcBef>
                <a:spcPct val="20000"/>
              </a:spcBef>
            </a:pPr>
            <a:r>
              <a:rPr lang="en-US" altLang="zh-TW" sz="3200">
                <a:ea typeface="新細明體" charset="-120"/>
              </a:rPr>
              <a:t>Selection Stuff</a:t>
            </a:r>
          </a:p>
        </p:txBody>
      </p:sp>
      <p:sp>
        <p:nvSpPr>
          <p:cNvPr id="19466" name="Rectangle 10"/>
          <p:cNvSpPr>
            <a:spLocks noChangeArrowheads="1"/>
          </p:cNvSpPr>
          <p:nvPr/>
        </p:nvSpPr>
        <p:spPr bwMode="auto">
          <a:xfrm>
            <a:off x="5353050" y="4070350"/>
            <a:ext cx="2809875" cy="1401763"/>
          </a:xfrm>
          <a:prstGeom prst="rect">
            <a:avLst/>
          </a:prstGeom>
          <a:solidFill>
            <a:srgbClr val="FFFFCC"/>
          </a:solidFill>
          <a:ln w="12700">
            <a:solidFill>
              <a:schemeClr val="tx1"/>
            </a:solidFill>
            <a:miter lim="800000"/>
            <a:headEnd/>
            <a:tailEnd/>
          </a:ln>
          <a:effectLst/>
        </p:spPr>
        <p:txBody>
          <a:bodyPr/>
          <a:lstStyle/>
          <a:p>
            <a:pPr marL="342900" indent="-342900" algn="ctr">
              <a:spcBef>
                <a:spcPct val="20000"/>
              </a:spcBef>
            </a:pPr>
            <a:r>
              <a:rPr lang="en-US" altLang="zh-TW" sz="2400">
                <a:ea typeface="新細明體" charset="-120"/>
              </a:rPr>
              <a:t>glRenderMode()</a:t>
            </a:r>
          </a:p>
          <a:p>
            <a:pPr marL="342900" indent="-342900" algn="ctr">
              <a:spcBef>
                <a:spcPct val="20000"/>
              </a:spcBef>
            </a:pPr>
            <a:r>
              <a:rPr lang="en-US" altLang="zh-TW" sz="2400">
                <a:ea typeface="新細明體" charset="-120"/>
              </a:rPr>
              <a:t>glSelectBuffer()</a:t>
            </a:r>
          </a:p>
          <a:p>
            <a:pPr marL="342900" indent="-342900" algn="ctr">
              <a:spcBef>
                <a:spcPct val="20000"/>
              </a:spcBef>
            </a:pPr>
            <a:r>
              <a:rPr lang="en-US" altLang="zh-TW" sz="2400">
                <a:ea typeface="新細明體" charset="-120"/>
              </a:rPr>
              <a:t>glFeedbackBuffer()</a:t>
            </a:r>
          </a:p>
        </p:txBody>
      </p:sp>
      <p:sp>
        <p:nvSpPr>
          <p:cNvPr id="19467" name="Rectangle 11"/>
          <p:cNvSpPr>
            <a:spLocks noChangeArrowheads="1"/>
          </p:cNvSpPr>
          <p:nvPr/>
        </p:nvSpPr>
        <p:spPr bwMode="auto">
          <a:xfrm>
            <a:off x="4572000" y="5715000"/>
            <a:ext cx="4376738" cy="544513"/>
          </a:xfrm>
          <a:prstGeom prst="rect">
            <a:avLst/>
          </a:prstGeom>
          <a:noFill/>
          <a:ln w="9525">
            <a:noFill/>
            <a:miter lim="800000"/>
            <a:headEnd/>
            <a:tailEnd/>
          </a:ln>
          <a:effectLst/>
        </p:spPr>
        <p:txBody>
          <a:bodyPr/>
          <a:lstStyle/>
          <a:p>
            <a:pPr marL="342900" indent="-342900" algn="ctr">
              <a:spcBef>
                <a:spcPct val="20000"/>
              </a:spcBef>
            </a:pPr>
            <a:r>
              <a:rPr lang="en-US" altLang="zh-TW" sz="3200">
                <a:ea typeface="新細明體" charset="-120"/>
              </a:rPr>
              <a:t>And a Few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TW">
                <a:ea typeface="新細明體" charset="-120"/>
              </a:rPr>
              <a:t>Buffers</a:t>
            </a:r>
          </a:p>
        </p:txBody>
      </p:sp>
      <p:grpSp>
        <p:nvGrpSpPr>
          <p:cNvPr id="34881" name="Group 65"/>
          <p:cNvGrpSpPr>
            <a:grpSpLocks/>
          </p:cNvGrpSpPr>
          <p:nvPr/>
        </p:nvGrpSpPr>
        <p:grpSpPr bwMode="auto">
          <a:xfrm>
            <a:off x="2605088" y="3228975"/>
            <a:ext cx="3914775" cy="2738438"/>
            <a:chOff x="3006" y="1086"/>
            <a:chExt cx="2466" cy="1725"/>
          </a:xfrm>
        </p:grpSpPr>
        <p:sp>
          <p:nvSpPr>
            <p:cNvPr id="34865" name="Rectangle 49"/>
            <p:cNvSpPr>
              <a:spLocks noChangeArrowheads="1"/>
            </p:cNvSpPr>
            <p:nvPr/>
          </p:nvSpPr>
          <p:spPr bwMode="auto">
            <a:xfrm>
              <a:off x="3006" y="1086"/>
              <a:ext cx="2466" cy="1725"/>
            </a:xfrm>
            <a:prstGeom prst="rect">
              <a:avLst/>
            </a:prstGeom>
            <a:solidFill>
              <a:srgbClr val="FFFF99"/>
            </a:solidFill>
            <a:ln w="9525">
              <a:solidFill>
                <a:schemeClr val="tx1"/>
              </a:solidFill>
              <a:miter lim="800000"/>
              <a:headEnd/>
              <a:tailEnd/>
            </a:ln>
            <a:effectLst/>
          </p:spPr>
          <p:txBody>
            <a:bodyPr wrap="none" anchor="ctr"/>
            <a:lstStyle/>
            <a:p>
              <a:endParaRPr lang="zh-TW" altLang="en-US"/>
            </a:p>
          </p:txBody>
        </p:sp>
        <p:sp>
          <p:nvSpPr>
            <p:cNvPr id="34866" name="Line 50"/>
            <p:cNvSpPr>
              <a:spLocks noChangeShapeType="1"/>
            </p:cNvSpPr>
            <p:nvPr/>
          </p:nvSpPr>
          <p:spPr bwMode="auto">
            <a:xfrm>
              <a:off x="3300" y="1086"/>
              <a:ext cx="0" cy="1725"/>
            </a:xfrm>
            <a:prstGeom prst="line">
              <a:avLst/>
            </a:prstGeom>
            <a:noFill/>
            <a:ln w="9525">
              <a:solidFill>
                <a:schemeClr val="tx1"/>
              </a:solidFill>
              <a:round/>
              <a:headEnd/>
              <a:tailEnd/>
            </a:ln>
            <a:effectLst/>
          </p:spPr>
          <p:txBody>
            <a:bodyPr/>
            <a:lstStyle/>
            <a:p>
              <a:endParaRPr lang="zh-TW" altLang="en-US"/>
            </a:p>
          </p:txBody>
        </p:sp>
        <p:sp>
          <p:nvSpPr>
            <p:cNvPr id="34867" name="Line 51"/>
            <p:cNvSpPr>
              <a:spLocks noChangeShapeType="1"/>
            </p:cNvSpPr>
            <p:nvPr/>
          </p:nvSpPr>
          <p:spPr bwMode="auto">
            <a:xfrm>
              <a:off x="3604" y="1086"/>
              <a:ext cx="0" cy="1725"/>
            </a:xfrm>
            <a:prstGeom prst="line">
              <a:avLst/>
            </a:prstGeom>
            <a:noFill/>
            <a:ln w="9525">
              <a:solidFill>
                <a:schemeClr val="tx1"/>
              </a:solidFill>
              <a:round/>
              <a:headEnd/>
              <a:tailEnd/>
            </a:ln>
            <a:effectLst/>
          </p:spPr>
          <p:txBody>
            <a:bodyPr/>
            <a:lstStyle/>
            <a:p>
              <a:endParaRPr lang="zh-TW" altLang="en-US"/>
            </a:p>
          </p:txBody>
        </p:sp>
        <p:sp>
          <p:nvSpPr>
            <p:cNvPr id="34868" name="Line 52"/>
            <p:cNvSpPr>
              <a:spLocks noChangeShapeType="1"/>
            </p:cNvSpPr>
            <p:nvPr/>
          </p:nvSpPr>
          <p:spPr bwMode="auto">
            <a:xfrm>
              <a:off x="3926" y="1086"/>
              <a:ext cx="0" cy="1725"/>
            </a:xfrm>
            <a:prstGeom prst="line">
              <a:avLst/>
            </a:prstGeom>
            <a:noFill/>
            <a:ln w="9525">
              <a:solidFill>
                <a:schemeClr val="tx1"/>
              </a:solidFill>
              <a:round/>
              <a:headEnd/>
              <a:tailEnd/>
            </a:ln>
            <a:effectLst/>
          </p:spPr>
          <p:txBody>
            <a:bodyPr/>
            <a:lstStyle/>
            <a:p>
              <a:endParaRPr lang="zh-TW" altLang="en-US"/>
            </a:p>
          </p:txBody>
        </p:sp>
        <p:sp>
          <p:nvSpPr>
            <p:cNvPr id="34869" name="Line 53"/>
            <p:cNvSpPr>
              <a:spLocks noChangeShapeType="1"/>
            </p:cNvSpPr>
            <p:nvPr/>
          </p:nvSpPr>
          <p:spPr bwMode="auto">
            <a:xfrm>
              <a:off x="4248" y="1086"/>
              <a:ext cx="0" cy="1725"/>
            </a:xfrm>
            <a:prstGeom prst="line">
              <a:avLst/>
            </a:prstGeom>
            <a:noFill/>
            <a:ln w="9525">
              <a:solidFill>
                <a:schemeClr val="tx1"/>
              </a:solidFill>
              <a:round/>
              <a:headEnd/>
              <a:tailEnd/>
            </a:ln>
            <a:effectLst/>
          </p:spPr>
          <p:txBody>
            <a:bodyPr/>
            <a:lstStyle/>
            <a:p>
              <a:endParaRPr lang="zh-TW" altLang="en-US"/>
            </a:p>
          </p:txBody>
        </p:sp>
        <p:sp>
          <p:nvSpPr>
            <p:cNvPr id="34870" name="Line 54"/>
            <p:cNvSpPr>
              <a:spLocks noChangeShapeType="1"/>
            </p:cNvSpPr>
            <p:nvPr/>
          </p:nvSpPr>
          <p:spPr bwMode="auto">
            <a:xfrm>
              <a:off x="4570" y="1086"/>
              <a:ext cx="0" cy="1725"/>
            </a:xfrm>
            <a:prstGeom prst="line">
              <a:avLst/>
            </a:prstGeom>
            <a:noFill/>
            <a:ln w="9525">
              <a:solidFill>
                <a:schemeClr val="tx1"/>
              </a:solidFill>
              <a:round/>
              <a:headEnd/>
              <a:tailEnd/>
            </a:ln>
            <a:effectLst/>
          </p:spPr>
          <p:txBody>
            <a:bodyPr/>
            <a:lstStyle/>
            <a:p>
              <a:endParaRPr lang="zh-TW" altLang="en-US"/>
            </a:p>
          </p:txBody>
        </p:sp>
        <p:sp>
          <p:nvSpPr>
            <p:cNvPr id="34871" name="Line 55"/>
            <p:cNvSpPr>
              <a:spLocks noChangeShapeType="1"/>
            </p:cNvSpPr>
            <p:nvPr/>
          </p:nvSpPr>
          <p:spPr bwMode="auto">
            <a:xfrm>
              <a:off x="4892" y="1086"/>
              <a:ext cx="0" cy="1725"/>
            </a:xfrm>
            <a:prstGeom prst="line">
              <a:avLst/>
            </a:prstGeom>
            <a:noFill/>
            <a:ln w="9525">
              <a:solidFill>
                <a:schemeClr val="tx1"/>
              </a:solidFill>
              <a:round/>
              <a:headEnd/>
              <a:tailEnd/>
            </a:ln>
            <a:effectLst/>
          </p:spPr>
          <p:txBody>
            <a:bodyPr/>
            <a:lstStyle/>
            <a:p>
              <a:endParaRPr lang="zh-TW" altLang="en-US"/>
            </a:p>
          </p:txBody>
        </p:sp>
        <p:sp>
          <p:nvSpPr>
            <p:cNvPr id="34872" name="Line 56"/>
            <p:cNvSpPr>
              <a:spLocks noChangeShapeType="1"/>
            </p:cNvSpPr>
            <p:nvPr/>
          </p:nvSpPr>
          <p:spPr bwMode="auto">
            <a:xfrm>
              <a:off x="5193" y="1086"/>
              <a:ext cx="0" cy="1725"/>
            </a:xfrm>
            <a:prstGeom prst="line">
              <a:avLst/>
            </a:prstGeom>
            <a:noFill/>
            <a:ln w="9525">
              <a:solidFill>
                <a:schemeClr val="tx1"/>
              </a:solidFill>
              <a:round/>
              <a:headEnd/>
              <a:tailEnd/>
            </a:ln>
            <a:effectLst/>
          </p:spPr>
          <p:txBody>
            <a:bodyPr/>
            <a:lstStyle/>
            <a:p>
              <a:endParaRPr lang="zh-TW" altLang="en-US"/>
            </a:p>
          </p:txBody>
        </p:sp>
        <p:sp>
          <p:nvSpPr>
            <p:cNvPr id="34874" name="Line 58"/>
            <p:cNvSpPr>
              <a:spLocks noChangeShapeType="1"/>
            </p:cNvSpPr>
            <p:nvPr/>
          </p:nvSpPr>
          <p:spPr bwMode="auto">
            <a:xfrm>
              <a:off x="3006" y="1362"/>
              <a:ext cx="2466" cy="0"/>
            </a:xfrm>
            <a:prstGeom prst="line">
              <a:avLst/>
            </a:prstGeom>
            <a:noFill/>
            <a:ln w="9525">
              <a:solidFill>
                <a:schemeClr val="tx1"/>
              </a:solidFill>
              <a:round/>
              <a:headEnd/>
              <a:tailEnd/>
            </a:ln>
            <a:effectLst/>
          </p:spPr>
          <p:txBody>
            <a:bodyPr/>
            <a:lstStyle/>
            <a:p>
              <a:endParaRPr lang="zh-TW" altLang="en-US"/>
            </a:p>
          </p:txBody>
        </p:sp>
        <p:sp>
          <p:nvSpPr>
            <p:cNvPr id="34875" name="Line 59"/>
            <p:cNvSpPr>
              <a:spLocks noChangeShapeType="1"/>
            </p:cNvSpPr>
            <p:nvPr/>
          </p:nvSpPr>
          <p:spPr bwMode="auto">
            <a:xfrm>
              <a:off x="3006" y="1651"/>
              <a:ext cx="2466" cy="0"/>
            </a:xfrm>
            <a:prstGeom prst="line">
              <a:avLst/>
            </a:prstGeom>
            <a:noFill/>
            <a:ln w="9525">
              <a:solidFill>
                <a:schemeClr val="tx1"/>
              </a:solidFill>
              <a:round/>
              <a:headEnd/>
              <a:tailEnd/>
            </a:ln>
            <a:effectLst/>
          </p:spPr>
          <p:txBody>
            <a:bodyPr/>
            <a:lstStyle/>
            <a:p>
              <a:endParaRPr lang="zh-TW" altLang="en-US"/>
            </a:p>
          </p:txBody>
        </p:sp>
        <p:sp>
          <p:nvSpPr>
            <p:cNvPr id="34876" name="Line 60"/>
            <p:cNvSpPr>
              <a:spLocks noChangeShapeType="1"/>
            </p:cNvSpPr>
            <p:nvPr/>
          </p:nvSpPr>
          <p:spPr bwMode="auto">
            <a:xfrm>
              <a:off x="3006" y="1941"/>
              <a:ext cx="2466" cy="0"/>
            </a:xfrm>
            <a:prstGeom prst="line">
              <a:avLst/>
            </a:prstGeom>
            <a:noFill/>
            <a:ln w="9525">
              <a:solidFill>
                <a:schemeClr val="tx1"/>
              </a:solidFill>
              <a:round/>
              <a:headEnd/>
              <a:tailEnd/>
            </a:ln>
            <a:effectLst/>
          </p:spPr>
          <p:txBody>
            <a:bodyPr/>
            <a:lstStyle/>
            <a:p>
              <a:endParaRPr lang="zh-TW" altLang="en-US"/>
            </a:p>
          </p:txBody>
        </p:sp>
        <p:sp>
          <p:nvSpPr>
            <p:cNvPr id="34877" name="Line 61"/>
            <p:cNvSpPr>
              <a:spLocks noChangeShapeType="1"/>
            </p:cNvSpPr>
            <p:nvPr/>
          </p:nvSpPr>
          <p:spPr bwMode="auto">
            <a:xfrm>
              <a:off x="3006" y="2230"/>
              <a:ext cx="2466" cy="0"/>
            </a:xfrm>
            <a:prstGeom prst="line">
              <a:avLst/>
            </a:prstGeom>
            <a:noFill/>
            <a:ln w="9525">
              <a:solidFill>
                <a:schemeClr val="tx1"/>
              </a:solidFill>
              <a:round/>
              <a:headEnd/>
              <a:tailEnd/>
            </a:ln>
            <a:effectLst/>
          </p:spPr>
          <p:txBody>
            <a:bodyPr/>
            <a:lstStyle/>
            <a:p>
              <a:endParaRPr lang="zh-TW" altLang="en-US"/>
            </a:p>
          </p:txBody>
        </p:sp>
        <p:sp>
          <p:nvSpPr>
            <p:cNvPr id="34878" name="Line 62"/>
            <p:cNvSpPr>
              <a:spLocks noChangeShapeType="1"/>
            </p:cNvSpPr>
            <p:nvPr/>
          </p:nvSpPr>
          <p:spPr bwMode="auto">
            <a:xfrm>
              <a:off x="3006" y="2520"/>
              <a:ext cx="2466" cy="0"/>
            </a:xfrm>
            <a:prstGeom prst="line">
              <a:avLst/>
            </a:prstGeom>
            <a:noFill/>
            <a:ln w="9525">
              <a:solidFill>
                <a:schemeClr val="tx1"/>
              </a:solidFill>
              <a:round/>
              <a:headEnd/>
              <a:tailEnd/>
            </a:ln>
            <a:effectLst/>
          </p:spPr>
          <p:txBody>
            <a:bodyPr/>
            <a:lstStyle/>
            <a:p>
              <a:endParaRPr lang="zh-TW" altLang="en-US"/>
            </a:p>
          </p:txBody>
        </p:sp>
        <p:sp>
          <p:nvSpPr>
            <p:cNvPr id="34879" name="Rectangle 63"/>
            <p:cNvSpPr>
              <a:spLocks noChangeArrowheads="1"/>
            </p:cNvSpPr>
            <p:nvPr/>
          </p:nvSpPr>
          <p:spPr bwMode="auto">
            <a:xfrm>
              <a:off x="3009" y="2523"/>
              <a:ext cx="291" cy="285"/>
            </a:xfrm>
            <a:prstGeom prst="rect">
              <a:avLst/>
            </a:prstGeom>
            <a:solidFill>
              <a:srgbClr val="006600"/>
            </a:solidFill>
            <a:ln w="9525">
              <a:solidFill>
                <a:schemeClr val="tx1"/>
              </a:solidFill>
              <a:miter lim="800000"/>
              <a:headEnd/>
              <a:tailEnd/>
            </a:ln>
            <a:effectLst/>
          </p:spPr>
          <p:txBody>
            <a:bodyPr wrap="none" anchor="ctr"/>
            <a:lstStyle/>
            <a:p>
              <a:endParaRPr lang="zh-TW" altLang="en-US"/>
            </a:p>
          </p:txBody>
        </p:sp>
      </p:grpSp>
      <p:sp>
        <p:nvSpPr>
          <p:cNvPr id="34880" name="Text Box 64"/>
          <p:cNvSpPr txBox="1">
            <a:spLocks noChangeArrowheads="1"/>
          </p:cNvSpPr>
          <p:nvPr/>
        </p:nvSpPr>
        <p:spPr bwMode="auto">
          <a:xfrm>
            <a:off x="2195513" y="5762625"/>
            <a:ext cx="676275" cy="379413"/>
          </a:xfrm>
          <a:prstGeom prst="rect">
            <a:avLst/>
          </a:prstGeom>
          <a:solidFill>
            <a:srgbClr val="FFCC66"/>
          </a:solidFill>
          <a:ln w="1270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pPr>
            <a:r>
              <a:rPr lang="en-US" altLang="zh-TW">
                <a:ea typeface="新細明體" charset="-120"/>
              </a:rPr>
              <a:t>(0,0)</a:t>
            </a:r>
          </a:p>
        </p:txBody>
      </p:sp>
      <p:sp>
        <p:nvSpPr>
          <p:cNvPr id="34882" name="Rectangle 66"/>
          <p:cNvSpPr>
            <a:spLocks noGrp="1" noChangeArrowheads="1"/>
          </p:cNvSpPr>
          <p:nvPr>
            <p:ph type="body" idx="1"/>
          </p:nvPr>
        </p:nvSpPr>
        <p:spPr>
          <a:xfrm>
            <a:off x="247650" y="1457325"/>
            <a:ext cx="8477250" cy="1554163"/>
          </a:xfrm>
          <a:noFill/>
          <a:ln/>
        </p:spPr>
        <p:txBody>
          <a:bodyPr/>
          <a:lstStyle/>
          <a:p>
            <a:pPr>
              <a:buFontTx/>
              <a:buNone/>
            </a:pPr>
            <a:r>
              <a:rPr lang="zh-TW" altLang="en-US">
                <a:ea typeface="新細明體" charset="-120"/>
                <a:sym typeface="Wingdings" pitchFamily="2" charset="2"/>
              </a:rPr>
              <a:t>	</a:t>
            </a:r>
            <a:r>
              <a:rPr lang="en-US" altLang="zh-TW">
                <a:ea typeface="新細明體" charset="-120"/>
                <a:sym typeface="Wingdings" pitchFamily="2" charset="2"/>
              </a:rPr>
              <a:t>OpenGL holds the buffers in a coordinate system such that the origin is the lower left corner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a:ea typeface="新細明體" charset="-120"/>
              </a:rPr>
              <a:t>Using a Display List</a:t>
            </a:r>
          </a:p>
        </p:txBody>
      </p:sp>
      <p:sp>
        <p:nvSpPr>
          <p:cNvPr id="20483" name="Rectangle 3"/>
          <p:cNvSpPr>
            <a:spLocks noGrp="1" noChangeArrowheads="1"/>
          </p:cNvSpPr>
          <p:nvPr>
            <p:ph type="body" idx="1"/>
          </p:nvPr>
        </p:nvSpPr>
        <p:spPr/>
        <p:txBody>
          <a:bodyPr/>
          <a:lstStyle/>
          <a:p>
            <a:pPr>
              <a:buFontTx/>
              <a:buNone/>
            </a:pPr>
            <a:r>
              <a:rPr lang="en-US" altLang="zh-TW" i="1">
                <a:ea typeface="新細明體" charset="-120"/>
              </a:rPr>
              <a:t>void </a:t>
            </a:r>
            <a:r>
              <a:rPr lang="en-US" altLang="zh-TW" b="1" i="1">
                <a:ea typeface="新細明體" charset="-120"/>
              </a:rPr>
              <a:t>glCallList </a:t>
            </a:r>
            <a:r>
              <a:rPr lang="en-US" altLang="zh-TW" i="1">
                <a:ea typeface="新細明體" charset="-120"/>
              </a:rPr>
              <a:t>(GLuint list);</a:t>
            </a:r>
          </a:p>
          <a:p>
            <a:pPr>
              <a:buFontTx/>
              <a:buNone/>
            </a:pPr>
            <a:r>
              <a:rPr lang="en-US" altLang="zh-TW">
                <a:ea typeface="新細明體" charset="-120"/>
              </a:rPr>
              <a:t>	</a:t>
            </a:r>
          </a:p>
          <a:p>
            <a:pPr>
              <a:buFontTx/>
              <a:buNone/>
            </a:pPr>
            <a:r>
              <a:rPr lang="en-US" altLang="zh-TW">
                <a:ea typeface="新細明體" charset="-120"/>
              </a:rPr>
              <a:t>	This routine executes the display list specified by list. The commands in the display list are executed in the order they were saved, just as if they were issued without using a display list.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US" altLang="zh-TW">
                <a:ea typeface="新細明體" charset="-120"/>
              </a:rPr>
              <a:t>Vertex Arrays</a:t>
            </a:r>
          </a:p>
        </p:txBody>
      </p:sp>
      <p:sp>
        <p:nvSpPr>
          <p:cNvPr id="24579" name="Rectangle 3"/>
          <p:cNvSpPr>
            <a:spLocks noGrp="1" noChangeArrowheads="1"/>
          </p:cNvSpPr>
          <p:nvPr>
            <p:ph type="subTitle" idx="1"/>
          </p:nvPr>
        </p:nvSpPr>
        <p:spPr/>
        <p:txBody>
          <a:bodyPr/>
          <a:lstStyle/>
          <a:p>
            <a:r>
              <a:rPr lang="en-US" altLang="zh-TW">
                <a:ea typeface="新細明體" charset="-120"/>
              </a:rPr>
              <a:t>Method Two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a:ea typeface="新細明體" charset="-120"/>
              </a:rPr>
              <a:t>The Basic Idea</a:t>
            </a:r>
          </a:p>
        </p:txBody>
      </p:sp>
      <p:grpSp>
        <p:nvGrpSpPr>
          <p:cNvPr id="21555" name="Group 51"/>
          <p:cNvGrpSpPr>
            <a:grpSpLocks/>
          </p:cNvGrpSpPr>
          <p:nvPr/>
        </p:nvGrpSpPr>
        <p:grpSpPr bwMode="auto">
          <a:xfrm>
            <a:off x="3752850" y="1466850"/>
            <a:ext cx="5133975" cy="3252788"/>
            <a:chOff x="2226" y="1062"/>
            <a:chExt cx="3234" cy="2049"/>
          </a:xfrm>
        </p:grpSpPr>
        <p:grpSp>
          <p:nvGrpSpPr>
            <p:cNvPr id="21525" name="Group 21"/>
            <p:cNvGrpSpPr>
              <a:grpSpLocks/>
            </p:cNvGrpSpPr>
            <p:nvPr/>
          </p:nvGrpSpPr>
          <p:grpSpPr bwMode="auto">
            <a:xfrm>
              <a:off x="2370" y="1062"/>
              <a:ext cx="3090" cy="1872"/>
              <a:chOff x="2370" y="1062"/>
              <a:chExt cx="3090" cy="1872"/>
            </a:xfrm>
          </p:grpSpPr>
          <p:sp>
            <p:nvSpPr>
              <p:cNvPr id="21523" name="Freeform 19"/>
              <p:cNvSpPr>
                <a:spLocks/>
              </p:cNvSpPr>
              <p:nvPr/>
            </p:nvSpPr>
            <p:spPr bwMode="auto">
              <a:xfrm>
                <a:off x="2424" y="1116"/>
                <a:ext cx="1566" cy="1050"/>
              </a:xfrm>
              <a:custGeom>
                <a:avLst/>
                <a:gdLst/>
                <a:ahLst/>
                <a:cxnLst>
                  <a:cxn ang="0">
                    <a:pos x="420" y="1050"/>
                  </a:cxn>
                  <a:cxn ang="0">
                    <a:pos x="1566" y="864"/>
                  </a:cxn>
                  <a:cxn ang="0">
                    <a:pos x="1296" y="6"/>
                  </a:cxn>
                  <a:cxn ang="0">
                    <a:pos x="0" y="0"/>
                  </a:cxn>
                  <a:cxn ang="0">
                    <a:pos x="420" y="1050"/>
                  </a:cxn>
                </a:cxnLst>
                <a:rect l="0" t="0" r="r" b="b"/>
                <a:pathLst>
                  <a:path w="1566" h="1050">
                    <a:moveTo>
                      <a:pt x="420" y="1050"/>
                    </a:moveTo>
                    <a:lnTo>
                      <a:pt x="1566" y="864"/>
                    </a:lnTo>
                    <a:lnTo>
                      <a:pt x="1296" y="6"/>
                    </a:lnTo>
                    <a:lnTo>
                      <a:pt x="0" y="0"/>
                    </a:lnTo>
                    <a:lnTo>
                      <a:pt x="420" y="1050"/>
                    </a:lnTo>
                    <a:close/>
                  </a:path>
                </a:pathLst>
              </a:custGeom>
              <a:solidFill>
                <a:srgbClr val="3399FF"/>
              </a:solidFill>
              <a:ln w="9525">
                <a:solidFill>
                  <a:srgbClr val="006600"/>
                </a:solidFill>
                <a:round/>
                <a:headEnd/>
                <a:tailEnd/>
              </a:ln>
              <a:effectLst/>
            </p:spPr>
            <p:txBody>
              <a:bodyPr/>
              <a:lstStyle/>
              <a:p>
                <a:endParaRPr lang="zh-TW" altLang="en-US"/>
              </a:p>
            </p:txBody>
          </p:sp>
          <p:sp>
            <p:nvSpPr>
              <p:cNvPr id="21522" name="Freeform 18"/>
              <p:cNvSpPr>
                <a:spLocks/>
              </p:cNvSpPr>
              <p:nvPr/>
            </p:nvSpPr>
            <p:spPr bwMode="auto">
              <a:xfrm>
                <a:off x="3720" y="1122"/>
                <a:ext cx="1674" cy="1260"/>
              </a:xfrm>
              <a:custGeom>
                <a:avLst/>
                <a:gdLst/>
                <a:ahLst/>
                <a:cxnLst>
                  <a:cxn ang="0">
                    <a:pos x="0" y="0"/>
                  </a:cxn>
                  <a:cxn ang="0">
                    <a:pos x="270" y="864"/>
                  </a:cxn>
                  <a:cxn ang="0">
                    <a:pos x="1674" y="1260"/>
                  </a:cxn>
                  <a:cxn ang="0">
                    <a:pos x="1548" y="456"/>
                  </a:cxn>
                  <a:cxn ang="0">
                    <a:pos x="0" y="0"/>
                  </a:cxn>
                </a:cxnLst>
                <a:rect l="0" t="0" r="r" b="b"/>
                <a:pathLst>
                  <a:path w="1674" h="1260">
                    <a:moveTo>
                      <a:pt x="0" y="0"/>
                    </a:moveTo>
                    <a:lnTo>
                      <a:pt x="270" y="864"/>
                    </a:lnTo>
                    <a:lnTo>
                      <a:pt x="1674" y="1260"/>
                    </a:lnTo>
                    <a:lnTo>
                      <a:pt x="1548" y="456"/>
                    </a:lnTo>
                    <a:lnTo>
                      <a:pt x="0" y="0"/>
                    </a:lnTo>
                    <a:close/>
                  </a:path>
                </a:pathLst>
              </a:custGeom>
              <a:solidFill>
                <a:srgbClr val="3399FF"/>
              </a:solidFill>
              <a:ln w="9525">
                <a:solidFill>
                  <a:srgbClr val="006600"/>
                </a:solidFill>
                <a:round/>
                <a:headEnd/>
                <a:tailEnd/>
              </a:ln>
              <a:effectLst/>
            </p:spPr>
            <p:txBody>
              <a:bodyPr/>
              <a:lstStyle/>
              <a:p>
                <a:endParaRPr lang="zh-TW" altLang="en-US"/>
              </a:p>
            </p:txBody>
          </p:sp>
          <p:sp>
            <p:nvSpPr>
              <p:cNvPr id="21509" name="Freeform 5"/>
              <p:cNvSpPr>
                <a:spLocks/>
              </p:cNvSpPr>
              <p:nvPr/>
            </p:nvSpPr>
            <p:spPr bwMode="auto">
              <a:xfrm>
                <a:off x="2418" y="1116"/>
                <a:ext cx="2868" cy="510"/>
              </a:xfrm>
              <a:custGeom>
                <a:avLst/>
                <a:gdLst/>
                <a:ahLst/>
                <a:cxnLst>
                  <a:cxn ang="0">
                    <a:pos x="2868" y="461"/>
                  </a:cxn>
                  <a:cxn ang="0">
                    <a:pos x="1296" y="0"/>
                  </a:cxn>
                  <a:cxn ang="0">
                    <a:pos x="0" y="0"/>
                  </a:cxn>
                  <a:cxn ang="0">
                    <a:pos x="1188" y="510"/>
                  </a:cxn>
                  <a:cxn ang="0">
                    <a:pos x="2868" y="461"/>
                  </a:cxn>
                </a:cxnLst>
                <a:rect l="0" t="0" r="r" b="b"/>
                <a:pathLst>
                  <a:path w="2868" h="510">
                    <a:moveTo>
                      <a:pt x="2868" y="461"/>
                    </a:moveTo>
                    <a:lnTo>
                      <a:pt x="1296" y="0"/>
                    </a:lnTo>
                    <a:lnTo>
                      <a:pt x="0" y="0"/>
                    </a:lnTo>
                    <a:lnTo>
                      <a:pt x="1188" y="510"/>
                    </a:lnTo>
                    <a:lnTo>
                      <a:pt x="2868" y="461"/>
                    </a:lnTo>
                    <a:close/>
                  </a:path>
                </a:pathLst>
              </a:custGeom>
              <a:solidFill>
                <a:srgbClr val="66FF33">
                  <a:alpha val="50000"/>
                </a:srgbClr>
              </a:solidFill>
              <a:ln w="19050" cmpd="sng">
                <a:solidFill>
                  <a:srgbClr val="006600"/>
                </a:solidFill>
                <a:round/>
                <a:headEnd/>
                <a:tailEnd/>
              </a:ln>
              <a:effectLst/>
            </p:spPr>
            <p:txBody>
              <a:bodyPr/>
              <a:lstStyle/>
              <a:p>
                <a:endParaRPr lang="zh-TW" altLang="en-US"/>
              </a:p>
            </p:txBody>
          </p:sp>
          <p:sp>
            <p:nvSpPr>
              <p:cNvPr id="21510" name="Freeform 6"/>
              <p:cNvSpPr>
                <a:spLocks/>
              </p:cNvSpPr>
              <p:nvPr/>
            </p:nvSpPr>
            <p:spPr bwMode="auto">
              <a:xfrm>
                <a:off x="2417" y="1116"/>
                <a:ext cx="1639" cy="1776"/>
              </a:xfrm>
              <a:custGeom>
                <a:avLst/>
                <a:gdLst/>
                <a:ahLst/>
                <a:cxnLst>
                  <a:cxn ang="0">
                    <a:pos x="1639" y="1776"/>
                  </a:cxn>
                  <a:cxn ang="0">
                    <a:pos x="433" y="1056"/>
                  </a:cxn>
                  <a:cxn ang="0">
                    <a:pos x="0" y="0"/>
                  </a:cxn>
                  <a:cxn ang="0">
                    <a:pos x="1189" y="512"/>
                  </a:cxn>
                  <a:cxn ang="0">
                    <a:pos x="1639" y="1776"/>
                  </a:cxn>
                </a:cxnLst>
                <a:rect l="0" t="0" r="r" b="b"/>
                <a:pathLst>
                  <a:path w="1639" h="1776">
                    <a:moveTo>
                      <a:pt x="1639" y="1776"/>
                    </a:moveTo>
                    <a:lnTo>
                      <a:pt x="433" y="1056"/>
                    </a:lnTo>
                    <a:lnTo>
                      <a:pt x="0" y="0"/>
                    </a:lnTo>
                    <a:lnTo>
                      <a:pt x="1189" y="512"/>
                    </a:lnTo>
                    <a:lnTo>
                      <a:pt x="1639" y="1776"/>
                    </a:lnTo>
                    <a:close/>
                  </a:path>
                </a:pathLst>
              </a:custGeom>
              <a:solidFill>
                <a:srgbClr val="66FF33">
                  <a:alpha val="50000"/>
                </a:srgbClr>
              </a:solidFill>
              <a:ln w="19050" cmpd="sng">
                <a:solidFill>
                  <a:srgbClr val="006600"/>
                </a:solidFill>
                <a:round/>
                <a:headEnd/>
                <a:tailEnd/>
              </a:ln>
              <a:effectLst/>
            </p:spPr>
            <p:txBody>
              <a:bodyPr/>
              <a:lstStyle/>
              <a:p>
                <a:endParaRPr lang="zh-TW" altLang="en-US"/>
              </a:p>
            </p:txBody>
          </p:sp>
          <p:sp>
            <p:nvSpPr>
              <p:cNvPr id="21517" name="Oval 13"/>
              <p:cNvSpPr>
                <a:spLocks noChangeArrowheads="1"/>
              </p:cNvSpPr>
              <p:nvPr/>
            </p:nvSpPr>
            <p:spPr bwMode="auto">
              <a:xfrm>
                <a:off x="2370" y="1062"/>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21518" name="Oval 14"/>
              <p:cNvSpPr>
                <a:spLocks noChangeArrowheads="1"/>
              </p:cNvSpPr>
              <p:nvPr/>
            </p:nvSpPr>
            <p:spPr bwMode="auto">
              <a:xfrm>
                <a:off x="3660" y="1062"/>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p:spPr>
            <p:txBody>
              <a:bodyPr wrap="none" anchor="ctr"/>
              <a:lstStyle/>
              <a:p>
                <a:endParaRPr lang="zh-TW" altLang="en-US"/>
              </a:p>
            </p:txBody>
          </p:sp>
          <p:sp>
            <p:nvSpPr>
              <p:cNvPr id="21521" name="Oval 17"/>
              <p:cNvSpPr>
                <a:spLocks noChangeArrowheads="1"/>
              </p:cNvSpPr>
              <p:nvPr/>
            </p:nvSpPr>
            <p:spPr bwMode="auto">
              <a:xfrm>
                <a:off x="3936" y="1920"/>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p:spPr>
            <p:txBody>
              <a:bodyPr wrap="none" anchor="ctr"/>
              <a:lstStyle/>
              <a:p>
                <a:endParaRPr lang="zh-TW" altLang="en-US"/>
              </a:p>
            </p:txBody>
          </p:sp>
          <p:sp>
            <p:nvSpPr>
              <p:cNvPr id="21524" name="Freeform 20"/>
              <p:cNvSpPr>
                <a:spLocks/>
              </p:cNvSpPr>
              <p:nvPr/>
            </p:nvSpPr>
            <p:spPr bwMode="auto">
              <a:xfrm>
                <a:off x="3606" y="1572"/>
                <a:ext cx="1788" cy="1308"/>
              </a:xfrm>
              <a:custGeom>
                <a:avLst/>
                <a:gdLst/>
                <a:ahLst/>
                <a:cxnLst>
                  <a:cxn ang="0">
                    <a:pos x="0" y="60"/>
                  </a:cxn>
                  <a:cxn ang="0">
                    <a:pos x="1674" y="0"/>
                  </a:cxn>
                  <a:cxn ang="0">
                    <a:pos x="1788" y="792"/>
                  </a:cxn>
                  <a:cxn ang="0">
                    <a:pos x="444" y="1308"/>
                  </a:cxn>
                  <a:cxn ang="0">
                    <a:pos x="0" y="60"/>
                  </a:cxn>
                </a:cxnLst>
                <a:rect l="0" t="0" r="r" b="b"/>
                <a:pathLst>
                  <a:path w="1788" h="1308">
                    <a:moveTo>
                      <a:pt x="0" y="60"/>
                    </a:moveTo>
                    <a:lnTo>
                      <a:pt x="1674" y="0"/>
                    </a:lnTo>
                    <a:lnTo>
                      <a:pt x="1788" y="792"/>
                    </a:lnTo>
                    <a:lnTo>
                      <a:pt x="444" y="1308"/>
                    </a:lnTo>
                    <a:lnTo>
                      <a:pt x="0" y="60"/>
                    </a:lnTo>
                    <a:close/>
                  </a:path>
                </a:pathLst>
              </a:custGeom>
              <a:solidFill>
                <a:srgbClr val="66FF33">
                  <a:alpha val="50000"/>
                </a:srgbClr>
              </a:solidFill>
              <a:ln w="9525">
                <a:solidFill>
                  <a:schemeClr val="tx1"/>
                </a:solidFill>
                <a:round/>
                <a:headEnd/>
                <a:tailEnd/>
              </a:ln>
              <a:effectLst/>
            </p:spPr>
            <p:txBody>
              <a:bodyPr/>
              <a:lstStyle/>
              <a:p>
                <a:endParaRPr lang="zh-TW" altLang="en-US"/>
              </a:p>
            </p:txBody>
          </p:sp>
          <p:sp>
            <p:nvSpPr>
              <p:cNvPr id="21514" name="Oval 10"/>
              <p:cNvSpPr>
                <a:spLocks noChangeArrowheads="1"/>
              </p:cNvSpPr>
              <p:nvPr/>
            </p:nvSpPr>
            <p:spPr bwMode="auto">
              <a:xfrm>
                <a:off x="3552" y="1572"/>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21516" name="Oval 12"/>
              <p:cNvSpPr>
                <a:spLocks noChangeArrowheads="1"/>
              </p:cNvSpPr>
              <p:nvPr/>
            </p:nvSpPr>
            <p:spPr bwMode="auto">
              <a:xfrm>
                <a:off x="2796" y="2106"/>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21512" name="Oval 8"/>
              <p:cNvSpPr>
                <a:spLocks noChangeArrowheads="1"/>
              </p:cNvSpPr>
              <p:nvPr/>
            </p:nvSpPr>
            <p:spPr bwMode="auto">
              <a:xfrm>
                <a:off x="3996" y="2820"/>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21513" name="Oval 9"/>
              <p:cNvSpPr>
                <a:spLocks noChangeArrowheads="1"/>
              </p:cNvSpPr>
              <p:nvPr/>
            </p:nvSpPr>
            <p:spPr bwMode="auto">
              <a:xfrm>
                <a:off x="5340" y="2316"/>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sp>
            <p:nvSpPr>
              <p:cNvPr id="21515" name="Oval 11"/>
              <p:cNvSpPr>
                <a:spLocks noChangeArrowheads="1"/>
              </p:cNvSpPr>
              <p:nvPr/>
            </p:nvSpPr>
            <p:spPr bwMode="auto">
              <a:xfrm>
                <a:off x="5208" y="1524"/>
                <a:ext cx="120" cy="114"/>
              </a:xfrm>
              <a:prstGeom prst="ellipse">
                <a:avLst/>
              </a:prstGeom>
              <a:gradFill rotWithShape="1">
                <a:gsLst>
                  <a:gs pos="0">
                    <a:srgbClr val="CC0000">
                      <a:gamma/>
                      <a:shade val="46275"/>
                      <a:invGamma/>
                    </a:srgbClr>
                  </a:gs>
                  <a:gs pos="100000">
                    <a:srgbClr val="CC0000"/>
                  </a:gs>
                </a:gsLst>
                <a:lin ang="18900000" scaled="1"/>
              </a:gradFill>
              <a:ln w="19050">
                <a:solidFill>
                  <a:schemeClr val="tx1"/>
                </a:solidFill>
                <a:round/>
                <a:headEnd/>
                <a:tailEnd/>
              </a:ln>
              <a:effectLst>
                <a:outerShdw dist="107763" dir="2700000" algn="ctr" rotWithShape="0">
                  <a:schemeClr val="bg2">
                    <a:alpha val="50000"/>
                  </a:schemeClr>
                </a:outerShdw>
              </a:effectLst>
            </p:spPr>
            <p:txBody>
              <a:bodyPr wrap="none" anchor="ctr"/>
              <a:lstStyle/>
              <a:p>
                <a:endParaRPr lang="zh-TW" altLang="en-US"/>
              </a:p>
            </p:txBody>
          </p:sp>
        </p:grpSp>
        <p:sp>
          <p:nvSpPr>
            <p:cNvPr id="21526" name="Text Box 22"/>
            <p:cNvSpPr txBox="1">
              <a:spLocks noChangeArrowheads="1"/>
            </p:cNvSpPr>
            <p:nvPr/>
          </p:nvSpPr>
          <p:spPr bwMode="auto">
            <a:xfrm>
              <a:off x="2658" y="21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A</a:t>
              </a:r>
            </a:p>
          </p:txBody>
        </p:sp>
        <p:sp>
          <p:nvSpPr>
            <p:cNvPr id="21527" name="Text Box 23"/>
            <p:cNvSpPr txBox="1">
              <a:spLocks noChangeArrowheads="1"/>
            </p:cNvSpPr>
            <p:nvPr/>
          </p:nvSpPr>
          <p:spPr bwMode="auto">
            <a:xfrm>
              <a:off x="3828" y="2874"/>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B</a:t>
              </a:r>
            </a:p>
          </p:txBody>
        </p:sp>
        <p:sp>
          <p:nvSpPr>
            <p:cNvPr id="21528" name="Text Box 24"/>
            <p:cNvSpPr txBox="1">
              <a:spLocks noChangeArrowheads="1"/>
            </p:cNvSpPr>
            <p:nvPr/>
          </p:nvSpPr>
          <p:spPr bwMode="auto">
            <a:xfrm>
              <a:off x="5196" y="2406"/>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C</a:t>
              </a:r>
            </a:p>
          </p:txBody>
        </p:sp>
        <p:sp>
          <p:nvSpPr>
            <p:cNvPr id="21529" name="Text Box 25"/>
            <p:cNvSpPr txBox="1">
              <a:spLocks noChangeArrowheads="1"/>
            </p:cNvSpPr>
            <p:nvPr/>
          </p:nvSpPr>
          <p:spPr bwMode="auto">
            <a:xfrm>
              <a:off x="3786" y="1986"/>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D</a:t>
              </a:r>
            </a:p>
          </p:txBody>
        </p:sp>
        <p:sp>
          <p:nvSpPr>
            <p:cNvPr id="21530" name="Text Box 26"/>
            <p:cNvSpPr txBox="1">
              <a:spLocks noChangeArrowheads="1"/>
            </p:cNvSpPr>
            <p:nvPr/>
          </p:nvSpPr>
          <p:spPr bwMode="auto">
            <a:xfrm>
              <a:off x="2226" y="1134"/>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E</a:t>
              </a:r>
            </a:p>
          </p:txBody>
        </p:sp>
        <p:sp>
          <p:nvSpPr>
            <p:cNvPr id="21531" name="Text Box 27"/>
            <p:cNvSpPr txBox="1">
              <a:spLocks noChangeArrowheads="1"/>
            </p:cNvSpPr>
            <p:nvPr/>
          </p:nvSpPr>
          <p:spPr bwMode="auto">
            <a:xfrm>
              <a:off x="3384" y="1638"/>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F</a:t>
              </a:r>
            </a:p>
          </p:txBody>
        </p:sp>
        <p:sp>
          <p:nvSpPr>
            <p:cNvPr id="21532" name="Text Box 28"/>
            <p:cNvSpPr txBox="1">
              <a:spLocks noChangeArrowheads="1"/>
            </p:cNvSpPr>
            <p:nvPr/>
          </p:nvSpPr>
          <p:spPr bwMode="auto">
            <a:xfrm>
              <a:off x="5058" y="16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G</a:t>
              </a:r>
            </a:p>
          </p:txBody>
        </p:sp>
        <p:sp>
          <p:nvSpPr>
            <p:cNvPr id="21533" name="Text Box 29"/>
            <p:cNvSpPr txBox="1">
              <a:spLocks noChangeArrowheads="1"/>
            </p:cNvSpPr>
            <p:nvPr/>
          </p:nvSpPr>
          <p:spPr bwMode="auto">
            <a:xfrm>
              <a:off x="3516" y="114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H</a:t>
              </a:r>
            </a:p>
          </p:txBody>
        </p:sp>
      </p:grpSp>
      <p:grpSp>
        <p:nvGrpSpPr>
          <p:cNvPr id="21613" name="Group 109"/>
          <p:cNvGrpSpPr>
            <a:grpSpLocks/>
          </p:cNvGrpSpPr>
          <p:nvPr/>
        </p:nvGrpSpPr>
        <p:grpSpPr bwMode="auto">
          <a:xfrm>
            <a:off x="52388" y="2200275"/>
            <a:ext cx="3733800" cy="476250"/>
            <a:chOff x="105" y="1458"/>
            <a:chExt cx="2352" cy="300"/>
          </a:xfrm>
        </p:grpSpPr>
        <p:grpSp>
          <p:nvGrpSpPr>
            <p:cNvPr id="21605" name="Group 101"/>
            <p:cNvGrpSpPr>
              <a:grpSpLocks/>
            </p:cNvGrpSpPr>
            <p:nvPr/>
          </p:nvGrpSpPr>
          <p:grpSpPr bwMode="auto">
            <a:xfrm>
              <a:off x="105" y="1458"/>
              <a:ext cx="294" cy="300"/>
              <a:chOff x="252" y="960"/>
              <a:chExt cx="294" cy="300"/>
            </a:xfrm>
          </p:grpSpPr>
          <p:sp>
            <p:nvSpPr>
              <p:cNvPr id="21535" name="Rectangle 31"/>
              <p:cNvSpPr>
                <a:spLocks noChangeArrowheads="1"/>
              </p:cNvSpPr>
              <p:nvPr/>
            </p:nvSpPr>
            <p:spPr bwMode="auto">
              <a:xfrm>
                <a:off x="252" y="9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43" name="Text Box 39"/>
              <p:cNvSpPr txBox="1">
                <a:spLocks noChangeArrowheads="1"/>
              </p:cNvSpPr>
              <p:nvPr/>
            </p:nvSpPr>
            <p:spPr bwMode="auto">
              <a:xfrm>
                <a:off x="297" y="9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06" name="Group 102"/>
            <p:cNvGrpSpPr>
              <a:grpSpLocks/>
            </p:cNvGrpSpPr>
            <p:nvPr/>
          </p:nvGrpSpPr>
          <p:grpSpPr bwMode="auto">
            <a:xfrm>
              <a:off x="399" y="1458"/>
              <a:ext cx="294" cy="300"/>
              <a:chOff x="252" y="1260"/>
              <a:chExt cx="294" cy="300"/>
            </a:xfrm>
          </p:grpSpPr>
          <p:sp>
            <p:nvSpPr>
              <p:cNvPr id="21536" name="Rectangle 32"/>
              <p:cNvSpPr>
                <a:spLocks noChangeArrowheads="1"/>
              </p:cNvSpPr>
              <p:nvPr/>
            </p:nvSpPr>
            <p:spPr bwMode="auto">
              <a:xfrm>
                <a:off x="252" y="12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45" name="Text Box 41"/>
              <p:cNvSpPr txBox="1">
                <a:spLocks noChangeArrowheads="1"/>
              </p:cNvSpPr>
              <p:nvPr/>
            </p:nvSpPr>
            <p:spPr bwMode="auto">
              <a:xfrm>
                <a:off x="297" y="12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07" name="Group 103"/>
            <p:cNvGrpSpPr>
              <a:grpSpLocks/>
            </p:cNvGrpSpPr>
            <p:nvPr/>
          </p:nvGrpSpPr>
          <p:grpSpPr bwMode="auto">
            <a:xfrm>
              <a:off x="693" y="1458"/>
              <a:ext cx="294" cy="300"/>
              <a:chOff x="252" y="1560"/>
              <a:chExt cx="294" cy="300"/>
            </a:xfrm>
          </p:grpSpPr>
          <p:sp>
            <p:nvSpPr>
              <p:cNvPr id="21537" name="Rectangle 33"/>
              <p:cNvSpPr>
                <a:spLocks noChangeArrowheads="1"/>
              </p:cNvSpPr>
              <p:nvPr/>
            </p:nvSpPr>
            <p:spPr bwMode="auto">
              <a:xfrm>
                <a:off x="252" y="15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46" name="Text Box 42"/>
              <p:cNvSpPr txBox="1">
                <a:spLocks noChangeArrowheads="1"/>
              </p:cNvSpPr>
              <p:nvPr/>
            </p:nvSpPr>
            <p:spPr bwMode="auto">
              <a:xfrm>
                <a:off x="297" y="15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08" name="Group 104"/>
            <p:cNvGrpSpPr>
              <a:grpSpLocks/>
            </p:cNvGrpSpPr>
            <p:nvPr/>
          </p:nvGrpSpPr>
          <p:grpSpPr bwMode="auto">
            <a:xfrm>
              <a:off x="987" y="1458"/>
              <a:ext cx="294" cy="300"/>
              <a:chOff x="252" y="1860"/>
              <a:chExt cx="294" cy="300"/>
            </a:xfrm>
          </p:grpSpPr>
          <p:sp>
            <p:nvSpPr>
              <p:cNvPr id="21538" name="Rectangle 34"/>
              <p:cNvSpPr>
                <a:spLocks noChangeArrowheads="1"/>
              </p:cNvSpPr>
              <p:nvPr/>
            </p:nvSpPr>
            <p:spPr bwMode="auto">
              <a:xfrm>
                <a:off x="252" y="18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49" name="Text Box 45"/>
              <p:cNvSpPr txBox="1">
                <a:spLocks noChangeArrowheads="1"/>
              </p:cNvSpPr>
              <p:nvPr/>
            </p:nvSpPr>
            <p:spPr bwMode="auto">
              <a:xfrm>
                <a:off x="297" y="18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09" name="Group 105"/>
            <p:cNvGrpSpPr>
              <a:grpSpLocks/>
            </p:cNvGrpSpPr>
            <p:nvPr/>
          </p:nvGrpSpPr>
          <p:grpSpPr bwMode="auto">
            <a:xfrm>
              <a:off x="1281" y="1458"/>
              <a:ext cx="294" cy="300"/>
              <a:chOff x="252" y="2160"/>
              <a:chExt cx="294" cy="300"/>
            </a:xfrm>
          </p:grpSpPr>
          <p:sp>
            <p:nvSpPr>
              <p:cNvPr id="21539" name="Rectangle 35"/>
              <p:cNvSpPr>
                <a:spLocks noChangeArrowheads="1"/>
              </p:cNvSpPr>
              <p:nvPr/>
            </p:nvSpPr>
            <p:spPr bwMode="auto">
              <a:xfrm>
                <a:off x="252" y="21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50" name="Text Box 46"/>
              <p:cNvSpPr txBox="1">
                <a:spLocks noChangeArrowheads="1"/>
              </p:cNvSpPr>
              <p:nvPr/>
            </p:nvSpPr>
            <p:spPr bwMode="auto">
              <a:xfrm>
                <a:off x="297" y="21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10" name="Group 106"/>
            <p:cNvGrpSpPr>
              <a:grpSpLocks/>
            </p:cNvGrpSpPr>
            <p:nvPr/>
          </p:nvGrpSpPr>
          <p:grpSpPr bwMode="auto">
            <a:xfrm>
              <a:off x="1575" y="1458"/>
              <a:ext cx="294" cy="300"/>
              <a:chOff x="252" y="2460"/>
              <a:chExt cx="294" cy="300"/>
            </a:xfrm>
          </p:grpSpPr>
          <p:sp>
            <p:nvSpPr>
              <p:cNvPr id="21540" name="Rectangle 36"/>
              <p:cNvSpPr>
                <a:spLocks noChangeArrowheads="1"/>
              </p:cNvSpPr>
              <p:nvPr/>
            </p:nvSpPr>
            <p:spPr bwMode="auto">
              <a:xfrm>
                <a:off x="252" y="24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51" name="Text Box 47"/>
              <p:cNvSpPr txBox="1">
                <a:spLocks noChangeArrowheads="1"/>
              </p:cNvSpPr>
              <p:nvPr/>
            </p:nvSpPr>
            <p:spPr bwMode="auto">
              <a:xfrm>
                <a:off x="297" y="24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11" name="Group 107"/>
            <p:cNvGrpSpPr>
              <a:grpSpLocks/>
            </p:cNvGrpSpPr>
            <p:nvPr/>
          </p:nvGrpSpPr>
          <p:grpSpPr bwMode="auto">
            <a:xfrm>
              <a:off x="1869" y="1458"/>
              <a:ext cx="294" cy="300"/>
              <a:chOff x="252" y="2760"/>
              <a:chExt cx="294" cy="300"/>
            </a:xfrm>
          </p:grpSpPr>
          <p:sp>
            <p:nvSpPr>
              <p:cNvPr id="21541" name="Rectangle 37"/>
              <p:cNvSpPr>
                <a:spLocks noChangeArrowheads="1"/>
              </p:cNvSpPr>
              <p:nvPr/>
            </p:nvSpPr>
            <p:spPr bwMode="auto">
              <a:xfrm>
                <a:off x="252" y="27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52" name="Text Box 48"/>
              <p:cNvSpPr txBox="1">
                <a:spLocks noChangeArrowheads="1"/>
              </p:cNvSpPr>
              <p:nvPr/>
            </p:nvSpPr>
            <p:spPr bwMode="auto">
              <a:xfrm>
                <a:off x="297" y="27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12" name="Group 108"/>
            <p:cNvGrpSpPr>
              <a:grpSpLocks/>
            </p:cNvGrpSpPr>
            <p:nvPr/>
          </p:nvGrpSpPr>
          <p:grpSpPr bwMode="auto">
            <a:xfrm>
              <a:off x="2163" y="1458"/>
              <a:ext cx="294" cy="300"/>
              <a:chOff x="252" y="3060"/>
              <a:chExt cx="294" cy="300"/>
            </a:xfrm>
          </p:grpSpPr>
          <p:sp>
            <p:nvSpPr>
              <p:cNvPr id="21542" name="Rectangle 38"/>
              <p:cNvSpPr>
                <a:spLocks noChangeArrowheads="1"/>
              </p:cNvSpPr>
              <p:nvPr/>
            </p:nvSpPr>
            <p:spPr bwMode="auto">
              <a:xfrm>
                <a:off x="252" y="30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553" name="Text Box 49"/>
              <p:cNvSpPr txBox="1">
                <a:spLocks noChangeArrowheads="1"/>
              </p:cNvSpPr>
              <p:nvPr/>
            </p:nvSpPr>
            <p:spPr bwMode="auto">
              <a:xfrm>
                <a:off x="297" y="30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grpSp>
        <p:nvGrpSpPr>
          <p:cNvPr id="21639" name="Group 135"/>
          <p:cNvGrpSpPr>
            <a:grpSpLocks/>
          </p:cNvGrpSpPr>
          <p:nvPr/>
        </p:nvGrpSpPr>
        <p:grpSpPr bwMode="auto">
          <a:xfrm>
            <a:off x="476250" y="5534025"/>
            <a:ext cx="7781925" cy="476250"/>
            <a:chOff x="96" y="3192"/>
            <a:chExt cx="4704" cy="300"/>
          </a:xfrm>
        </p:grpSpPr>
        <p:grpSp>
          <p:nvGrpSpPr>
            <p:cNvPr id="21573" name="Group 69"/>
            <p:cNvGrpSpPr>
              <a:grpSpLocks/>
            </p:cNvGrpSpPr>
            <p:nvPr/>
          </p:nvGrpSpPr>
          <p:grpSpPr bwMode="auto">
            <a:xfrm>
              <a:off x="96" y="3192"/>
              <a:ext cx="294" cy="300"/>
              <a:chOff x="846" y="972"/>
              <a:chExt cx="294" cy="300"/>
            </a:xfrm>
          </p:grpSpPr>
          <p:sp>
            <p:nvSpPr>
              <p:cNvPr id="21557" name="Rectangle 53"/>
              <p:cNvSpPr>
                <a:spLocks noChangeArrowheads="1"/>
              </p:cNvSpPr>
              <p:nvPr/>
            </p:nvSpPr>
            <p:spPr bwMode="auto">
              <a:xfrm>
                <a:off x="846" y="9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65" name="Text Box 61"/>
              <p:cNvSpPr txBox="1">
                <a:spLocks noChangeArrowheads="1"/>
              </p:cNvSpPr>
              <p:nvPr/>
            </p:nvSpPr>
            <p:spPr bwMode="auto">
              <a:xfrm>
                <a:off x="891" y="10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A</a:t>
                </a:r>
              </a:p>
            </p:txBody>
          </p:sp>
        </p:grpSp>
        <p:grpSp>
          <p:nvGrpSpPr>
            <p:cNvPr id="21574" name="Group 70"/>
            <p:cNvGrpSpPr>
              <a:grpSpLocks/>
            </p:cNvGrpSpPr>
            <p:nvPr/>
          </p:nvGrpSpPr>
          <p:grpSpPr bwMode="auto">
            <a:xfrm>
              <a:off x="390" y="3192"/>
              <a:ext cx="294" cy="300"/>
              <a:chOff x="846" y="1272"/>
              <a:chExt cx="294" cy="300"/>
            </a:xfrm>
          </p:grpSpPr>
          <p:sp>
            <p:nvSpPr>
              <p:cNvPr id="21558" name="Rectangle 54"/>
              <p:cNvSpPr>
                <a:spLocks noChangeArrowheads="1"/>
              </p:cNvSpPr>
              <p:nvPr/>
            </p:nvSpPr>
            <p:spPr bwMode="auto">
              <a:xfrm>
                <a:off x="846" y="12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66" name="Text Box 62"/>
              <p:cNvSpPr txBox="1">
                <a:spLocks noChangeArrowheads="1"/>
              </p:cNvSpPr>
              <p:nvPr/>
            </p:nvSpPr>
            <p:spPr bwMode="auto">
              <a:xfrm>
                <a:off x="891" y="13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B</a:t>
                </a:r>
              </a:p>
            </p:txBody>
          </p:sp>
        </p:grpSp>
        <p:grpSp>
          <p:nvGrpSpPr>
            <p:cNvPr id="21575" name="Group 71"/>
            <p:cNvGrpSpPr>
              <a:grpSpLocks/>
            </p:cNvGrpSpPr>
            <p:nvPr/>
          </p:nvGrpSpPr>
          <p:grpSpPr bwMode="auto">
            <a:xfrm>
              <a:off x="684" y="3192"/>
              <a:ext cx="294" cy="300"/>
              <a:chOff x="846" y="1572"/>
              <a:chExt cx="294" cy="300"/>
            </a:xfrm>
          </p:grpSpPr>
          <p:sp>
            <p:nvSpPr>
              <p:cNvPr id="21559" name="Rectangle 55"/>
              <p:cNvSpPr>
                <a:spLocks noChangeArrowheads="1"/>
              </p:cNvSpPr>
              <p:nvPr/>
            </p:nvSpPr>
            <p:spPr bwMode="auto">
              <a:xfrm>
                <a:off x="846" y="15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67" name="Text Box 63"/>
              <p:cNvSpPr txBox="1">
                <a:spLocks noChangeArrowheads="1"/>
              </p:cNvSpPr>
              <p:nvPr/>
            </p:nvSpPr>
            <p:spPr bwMode="auto">
              <a:xfrm>
                <a:off x="891" y="16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C</a:t>
                </a:r>
              </a:p>
            </p:txBody>
          </p:sp>
        </p:grpSp>
        <p:grpSp>
          <p:nvGrpSpPr>
            <p:cNvPr id="21576" name="Group 72"/>
            <p:cNvGrpSpPr>
              <a:grpSpLocks/>
            </p:cNvGrpSpPr>
            <p:nvPr/>
          </p:nvGrpSpPr>
          <p:grpSpPr bwMode="auto">
            <a:xfrm>
              <a:off x="978" y="3192"/>
              <a:ext cx="294" cy="300"/>
              <a:chOff x="846" y="1872"/>
              <a:chExt cx="294" cy="300"/>
            </a:xfrm>
          </p:grpSpPr>
          <p:sp>
            <p:nvSpPr>
              <p:cNvPr id="21560" name="Rectangle 56"/>
              <p:cNvSpPr>
                <a:spLocks noChangeArrowheads="1"/>
              </p:cNvSpPr>
              <p:nvPr/>
            </p:nvSpPr>
            <p:spPr bwMode="auto">
              <a:xfrm>
                <a:off x="846" y="18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68" name="Text Box 64"/>
              <p:cNvSpPr txBox="1">
                <a:spLocks noChangeArrowheads="1"/>
              </p:cNvSpPr>
              <p:nvPr/>
            </p:nvSpPr>
            <p:spPr bwMode="auto">
              <a:xfrm>
                <a:off x="891" y="19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D</a:t>
                </a:r>
              </a:p>
            </p:txBody>
          </p:sp>
        </p:grpSp>
        <p:grpSp>
          <p:nvGrpSpPr>
            <p:cNvPr id="21577" name="Group 73"/>
            <p:cNvGrpSpPr>
              <a:grpSpLocks/>
            </p:cNvGrpSpPr>
            <p:nvPr/>
          </p:nvGrpSpPr>
          <p:grpSpPr bwMode="auto">
            <a:xfrm>
              <a:off x="2154" y="3192"/>
              <a:ext cx="294" cy="300"/>
              <a:chOff x="846" y="2172"/>
              <a:chExt cx="294" cy="300"/>
            </a:xfrm>
          </p:grpSpPr>
          <p:sp>
            <p:nvSpPr>
              <p:cNvPr id="21561" name="Rectangle 57"/>
              <p:cNvSpPr>
                <a:spLocks noChangeArrowheads="1"/>
              </p:cNvSpPr>
              <p:nvPr/>
            </p:nvSpPr>
            <p:spPr bwMode="auto">
              <a:xfrm>
                <a:off x="846" y="21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69" name="Text Box 65"/>
              <p:cNvSpPr txBox="1">
                <a:spLocks noChangeArrowheads="1"/>
              </p:cNvSpPr>
              <p:nvPr/>
            </p:nvSpPr>
            <p:spPr bwMode="auto">
              <a:xfrm>
                <a:off x="891" y="22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E</a:t>
                </a:r>
              </a:p>
            </p:txBody>
          </p:sp>
        </p:grpSp>
        <p:grpSp>
          <p:nvGrpSpPr>
            <p:cNvPr id="21578" name="Group 74"/>
            <p:cNvGrpSpPr>
              <a:grpSpLocks/>
            </p:cNvGrpSpPr>
            <p:nvPr/>
          </p:nvGrpSpPr>
          <p:grpSpPr bwMode="auto">
            <a:xfrm>
              <a:off x="1860" y="3192"/>
              <a:ext cx="294" cy="300"/>
              <a:chOff x="846" y="2472"/>
              <a:chExt cx="294" cy="300"/>
            </a:xfrm>
          </p:grpSpPr>
          <p:sp>
            <p:nvSpPr>
              <p:cNvPr id="21562" name="Rectangle 58"/>
              <p:cNvSpPr>
                <a:spLocks noChangeArrowheads="1"/>
              </p:cNvSpPr>
              <p:nvPr/>
            </p:nvSpPr>
            <p:spPr bwMode="auto">
              <a:xfrm>
                <a:off x="846" y="24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70" name="Text Box 66"/>
              <p:cNvSpPr txBox="1">
                <a:spLocks noChangeArrowheads="1"/>
              </p:cNvSpPr>
              <p:nvPr/>
            </p:nvSpPr>
            <p:spPr bwMode="auto">
              <a:xfrm>
                <a:off x="891" y="25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F</a:t>
                </a:r>
              </a:p>
            </p:txBody>
          </p:sp>
        </p:grpSp>
        <p:grpSp>
          <p:nvGrpSpPr>
            <p:cNvPr id="21579" name="Group 75"/>
            <p:cNvGrpSpPr>
              <a:grpSpLocks/>
            </p:cNvGrpSpPr>
            <p:nvPr/>
          </p:nvGrpSpPr>
          <p:grpSpPr bwMode="auto">
            <a:xfrm>
              <a:off x="3036" y="3192"/>
              <a:ext cx="294" cy="300"/>
              <a:chOff x="846" y="2772"/>
              <a:chExt cx="294" cy="300"/>
            </a:xfrm>
          </p:grpSpPr>
          <p:sp>
            <p:nvSpPr>
              <p:cNvPr id="21563" name="Rectangle 59"/>
              <p:cNvSpPr>
                <a:spLocks noChangeArrowheads="1"/>
              </p:cNvSpPr>
              <p:nvPr/>
            </p:nvSpPr>
            <p:spPr bwMode="auto">
              <a:xfrm>
                <a:off x="846" y="27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71" name="Text Box 67"/>
              <p:cNvSpPr txBox="1">
                <a:spLocks noChangeArrowheads="1"/>
              </p:cNvSpPr>
              <p:nvPr/>
            </p:nvSpPr>
            <p:spPr bwMode="auto">
              <a:xfrm>
                <a:off x="891" y="28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G</a:t>
                </a:r>
              </a:p>
            </p:txBody>
          </p:sp>
        </p:grpSp>
        <p:grpSp>
          <p:nvGrpSpPr>
            <p:cNvPr id="21580" name="Group 76"/>
            <p:cNvGrpSpPr>
              <a:grpSpLocks/>
            </p:cNvGrpSpPr>
            <p:nvPr/>
          </p:nvGrpSpPr>
          <p:grpSpPr bwMode="auto">
            <a:xfrm>
              <a:off x="4506" y="3192"/>
              <a:ext cx="294" cy="300"/>
              <a:chOff x="846" y="3072"/>
              <a:chExt cx="294" cy="300"/>
            </a:xfrm>
          </p:grpSpPr>
          <p:sp>
            <p:nvSpPr>
              <p:cNvPr id="21564" name="Rectangle 60"/>
              <p:cNvSpPr>
                <a:spLocks noChangeArrowheads="1"/>
              </p:cNvSpPr>
              <p:nvPr/>
            </p:nvSpPr>
            <p:spPr bwMode="auto">
              <a:xfrm>
                <a:off x="846" y="30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72" name="Text Box 68"/>
              <p:cNvSpPr txBox="1">
                <a:spLocks noChangeArrowheads="1"/>
              </p:cNvSpPr>
              <p:nvPr/>
            </p:nvSpPr>
            <p:spPr bwMode="auto">
              <a:xfrm>
                <a:off x="891" y="31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H</a:t>
                </a:r>
              </a:p>
            </p:txBody>
          </p:sp>
        </p:grpSp>
        <p:grpSp>
          <p:nvGrpSpPr>
            <p:cNvPr id="21581" name="Group 77"/>
            <p:cNvGrpSpPr>
              <a:grpSpLocks/>
            </p:cNvGrpSpPr>
            <p:nvPr/>
          </p:nvGrpSpPr>
          <p:grpSpPr bwMode="auto">
            <a:xfrm>
              <a:off x="1272" y="3192"/>
              <a:ext cx="294" cy="300"/>
              <a:chOff x="846" y="972"/>
              <a:chExt cx="294" cy="300"/>
            </a:xfrm>
          </p:grpSpPr>
          <p:sp>
            <p:nvSpPr>
              <p:cNvPr id="21582" name="Rectangle 78"/>
              <p:cNvSpPr>
                <a:spLocks noChangeArrowheads="1"/>
              </p:cNvSpPr>
              <p:nvPr/>
            </p:nvSpPr>
            <p:spPr bwMode="auto">
              <a:xfrm>
                <a:off x="846" y="9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83" name="Text Box 79"/>
              <p:cNvSpPr txBox="1">
                <a:spLocks noChangeArrowheads="1"/>
              </p:cNvSpPr>
              <p:nvPr/>
            </p:nvSpPr>
            <p:spPr bwMode="auto">
              <a:xfrm>
                <a:off x="891" y="10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A</a:t>
                </a:r>
              </a:p>
            </p:txBody>
          </p:sp>
        </p:grpSp>
        <p:grpSp>
          <p:nvGrpSpPr>
            <p:cNvPr id="21584" name="Group 80"/>
            <p:cNvGrpSpPr>
              <a:grpSpLocks/>
            </p:cNvGrpSpPr>
            <p:nvPr/>
          </p:nvGrpSpPr>
          <p:grpSpPr bwMode="auto">
            <a:xfrm>
              <a:off x="1566" y="3192"/>
              <a:ext cx="294" cy="300"/>
              <a:chOff x="846" y="1272"/>
              <a:chExt cx="294" cy="300"/>
            </a:xfrm>
          </p:grpSpPr>
          <p:sp>
            <p:nvSpPr>
              <p:cNvPr id="21585" name="Rectangle 81"/>
              <p:cNvSpPr>
                <a:spLocks noChangeArrowheads="1"/>
              </p:cNvSpPr>
              <p:nvPr/>
            </p:nvSpPr>
            <p:spPr bwMode="auto">
              <a:xfrm>
                <a:off x="846" y="12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86" name="Text Box 82"/>
              <p:cNvSpPr txBox="1">
                <a:spLocks noChangeArrowheads="1"/>
              </p:cNvSpPr>
              <p:nvPr/>
            </p:nvSpPr>
            <p:spPr bwMode="auto">
              <a:xfrm>
                <a:off x="891" y="13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B</a:t>
                </a:r>
              </a:p>
            </p:txBody>
          </p:sp>
        </p:grpSp>
        <p:grpSp>
          <p:nvGrpSpPr>
            <p:cNvPr id="21587" name="Group 83"/>
            <p:cNvGrpSpPr>
              <a:grpSpLocks/>
            </p:cNvGrpSpPr>
            <p:nvPr/>
          </p:nvGrpSpPr>
          <p:grpSpPr bwMode="auto">
            <a:xfrm>
              <a:off x="2451" y="3192"/>
              <a:ext cx="294" cy="300"/>
              <a:chOff x="846" y="1272"/>
              <a:chExt cx="294" cy="300"/>
            </a:xfrm>
          </p:grpSpPr>
          <p:sp>
            <p:nvSpPr>
              <p:cNvPr id="21588" name="Rectangle 84"/>
              <p:cNvSpPr>
                <a:spLocks noChangeArrowheads="1"/>
              </p:cNvSpPr>
              <p:nvPr/>
            </p:nvSpPr>
            <p:spPr bwMode="auto">
              <a:xfrm>
                <a:off x="846" y="12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89" name="Text Box 85"/>
              <p:cNvSpPr txBox="1">
                <a:spLocks noChangeArrowheads="1"/>
              </p:cNvSpPr>
              <p:nvPr/>
            </p:nvSpPr>
            <p:spPr bwMode="auto">
              <a:xfrm>
                <a:off x="891" y="13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B</a:t>
                </a:r>
              </a:p>
            </p:txBody>
          </p:sp>
        </p:grpSp>
        <p:grpSp>
          <p:nvGrpSpPr>
            <p:cNvPr id="21590" name="Group 86"/>
            <p:cNvGrpSpPr>
              <a:grpSpLocks/>
            </p:cNvGrpSpPr>
            <p:nvPr/>
          </p:nvGrpSpPr>
          <p:grpSpPr bwMode="auto">
            <a:xfrm>
              <a:off x="2745" y="3192"/>
              <a:ext cx="294" cy="300"/>
              <a:chOff x="846" y="1572"/>
              <a:chExt cx="294" cy="300"/>
            </a:xfrm>
          </p:grpSpPr>
          <p:sp>
            <p:nvSpPr>
              <p:cNvPr id="21591" name="Rectangle 87"/>
              <p:cNvSpPr>
                <a:spLocks noChangeArrowheads="1"/>
              </p:cNvSpPr>
              <p:nvPr/>
            </p:nvSpPr>
            <p:spPr bwMode="auto">
              <a:xfrm>
                <a:off x="846" y="15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92" name="Text Box 88"/>
              <p:cNvSpPr txBox="1">
                <a:spLocks noChangeArrowheads="1"/>
              </p:cNvSpPr>
              <p:nvPr/>
            </p:nvSpPr>
            <p:spPr bwMode="auto">
              <a:xfrm>
                <a:off x="891" y="16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C</a:t>
                </a:r>
              </a:p>
            </p:txBody>
          </p:sp>
        </p:grpSp>
        <p:grpSp>
          <p:nvGrpSpPr>
            <p:cNvPr id="21593" name="Group 89"/>
            <p:cNvGrpSpPr>
              <a:grpSpLocks/>
            </p:cNvGrpSpPr>
            <p:nvPr/>
          </p:nvGrpSpPr>
          <p:grpSpPr bwMode="auto">
            <a:xfrm>
              <a:off x="3330" y="3192"/>
              <a:ext cx="294" cy="300"/>
              <a:chOff x="846" y="2472"/>
              <a:chExt cx="294" cy="300"/>
            </a:xfrm>
          </p:grpSpPr>
          <p:sp>
            <p:nvSpPr>
              <p:cNvPr id="21594" name="Rectangle 90"/>
              <p:cNvSpPr>
                <a:spLocks noChangeArrowheads="1"/>
              </p:cNvSpPr>
              <p:nvPr/>
            </p:nvSpPr>
            <p:spPr bwMode="auto">
              <a:xfrm>
                <a:off x="846" y="24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95" name="Text Box 91"/>
              <p:cNvSpPr txBox="1">
                <a:spLocks noChangeArrowheads="1"/>
              </p:cNvSpPr>
              <p:nvPr/>
            </p:nvSpPr>
            <p:spPr bwMode="auto">
              <a:xfrm>
                <a:off x="891" y="25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F</a:t>
                </a:r>
              </a:p>
            </p:txBody>
          </p:sp>
        </p:grpSp>
        <p:grpSp>
          <p:nvGrpSpPr>
            <p:cNvPr id="21596" name="Group 92"/>
            <p:cNvGrpSpPr>
              <a:grpSpLocks/>
            </p:cNvGrpSpPr>
            <p:nvPr/>
          </p:nvGrpSpPr>
          <p:grpSpPr bwMode="auto">
            <a:xfrm>
              <a:off x="3624" y="3192"/>
              <a:ext cx="294" cy="300"/>
              <a:chOff x="846" y="2172"/>
              <a:chExt cx="294" cy="300"/>
            </a:xfrm>
          </p:grpSpPr>
          <p:sp>
            <p:nvSpPr>
              <p:cNvPr id="21597" name="Rectangle 93"/>
              <p:cNvSpPr>
                <a:spLocks noChangeArrowheads="1"/>
              </p:cNvSpPr>
              <p:nvPr/>
            </p:nvSpPr>
            <p:spPr bwMode="auto">
              <a:xfrm>
                <a:off x="846" y="21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598" name="Text Box 94"/>
              <p:cNvSpPr txBox="1">
                <a:spLocks noChangeArrowheads="1"/>
              </p:cNvSpPr>
              <p:nvPr/>
            </p:nvSpPr>
            <p:spPr bwMode="auto">
              <a:xfrm>
                <a:off x="891" y="22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E</a:t>
                </a:r>
              </a:p>
            </p:txBody>
          </p:sp>
        </p:grpSp>
        <p:grpSp>
          <p:nvGrpSpPr>
            <p:cNvPr id="21599" name="Group 95"/>
            <p:cNvGrpSpPr>
              <a:grpSpLocks/>
            </p:cNvGrpSpPr>
            <p:nvPr/>
          </p:nvGrpSpPr>
          <p:grpSpPr bwMode="auto">
            <a:xfrm>
              <a:off x="3918" y="3192"/>
              <a:ext cx="294" cy="300"/>
              <a:chOff x="846" y="2472"/>
              <a:chExt cx="294" cy="300"/>
            </a:xfrm>
          </p:grpSpPr>
          <p:sp>
            <p:nvSpPr>
              <p:cNvPr id="21600" name="Rectangle 96"/>
              <p:cNvSpPr>
                <a:spLocks noChangeArrowheads="1"/>
              </p:cNvSpPr>
              <p:nvPr/>
            </p:nvSpPr>
            <p:spPr bwMode="auto">
              <a:xfrm>
                <a:off x="846" y="24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01" name="Text Box 97"/>
              <p:cNvSpPr txBox="1">
                <a:spLocks noChangeArrowheads="1"/>
              </p:cNvSpPr>
              <p:nvPr/>
            </p:nvSpPr>
            <p:spPr bwMode="auto">
              <a:xfrm>
                <a:off x="891" y="25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F</a:t>
                </a:r>
              </a:p>
            </p:txBody>
          </p:sp>
        </p:grpSp>
        <p:grpSp>
          <p:nvGrpSpPr>
            <p:cNvPr id="21602" name="Group 98"/>
            <p:cNvGrpSpPr>
              <a:grpSpLocks/>
            </p:cNvGrpSpPr>
            <p:nvPr/>
          </p:nvGrpSpPr>
          <p:grpSpPr bwMode="auto">
            <a:xfrm>
              <a:off x="4212" y="3192"/>
              <a:ext cx="294" cy="300"/>
              <a:chOff x="846" y="2772"/>
              <a:chExt cx="294" cy="300"/>
            </a:xfrm>
          </p:grpSpPr>
          <p:sp>
            <p:nvSpPr>
              <p:cNvPr id="21603" name="Rectangle 99"/>
              <p:cNvSpPr>
                <a:spLocks noChangeArrowheads="1"/>
              </p:cNvSpPr>
              <p:nvPr/>
            </p:nvSpPr>
            <p:spPr bwMode="auto">
              <a:xfrm>
                <a:off x="846" y="27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04" name="Text Box 100"/>
              <p:cNvSpPr txBox="1">
                <a:spLocks noChangeArrowheads="1"/>
              </p:cNvSpPr>
              <p:nvPr/>
            </p:nvSpPr>
            <p:spPr bwMode="auto">
              <a:xfrm>
                <a:off x="891" y="28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G</a:t>
                </a:r>
              </a:p>
            </p:txBody>
          </p:sp>
        </p:grpSp>
      </p:grpSp>
      <p:grpSp>
        <p:nvGrpSpPr>
          <p:cNvPr id="21638" name="Group 134"/>
          <p:cNvGrpSpPr>
            <a:grpSpLocks/>
          </p:cNvGrpSpPr>
          <p:nvPr/>
        </p:nvGrpSpPr>
        <p:grpSpPr bwMode="auto">
          <a:xfrm>
            <a:off x="2352675" y="6162675"/>
            <a:ext cx="4410075" cy="476250"/>
            <a:chOff x="537" y="3588"/>
            <a:chExt cx="2352" cy="300"/>
          </a:xfrm>
        </p:grpSpPr>
        <p:grpSp>
          <p:nvGrpSpPr>
            <p:cNvPr id="21614" name="Group 110"/>
            <p:cNvGrpSpPr>
              <a:grpSpLocks/>
            </p:cNvGrpSpPr>
            <p:nvPr/>
          </p:nvGrpSpPr>
          <p:grpSpPr bwMode="auto">
            <a:xfrm>
              <a:off x="537" y="3588"/>
              <a:ext cx="294" cy="300"/>
              <a:chOff x="846" y="972"/>
              <a:chExt cx="294" cy="300"/>
            </a:xfrm>
          </p:grpSpPr>
          <p:sp>
            <p:nvSpPr>
              <p:cNvPr id="21615" name="Rectangle 111"/>
              <p:cNvSpPr>
                <a:spLocks noChangeArrowheads="1"/>
              </p:cNvSpPr>
              <p:nvPr/>
            </p:nvSpPr>
            <p:spPr bwMode="auto">
              <a:xfrm>
                <a:off x="846" y="9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16" name="Text Box 112"/>
              <p:cNvSpPr txBox="1">
                <a:spLocks noChangeArrowheads="1"/>
              </p:cNvSpPr>
              <p:nvPr/>
            </p:nvSpPr>
            <p:spPr bwMode="auto">
              <a:xfrm>
                <a:off x="891" y="10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A</a:t>
                </a:r>
              </a:p>
            </p:txBody>
          </p:sp>
        </p:grpSp>
        <p:grpSp>
          <p:nvGrpSpPr>
            <p:cNvPr id="21617" name="Group 113"/>
            <p:cNvGrpSpPr>
              <a:grpSpLocks/>
            </p:cNvGrpSpPr>
            <p:nvPr/>
          </p:nvGrpSpPr>
          <p:grpSpPr bwMode="auto">
            <a:xfrm>
              <a:off x="831" y="3588"/>
              <a:ext cx="294" cy="300"/>
              <a:chOff x="846" y="1872"/>
              <a:chExt cx="294" cy="300"/>
            </a:xfrm>
          </p:grpSpPr>
          <p:sp>
            <p:nvSpPr>
              <p:cNvPr id="21618" name="Rectangle 114"/>
              <p:cNvSpPr>
                <a:spLocks noChangeArrowheads="1"/>
              </p:cNvSpPr>
              <p:nvPr/>
            </p:nvSpPr>
            <p:spPr bwMode="auto">
              <a:xfrm>
                <a:off x="846" y="18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19" name="Text Box 115"/>
              <p:cNvSpPr txBox="1">
                <a:spLocks noChangeArrowheads="1"/>
              </p:cNvSpPr>
              <p:nvPr/>
            </p:nvSpPr>
            <p:spPr bwMode="auto">
              <a:xfrm>
                <a:off x="891" y="19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D</a:t>
                </a:r>
              </a:p>
            </p:txBody>
          </p:sp>
        </p:grpSp>
        <p:grpSp>
          <p:nvGrpSpPr>
            <p:cNvPr id="21620" name="Group 116"/>
            <p:cNvGrpSpPr>
              <a:grpSpLocks/>
            </p:cNvGrpSpPr>
            <p:nvPr/>
          </p:nvGrpSpPr>
          <p:grpSpPr bwMode="auto">
            <a:xfrm>
              <a:off x="1125" y="3588"/>
              <a:ext cx="294" cy="300"/>
              <a:chOff x="846" y="3072"/>
              <a:chExt cx="294" cy="300"/>
            </a:xfrm>
          </p:grpSpPr>
          <p:sp>
            <p:nvSpPr>
              <p:cNvPr id="21621" name="Rectangle 117"/>
              <p:cNvSpPr>
                <a:spLocks noChangeArrowheads="1"/>
              </p:cNvSpPr>
              <p:nvPr/>
            </p:nvSpPr>
            <p:spPr bwMode="auto">
              <a:xfrm>
                <a:off x="846" y="30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22" name="Text Box 118"/>
              <p:cNvSpPr txBox="1">
                <a:spLocks noChangeArrowheads="1"/>
              </p:cNvSpPr>
              <p:nvPr/>
            </p:nvSpPr>
            <p:spPr bwMode="auto">
              <a:xfrm>
                <a:off x="891" y="31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H</a:t>
                </a:r>
              </a:p>
            </p:txBody>
          </p:sp>
        </p:grpSp>
        <p:grpSp>
          <p:nvGrpSpPr>
            <p:cNvPr id="21623" name="Group 119"/>
            <p:cNvGrpSpPr>
              <a:grpSpLocks/>
            </p:cNvGrpSpPr>
            <p:nvPr/>
          </p:nvGrpSpPr>
          <p:grpSpPr bwMode="auto">
            <a:xfrm>
              <a:off x="1419" y="3588"/>
              <a:ext cx="294" cy="300"/>
              <a:chOff x="846" y="2172"/>
              <a:chExt cx="294" cy="300"/>
            </a:xfrm>
          </p:grpSpPr>
          <p:sp>
            <p:nvSpPr>
              <p:cNvPr id="21624" name="Rectangle 120"/>
              <p:cNvSpPr>
                <a:spLocks noChangeArrowheads="1"/>
              </p:cNvSpPr>
              <p:nvPr/>
            </p:nvSpPr>
            <p:spPr bwMode="auto">
              <a:xfrm>
                <a:off x="846" y="21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25" name="Text Box 121"/>
              <p:cNvSpPr txBox="1">
                <a:spLocks noChangeArrowheads="1"/>
              </p:cNvSpPr>
              <p:nvPr/>
            </p:nvSpPr>
            <p:spPr bwMode="auto">
              <a:xfrm>
                <a:off x="891" y="22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E</a:t>
                </a:r>
              </a:p>
            </p:txBody>
          </p:sp>
        </p:grpSp>
        <p:grpSp>
          <p:nvGrpSpPr>
            <p:cNvPr id="21626" name="Group 122"/>
            <p:cNvGrpSpPr>
              <a:grpSpLocks/>
            </p:cNvGrpSpPr>
            <p:nvPr/>
          </p:nvGrpSpPr>
          <p:grpSpPr bwMode="auto">
            <a:xfrm>
              <a:off x="2007" y="3588"/>
              <a:ext cx="294" cy="300"/>
              <a:chOff x="846" y="1572"/>
              <a:chExt cx="294" cy="300"/>
            </a:xfrm>
          </p:grpSpPr>
          <p:sp>
            <p:nvSpPr>
              <p:cNvPr id="21627" name="Rectangle 123"/>
              <p:cNvSpPr>
                <a:spLocks noChangeArrowheads="1"/>
              </p:cNvSpPr>
              <p:nvPr/>
            </p:nvSpPr>
            <p:spPr bwMode="auto">
              <a:xfrm>
                <a:off x="846" y="15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28" name="Text Box 124"/>
              <p:cNvSpPr txBox="1">
                <a:spLocks noChangeArrowheads="1"/>
              </p:cNvSpPr>
              <p:nvPr/>
            </p:nvSpPr>
            <p:spPr bwMode="auto">
              <a:xfrm>
                <a:off x="891" y="16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C</a:t>
                </a:r>
              </a:p>
            </p:txBody>
          </p:sp>
        </p:grpSp>
        <p:grpSp>
          <p:nvGrpSpPr>
            <p:cNvPr id="21629" name="Group 125"/>
            <p:cNvGrpSpPr>
              <a:grpSpLocks/>
            </p:cNvGrpSpPr>
            <p:nvPr/>
          </p:nvGrpSpPr>
          <p:grpSpPr bwMode="auto">
            <a:xfrm>
              <a:off x="2595" y="3588"/>
              <a:ext cx="294" cy="300"/>
              <a:chOff x="846" y="3072"/>
              <a:chExt cx="294" cy="300"/>
            </a:xfrm>
          </p:grpSpPr>
          <p:sp>
            <p:nvSpPr>
              <p:cNvPr id="21630" name="Rectangle 126"/>
              <p:cNvSpPr>
                <a:spLocks noChangeArrowheads="1"/>
              </p:cNvSpPr>
              <p:nvPr/>
            </p:nvSpPr>
            <p:spPr bwMode="auto">
              <a:xfrm>
                <a:off x="846" y="30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31" name="Text Box 127"/>
              <p:cNvSpPr txBox="1">
                <a:spLocks noChangeArrowheads="1"/>
              </p:cNvSpPr>
              <p:nvPr/>
            </p:nvSpPr>
            <p:spPr bwMode="auto">
              <a:xfrm>
                <a:off x="891" y="31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H</a:t>
                </a:r>
              </a:p>
            </p:txBody>
          </p:sp>
        </p:grpSp>
        <p:grpSp>
          <p:nvGrpSpPr>
            <p:cNvPr id="21632" name="Group 128"/>
            <p:cNvGrpSpPr>
              <a:grpSpLocks/>
            </p:cNvGrpSpPr>
            <p:nvPr/>
          </p:nvGrpSpPr>
          <p:grpSpPr bwMode="auto">
            <a:xfrm>
              <a:off x="2301" y="3588"/>
              <a:ext cx="294" cy="300"/>
              <a:chOff x="846" y="2772"/>
              <a:chExt cx="294" cy="300"/>
            </a:xfrm>
          </p:grpSpPr>
          <p:sp>
            <p:nvSpPr>
              <p:cNvPr id="21633" name="Rectangle 129"/>
              <p:cNvSpPr>
                <a:spLocks noChangeArrowheads="1"/>
              </p:cNvSpPr>
              <p:nvPr/>
            </p:nvSpPr>
            <p:spPr bwMode="auto">
              <a:xfrm>
                <a:off x="846" y="27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34" name="Text Box 130"/>
              <p:cNvSpPr txBox="1">
                <a:spLocks noChangeArrowheads="1"/>
              </p:cNvSpPr>
              <p:nvPr/>
            </p:nvSpPr>
            <p:spPr bwMode="auto">
              <a:xfrm>
                <a:off x="891" y="28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G</a:t>
                </a:r>
              </a:p>
            </p:txBody>
          </p:sp>
        </p:grpSp>
        <p:grpSp>
          <p:nvGrpSpPr>
            <p:cNvPr id="21635" name="Group 131"/>
            <p:cNvGrpSpPr>
              <a:grpSpLocks/>
            </p:cNvGrpSpPr>
            <p:nvPr/>
          </p:nvGrpSpPr>
          <p:grpSpPr bwMode="auto">
            <a:xfrm>
              <a:off x="1713" y="3588"/>
              <a:ext cx="294" cy="300"/>
              <a:chOff x="846" y="1872"/>
              <a:chExt cx="294" cy="300"/>
            </a:xfrm>
          </p:grpSpPr>
          <p:sp>
            <p:nvSpPr>
              <p:cNvPr id="21636" name="Rectangle 132"/>
              <p:cNvSpPr>
                <a:spLocks noChangeArrowheads="1"/>
              </p:cNvSpPr>
              <p:nvPr/>
            </p:nvSpPr>
            <p:spPr bwMode="auto">
              <a:xfrm>
                <a:off x="846" y="1872"/>
                <a:ext cx="294" cy="30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1637" name="Text Box 133"/>
              <p:cNvSpPr txBox="1">
                <a:spLocks noChangeArrowheads="1"/>
              </p:cNvSpPr>
              <p:nvPr/>
            </p:nvSpPr>
            <p:spPr bwMode="auto">
              <a:xfrm>
                <a:off x="891" y="1902"/>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D</a:t>
                </a:r>
              </a:p>
            </p:txBody>
          </p:sp>
        </p:grpSp>
      </p:grpSp>
      <p:sp>
        <p:nvSpPr>
          <p:cNvPr id="21640" name="Text Box 136"/>
          <p:cNvSpPr txBox="1">
            <a:spLocks noChangeArrowheads="1"/>
          </p:cNvSpPr>
          <p:nvPr/>
        </p:nvSpPr>
        <p:spPr bwMode="auto">
          <a:xfrm>
            <a:off x="247650" y="1647825"/>
            <a:ext cx="3038475" cy="379413"/>
          </a:xfrm>
          <a:prstGeom prst="rect">
            <a:avLst/>
          </a:prstGeom>
          <a:solidFill>
            <a:srgbClr val="FFFF99"/>
          </a:solidFill>
          <a:ln w="12700">
            <a:solidFill>
              <a:schemeClr val="tx1"/>
            </a:solidFill>
            <a:miter lim="800000"/>
            <a:headEnd/>
            <a:tailEnd/>
          </a:ln>
          <a:effectLst/>
        </p:spPr>
        <p:txBody>
          <a:bodyPr>
            <a:spAutoFit/>
          </a:bodyPr>
          <a:lstStyle/>
          <a:p>
            <a:pPr>
              <a:spcBef>
                <a:spcPct val="50000"/>
              </a:spcBef>
            </a:pPr>
            <a:r>
              <a:rPr lang="en-US" altLang="zh-TW">
                <a:ea typeface="新細明體" charset="-120"/>
              </a:rPr>
              <a:t>Vertices Stored in an Array</a:t>
            </a:r>
          </a:p>
        </p:txBody>
      </p:sp>
      <p:sp>
        <p:nvSpPr>
          <p:cNvPr id="21641" name="Text Box 137"/>
          <p:cNvSpPr txBox="1">
            <a:spLocks noChangeArrowheads="1"/>
          </p:cNvSpPr>
          <p:nvPr/>
        </p:nvSpPr>
        <p:spPr bwMode="auto">
          <a:xfrm>
            <a:off x="2311400" y="5076825"/>
            <a:ext cx="4138613" cy="376238"/>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Indices of Quads into the vertex array</a:t>
            </a:r>
          </a:p>
        </p:txBody>
      </p:sp>
      <p:grpSp>
        <p:nvGrpSpPr>
          <p:cNvPr id="21643" name="Group 139"/>
          <p:cNvGrpSpPr>
            <a:grpSpLocks/>
          </p:cNvGrpSpPr>
          <p:nvPr/>
        </p:nvGrpSpPr>
        <p:grpSpPr bwMode="auto">
          <a:xfrm>
            <a:off x="52388" y="2886075"/>
            <a:ext cx="3733800" cy="476250"/>
            <a:chOff x="105" y="1458"/>
            <a:chExt cx="2352" cy="300"/>
          </a:xfrm>
        </p:grpSpPr>
        <p:grpSp>
          <p:nvGrpSpPr>
            <p:cNvPr id="21644" name="Group 140"/>
            <p:cNvGrpSpPr>
              <a:grpSpLocks/>
            </p:cNvGrpSpPr>
            <p:nvPr/>
          </p:nvGrpSpPr>
          <p:grpSpPr bwMode="auto">
            <a:xfrm>
              <a:off x="105" y="1458"/>
              <a:ext cx="294" cy="300"/>
              <a:chOff x="252" y="960"/>
              <a:chExt cx="294" cy="300"/>
            </a:xfrm>
          </p:grpSpPr>
          <p:sp>
            <p:nvSpPr>
              <p:cNvPr id="21645" name="Rectangle 141"/>
              <p:cNvSpPr>
                <a:spLocks noChangeArrowheads="1"/>
              </p:cNvSpPr>
              <p:nvPr/>
            </p:nvSpPr>
            <p:spPr bwMode="auto">
              <a:xfrm>
                <a:off x="252" y="9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46" name="Text Box 142"/>
              <p:cNvSpPr txBox="1">
                <a:spLocks noChangeArrowheads="1"/>
              </p:cNvSpPr>
              <p:nvPr/>
            </p:nvSpPr>
            <p:spPr bwMode="auto">
              <a:xfrm>
                <a:off x="297" y="9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47" name="Group 143"/>
            <p:cNvGrpSpPr>
              <a:grpSpLocks/>
            </p:cNvGrpSpPr>
            <p:nvPr/>
          </p:nvGrpSpPr>
          <p:grpSpPr bwMode="auto">
            <a:xfrm>
              <a:off x="399" y="1458"/>
              <a:ext cx="294" cy="300"/>
              <a:chOff x="252" y="1260"/>
              <a:chExt cx="294" cy="300"/>
            </a:xfrm>
          </p:grpSpPr>
          <p:sp>
            <p:nvSpPr>
              <p:cNvPr id="21648" name="Rectangle 144"/>
              <p:cNvSpPr>
                <a:spLocks noChangeArrowheads="1"/>
              </p:cNvSpPr>
              <p:nvPr/>
            </p:nvSpPr>
            <p:spPr bwMode="auto">
              <a:xfrm>
                <a:off x="252" y="12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49" name="Text Box 145"/>
              <p:cNvSpPr txBox="1">
                <a:spLocks noChangeArrowheads="1"/>
              </p:cNvSpPr>
              <p:nvPr/>
            </p:nvSpPr>
            <p:spPr bwMode="auto">
              <a:xfrm>
                <a:off x="297" y="12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50" name="Group 146"/>
            <p:cNvGrpSpPr>
              <a:grpSpLocks/>
            </p:cNvGrpSpPr>
            <p:nvPr/>
          </p:nvGrpSpPr>
          <p:grpSpPr bwMode="auto">
            <a:xfrm>
              <a:off x="693" y="1458"/>
              <a:ext cx="294" cy="300"/>
              <a:chOff x="252" y="1560"/>
              <a:chExt cx="294" cy="300"/>
            </a:xfrm>
          </p:grpSpPr>
          <p:sp>
            <p:nvSpPr>
              <p:cNvPr id="21651" name="Rectangle 147"/>
              <p:cNvSpPr>
                <a:spLocks noChangeArrowheads="1"/>
              </p:cNvSpPr>
              <p:nvPr/>
            </p:nvSpPr>
            <p:spPr bwMode="auto">
              <a:xfrm>
                <a:off x="252" y="15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52" name="Text Box 148"/>
              <p:cNvSpPr txBox="1">
                <a:spLocks noChangeArrowheads="1"/>
              </p:cNvSpPr>
              <p:nvPr/>
            </p:nvSpPr>
            <p:spPr bwMode="auto">
              <a:xfrm>
                <a:off x="297" y="15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53" name="Group 149"/>
            <p:cNvGrpSpPr>
              <a:grpSpLocks/>
            </p:cNvGrpSpPr>
            <p:nvPr/>
          </p:nvGrpSpPr>
          <p:grpSpPr bwMode="auto">
            <a:xfrm>
              <a:off x="987" y="1458"/>
              <a:ext cx="294" cy="300"/>
              <a:chOff x="252" y="1860"/>
              <a:chExt cx="294" cy="300"/>
            </a:xfrm>
          </p:grpSpPr>
          <p:sp>
            <p:nvSpPr>
              <p:cNvPr id="21654" name="Rectangle 150"/>
              <p:cNvSpPr>
                <a:spLocks noChangeArrowheads="1"/>
              </p:cNvSpPr>
              <p:nvPr/>
            </p:nvSpPr>
            <p:spPr bwMode="auto">
              <a:xfrm>
                <a:off x="252" y="18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55" name="Text Box 151"/>
              <p:cNvSpPr txBox="1">
                <a:spLocks noChangeArrowheads="1"/>
              </p:cNvSpPr>
              <p:nvPr/>
            </p:nvSpPr>
            <p:spPr bwMode="auto">
              <a:xfrm>
                <a:off x="297" y="18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56" name="Group 152"/>
            <p:cNvGrpSpPr>
              <a:grpSpLocks/>
            </p:cNvGrpSpPr>
            <p:nvPr/>
          </p:nvGrpSpPr>
          <p:grpSpPr bwMode="auto">
            <a:xfrm>
              <a:off x="1281" y="1458"/>
              <a:ext cx="294" cy="300"/>
              <a:chOff x="252" y="2160"/>
              <a:chExt cx="294" cy="300"/>
            </a:xfrm>
          </p:grpSpPr>
          <p:sp>
            <p:nvSpPr>
              <p:cNvPr id="21657" name="Rectangle 153"/>
              <p:cNvSpPr>
                <a:spLocks noChangeArrowheads="1"/>
              </p:cNvSpPr>
              <p:nvPr/>
            </p:nvSpPr>
            <p:spPr bwMode="auto">
              <a:xfrm>
                <a:off x="252" y="21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58" name="Text Box 154"/>
              <p:cNvSpPr txBox="1">
                <a:spLocks noChangeArrowheads="1"/>
              </p:cNvSpPr>
              <p:nvPr/>
            </p:nvSpPr>
            <p:spPr bwMode="auto">
              <a:xfrm>
                <a:off x="297" y="21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59" name="Group 155"/>
            <p:cNvGrpSpPr>
              <a:grpSpLocks/>
            </p:cNvGrpSpPr>
            <p:nvPr/>
          </p:nvGrpSpPr>
          <p:grpSpPr bwMode="auto">
            <a:xfrm>
              <a:off x="1575" y="1458"/>
              <a:ext cx="294" cy="300"/>
              <a:chOff x="252" y="2460"/>
              <a:chExt cx="294" cy="300"/>
            </a:xfrm>
          </p:grpSpPr>
          <p:sp>
            <p:nvSpPr>
              <p:cNvPr id="21660" name="Rectangle 156"/>
              <p:cNvSpPr>
                <a:spLocks noChangeArrowheads="1"/>
              </p:cNvSpPr>
              <p:nvPr/>
            </p:nvSpPr>
            <p:spPr bwMode="auto">
              <a:xfrm>
                <a:off x="252" y="24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61" name="Text Box 157"/>
              <p:cNvSpPr txBox="1">
                <a:spLocks noChangeArrowheads="1"/>
              </p:cNvSpPr>
              <p:nvPr/>
            </p:nvSpPr>
            <p:spPr bwMode="auto">
              <a:xfrm>
                <a:off x="297" y="24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62" name="Group 158"/>
            <p:cNvGrpSpPr>
              <a:grpSpLocks/>
            </p:cNvGrpSpPr>
            <p:nvPr/>
          </p:nvGrpSpPr>
          <p:grpSpPr bwMode="auto">
            <a:xfrm>
              <a:off x="1869" y="1458"/>
              <a:ext cx="294" cy="300"/>
              <a:chOff x="252" y="2760"/>
              <a:chExt cx="294" cy="300"/>
            </a:xfrm>
          </p:grpSpPr>
          <p:sp>
            <p:nvSpPr>
              <p:cNvPr id="21663" name="Rectangle 159"/>
              <p:cNvSpPr>
                <a:spLocks noChangeArrowheads="1"/>
              </p:cNvSpPr>
              <p:nvPr/>
            </p:nvSpPr>
            <p:spPr bwMode="auto">
              <a:xfrm>
                <a:off x="252" y="27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64" name="Text Box 160"/>
              <p:cNvSpPr txBox="1">
                <a:spLocks noChangeArrowheads="1"/>
              </p:cNvSpPr>
              <p:nvPr/>
            </p:nvSpPr>
            <p:spPr bwMode="auto">
              <a:xfrm>
                <a:off x="297" y="27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nvGrpSpPr>
            <p:cNvPr id="21665" name="Group 161"/>
            <p:cNvGrpSpPr>
              <a:grpSpLocks/>
            </p:cNvGrpSpPr>
            <p:nvPr/>
          </p:nvGrpSpPr>
          <p:grpSpPr bwMode="auto">
            <a:xfrm>
              <a:off x="2163" y="1458"/>
              <a:ext cx="294" cy="300"/>
              <a:chOff x="252" y="3060"/>
              <a:chExt cx="294" cy="300"/>
            </a:xfrm>
          </p:grpSpPr>
          <p:sp>
            <p:nvSpPr>
              <p:cNvPr id="21666" name="Rectangle 162"/>
              <p:cNvSpPr>
                <a:spLocks noChangeArrowheads="1"/>
              </p:cNvSpPr>
              <p:nvPr/>
            </p:nvSpPr>
            <p:spPr bwMode="auto">
              <a:xfrm>
                <a:off x="252" y="30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67" name="Text Box 163"/>
              <p:cNvSpPr txBox="1">
                <a:spLocks noChangeArrowheads="1"/>
              </p:cNvSpPr>
              <p:nvPr/>
            </p:nvSpPr>
            <p:spPr bwMode="auto">
              <a:xfrm>
                <a:off x="297" y="30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grpSp>
        <p:nvGrpSpPr>
          <p:cNvPr id="21668" name="Group 164"/>
          <p:cNvGrpSpPr>
            <a:grpSpLocks/>
          </p:cNvGrpSpPr>
          <p:nvPr/>
        </p:nvGrpSpPr>
        <p:grpSpPr bwMode="auto">
          <a:xfrm>
            <a:off x="52388" y="3562350"/>
            <a:ext cx="3733800" cy="476250"/>
            <a:chOff x="105" y="1458"/>
            <a:chExt cx="2352" cy="300"/>
          </a:xfrm>
        </p:grpSpPr>
        <p:grpSp>
          <p:nvGrpSpPr>
            <p:cNvPr id="21669" name="Group 165"/>
            <p:cNvGrpSpPr>
              <a:grpSpLocks/>
            </p:cNvGrpSpPr>
            <p:nvPr/>
          </p:nvGrpSpPr>
          <p:grpSpPr bwMode="auto">
            <a:xfrm>
              <a:off x="105" y="1458"/>
              <a:ext cx="294" cy="300"/>
              <a:chOff x="252" y="960"/>
              <a:chExt cx="294" cy="300"/>
            </a:xfrm>
          </p:grpSpPr>
          <p:sp>
            <p:nvSpPr>
              <p:cNvPr id="21670" name="Rectangle 166"/>
              <p:cNvSpPr>
                <a:spLocks noChangeArrowheads="1"/>
              </p:cNvSpPr>
              <p:nvPr/>
            </p:nvSpPr>
            <p:spPr bwMode="auto">
              <a:xfrm>
                <a:off x="252" y="9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71" name="Text Box 167"/>
              <p:cNvSpPr txBox="1">
                <a:spLocks noChangeArrowheads="1"/>
              </p:cNvSpPr>
              <p:nvPr/>
            </p:nvSpPr>
            <p:spPr bwMode="auto">
              <a:xfrm>
                <a:off x="297" y="9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72" name="Group 168"/>
            <p:cNvGrpSpPr>
              <a:grpSpLocks/>
            </p:cNvGrpSpPr>
            <p:nvPr/>
          </p:nvGrpSpPr>
          <p:grpSpPr bwMode="auto">
            <a:xfrm>
              <a:off x="399" y="1458"/>
              <a:ext cx="294" cy="300"/>
              <a:chOff x="252" y="1260"/>
              <a:chExt cx="294" cy="300"/>
            </a:xfrm>
          </p:grpSpPr>
          <p:sp>
            <p:nvSpPr>
              <p:cNvPr id="21673" name="Rectangle 169"/>
              <p:cNvSpPr>
                <a:spLocks noChangeArrowheads="1"/>
              </p:cNvSpPr>
              <p:nvPr/>
            </p:nvSpPr>
            <p:spPr bwMode="auto">
              <a:xfrm>
                <a:off x="252" y="12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74" name="Text Box 170"/>
              <p:cNvSpPr txBox="1">
                <a:spLocks noChangeArrowheads="1"/>
              </p:cNvSpPr>
              <p:nvPr/>
            </p:nvSpPr>
            <p:spPr bwMode="auto">
              <a:xfrm>
                <a:off x="297" y="12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75" name="Group 171"/>
            <p:cNvGrpSpPr>
              <a:grpSpLocks/>
            </p:cNvGrpSpPr>
            <p:nvPr/>
          </p:nvGrpSpPr>
          <p:grpSpPr bwMode="auto">
            <a:xfrm>
              <a:off x="693" y="1458"/>
              <a:ext cx="294" cy="300"/>
              <a:chOff x="252" y="1560"/>
              <a:chExt cx="294" cy="300"/>
            </a:xfrm>
          </p:grpSpPr>
          <p:sp>
            <p:nvSpPr>
              <p:cNvPr id="21676" name="Rectangle 172"/>
              <p:cNvSpPr>
                <a:spLocks noChangeArrowheads="1"/>
              </p:cNvSpPr>
              <p:nvPr/>
            </p:nvSpPr>
            <p:spPr bwMode="auto">
              <a:xfrm>
                <a:off x="252" y="15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77" name="Text Box 173"/>
              <p:cNvSpPr txBox="1">
                <a:spLocks noChangeArrowheads="1"/>
              </p:cNvSpPr>
              <p:nvPr/>
            </p:nvSpPr>
            <p:spPr bwMode="auto">
              <a:xfrm>
                <a:off x="297" y="15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78" name="Group 174"/>
            <p:cNvGrpSpPr>
              <a:grpSpLocks/>
            </p:cNvGrpSpPr>
            <p:nvPr/>
          </p:nvGrpSpPr>
          <p:grpSpPr bwMode="auto">
            <a:xfrm>
              <a:off x="987" y="1458"/>
              <a:ext cx="294" cy="300"/>
              <a:chOff x="252" y="1860"/>
              <a:chExt cx="294" cy="300"/>
            </a:xfrm>
          </p:grpSpPr>
          <p:sp>
            <p:nvSpPr>
              <p:cNvPr id="21679" name="Rectangle 175"/>
              <p:cNvSpPr>
                <a:spLocks noChangeArrowheads="1"/>
              </p:cNvSpPr>
              <p:nvPr/>
            </p:nvSpPr>
            <p:spPr bwMode="auto">
              <a:xfrm>
                <a:off x="252" y="18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80" name="Text Box 176"/>
              <p:cNvSpPr txBox="1">
                <a:spLocks noChangeArrowheads="1"/>
              </p:cNvSpPr>
              <p:nvPr/>
            </p:nvSpPr>
            <p:spPr bwMode="auto">
              <a:xfrm>
                <a:off x="297" y="18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81" name="Group 177"/>
            <p:cNvGrpSpPr>
              <a:grpSpLocks/>
            </p:cNvGrpSpPr>
            <p:nvPr/>
          </p:nvGrpSpPr>
          <p:grpSpPr bwMode="auto">
            <a:xfrm>
              <a:off x="1281" y="1458"/>
              <a:ext cx="294" cy="300"/>
              <a:chOff x="252" y="2160"/>
              <a:chExt cx="294" cy="300"/>
            </a:xfrm>
          </p:grpSpPr>
          <p:sp>
            <p:nvSpPr>
              <p:cNvPr id="21682" name="Rectangle 178"/>
              <p:cNvSpPr>
                <a:spLocks noChangeArrowheads="1"/>
              </p:cNvSpPr>
              <p:nvPr/>
            </p:nvSpPr>
            <p:spPr bwMode="auto">
              <a:xfrm>
                <a:off x="252" y="21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83" name="Text Box 179"/>
              <p:cNvSpPr txBox="1">
                <a:spLocks noChangeArrowheads="1"/>
              </p:cNvSpPr>
              <p:nvPr/>
            </p:nvSpPr>
            <p:spPr bwMode="auto">
              <a:xfrm>
                <a:off x="297" y="21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84" name="Group 180"/>
            <p:cNvGrpSpPr>
              <a:grpSpLocks/>
            </p:cNvGrpSpPr>
            <p:nvPr/>
          </p:nvGrpSpPr>
          <p:grpSpPr bwMode="auto">
            <a:xfrm>
              <a:off x="1575" y="1458"/>
              <a:ext cx="294" cy="300"/>
              <a:chOff x="252" y="2460"/>
              <a:chExt cx="294" cy="300"/>
            </a:xfrm>
          </p:grpSpPr>
          <p:sp>
            <p:nvSpPr>
              <p:cNvPr id="21685" name="Rectangle 181"/>
              <p:cNvSpPr>
                <a:spLocks noChangeArrowheads="1"/>
              </p:cNvSpPr>
              <p:nvPr/>
            </p:nvSpPr>
            <p:spPr bwMode="auto">
              <a:xfrm>
                <a:off x="252" y="24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86" name="Text Box 182"/>
              <p:cNvSpPr txBox="1">
                <a:spLocks noChangeArrowheads="1"/>
              </p:cNvSpPr>
              <p:nvPr/>
            </p:nvSpPr>
            <p:spPr bwMode="auto">
              <a:xfrm>
                <a:off x="297" y="24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87" name="Group 183"/>
            <p:cNvGrpSpPr>
              <a:grpSpLocks/>
            </p:cNvGrpSpPr>
            <p:nvPr/>
          </p:nvGrpSpPr>
          <p:grpSpPr bwMode="auto">
            <a:xfrm>
              <a:off x="1869" y="1458"/>
              <a:ext cx="294" cy="300"/>
              <a:chOff x="252" y="2760"/>
              <a:chExt cx="294" cy="300"/>
            </a:xfrm>
          </p:grpSpPr>
          <p:sp>
            <p:nvSpPr>
              <p:cNvPr id="21688" name="Rectangle 184"/>
              <p:cNvSpPr>
                <a:spLocks noChangeArrowheads="1"/>
              </p:cNvSpPr>
              <p:nvPr/>
            </p:nvSpPr>
            <p:spPr bwMode="auto">
              <a:xfrm>
                <a:off x="252" y="27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89" name="Text Box 185"/>
              <p:cNvSpPr txBox="1">
                <a:spLocks noChangeArrowheads="1"/>
              </p:cNvSpPr>
              <p:nvPr/>
            </p:nvSpPr>
            <p:spPr bwMode="auto">
              <a:xfrm>
                <a:off x="297" y="27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1</a:t>
                </a:r>
              </a:p>
            </p:txBody>
          </p:sp>
        </p:grpSp>
        <p:grpSp>
          <p:nvGrpSpPr>
            <p:cNvPr id="21690" name="Group 186"/>
            <p:cNvGrpSpPr>
              <a:grpSpLocks/>
            </p:cNvGrpSpPr>
            <p:nvPr/>
          </p:nvGrpSpPr>
          <p:grpSpPr bwMode="auto">
            <a:xfrm>
              <a:off x="2163" y="1458"/>
              <a:ext cx="294" cy="300"/>
              <a:chOff x="252" y="3060"/>
              <a:chExt cx="294" cy="300"/>
            </a:xfrm>
          </p:grpSpPr>
          <p:sp>
            <p:nvSpPr>
              <p:cNvPr id="21691" name="Rectangle 187"/>
              <p:cNvSpPr>
                <a:spLocks noChangeArrowheads="1"/>
              </p:cNvSpPr>
              <p:nvPr/>
            </p:nvSpPr>
            <p:spPr bwMode="auto">
              <a:xfrm>
                <a:off x="252" y="3060"/>
                <a:ext cx="294" cy="300"/>
              </a:xfrm>
              <a:prstGeom prst="rect">
                <a:avLst/>
              </a:prstGeom>
              <a:solidFill>
                <a:srgbClr val="66FF33"/>
              </a:solidFill>
              <a:ln w="9525">
                <a:solidFill>
                  <a:schemeClr val="tx1"/>
                </a:solidFill>
                <a:miter lim="800000"/>
                <a:headEnd/>
                <a:tailEnd/>
              </a:ln>
              <a:effectLst/>
            </p:spPr>
            <p:txBody>
              <a:bodyPr wrap="none" anchor="ctr"/>
              <a:lstStyle/>
              <a:p>
                <a:endParaRPr lang="zh-TW" altLang="en-US"/>
              </a:p>
            </p:txBody>
          </p:sp>
          <p:sp>
            <p:nvSpPr>
              <p:cNvPr id="21692" name="Text Box 188"/>
              <p:cNvSpPr txBox="1">
                <a:spLocks noChangeArrowheads="1"/>
              </p:cNvSpPr>
              <p:nvPr/>
            </p:nvSpPr>
            <p:spPr bwMode="auto">
              <a:xfrm>
                <a:off x="297" y="3090"/>
                <a:ext cx="198" cy="237"/>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altLang="zh-TW">
                    <a:ea typeface="新細明體" charset="-120"/>
                  </a:rPr>
                  <a:t>0</a:t>
                </a:r>
              </a:p>
            </p:txBody>
          </p:sp>
        </p:grpSp>
      </p:grpSp>
      <p:sp>
        <p:nvSpPr>
          <p:cNvPr id="21695" name="Rectangle 191"/>
          <p:cNvSpPr>
            <a:spLocks noChangeArrowheads="1"/>
          </p:cNvSpPr>
          <p:nvPr/>
        </p:nvSpPr>
        <p:spPr bwMode="auto">
          <a:xfrm>
            <a:off x="942975" y="3524250"/>
            <a:ext cx="1485900" cy="571500"/>
          </a:xfrm>
          <a:prstGeom prst="rect">
            <a:avLst/>
          </a:prstGeom>
          <a:solidFill>
            <a:srgbClr val="3399FF">
              <a:alpha val="20000"/>
            </a:srgbClr>
          </a:solidFill>
          <a:ln w="38100">
            <a:solidFill>
              <a:schemeClr val="tx1"/>
            </a:solidFill>
            <a:miter lim="800000"/>
            <a:headEnd/>
            <a:tailEnd/>
          </a:ln>
          <a:effectLst/>
        </p:spPr>
        <p:txBody>
          <a:bodyPr wrap="none" anchor="ctr"/>
          <a:lstStyle/>
          <a:p>
            <a:endParaRPr lang="zh-TW" altLang="en-US"/>
          </a:p>
        </p:txBody>
      </p:sp>
      <p:sp>
        <p:nvSpPr>
          <p:cNvPr id="21696" name="Text Box 192"/>
          <p:cNvSpPr txBox="1">
            <a:spLocks noChangeArrowheads="1"/>
          </p:cNvSpPr>
          <p:nvPr/>
        </p:nvSpPr>
        <p:spPr bwMode="auto">
          <a:xfrm>
            <a:off x="1133475" y="4162425"/>
            <a:ext cx="1123950" cy="369888"/>
          </a:xfrm>
          <a:prstGeom prst="rect">
            <a:avLst/>
          </a:prstGeom>
          <a:solidFill>
            <a:srgbClr val="FFFF99"/>
          </a:solidFill>
          <a:ln w="3175">
            <a:solidFill>
              <a:schemeClr val="tx1"/>
            </a:solidFill>
            <a:miter lim="800000"/>
            <a:headEnd/>
            <a:tailEnd/>
          </a:ln>
          <a:effectLst/>
        </p:spPr>
        <p:txBody>
          <a:bodyPr>
            <a:spAutoFit/>
          </a:bodyPr>
          <a:lstStyle/>
          <a:p>
            <a:pPr algn="ctr">
              <a:spcBef>
                <a:spcPct val="50000"/>
              </a:spcBef>
            </a:pPr>
            <a:r>
              <a:rPr lang="en-US" altLang="zh-TW">
                <a:ea typeface="新細明體" charset="-120"/>
              </a:rPr>
              <a:t>Vertex 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a:ea typeface="新細明體" charset="-120"/>
              </a:rPr>
              <a:t>Enable / Disable</a:t>
            </a:r>
          </a:p>
        </p:txBody>
      </p:sp>
      <p:sp>
        <p:nvSpPr>
          <p:cNvPr id="25603" name="Rectangle 3"/>
          <p:cNvSpPr>
            <a:spLocks noGrp="1" noChangeArrowheads="1"/>
          </p:cNvSpPr>
          <p:nvPr>
            <p:ph type="body" sz="half" idx="1"/>
          </p:nvPr>
        </p:nvSpPr>
        <p:spPr>
          <a:xfrm>
            <a:off x="533400" y="1314450"/>
            <a:ext cx="8048625" cy="1476375"/>
          </a:xfrm>
        </p:spPr>
        <p:txBody>
          <a:bodyPr/>
          <a:lstStyle/>
          <a:p>
            <a:pPr marL="609600" indent="-609600">
              <a:buFontTx/>
              <a:buNone/>
            </a:pPr>
            <a:r>
              <a:rPr lang="en-US" altLang="zh-TW" sz="2400" i="1">
                <a:ea typeface="新細明體" charset="-120"/>
              </a:rPr>
              <a:t>void </a:t>
            </a:r>
            <a:r>
              <a:rPr lang="en-US" altLang="zh-TW" sz="2400" b="1" i="1">
                <a:ea typeface="新細明體" charset="-120"/>
              </a:rPr>
              <a:t>glEnableClientState </a:t>
            </a:r>
            <a:r>
              <a:rPr lang="en-US" altLang="zh-TW" sz="2400" i="1">
                <a:ea typeface="新細明體" charset="-120"/>
              </a:rPr>
              <a:t>(GLenum array)</a:t>
            </a:r>
          </a:p>
          <a:p>
            <a:pPr marL="609600" indent="-609600">
              <a:buFontTx/>
              <a:buNone/>
            </a:pPr>
            <a:r>
              <a:rPr lang="en-US" altLang="zh-TW" sz="2400" i="1">
                <a:ea typeface="新細明體" charset="-120"/>
              </a:rPr>
              <a:t>void </a:t>
            </a:r>
            <a:r>
              <a:rPr lang="en-US" altLang="zh-TW" sz="2400" b="1" i="1">
                <a:ea typeface="新細明體" charset="-120"/>
              </a:rPr>
              <a:t>glDisableClientState</a:t>
            </a:r>
            <a:r>
              <a:rPr lang="en-US" altLang="zh-TW" sz="2400" i="1">
                <a:ea typeface="新細明體" charset="-120"/>
              </a:rPr>
              <a:t>(GLenum array);</a:t>
            </a:r>
          </a:p>
          <a:p>
            <a:pPr marL="609600" indent="-609600">
              <a:buFontTx/>
              <a:buNone/>
            </a:pPr>
            <a:r>
              <a:rPr lang="en-US" altLang="zh-TW" sz="2400">
                <a:ea typeface="新細明體" charset="-120"/>
              </a:rPr>
              <a:t>	Specifies the array to enable / disable.</a:t>
            </a:r>
            <a:r>
              <a:rPr lang="en-US" altLang="zh-TW" sz="2800">
                <a:ea typeface="新細明體" charset="-120"/>
              </a:rPr>
              <a:t> </a:t>
            </a:r>
          </a:p>
        </p:txBody>
      </p:sp>
      <p:graphicFrame>
        <p:nvGraphicFramePr>
          <p:cNvPr id="25667" name="Group 67"/>
          <p:cNvGraphicFramePr>
            <a:graphicFrameLocks noGrp="1"/>
          </p:cNvGraphicFramePr>
          <p:nvPr>
            <p:ph sz="half" idx="2"/>
          </p:nvPr>
        </p:nvGraphicFramePr>
        <p:xfrm>
          <a:off x="495300" y="3086100"/>
          <a:ext cx="7715250" cy="3108960"/>
        </p:xfrm>
        <a:graphic>
          <a:graphicData uri="http://schemas.openxmlformats.org/drawingml/2006/table">
            <a:tbl>
              <a:tblPr/>
              <a:tblGrid>
                <a:gridCol w="4067175"/>
                <a:gridCol w="3648075"/>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charset="0"/>
                          <a:ea typeface="新細明體" charset="-120"/>
                          <a:cs typeface="Arial" charset="0"/>
                        </a:rPr>
                        <a:t>GL_VERTEX_ARRAY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Arial" charset="0"/>
                          <a:ea typeface="新細明體" charset="-120"/>
                          <a:cs typeface="Arial" charset="0"/>
                        </a:rPr>
                        <a:t>Vertices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charset="0"/>
                          <a:ea typeface="新細明體" charset="-120"/>
                          <a:cs typeface="Arial" charset="0"/>
                        </a:rPr>
                        <a:t>GL_COLOR_ARRAY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Arial" charset="0"/>
                          <a:ea typeface="新細明體" charset="-120"/>
                          <a:cs typeface="Arial" charset="0"/>
                        </a:rPr>
                        <a:t>Colors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charset="0"/>
                          <a:ea typeface="新細明體" charset="-120"/>
                          <a:cs typeface="Arial" charset="0"/>
                        </a:rPr>
                        <a:t>GL_INDEX_ARRAY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Arial" charset="0"/>
                          <a:ea typeface="新細明體" charset="-120"/>
                          <a:cs typeface="Arial" charset="0"/>
                        </a:rPr>
                        <a:t>Indexed Colors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charset="0"/>
                          <a:ea typeface="新細明體" charset="-120"/>
                          <a:cs typeface="Arial" charset="0"/>
                        </a:rPr>
                        <a:t>GL_NORMAL_ARRAY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Arial" charset="0"/>
                          <a:ea typeface="新細明體" charset="-120"/>
                          <a:cs typeface="Arial" charset="0"/>
                        </a:rPr>
                        <a:t>Normals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charset="0"/>
                          <a:ea typeface="新細明體" charset="-120"/>
                          <a:cs typeface="Arial" charset="0"/>
                        </a:rPr>
                        <a:t>GL_TEXTURE_COORD_ARRAY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Arial" charset="0"/>
                          <a:ea typeface="新細明體" charset="-120"/>
                          <a:cs typeface="Arial" charset="0"/>
                        </a:rPr>
                        <a:t>Texture Coordinates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Arial" charset="0"/>
                          <a:ea typeface="新細明體" charset="-120"/>
                          <a:cs typeface="Arial" charset="0"/>
                        </a:rPr>
                        <a:t>GL_EDGE_FLAG_ARRAY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Arial" charset="0"/>
                          <a:ea typeface="新細明體" charset="-120"/>
                          <a:cs typeface="Arial" charset="0"/>
                        </a:rPr>
                        <a:t>Edge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p:cNvSpPr>
            <a:spLocks noChangeArrowheads="1"/>
          </p:cNvSpPr>
          <p:nvPr/>
        </p:nvSpPr>
        <p:spPr bwMode="auto">
          <a:xfrm>
            <a:off x="4581525" y="4424363"/>
            <a:ext cx="3590925" cy="361950"/>
          </a:xfrm>
          <a:prstGeom prst="rect">
            <a:avLst/>
          </a:prstGeom>
          <a:solidFill>
            <a:schemeClr val="folHlink"/>
          </a:solidFill>
          <a:ln w="9525">
            <a:solidFill>
              <a:schemeClr val="tx1"/>
            </a:solidFill>
            <a:miter lim="800000"/>
            <a:headEnd/>
            <a:tailEnd/>
          </a:ln>
          <a:effectLst/>
        </p:spPr>
        <p:txBody>
          <a:bodyPr wrap="none" anchor="ctr"/>
          <a:lstStyle/>
          <a:p>
            <a:endParaRPr lang="zh-TW" altLang="en-US"/>
          </a:p>
        </p:txBody>
      </p:sp>
      <p:sp>
        <p:nvSpPr>
          <p:cNvPr id="27657" name="Rectangle 9"/>
          <p:cNvSpPr>
            <a:spLocks noChangeArrowheads="1"/>
          </p:cNvSpPr>
          <p:nvPr/>
        </p:nvSpPr>
        <p:spPr bwMode="auto">
          <a:xfrm>
            <a:off x="2828925" y="4424363"/>
            <a:ext cx="762000" cy="361950"/>
          </a:xfrm>
          <a:prstGeom prst="rect">
            <a:avLst/>
          </a:prstGeom>
          <a:solidFill>
            <a:schemeClr val="folHlink"/>
          </a:solidFill>
          <a:ln w="9525">
            <a:solidFill>
              <a:schemeClr val="tx1"/>
            </a:solidFill>
            <a:miter lim="800000"/>
            <a:headEnd/>
            <a:tailEnd/>
          </a:ln>
          <a:effectLst/>
        </p:spPr>
        <p:txBody>
          <a:bodyPr wrap="none" anchor="ctr"/>
          <a:lstStyle/>
          <a:p>
            <a:endParaRPr lang="zh-TW" altLang="en-US"/>
          </a:p>
        </p:txBody>
      </p:sp>
      <p:sp>
        <p:nvSpPr>
          <p:cNvPr id="27658" name="Rectangle 10"/>
          <p:cNvSpPr>
            <a:spLocks noChangeArrowheads="1"/>
          </p:cNvSpPr>
          <p:nvPr/>
        </p:nvSpPr>
        <p:spPr bwMode="auto">
          <a:xfrm>
            <a:off x="4638675" y="4872038"/>
            <a:ext cx="1695450" cy="36195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7659" name="Rectangle 11"/>
          <p:cNvSpPr>
            <a:spLocks noChangeArrowheads="1"/>
          </p:cNvSpPr>
          <p:nvPr/>
        </p:nvSpPr>
        <p:spPr bwMode="auto">
          <a:xfrm>
            <a:off x="2676525" y="4872038"/>
            <a:ext cx="942975" cy="361950"/>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27654" name="Rectangle 6"/>
          <p:cNvSpPr>
            <a:spLocks noChangeArrowheads="1"/>
          </p:cNvSpPr>
          <p:nvPr/>
        </p:nvSpPr>
        <p:spPr bwMode="auto">
          <a:xfrm>
            <a:off x="3819525" y="4014788"/>
            <a:ext cx="1524000" cy="361950"/>
          </a:xfrm>
          <a:prstGeom prst="rect">
            <a:avLst/>
          </a:prstGeom>
          <a:solidFill>
            <a:srgbClr val="FFCC66"/>
          </a:solidFill>
          <a:ln w="9525">
            <a:solidFill>
              <a:schemeClr val="tx1"/>
            </a:solidFill>
            <a:miter lim="800000"/>
            <a:headEnd/>
            <a:tailEnd/>
          </a:ln>
          <a:effectLst/>
        </p:spPr>
        <p:txBody>
          <a:bodyPr wrap="none" anchor="ctr"/>
          <a:lstStyle/>
          <a:p>
            <a:endParaRPr lang="zh-TW" altLang="en-US"/>
          </a:p>
        </p:txBody>
      </p:sp>
      <p:sp>
        <p:nvSpPr>
          <p:cNvPr id="27655" name="Rectangle 7"/>
          <p:cNvSpPr>
            <a:spLocks noChangeArrowheads="1"/>
          </p:cNvSpPr>
          <p:nvPr/>
        </p:nvSpPr>
        <p:spPr bwMode="auto">
          <a:xfrm>
            <a:off x="866775" y="4014788"/>
            <a:ext cx="847725" cy="361950"/>
          </a:xfrm>
          <a:prstGeom prst="rect">
            <a:avLst/>
          </a:prstGeom>
          <a:solidFill>
            <a:srgbClr val="FFCC66"/>
          </a:solidFill>
          <a:ln w="9525">
            <a:solidFill>
              <a:schemeClr val="tx1"/>
            </a:solidFill>
            <a:miter lim="800000"/>
            <a:headEnd/>
            <a:tailEnd/>
          </a:ln>
          <a:effectLst/>
        </p:spPr>
        <p:txBody>
          <a:bodyPr wrap="none" anchor="ctr"/>
          <a:lstStyle/>
          <a:p>
            <a:endParaRPr lang="zh-TW" altLang="en-US"/>
          </a:p>
        </p:txBody>
      </p:sp>
      <p:sp>
        <p:nvSpPr>
          <p:cNvPr id="27653" name="Rectangle 5"/>
          <p:cNvSpPr>
            <a:spLocks noChangeArrowheads="1"/>
          </p:cNvSpPr>
          <p:nvPr/>
        </p:nvSpPr>
        <p:spPr bwMode="auto">
          <a:xfrm>
            <a:off x="4733925" y="3157538"/>
            <a:ext cx="2714625" cy="361950"/>
          </a:xfrm>
          <a:prstGeom prst="rect">
            <a:avLst/>
          </a:prstGeom>
          <a:solidFill>
            <a:srgbClr val="FFFF99"/>
          </a:solidFill>
          <a:ln w="9525">
            <a:solidFill>
              <a:schemeClr val="tx1"/>
            </a:solidFill>
            <a:miter lim="800000"/>
            <a:headEnd/>
            <a:tailEnd/>
          </a:ln>
          <a:effectLst/>
        </p:spPr>
        <p:txBody>
          <a:bodyPr wrap="none" anchor="ctr"/>
          <a:lstStyle/>
          <a:p>
            <a:endParaRPr lang="zh-TW" altLang="en-US"/>
          </a:p>
        </p:txBody>
      </p:sp>
      <p:sp>
        <p:nvSpPr>
          <p:cNvPr id="27652" name="Rectangle 4"/>
          <p:cNvSpPr>
            <a:spLocks noChangeArrowheads="1"/>
          </p:cNvSpPr>
          <p:nvPr/>
        </p:nvSpPr>
        <p:spPr bwMode="auto">
          <a:xfrm>
            <a:off x="2562225" y="3157538"/>
            <a:ext cx="1181100" cy="361950"/>
          </a:xfrm>
          <a:prstGeom prst="rect">
            <a:avLst/>
          </a:prstGeom>
          <a:solidFill>
            <a:srgbClr val="FFFF99"/>
          </a:solidFill>
          <a:ln w="9525">
            <a:solidFill>
              <a:schemeClr val="tx1"/>
            </a:solidFill>
            <a:miter lim="800000"/>
            <a:headEnd/>
            <a:tailEnd/>
          </a:ln>
          <a:effectLst/>
        </p:spPr>
        <p:txBody>
          <a:bodyPr wrap="none" anchor="ctr"/>
          <a:lstStyle/>
          <a:p>
            <a:endParaRPr lang="zh-TW" altLang="en-US"/>
          </a:p>
        </p:txBody>
      </p:sp>
      <p:sp>
        <p:nvSpPr>
          <p:cNvPr id="27651" name="Rectangle 3"/>
          <p:cNvSpPr>
            <a:spLocks noGrp="1" noChangeArrowheads="1"/>
          </p:cNvSpPr>
          <p:nvPr>
            <p:ph type="body" idx="1"/>
          </p:nvPr>
        </p:nvSpPr>
        <p:spPr/>
        <p:txBody>
          <a:bodyPr/>
          <a:lstStyle/>
          <a:p>
            <a:pPr>
              <a:buFontTx/>
              <a:buNone/>
            </a:pPr>
            <a:r>
              <a:rPr lang="en-US" altLang="zh-TW" sz="2800" i="1">
                <a:ea typeface="新細明體" charset="-120"/>
              </a:rPr>
              <a:t>void </a:t>
            </a:r>
            <a:r>
              <a:rPr lang="en-US" altLang="zh-TW" sz="2800" b="1" i="1">
                <a:ea typeface="新細明體" charset="-120"/>
              </a:rPr>
              <a:t>glVertexPointer</a:t>
            </a:r>
            <a:r>
              <a:rPr lang="en-US" altLang="zh-TW" sz="2800" i="1">
                <a:ea typeface="新細明體" charset="-120"/>
              </a:rPr>
              <a:t>(size, type, stride, *pointer);</a:t>
            </a:r>
          </a:p>
          <a:p>
            <a:pPr>
              <a:buFontTx/>
              <a:buNone/>
            </a:pPr>
            <a:endParaRPr lang="en-US" altLang="zh-TW" sz="2800" i="1">
              <a:ea typeface="新細明體" charset="-120"/>
            </a:endParaRPr>
          </a:p>
          <a:p>
            <a:pPr>
              <a:buFontTx/>
              <a:buNone/>
            </a:pPr>
            <a:r>
              <a:rPr lang="en-US" altLang="zh-TW" sz="2800">
                <a:ea typeface="新細明體" charset="-120"/>
              </a:rPr>
              <a:t>	Specifies where spatial coordinate data can be accessed. Pointer is the memory address of the first coordinate of the first vertex in the array. Type specifies the data type of each coordinate in the array. Size is the number of coordinates per vertex. Stride is the byte offset between consecutive vertexes.</a:t>
            </a:r>
          </a:p>
        </p:txBody>
      </p:sp>
      <p:sp>
        <p:nvSpPr>
          <p:cNvPr id="27650" name="Rectangle 2"/>
          <p:cNvSpPr>
            <a:spLocks noGrp="1" noChangeArrowheads="1"/>
          </p:cNvSpPr>
          <p:nvPr>
            <p:ph type="title"/>
          </p:nvPr>
        </p:nvSpPr>
        <p:spPr/>
        <p:txBody>
          <a:bodyPr/>
          <a:lstStyle/>
          <a:p>
            <a:r>
              <a:rPr lang="en-US" altLang="zh-TW">
                <a:ea typeface="新細明體" charset="-120"/>
              </a:rPr>
              <a:t>Specifying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TW">
                <a:ea typeface="新細明體" charset="-120"/>
              </a:rPr>
              <a:t>Using the Vertex Arrays</a:t>
            </a:r>
          </a:p>
        </p:txBody>
      </p:sp>
      <p:sp>
        <p:nvSpPr>
          <p:cNvPr id="28675" name="Rectangle 3"/>
          <p:cNvSpPr>
            <a:spLocks noGrp="1" noChangeArrowheads="1"/>
          </p:cNvSpPr>
          <p:nvPr>
            <p:ph type="body" idx="1"/>
          </p:nvPr>
        </p:nvSpPr>
        <p:spPr/>
        <p:txBody>
          <a:bodyPr/>
          <a:lstStyle/>
          <a:p>
            <a:pPr>
              <a:lnSpc>
                <a:spcPct val="80000"/>
              </a:lnSpc>
              <a:buFontTx/>
              <a:buNone/>
            </a:pPr>
            <a:r>
              <a:rPr lang="en-US" altLang="zh-TW" sz="2400" i="1">
                <a:ea typeface="新細明體" charset="-120"/>
              </a:rPr>
              <a:t>void </a:t>
            </a:r>
            <a:r>
              <a:rPr lang="en-US" altLang="zh-TW" sz="2400" b="1" i="1">
                <a:ea typeface="新細明體" charset="-120"/>
              </a:rPr>
              <a:t>glArrayElement</a:t>
            </a:r>
            <a:r>
              <a:rPr lang="en-US" altLang="zh-TW" sz="2400" i="1">
                <a:ea typeface="新細明體" charset="-120"/>
              </a:rPr>
              <a:t>( ith )</a:t>
            </a:r>
            <a:endParaRPr lang="en-US" altLang="zh-TW" sz="2400">
              <a:ea typeface="新細明體" charset="-120"/>
            </a:endParaRPr>
          </a:p>
          <a:p>
            <a:pPr>
              <a:lnSpc>
                <a:spcPct val="80000"/>
              </a:lnSpc>
              <a:buFontTx/>
              <a:buNone/>
            </a:pPr>
            <a:r>
              <a:rPr lang="en-US" altLang="zh-TW" sz="2400" i="1">
                <a:ea typeface="新細明體" charset="-120"/>
              </a:rPr>
              <a:t>void </a:t>
            </a:r>
            <a:r>
              <a:rPr lang="en-US" altLang="zh-TW" sz="2400" b="1" i="1">
                <a:ea typeface="新細明體" charset="-120"/>
              </a:rPr>
              <a:t>glDrawElements</a:t>
            </a:r>
            <a:r>
              <a:rPr lang="en-US" altLang="zh-TW" sz="2400" i="1">
                <a:ea typeface="新細明體" charset="-120"/>
              </a:rPr>
              <a:t>(mode, count, type, *indices);</a:t>
            </a:r>
          </a:p>
          <a:p>
            <a:pPr>
              <a:lnSpc>
                <a:spcPct val="80000"/>
              </a:lnSpc>
              <a:buFontTx/>
              <a:buNone/>
            </a:pPr>
            <a:endParaRPr lang="en-US" altLang="zh-TW" sz="2400">
              <a:ea typeface="新細明體" charset="-120"/>
            </a:endParaRPr>
          </a:p>
          <a:p>
            <a:pPr>
              <a:lnSpc>
                <a:spcPct val="80000"/>
              </a:lnSpc>
              <a:buFontTx/>
              <a:buNone/>
            </a:pPr>
            <a:r>
              <a:rPr lang="en-US" altLang="zh-TW" sz="2400">
                <a:ea typeface="新細明體" charset="-120"/>
              </a:rPr>
              <a:t>	Defines a sequence of geometric primitives using count number of elements, whose indices are stored in the array indices. Type indicates the data type of the indices array. Mode specifies what kind of primitives are constructed</a:t>
            </a:r>
          </a:p>
          <a:p>
            <a:pPr>
              <a:lnSpc>
                <a:spcPct val="80000"/>
              </a:lnSpc>
              <a:buFontTx/>
              <a:buNone/>
            </a:pPr>
            <a:endParaRPr lang="en-US" altLang="zh-TW" sz="2400" i="1">
              <a:ea typeface="新細明體" charset="-120"/>
            </a:endParaRPr>
          </a:p>
          <a:p>
            <a:pPr>
              <a:lnSpc>
                <a:spcPct val="80000"/>
              </a:lnSpc>
              <a:buFontTx/>
              <a:buNone/>
            </a:pPr>
            <a:r>
              <a:rPr lang="en-US" altLang="zh-TW" sz="2400" i="1">
                <a:ea typeface="新細明體" charset="-120"/>
              </a:rPr>
              <a:t>void </a:t>
            </a:r>
            <a:r>
              <a:rPr lang="en-US" altLang="zh-TW" sz="2400" b="1" i="1">
                <a:ea typeface="新細明體" charset="-120"/>
              </a:rPr>
              <a:t>glDrawArrays</a:t>
            </a:r>
            <a:r>
              <a:rPr lang="en-US" altLang="zh-TW" sz="2400" i="1">
                <a:ea typeface="新細明體" charset="-120"/>
              </a:rPr>
              <a:t>(mode, first, count);</a:t>
            </a:r>
          </a:p>
          <a:p>
            <a:pPr>
              <a:lnSpc>
                <a:spcPct val="80000"/>
              </a:lnSpc>
              <a:buFontTx/>
              <a:buNone/>
            </a:pPr>
            <a:endParaRPr lang="en-US" altLang="zh-TW" sz="2400" i="1">
              <a:ea typeface="新細明體" charset="-120"/>
            </a:endParaRPr>
          </a:p>
          <a:p>
            <a:pPr>
              <a:lnSpc>
                <a:spcPct val="80000"/>
              </a:lnSpc>
              <a:buFontTx/>
              <a:buNone/>
            </a:pPr>
            <a:r>
              <a:rPr lang="en-US" altLang="zh-TW" sz="2400">
                <a:ea typeface="新細明體" charset="-120"/>
              </a:rPr>
              <a:t>	Constructs a sequence of geometric primitives using array elements starting at first and ending at first+count-1 of each enabled array.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ctrTitle"/>
          </p:nvPr>
        </p:nvSpPr>
        <p:spPr/>
        <p:txBody>
          <a:bodyPr/>
          <a:lstStyle/>
          <a:p>
            <a:r>
              <a:rPr lang="en-US" altLang="zh-TW">
                <a:ea typeface="新細明體" charset="-120"/>
              </a:rPr>
              <a:t>Which One is Better?</a:t>
            </a:r>
          </a:p>
        </p:txBody>
      </p:sp>
      <p:sp>
        <p:nvSpPr>
          <p:cNvPr id="30725" name="Rectangle 5"/>
          <p:cNvSpPr>
            <a:spLocks noGrp="1" noChangeArrowheads="1"/>
          </p:cNvSpPr>
          <p:nvPr>
            <p:ph type="subTitle" idx="1"/>
          </p:nvPr>
        </p:nvSpPr>
        <p:spPr/>
        <p:txBody>
          <a:bodyPr/>
          <a:lstStyle/>
          <a:p>
            <a:r>
              <a:rPr lang="en-US" altLang="zh-TW">
                <a:ea typeface="新細明體" charset="-120"/>
              </a:rPr>
              <a:t>Depends on the Implementation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p:txBody>
          <a:bodyPr/>
          <a:lstStyle/>
          <a:p>
            <a:r>
              <a:rPr lang="en-US" altLang="zh-TW">
                <a:ea typeface="新細明體" charset="-120"/>
              </a:rPr>
              <a:t>A Few Words About Cards</a:t>
            </a:r>
          </a:p>
        </p:txBody>
      </p:sp>
      <p:sp>
        <p:nvSpPr>
          <p:cNvPr id="62469" name="Rectangle 5"/>
          <p:cNvSpPr>
            <a:spLocks noGrp="1" noChangeArrowheads="1"/>
          </p:cNvSpPr>
          <p:nvPr>
            <p:ph type="subTitle" idx="1"/>
          </p:nvPr>
        </p:nvSpPr>
        <p:spPr/>
        <p:txBody>
          <a:bodyPr/>
          <a:lstStyle/>
          <a:p>
            <a:r>
              <a:rPr lang="en-US" altLang="zh-TW">
                <a:ea typeface="新細明體" charset="-120"/>
              </a:rPr>
              <a:t>Not Really OpenGL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p:txBody>
          <a:bodyPr/>
          <a:lstStyle/>
          <a:p>
            <a:r>
              <a:rPr lang="en-US" altLang="zh-TW">
                <a:ea typeface="新細明體" charset="-120"/>
              </a:rPr>
              <a:t>Graphics Hardware</a:t>
            </a:r>
          </a:p>
        </p:txBody>
      </p:sp>
      <p:sp>
        <p:nvSpPr>
          <p:cNvPr id="64519" name="Rectangle 7"/>
          <p:cNvSpPr>
            <a:spLocks noGrp="1" noChangeArrowheads="1"/>
          </p:cNvSpPr>
          <p:nvPr>
            <p:ph type="body" sz="half" idx="1"/>
          </p:nvPr>
        </p:nvSpPr>
        <p:spPr>
          <a:xfrm>
            <a:off x="457200" y="2371725"/>
            <a:ext cx="4038600" cy="2516188"/>
          </a:xfrm>
        </p:spPr>
        <p:txBody>
          <a:bodyPr/>
          <a:lstStyle/>
          <a:p>
            <a:pPr>
              <a:buFontTx/>
              <a:buNone/>
            </a:pPr>
            <a:r>
              <a:rPr lang="zh-TW" altLang="en-US" sz="2800">
                <a:ea typeface="新細明體" charset="-120"/>
              </a:rPr>
              <a:t>	</a:t>
            </a:r>
            <a:r>
              <a:rPr lang="en-US" altLang="zh-TW" sz="2800">
                <a:ea typeface="新細明體" charset="-120"/>
              </a:rPr>
              <a:t>New hardware has further capabilities for rendering …</a:t>
            </a:r>
          </a:p>
          <a:p>
            <a:pPr>
              <a:buFontTx/>
              <a:buNone/>
            </a:pPr>
            <a:r>
              <a:rPr lang="en-US" altLang="zh-TW" sz="2800">
                <a:ea typeface="新細明體" charset="-120"/>
              </a:rPr>
              <a:t>	OpenGL extensions, for example VBO.</a:t>
            </a:r>
          </a:p>
        </p:txBody>
      </p:sp>
      <p:pic>
        <p:nvPicPr>
          <p:cNvPr id="64521" name="Picture 9" descr="VGA-ATI-9800SE.jpg"/>
          <p:cNvPicPr>
            <a:picLocks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4572000" y="2120900"/>
            <a:ext cx="4038600" cy="3101975"/>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TW">
                <a:ea typeface="新細明體" charset="-120"/>
              </a:rPr>
              <a:t>OpenGL Extensions</a:t>
            </a:r>
          </a:p>
        </p:txBody>
      </p:sp>
      <p:sp>
        <p:nvSpPr>
          <p:cNvPr id="68611" name="Rectangle 3"/>
          <p:cNvSpPr>
            <a:spLocks noGrp="1" noChangeArrowheads="1"/>
          </p:cNvSpPr>
          <p:nvPr>
            <p:ph type="body" idx="1"/>
          </p:nvPr>
        </p:nvSpPr>
        <p:spPr/>
        <p:txBody>
          <a:bodyPr/>
          <a:lstStyle/>
          <a:p>
            <a:pPr>
              <a:buFontTx/>
              <a:buNone/>
            </a:pPr>
            <a:r>
              <a:rPr lang="zh-TW" altLang="en-US">
                <a:ea typeface="新細明體" charset="-120"/>
              </a:rPr>
              <a:t>	</a:t>
            </a:r>
            <a:r>
              <a:rPr lang="en-US" altLang="zh-TW">
                <a:ea typeface="新細明體" charset="-120"/>
              </a:rPr>
              <a:t>Vertex Buffer Object is basically the same idea as the Vertex Array only it is implemented on the graphics hardware. The use is pretty much the same, the difference is that the data is stored directly on the graphics hardware.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a:ea typeface="新細明體" charset="-120"/>
              </a:rPr>
              <a:t>Color Buffer</a:t>
            </a:r>
          </a:p>
        </p:txBody>
      </p:sp>
      <p:sp>
        <p:nvSpPr>
          <p:cNvPr id="36867" name="Rectangle 3"/>
          <p:cNvSpPr>
            <a:spLocks noGrp="1" noChangeArrowheads="1"/>
          </p:cNvSpPr>
          <p:nvPr>
            <p:ph type="body" sz="half" idx="1"/>
          </p:nvPr>
        </p:nvSpPr>
        <p:spPr>
          <a:xfrm>
            <a:off x="285750" y="1343025"/>
            <a:ext cx="8305800" cy="601663"/>
          </a:xfrm>
        </p:spPr>
        <p:txBody>
          <a:bodyPr/>
          <a:lstStyle/>
          <a:p>
            <a:pPr algn="ctr">
              <a:buFontTx/>
              <a:buNone/>
            </a:pPr>
            <a:r>
              <a:rPr lang="zh-TW" altLang="en-US" sz="2800">
                <a:ea typeface="新細明體" charset="-120"/>
              </a:rPr>
              <a:t>	</a:t>
            </a:r>
            <a:r>
              <a:rPr lang="en-US" altLang="zh-TW" sz="2800">
                <a:ea typeface="新細明體" charset="-120"/>
              </a:rPr>
              <a:t>The image that you see on screen. </a:t>
            </a:r>
          </a:p>
        </p:txBody>
      </p:sp>
      <p:pic>
        <p:nvPicPr>
          <p:cNvPr id="36868" name="Picture 4"/>
          <p:cNvPicPr>
            <a:picLocks noChangeAspect="1" noChangeArrowheads="1"/>
          </p:cNvPicPr>
          <p:nvPr>
            <p:ph sz="half" idx="2"/>
          </p:nvPr>
        </p:nvPicPr>
        <p:blipFill>
          <a:blip r:embed="rId2" cstate="print"/>
          <a:srcRect/>
          <a:stretch>
            <a:fillRect/>
          </a:stretch>
        </p:blipFill>
        <p:spPr>
          <a:xfrm>
            <a:off x="1962150" y="2119313"/>
            <a:ext cx="5192713" cy="3894137"/>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r>
              <a:rPr lang="en-US" altLang="zh-TW">
                <a:ea typeface="新細明體" charset="-120"/>
              </a:rPr>
              <a:t>This is the End of the Talk</a:t>
            </a:r>
          </a:p>
        </p:txBody>
      </p:sp>
      <p:sp>
        <p:nvSpPr>
          <p:cNvPr id="70661" name="Rectangle 5"/>
          <p:cNvSpPr>
            <a:spLocks noGrp="1" noChangeArrowheads="1"/>
          </p:cNvSpPr>
          <p:nvPr>
            <p:ph type="subTitle" idx="1"/>
          </p:nvPr>
        </p:nvSpPr>
        <p:spPr/>
        <p:txBody>
          <a:bodyPr/>
          <a:lstStyle/>
          <a:p>
            <a:r>
              <a:rPr lang="en-US" altLang="zh-TW">
                <a:ea typeface="新細明體" charset="-120"/>
              </a:rPr>
              <a:t>Bye-Bye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zh-TW">
                <a:ea typeface="新細明體" charset="-120"/>
              </a:rPr>
              <a:t>Depth Buffer</a:t>
            </a:r>
          </a:p>
        </p:txBody>
      </p:sp>
      <p:sp>
        <p:nvSpPr>
          <p:cNvPr id="38915" name="Rectangle 3"/>
          <p:cNvSpPr>
            <a:spLocks noGrp="1" noChangeArrowheads="1"/>
          </p:cNvSpPr>
          <p:nvPr>
            <p:ph type="body" sz="half" idx="1"/>
          </p:nvPr>
        </p:nvSpPr>
        <p:spPr>
          <a:xfrm>
            <a:off x="452438" y="1236663"/>
            <a:ext cx="8239125" cy="506412"/>
          </a:xfrm>
        </p:spPr>
        <p:txBody>
          <a:bodyPr/>
          <a:lstStyle/>
          <a:p>
            <a:pPr algn="ctr">
              <a:buFontTx/>
              <a:buNone/>
            </a:pPr>
            <a:r>
              <a:rPr lang="en-US" altLang="zh-TW" sz="2800">
                <a:ea typeface="新細明體" charset="-120"/>
              </a:rPr>
              <a:t>The depth values of the image</a:t>
            </a:r>
          </a:p>
        </p:txBody>
      </p:sp>
      <p:pic>
        <p:nvPicPr>
          <p:cNvPr id="38920" name="Picture 8" descr="depthbuf"/>
          <p:cNvPicPr>
            <a:picLocks noChangeAspect="1" noChangeArrowheads="1"/>
          </p:cNvPicPr>
          <p:nvPr>
            <p:ph sz="half" idx="2"/>
          </p:nvPr>
        </p:nvPicPr>
        <p:blipFill>
          <a:blip r:embed="rId2" cstate="print"/>
          <a:srcRect/>
          <a:stretch>
            <a:fillRect/>
          </a:stretch>
        </p:blipFill>
        <p:spPr>
          <a:xfrm>
            <a:off x="1952625" y="2112963"/>
            <a:ext cx="5210175" cy="3906837"/>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a:ea typeface="新細明體" charset="-120"/>
              </a:rPr>
              <a:t>Stencil &amp; Accumulation Buffers</a:t>
            </a:r>
          </a:p>
        </p:txBody>
      </p:sp>
      <p:sp>
        <p:nvSpPr>
          <p:cNvPr id="41987" name="Rectangle 3"/>
          <p:cNvSpPr>
            <a:spLocks noGrp="1" noChangeArrowheads="1"/>
          </p:cNvSpPr>
          <p:nvPr>
            <p:ph type="body" idx="1"/>
          </p:nvPr>
        </p:nvSpPr>
        <p:spPr/>
        <p:txBody>
          <a:bodyPr/>
          <a:lstStyle/>
          <a:p>
            <a:r>
              <a:rPr lang="en-US" altLang="zh-TW">
                <a:ea typeface="新細明體" charset="-120"/>
              </a:rPr>
              <a:t>Stencil buffer is basically a mask that tells us which pixels can be modified and which can’t.</a:t>
            </a:r>
          </a:p>
          <a:p>
            <a:r>
              <a:rPr lang="en-US" altLang="zh-TW">
                <a:ea typeface="新細明體" charset="-120"/>
              </a:rPr>
              <a:t>Accumulation buffer does what the name says, accumulates information.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zh-TW">
                <a:ea typeface="新細明體" charset="-120"/>
              </a:rPr>
              <a:t>Clear Value</a:t>
            </a:r>
          </a:p>
        </p:txBody>
      </p:sp>
      <p:sp>
        <p:nvSpPr>
          <p:cNvPr id="43011" name="Rectangle 3"/>
          <p:cNvSpPr>
            <a:spLocks noGrp="1" noChangeArrowheads="1"/>
          </p:cNvSpPr>
          <p:nvPr>
            <p:ph type="body" idx="1"/>
          </p:nvPr>
        </p:nvSpPr>
        <p:spPr/>
        <p:txBody>
          <a:bodyPr/>
          <a:lstStyle/>
          <a:p>
            <a:pPr>
              <a:buFontTx/>
              <a:buNone/>
            </a:pPr>
            <a:r>
              <a:rPr lang="en-US" altLang="zh-TW" i="1">
                <a:ea typeface="新細明體" charset="-120"/>
              </a:rPr>
              <a:t>void </a:t>
            </a:r>
            <a:r>
              <a:rPr lang="en-US" altLang="zh-TW" b="1" i="1">
                <a:ea typeface="新細明體" charset="-120"/>
              </a:rPr>
              <a:t>glClearColor</a:t>
            </a:r>
            <a:r>
              <a:rPr lang="en-US" altLang="zh-TW" i="1">
                <a:ea typeface="新細明體" charset="-120"/>
              </a:rPr>
              <a:t>(red, green, blue, alpha);</a:t>
            </a:r>
          </a:p>
          <a:p>
            <a:pPr>
              <a:buFontTx/>
              <a:buNone/>
            </a:pPr>
            <a:r>
              <a:rPr lang="en-US" altLang="zh-TW" i="1">
                <a:ea typeface="新細明體" charset="-120"/>
              </a:rPr>
              <a:t>void </a:t>
            </a:r>
            <a:r>
              <a:rPr lang="en-US" altLang="zh-TW" b="1" i="1">
                <a:ea typeface="新細明體" charset="-120"/>
              </a:rPr>
              <a:t>glClearIndex</a:t>
            </a:r>
            <a:r>
              <a:rPr lang="en-US" altLang="zh-TW" i="1">
                <a:ea typeface="新細明體" charset="-120"/>
              </a:rPr>
              <a:t>(index);</a:t>
            </a:r>
          </a:p>
          <a:p>
            <a:pPr>
              <a:buFontTx/>
              <a:buNone/>
            </a:pPr>
            <a:r>
              <a:rPr lang="en-US" altLang="zh-TW" i="1">
                <a:ea typeface="新細明體" charset="-120"/>
              </a:rPr>
              <a:t>void </a:t>
            </a:r>
            <a:r>
              <a:rPr lang="en-US" altLang="zh-TW" b="1" i="1">
                <a:ea typeface="新細明體" charset="-120"/>
              </a:rPr>
              <a:t>glClearDepth</a:t>
            </a:r>
            <a:r>
              <a:rPr lang="en-US" altLang="zh-TW" i="1">
                <a:ea typeface="新細明體" charset="-120"/>
              </a:rPr>
              <a:t>(depth);</a:t>
            </a:r>
          </a:p>
          <a:p>
            <a:pPr>
              <a:buFontTx/>
              <a:buNone/>
            </a:pPr>
            <a:r>
              <a:rPr lang="en-US" altLang="zh-TW" i="1">
                <a:ea typeface="新細明體" charset="-120"/>
              </a:rPr>
              <a:t>void </a:t>
            </a:r>
            <a:r>
              <a:rPr lang="en-US" altLang="zh-TW" b="1" i="1">
                <a:ea typeface="新細明體" charset="-120"/>
              </a:rPr>
              <a:t>glClearStencil</a:t>
            </a:r>
            <a:r>
              <a:rPr lang="en-US" altLang="zh-TW" i="1">
                <a:ea typeface="新細明體" charset="-120"/>
              </a:rPr>
              <a:t>(s);</a:t>
            </a:r>
          </a:p>
          <a:p>
            <a:pPr>
              <a:buFontTx/>
              <a:buNone/>
            </a:pPr>
            <a:r>
              <a:rPr lang="en-US" altLang="zh-TW" i="1">
                <a:ea typeface="新細明體" charset="-120"/>
              </a:rPr>
              <a:t>void </a:t>
            </a:r>
            <a:r>
              <a:rPr lang="en-US" altLang="zh-TW" b="1" i="1">
                <a:ea typeface="新細明體" charset="-120"/>
              </a:rPr>
              <a:t>glClearAccum</a:t>
            </a:r>
            <a:r>
              <a:rPr lang="en-US" altLang="zh-TW" i="1">
                <a:ea typeface="新細明體" charset="-120"/>
              </a:rPr>
              <a:t>(red, green, blue, alpha);</a:t>
            </a:r>
          </a:p>
          <a:p>
            <a:pPr>
              <a:buFontTx/>
              <a:buNone/>
            </a:pPr>
            <a:endParaRPr lang="en-US" altLang="zh-TW" i="1">
              <a:ea typeface="新細明體" charset="-120"/>
            </a:endParaRPr>
          </a:p>
          <a:p>
            <a:pPr>
              <a:buFontTx/>
              <a:buNone/>
            </a:pPr>
            <a:r>
              <a:rPr lang="en-US" altLang="zh-TW">
                <a:ea typeface="新細明體" charset="-120"/>
              </a:rPr>
              <a:t>Set the clear value of the appropriate buffer.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r>
              <a:rPr lang="en-US" altLang="zh-TW">
                <a:ea typeface="新細明體" charset="-120"/>
              </a:rPr>
              <a:t>Speeding Up Rendering</a:t>
            </a:r>
          </a:p>
        </p:txBody>
      </p:sp>
      <p:sp>
        <p:nvSpPr>
          <p:cNvPr id="4101" name="Rectangle 5"/>
          <p:cNvSpPr>
            <a:spLocks noGrp="1" noChangeArrowheads="1"/>
          </p:cNvSpPr>
          <p:nvPr>
            <p:ph type="subTitle" idx="1"/>
          </p:nvPr>
        </p:nvSpPr>
        <p:spPr/>
        <p:txBody>
          <a:bodyPr/>
          <a:lstStyle/>
          <a:p>
            <a:r>
              <a:rPr lang="en-US" altLang="zh-TW">
                <a:ea typeface="新細明體" charset="-120"/>
              </a:rPr>
              <a:t>Working a bit Faster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zh-TW">
                <a:ea typeface="新細明體" charset="-120"/>
              </a:rPr>
              <a:t>Clearing the Buffers</a:t>
            </a:r>
          </a:p>
        </p:txBody>
      </p:sp>
      <p:sp>
        <p:nvSpPr>
          <p:cNvPr id="44035" name="Rectangle 3"/>
          <p:cNvSpPr>
            <a:spLocks noGrp="1" noChangeArrowheads="1"/>
          </p:cNvSpPr>
          <p:nvPr>
            <p:ph type="body" idx="1"/>
          </p:nvPr>
        </p:nvSpPr>
        <p:spPr/>
        <p:txBody>
          <a:bodyPr/>
          <a:lstStyle/>
          <a:p>
            <a:pPr>
              <a:lnSpc>
                <a:spcPct val="90000"/>
              </a:lnSpc>
              <a:buFontTx/>
              <a:buNone/>
            </a:pPr>
            <a:r>
              <a:rPr lang="en-US" altLang="zh-TW" sz="2800" i="1">
                <a:ea typeface="新細明體" charset="-120"/>
              </a:rPr>
              <a:t>void </a:t>
            </a:r>
            <a:r>
              <a:rPr lang="en-US" altLang="zh-TW" sz="2800" b="1" i="1">
                <a:ea typeface="新細明體" charset="-120"/>
              </a:rPr>
              <a:t>glClear</a:t>
            </a:r>
            <a:r>
              <a:rPr lang="en-US" altLang="zh-TW" sz="2800" i="1">
                <a:ea typeface="新細明體" charset="-120"/>
              </a:rPr>
              <a:t>(GLbitfield mask);</a:t>
            </a:r>
          </a:p>
          <a:p>
            <a:pPr>
              <a:lnSpc>
                <a:spcPct val="90000"/>
              </a:lnSpc>
              <a:buFontTx/>
              <a:buNone/>
            </a:pPr>
            <a:r>
              <a:rPr lang="en-US" altLang="zh-TW" sz="2800" i="1">
                <a:ea typeface="新細明體" charset="-120"/>
              </a:rPr>
              <a:t>	</a:t>
            </a:r>
          </a:p>
          <a:p>
            <a:pPr>
              <a:lnSpc>
                <a:spcPct val="90000"/>
              </a:lnSpc>
              <a:buFontTx/>
              <a:buNone/>
            </a:pPr>
            <a:r>
              <a:rPr lang="en-US" altLang="zh-TW" sz="2800">
                <a:ea typeface="新細明體" charset="-120"/>
              </a:rPr>
              <a:t>	Clears the specified buffers. The value of mask is the bitwise logical OR of some combination of:</a:t>
            </a:r>
          </a:p>
          <a:p>
            <a:pPr>
              <a:lnSpc>
                <a:spcPct val="90000"/>
              </a:lnSpc>
              <a:buFontTx/>
              <a:buNone/>
            </a:pPr>
            <a:r>
              <a:rPr lang="en-US" altLang="zh-TW" sz="2800">
                <a:ea typeface="新細明體" charset="-120"/>
              </a:rPr>
              <a:t>	</a:t>
            </a:r>
          </a:p>
          <a:p>
            <a:pPr>
              <a:lnSpc>
                <a:spcPct val="90000"/>
              </a:lnSpc>
              <a:buFontTx/>
              <a:buNone/>
            </a:pPr>
            <a:r>
              <a:rPr lang="en-US" altLang="zh-TW" sz="2800">
                <a:ea typeface="新細明體" charset="-120"/>
              </a:rPr>
              <a:t>	GL_COLOR_BUFFER_BIT, GL_DEPTH_BUFFER_BIT, GL_STENCIL_BUFFER_BIT, GL_ACCUM_BUFFER_BIT.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576</TotalTime>
  <Words>496</Words>
  <Application>Microsoft Office PowerPoint</Application>
  <PresentationFormat>如螢幕大小 (4:3)</PresentationFormat>
  <Paragraphs>248</Paragraphs>
  <Slides>40</Slides>
  <Notes>0</Notes>
  <HiddenSlides>0</HiddenSlides>
  <MMClips>0</MMClips>
  <ScaleCrop>false</ScaleCrop>
  <HeadingPairs>
    <vt:vector size="8" baseType="variant">
      <vt:variant>
        <vt:lpstr>使用字型</vt:lpstr>
      </vt:variant>
      <vt:variant>
        <vt:i4>3</vt:i4>
      </vt: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5" baseType="lpstr">
      <vt:lpstr>Arial</vt:lpstr>
      <vt:lpstr>Wingdings</vt:lpstr>
      <vt:lpstr>新細明體</vt:lpstr>
      <vt:lpstr>Default Design</vt:lpstr>
      <vt:lpstr>MathType 5.0 Equation</vt:lpstr>
      <vt:lpstr>OPENGL</vt:lpstr>
      <vt:lpstr>Buffers</vt:lpstr>
      <vt:lpstr>Buffers</vt:lpstr>
      <vt:lpstr>Color Buffer</vt:lpstr>
      <vt:lpstr>Depth Buffer</vt:lpstr>
      <vt:lpstr>Stencil &amp; Accumulation Buffers</vt:lpstr>
      <vt:lpstr>Clear Value</vt:lpstr>
      <vt:lpstr>Speeding Up Rendering</vt:lpstr>
      <vt:lpstr>Clearing the Buffers</vt:lpstr>
      <vt:lpstr>Writing / Reading</vt:lpstr>
      <vt:lpstr>Enable / Disable</vt:lpstr>
      <vt:lpstr>Scissor Test</vt:lpstr>
      <vt:lpstr>Alpha Test</vt:lpstr>
      <vt:lpstr>Alpha Test</vt:lpstr>
      <vt:lpstr>Stencil Test</vt:lpstr>
      <vt:lpstr>Stencil Test</vt:lpstr>
      <vt:lpstr>Depth Test</vt:lpstr>
      <vt:lpstr>Accumulation Buffer</vt:lpstr>
      <vt:lpstr>Speeding Up Rendering</vt:lpstr>
      <vt:lpstr>Need More Time</vt:lpstr>
      <vt:lpstr>Thing that Have to be Done</vt:lpstr>
      <vt:lpstr>Display Lists</vt:lpstr>
      <vt:lpstr>Display Lists</vt:lpstr>
      <vt:lpstr>Display Lists</vt:lpstr>
      <vt:lpstr>What does Cache Mean?</vt:lpstr>
      <vt:lpstr>Getting Display Lists ids</vt:lpstr>
      <vt:lpstr>Creating a List</vt:lpstr>
      <vt:lpstr>Rendering Context</vt:lpstr>
      <vt:lpstr>Not Allowed</vt:lpstr>
      <vt:lpstr>Using a Display List</vt:lpstr>
      <vt:lpstr>Vertex Arrays</vt:lpstr>
      <vt:lpstr>The Basic Idea</vt:lpstr>
      <vt:lpstr>Enable / Disable</vt:lpstr>
      <vt:lpstr>Specifying Data</vt:lpstr>
      <vt:lpstr>Using the Vertex Arrays</vt:lpstr>
      <vt:lpstr>Which One is Better?</vt:lpstr>
      <vt:lpstr>A Few Words About Cards</vt:lpstr>
      <vt:lpstr>Graphics Hardware</vt:lpstr>
      <vt:lpstr>OpenGL Extensions</vt:lpstr>
      <vt:lpstr>This is the End of the Talk</vt:lpstr>
    </vt:vector>
  </TitlesOfParts>
  <Company>Tel-Aviv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OPENGL</dc:title>
  <dc:creator>alan</dc:creator>
  <cp:lastModifiedBy>I-Cheng Yeh</cp:lastModifiedBy>
  <cp:revision>44</cp:revision>
  <dcterms:created xsi:type="dcterms:W3CDTF">2004-06-07T12:39:49Z</dcterms:created>
  <dcterms:modified xsi:type="dcterms:W3CDTF">2010-08-15T12:55:17Z</dcterms:modified>
</cp:coreProperties>
</file>