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68" r:id="rId9"/>
    <p:sldId id="272" r:id="rId10"/>
    <p:sldId id="273" r:id="rId11"/>
    <p:sldId id="260" r:id="rId12"/>
    <p:sldId id="280" r:id="rId13"/>
    <p:sldId id="279" r:id="rId14"/>
    <p:sldId id="285" r:id="rId15"/>
    <p:sldId id="262" r:id="rId16"/>
    <p:sldId id="261" r:id="rId17"/>
    <p:sldId id="263" r:id="rId18"/>
    <p:sldId id="264" r:id="rId19"/>
    <p:sldId id="284" r:id="rId20"/>
    <p:sldId id="281" r:id="rId21"/>
    <p:sldId id="266" r:id="rId22"/>
    <p:sldId id="267" r:id="rId23"/>
    <p:sldId id="270" r:id="rId2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201381-04A3-4991-B23E-D0FB1871B8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EB6AB-D25F-4BCD-9A1C-F07DDAAFFA6F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9BE2D-A99A-4341-BD6E-516872F3507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A5C136-451B-439D-99BC-3B95217C4BAB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F702C-BC82-4354-820E-0DADCCD7F3C8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21CC6-198E-454D-A997-DE383FA53ED5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9977A-5826-4EFD-8607-F15A9BE012DF}" type="slidenum">
              <a:rPr lang="en-US" altLang="zh-TW" smtClean="0">
                <a:latin typeface="Arial" pitchFamily="34" charset="0"/>
              </a:rPr>
              <a:pPr/>
              <a:t>14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37D49-B9E7-4250-B7F4-A354AEE9A6F1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0BA73-011E-4584-AA4D-B83A9C394632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BADB2-EB77-4440-9A5C-4890C0631820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C5950-8FE4-4D1E-97C5-33EDB5639A7E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2BB57-0C2A-447D-B654-8A1E78AD64D6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CE63A-A7E6-4392-9712-9DA582E0A53A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FE83D9-6EDB-41DC-B322-64085C9C5084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0D5ED-4AAD-4B72-ABD9-3AFF8D3EE4BD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8A68B-4730-4DA9-A6E5-233F33CB6B45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D67C2-4059-433E-94FA-BC8A7983D11B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405D9-5C6B-4525-8CD6-8E6EAAE33C20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96FDB-8B84-4155-8227-17271F4C2E38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B2E7B-8804-4531-A130-6DAE32BFCEFE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EB6CE-8B88-42C6-AB8A-FF74B80C5417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19020-975A-4BE4-BE24-688A6550C8F0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189D6-8009-476D-A00A-8BB17157832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332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E28676-1390-4150-AE47-A8956F9795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E86B6-5100-4947-98F1-95DE8B74F9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1F448-ABE7-4207-BBC7-7BBCF4D2DF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CB2DB-DD5B-4775-B368-6461DEB6A2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C5352-B67B-4095-B0E0-6FAC173EA4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CC659-B602-4385-AF05-92BD58D733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154C-5FE4-41B0-A92E-39FF1D763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015C5-8DAC-457D-8377-4AB751650B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96D3-7BDD-4343-85BA-8E6886C148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E5779-2DEA-49FF-AC6B-C0B76E97E8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EDA9-C1FD-47A7-9DBA-F4FCD27184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229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0D5908C-DBA0-4474-9D65-7B8BA510C0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reeglut.sourceforge.ne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slab.csie.ncku.edu.tw/course/CG/" TargetMode="External"/><Relationship Id="rId7" Type="http://schemas.openxmlformats.org/officeDocument/2006/relationships/hyperlink" Target="http://www.gametutorial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sion.csie.ncku.edu.tw/~ichenyeh/public/nehe/" TargetMode="External"/><Relationship Id="rId5" Type="http://schemas.openxmlformats.org/officeDocument/2006/relationships/hyperlink" Target="http://nehe.gamedev.net/" TargetMode="External"/><Relationship Id="rId4" Type="http://schemas.openxmlformats.org/officeDocument/2006/relationships/hyperlink" Target="http://www.starstonesoftware.com/OpenGL/fourthEdition.ht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ality.sgi.com/mjk_as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xmission.com/~nate/glut/glut-3.7.6-bin.zip" TargetMode="External"/><Relationship Id="rId4" Type="http://schemas.openxmlformats.org/officeDocument/2006/relationships/hyperlink" Target="http://www.xmission.com/~nate/glut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349500"/>
            <a:ext cx="8964612" cy="1555750"/>
          </a:xfrm>
        </p:spPr>
        <p:txBody>
          <a:bodyPr/>
          <a:lstStyle/>
          <a:p>
            <a:pPr eaLnBrk="1" hangingPunct="1"/>
            <a:r>
              <a:rPr lang="en-US" altLang="zh-TW" sz="5400" smtClean="0">
                <a:solidFill>
                  <a:schemeClr val="hlink"/>
                </a:solidFill>
                <a:effectLst/>
              </a:rPr>
              <a:t>Setup OpenGL Environment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92525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with </a:t>
            </a:r>
            <a:r>
              <a:rPr lang="en-US" altLang="zh-TW" dirty="0" smtClean="0"/>
              <a:t>GLUT / </a:t>
            </a:r>
            <a:r>
              <a:rPr lang="en-US" altLang="zh-TW" dirty="0" err="1" smtClean="0"/>
              <a:t>freeglut</a:t>
            </a:r>
            <a:endParaRPr lang="en-US" altLang="zh-TW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362700" y="6237288"/>
            <a:ext cx="2672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2010.09.16 </a:t>
            </a:r>
            <a:r>
              <a:rPr lang="en-US" altLang="zh-TW" dirty="0">
                <a:solidFill>
                  <a:schemeClr val="tx2"/>
                </a:solidFill>
              </a:rPr>
              <a:t>I-Cheng </a:t>
            </a:r>
            <a:r>
              <a:rPr lang="en-US" altLang="zh-TW" dirty="0" err="1">
                <a:solidFill>
                  <a:schemeClr val="tx2"/>
                </a:solidFill>
              </a:rPr>
              <a:t>Yeh</a:t>
            </a:r>
            <a:endParaRPr lang="en-US" altLang="zh-TW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smtClean="0"/>
              <a:t>Setup GLUT in Visual Studio 2005</a:t>
            </a:r>
            <a:r>
              <a:rPr lang="en-US" altLang="zh-TW" sz="4000" baseline="-25000" smtClean="0">
                <a:solidFill>
                  <a:schemeClr val="accent1"/>
                </a:solidFill>
              </a:rPr>
              <a:t>cont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/>
              <a:t>Local setting – add additional library directories</a:t>
            </a:r>
            <a:endParaRPr lang="en-US" altLang="zh-TW" sz="28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b="32382"/>
          <a:stretch>
            <a:fillRect/>
          </a:stretch>
        </p:blipFill>
        <p:spPr bwMode="auto">
          <a:xfrm>
            <a:off x="285720" y="2214554"/>
            <a:ext cx="8531418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矩形 7"/>
          <p:cNvSpPr/>
          <p:nvPr/>
        </p:nvSpPr>
        <p:spPr>
          <a:xfrm>
            <a:off x="642938" y="6000750"/>
            <a:ext cx="1143000" cy="5000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286000" y="4357688"/>
            <a:ext cx="4929188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959600" y="6396038"/>
            <a:ext cx="21844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Version</a:t>
            </a:r>
            <a:endPara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ERROR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/>
              <a:t>Compiler message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error C2381: 'exit' : redefinition; __</a:t>
            </a:r>
            <a:r>
              <a:rPr lang="en-US" altLang="zh-TW" sz="2000" dirty="0" err="1" smtClean="0"/>
              <a:t>declspec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noreturn</a:t>
            </a:r>
            <a:r>
              <a:rPr lang="en-US" altLang="zh-TW" sz="2000" dirty="0" smtClean="0"/>
              <a:t>) differs	 $(</a:t>
            </a:r>
            <a:r>
              <a:rPr lang="en-US" altLang="zh-TW" sz="2000" dirty="0" err="1" smtClean="0"/>
              <a:t>MSDevDir</a:t>
            </a:r>
            <a:r>
              <a:rPr lang="en-US" altLang="zh-TW" sz="2000" dirty="0" smtClean="0"/>
              <a:t>)\VC\include\</a:t>
            </a:r>
            <a:r>
              <a:rPr lang="en-US" altLang="zh-TW" sz="2000" dirty="0" err="1" smtClean="0"/>
              <a:t>stdlib.h</a:t>
            </a:r>
            <a:r>
              <a:rPr lang="en-US" altLang="zh-TW" sz="2000" dirty="0" smtClean="0"/>
              <a:t> 406</a:t>
            </a:r>
          </a:p>
          <a:p>
            <a:pPr eaLnBrk="1" hangingPunct="1">
              <a:defRPr/>
            </a:pPr>
            <a:r>
              <a:rPr lang="en-US" altLang="zh-TW" sz="2800" dirty="0" smtClean="0"/>
              <a:t>Solution 1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Open </a:t>
            </a:r>
            <a:r>
              <a:rPr lang="en-US" altLang="zh-TW" sz="2000" dirty="0" err="1" smtClean="0"/>
              <a:t>glut.h</a:t>
            </a:r>
            <a:r>
              <a:rPr lang="en-US" altLang="zh-TW" sz="2000" dirty="0" smtClean="0"/>
              <a:t> in Line 146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Change</a:t>
            </a:r>
          </a:p>
          <a:p>
            <a:pPr lvl="2" eaLnBrk="1" hangingPunct="1">
              <a:defRPr/>
            </a:pPr>
            <a:r>
              <a:rPr lang="en-US" altLang="zh-TW" sz="1800" dirty="0" smtClean="0"/>
              <a:t>extern _CRTIMP void __</a:t>
            </a:r>
            <a:r>
              <a:rPr lang="en-US" altLang="zh-TW" sz="1800" dirty="0" err="1" smtClean="0"/>
              <a:t>cdecl</a:t>
            </a:r>
            <a:r>
              <a:rPr lang="en-US" altLang="zh-TW" sz="1800" dirty="0" smtClean="0"/>
              <a:t> exit(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);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sz="2000" dirty="0" smtClean="0"/>
              <a:t>			To</a:t>
            </a:r>
          </a:p>
          <a:p>
            <a:pPr lvl="2" eaLnBrk="1" hangingPunct="1">
              <a:defRPr/>
            </a:pPr>
            <a:r>
              <a:rPr lang="en-US" altLang="zh-TW" sz="1800" dirty="0" smtClean="0"/>
              <a:t>extern	_CRTIMP </a:t>
            </a:r>
            <a:r>
              <a:rPr lang="en-US" altLang="zh-TW" sz="1800" dirty="0" smtClean="0">
                <a:solidFill>
                  <a:schemeClr val="hlink"/>
                </a:solidFill>
                <a:effectLst/>
              </a:rPr>
              <a:t>__</a:t>
            </a:r>
            <a:r>
              <a:rPr lang="en-US" altLang="zh-TW" sz="1800" dirty="0" err="1" smtClean="0">
                <a:solidFill>
                  <a:schemeClr val="hlink"/>
                </a:solidFill>
                <a:effectLst/>
              </a:rPr>
              <a:t>declspec</a:t>
            </a:r>
            <a:r>
              <a:rPr lang="en-US" altLang="zh-TW" sz="1800" dirty="0" smtClean="0">
                <a:solidFill>
                  <a:schemeClr val="hlink"/>
                </a:solidFill>
                <a:effectLst/>
              </a:rPr>
              <a:t>(</a:t>
            </a:r>
            <a:r>
              <a:rPr lang="en-US" altLang="zh-TW" sz="1800" dirty="0" err="1" smtClean="0">
                <a:solidFill>
                  <a:schemeClr val="hlink"/>
                </a:solidFill>
                <a:effectLst/>
              </a:rPr>
              <a:t>noreturn</a:t>
            </a:r>
            <a:r>
              <a:rPr lang="en-US" altLang="zh-TW" sz="1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en-US" altLang="zh-TW" sz="1800" dirty="0" smtClean="0"/>
              <a:t> void   __</a:t>
            </a:r>
            <a:r>
              <a:rPr lang="en-US" altLang="zh-TW" sz="1800" dirty="0" err="1" smtClean="0"/>
              <a:t>cdecl</a:t>
            </a:r>
            <a:r>
              <a:rPr lang="en-US" altLang="zh-TW" sz="1800" dirty="0" smtClean="0"/>
              <a:t> exit(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);</a:t>
            </a:r>
          </a:p>
          <a:p>
            <a:pPr eaLnBrk="1" hangingPunct="1">
              <a:defRPr/>
            </a:pPr>
            <a:r>
              <a:rPr lang="en-US" altLang="zh-TW" sz="2800" dirty="0" smtClean="0"/>
              <a:t>Solution 2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Correct the order of including list</a:t>
            </a:r>
          </a:p>
          <a:p>
            <a:pPr lvl="2" eaLnBrk="1" hangingPunct="1">
              <a:defRPr/>
            </a:pPr>
            <a:r>
              <a:rPr lang="en-US" altLang="zh-TW" sz="1800" dirty="0" smtClean="0"/>
              <a:t>#include &lt;</a:t>
            </a:r>
            <a:r>
              <a:rPr lang="en-US" altLang="zh-TW" sz="1800" dirty="0" err="1" smtClean="0"/>
              <a:t>stdlib.h</a:t>
            </a:r>
            <a:r>
              <a:rPr lang="en-US" altLang="zh-TW" sz="1800" dirty="0" smtClean="0"/>
              <a:t>&gt;</a:t>
            </a:r>
          </a:p>
          <a:p>
            <a:pPr lvl="2" eaLnBrk="1" hangingPunct="1">
              <a:defRPr/>
            </a:pPr>
            <a:r>
              <a:rPr lang="en-US" altLang="zh-TW" sz="1800" dirty="0" smtClean="0"/>
              <a:t>#include &lt;GL/</a:t>
            </a:r>
            <a:r>
              <a:rPr lang="en-US" altLang="zh-TW" sz="1800" dirty="0" err="1" smtClean="0"/>
              <a:t>glut.h</a:t>
            </a:r>
            <a:r>
              <a:rPr lang="en-US" altLang="zh-TW" sz="1800" dirty="0" smtClean="0"/>
              <a:t>&gt;</a:t>
            </a:r>
          </a:p>
          <a:p>
            <a:pPr lvl="1" eaLnBrk="1" hangingPunct="1">
              <a:defRPr/>
            </a:pPr>
            <a:endParaRPr lang="en-US" altLang="zh-TW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b="44211"/>
          <a:stretch>
            <a:fillRect/>
          </a:stretch>
        </p:blipFill>
        <p:spPr bwMode="auto">
          <a:xfrm>
            <a:off x="285720" y="2214554"/>
            <a:ext cx="8562970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Attention</a:t>
            </a:r>
            <a:endParaRPr lang="en-US" altLang="zh-TW" baseline="-25000" dirty="0" smtClean="0">
              <a:solidFill>
                <a:schemeClr val="accent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/>
              <a:t>Local setting – add additional library directories</a:t>
            </a:r>
            <a:endParaRPr lang="en-US" altLang="zh-TW" sz="2800" dirty="0"/>
          </a:p>
        </p:txBody>
      </p:sp>
      <p:sp>
        <p:nvSpPr>
          <p:cNvPr id="8" name="矩形 7"/>
          <p:cNvSpPr/>
          <p:nvPr/>
        </p:nvSpPr>
        <p:spPr>
          <a:xfrm>
            <a:off x="642938" y="3286125"/>
            <a:ext cx="1571625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286000" y="5429250"/>
            <a:ext cx="6357938" cy="35718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Setup GLUT in Visual Studio 6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ffectLst/>
              </a:rPr>
              <a:t>Extract OpenGLSDK.zip to Disk (e.q.: c:\OpenGLSDK\)</a:t>
            </a:r>
          </a:p>
          <a:p>
            <a:pPr eaLnBrk="1" hangingPunct="1"/>
            <a:r>
              <a:rPr lang="en-US" altLang="zh-TW" sz="2400" smtClean="0">
                <a:effectLst/>
              </a:rPr>
              <a:t>Copy glut.dll (in C:\OpenGLSDK\LIB\) to </a:t>
            </a:r>
            <a:r>
              <a:rPr lang="en-US" altLang="zh-TW" sz="2800" smtClean="0">
                <a:solidFill>
                  <a:schemeClr val="hlink"/>
                </a:solidFill>
                <a:effectLst/>
              </a:rPr>
              <a:t>%WinDir%\System</a:t>
            </a:r>
            <a:r>
              <a:rPr lang="en-US" altLang="zh-TW" sz="2800" smtClean="0">
                <a:effectLst/>
              </a:rPr>
              <a:t> or </a:t>
            </a:r>
            <a:r>
              <a:rPr lang="en-US" altLang="zh-TW" sz="2800" smtClean="0">
                <a:solidFill>
                  <a:schemeClr val="hlink"/>
                </a:solidFill>
                <a:effectLst/>
              </a:rPr>
              <a:t>%WinDir%\System32</a:t>
            </a:r>
            <a:endParaRPr lang="en-US" altLang="zh-TW" sz="2400" smtClean="0">
              <a:effectLst/>
            </a:endParaRPr>
          </a:p>
          <a:p>
            <a:pPr eaLnBrk="1" hangingPunct="1"/>
            <a:r>
              <a:rPr lang="en-US" altLang="zh-TW" sz="2400" smtClean="0">
                <a:effectLst/>
              </a:rPr>
              <a:t>Get in </a:t>
            </a:r>
            <a:r>
              <a:rPr lang="en-US" altLang="zh-TW" sz="2400" smtClean="0">
                <a:effectLst/>
                <a:latin typeface="Times New Roman" pitchFamily="18" charset="0"/>
              </a:rPr>
              <a:t>“</a:t>
            </a:r>
            <a:r>
              <a:rPr lang="en-US" altLang="zh-TW" sz="2400" smtClean="0">
                <a:effectLst/>
              </a:rPr>
              <a:t>VC6-&gt;Tool-&gt;Option</a:t>
            </a:r>
            <a:r>
              <a:rPr lang="en-US" altLang="zh-TW" sz="2400" smtClean="0">
                <a:effectLst/>
                <a:latin typeface="Times New Roman" pitchFamily="18" charset="0"/>
              </a:rPr>
              <a:t>”</a:t>
            </a:r>
            <a:endParaRPr lang="en-US" altLang="zh-TW" sz="2400" smtClean="0">
              <a:effectLst/>
            </a:endParaRPr>
          </a:p>
          <a:p>
            <a:pPr eaLnBrk="1" hangingPunct="1"/>
            <a:r>
              <a:rPr lang="en-US" altLang="zh-TW" sz="2400" smtClean="0">
                <a:effectLst/>
              </a:rPr>
              <a:t>Select page: </a:t>
            </a:r>
            <a:r>
              <a:rPr lang="en-US" altLang="zh-TW" sz="2400" smtClean="0">
                <a:effectLst/>
                <a:latin typeface="Times New Roman" pitchFamily="18" charset="0"/>
              </a:rPr>
              <a:t>”</a:t>
            </a:r>
            <a:r>
              <a:rPr lang="en-US" altLang="zh-TW" sz="2400" smtClean="0">
                <a:effectLst/>
              </a:rPr>
              <a:t>Directory</a:t>
            </a:r>
            <a:r>
              <a:rPr lang="en-US" altLang="zh-TW" sz="2400" smtClean="0">
                <a:effectLst/>
                <a:latin typeface="Times New Roman" pitchFamily="18" charset="0"/>
              </a:rPr>
              <a:t>”</a:t>
            </a:r>
            <a:endParaRPr lang="en-US" altLang="zh-TW" sz="2400" smtClean="0">
              <a:effectLst/>
            </a:endParaRPr>
          </a:p>
          <a:p>
            <a:pPr lvl="1" eaLnBrk="1" hangingPunct="1"/>
            <a:r>
              <a:rPr lang="en-US" altLang="zh-TW" sz="2000" smtClean="0">
                <a:effectLst/>
              </a:rPr>
              <a:t>Select </a:t>
            </a:r>
            <a:r>
              <a:rPr lang="en-US" altLang="zh-TW" sz="2000" smtClean="0">
                <a:effectLst/>
                <a:latin typeface="Times New Roman" pitchFamily="18" charset="0"/>
              </a:rPr>
              <a:t>”</a:t>
            </a:r>
            <a:r>
              <a:rPr lang="en-US" altLang="zh-TW" sz="2000" smtClean="0">
                <a:effectLst/>
              </a:rPr>
              <a:t>Include file</a:t>
            </a:r>
            <a:r>
              <a:rPr lang="en-US" altLang="zh-TW" sz="2000" smtClean="0">
                <a:effectLst/>
                <a:latin typeface="Times New Roman" pitchFamily="18" charset="0"/>
              </a:rPr>
              <a:t>”</a:t>
            </a:r>
            <a:r>
              <a:rPr lang="en-US" altLang="zh-TW" sz="2000" smtClean="0">
                <a:effectLst/>
              </a:rPr>
              <a:t> ,and add two path</a:t>
            </a:r>
          </a:p>
          <a:p>
            <a:pPr lvl="2" eaLnBrk="1" hangingPunct="1"/>
            <a:r>
              <a:rPr lang="en-US" altLang="zh-TW" sz="1800" smtClean="0">
                <a:effectLst/>
              </a:rPr>
              <a:t>C:\openGL\OpenGLSDK\include\</a:t>
            </a:r>
          </a:p>
          <a:p>
            <a:pPr lvl="2" eaLnBrk="1" hangingPunct="1"/>
            <a:r>
              <a:rPr lang="en-US" altLang="zh-TW" sz="1800" smtClean="0">
                <a:effectLst/>
              </a:rPr>
              <a:t>C:\openGL\OpenGLSDK\include\gl\</a:t>
            </a:r>
          </a:p>
          <a:p>
            <a:pPr eaLnBrk="1" hangingPunct="1"/>
            <a:r>
              <a:rPr lang="en-US" altLang="zh-TW" sz="2400" smtClean="0">
                <a:effectLst/>
              </a:rPr>
              <a:t>Select page: </a:t>
            </a:r>
            <a:r>
              <a:rPr lang="en-US" altLang="zh-TW" sz="2400" smtClean="0">
                <a:effectLst/>
                <a:latin typeface="Times New Roman" pitchFamily="18" charset="0"/>
              </a:rPr>
              <a:t>”</a:t>
            </a:r>
            <a:r>
              <a:rPr lang="en-US" altLang="zh-TW" sz="2400" smtClean="0">
                <a:effectLst/>
              </a:rPr>
              <a:t>Library file</a:t>
            </a:r>
            <a:r>
              <a:rPr lang="en-US" altLang="zh-TW" sz="2400" smtClean="0">
                <a:effectLst/>
                <a:latin typeface="Times New Roman" pitchFamily="18" charset="0"/>
              </a:rPr>
              <a:t>”</a:t>
            </a:r>
            <a:endParaRPr lang="en-US" altLang="zh-TW" sz="2400" smtClean="0">
              <a:effectLst/>
            </a:endParaRPr>
          </a:p>
          <a:p>
            <a:pPr lvl="1" eaLnBrk="1" hangingPunct="1"/>
            <a:r>
              <a:rPr lang="en-US" altLang="zh-TW" sz="2000" smtClean="0">
                <a:effectLst/>
              </a:rPr>
              <a:t>Add path</a:t>
            </a:r>
          </a:p>
          <a:p>
            <a:pPr lvl="2" eaLnBrk="1" hangingPunct="1"/>
            <a:r>
              <a:rPr lang="en-US" altLang="zh-TW" sz="1800" smtClean="0">
                <a:effectLst/>
              </a:rPr>
              <a:t>C:\openGL\OpenGLSDK\LIB\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About </a:t>
            </a:r>
            <a:r>
              <a:rPr lang="en-US" altLang="zh-TW" dirty="0" err="1" smtClean="0"/>
              <a:t>freeglut</a:t>
            </a:r>
            <a:r>
              <a:rPr lang="en-US" altLang="zh-TW" dirty="0" smtClean="0"/>
              <a:t> ??</a:t>
            </a:r>
            <a:endParaRPr lang="en-US" altLang="zh-TW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ffectLst/>
              </a:rPr>
              <a:t>The “</a:t>
            </a:r>
            <a:r>
              <a:rPr lang="en-US" altLang="zh-TW" dirty="0" err="1" smtClean="0">
                <a:solidFill>
                  <a:srgbClr val="FFFF00"/>
                </a:solidFill>
                <a:effectLst/>
              </a:rPr>
              <a:t>freeglut</a:t>
            </a:r>
            <a:r>
              <a:rPr lang="en-US" altLang="zh-TW" dirty="0" smtClean="0">
                <a:effectLst/>
              </a:rPr>
              <a:t>”</a:t>
            </a: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</a:rPr>
              <a:t>Open Sourced alternative to the OpenGL Utility Toolkit (GLUT) 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Originally written by </a:t>
            </a:r>
            <a:r>
              <a:rPr lang="en-US" altLang="zh-TW" sz="2400" dirty="0" err="1" smtClean="0">
                <a:solidFill>
                  <a:srgbClr val="FFFF00"/>
                </a:solidFill>
              </a:rPr>
              <a:t>Pawel</a:t>
            </a:r>
            <a:r>
              <a:rPr lang="en-US" altLang="zh-TW" sz="2400" dirty="0" smtClean="0">
                <a:solidFill>
                  <a:srgbClr val="FFFF00"/>
                </a:solidFill>
              </a:rPr>
              <a:t> W. </a:t>
            </a:r>
            <a:r>
              <a:rPr lang="en-US" altLang="zh-TW" sz="2400" dirty="0" err="1" smtClean="0">
                <a:solidFill>
                  <a:srgbClr val="FFFF00"/>
                </a:solidFill>
              </a:rPr>
              <a:t>Olszta</a:t>
            </a:r>
            <a:r>
              <a:rPr lang="en-US" altLang="zh-TW" sz="2400" dirty="0" smtClean="0">
                <a:solidFill>
                  <a:srgbClr val="FFFF00"/>
                </a:solidFill>
              </a:rPr>
              <a:t> </a:t>
            </a:r>
            <a:r>
              <a:rPr lang="en-US" altLang="zh-TW" sz="2400" dirty="0" smtClean="0"/>
              <a:t>with contributions from Andreas </a:t>
            </a:r>
            <a:r>
              <a:rPr lang="en-US" altLang="zh-TW" sz="2400" dirty="0" err="1" smtClean="0"/>
              <a:t>Umbach</a:t>
            </a:r>
            <a:r>
              <a:rPr lang="en-US" altLang="zh-TW" sz="2400" dirty="0" smtClean="0"/>
              <a:t> and </a:t>
            </a:r>
            <a:r>
              <a:rPr lang="en-US" altLang="zh-TW" sz="2400" dirty="0" smtClean="0">
                <a:solidFill>
                  <a:srgbClr val="FFFF00"/>
                </a:solidFill>
              </a:rPr>
              <a:t>Steve Baker</a:t>
            </a:r>
            <a:r>
              <a:rPr lang="en-US" altLang="zh-TW" sz="2400" dirty="0" smtClean="0"/>
              <a:t>. Steve is now the official owner/maintainer of </a:t>
            </a:r>
            <a:r>
              <a:rPr lang="en-US" altLang="zh-TW" sz="2400" dirty="0" err="1" smtClean="0"/>
              <a:t>freeglut</a:t>
            </a:r>
            <a:r>
              <a:rPr lang="en-US" altLang="zh-TW" sz="2400" dirty="0" smtClean="0"/>
              <a:t>. </a:t>
            </a:r>
            <a:endParaRPr lang="en-US" altLang="zh-TW" sz="2400" dirty="0" smtClean="0">
              <a:effectLst/>
            </a:endParaRPr>
          </a:p>
          <a:p>
            <a:pPr eaLnBrk="1" hangingPunct="1">
              <a:defRPr/>
            </a:pPr>
            <a:r>
              <a:rPr lang="en-US" altLang="zh-TW" dirty="0" smtClean="0">
                <a:effectLst/>
              </a:rPr>
              <a:t>Latest version</a:t>
            </a:r>
          </a:p>
          <a:p>
            <a:pPr lvl="1" eaLnBrk="1" hangingPunct="1">
              <a:defRPr/>
            </a:pPr>
            <a:r>
              <a:rPr lang="en-US" altLang="zh-TW" dirty="0" smtClean="0">
                <a:hlinkClick r:id="rId3"/>
              </a:rPr>
              <a:t>http://freeglut.sourceforge.net/</a:t>
            </a:r>
            <a:r>
              <a:rPr lang="en-US" altLang="zh-TW" dirty="0" smtClean="0"/>
              <a:t> (ver. 2.6)</a:t>
            </a:r>
            <a:endParaRPr lang="en-US" altLang="zh-TW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Getting Start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noProof="1" smtClean="0">
                <a:effectLst/>
              </a:rPr>
              <a:t>#include &lt;GL/glut.h</a:t>
            </a:r>
            <a:r>
              <a:rPr lang="en-US" altLang="zh-TW" smtClean="0">
                <a:effectLst/>
              </a:rPr>
              <a:t>&gt;</a:t>
            </a:r>
            <a:endParaRPr lang="en-US" altLang="zh-TW" sz="2000" smtClean="0">
              <a:effectLst/>
            </a:endParaRPr>
          </a:p>
          <a:p>
            <a:pPr eaLnBrk="1" hangingPunct="1"/>
            <a:endParaRPr lang="en-US" altLang="zh-TW" sz="2000" smtClean="0">
              <a:effectLst/>
            </a:endParaRPr>
          </a:p>
          <a:p>
            <a:pPr eaLnBrk="1" hangingPunct="1"/>
            <a:r>
              <a:rPr lang="en-US" altLang="zh-TW" sz="2000" noProof="1" smtClean="0">
                <a:effectLst/>
              </a:rPr>
              <a:t>#   pragma comment (lib, "opengl32.lib")  </a:t>
            </a:r>
            <a:endParaRPr lang="en-US" altLang="zh-TW" sz="2000" smtClean="0">
              <a:effectLst/>
            </a:endParaRPr>
          </a:p>
          <a:p>
            <a:pPr lvl="1" eaLnBrk="1" hangingPunct="1"/>
            <a:r>
              <a:rPr lang="en-US" altLang="zh-TW" sz="1800" noProof="1" smtClean="0">
                <a:effectLst/>
              </a:rPr>
              <a:t>/* link with Microsoft OpenGL lib */</a:t>
            </a:r>
          </a:p>
          <a:p>
            <a:pPr eaLnBrk="1" hangingPunct="1"/>
            <a:r>
              <a:rPr lang="en-US" altLang="zh-TW" sz="2000" noProof="1" smtClean="0">
                <a:effectLst/>
              </a:rPr>
              <a:t>#   pragma comment (lib, "glu32.lib")     </a:t>
            </a:r>
            <a:endParaRPr lang="en-US" altLang="zh-TW" sz="2000" smtClean="0">
              <a:effectLst/>
            </a:endParaRPr>
          </a:p>
          <a:p>
            <a:pPr lvl="1" eaLnBrk="1" hangingPunct="1"/>
            <a:r>
              <a:rPr lang="en-US" altLang="zh-TW" sz="1800" noProof="1" smtClean="0">
                <a:effectLst/>
              </a:rPr>
              <a:t>/* link with Microsoft OpenGL Utility lib */</a:t>
            </a:r>
          </a:p>
          <a:p>
            <a:pPr eaLnBrk="1" hangingPunct="1"/>
            <a:r>
              <a:rPr lang="en-US" altLang="zh-TW" sz="2000" noProof="1" smtClean="0">
                <a:solidFill>
                  <a:schemeClr val="folHlink"/>
                </a:solidFill>
                <a:effectLst/>
              </a:rPr>
              <a:t>#   pragma comment (lib, "glut32.lib")    </a:t>
            </a:r>
            <a:endParaRPr lang="en-US" altLang="zh-TW" sz="2000" smtClean="0">
              <a:solidFill>
                <a:schemeClr val="folHlink"/>
              </a:solidFill>
              <a:effectLst/>
            </a:endParaRPr>
          </a:p>
          <a:p>
            <a:pPr lvl="1" eaLnBrk="1" hangingPunct="1"/>
            <a:r>
              <a:rPr lang="en-US" altLang="zh-TW" sz="1800" noProof="1" smtClean="0">
                <a:solidFill>
                  <a:schemeClr val="folHlink"/>
                </a:solidFill>
                <a:effectLst/>
              </a:rPr>
              <a:t>/* link with Win32 GLUT lib */</a:t>
            </a:r>
            <a:endParaRPr lang="en-US" altLang="zh-TW" sz="1800" smtClean="0">
              <a:solidFill>
                <a:schemeClr val="folHlink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Program 1 (double)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Left Click</a:t>
            </a:r>
          </a:p>
          <a:p>
            <a:pPr lvl="1" eaLnBrk="1" hangingPunct="1">
              <a:defRPr/>
            </a:pPr>
            <a:r>
              <a:rPr lang="en-US" altLang="zh-TW" smtClean="0"/>
              <a:t>Active Rotation Function</a:t>
            </a:r>
          </a:p>
          <a:p>
            <a:pPr eaLnBrk="1" hangingPunct="1">
              <a:defRPr/>
            </a:pPr>
            <a:r>
              <a:rPr lang="en-US" altLang="zh-TW" smtClean="0"/>
              <a:t>Right Click</a:t>
            </a:r>
          </a:p>
          <a:p>
            <a:pPr lvl="1" eaLnBrk="1" hangingPunct="1">
              <a:defRPr/>
            </a:pPr>
            <a:r>
              <a:rPr lang="en-US" altLang="zh-TW" smtClean="0"/>
              <a:t>Disable Rotation Function</a:t>
            </a:r>
          </a:p>
          <a:p>
            <a:pPr lvl="1" eaLnBrk="1" hangingPunct="1">
              <a:defRPr/>
            </a:pPr>
            <a:endParaRPr lang="en-US" altLang="zh-TW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1557338"/>
            <a:ext cx="24860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noProof="1" smtClean="0"/>
              <a:t>glutMouseFunc</a:t>
            </a:r>
            <a:endParaRPr lang="en-US" altLang="zh-TW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noProof="1" smtClean="0">
                <a:effectLst/>
              </a:rPr>
              <a:t>glutMouseFunc(mouse);</a:t>
            </a:r>
            <a:r>
              <a:rPr lang="en-US" altLang="zh-TW" sz="2000" smtClean="0">
                <a:effectLst/>
              </a:rPr>
              <a:t> </a:t>
            </a:r>
            <a:r>
              <a:rPr lang="en-US" altLang="zh-TW" sz="2000" smtClean="0">
                <a:solidFill>
                  <a:schemeClr val="folHlink"/>
                </a:solidFill>
                <a:effectLst/>
              </a:rPr>
              <a:t>//put this line into main() function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void </a:t>
            </a:r>
            <a:r>
              <a:rPr lang="en-US" altLang="zh-TW" sz="2000" noProof="1" smtClean="0">
                <a:solidFill>
                  <a:schemeClr val="accent1"/>
                </a:solidFill>
                <a:effectLst/>
              </a:rPr>
              <a:t>mouse</a:t>
            </a:r>
            <a:r>
              <a:rPr lang="en-US" altLang="zh-TW" sz="2000" noProof="1" smtClean="0">
                <a:effectLst/>
              </a:rPr>
              <a:t>(int button, int state, int x, int y)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switch (button)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case </a:t>
            </a:r>
            <a:r>
              <a:rPr lang="en-US" altLang="zh-TW" sz="2000" noProof="1" smtClean="0">
                <a:solidFill>
                  <a:schemeClr val="folHlink"/>
                </a:solidFill>
                <a:effectLst/>
              </a:rPr>
              <a:t>GLUT_LEFT_BUTTON</a:t>
            </a:r>
            <a:r>
              <a:rPr lang="en-US" altLang="zh-TW" sz="2000" noProof="1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   if (state == GLUT_DOWN)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      </a:t>
            </a:r>
            <a:r>
              <a:rPr lang="en-US" altLang="zh-TW" sz="2000" noProof="1" smtClean="0">
                <a:solidFill>
                  <a:schemeClr val="accent1"/>
                </a:solidFill>
                <a:effectLst/>
              </a:rPr>
              <a:t>glutIdleFunc(spinDisplay</a:t>
            </a:r>
            <a:r>
              <a:rPr lang="en-US" altLang="zh-TW" sz="2000" noProof="1" smtClean="0">
                <a:effectLst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   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case </a:t>
            </a:r>
            <a:r>
              <a:rPr lang="en-US" altLang="zh-TW" sz="2000" noProof="1" smtClean="0">
                <a:solidFill>
                  <a:schemeClr val="folHlink"/>
                </a:solidFill>
                <a:effectLst/>
              </a:rPr>
              <a:t>GLUT_MIDDLE_BUTTON</a:t>
            </a:r>
            <a:r>
              <a:rPr lang="en-US" altLang="zh-TW" sz="2000" noProof="1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case </a:t>
            </a:r>
            <a:r>
              <a:rPr lang="en-US" altLang="zh-TW" sz="2000" noProof="1" smtClean="0">
                <a:solidFill>
                  <a:schemeClr val="folHlink"/>
                </a:solidFill>
                <a:effectLst/>
              </a:rPr>
              <a:t>GLUT_RIGHT_BUTTON</a:t>
            </a:r>
            <a:r>
              <a:rPr lang="en-US" altLang="zh-TW" sz="2000" noProof="1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   if (state == GLUT_DOWN)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      </a:t>
            </a:r>
            <a:r>
              <a:rPr lang="en-US" altLang="zh-TW" sz="2000" noProof="1" smtClean="0">
                <a:solidFill>
                  <a:schemeClr val="accent1"/>
                </a:solidFill>
                <a:effectLst/>
              </a:rPr>
              <a:t>glutIdleFunc(NULL);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   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default: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      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}</a:t>
            </a:r>
            <a:endParaRPr lang="en-US" altLang="zh-TW" sz="20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noProof="1" smtClean="0"/>
              <a:t>glutKeyboardFunc</a:t>
            </a:r>
            <a:endParaRPr lang="en-US" altLang="zh-TW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noProof="1" smtClean="0">
                <a:effectLst/>
              </a:rPr>
              <a:t>glutKeyboardFunc(keyboard);</a:t>
            </a:r>
            <a:r>
              <a:rPr lang="en-US" altLang="zh-TW" sz="2000" smtClean="0">
                <a:effectLst/>
              </a:rPr>
              <a:t> </a:t>
            </a:r>
            <a:r>
              <a:rPr lang="en-US" altLang="zh-TW" sz="2000" smtClean="0">
                <a:solidFill>
                  <a:schemeClr val="folHlink"/>
                </a:solidFill>
                <a:effectLst/>
              </a:rPr>
              <a:t>//put this line into main() function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void </a:t>
            </a:r>
            <a:r>
              <a:rPr lang="en-US" altLang="zh-TW" sz="2000" noProof="1" smtClean="0">
                <a:solidFill>
                  <a:schemeClr val="accent1"/>
                </a:solidFill>
                <a:effectLst/>
              </a:rPr>
              <a:t>keyboard</a:t>
            </a:r>
            <a:r>
              <a:rPr lang="en-US" altLang="zh-TW" sz="2000" noProof="1" smtClean="0">
                <a:effectLst/>
              </a:rPr>
              <a:t> (unsigned char key, int x, int 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switch (key)	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case 'x':	case 'X':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solidFill>
                  <a:schemeClr val="accent1"/>
                </a:solidFill>
                <a:effectLst/>
              </a:rPr>
              <a:t>		glutIdleFunc(rotDisplayX);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case 'y':	case 'Y':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solidFill>
                  <a:schemeClr val="accent1"/>
                </a:solidFill>
                <a:effectLst/>
              </a:rPr>
              <a:t>		glutIdleFunc(rotDisplayY);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case 'z':</a:t>
            </a:r>
            <a:r>
              <a:rPr lang="en-US" altLang="zh-TW" sz="2000" smtClean="0">
                <a:effectLst/>
              </a:rPr>
              <a:t>	</a:t>
            </a:r>
            <a:r>
              <a:rPr lang="en-US" altLang="zh-TW" sz="2000" noProof="1" smtClean="0">
                <a:effectLst/>
              </a:rPr>
              <a:t>case 'Z':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solidFill>
                  <a:schemeClr val="accent1"/>
                </a:solidFill>
                <a:effectLst/>
              </a:rPr>
              <a:t>		glutIdleFunc(rotDisplayZ);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default: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noProof="1" smtClean="0">
                <a:effectLst/>
              </a:rPr>
              <a:t>}</a:t>
            </a:r>
            <a:endParaRPr lang="en-US" altLang="zh-TW" sz="2000" smtClean="0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1620838"/>
            <a:ext cx="4216400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void displays(void)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  </a:t>
            </a:r>
            <a:r>
              <a:rPr lang="en-US" altLang="zh-TW" sz="1800" dirty="0" smtClean="0">
                <a:solidFill>
                  <a:schemeClr val="accent1"/>
                </a:solidFill>
              </a:rPr>
              <a:t>//Clear color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  </a:t>
            </a:r>
            <a:r>
              <a:rPr lang="en-US" altLang="zh-TW" sz="1800" dirty="0" err="1" smtClean="0"/>
              <a:t>glClear</a:t>
            </a:r>
            <a:r>
              <a:rPr lang="en-US" altLang="zh-TW" sz="1800" dirty="0" smtClean="0"/>
              <a:t> (GL_COLOR_BUFFER_BIT);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  </a:t>
            </a:r>
            <a:r>
              <a:rPr lang="en-US" altLang="zh-TW" sz="1800" dirty="0" smtClean="0">
                <a:solidFill>
                  <a:schemeClr val="accent1"/>
                </a:solidFill>
              </a:rPr>
              <a:t>//Draw 2D Rectangle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  </a:t>
            </a:r>
            <a:r>
              <a:rPr lang="en-US" altLang="zh-TW" sz="1800" dirty="0" err="1" smtClean="0"/>
              <a:t>glRectf</a:t>
            </a:r>
            <a:r>
              <a:rPr lang="en-US" altLang="zh-TW" sz="1800" dirty="0" smtClean="0"/>
              <a:t> (-25.0, -25.0, 25.0, 25.0);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  </a:t>
            </a:r>
            <a:r>
              <a:rPr lang="en-US" altLang="zh-TW" sz="1800" dirty="0" err="1" smtClean="0"/>
              <a:t>glFlush</a:t>
            </a:r>
            <a:r>
              <a:rPr lang="en-US" altLang="zh-TW" sz="1800" dirty="0" smtClean="0"/>
              <a:t>(); </a:t>
            </a:r>
            <a:r>
              <a:rPr lang="en-US" altLang="zh-TW" sz="1800" dirty="0" smtClean="0">
                <a:solidFill>
                  <a:schemeClr val="accent1"/>
                </a:solidFill>
              </a:rPr>
              <a:t>//Refresh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zh-TW" sz="1800" dirty="0" smtClean="0"/>
              <a:t>}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Draw Triangle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11750" y="1700213"/>
            <a:ext cx="4032250" cy="2320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solidFill>
                  <a:schemeClr val="accent1"/>
                </a:solidFill>
              </a:rPr>
              <a:t> //Draw 2D Triangle</a:t>
            </a:r>
          </a:p>
          <a:p>
            <a:r>
              <a:rPr lang="en-US" altLang="zh-TW">
                <a:solidFill>
                  <a:srgbClr val="97F9F8"/>
                </a:solidFill>
              </a:rPr>
              <a:t>  glBegin(GL_TRIANGLES);</a:t>
            </a:r>
          </a:p>
          <a:p>
            <a:r>
              <a:rPr lang="en-US" altLang="zh-TW">
                <a:solidFill>
                  <a:srgbClr val="97F9F8"/>
                </a:solidFill>
              </a:rPr>
              <a:t>  glVertex3d(-25.0, -25.0, 0.0);</a:t>
            </a:r>
            <a:endParaRPr lang="en-US" altLang="zh-TW"/>
          </a:p>
          <a:p>
            <a:r>
              <a:rPr lang="en-US" altLang="zh-TW"/>
              <a:t>  </a:t>
            </a:r>
            <a:r>
              <a:rPr lang="en-US" altLang="zh-TW">
                <a:solidFill>
                  <a:srgbClr val="97F9F8"/>
                </a:solidFill>
              </a:rPr>
              <a:t>glVertex3d(0.0, 0.0, 0.0);</a:t>
            </a:r>
          </a:p>
          <a:p>
            <a:r>
              <a:rPr lang="en-US" altLang="zh-TW">
                <a:solidFill>
                  <a:srgbClr val="97F9F8"/>
                </a:solidFill>
              </a:rPr>
              <a:t>  glVertex3d(-25.0, 0.0, 0.0);</a:t>
            </a:r>
          </a:p>
          <a:p>
            <a:r>
              <a:rPr lang="en-US" altLang="zh-TW">
                <a:solidFill>
                  <a:srgbClr val="97F9F8"/>
                </a:solidFill>
              </a:rPr>
              <a:t>glEnd();</a:t>
            </a:r>
            <a:endParaRPr lang="zh-TW" altLang="en-US">
              <a:solidFill>
                <a:srgbClr val="97F9F8"/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 flipV="1">
            <a:off x="3357563" y="3714750"/>
            <a:ext cx="17287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2484438" y="4724400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2484438" y="47244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H="1">
            <a:off x="2484438" y="4724400"/>
            <a:ext cx="158273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1619250" y="6237288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(-25,-25,0)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1619250" y="4292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(-25,0,0)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3875088" y="42926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(0,0,0)</a:t>
            </a: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V="1">
            <a:off x="2771775" y="4797425"/>
            <a:ext cx="1439863" cy="14398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2339975" y="4868863"/>
            <a:ext cx="0" cy="13684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 flipV="1">
            <a:off x="2916238" y="4581525"/>
            <a:ext cx="9350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635375" y="5516563"/>
            <a:ext cx="347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CCW = Counterclockwise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Resource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7815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/>
              <a:t>This slides and resource</a:t>
            </a: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  <a:hlinkClick r:id="rId3"/>
              </a:rPr>
              <a:t>http://</a:t>
            </a:r>
            <a:r>
              <a:rPr lang="en-US" altLang="zh-TW" sz="2400" dirty="0" smtClean="0">
                <a:effectLst/>
                <a:hlinkClick r:id="rId3"/>
              </a:rPr>
              <a:t>vslab.csie.ncku.edu.tw/course/CG/</a:t>
            </a:r>
            <a:endParaRPr lang="en-US" altLang="zh-TW" sz="2400" dirty="0" smtClean="0">
              <a:effectLst/>
            </a:endParaRPr>
          </a:p>
          <a:p>
            <a:pPr eaLnBrk="1" hangingPunct="1">
              <a:defRPr/>
            </a:pPr>
            <a:r>
              <a:rPr lang="en-US" altLang="zh-TW" dirty="0" smtClean="0"/>
              <a:t>Super Bible 4</a:t>
            </a:r>
            <a:r>
              <a:rPr lang="en-US" altLang="zh-TW" baseline="30000" dirty="0" smtClean="0"/>
              <a:t>th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smtClean="0">
                <a:hlinkClick r:id="rId4"/>
              </a:rPr>
              <a:t>http://www.starstonesoftware.com/OpenGL/fourthEdition.htm</a:t>
            </a: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NEHE : </a:t>
            </a: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  <a:hlinkClick r:id="rId5"/>
              </a:rPr>
              <a:t>http</a:t>
            </a:r>
            <a:r>
              <a:rPr lang="en-US" altLang="zh-TW" sz="2400" dirty="0" smtClean="0">
                <a:effectLst/>
                <a:hlinkClick r:id="rId5"/>
              </a:rPr>
              <a:t>://nehe.gamedev.net/</a:t>
            </a:r>
            <a:endParaRPr lang="en-US" altLang="zh-TW" sz="2400" dirty="0" smtClean="0">
              <a:effectLst/>
            </a:endParaRP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  <a:hlinkClick r:id="rId6"/>
              </a:rPr>
              <a:t>http://vision.csie.ncku.edu.tw/~ichenyeh/public/nehe/</a:t>
            </a:r>
            <a:r>
              <a:rPr lang="en-US" altLang="zh-TW" dirty="0" smtClean="0"/>
              <a:t> </a:t>
            </a:r>
          </a:p>
          <a:p>
            <a:pPr eaLnBrk="1" hangingPunct="1">
              <a:defRPr/>
            </a:pPr>
            <a:r>
              <a:rPr lang="en-US" altLang="zh-TW" dirty="0" smtClean="0"/>
              <a:t>Game Tutorial :</a:t>
            </a: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  <a:hlinkClick r:id="rId7"/>
              </a:rPr>
              <a:t>http://www.gametutorials.com/</a:t>
            </a:r>
            <a:r>
              <a:rPr lang="en-US" altLang="zh-TW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Exercise ! (double)</a:t>
            </a:r>
            <a:endParaRPr lang="zh-TW" altLang="en-US" dirty="0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85938"/>
            <a:ext cx="388620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1785938"/>
            <a:ext cx="388620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弧形 5"/>
          <p:cNvSpPr/>
          <p:nvPr/>
        </p:nvSpPr>
        <p:spPr>
          <a:xfrm>
            <a:off x="1000125" y="2428875"/>
            <a:ext cx="3214688" cy="3214688"/>
          </a:xfrm>
          <a:prstGeom prst="arc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弧形 7"/>
          <p:cNvSpPr/>
          <p:nvPr/>
        </p:nvSpPr>
        <p:spPr>
          <a:xfrm>
            <a:off x="5000625" y="2428875"/>
            <a:ext cx="3214688" cy="3214688"/>
          </a:xfrm>
          <a:prstGeom prst="arc">
            <a:avLst/>
          </a:prstGeom>
          <a:ln w="76200"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Exercise 2! (gasket3)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zh-TW" altLang="zh-TW" smtClean="0"/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412875"/>
            <a:ext cx="492442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Exercise 2! (gasket3)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Press Z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Rotate by Z-Axis</a:t>
            </a:r>
          </a:p>
          <a:p>
            <a:pPr eaLnBrk="1" hangingPunct="1">
              <a:defRPr/>
            </a:pPr>
            <a:r>
              <a:rPr lang="en-US" altLang="zh-TW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Press X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Rotate by X-Axis</a:t>
            </a:r>
          </a:p>
          <a:p>
            <a:pPr eaLnBrk="1" hangingPunct="1">
              <a:defRPr/>
            </a:pPr>
            <a:r>
              <a:rPr lang="en-US" altLang="zh-TW" dirty="0" smtClean="0"/>
              <a:t>Mouse Click</a:t>
            </a:r>
          </a:p>
          <a:p>
            <a:pPr lvl="1" eaLnBrk="1" hangingPunct="1">
              <a:defRPr/>
            </a:pPr>
            <a:r>
              <a:rPr lang="en-US" altLang="zh-TW" dirty="0" smtClean="0"/>
              <a:t>Stop ALL</a:t>
            </a:r>
          </a:p>
          <a:p>
            <a:pPr eaLnBrk="1" hangingPunct="1">
              <a:defRPr/>
            </a:pPr>
            <a:endParaRPr lang="en-US" altLang="zh-TW" dirty="0" smtClean="0"/>
          </a:p>
          <a:p>
            <a:pPr lvl="1" eaLnBrk="1" hangingPunct="1">
              <a:defRPr/>
            </a:pPr>
            <a:endParaRPr lang="en-US" altLang="zh-TW" dirty="0" smtClean="0"/>
          </a:p>
        </p:txBody>
      </p:sp>
      <p:pic>
        <p:nvPicPr>
          <p:cNvPr id="235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3613" y="1557338"/>
            <a:ext cx="3736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57" name="Group 15"/>
          <p:cNvGrpSpPr>
            <a:grpSpLocks/>
          </p:cNvGrpSpPr>
          <p:nvPr/>
        </p:nvGrpSpPr>
        <p:grpSpPr bwMode="auto">
          <a:xfrm>
            <a:off x="6156325" y="2133600"/>
            <a:ext cx="1044575" cy="647700"/>
            <a:chOff x="4286" y="1208"/>
            <a:chExt cx="658" cy="408"/>
          </a:xfrm>
        </p:grpSpPr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4286" y="1208"/>
              <a:ext cx="544" cy="408"/>
            </a:xfrm>
            <a:prstGeom prst="curvedRightArrow">
              <a:avLst>
                <a:gd name="adj1" fmla="val 20000"/>
                <a:gd name="adj2" fmla="val 40000"/>
                <a:gd name="adj3" fmla="val 44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62" name="Text Box 12"/>
            <p:cNvSpPr txBox="1">
              <a:spLocks noChangeArrowheads="1"/>
            </p:cNvSpPr>
            <p:nvPr/>
          </p:nvSpPr>
          <p:spPr bwMode="auto">
            <a:xfrm>
              <a:off x="4740" y="129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>
                  <a:solidFill>
                    <a:schemeClr val="accent1"/>
                  </a:solidFill>
                </a:rPr>
                <a:t>Z</a:t>
              </a:r>
            </a:p>
          </p:txBody>
        </p:sp>
      </p:grpSp>
      <p:grpSp>
        <p:nvGrpSpPr>
          <p:cNvPr id="23558" name="Group 14"/>
          <p:cNvGrpSpPr>
            <a:grpSpLocks/>
          </p:cNvGrpSpPr>
          <p:nvPr/>
        </p:nvGrpSpPr>
        <p:grpSpPr bwMode="auto">
          <a:xfrm>
            <a:off x="5148263" y="3357563"/>
            <a:ext cx="647700" cy="1087437"/>
            <a:chOff x="3833" y="1661"/>
            <a:chExt cx="408" cy="685"/>
          </a:xfrm>
        </p:grpSpPr>
        <p:sp>
          <p:nvSpPr>
            <p:cNvPr id="23559" name="AutoShape 11"/>
            <p:cNvSpPr>
              <a:spLocks noChangeArrowheads="1"/>
            </p:cNvSpPr>
            <p:nvPr/>
          </p:nvSpPr>
          <p:spPr bwMode="auto">
            <a:xfrm rot="5400000">
              <a:off x="3765" y="1729"/>
              <a:ext cx="544" cy="408"/>
            </a:xfrm>
            <a:prstGeom prst="curvedRightArrow">
              <a:avLst>
                <a:gd name="adj1" fmla="val 20000"/>
                <a:gd name="adj2" fmla="val 40000"/>
                <a:gd name="adj3" fmla="val 44444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60" name="Text Box 13"/>
            <p:cNvSpPr txBox="1">
              <a:spLocks noChangeArrowheads="1"/>
            </p:cNvSpPr>
            <p:nvPr/>
          </p:nvSpPr>
          <p:spPr bwMode="auto">
            <a:xfrm>
              <a:off x="3938" y="2115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>
                  <a:solidFill>
                    <a:schemeClr val="folHlink"/>
                  </a:solidFill>
                </a:rPr>
                <a:t>X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DEMO, Q&amp;A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960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About GLUT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ffectLst/>
              </a:rPr>
              <a:t>The OpenGL Utility Toolkit (GLUT)</a:t>
            </a: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</a:rPr>
              <a:t>originally written by </a:t>
            </a:r>
            <a:r>
              <a:rPr lang="en-US" altLang="zh-TW" sz="2400" dirty="0" smtClean="0">
                <a:hlinkClick r:id="rId3"/>
              </a:rPr>
              <a:t>Mark </a:t>
            </a:r>
            <a:r>
              <a:rPr lang="en-US" altLang="zh-TW" sz="2400" dirty="0" err="1" smtClean="0">
                <a:hlinkClick r:id="rId3"/>
              </a:rPr>
              <a:t>Kilgard</a:t>
            </a:r>
            <a:r>
              <a:rPr lang="en-US" altLang="zh-TW" sz="2400" dirty="0" smtClean="0">
                <a:effectLst/>
              </a:rPr>
              <a:t>, ported to Win32 (Windows 95,98,Me,NT,2000,XP) by Nate Robins. </a:t>
            </a:r>
          </a:p>
          <a:p>
            <a:pPr eaLnBrk="1" hangingPunct="1">
              <a:defRPr/>
            </a:pPr>
            <a:r>
              <a:rPr lang="en-US" altLang="zh-TW" dirty="0" smtClean="0">
                <a:effectLst/>
              </a:rPr>
              <a:t>Latest version</a:t>
            </a: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  <a:hlinkClick r:id="rId4"/>
              </a:rPr>
              <a:t>http://www.xmission.com/~nate/glut.html</a:t>
            </a:r>
            <a:endParaRPr lang="en-US" altLang="zh-TW" sz="2400" dirty="0" smtClean="0">
              <a:effectLst/>
            </a:endParaRPr>
          </a:p>
          <a:p>
            <a:pPr lvl="1" eaLnBrk="1" hangingPunct="1">
              <a:defRPr/>
            </a:pPr>
            <a:r>
              <a:rPr lang="en-US" altLang="zh-TW" sz="2400" dirty="0" smtClean="0">
                <a:effectLst/>
                <a:hlinkClick r:id="rId5"/>
              </a:rPr>
              <a:t>glut-3.7.6-bin.zip (117 KB)</a:t>
            </a:r>
            <a:r>
              <a:rPr lang="en-US" altLang="zh-TW" sz="2400" dirty="0" smtClean="0">
                <a:effectLst/>
              </a:rPr>
              <a:t> </a:t>
            </a:r>
            <a:br>
              <a:rPr lang="en-US" altLang="zh-TW" sz="2400" dirty="0" smtClean="0">
                <a:effectLst/>
              </a:rPr>
            </a:br>
            <a:r>
              <a:rPr lang="en-US" altLang="zh-TW" sz="2400" dirty="0" smtClean="0">
                <a:effectLst/>
              </a:rPr>
              <a:t>GLUT for Win32 </a:t>
            </a:r>
            <a:r>
              <a:rPr lang="en-US" altLang="zh-TW" sz="2400" dirty="0" err="1" smtClean="0">
                <a:effectLst/>
              </a:rPr>
              <a:t>dll</a:t>
            </a:r>
            <a:r>
              <a:rPr lang="en-US" altLang="zh-TW" sz="2400" dirty="0" smtClean="0">
                <a:effectLst/>
              </a:rPr>
              <a:t>, lib and header file (everything you need to get started programming with GLUT).</a:t>
            </a:r>
          </a:p>
          <a:p>
            <a:pPr eaLnBrk="1" hangingPunct="1">
              <a:defRPr/>
            </a:pPr>
            <a:r>
              <a:rPr lang="en-US" altLang="zh-TW" dirty="0" smtClean="0">
                <a:effectLst/>
              </a:rPr>
              <a:t>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smtClean="0"/>
              <a:t>Setup GLUT in Visual Studio 2005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ffectLst/>
              </a:rPr>
              <a:t>Global setting</a:t>
            </a:r>
          </a:p>
          <a:p>
            <a:pPr eaLnBrk="1" hangingPunct="1"/>
            <a:r>
              <a:rPr lang="en-US" altLang="zh-TW" sz="2800" smtClean="0">
                <a:effectLst/>
              </a:rPr>
              <a:t>glut.h</a:t>
            </a:r>
          </a:p>
          <a:p>
            <a:pPr lvl="1" eaLnBrk="1" hangingPunct="1"/>
            <a:r>
              <a:rPr lang="en-US" altLang="zh-TW" sz="2000" smtClean="0">
                <a:effectLst/>
              </a:rPr>
              <a:t>Header file of GLUT</a:t>
            </a:r>
          </a:p>
          <a:p>
            <a:pPr lvl="1" eaLnBrk="1" hangingPunct="1"/>
            <a:r>
              <a:rPr lang="en-US" altLang="zh-TW" sz="2000" smtClean="0">
                <a:solidFill>
                  <a:schemeClr val="hlink"/>
                </a:solidFill>
                <a:effectLst/>
              </a:rPr>
              <a:t>$(MSDevDir)\VC\PlatformSDK\Include\gl</a:t>
            </a:r>
          </a:p>
          <a:p>
            <a:pPr eaLnBrk="1" hangingPunct="1"/>
            <a:r>
              <a:rPr lang="en-US" altLang="zh-TW" sz="2800" smtClean="0">
                <a:effectLst/>
              </a:rPr>
              <a:t>glut.lib</a:t>
            </a:r>
          </a:p>
          <a:p>
            <a:pPr lvl="1" eaLnBrk="1" hangingPunct="1"/>
            <a:r>
              <a:rPr lang="en-US" altLang="zh-TW" sz="2000" smtClean="0">
                <a:effectLst/>
              </a:rPr>
              <a:t>Precompiled versions of the import library</a:t>
            </a:r>
          </a:p>
          <a:p>
            <a:pPr lvl="1" eaLnBrk="1" hangingPunct="1"/>
            <a:r>
              <a:rPr lang="en-US" altLang="zh-TW" sz="2000" smtClean="0">
                <a:solidFill>
                  <a:schemeClr val="hlink"/>
                </a:solidFill>
                <a:effectLst/>
              </a:rPr>
              <a:t>$(MSDevDir)\VC\PlatformSDK\Lib</a:t>
            </a:r>
          </a:p>
          <a:p>
            <a:pPr eaLnBrk="1" hangingPunct="1"/>
            <a:r>
              <a:rPr lang="en-US" altLang="zh-TW" sz="2400" smtClean="0">
                <a:effectLst/>
              </a:rPr>
              <a:t>glut.dll</a:t>
            </a:r>
          </a:p>
          <a:p>
            <a:pPr lvl="1" eaLnBrk="1" hangingPunct="1"/>
            <a:r>
              <a:rPr lang="en-US" altLang="zh-TW" sz="2000" smtClean="0">
                <a:effectLst/>
              </a:rPr>
              <a:t>Precompiled versions of the DLL</a:t>
            </a:r>
          </a:p>
          <a:p>
            <a:pPr lvl="1" eaLnBrk="1" hangingPunct="1"/>
            <a:r>
              <a:rPr lang="en-US" altLang="zh-TW" sz="2400" smtClean="0">
                <a:solidFill>
                  <a:schemeClr val="hlink"/>
                </a:solidFill>
                <a:effectLst/>
              </a:rPr>
              <a:t>%WinDir%\System</a:t>
            </a:r>
            <a:r>
              <a:rPr lang="en-US" altLang="zh-TW" sz="2400" smtClean="0">
                <a:effectLst/>
              </a:rPr>
              <a:t> or </a:t>
            </a:r>
            <a:r>
              <a:rPr lang="en-US" altLang="zh-TW" sz="2400" smtClean="0">
                <a:solidFill>
                  <a:schemeClr val="hlink"/>
                </a:solidFill>
                <a:effectLst/>
              </a:rPr>
              <a:t>%WinDir%\System32</a:t>
            </a:r>
            <a:endParaRPr lang="en-US" altLang="zh-TW" sz="2000" smtClean="0">
              <a:solidFill>
                <a:schemeClr val="hlink"/>
              </a:solidFill>
              <a:effectLst/>
            </a:endParaRPr>
          </a:p>
          <a:p>
            <a:pPr eaLnBrk="1" hangingPunct="1"/>
            <a:r>
              <a:rPr lang="en-US" altLang="zh-TW" sz="1800" smtClean="0">
                <a:effectLst/>
              </a:rPr>
              <a:t>$(MSDevDir) = </a:t>
            </a:r>
            <a:r>
              <a:rPr lang="pt-BR" altLang="zh-TW" sz="1800" smtClean="0">
                <a:effectLst/>
              </a:rPr>
              <a:t>C:\Program Files\Microsoft Visual Studio 8\</a:t>
            </a:r>
          </a:p>
          <a:p>
            <a:pPr eaLnBrk="1" hangingPunct="1"/>
            <a:r>
              <a:rPr lang="en-US" altLang="zh-TW" sz="1800" smtClean="0">
                <a:effectLst/>
              </a:rPr>
              <a:t>%WinDir%\= </a:t>
            </a:r>
            <a:r>
              <a:rPr lang="pt-BR" altLang="zh-TW" sz="1800" smtClean="0">
                <a:effectLst/>
              </a:rPr>
              <a:t>C:\WINDOWS</a:t>
            </a:r>
            <a:endParaRPr lang="en-US" altLang="zh-TW" sz="1800" smtClean="0">
              <a:effectLst/>
            </a:endParaRPr>
          </a:p>
        </p:txBody>
      </p:sp>
      <p:sp>
        <p:nvSpPr>
          <p:cNvPr id="6148" name="文字方塊 6"/>
          <p:cNvSpPr txBox="1">
            <a:spLocks noChangeArrowheads="1"/>
          </p:cNvSpPr>
          <p:nvPr/>
        </p:nvSpPr>
        <p:spPr bwMode="auto">
          <a:xfrm>
            <a:off x="6807200" y="6396038"/>
            <a:ext cx="233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FFFF00"/>
                </a:solidFill>
              </a:rPr>
              <a:t>Global Version</a:t>
            </a:r>
            <a:endParaRPr lang="zh-TW" alt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/>
              <a:t>Setup GLUT in Visual Studio 2005</a:t>
            </a:r>
            <a:r>
              <a:rPr lang="en-US" altLang="zh-TW" sz="4000" baseline="-25000" dirty="0" smtClean="0">
                <a:solidFill>
                  <a:schemeClr val="accent1"/>
                </a:solidFill>
              </a:rPr>
              <a:t>cont</a:t>
            </a:r>
            <a:endParaRPr lang="en-US" altLang="zh-TW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ffectLst/>
              </a:rPr>
              <a:t>Global setting – open “options” page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37" y="2143116"/>
            <a:ext cx="5357813" cy="4487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3214688" y="6000750"/>
            <a:ext cx="3214687" cy="5000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174" name="文字方塊 5"/>
          <p:cNvSpPr txBox="1">
            <a:spLocks noChangeArrowheads="1"/>
          </p:cNvSpPr>
          <p:nvPr/>
        </p:nvSpPr>
        <p:spPr bwMode="auto">
          <a:xfrm>
            <a:off x="6807200" y="6396038"/>
            <a:ext cx="233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FFFF00"/>
                </a:solidFill>
              </a:rPr>
              <a:t>Global Version</a:t>
            </a:r>
            <a:endParaRPr lang="zh-TW" alt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/>
              <a:t>Setup GLUT in Visual Studio 2005</a:t>
            </a:r>
            <a:r>
              <a:rPr lang="en-US" altLang="zh-TW" sz="4000" baseline="-25000" dirty="0" smtClean="0">
                <a:solidFill>
                  <a:schemeClr val="accent1"/>
                </a:solidFill>
              </a:rPr>
              <a:t>cont</a:t>
            </a:r>
            <a:endParaRPr lang="en-US" altLang="zh-TW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ffectLst/>
              </a:rPr>
              <a:t>Global setting – edit include files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85" y="2071678"/>
            <a:ext cx="8250157" cy="471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矩形 7"/>
          <p:cNvSpPr/>
          <p:nvPr/>
        </p:nvSpPr>
        <p:spPr>
          <a:xfrm>
            <a:off x="928688" y="3286125"/>
            <a:ext cx="1357312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072188" y="2428875"/>
            <a:ext cx="2571750" cy="5715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29000" y="3786188"/>
            <a:ext cx="4786313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3571875" y="4286250"/>
            <a:ext cx="35067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C:\openGL\OpenGLSDK\include</a:t>
            </a:r>
            <a:endParaRPr lang="zh-TW" alt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807200" y="6396038"/>
            <a:ext cx="23368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Version</a:t>
            </a:r>
            <a:endPara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85" y="2071678"/>
            <a:ext cx="8250157" cy="471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/>
              <a:t>Setup GLUT in Visual Studio 2005</a:t>
            </a:r>
            <a:r>
              <a:rPr lang="en-US" altLang="zh-TW" sz="4000" baseline="-25000" dirty="0" smtClean="0">
                <a:solidFill>
                  <a:schemeClr val="accent1"/>
                </a:solidFill>
              </a:rPr>
              <a:t>cont</a:t>
            </a:r>
            <a:endParaRPr lang="en-US" altLang="zh-TW" sz="400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ffectLst/>
              </a:rPr>
              <a:t>Global setting – edit library files</a:t>
            </a:r>
          </a:p>
        </p:txBody>
      </p:sp>
      <p:sp>
        <p:nvSpPr>
          <p:cNvPr id="8" name="矩形 7"/>
          <p:cNvSpPr/>
          <p:nvPr/>
        </p:nvSpPr>
        <p:spPr>
          <a:xfrm>
            <a:off x="928688" y="3286125"/>
            <a:ext cx="1357312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072188" y="2428875"/>
            <a:ext cx="2571750" cy="5715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29000" y="4286250"/>
            <a:ext cx="4786313" cy="4286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3571875" y="4714875"/>
            <a:ext cx="3006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C:\openGL\OpenGLSDK\lib</a:t>
            </a:r>
            <a:endParaRPr lang="zh-TW" alt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807200" y="6396038"/>
            <a:ext cx="23368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Version</a:t>
            </a:r>
            <a:endPara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dirty="0" smtClean="0"/>
              <a:t>Setup GLUT in Visual Studio 2005</a:t>
            </a:r>
            <a:r>
              <a:rPr lang="en-US" altLang="zh-TW" sz="4000" baseline="-25000" dirty="0" smtClean="0">
                <a:solidFill>
                  <a:schemeClr val="accent1"/>
                </a:solidFill>
              </a:rPr>
              <a:t>cont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ffectLst/>
              </a:rPr>
              <a:t>Local setting – Properties page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78832" y="2143116"/>
            <a:ext cx="4907614" cy="4073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矩形 9"/>
          <p:cNvSpPr/>
          <p:nvPr/>
        </p:nvSpPr>
        <p:spPr>
          <a:xfrm>
            <a:off x="2143125" y="4000500"/>
            <a:ext cx="3214688" cy="5000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246" name="文字方塊 10"/>
          <p:cNvSpPr txBox="1">
            <a:spLocks noChangeArrowheads="1"/>
          </p:cNvSpPr>
          <p:nvPr/>
        </p:nvSpPr>
        <p:spPr bwMode="auto">
          <a:xfrm>
            <a:off x="6959600" y="6396038"/>
            <a:ext cx="218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FFFF00"/>
                </a:solidFill>
              </a:rPr>
              <a:t>Local Version</a:t>
            </a:r>
            <a:endParaRPr lang="zh-TW" alt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000" smtClean="0"/>
              <a:t>Setup GLUT in Visual Studio 2005</a:t>
            </a:r>
            <a:r>
              <a:rPr lang="en-US" altLang="zh-TW" sz="4000" baseline="-25000" smtClean="0">
                <a:solidFill>
                  <a:schemeClr val="accent1"/>
                </a:solidFill>
              </a:rPr>
              <a:t>cont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ffectLst/>
              </a:rPr>
              <a:t>Local setting – add additional include directories</a:t>
            </a: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 b="63158"/>
          <a:stretch>
            <a:fillRect/>
          </a:stretch>
        </p:blipFill>
        <p:spPr bwMode="auto">
          <a:xfrm>
            <a:off x="285720" y="2214554"/>
            <a:ext cx="8562971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642938" y="3786188"/>
            <a:ext cx="1143000" cy="50006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286000" y="2857500"/>
            <a:ext cx="4929188" cy="5000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271" name="文字方塊 10"/>
          <p:cNvSpPr txBox="1">
            <a:spLocks noChangeArrowheads="1"/>
          </p:cNvSpPr>
          <p:nvPr/>
        </p:nvSpPr>
        <p:spPr bwMode="auto">
          <a:xfrm>
            <a:off x="6959600" y="6396038"/>
            <a:ext cx="218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FFFF00"/>
                </a:solidFill>
              </a:rPr>
              <a:t>Local Version</a:t>
            </a:r>
            <a:endParaRPr lang="zh-TW" altLang="en-US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357</TotalTime>
  <Words>681</Words>
  <Application>Microsoft Office PowerPoint</Application>
  <PresentationFormat>如螢幕大小 (4:3)</PresentationFormat>
  <Paragraphs>192</Paragraphs>
  <Slides>23</Slides>
  <Notes>22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Orbit</vt:lpstr>
      <vt:lpstr>Setup OpenGL Environment</vt:lpstr>
      <vt:lpstr>Resource</vt:lpstr>
      <vt:lpstr>About GLUT</vt:lpstr>
      <vt:lpstr>Setup GLUT in Visual Studio 2005</vt:lpstr>
      <vt:lpstr>Setup GLUT in Visual Studio 2005cont</vt:lpstr>
      <vt:lpstr>Setup GLUT in Visual Studio 2005cont</vt:lpstr>
      <vt:lpstr>Setup GLUT in Visual Studio 2005cont</vt:lpstr>
      <vt:lpstr>Setup GLUT in Visual Studio 2005cont</vt:lpstr>
      <vt:lpstr>Setup GLUT in Visual Studio 2005cont</vt:lpstr>
      <vt:lpstr>Setup GLUT in Visual Studio 2005cont</vt:lpstr>
      <vt:lpstr>ERROR</vt:lpstr>
      <vt:lpstr>Attention</vt:lpstr>
      <vt:lpstr>Setup GLUT in Visual Studio 6</vt:lpstr>
      <vt:lpstr>About freeglut ??</vt:lpstr>
      <vt:lpstr>Getting Start</vt:lpstr>
      <vt:lpstr>Program 1 (double)</vt:lpstr>
      <vt:lpstr>glutMouseFunc</vt:lpstr>
      <vt:lpstr>glutKeyboardFunc</vt:lpstr>
      <vt:lpstr>Draw Triangle</vt:lpstr>
      <vt:lpstr>Exercise ! (double)</vt:lpstr>
      <vt:lpstr>Exercise 2! (gasket3)</vt:lpstr>
      <vt:lpstr>Exercise 2! (gasket3)</vt:lpstr>
      <vt:lpstr>DEMO, Q&amp;A</vt:lpstr>
    </vt:vector>
  </TitlesOfParts>
  <Company>VSL@NCKU-CSIE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Setup OpenGL window</dc:title>
  <dc:creator>I-Cheng Yeh</dc:creator>
  <cp:lastModifiedBy>I-Cheng (Garrett) Yeh</cp:lastModifiedBy>
  <cp:revision>23</cp:revision>
  <dcterms:created xsi:type="dcterms:W3CDTF">2007-04-12T02:33:27Z</dcterms:created>
  <dcterms:modified xsi:type="dcterms:W3CDTF">2010-09-16T07:04:43Z</dcterms:modified>
</cp:coreProperties>
</file>