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59"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4" autoAdjust="0"/>
    <p:restoredTop sz="94660"/>
  </p:normalViewPr>
  <p:slideViewPr>
    <p:cSldViewPr snapToGrid="0">
      <p:cViewPr varScale="1">
        <p:scale>
          <a:sx n="109" d="100"/>
          <a:sy n="109" d="100"/>
        </p:scale>
        <p:origin x="66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C941E7-A32F-4762-8EAA-CBC01BE12C5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FA92AA6-2523-4EE6-83CE-6F3E6B8F46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8AF91B9-23AD-4641-851D-DA2878B3F189}"/>
              </a:ext>
            </a:extLst>
          </p:cNvPr>
          <p:cNvSpPr>
            <a:spLocks noGrp="1"/>
          </p:cNvSpPr>
          <p:nvPr>
            <p:ph type="dt" sz="half" idx="10"/>
          </p:nvPr>
        </p:nvSpPr>
        <p:spPr/>
        <p:txBody>
          <a:bodyPr/>
          <a:lstStyle/>
          <a:p>
            <a:fld id="{19ABC530-7C87-4753-ADB7-88D1942D6301}" type="datetimeFigureOut">
              <a:rPr lang="zh-CN" altLang="en-US" smtClean="0"/>
              <a:t>2018/3/19</a:t>
            </a:fld>
            <a:endParaRPr lang="zh-CN" altLang="en-US"/>
          </a:p>
        </p:txBody>
      </p:sp>
      <p:sp>
        <p:nvSpPr>
          <p:cNvPr id="5" name="页脚占位符 4">
            <a:extLst>
              <a:ext uri="{FF2B5EF4-FFF2-40B4-BE49-F238E27FC236}">
                <a16:creationId xmlns:a16="http://schemas.microsoft.com/office/drawing/2014/main" id="{DD57DA5E-9E4D-42AC-907F-23F10DA29E0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0CA0ADB-4F97-46FF-A720-095918684647}"/>
              </a:ext>
            </a:extLst>
          </p:cNvPr>
          <p:cNvSpPr>
            <a:spLocks noGrp="1"/>
          </p:cNvSpPr>
          <p:nvPr>
            <p:ph type="sldNum" sz="quarter" idx="12"/>
          </p:nvPr>
        </p:nvSpPr>
        <p:spPr/>
        <p:txBody>
          <a:bodyPr/>
          <a:lstStyle/>
          <a:p>
            <a:fld id="{6A51C43C-E85C-478B-AC81-23C87445058B}" type="slidenum">
              <a:rPr lang="zh-CN" altLang="en-US" smtClean="0"/>
              <a:t>‹#›</a:t>
            </a:fld>
            <a:endParaRPr lang="zh-CN" altLang="en-US"/>
          </a:p>
        </p:txBody>
      </p:sp>
    </p:spTree>
    <p:extLst>
      <p:ext uri="{BB962C8B-B14F-4D97-AF65-F5344CB8AC3E}">
        <p14:creationId xmlns:p14="http://schemas.microsoft.com/office/powerpoint/2010/main" val="2909422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5674FB-04FB-45A1-8DD5-F593A9DE738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D8BDE8C-323E-46E3-9F62-0332199FAEAB}"/>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AE0CF-653A-4758-AC60-06B5902EA697}"/>
              </a:ext>
            </a:extLst>
          </p:cNvPr>
          <p:cNvSpPr>
            <a:spLocks noGrp="1"/>
          </p:cNvSpPr>
          <p:nvPr>
            <p:ph type="dt" sz="half" idx="10"/>
          </p:nvPr>
        </p:nvSpPr>
        <p:spPr/>
        <p:txBody>
          <a:bodyPr/>
          <a:lstStyle/>
          <a:p>
            <a:fld id="{19ABC530-7C87-4753-ADB7-88D1942D6301}" type="datetimeFigureOut">
              <a:rPr lang="zh-CN" altLang="en-US" smtClean="0"/>
              <a:t>2018/3/19</a:t>
            </a:fld>
            <a:endParaRPr lang="zh-CN" altLang="en-US"/>
          </a:p>
        </p:txBody>
      </p:sp>
      <p:sp>
        <p:nvSpPr>
          <p:cNvPr id="5" name="页脚占位符 4">
            <a:extLst>
              <a:ext uri="{FF2B5EF4-FFF2-40B4-BE49-F238E27FC236}">
                <a16:creationId xmlns:a16="http://schemas.microsoft.com/office/drawing/2014/main" id="{14C63B06-1662-467F-9AB2-3B0F8EC37A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4558E9-861C-4ED7-BE17-DE992D073092}"/>
              </a:ext>
            </a:extLst>
          </p:cNvPr>
          <p:cNvSpPr>
            <a:spLocks noGrp="1"/>
          </p:cNvSpPr>
          <p:nvPr>
            <p:ph type="sldNum" sz="quarter" idx="12"/>
          </p:nvPr>
        </p:nvSpPr>
        <p:spPr/>
        <p:txBody>
          <a:bodyPr/>
          <a:lstStyle/>
          <a:p>
            <a:fld id="{6A51C43C-E85C-478B-AC81-23C87445058B}" type="slidenum">
              <a:rPr lang="zh-CN" altLang="en-US" smtClean="0"/>
              <a:t>‹#›</a:t>
            </a:fld>
            <a:endParaRPr lang="zh-CN" altLang="en-US"/>
          </a:p>
        </p:txBody>
      </p:sp>
    </p:spTree>
    <p:extLst>
      <p:ext uri="{BB962C8B-B14F-4D97-AF65-F5344CB8AC3E}">
        <p14:creationId xmlns:p14="http://schemas.microsoft.com/office/powerpoint/2010/main" val="3144415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58FA221-2A2A-4616-A459-AAFE26A1AF3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63DCA36-3CE3-4819-B2DE-2250E8AD719F}"/>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C517AEF-4CF7-4706-9F67-468B4227871C}"/>
              </a:ext>
            </a:extLst>
          </p:cNvPr>
          <p:cNvSpPr>
            <a:spLocks noGrp="1"/>
          </p:cNvSpPr>
          <p:nvPr>
            <p:ph type="dt" sz="half" idx="10"/>
          </p:nvPr>
        </p:nvSpPr>
        <p:spPr/>
        <p:txBody>
          <a:bodyPr/>
          <a:lstStyle/>
          <a:p>
            <a:fld id="{19ABC530-7C87-4753-ADB7-88D1942D6301}" type="datetimeFigureOut">
              <a:rPr lang="zh-CN" altLang="en-US" smtClean="0"/>
              <a:t>2018/3/19</a:t>
            </a:fld>
            <a:endParaRPr lang="zh-CN" altLang="en-US"/>
          </a:p>
        </p:txBody>
      </p:sp>
      <p:sp>
        <p:nvSpPr>
          <p:cNvPr id="5" name="页脚占位符 4">
            <a:extLst>
              <a:ext uri="{FF2B5EF4-FFF2-40B4-BE49-F238E27FC236}">
                <a16:creationId xmlns:a16="http://schemas.microsoft.com/office/drawing/2014/main" id="{B9F9CB33-D0CC-4D42-9AD2-9160D3F225E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2126FF6-3CC7-451A-99C9-8AF505E457D4}"/>
              </a:ext>
            </a:extLst>
          </p:cNvPr>
          <p:cNvSpPr>
            <a:spLocks noGrp="1"/>
          </p:cNvSpPr>
          <p:nvPr>
            <p:ph type="sldNum" sz="quarter" idx="12"/>
          </p:nvPr>
        </p:nvSpPr>
        <p:spPr/>
        <p:txBody>
          <a:bodyPr/>
          <a:lstStyle/>
          <a:p>
            <a:fld id="{6A51C43C-E85C-478B-AC81-23C87445058B}" type="slidenum">
              <a:rPr lang="zh-CN" altLang="en-US" smtClean="0"/>
              <a:t>‹#›</a:t>
            </a:fld>
            <a:endParaRPr lang="zh-CN" altLang="en-US"/>
          </a:p>
        </p:txBody>
      </p:sp>
    </p:spTree>
    <p:extLst>
      <p:ext uri="{BB962C8B-B14F-4D97-AF65-F5344CB8AC3E}">
        <p14:creationId xmlns:p14="http://schemas.microsoft.com/office/powerpoint/2010/main" val="402763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3A3748-7E01-421B-9004-7147E9DE773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11C3EC2-4E5B-472B-9E16-5B0AA61B59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B5AF1CC-CE4D-448C-8462-50212ECEF03C}"/>
              </a:ext>
            </a:extLst>
          </p:cNvPr>
          <p:cNvSpPr>
            <a:spLocks noGrp="1"/>
          </p:cNvSpPr>
          <p:nvPr>
            <p:ph type="dt" sz="half" idx="10"/>
          </p:nvPr>
        </p:nvSpPr>
        <p:spPr/>
        <p:txBody>
          <a:bodyPr/>
          <a:lstStyle/>
          <a:p>
            <a:fld id="{19ABC530-7C87-4753-ADB7-88D1942D6301}" type="datetimeFigureOut">
              <a:rPr lang="zh-CN" altLang="en-US" smtClean="0"/>
              <a:t>2018/3/19</a:t>
            </a:fld>
            <a:endParaRPr lang="zh-CN" altLang="en-US"/>
          </a:p>
        </p:txBody>
      </p:sp>
      <p:sp>
        <p:nvSpPr>
          <p:cNvPr id="5" name="页脚占位符 4">
            <a:extLst>
              <a:ext uri="{FF2B5EF4-FFF2-40B4-BE49-F238E27FC236}">
                <a16:creationId xmlns:a16="http://schemas.microsoft.com/office/drawing/2014/main" id="{66972AA0-B466-4E29-B90B-37F1639B7F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B5E14E6-BBE6-40C0-AB06-690BFC469A9F}"/>
              </a:ext>
            </a:extLst>
          </p:cNvPr>
          <p:cNvSpPr>
            <a:spLocks noGrp="1"/>
          </p:cNvSpPr>
          <p:nvPr>
            <p:ph type="sldNum" sz="quarter" idx="12"/>
          </p:nvPr>
        </p:nvSpPr>
        <p:spPr/>
        <p:txBody>
          <a:bodyPr/>
          <a:lstStyle/>
          <a:p>
            <a:fld id="{6A51C43C-E85C-478B-AC81-23C87445058B}" type="slidenum">
              <a:rPr lang="zh-CN" altLang="en-US" smtClean="0"/>
              <a:t>‹#›</a:t>
            </a:fld>
            <a:endParaRPr lang="zh-CN" altLang="en-US"/>
          </a:p>
        </p:txBody>
      </p:sp>
    </p:spTree>
    <p:extLst>
      <p:ext uri="{BB962C8B-B14F-4D97-AF65-F5344CB8AC3E}">
        <p14:creationId xmlns:p14="http://schemas.microsoft.com/office/powerpoint/2010/main" val="107784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2AE09C-ED4C-4BD6-90E5-57F2D61B3E5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AC3B583-E0E0-42E5-8107-51446CE24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23B4184-FA47-4B82-A722-18F46A449CBE}"/>
              </a:ext>
            </a:extLst>
          </p:cNvPr>
          <p:cNvSpPr>
            <a:spLocks noGrp="1"/>
          </p:cNvSpPr>
          <p:nvPr>
            <p:ph type="dt" sz="half" idx="10"/>
          </p:nvPr>
        </p:nvSpPr>
        <p:spPr/>
        <p:txBody>
          <a:bodyPr/>
          <a:lstStyle/>
          <a:p>
            <a:fld id="{19ABC530-7C87-4753-ADB7-88D1942D6301}" type="datetimeFigureOut">
              <a:rPr lang="zh-CN" altLang="en-US" smtClean="0"/>
              <a:t>2018/3/19</a:t>
            </a:fld>
            <a:endParaRPr lang="zh-CN" altLang="en-US"/>
          </a:p>
        </p:txBody>
      </p:sp>
      <p:sp>
        <p:nvSpPr>
          <p:cNvPr id="5" name="页脚占位符 4">
            <a:extLst>
              <a:ext uri="{FF2B5EF4-FFF2-40B4-BE49-F238E27FC236}">
                <a16:creationId xmlns:a16="http://schemas.microsoft.com/office/drawing/2014/main" id="{17A79BD2-D9E4-4C44-8E23-C09FD167C4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367BC56-9D50-42A9-BC95-BAF68246FAE9}"/>
              </a:ext>
            </a:extLst>
          </p:cNvPr>
          <p:cNvSpPr>
            <a:spLocks noGrp="1"/>
          </p:cNvSpPr>
          <p:nvPr>
            <p:ph type="sldNum" sz="quarter" idx="12"/>
          </p:nvPr>
        </p:nvSpPr>
        <p:spPr/>
        <p:txBody>
          <a:bodyPr/>
          <a:lstStyle/>
          <a:p>
            <a:fld id="{6A51C43C-E85C-478B-AC81-23C87445058B}" type="slidenum">
              <a:rPr lang="zh-CN" altLang="en-US" smtClean="0"/>
              <a:t>‹#›</a:t>
            </a:fld>
            <a:endParaRPr lang="zh-CN" altLang="en-US"/>
          </a:p>
        </p:txBody>
      </p:sp>
    </p:spTree>
    <p:extLst>
      <p:ext uri="{BB962C8B-B14F-4D97-AF65-F5344CB8AC3E}">
        <p14:creationId xmlns:p14="http://schemas.microsoft.com/office/powerpoint/2010/main" val="1503364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9781E2-9120-4586-BF7A-5FB91C5788F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35866D9-0570-4DC3-BF0C-CA61B0B8E01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F11568A-47AC-42AA-918B-0768CCA6A166}"/>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553989E-F387-48D1-BAA5-1AD28F48D5BF}"/>
              </a:ext>
            </a:extLst>
          </p:cNvPr>
          <p:cNvSpPr>
            <a:spLocks noGrp="1"/>
          </p:cNvSpPr>
          <p:nvPr>
            <p:ph type="dt" sz="half" idx="10"/>
          </p:nvPr>
        </p:nvSpPr>
        <p:spPr/>
        <p:txBody>
          <a:bodyPr/>
          <a:lstStyle/>
          <a:p>
            <a:fld id="{19ABC530-7C87-4753-ADB7-88D1942D6301}" type="datetimeFigureOut">
              <a:rPr lang="zh-CN" altLang="en-US" smtClean="0"/>
              <a:t>2018/3/19</a:t>
            </a:fld>
            <a:endParaRPr lang="zh-CN" altLang="en-US"/>
          </a:p>
        </p:txBody>
      </p:sp>
      <p:sp>
        <p:nvSpPr>
          <p:cNvPr id="6" name="页脚占位符 5">
            <a:extLst>
              <a:ext uri="{FF2B5EF4-FFF2-40B4-BE49-F238E27FC236}">
                <a16:creationId xmlns:a16="http://schemas.microsoft.com/office/drawing/2014/main" id="{EB837BFD-C9C2-4699-ADA0-29F1C493C06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4EB16AF-7D02-4F31-8D6B-F1D38A59B867}"/>
              </a:ext>
            </a:extLst>
          </p:cNvPr>
          <p:cNvSpPr>
            <a:spLocks noGrp="1"/>
          </p:cNvSpPr>
          <p:nvPr>
            <p:ph type="sldNum" sz="quarter" idx="12"/>
          </p:nvPr>
        </p:nvSpPr>
        <p:spPr/>
        <p:txBody>
          <a:bodyPr/>
          <a:lstStyle/>
          <a:p>
            <a:fld id="{6A51C43C-E85C-478B-AC81-23C87445058B}" type="slidenum">
              <a:rPr lang="zh-CN" altLang="en-US" smtClean="0"/>
              <a:t>‹#›</a:t>
            </a:fld>
            <a:endParaRPr lang="zh-CN" altLang="en-US"/>
          </a:p>
        </p:txBody>
      </p:sp>
    </p:spTree>
    <p:extLst>
      <p:ext uri="{BB962C8B-B14F-4D97-AF65-F5344CB8AC3E}">
        <p14:creationId xmlns:p14="http://schemas.microsoft.com/office/powerpoint/2010/main" val="130112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B1B160-6BC1-4E92-A8C5-AA8868AEBC5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6B5509F-54E2-4AEE-97DA-743C3D1EC1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7A000962-98DA-4644-9B29-6DC0A40AE5A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1AA695D3-A68A-487C-A982-95A2C670FD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0FC6EE8-E021-48B6-9DE0-241C0B2DEE9F}"/>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F3599639-B1B8-47D4-8CB0-4381BFD31238}"/>
              </a:ext>
            </a:extLst>
          </p:cNvPr>
          <p:cNvSpPr>
            <a:spLocks noGrp="1"/>
          </p:cNvSpPr>
          <p:nvPr>
            <p:ph type="dt" sz="half" idx="10"/>
          </p:nvPr>
        </p:nvSpPr>
        <p:spPr/>
        <p:txBody>
          <a:bodyPr/>
          <a:lstStyle/>
          <a:p>
            <a:fld id="{19ABC530-7C87-4753-ADB7-88D1942D6301}" type="datetimeFigureOut">
              <a:rPr lang="zh-CN" altLang="en-US" smtClean="0"/>
              <a:t>2018/3/19</a:t>
            </a:fld>
            <a:endParaRPr lang="zh-CN" altLang="en-US"/>
          </a:p>
        </p:txBody>
      </p:sp>
      <p:sp>
        <p:nvSpPr>
          <p:cNvPr id="8" name="页脚占位符 7">
            <a:extLst>
              <a:ext uri="{FF2B5EF4-FFF2-40B4-BE49-F238E27FC236}">
                <a16:creationId xmlns:a16="http://schemas.microsoft.com/office/drawing/2014/main" id="{15FE342B-36AE-41DD-A00F-ECE402F9FA9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AA8216C-45BF-4855-9D16-FE73228BB262}"/>
              </a:ext>
            </a:extLst>
          </p:cNvPr>
          <p:cNvSpPr>
            <a:spLocks noGrp="1"/>
          </p:cNvSpPr>
          <p:nvPr>
            <p:ph type="sldNum" sz="quarter" idx="12"/>
          </p:nvPr>
        </p:nvSpPr>
        <p:spPr/>
        <p:txBody>
          <a:bodyPr/>
          <a:lstStyle/>
          <a:p>
            <a:fld id="{6A51C43C-E85C-478B-AC81-23C87445058B}" type="slidenum">
              <a:rPr lang="zh-CN" altLang="en-US" smtClean="0"/>
              <a:t>‹#›</a:t>
            </a:fld>
            <a:endParaRPr lang="zh-CN" altLang="en-US"/>
          </a:p>
        </p:txBody>
      </p:sp>
    </p:spTree>
    <p:extLst>
      <p:ext uri="{BB962C8B-B14F-4D97-AF65-F5344CB8AC3E}">
        <p14:creationId xmlns:p14="http://schemas.microsoft.com/office/powerpoint/2010/main" val="806968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F1E168-C5C2-46F5-BFD3-6F0EC500E62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1470241-16DF-433E-8C18-F2AE8435FA4D}"/>
              </a:ext>
            </a:extLst>
          </p:cNvPr>
          <p:cNvSpPr>
            <a:spLocks noGrp="1"/>
          </p:cNvSpPr>
          <p:nvPr>
            <p:ph type="dt" sz="half" idx="10"/>
          </p:nvPr>
        </p:nvSpPr>
        <p:spPr/>
        <p:txBody>
          <a:bodyPr/>
          <a:lstStyle/>
          <a:p>
            <a:fld id="{19ABC530-7C87-4753-ADB7-88D1942D6301}" type="datetimeFigureOut">
              <a:rPr lang="zh-CN" altLang="en-US" smtClean="0"/>
              <a:t>2018/3/19</a:t>
            </a:fld>
            <a:endParaRPr lang="zh-CN" altLang="en-US"/>
          </a:p>
        </p:txBody>
      </p:sp>
      <p:sp>
        <p:nvSpPr>
          <p:cNvPr id="4" name="页脚占位符 3">
            <a:extLst>
              <a:ext uri="{FF2B5EF4-FFF2-40B4-BE49-F238E27FC236}">
                <a16:creationId xmlns:a16="http://schemas.microsoft.com/office/drawing/2014/main" id="{6744DBF9-1D7D-4CB1-A77B-0BD2B8E6E22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06DDC44-88B7-4A72-8555-581A3ADC2106}"/>
              </a:ext>
            </a:extLst>
          </p:cNvPr>
          <p:cNvSpPr>
            <a:spLocks noGrp="1"/>
          </p:cNvSpPr>
          <p:nvPr>
            <p:ph type="sldNum" sz="quarter" idx="12"/>
          </p:nvPr>
        </p:nvSpPr>
        <p:spPr/>
        <p:txBody>
          <a:bodyPr/>
          <a:lstStyle/>
          <a:p>
            <a:fld id="{6A51C43C-E85C-478B-AC81-23C87445058B}" type="slidenum">
              <a:rPr lang="zh-CN" altLang="en-US" smtClean="0"/>
              <a:t>‹#›</a:t>
            </a:fld>
            <a:endParaRPr lang="zh-CN" altLang="en-US"/>
          </a:p>
        </p:txBody>
      </p:sp>
    </p:spTree>
    <p:extLst>
      <p:ext uri="{BB962C8B-B14F-4D97-AF65-F5344CB8AC3E}">
        <p14:creationId xmlns:p14="http://schemas.microsoft.com/office/powerpoint/2010/main" val="1202133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C09D9C9-EAEE-4347-AFE5-19357C2D06ED}"/>
              </a:ext>
            </a:extLst>
          </p:cNvPr>
          <p:cNvSpPr>
            <a:spLocks noGrp="1"/>
          </p:cNvSpPr>
          <p:nvPr>
            <p:ph type="dt" sz="half" idx="10"/>
          </p:nvPr>
        </p:nvSpPr>
        <p:spPr/>
        <p:txBody>
          <a:bodyPr/>
          <a:lstStyle/>
          <a:p>
            <a:fld id="{19ABC530-7C87-4753-ADB7-88D1942D6301}" type="datetimeFigureOut">
              <a:rPr lang="zh-CN" altLang="en-US" smtClean="0"/>
              <a:t>2018/3/19</a:t>
            </a:fld>
            <a:endParaRPr lang="zh-CN" altLang="en-US"/>
          </a:p>
        </p:txBody>
      </p:sp>
      <p:sp>
        <p:nvSpPr>
          <p:cNvPr id="3" name="页脚占位符 2">
            <a:extLst>
              <a:ext uri="{FF2B5EF4-FFF2-40B4-BE49-F238E27FC236}">
                <a16:creationId xmlns:a16="http://schemas.microsoft.com/office/drawing/2014/main" id="{3144A164-2F52-4DF0-B094-7BF121EEBD8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DFD610F-7E96-4E86-B343-D22737F15514}"/>
              </a:ext>
            </a:extLst>
          </p:cNvPr>
          <p:cNvSpPr>
            <a:spLocks noGrp="1"/>
          </p:cNvSpPr>
          <p:nvPr>
            <p:ph type="sldNum" sz="quarter" idx="12"/>
          </p:nvPr>
        </p:nvSpPr>
        <p:spPr/>
        <p:txBody>
          <a:bodyPr/>
          <a:lstStyle/>
          <a:p>
            <a:fld id="{6A51C43C-E85C-478B-AC81-23C87445058B}" type="slidenum">
              <a:rPr lang="zh-CN" altLang="en-US" smtClean="0"/>
              <a:t>‹#›</a:t>
            </a:fld>
            <a:endParaRPr lang="zh-CN" altLang="en-US"/>
          </a:p>
        </p:txBody>
      </p:sp>
    </p:spTree>
    <p:extLst>
      <p:ext uri="{BB962C8B-B14F-4D97-AF65-F5344CB8AC3E}">
        <p14:creationId xmlns:p14="http://schemas.microsoft.com/office/powerpoint/2010/main" val="710682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50F9E0-1F4B-4521-B515-A5A66784CDE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C8D0BD4-688E-4B56-9601-010F94A041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8CC1C45-BD34-45D0-A6B4-3B75F6945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4BFA0A-5A54-472A-AF67-26804CB3B758}"/>
              </a:ext>
            </a:extLst>
          </p:cNvPr>
          <p:cNvSpPr>
            <a:spLocks noGrp="1"/>
          </p:cNvSpPr>
          <p:nvPr>
            <p:ph type="dt" sz="half" idx="10"/>
          </p:nvPr>
        </p:nvSpPr>
        <p:spPr/>
        <p:txBody>
          <a:bodyPr/>
          <a:lstStyle/>
          <a:p>
            <a:fld id="{19ABC530-7C87-4753-ADB7-88D1942D6301}" type="datetimeFigureOut">
              <a:rPr lang="zh-CN" altLang="en-US" smtClean="0"/>
              <a:t>2018/3/19</a:t>
            </a:fld>
            <a:endParaRPr lang="zh-CN" altLang="en-US"/>
          </a:p>
        </p:txBody>
      </p:sp>
      <p:sp>
        <p:nvSpPr>
          <p:cNvPr id="6" name="页脚占位符 5">
            <a:extLst>
              <a:ext uri="{FF2B5EF4-FFF2-40B4-BE49-F238E27FC236}">
                <a16:creationId xmlns:a16="http://schemas.microsoft.com/office/drawing/2014/main" id="{6E93290A-8D28-4FF4-B059-717F1C011DE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C06D823-3749-4546-B4A0-CDD113660044}"/>
              </a:ext>
            </a:extLst>
          </p:cNvPr>
          <p:cNvSpPr>
            <a:spLocks noGrp="1"/>
          </p:cNvSpPr>
          <p:nvPr>
            <p:ph type="sldNum" sz="quarter" idx="12"/>
          </p:nvPr>
        </p:nvSpPr>
        <p:spPr/>
        <p:txBody>
          <a:bodyPr/>
          <a:lstStyle/>
          <a:p>
            <a:fld id="{6A51C43C-E85C-478B-AC81-23C87445058B}" type="slidenum">
              <a:rPr lang="zh-CN" altLang="en-US" smtClean="0"/>
              <a:t>‹#›</a:t>
            </a:fld>
            <a:endParaRPr lang="zh-CN" altLang="en-US"/>
          </a:p>
        </p:txBody>
      </p:sp>
    </p:spTree>
    <p:extLst>
      <p:ext uri="{BB962C8B-B14F-4D97-AF65-F5344CB8AC3E}">
        <p14:creationId xmlns:p14="http://schemas.microsoft.com/office/powerpoint/2010/main" val="207038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2C52F5-7CAE-4405-B16B-1CD271B303D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B5E8A3F-486B-46B0-9300-7669263ED8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89EBBE3-AD99-4D68-A9FE-3AE22ED42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8DE875C-4802-4553-8ECE-6EE9AFE28EB9}"/>
              </a:ext>
            </a:extLst>
          </p:cNvPr>
          <p:cNvSpPr>
            <a:spLocks noGrp="1"/>
          </p:cNvSpPr>
          <p:nvPr>
            <p:ph type="dt" sz="half" idx="10"/>
          </p:nvPr>
        </p:nvSpPr>
        <p:spPr/>
        <p:txBody>
          <a:bodyPr/>
          <a:lstStyle/>
          <a:p>
            <a:fld id="{19ABC530-7C87-4753-ADB7-88D1942D6301}" type="datetimeFigureOut">
              <a:rPr lang="zh-CN" altLang="en-US" smtClean="0"/>
              <a:t>2018/3/19</a:t>
            </a:fld>
            <a:endParaRPr lang="zh-CN" altLang="en-US"/>
          </a:p>
        </p:txBody>
      </p:sp>
      <p:sp>
        <p:nvSpPr>
          <p:cNvPr id="6" name="页脚占位符 5">
            <a:extLst>
              <a:ext uri="{FF2B5EF4-FFF2-40B4-BE49-F238E27FC236}">
                <a16:creationId xmlns:a16="http://schemas.microsoft.com/office/drawing/2014/main" id="{AC2BB616-8E37-4838-AD71-7CFEF015212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AED4D-3277-4223-B59E-1C90365D60CC}"/>
              </a:ext>
            </a:extLst>
          </p:cNvPr>
          <p:cNvSpPr>
            <a:spLocks noGrp="1"/>
          </p:cNvSpPr>
          <p:nvPr>
            <p:ph type="sldNum" sz="quarter" idx="12"/>
          </p:nvPr>
        </p:nvSpPr>
        <p:spPr/>
        <p:txBody>
          <a:bodyPr/>
          <a:lstStyle/>
          <a:p>
            <a:fld id="{6A51C43C-E85C-478B-AC81-23C87445058B}" type="slidenum">
              <a:rPr lang="zh-CN" altLang="en-US" smtClean="0"/>
              <a:t>‹#›</a:t>
            </a:fld>
            <a:endParaRPr lang="zh-CN" altLang="en-US"/>
          </a:p>
        </p:txBody>
      </p:sp>
    </p:spTree>
    <p:extLst>
      <p:ext uri="{BB962C8B-B14F-4D97-AF65-F5344CB8AC3E}">
        <p14:creationId xmlns:p14="http://schemas.microsoft.com/office/powerpoint/2010/main" val="250646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9500DA8-449A-4326-9BAA-FE966F2836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7806F2B-D1C7-4CA9-BDFF-C460F6264B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CFC09A-39CE-4194-B159-95750C6E55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BC530-7C87-4753-ADB7-88D1942D6301}" type="datetimeFigureOut">
              <a:rPr lang="zh-CN" altLang="en-US" smtClean="0"/>
              <a:t>2018/3/19</a:t>
            </a:fld>
            <a:endParaRPr lang="zh-CN" altLang="en-US"/>
          </a:p>
        </p:txBody>
      </p:sp>
      <p:sp>
        <p:nvSpPr>
          <p:cNvPr id="5" name="页脚占位符 4">
            <a:extLst>
              <a:ext uri="{FF2B5EF4-FFF2-40B4-BE49-F238E27FC236}">
                <a16:creationId xmlns:a16="http://schemas.microsoft.com/office/drawing/2014/main" id="{84F3DDC9-0214-416E-B856-20DF89199D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D7640D2-F0C1-4556-9F2D-F1155A8AEC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1C43C-E85C-478B-AC81-23C87445058B}" type="slidenum">
              <a:rPr lang="zh-CN" altLang="en-US" smtClean="0"/>
              <a:t>‹#›</a:t>
            </a:fld>
            <a:endParaRPr lang="zh-CN" altLang="en-US"/>
          </a:p>
        </p:txBody>
      </p:sp>
    </p:spTree>
    <p:extLst>
      <p:ext uri="{BB962C8B-B14F-4D97-AF65-F5344CB8AC3E}">
        <p14:creationId xmlns:p14="http://schemas.microsoft.com/office/powerpoint/2010/main" val="3805621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5873425" y="3751331"/>
            <a:ext cx="6318575" cy="2883048"/>
          </a:xfrm>
          <a:prstGeom prst="rect">
            <a:avLst/>
          </a:prstGeom>
        </p:spPr>
      </p:pic>
      <p:sp>
        <p:nvSpPr>
          <p:cNvPr id="2" name="标题 1">
            <a:extLst>
              <a:ext uri="{FF2B5EF4-FFF2-40B4-BE49-F238E27FC236}">
                <a16:creationId xmlns:a16="http://schemas.microsoft.com/office/drawing/2014/main" id="{F33F7721-0771-4B06-9479-2F4984048E3B}"/>
              </a:ext>
            </a:extLst>
          </p:cNvPr>
          <p:cNvSpPr>
            <a:spLocks noGrp="1"/>
          </p:cNvSpPr>
          <p:nvPr>
            <p:ph type="ctrTitle"/>
          </p:nvPr>
        </p:nvSpPr>
        <p:spPr/>
        <p:txBody>
          <a:bodyPr>
            <a:normAutofit fontScale="90000"/>
          </a:bodyPr>
          <a:lstStyle/>
          <a:p>
            <a:r>
              <a:rPr lang="en-US" altLang="zh-CN" dirty="0"/>
              <a:t>Surface Simplification Using</a:t>
            </a:r>
            <a:br>
              <a:rPr lang="en-US" altLang="zh-CN" dirty="0"/>
            </a:br>
            <a:br>
              <a:rPr lang="en-US" altLang="zh-CN" dirty="0"/>
            </a:br>
            <a:r>
              <a:rPr lang="en-US" altLang="zh-CN" dirty="0"/>
              <a:t> Quadric Error Metrics</a:t>
            </a:r>
            <a:endParaRPr lang="zh-CN" altLang="en-US" dirty="0"/>
          </a:p>
        </p:txBody>
      </p:sp>
      <p:sp>
        <p:nvSpPr>
          <p:cNvPr id="3" name="文字方塊 2"/>
          <p:cNvSpPr txBox="1"/>
          <p:nvPr/>
        </p:nvSpPr>
        <p:spPr>
          <a:xfrm>
            <a:off x="1155915" y="3616462"/>
            <a:ext cx="9880170" cy="369332"/>
          </a:xfrm>
          <a:prstGeom prst="rect">
            <a:avLst/>
          </a:prstGeom>
          <a:noFill/>
        </p:spPr>
        <p:txBody>
          <a:bodyPr wrap="square" rtlCol="0">
            <a:spAutoFit/>
          </a:bodyPr>
          <a:lstStyle/>
          <a:p>
            <a:pPr algn="ctr"/>
            <a:r>
              <a:rPr lang="zh-CN" altLang="en-US" dirty="0"/>
              <a:t>二次誤差測度</a:t>
            </a:r>
          </a:p>
        </p:txBody>
      </p:sp>
      <p:pic>
        <p:nvPicPr>
          <p:cNvPr id="4" name="圖片 3"/>
          <p:cNvPicPr>
            <a:picLocks noChangeAspect="1"/>
          </p:cNvPicPr>
          <p:nvPr/>
        </p:nvPicPr>
        <p:blipFill>
          <a:blip r:embed="rId3"/>
          <a:stretch>
            <a:fillRect/>
          </a:stretch>
        </p:blipFill>
        <p:spPr>
          <a:xfrm>
            <a:off x="127556" y="4092293"/>
            <a:ext cx="5943905" cy="2609984"/>
          </a:xfrm>
          <a:prstGeom prst="rect">
            <a:avLst/>
          </a:prstGeom>
        </p:spPr>
      </p:pic>
    </p:spTree>
    <p:extLst>
      <p:ext uri="{BB962C8B-B14F-4D97-AF65-F5344CB8AC3E}">
        <p14:creationId xmlns:p14="http://schemas.microsoft.com/office/powerpoint/2010/main" val="187129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9B43AED4-8430-4F23-B102-1843380F88BF}"/>
              </a:ext>
            </a:extLst>
          </p:cNvPr>
          <p:cNvSpPr>
            <a:spLocks noGrp="1"/>
          </p:cNvSpPr>
          <p:nvPr>
            <p:ph type="title"/>
          </p:nvPr>
        </p:nvSpPr>
        <p:spPr>
          <a:xfrm>
            <a:off x="838200" y="239487"/>
            <a:ext cx="10515600" cy="1325563"/>
          </a:xfrm>
        </p:spPr>
        <p:txBody>
          <a:bodyPr/>
          <a:lstStyle/>
          <a:p>
            <a:r>
              <a:rPr lang="en-US" altLang="zh-CN" dirty="0"/>
              <a:t>Abstract</a:t>
            </a:r>
            <a:endParaRPr lang="zh-CN" altLang="en-US" dirty="0"/>
          </a:p>
        </p:txBody>
      </p:sp>
      <p:sp>
        <p:nvSpPr>
          <p:cNvPr id="9" name="内容占位符 8">
            <a:extLst>
              <a:ext uri="{FF2B5EF4-FFF2-40B4-BE49-F238E27FC236}">
                <a16:creationId xmlns:a16="http://schemas.microsoft.com/office/drawing/2014/main" id="{22CD845C-E6C0-4F4A-AD53-10DA836A6252}"/>
              </a:ext>
            </a:extLst>
          </p:cNvPr>
          <p:cNvSpPr>
            <a:spLocks noGrp="1"/>
          </p:cNvSpPr>
          <p:nvPr>
            <p:ph idx="1"/>
          </p:nvPr>
        </p:nvSpPr>
        <p:spPr>
          <a:xfrm>
            <a:off x="838200" y="1349828"/>
            <a:ext cx="10515600" cy="5268685"/>
          </a:xfrm>
        </p:spPr>
        <p:txBody>
          <a:bodyPr/>
          <a:lstStyle/>
          <a:p>
            <a:r>
              <a:rPr lang="en-US" altLang="zh-CN" dirty="0"/>
              <a:t>Many applications in computer graphics require complex, highly detailed models. However, the level of detail actually necessary may vary considerably. To control processing time, it is often </a:t>
            </a:r>
            <a:r>
              <a:rPr lang="en-US" altLang="zh-CN" dirty="0" err="1"/>
              <a:t>desirableto</a:t>
            </a:r>
            <a:r>
              <a:rPr lang="en-US" altLang="zh-CN" dirty="0"/>
              <a:t> use approximations in place of excessively detailed models</a:t>
            </a:r>
          </a:p>
          <a:p>
            <a:endParaRPr lang="en-US" altLang="zh-CN" dirty="0"/>
          </a:p>
          <a:p>
            <a:endParaRPr lang="zh-CN" altLang="en-US" dirty="0"/>
          </a:p>
          <a:p>
            <a:r>
              <a:rPr lang="zh-CN" altLang="en-US" dirty="0"/>
              <a:t>在電腦圖形應用中，為了盡可能真實呈現虛擬物體，往往需要高精度的三維模型。然而，模型的複雜性直接關係到它的計算成本，因此高精度的模型在幾何運算時並不是必須的，取而代之的是一個相對簡化的三維模型，那麼如何自動計算生成這些三維簡化模型就是網格精簡演算法所關注的目標。</a:t>
            </a:r>
          </a:p>
        </p:txBody>
      </p:sp>
    </p:spTree>
    <p:extLst>
      <p:ext uri="{BB962C8B-B14F-4D97-AF65-F5344CB8AC3E}">
        <p14:creationId xmlns:p14="http://schemas.microsoft.com/office/powerpoint/2010/main" val="3305551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8A7FAA-9A80-4412-B03F-54D7E1759496}"/>
              </a:ext>
            </a:extLst>
          </p:cNvPr>
          <p:cNvSpPr>
            <a:spLocks noGrp="1"/>
          </p:cNvSpPr>
          <p:nvPr>
            <p:ph type="title"/>
          </p:nvPr>
        </p:nvSpPr>
        <p:spPr>
          <a:xfrm>
            <a:off x="838200" y="246742"/>
            <a:ext cx="10515600" cy="868589"/>
          </a:xfrm>
        </p:spPr>
        <p:txBody>
          <a:bodyPr/>
          <a:lstStyle/>
          <a:p>
            <a:r>
              <a:rPr lang="en-US" altLang="zh-CN" dirty="0"/>
              <a:t>Decimation via Pair Contraction</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0BF08C6-B612-4AE2-83CB-944C04A6032F}"/>
                  </a:ext>
                </a:extLst>
              </p:cNvPr>
              <p:cNvSpPr>
                <a:spLocks noGrp="1"/>
              </p:cNvSpPr>
              <p:nvPr>
                <p:ph idx="1"/>
              </p:nvPr>
            </p:nvSpPr>
            <p:spPr>
              <a:xfrm>
                <a:off x="838200" y="1404711"/>
                <a:ext cx="10515600" cy="4351338"/>
              </a:xfrm>
            </p:spPr>
            <p:txBody>
              <a:bodyPr/>
              <a:lstStyle/>
              <a:p>
                <a:r>
                  <a:rPr lang="en-US" altLang="zh-CN" dirty="0"/>
                  <a:t>A pair contraction, which we will write (</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a:rPr lang="en-US" altLang="zh-CN" i="0" smtClean="0">
                            <a:latin typeface="Cambria Math" panose="02040503050406030204" pitchFamily="18" charset="0"/>
                          </a:rPr>
                          <m:t>1</m:t>
                        </m:r>
                      </m:sub>
                    </m:sSub>
                  </m:oMath>
                </a14:m>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a:rPr lang="en-US" altLang="zh-CN" b="0" i="0" smtClean="0">
                            <a:latin typeface="Cambria Math" panose="02040503050406030204" pitchFamily="18" charset="0"/>
                          </a:rPr>
                          <m:t>2</m:t>
                        </m:r>
                      </m:sub>
                    </m:sSub>
                  </m:oMath>
                </a14:m>
                <a:r>
                  <a:rPr lang="en-US" altLang="zh-CN" dirty="0"/>
                  <a:t> ) →</a:t>
                </a:r>
                <a14:m>
                  <m:oMath xmlns:m="http://schemas.openxmlformats.org/officeDocument/2006/math">
                    <m:acc>
                      <m:accPr>
                        <m:chr m:val="̅"/>
                        <m:ctrlPr>
                          <a:rPr lang="en-US" altLang="zh-CN" i="1" dirty="0" smtClean="0">
                            <a:latin typeface="Cambria Math" panose="02040503050406030204" pitchFamily="18" charset="0"/>
                          </a:rPr>
                        </m:ctrlPr>
                      </m:accPr>
                      <m:e>
                        <m:r>
                          <a:rPr lang="en-US" altLang="zh-CN" i="1" dirty="0" smtClean="0">
                            <a:latin typeface="Cambria Math" panose="02040503050406030204" pitchFamily="18" charset="0"/>
                          </a:rPr>
                          <m:t>𝑣</m:t>
                        </m:r>
                      </m:e>
                    </m:acc>
                  </m:oMath>
                </a14:m>
                <a:r>
                  <a:rPr lang="en-US" altLang="zh-CN" dirty="0"/>
                  <a:t> , moves the vertices </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a:rPr lang="en-US" altLang="zh-CN" i="0" smtClean="0">
                            <a:latin typeface="Cambria Math" panose="02040503050406030204" pitchFamily="18" charset="0"/>
                          </a:rPr>
                          <m:t>1</m:t>
                        </m:r>
                      </m:sub>
                    </m:sSub>
                  </m:oMath>
                </a14:m>
                <a:r>
                  <a:rPr lang="en-US" altLang="zh-CN" dirty="0"/>
                  <a:t> and </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a:rPr lang="en-US" altLang="zh-CN" b="0" i="0" smtClean="0">
                            <a:latin typeface="Cambria Math" panose="02040503050406030204" pitchFamily="18" charset="0"/>
                          </a:rPr>
                          <m:t>2</m:t>
                        </m:r>
                      </m:sub>
                    </m:sSub>
                  </m:oMath>
                </a14:m>
                <a:r>
                  <a:rPr lang="en-US" altLang="zh-CN" dirty="0"/>
                  <a:t> to the new position </a:t>
                </a:r>
                <a14:m>
                  <m:oMath xmlns:m="http://schemas.openxmlformats.org/officeDocument/2006/math">
                    <m:acc>
                      <m:accPr>
                        <m:chr m:val="̅"/>
                        <m:ctrlPr>
                          <a:rPr lang="en-US" altLang="zh-CN" i="1" dirty="0" smtClean="0">
                            <a:latin typeface="Cambria Math" panose="02040503050406030204" pitchFamily="18" charset="0"/>
                          </a:rPr>
                        </m:ctrlPr>
                      </m:accPr>
                      <m:e>
                        <m:r>
                          <a:rPr lang="en-US" altLang="zh-CN" i="1" dirty="0" smtClean="0">
                            <a:latin typeface="Cambria Math" panose="02040503050406030204" pitchFamily="18" charset="0"/>
                          </a:rPr>
                          <m:t>𝑣</m:t>
                        </m:r>
                      </m:e>
                    </m:acc>
                  </m:oMath>
                </a14:m>
                <a:r>
                  <a:rPr lang="en-US" altLang="zh-CN" dirty="0"/>
                  <a:t> , connects all their incident edges to </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a:rPr lang="en-US" altLang="zh-CN" i="0" smtClean="0">
                            <a:latin typeface="Cambria Math" panose="02040503050406030204" pitchFamily="18" charset="0"/>
                          </a:rPr>
                          <m:t>1</m:t>
                        </m:r>
                      </m:sub>
                    </m:sSub>
                  </m:oMath>
                </a14:m>
                <a:r>
                  <a:rPr lang="en-US" altLang="zh-CN" dirty="0"/>
                  <a:t>, and deletes the vertex </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a:rPr lang="en-US" altLang="zh-CN" b="0" i="0" smtClean="0">
                            <a:latin typeface="Cambria Math" panose="02040503050406030204" pitchFamily="18" charset="0"/>
                          </a:rPr>
                          <m:t>2</m:t>
                        </m:r>
                      </m:sub>
                    </m:sSub>
                  </m:oMath>
                </a14:m>
                <a:r>
                  <a:rPr lang="en-US" altLang="zh-CN" dirty="0"/>
                  <a:t> .</a:t>
                </a:r>
              </a:p>
              <a:p>
                <a:endParaRPr lang="zh-CN" altLang="en-US" dirty="0"/>
              </a:p>
            </p:txBody>
          </p:sp>
        </mc:Choice>
        <mc:Fallback xmlns="">
          <p:sp>
            <p:nvSpPr>
              <p:cNvPr id="3" name="内容占位符 2">
                <a:extLst>
                  <a:ext uri="{FF2B5EF4-FFF2-40B4-BE49-F238E27FC236}">
                    <a16:creationId xmlns:a16="http://schemas.microsoft.com/office/drawing/2014/main" id="{30BF08C6-B612-4AE2-83CB-944C04A6032F}"/>
                  </a:ext>
                </a:extLst>
              </p:cNvPr>
              <p:cNvSpPr>
                <a:spLocks noGrp="1" noRot="1" noChangeAspect="1" noMove="1" noResize="1" noEditPoints="1" noAdjustHandles="1" noChangeArrowheads="1" noChangeShapeType="1" noTextEdit="1"/>
              </p:cNvSpPr>
              <p:nvPr>
                <p:ph idx="1"/>
              </p:nvPr>
            </p:nvSpPr>
            <p:spPr>
              <a:xfrm>
                <a:off x="838200" y="1404711"/>
                <a:ext cx="10515600" cy="4351338"/>
              </a:xfrm>
              <a:blipFill>
                <a:blip r:embed="rId2"/>
                <a:stretch>
                  <a:fillRect l="-1043" t="-2381"/>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35C53605-099C-4F98-AA9E-C94482BD27BA}"/>
              </a:ext>
            </a:extLst>
          </p:cNvPr>
          <p:cNvPicPr>
            <a:picLocks noChangeAspect="1"/>
          </p:cNvPicPr>
          <p:nvPr/>
        </p:nvPicPr>
        <p:blipFill>
          <a:blip r:embed="rId3"/>
          <a:stretch>
            <a:fillRect/>
          </a:stretch>
        </p:blipFill>
        <p:spPr>
          <a:xfrm>
            <a:off x="326642" y="3749550"/>
            <a:ext cx="5769358" cy="2727169"/>
          </a:xfrm>
          <a:prstGeom prst="rect">
            <a:avLst/>
          </a:prstGeom>
        </p:spPr>
      </p:pic>
      <p:pic>
        <p:nvPicPr>
          <p:cNvPr id="5" name="图片 4">
            <a:extLst>
              <a:ext uri="{FF2B5EF4-FFF2-40B4-BE49-F238E27FC236}">
                <a16:creationId xmlns:a16="http://schemas.microsoft.com/office/drawing/2014/main" id="{FC526B9E-88DF-4F04-889B-E9B610B74145}"/>
              </a:ext>
            </a:extLst>
          </p:cNvPr>
          <p:cNvPicPr>
            <a:picLocks noChangeAspect="1"/>
          </p:cNvPicPr>
          <p:nvPr/>
        </p:nvPicPr>
        <p:blipFill>
          <a:blip r:embed="rId4"/>
          <a:stretch>
            <a:fillRect/>
          </a:stretch>
        </p:blipFill>
        <p:spPr>
          <a:xfrm>
            <a:off x="6068191" y="3841970"/>
            <a:ext cx="6123809" cy="2914286"/>
          </a:xfrm>
          <a:prstGeom prst="rect">
            <a:avLst/>
          </a:prstGeom>
        </p:spPr>
      </p:pic>
      <p:sp>
        <p:nvSpPr>
          <p:cNvPr id="6" name="文字方塊 5"/>
          <p:cNvSpPr txBox="1"/>
          <p:nvPr/>
        </p:nvSpPr>
        <p:spPr>
          <a:xfrm>
            <a:off x="914400" y="2843938"/>
            <a:ext cx="10221132" cy="646331"/>
          </a:xfrm>
          <a:prstGeom prst="rect">
            <a:avLst/>
          </a:prstGeom>
          <a:noFill/>
        </p:spPr>
        <p:txBody>
          <a:bodyPr wrap="square" rtlCol="0">
            <a:spAutoFit/>
          </a:bodyPr>
          <a:lstStyle/>
          <a:p>
            <a:r>
              <a:rPr lang="zh-CN" altLang="en-US" dirty="0"/>
              <a:t>其關鍵思想是將模型中最小</a:t>
            </a:r>
            <a:r>
              <a:rPr lang="en-US" altLang="zh-CN" dirty="0"/>
              <a:t>Q</a:t>
            </a:r>
            <a:r>
              <a:rPr lang="zh-CN" altLang="en-US" dirty="0"/>
              <a:t>值的頂點對（</a:t>
            </a:r>
            <a:r>
              <a:rPr lang="en-US" altLang="zh-CN" dirty="0"/>
              <a:t>Pair Contraction</a:t>
            </a:r>
            <a:r>
              <a:rPr lang="zh-CN" altLang="en-US" dirty="0"/>
              <a:t>）進行收縮（即：將</a:t>
            </a:r>
            <a:r>
              <a:rPr lang="en-US" altLang="zh-CN" dirty="0"/>
              <a:t>2</a:t>
            </a:r>
            <a:r>
              <a:rPr lang="zh-CN" altLang="en-US" dirty="0"/>
              <a:t>個點收縮成</a:t>
            </a:r>
            <a:r>
              <a:rPr lang="en-US" altLang="zh-CN" dirty="0"/>
              <a:t>1</a:t>
            </a:r>
            <a:r>
              <a:rPr lang="zh-CN" altLang="en-US" dirty="0"/>
              <a:t>個點），不停地反覆運算來逐步化簡模型。</a:t>
            </a:r>
          </a:p>
        </p:txBody>
      </p:sp>
    </p:spTree>
    <p:extLst>
      <p:ext uri="{BB962C8B-B14F-4D97-AF65-F5344CB8AC3E}">
        <p14:creationId xmlns:p14="http://schemas.microsoft.com/office/powerpoint/2010/main" val="554390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5E0B8BF6-F01F-4F16-B6B8-949539DE3AB9}"/>
                  </a:ext>
                </a:extLst>
              </p:cNvPr>
              <p:cNvSpPr txBox="1"/>
              <p:nvPr/>
            </p:nvSpPr>
            <p:spPr>
              <a:xfrm>
                <a:off x="653143" y="275771"/>
                <a:ext cx="10624457" cy="4272836"/>
              </a:xfrm>
              <a:prstGeom prst="rect">
                <a:avLst/>
              </a:prstGeom>
              <a:noFill/>
            </p:spPr>
            <p:txBody>
              <a:bodyPr wrap="square" rtlCol="0">
                <a:spAutoFit/>
              </a:bodyPr>
              <a:lstStyle/>
              <a:p>
                <a:r>
                  <a:rPr lang="zh-CN" altLang="en-US" dirty="0"/>
                  <a:t>該方法在選擇一條合適的邊進行反覆運算收縮時，定義了一個描述邊收縮代價的變數</a:t>
                </a:r>
                <a:r>
                  <a:rPr lang="en-US" altLang="zh-CN" dirty="0"/>
                  <a:t>Δ</a:t>
                </a:r>
                <a:r>
                  <a:rPr lang="zh-CN" altLang="en-US" dirty="0"/>
                  <a:t>：</a:t>
                </a:r>
                <a:endParaRPr lang="en-US" altLang="zh-CN" dirty="0"/>
              </a:p>
              <a:p>
                <a:endParaRPr lang="en-US" altLang="zh-CN" dirty="0"/>
              </a:p>
              <a:p>
                <a:r>
                  <a:rPr lang="zh-CN" altLang="en-US" dirty="0"/>
                  <a:t>對於網格中的每個頂點</a:t>
                </a:r>
                <a:r>
                  <a:rPr lang="en-US" altLang="zh-CN" dirty="0"/>
                  <a:t>v</a:t>
                </a:r>
                <a:r>
                  <a:rPr lang="zh-CN" altLang="en-US" dirty="0"/>
                  <a:t>，我們預先定義一個</a:t>
                </a:r>
                <a:r>
                  <a:rPr lang="en-US" altLang="zh-CN" dirty="0"/>
                  <a:t>4×4</a:t>
                </a:r>
                <a:r>
                  <a:rPr lang="zh-CN" altLang="en-US" dirty="0"/>
                  <a:t>的對稱誤差矩陣</a:t>
                </a:r>
                <a:r>
                  <a:rPr lang="en-US" altLang="zh-CN" dirty="0"/>
                  <a:t>Q</a:t>
                </a:r>
                <a:r>
                  <a:rPr lang="zh-CN" altLang="en-US" dirty="0"/>
                  <a:t>，那麼頂點</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a:rPr lang="en-US" altLang="zh-CN" b="0" i="1" smtClean="0">
                            <a:latin typeface="Cambria Math" panose="02040503050406030204" pitchFamily="18" charset="0"/>
                          </a:rPr>
                          <m:t> </m:t>
                        </m:r>
                      </m:sub>
                    </m:sSub>
                  </m:oMath>
                </a14:m>
                <a:r>
                  <a:rPr lang="en-US" altLang="zh-CN" dirty="0"/>
                  <a:t> = [</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m:rPr>
                            <m:sty m:val="p"/>
                          </m:rPr>
                          <a:rPr lang="en-US" altLang="zh-CN" i="1">
                            <a:latin typeface="Cambria Math" panose="02040503050406030204" pitchFamily="18" charset="0"/>
                          </a:rPr>
                          <m:t>x</m:t>
                        </m:r>
                      </m:sub>
                    </m:sSub>
                    <m:r>
                      <a:rPr lang="en-US" altLang="zh-CN" b="0" i="0"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m:rPr>
                            <m:sty m:val="p"/>
                          </m:rPr>
                          <a:rPr lang="en-US" altLang="zh-CN" b="0" i="0" smtClean="0">
                            <a:latin typeface="Cambria Math" panose="02040503050406030204" pitchFamily="18" charset="0"/>
                          </a:rPr>
                          <m:t>y</m:t>
                        </m:r>
                      </m:sub>
                    </m:sSub>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m:rPr>
                            <m:sty m:val="p"/>
                          </m:rPr>
                          <a:rPr lang="en-US" altLang="zh-CN" b="0" i="0" smtClean="0">
                            <a:latin typeface="Cambria Math" panose="02040503050406030204" pitchFamily="18" charset="0"/>
                          </a:rPr>
                          <m:t>z</m:t>
                        </m:r>
                      </m:sub>
                    </m:sSub>
                    <m:r>
                      <a:rPr lang="en-US" altLang="zh-CN" b="0" i="0" smtClean="0">
                        <a:latin typeface="Cambria Math" panose="02040503050406030204" pitchFamily="18" charset="0"/>
                      </a:rPr>
                      <m:t>,</m:t>
                    </m:r>
                  </m:oMath>
                </a14:m>
                <a:r>
                  <a:rPr lang="en-US" altLang="zh-CN" dirty="0"/>
                  <a:t>1]</a:t>
                </a:r>
                <a:r>
                  <a:rPr lang="en-US" altLang="zh-CN" baseline="30000" dirty="0"/>
                  <a:t>T</a:t>
                </a:r>
                <a:r>
                  <a:rPr lang="zh-CN" altLang="en-US" dirty="0"/>
                  <a:t>的誤差為其二次項形式</a:t>
                </a:r>
                <a:r>
                  <a:rPr lang="en-US" altLang="zh-CN" dirty="0"/>
                  <a:t>Δ(</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a:rPr lang="en-US" altLang="zh-CN" b="0" i="1" smtClean="0">
                            <a:latin typeface="Cambria Math" panose="02040503050406030204" pitchFamily="18" charset="0"/>
                          </a:rPr>
                          <m:t> </m:t>
                        </m:r>
                      </m:sub>
                    </m:sSub>
                  </m:oMath>
                </a14:m>
                <a:r>
                  <a:rPr lang="en-US" altLang="zh-CN" dirty="0"/>
                  <a:t> ) = </a:t>
                </a:r>
                <a14:m>
                  <m:oMath xmlns:m="http://schemas.openxmlformats.org/officeDocument/2006/math">
                    <m:sSup>
                      <m:sSupPr>
                        <m:ctrlPr>
                          <a:rPr lang="zh-CN" altLang="en-US" i="1" smtClean="0">
                            <a:latin typeface="Cambria Math" panose="02040503050406030204" pitchFamily="18" charset="0"/>
                          </a:rPr>
                        </m:ctrlPr>
                      </m:sSupPr>
                      <m:e>
                        <m:r>
                          <a:rPr lang="zh-CN" altLang="en-US" i="1">
                            <a:latin typeface="Cambria Math" panose="02040503050406030204" pitchFamily="18" charset="0"/>
                          </a:rPr>
                          <m:t>𝑣</m:t>
                        </m:r>
                      </m:e>
                      <m:sup>
                        <m:r>
                          <a:rPr lang="zh-CN" altLang="en-US" i="1">
                            <a:latin typeface="Cambria Math" panose="02040503050406030204" pitchFamily="18" charset="0"/>
                          </a:rPr>
                          <m:t>𝑇</m:t>
                        </m:r>
                      </m:sup>
                    </m:sSup>
                  </m:oMath>
                </a14:m>
                <a:r>
                  <a:rPr lang="en-US" altLang="zh-CN" dirty="0"/>
                  <a:t>Q</a:t>
                </a:r>
                <a:r>
                  <a:rPr lang="zh-CN" altLang="en-US" dirty="0"/>
                  <a:t> </a:t>
                </a:r>
                <a14:m>
                  <m:oMath xmlns:m="http://schemas.openxmlformats.org/officeDocument/2006/math">
                    <m:sSup>
                      <m:sSupPr>
                        <m:ctrlPr>
                          <a:rPr lang="zh-CN" altLang="en-US" i="1" smtClean="0">
                            <a:latin typeface="Cambria Math" panose="02040503050406030204" pitchFamily="18" charset="0"/>
                          </a:rPr>
                        </m:ctrlPr>
                      </m:sSupPr>
                      <m:e>
                        <m:r>
                          <a:rPr lang="zh-CN" altLang="en-US" i="1">
                            <a:latin typeface="Cambria Math" panose="02040503050406030204" pitchFamily="18" charset="0"/>
                          </a:rPr>
                          <m:t>𝑣</m:t>
                        </m:r>
                      </m:e>
                      <m:sup>
                        <m:r>
                          <a:rPr lang="en-US" altLang="zh-CN" b="0" i="1" smtClean="0">
                            <a:latin typeface="Cambria Math" panose="02040503050406030204" pitchFamily="18" charset="0"/>
                          </a:rPr>
                          <m:t> </m:t>
                        </m:r>
                      </m:sup>
                    </m:sSup>
                    <m:r>
                      <a:rPr lang="zh-CN" altLang="en-US" i="1">
                        <a:latin typeface="Cambria Math" panose="02040503050406030204" pitchFamily="18" charset="0"/>
                      </a:rPr>
                      <m:t>。</m:t>
                    </m:r>
                  </m:oMath>
                </a14:m>
                <a:endParaRPr lang="en-US" altLang="zh-CN" dirty="0"/>
              </a:p>
              <a:p>
                <a:endParaRPr lang="en-US" altLang="zh-CN" dirty="0"/>
              </a:p>
              <a:p>
                <a:r>
                  <a:rPr lang="zh-CN" altLang="en-US" dirty="0"/>
                  <a:t>假設對於一條收縮邊</a:t>
                </a:r>
                <a:r>
                  <a:rPr lang="en-US" altLang="zh-CN" dirty="0"/>
                  <a:t>(</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a:rPr lang="en-US" altLang="zh-CN" b="0" i="1" smtClean="0">
                            <a:latin typeface="Cambria Math" panose="02040503050406030204" pitchFamily="18" charset="0"/>
                          </a:rPr>
                          <m:t>1</m:t>
                        </m:r>
                      </m:sub>
                    </m:sSub>
                    <m:r>
                      <a:rPr lang="en-US" altLang="zh-CN" i="1">
                        <a:latin typeface="Cambria Math" panose="02040503050406030204" pitchFamily="18" charset="0"/>
                      </a:rPr>
                      <m:t> </m:t>
                    </m:r>
                  </m:oMath>
                </a14:m>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a:rPr lang="en-US" altLang="zh-CN" b="0" i="1" smtClean="0">
                            <a:latin typeface="Cambria Math" panose="02040503050406030204" pitchFamily="18" charset="0"/>
                          </a:rPr>
                          <m:t>2</m:t>
                        </m:r>
                      </m:sub>
                    </m:sSub>
                    <m:r>
                      <a:rPr lang="en-US" altLang="zh-CN" i="1">
                        <a:latin typeface="Cambria Math" panose="02040503050406030204" pitchFamily="18" charset="0"/>
                      </a:rPr>
                      <m:t> </m:t>
                    </m:r>
                  </m:oMath>
                </a14:m>
                <a:r>
                  <a:rPr lang="en-US" altLang="zh-CN" dirty="0"/>
                  <a:t>)</a:t>
                </a:r>
                <a:r>
                  <a:rPr lang="zh-CN" altLang="en-US" dirty="0"/>
                  <a:t>，其收縮後頂點變為</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m:rPr>
                            <m:sty m:val="p"/>
                          </m:rPr>
                          <a:rPr lang="en-US" altLang="zh-CN" i="1">
                            <a:latin typeface="Cambria Math" panose="02040503050406030204" pitchFamily="18" charset="0"/>
                          </a:rPr>
                          <m:t>bar</m:t>
                        </m:r>
                      </m:sub>
                    </m:sSub>
                    <m:r>
                      <a:rPr lang="en-US" altLang="zh-CN" i="1">
                        <a:latin typeface="Cambria Math" panose="02040503050406030204" pitchFamily="18" charset="0"/>
                      </a:rPr>
                      <m:t> </m:t>
                    </m:r>
                  </m:oMath>
                </a14:m>
                <a:r>
                  <a:rPr lang="zh-CN" altLang="en-US" dirty="0"/>
                  <a:t>，我們定義頂點</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m:rPr>
                            <m:sty m:val="p"/>
                          </m:rPr>
                          <a:rPr lang="en-US" altLang="zh-CN" i="1">
                            <a:latin typeface="Cambria Math" panose="02040503050406030204" pitchFamily="18" charset="0"/>
                          </a:rPr>
                          <m:t>bar</m:t>
                        </m:r>
                      </m:sub>
                    </m:sSub>
                  </m:oMath>
                </a14:m>
                <a:r>
                  <a:rPr lang="zh-CN" altLang="en-US" dirty="0"/>
                  <a:t>的誤差矩陣</a:t>
                </a:r>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Q</m:t>
                        </m:r>
                      </m:e>
                      <m:sub>
                        <m:r>
                          <m:rPr>
                            <m:sty m:val="p"/>
                          </m:rPr>
                          <a:rPr lang="en-US" altLang="zh-CN" i="1">
                            <a:latin typeface="Cambria Math" panose="02040503050406030204" pitchFamily="18" charset="0"/>
                          </a:rPr>
                          <m:t>bar</m:t>
                        </m:r>
                      </m:sub>
                    </m:sSub>
                  </m:oMath>
                </a14:m>
                <a:r>
                  <a:rPr lang="zh-CN" altLang="en-US" dirty="0"/>
                  <a:t>為</a:t>
                </a:r>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Q</m:t>
                        </m:r>
                      </m:e>
                      <m:sub>
                        <m:r>
                          <m:rPr>
                            <m:sty m:val="p"/>
                          </m:rPr>
                          <a:rPr lang="en-US" altLang="zh-CN" i="1">
                            <a:latin typeface="Cambria Math" panose="02040503050406030204" pitchFamily="18" charset="0"/>
                          </a:rPr>
                          <m:t>bar</m:t>
                        </m:r>
                      </m:sub>
                    </m:sSub>
                    <m:r>
                      <a:rPr lang="en-US" altLang="zh-CN" i="1">
                        <a:latin typeface="Cambria Math" panose="02040503050406030204" pitchFamily="18" charset="0"/>
                      </a:rPr>
                      <m:t> </m:t>
                    </m:r>
                  </m:oMath>
                </a14:m>
                <a:r>
                  <a:rPr lang="zh-CN" altLang="en-US" dirty="0"/>
                  <a:t> </a:t>
                </a:r>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Q</m:t>
                        </m:r>
                      </m:e>
                      <m:sub>
                        <m:r>
                          <a:rPr lang="en-US" altLang="zh-CN" b="0" i="1" smtClean="0">
                            <a:latin typeface="Cambria Math" panose="02040503050406030204" pitchFamily="18" charset="0"/>
                          </a:rPr>
                          <m:t>1</m:t>
                        </m:r>
                      </m:sub>
                    </m:sSub>
                    <m:r>
                      <a:rPr lang="en-US" altLang="zh-CN" i="1">
                        <a:latin typeface="Cambria Math" panose="02040503050406030204" pitchFamily="18" charset="0"/>
                      </a:rPr>
                      <m:t> </m:t>
                    </m:r>
                  </m:oMath>
                </a14:m>
                <a:r>
                  <a:rPr lang="zh-CN" altLang="en-US" dirty="0"/>
                  <a:t> </a:t>
                </a:r>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Q</m:t>
                        </m:r>
                      </m:e>
                      <m:sub>
                        <m:r>
                          <a:rPr lang="en-US" altLang="zh-CN" b="0" i="1" smtClean="0">
                            <a:latin typeface="Cambria Math" panose="02040503050406030204" pitchFamily="18" charset="0"/>
                          </a:rPr>
                          <m:t>2</m:t>
                        </m:r>
                      </m:sub>
                    </m:sSub>
                    <m:r>
                      <a:rPr lang="en-US" altLang="zh-CN" i="1">
                        <a:latin typeface="Cambria Math" panose="02040503050406030204" pitchFamily="18" charset="0"/>
                      </a:rPr>
                      <m:t> </m:t>
                    </m:r>
                  </m:oMath>
                </a14:m>
                <a:r>
                  <a:rPr lang="zh-CN" altLang="en-US" dirty="0"/>
                  <a:t>，對於如何計算頂點</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m:rPr>
                            <m:sty m:val="p"/>
                          </m:rPr>
                          <a:rPr lang="en-US" altLang="zh-CN" i="1">
                            <a:latin typeface="Cambria Math" panose="02040503050406030204" pitchFamily="18" charset="0"/>
                          </a:rPr>
                          <m:t>bar</m:t>
                        </m:r>
                      </m:sub>
                    </m:sSub>
                  </m:oMath>
                </a14:m>
                <a:r>
                  <a:rPr lang="zh-CN" altLang="en-US" dirty="0"/>
                  <a:t>的位置有兩種策略：</a:t>
                </a:r>
                <a:endParaRPr lang="en-US" altLang="zh-CN" dirty="0"/>
              </a:p>
              <a:p>
                <a:endParaRPr lang="en-US" altLang="zh-CN" dirty="0"/>
              </a:p>
              <a:p>
                <a:pPr marL="285750" indent="-285750">
                  <a:buFont typeface="Arial" panose="020B0604020202020204" pitchFamily="34" charset="0"/>
                  <a:buChar char="•"/>
                </a:pPr>
                <a:r>
                  <a:rPr lang="zh-CN" altLang="en-US" dirty="0"/>
                  <a:t>一種簡單的策略就是在</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a:rPr lang="en-US" altLang="zh-CN" b="0" i="1" smtClean="0">
                            <a:latin typeface="Cambria Math" panose="02040503050406030204" pitchFamily="18" charset="0"/>
                          </a:rPr>
                          <m:t>1</m:t>
                        </m:r>
                      </m:sub>
                    </m:sSub>
                    <m:r>
                      <a:rPr lang="en-US" altLang="zh-CN" i="1">
                        <a:latin typeface="Cambria Math" panose="02040503050406030204" pitchFamily="18" charset="0"/>
                      </a:rPr>
                      <m:t> </m:t>
                    </m:r>
                  </m:oMath>
                </a14:m>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a:rPr lang="en-US" altLang="zh-CN" b="0" i="1" smtClean="0">
                            <a:latin typeface="Cambria Math" panose="02040503050406030204" pitchFamily="18" charset="0"/>
                          </a:rPr>
                          <m:t>2</m:t>
                        </m:r>
                      </m:sub>
                    </m:sSub>
                  </m:oMath>
                </a14:m>
                <a:r>
                  <a:rPr lang="zh-CN" altLang="en-US" dirty="0"/>
                  <a:t>和</a:t>
                </a:r>
                <a:r>
                  <a:rPr lang="en-US" altLang="zh-CN" dirty="0"/>
                  <a:t>(</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a:rPr lang="en-US" altLang="zh-CN" b="0" i="1" smtClean="0">
                            <a:latin typeface="Cambria Math" panose="02040503050406030204" pitchFamily="18" charset="0"/>
                          </a:rPr>
                          <m:t>1</m:t>
                        </m:r>
                      </m:sub>
                    </m:sSub>
                    <m:r>
                      <a:rPr lang="en-US" altLang="zh-CN" i="1">
                        <a:latin typeface="Cambria Math" panose="02040503050406030204" pitchFamily="18" charset="0"/>
                      </a:rPr>
                      <m:t> </m:t>
                    </m:r>
                  </m:oMath>
                </a14:m>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a:rPr lang="en-US" altLang="zh-CN" b="0" i="1" smtClean="0">
                            <a:latin typeface="Cambria Math" panose="02040503050406030204" pitchFamily="18" charset="0"/>
                          </a:rPr>
                          <m:t>2</m:t>
                        </m:r>
                      </m:sub>
                    </m:sSub>
                    <m:r>
                      <a:rPr lang="en-US" altLang="zh-CN" i="1">
                        <a:latin typeface="Cambria Math" panose="02040503050406030204" pitchFamily="18" charset="0"/>
                      </a:rPr>
                      <m:t> </m:t>
                    </m:r>
                  </m:oMath>
                </a14:m>
                <a:r>
                  <a:rPr lang="en-US" altLang="zh-CN" dirty="0"/>
                  <a:t>) /2</a:t>
                </a:r>
                <a:r>
                  <a:rPr lang="zh-CN" altLang="en-US" dirty="0"/>
                  <a:t>中選擇一個使得收縮代價</a:t>
                </a:r>
                <a:r>
                  <a:rPr lang="en-US" altLang="zh-CN" dirty="0"/>
                  <a:t>Δ(</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m:rPr>
                            <m:sty m:val="p"/>
                          </m:rPr>
                          <a:rPr lang="en-US" altLang="zh-CN" i="1">
                            <a:latin typeface="Cambria Math" panose="02040503050406030204" pitchFamily="18" charset="0"/>
                          </a:rPr>
                          <m:t>bar</m:t>
                        </m:r>
                      </m:sub>
                    </m:sSub>
                  </m:oMath>
                </a14:m>
                <a:r>
                  <a:rPr lang="en-US" altLang="zh-CN" dirty="0"/>
                  <a:t>)</a:t>
                </a:r>
                <a:r>
                  <a:rPr lang="zh-CN" altLang="en-US" dirty="0"/>
                  <a:t>最小的位置。</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zh-CN" altLang="en-US" dirty="0"/>
                  <a:t>另一種策略就是數值計算頂點</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m:rPr>
                            <m:sty m:val="p"/>
                          </m:rPr>
                          <a:rPr lang="en-US" altLang="zh-CN" i="1">
                            <a:latin typeface="Cambria Math" panose="02040503050406030204" pitchFamily="18" charset="0"/>
                          </a:rPr>
                          <m:t>bar</m:t>
                        </m:r>
                      </m:sub>
                    </m:sSub>
                  </m:oMath>
                </a14:m>
                <a:r>
                  <a:rPr lang="zh-CN" altLang="en-US" dirty="0"/>
                  <a:t>位置使得</a:t>
                </a:r>
                <a:r>
                  <a:rPr lang="en-US" altLang="zh-CN" dirty="0"/>
                  <a:t>Δ(</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m:rPr>
                            <m:sty m:val="p"/>
                          </m:rPr>
                          <a:rPr lang="en-US" altLang="zh-CN" i="1">
                            <a:latin typeface="Cambria Math" panose="02040503050406030204" pitchFamily="18" charset="0"/>
                          </a:rPr>
                          <m:t>bar</m:t>
                        </m:r>
                      </m:sub>
                    </m:sSub>
                  </m:oMath>
                </a14:m>
                <a:r>
                  <a:rPr lang="en-US" altLang="zh-CN" dirty="0"/>
                  <a:t>)</a:t>
                </a:r>
                <a:r>
                  <a:rPr lang="zh-CN" altLang="en-US" dirty="0"/>
                  <a:t>最小，由於</a:t>
                </a:r>
                <a:r>
                  <a:rPr lang="en-US" altLang="zh-CN" dirty="0"/>
                  <a:t>Δ</a:t>
                </a:r>
                <a:r>
                  <a:rPr lang="zh-CN" altLang="en-US" dirty="0"/>
                  <a:t>的運算式是一個二次項形式，因此令一階導數為</a:t>
                </a:r>
                <a:r>
                  <a:rPr lang="en-US" altLang="zh-CN" dirty="0"/>
                  <a:t>0</a:t>
                </a:r>
                <a:r>
                  <a:rPr lang="zh-CN" altLang="en-US" dirty="0"/>
                  <a:t>。即</a:t>
                </a:r>
                <a14:m>
                  <m:oMath xmlns:m="http://schemas.openxmlformats.org/officeDocument/2006/math">
                    <m:f>
                      <m:fPr>
                        <m:type m:val="lin"/>
                        <m:ctrlPr>
                          <a:rPr lang="en-US" altLang="zh-CN" i="1" dirty="0" smtClean="0">
                            <a:latin typeface="Cambria Math" panose="02040503050406030204" pitchFamily="18" charset="0"/>
                          </a:rPr>
                        </m:ctrlPr>
                      </m:fPr>
                      <m:num>
                        <m:sSub>
                          <m:sSubPr>
                            <m:ctrlPr>
                              <a:rPr lang="en-US" altLang="zh-CN" i="1" dirty="0">
                                <a:latin typeface="Cambria Math" panose="02040503050406030204" pitchFamily="18" charset="0"/>
                              </a:rPr>
                            </m:ctrlPr>
                          </m:sSubPr>
                          <m:e>
                            <m:r>
                              <a:rPr lang="en-US" altLang="zh-CN" dirty="0">
                                <a:latin typeface="Cambria Math" panose="02040503050406030204" pitchFamily="18" charset="0"/>
                              </a:rPr>
                              <m:t>𝜕</m:t>
                            </m:r>
                          </m:e>
                          <m:sub>
                            <m:r>
                              <m:rPr>
                                <m:sty m:val="p"/>
                              </m:rPr>
                              <a:rPr lang="en-US" altLang="zh-CN" i="0" dirty="0">
                                <a:latin typeface="Cambria Math" panose="02040503050406030204" pitchFamily="18" charset="0"/>
                              </a:rPr>
                              <m:t>Δ</m:t>
                            </m:r>
                          </m:sub>
                        </m:sSub>
                      </m:num>
                      <m:den>
                        <m:sSub>
                          <m:sSubPr>
                            <m:ctrlPr>
                              <a:rPr lang="en-US" altLang="zh-CN" i="1" dirty="0">
                                <a:latin typeface="Cambria Math" panose="02040503050406030204" pitchFamily="18" charset="0"/>
                              </a:rPr>
                            </m:ctrlPr>
                          </m:sSubPr>
                          <m:e>
                            <m:r>
                              <a:rPr lang="en-US" altLang="zh-CN" i="0" dirty="0">
                                <a:latin typeface="Cambria Math" panose="02040503050406030204" pitchFamily="18" charset="0"/>
                              </a:rPr>
                              <m:t>𝜕</m:t>
                            </m:r>
                          </m:e>
                          <m:sub>
                            <m:r>
                              <a:rPr lang="en-US" altLang="zh-CN" i="1" dirty="0">
                                <a:latin typeface="Cambria Math" panose="02040503050406030204" pitchFamily="18" charset="0"/>
                              </a:rPr>
                              <m:t>𝑥</m:t>
                            </m:r>
                          </m:sub>
                        </m:sSub>
                      </m:den>
                    </m:f>
                    <m:r>
                      <a:rPr lang="en-US" altLang="zh-CN" i="0" dirty="0">
                        <a:latin typeface="Cambria Math" panose="02040503050406030204" pitchFamily="18" charset="0"/>
                      </a:rPr>
                      <m:t>=</m:t>
                    </m:r>
                    <m:f>
                      <m:fPr>
                        <m:type m:val="lin"/>
                        <m:ctrlPr>
                          <a:rPr lang="en-US" altLang="zh-CN" i="1" dirty="0">
                            <a:latin typeface="Cambria Math" panose="02040503050406030204" pitchFamily="18" charset="0"/>
                          </a:rPr>
                        </m:ctrlPr>
                      </m:fPr>
                      <m:num>
                        <m:sSub>
                          <m:sSubPr>
                            <m:ctrlPr>
                              <a:rPr lang="en-US" altLang="zh-CN" i="1" dirty="0">
                                <a:latin typeface="Cambria Math" panose="02040503050406030204" pitchFamily="18" charset="0"/>
                              </a:rPr>
                            </m:ctrlPr>
                          </m:sSubPr>
                          <m:e>
                            <m:r>
                              <a:rPr lang="en-US" altLang="zh-CN" i="0" dirty="0">
                                <a:latin typeface="Cambria Math" panose="02040503050406030204" pitchFamily="18" charset="0"/>
                              </a:rPr>
                              <m:t>𝜕</m:t>
                            </m:r>
                          </m:e>
                          <m:sub>
                            <m:r>
                              <m:rPr>
                                <m:sty m:val="p"/>
                              </m:rPr>
                              <a:rPr lang="en-US" altLang="zh-CN" i="0" dirty="0">
                                <a:latin typeface="Cambria Math" panose="02040503050406030204" pitchFamily="18" charset="0"/>
                              </a:rPr>
                              <m:t>Δ</m:t>
                            </m:r>
                          </m:sub>
                        </m:sSub>
                      </m:num>
                      <m:den>
                        <m:r>
                          <a:rPr lang="en-US" altLang="zh-CN" i="0" dirty="0">
                            <a:latin typeface="Cambria Math" panose="02040503050406030204" pitchFamily="18" charset="0"/>
                          </a:rPr>
                          <m:t>𝜕</m:t>
                        </m:r>
                      </m:den>
                    </m:f>
                    <m:r>
                      <a:rPr lang="en-US" altLang="zh-CN" i="1" dirty="0">
                        <a:latin typeface="Cambria Math" panose="02040503050406030204" pitchFamily="18" charset="0"/>
                      </a:rPr>
                      <m:t>𝑦</m:t>
                    </m:r>
                    <m:r>
                      <a:rPr lang="en-US" altLang="zh-CN" i="1" dirty="0" smtClean="0">
                        <a:latin typeface="Cambria Math" panose="02040503050406030204" pitchFamily="18" charset="0"/>
                      </a:rPr>
                      <m:t>=</m:t>
                    </m:r>
                  </m:oMath>
                </a14:m>
                <a:r>
                  <a:rPr lang="en-US" altLang="zh-CN" dirty="0"/>
                  <a:t> </a:t>
                </a:r>
                <a14:m>
                  <m:oMath xmlns:m="http://schemas.openxmlformats.org/officeDocument/2006/math">
                    <m:f>
                      <m:fPr>
                        <m:type m:val="lin"/>
                        <m:ctrlPr>
                          <a:rPr lang="en-US" altLang="zh-CN" i="1" dirty="0">
                            <a:latin typeface="Cambria Math" panose="02040503050406030204" pitchFamily="18" charset="0"/>
                          </a:rPr>
                        </m:ctrlPr>
                      </m:fPr>
                      <m:num>
                        <m:sSub>
                          <m:sSubPr>
                            <m:ctrlPr>
                              <a:rPr lang="en-US" altLang="zh-CN" i="1" dirty="0">
                                <a:latin typeface="Cambria Math" panose="02040503050406030204" pitchFamily="18" charset="0"/>
                              </a:rPr>
                            </m:ctrlPr>
                          </m:sSubPr>
                          <m:e>
                            <m:r>
                              <a:rPr lang="en-US" altLang="zh-CN" i="0" dirty="0">
                                <a:latin typeface="Cambria Math" panose="02040503050406030204" pitchFamily="18" charset="0"/>
                              </a:rPr>
                              <m:t>𝜕</m:t>
                            </m:r>
                          </m:e>
                          <m:sub>
                            <m:r>
                              <m:rPr>
                                <m:sty m:val="p"/>
                              </m:rPr>
                              <a:rPr lang="en-US" altLang="zh-CN" i="0" dirty="0">
                                <a:latin typeface="Cambria Math" panose="02040503050406030204" pitchFamily="18" charset="0"/>
                              </a:rPr>
                              <m:t>Δ</m:t>
                            </m:r>
                          </m:sub>
                        </m:sSub>
                      </m:num>
                      <m:den>
                        <m:r>
                          <a:rPr lang="en-US" altLang="zh-CN" i="0" dirty="0">
                            <a:latin typeface="Cambria Math" panose="02040503050406030204" pitchFamily="18" charset="0"/>
                          </a:rPr>
                          <m:t>𝜕</m:t>
                        </m:r>
                      </m:den>
                    </m:f>
                    <m:r>
                      <m:rPr>
                        <m:sty m:val="p"/>
                      </m:rPr>
                      <a:rPr lang="en-US" altLang="zh-CN" i="1" dirty="0">
                        <a:latin typeface="Cambria Math" panose="02040503050406030204" pitchFamily="18" charset="0"/>
                      </a:rPr>
                      <m:t>z</m:t>
                    </m:r>
                  </m:oMath>
                </a14:m>
                <a:r>
                  <a:rPr lang="en-US" altLang="zh-CN" dirty="0"/>
                  <a:t>=0. </a:t>
                </a:r>
                <a:r>
                  <a:rPr lang="zh-CN" altLang="en-US" dirty="0"/>
                  <a:t>這個等式等價于求解</a:t>
                </a:r>
                <a:endParaRPr lang="en-US" altLang="zh-CN" dirty="0"/>
              </a:p>
              <a:p>
                <a:pPr marL="285750" indent="-285750">
                  <a:buFont typeface="Arial" panose="020B0604020202020204" pitchFamily="34" charset="0"/>
                  <a:buChar char="•"/>
                </a:pPr>
                <a:endParaRPr lang="en-US" altLang="zh-CN" dirty="0"/>
              </a:p>
              <a:p>
                <a:endParaRPr lang="en-US" altLang="zh-CN" dirty="0"/>
              </a:p>
              <a:p>
                <a:endParaRPr lang="zh-CN" altLang="en-US" dirty="0"/>
              </a:p>
            </p:txBody>
          </p:sp>
        </mc:Choice>
        <mc:Fallback>
          <p:sp>
            <p:nvSpPr>
              <p:cNvPr id="4" name="文本框 3">
                <a:extLst>
                  <a:ext uri="{FF2B5EF4-FFF2-40B4-BE49-F238E27FC236}">
                    <a16:creationId xmlns:a16="http://schemas.microsoft.com/office/drawing/2014/main" id="{5E0B8BF6-F01F-4F16-B6B8-949539DE3AB9}"/>
                  </a:ext>
                </a:extLst>
              </p:cNvPr>
              <p:cNvSpPr txBox="1">
                <a:spLocks noRot="1" noChangeAspect="1" noMove="1" noResize="1" noEditPoints="1" noAdjustHandles="1" noChangeArrowheads="1" noChangeShapeType="1" noTextEdit="1"/>
              </p:cNvSpPr>
              <p:nvPr/>
            </p:nvSpPr>
            <p:spPr>
              <a:xfrm>
                <a:off x="653143" y="275771"/>
                <a:ext cx="10624457" cy="4272836"/>
              </a:xfrm>
              <a:prstGeom prst="rect">
                <a:avLst/>
              </a:prstGeom>
              <a:blipFill>
                <a:blip r:embed="rId2"/>
                <a:stretch>
                  <a:fillRect l="-459" t="-713" r="-516"/>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65690F01-EB7C-461A-953E-6A20A7B1B86B}"/>
              </a:ext>
            </a:extLst>
          </p:cNvPr>
          <p:cNvPicPr>
            <a:picLocks noChangeAspect="1"/>
          </p:cNvPicPr>
          <p:nvPr/>
        </p:nvPicPr>
        <p:blipFill>
          <a:blip r:embed="rId3"/>
          <a:stretch>
            <a:fillRect/>
          </a:stretch>
        </p:blipFill>
        <p:spPr>
          <a:xfrm>
            <a:off x="4443664" y="4792123"/>
            <a:ext cx="4152381" cy="1371429"/>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E8054650-6F1E-4044-A478-EDFC87A5CD80}"/>
                  </a:ext>
                </a:extLst>
              </p:cNvPr>
              <p:cNvSpPr txBox="1"/>
              <p:nvPr/>
            </p:nvSpPr>
            <p:spPr>
              <a:xfrm>
                <a:off x="653143" y="4401461"/>
                <a:ext cx="7095194" cy="1780039"/>
              </a:xfrm>
              <a:prstGeom prst="rect">
                <a:avLst/>
              </a:prstGeom>
              <a:noFill/>
            </p:spPr>
            <p:txBody>
              <a:bodyPr wrap="square" rtlCol="0">
                <a:spAutoFit/>
              </a:bodyPr>
              <a:lstStyle/>
              <a:p>
                <a:r>
                  <a:rPr lang="zh-CN" altLang="en-US" dirty="0"/>
                  <a:t>其中</a:t>
                </a:r>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q</m:t>
                        </m:r>
                      </m:e>
                      <m:sub>
                        <m:r>
                          <m:rPr>
                            <m:sty m:val="p"/>
                          </m:rPr>
                          <a:rPr lang="en-US" altLang="zh-CN" i="1">
                            <a:latin typeface="Cambria Math" panose="02040503050406030204" pitchFamily="18" charset="0"/>
                          </a:rPr>
                          <m:t>ij</m:t>
                        </m:r>
                      </m:sub>
                    </m:sSub>
                  </m:oMath>
                </a14:m>
                <a:r>
                  <a:rPr lang="zh-CN" altLang="en-US" dirty="0"/>
                  <a:t>為矩陣</a:t>
                </a:r>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Q</m:t>
                        </m:r>
                      </m:e>
                      <m:sub>
                        <m:r>
                          <m:rPr>
                            <m:sty m:val="p"/>
                          </m:rPr>
                          <a:rPr lang="en-US" altLang="zh-CN" i="1">
                            <a:latin typeface="Cambria Math" panose="02040503050406030204" pitchFamily="18" charset="0"/>
                          </a:rPr>
                          <m:t>bar</m:t>
                        </m:r>
                      </m:sub>
                    </m:sSub>
                  </m:oMath>
                </a14:m>
                <a:r>
                  <a:rPr lang="zh-CN" altLang="en-US" dirty="0"/>
                  <a:t>中對應的元素。如果係數矩陣可逆，那麼通過求解上述方程就可以得到新頂點</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m:rPr>
                            <m:sty m:val="p"/>
                          </m:rPr>
                          <a:rPr lang="en-US" altLang="zh-CN" i="1">
                            <a:latin typeface="Cambria Math" panose="02040503050406030204" pitchFamily="18" charset="0"/>
                          </a:rPr>
                          <m:t>bar</m:t>
                        </m:r>
                      </m:sub>
                    </m:sSub>
                  </m:oMath>
                </a14:m>
                <a:r>
                  <a:rPr lang="zh-CN" altLang="en-US" dirty="0"/>
                  <a:t>的位置。</a:t>
                </a:r>
                <a:endParaRPr lang="en-US" altLang="zh-CN" dirty="0"/>
              </a:p>
              <a:p>
                <a:endParaRPr lang="en-US" altLang="zh-CN" dirty="0"/>
              </a:p>
              <a:p>
                <a:endParaRPr lang="en-US" altLang="zh-CN" dirty="0"/>
              </a:p>
              <a:p>
                <a:endParaRPr lang="en-US" altLang="zh-CN" dirty="0"/>
              </a:p>
              <a:p>
                <a:endParaRPr lang="en-US" altLang="zh-CN" dirty="0"/>
              </a:p>
            </p:txBody>
          </p:sp>
        </mc:Choice>
        <mc:Fallback xmlns="">
          <p:sp>
            <p:nvSpPr>
              <p:cNvPr id="9" name="文本框 8">
                <a:extLst>
                  <a:ext uri="{FF2B5EF4-FFF2-40B4-BE49-F238E27FC236}">
                    <a16:creationId xmlns:a16="http://schemas.microsoft.com/office/drawing/2014/main" id="{E8054650-6F1E-4044-A478-EDFC87A5CD80}"/>
                  </a:ext>
                </a:extLst>
              </p:cNvPr>
              <p:cNvSpPr txBox="1">
                <a:spLocks noRot="1" noChangeAspect="1" noMove="1" noResize="1" noEditPoints="1" noAdjustHandles="1" noChangeArrowheads="1" noChangeShapeType="1" noTextEdit="1"/>
              </p:cNvSpPr>
              <p:nvPr/>
            </p:nvSpPr>
            <p:spPr>
              <a:xfrm>
                <a:off x="653143" y="4401461"/>
                <a:ext cx="7095194" cy="1780039"/>
              </a:xfrm>
              <a:prstGeom prst="rect">
                <a:avLst/>
              </a:prstGeom>
              <a:blipFill>
                <a:blip r:embed="rId4"/>
                <a:stretch>
                  <a:fillRect l="-687" t="-1370" r="-258"/>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81BCCFC8-C22D-4F51-A7FF-7F62E59CEDA6}"/>
              </a:ext>
            </a:extLst>
          </p:cNvPr>
          <p:cNvPicPr>
            <a:picLocks noChangeAspect="1"/>
          </p:cNvPicPr>
          <p:nvPr/>
        </p:nvPicPr>
        <p:blipFill>
          <a:blip r:embed="rId5"/>
          <a:stretch>
            <a:fillRect/>
          </a:stretch>
        </p:blipFill>
        <p:spPr>
          <a:xfrm>
            <a:off x="7748337" y="3772890"/>
            <a:ext cx="3904762" cy="1257143"/>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6C8433B0-91DD-4601-8336-09C2CC2DE7E2}"/>
                  </a:ext>
                </a:extLst>
              </p:cNvPr>
              <p:cNvSpPr txBox="1"/>
              <p:nvPr/>
            </p:nvSpPr>
            <p:spPr>
              <a:xfrm>
                <a:off x="647886" y="5477837"/>
                <a:ext cx="3968938" cy="959223"/>
              </a:xfrm>
              <a:prstGeom prst="rect">
                <a:avLst/>
              </a:prstGeom>
              <a:noFill/>
            </p:spPr>
            <p:txBody>
              <a:bodyPr wrap="square" rtlCol="0">
                <a:spAutoFit/>
              </a:bodyPr>
              <a:lstStyle/>
              <a:p>
                <a:r>
                  <a:rPr lang="zh-CN" altLang="en-US" dirty="0"/>
                  <a:t>如果係數矩陣不可逆，就通過第一種簡單策略來得到新頂點</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m:rPr>
                            <m:sty m:val="p"/>
                          </m:rPr>
                          <a:rPr lang="en-US" altLang="zh-CN" i="1">
                            <a:latin typeface="Cambria Math" panose="02040503050406030204" pitchFamily="18" charset="0"/>
                          </a:rPr>
                          <m:t>bar</m:t>
                        </m:r>
                      </m:sub>
                    </m:sSub>
                  </m:oMath>
                </a14:m>
                <a:r>
                  <a:rPr lang="zh-CN" altLang="en-US" dirty="0"/>
                  <a:t>的位置。</a:t>
                </a:r>
              </a:p>
              <a:p>
                <a:endParaRPr lang="zh-CN" altLang="en-US" dirty="0"/>
              </a:p>
            </p:txBody>
          </p:sp>
        </mc:Choice>
        <mc:Fallback xmlns="">
          <p:sp>
            <p:nvSpPr>
              <p:cNvPr id="10" name="文本框 9">
                <a:extLst>
                  <a:ext uri="{FF2B5EF4-FFF2-40B4-BE49-F238E27FC236}">
                    <a16:creationId xmlns:a16="http://schemas.microsoft.com/office/drawing/2014/main" id="{6C8433B0-91DD-4601-8336-09C2CC2DE7E2}"/>
                  </a:ext>
                </a:extLst>
              </p:cNvPr>
              <p:cNvSpPr txBox="1">
                <a:spLocks noRot="1" noChangeAspect="1" noMove="1" noResize="1" noEditPoints="1" noAdjustHandles="1" noChangeArrowheads="1" noChangeShapeType="1" noTextEdit="1"/>
              </p:cNvSpPr>
              <p:nvPr/>
            </p:nvSpPr>
            <p:spPr>
              <a:xfrm>
                <a:off x="647886" y="5477837"/>
                <a:ext cx="3968938" cy="959223"/>
              </a:xfrm>
              <a:prstGeom prst="rect">
                <a:avLst/>
              </a:prstGeom>
              <a:blipFill>
                <a:blip r:embed="rId6"/>
                <a:stretch>
                  <a:fillRect l="-1229" t="-38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9747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0ECE22C6-370B-4FCE-B8DB-7F4FB4FD690A}"/>
                  </a:ext>
                </a:extLst>
              </p:cNvPr>
              <p:cNvSpPr txBox="1"/>
              <p:nvPr/>
            </p:nvSpPr>
            <p:spPr>
              <a:xfrm>
                <a:off x="304800" y="1324428"/>
                <a:ext cx="10914743" cy="4806252"/>
              </a:xfrm>
              <a:prstGeom prst="rect">
                <a:avLst/>
              </a:prstGeom>
              <a:noFill/>
            </p:spPr>
            <p:txBody>
              <a:bodyPr wrap="square" rtlCol="0">
                <a:spAutoFit/>
              </a:bodyPr>
              <a:lstStyle/>
              <a:p>
                <a:pPr marL="342900" indent="-342900">
                  <a:buFont typeface="+mj-lt"/>
                  <a:buAutoNum type="arabicPeriod"/>
                </a:pPr>
                <a:r>
                  <a:rPr lang="zh-CN" altLang="en-US" dirty="0"/>
                  <a:t>對所有的初始頂點計算</a:t>
                </a:r>
                <a:r>
                  <a:rPr lang="en-US" altLang="zh-CN" dirty="0"/>
                  <a:t>Q</a:t>
                </a:r>
                <a:r>
                  <a:rPr lang="zh-CN" altLang="en-US" dirty="0"/>
                  <a:t>矩陣</a:t>
                </a:r>
                <a:r>
                  <a:rPr lang="en-US" altLang="zh-CN" dirty="0"/>
                  <a:t>.</a:t>
                </a:r>
              </a:p>
              <a:p>
                <a:pPr marL="342900" indent="-342900">
                  <a:buFont typeface="+mj-lt"/>
                  <a:buAutoNum type="arabicPeriod"/>
                </a:pPr>
                <a:endParaRPr lang="en-US" altLang="zh-CN" dirty="0"/>
              </a:p>
              <a:p>
                <a:pPr marL="342900" indent="-342900">
                  <a:buFont typeface="+mj-lt"/>
                  <a:buAutoNum type="arabicPeriod"/>
                </a:pPr>
                <a:endParaRPr lang="en-US" altLang="zh-CN" dirty="0"/>
              </a:p>
              <a:p>
                <a:pPr marL="342900" indent="-342900">
                  <a:buFont typeface="+mj-lt"/>
                  <a:buAutoNum type="arabicPeriod"/>
                </a:pPr>
                <a:endParaRPr lang="en-US" altLang="zh-CN" dirty="0"/>
              </a:p>
              <a:p>
                <a:pPr marL="342900" indent="-342900">
                  <a:buFont typeface="+mj-lt"/>
                  <a:buAutoNum type="arabicPeriod"/>
                </a:pPr>
                <a:r>
                  <a:rPr lang="zh-CN" altLang="en-US" dirty="0"/>
                  <a:t>選擇所有有效的邊（這裡取的是聯通的邊，也可以將距離小於一個閾值的邊歸為有效邊）</a:t>
                </a:r>
                <a:endParaRPr lang="en-US" altLang="zh-CN" dirty="0"/>
              </a:p>
              <a:p>
                <a:pPr marL="342900" indent="-342900">
                  <a:buFont typeface="+mj-lt"/>
                  <a:buAutoNum type="arabicPeriod"/>
                </a:pPr>
                <a:endParaRPr lang="en-US" altLang="zh-CN" dirty="0"/>
              </a:p>
              <a:p>
                <a:pPr marL="342900" indent="-342900">
                  <a:buFont typeface="+mj-lt"/>
                  <a:buAutoNum type="arabicPeriod"/>
                </a:pPr>
                <a:endParaRPr lang="en-US" altLang="zh-CN" dirty="0"/>
              </a:p>
              <a:p>
                <a:pPr marL="342900" indent="-342900">
                  <a:buFont typeface="+mj-lt"/>
                  <a:buAutoNum type="arabicPeriod"/>
                </a:pPr>
                <a:endParaRPr lang="zh-CN" altLang="en-US" dirty="0"/>
              </a:p>
              <a:p>
                <a:pPr marL="342900" indent="-342900">
                  <a:buFont typeface="+mj-lt"/>
                  <a:buAutoNum type="arabicPeriod"/>
                </a:pPr>
                <a:r>
                  <a:rPr lang="zh-CN" altLang="en-US" dirty="0"/>
                  <a:t>對每一條有效邊</a:t>
                </a:r>
                <a:r>
                  <a:rPr lang="en-US" altLang="zh-CN" dirty="0"/>
                  <a:t>(</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a:rPr lang="en-US" altLang="zh-CN" b="0" i="1" smtClean="0">
                            <a:latin typeface="Cambria Math" panose="02040503050406030204" pitchFamily="18" charset="0"/>
                          </a:rPr>
                          <m:t>1</m:t>
                        </m:r>
                      </m:sub>
                    </m:sSub>
                    <m:r>
                      <a:rPr lang="en-US" altLang="zh-CN" i="1">
                        <a:latin typeface="Cambria Math" panose="02040503050406030204" pitchFamily="18" charset="0"/>
                      </a:rPr>
                      <m:t> </m:t>
                    </m:r>
                  </m:oMath>
                </a14:m>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𝑣</m:t>
                        </m:r>
                      </m:e>
                      <m:sub>
                        <m:r>
                          <a:rPr lang="en-US" altLang="zh-CN" b="0" i="1" smtClean="0">
                            <a:latin typeface="Cambria Math" panose="02040503050406030204" pitchFamily="18" charset="0"/>
                          </a:rPr>
                          <m:t>2</m:t>
                        </m:r>
                      </m:sub>
                    </m:sSub>
                  </m:oMath>
                </a14:m>
                <a:r>
                  <a:rPr lang="en-US" altLang="zh-CN" dirty="0"/>
                  <a:t>)</a:t>
                </a:r>
                <a:r>
                  <a:rPr lang="zh-CN" altLang="en-US" dirty="0"/>
                  <a:t>，計算最優抽取目標</a:t>
                </a:r>
                <a14:m>
                  <m:oMath xmlns:m="http://schemas.openxmlformats.org/officeDocument/2006/math">
                    <m:acc>
                      <m:accPr>
                        <m:chr m:val="̅"/>
                        <m:ctrlPr>
                          <a:rPr lang="en-US" altLang="zh-CN" i="1" dirty="0" smtClean="0">
                            <a:latin typeface="Cambria Math" panose="02040503050406030204" pitchFamily="18" charset="0"/>
                          </a:rPr>
                        </m:ctrlPr>
                      </m:accPr>
                      <m:e>
                        <m:r>
                          <a:rPr lang="en-US" altLang="zh-CN" i="1" dirty="0" smtClean="0">
                            <a:latin typeface="Cambria Math" panose="02040503050406030204" pitchFamily="18" charset="0"/>
                          </a:rPr>
                          <m:t>𝑣</m:t>
                        </m:r>
                      </m:e>
                    </m:acc>
                  </m:oMath>
                </a14:m>
                <a:r>
                  <a:rPr lang="en-US" altLang="zh-CN" dirty="0"/>
                  <a:t>.</a:t>
                </a:r>
                <a:r>
                  <a:rPr lang="zh-CN" altLang="en-US" dirty="0"/>
                  <a:t>誤差 </a:t>
                </a:r>
                <a14:m>
                  <m:oMath xmlns:m="http://schemas.openxmlformats.org/officeDocument/2006/math">
                    <m:sSup>
                      <m:sSupPr>
                        <m:ctrlPr>
                          <a:rPr lang="en-US" altLang="zh-CN" i="1" dirty="0" smtClean="0">
                            <a:latin typeface="Cambria Math" panose="02040503050406030204" pitchFamily="18" charset="0"/>
                          </a:rPr>
                        </m:ctrlPr>
                      </m:sSupPr>
                      <m:e>
                        <m:acc>
                          <m:accPr>
                            <m:chr m:val="̅"/>
                            <m:ctrlPr>
                              <a:rPr lang="en-US" altLang="zh-CN" i="1" dirty="0" smtClean="0">
                                <a:latin typeface="Cambria Math" panose="02040503050406030204" pitchFamily="18" charset="0"/>
                              </a:rPr>
                            </m:ctrlPr>
                          </m:accPr>
                          <m:e>
                            <m:r>
                              <a:rPr lang="en-US" altLang="zh-CN" i="1" dirty="0" smtClean="0">
                                <a:latin typeface="Cambria Math" panose="02040503050406030204" pitchFamily="18" charset="0"/>
                              </a:rPr>
                              <m:t>𝑣</m:t>
                            </m:r>
                          </m:e>
                        </m:acc>
                      </m:e>
                      <m:sup>
                        <m:r>
                          <m:rPr>
                            <m:sty m:val="p"/>
                          </m:rPr>
                          <a:rPr lang="en-US" altLang="zh-CN" i="1" dirty="0">
                            <a:latin typeface="Cambria Math" panose="02040503050406030204" pitchFamily="18" charset="0"/>
                          </a:rPr>
                          <m:t>T</m:t>
                        </m:r>
                      </m:sup>
                    </m:sSup>
                    <m:r>
                      <a:rPr lang="en-US" altLang="zh-CN" b="0" i="1" dirty="0" smtClean="0">
                        <a:latin typeface="Cambria Math" panose="02040503050406030204" pitchFamily="18" charset="0"/>
                      </a:rPr>
                      <m:t>(</m:t>
                    </m:r>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Q</m:t>
                        </m:r>
                      </m:e>
                      <m:sub>
                        <m:r>
                          <a:rPr lang="en-US" altLang="zh-CN" b="0" i="1" smtClean="0">
                            <a:latin typeface="Cambria Math" panose="02040503050406030204" pitchFamily="18" charset="0"/>
                          </a:rPr>
                          <m:t>1</m:t>
                        </m:r>
                      </m:sub>
                    </m:sSub>
                    <m:r>
                      <a:rPr lang="en-US" altLang="zh-CN" i="1">
                        <a:latin typeface="Cambria Math" panose="02040503050406030204" pitchFamily="18" charset="0"/>
                      </a:rPr>
                      <m:t> </m:t>
                    </m:r>
                    <m:r>
                      <m:rPr>
                        <m:nor/>
                      </m:rPr>
                      <a:rPr lang="zh-CN" altLang="en-US" dirty="0"/>
                      <m:t> </m:t>
                    </m:r>
                    <m:r>
                      <m:rPr>
                        <m:nor/>
                      </m:rPr>
                      <a:rPr lang="en-US" altLang="zh-CN" dirty="0"/>
                      <m:t>+ </m:t>
                    </m:r>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Q</m:t>
                        </m:r>
                      </m:e>
                      <m:sub>
                        <m:r>
                          <a:rPr lang="en-US" altLang="zh-CN" b="0" i="1" smtClean="0">
                            <a:latin typeface="Cambria Math" panose="02040503050406030204" pitchFamily="18" charset="0"/>
                          </a:rPr>
                          <m:t>2</m:t>
                        </m:r>
                      </m:sub>
                    </m:sSub>
                    <m:r>
                      <a:rPr lang="en-US" altLang="zh-CN" b="0" i="1" dirty="0" smtClean="0">
                        <a:latin typeface="Cambria Math" panose="02040503050406030204" pitchFamily="18" charset="0"/>
                      </a:rPr>
                      <m:t>)</m:t>
                    </m:r>
                  </m:oMath>
                </a14:m>
                <a:r>
                  <a:rPr lang="en-US" altLang="zh-CN" dirty="0"/>
                  <a:t> </a:t>
                </a:r>
                <a14:m>
                  <m:oMath xmlns:m="http://schemas.openxmlformats.org/officeDocument/2006/math">
                    <m:acc>
                      <m:accPr>
                        <m:chr m:val="̅"/>
                        <m:ctrlPr>
                          <a:rPr lang="en-US" altLang="zh-CN" i="1" dirty="0" smtClean="0">
                            <a:latin typeface="Cambria Math" panose="02040503050406030204" pitchFamily="18" charset="0"/>
                          </a:rPr>
                        </m:ctrlPr>
                      </m:accPr>
                      <m:e>
                        <m:r>
                          <a:rPr lang="en-US" altLang="zh-CN" i="1" dirty="0" smtClean="0">
                            <a:latin typeface="Cambria Math" panose="02040503050406030204" pitchFamily="18" charset="0"/>
                          </a:rPr>
                          <m:t>𝑣</m:t>
                        </m:r>
                      </m:e>
                    </m:acc>
                    <m:r>
                      <a:rPr lang="en-US" altLang="zh-CN" b="0" i="0" dirty="0" smtClean="0">
                        <a:latin typeface="Cambria Math" panose="02040503050406030204" pitchFamily="18" charset="0"/>
                      </a:rPr>
                      <m:t> </m:t>
                    </m:r>
                  </m:oMath>
                </a14:m>
                <a:r>
                  <a:rPr lang="zh-CN" altLang="en-US" dirty="0"/>
                  <a:t>是抽取這條邊的代價（</a:t>
                </a:r>
                <a:r>
                  <a:rPr lang="en-US" altLang="zh-CN" dirty="0"/>
                  <a:t>cost</a:t>
                </a:r>
                <a:r>
                  <a:rPr lang="zh-CN" altLang="en-US" dirty="0"/>
                  <a:t>）</a:t>
                </a:r>
                <a:endParaRPr lang="en-US" altLang="zh-CN" dirty="0"/>
              </a:p>
              <a:p>
                <a:pPr marL="342900" indent="-342900">
                  <a:buFont typeface="+mj-lt"/>
                  <a:buAutoNum type="arabicPeriod"/>
                </a:pPr>
                <a:endParaRPr lang="en-US" altLang="zh-CN" dirty="0"/>
              </a:p>
              <a:p>
                <a:pPr marL="342900" indent="-342900">
                  <a:buFont typeface="+mj-lt"/>
                  <a:buAutoNum type="arabicPeriod"/>
                </a:pPr>
                <a:endParaRPr lang="en-US" altLang="zh-CN" dirty="0"/>
              </a:p>
              <a:p>
                <a:pPr marL="342900" indent="-342900">
                  <a:buFont typeface="+mj-lt"/>
                  <a:buAutoNum type="arabicPeriod"/>
                </a:pPr>
                <a:endParaRPr lang="zh-CN" altLang="en-US" dirty="0"/>
              </a:p>
              <a:p>
                <a:pPr marL="342900" indent="-342900">
                  <a:buFont typeface="+mj-lt"/>
                  <a:buAutoNum type="arabicPeriod"/>
                </a:pPr>
                <a:r>
                  <a:rPr lang="zh-CN" altLang="en-US" dirty="0"/>
                  <a:t>將所有的邊按照</a:t>
                </a:r>
                <a:r>
                  <a:rPr lang="en-US" altLang="zh-CN" dirty="0"/>
                  <a:t>cost</a:t>
                </a:r>
                <a:r>
                  <a:rPr lang="zh-CN" altLang="en-US" dirty="0"/>
                  <a:t>的權值放到一個堆裡</a:t>
                </a:r>
                <a:endParaRPr lang="en-US" altLang="zh-CN" dirty="0"/>
              </a:p>
              <a:p>
                <a:pPr marL="342900" indent="-342900">
                  <a:buFont typeface="+mj-lt"/>
                  <a:buAutoNum type="arabicPeriod"/>
                </a:pPr>
                <a:endParaRPr lang="en-US" altLang="zh-CN" dirty="0"/>
              </a:p>
              <a:p>
                <a:pPr marL="342900" indent="-342900">
                  <a:buFont typeface="+mj-lt"/>
                  <a:buAutoNum type="arabicPeriod"/>
                </a:pPr>
                <a:endParaRPr lang="en-US" altLang="zh-CN" dirty="0"/>
              </a:p>
              <a:p>
                <a:pPr marL="342900" indent="-342900">
                  <a:buFont typeface="+mj-lt"/>
                  <a:buAutoNum type="arabicPeriod"/>
                </a:pPr>
                <a:endParaRPr lang="zh-CN" altLang="en-US" dirty="0"/>
              </a:p>
              <a:p>
                <a:pPr marL="342900" indent="-342900">
                  <a:buFont typeface="+mj-lt"/>
                  <a:buAutoNum type="arabicPeriod"/>
                </a:pPr>
                <a:r>
                  <a:rPr lang="zh-CN" altLang="en-US" dirty="0"/>
                  <a:t>每次移除代價（</a:t>
                </a:r>
                <a:r>
                  <a:rPr lang="en-US" altLang="zh-CN" dirty="0"/>
                  <a:t>cost</a:t>
                </a:r>
                <a:r>
                  <a:rPr lang="zh-CN" altLang="en-US" dirty="0"/>
                  <a:t>）最小的邊，並且更新包含著</a:t>
                </a:r>
                <a:r>
                  <a:rPr lang="en-US" altLang="zh-CN" dirty="0"/>
                  <a:t>v1</a:t>
                </a:r>
                <a:r>
                  <a:rPr lang="zh-CN" altLang="en-US" dirty="0"/>
                  <a:t>的所有有效邊的代價</a:t>
                </a:r>
              </a:p>
            </p:txBody>
          </p:sp>
        </mc:Choice>
        <mc:Fallback xmlns="">
          <p:sp>
            <p:nvSpPr>
              <p:cNvPr id="4" name="文本框 3">
                <a:extLst>
                  <a:ext uri="{FF2B5EF4-FFF2-40B4-BE49-F238E27FC236}">
                    <a16:creationId xmlns:a16="http://schemas.microsoft.com/office/drawing/2014/main" id="{0ECE22C6-370B-4FCE-B8DB-7F4FB4FD690A}"/>
                  </a:ext>
                </a:extLst>
              </p:cNvPr>
              <p:cNvSpPr txBox="1">
                <a:spLocks noRot="1" noChangeAspect="1" noMove="1" noResize="1" noEditPoints="1" noAdjustHandles="1" noChangeArrowheads="1" noChangeShapeType="1" noTextEdit="1"/>
              </p:cNvSpPr>
              <p:nvPr/>
            </p:nvSpPr>
            <p:spPr>
              <a:xfrm>
                <a:off x="304800" y="1324428"/>
                <a:ext cx="10914743" cy="4806252"/>
              </a:xfrm>
              <a:prstGeom prst="rect">
                <a:avLst/>
              </a:prstGeom>
              <a:blipFill>
                <a:blip r:embed="rId2"/>
                <a:stretch>
                  <a:fillRect l="-279" t="-634" b="-1014"/>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88BA32FD-ACA8-443E-814C-220430908D83}"/>
              </a:ext>
            </a:extLst>
          </p:cNvPr>
          <p:cNvSpPr txBox="1"/>
          <p:nvPr/>
        </p:nvSpPr>
        <p:spPr>
          <a:xfrm>
            <a:off x="304800" y="550120"/>
            <a:ext cx="4339771" cy="369332"/>
          </a:xfrm>
          <a:prstGeom prst="rect">
            <a:avLst/>
          </a:prstGeom>
          <a:noFill/>
        </p:spPr>
        <p:txBody>
          <a:bodyPr wrap="square" rtlCol="0">
            <a:spAutoFit/>
          </a:bodyPr>
          <a:lstStyle/>
          <a:p>
            <a:r>
              <a:rPr lang="zh-CN" altLang="en-US" dirty="0"/>
              <a:t>演算法流程</a:t>
            </a:r>
          </a:p>
        </p:txBody>
      </p:sp>
    </p:spTree>
    <p:extLst>
      <p:ext uri="{BB962C8B-B14F-4D97-AF65-F5344CB8AC3E}">
        <p14:creationId xmlns:p14="http://schemas.microsoft.com/office/powerpoint/2010/main" val="1092174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418454" y="402955"/>
            <a:ext cx="11220773" cy="1200329"/>
          </a:xfrm>
          <a:prstGeom prst="rect">
            <a:avLst/>
          </a:prstGeom>
          <a:noFill/>
        </p:spPr>
        <p:txBody>
          <a:bodyPr wrap="square" rtlCol="0">
            <a:spAutoFit/>
          </a:bodyPr>
          <a:lstStyle/>
          <a:p>
            <a:r>
              <a:rPr lang="zh-CN" altLang="en-US" dirty="0"/>
              <a:t>剩下的問題就是如何計算每個頂點的初始誤差矩陣</a:t>
            </a:r>
            <a:r>
              <a:rPr lang="en-US" altLang="zh-CN" dirty="0"/>
              <a:t>Q</a:t>
            </a:r>
            <a:r>
              <a:rPr lang="zh-CN" altLang="en-US" dirty="0"/>
              <a:t>，在原始網格模型中，每個頂點可以認為是其周圍三角片所在平面的交集，也就是這些平面的交點就是頂點位置。</a:t>
            </a:r>
            <a:endParaRPr lang="en-US" altLang="zh-CN" dirty="0"/>
          </a:p>
          <a:p>
            <a:endParaRPr lang="en-US" altLang="zh-CN" dirty="0"/>
          </a:p>
          <a:p>
            <a:r>
              <a:rPr lang="zh-CN" altLang="en-US" dirty="0"/>
              <a:t>我們定義頂點的誤差為頂點到這些平面的距離平方和：</a:t>
            </a:r>
          </a:p>
        </p:txBody>
      </p:sp>
      <p:pic>
        <p:nvPicPr>
          <p:cNvPr id="4" name="圖片 3"/>
          <p:cNvPicPr>
            <a:picLocks noChangeAspect="1"/>
          </p:cNvPicPr>
          <p:nvPr/>
        </p:nvPicPr>
        <p:blipFill>
          <a:blip r:embed="rId2"/>
          <a:stretch>
            <a:fillRect/>
          </a:stretch>
        </p:blipFill>
        <p:spPr>
          <a:xfrm>
            <a:off x="255722" y="1603284"/>
            <a:ext cx="3920550" cy="3702236"/>
          </a:xfrm>
          <a:prstGeom prst="rect">
            <a:avLst/>
          </a:prstGeom>
        </p:spPr>
      </p:pic>
      <mc:AlternateContent xmlns:mc="http://schemas.openxmlformats.org/markup-compatibility/2006" xmlns:a14="http://schemas.microsoft.com/office/drawing/2010/main">
        <mc:Choice Requires="a14">
          <p:sp>
            <p:nvSpPr>
              <p:cNvPr id="8" name="文字方塊 7"/>
              <p:cNvSpPr txBox="1"/>
              <p:nvPr/>
            </p:nvSpPr>
            <p:spPr>
              <a:xfrm>
                <a:off x="3932435" y="1945037"/>
                <a:ext cx="7950629" cy="369332"/>
              </a:xfrm>
              <a:prstGeom prst="rect">
                <a:avLst/>
              </a:prstGeom>
              <a:noFill/>
            </p:spPr>
            <p:txBody>
              <a:bodyPr wrap="square" rtlCol="0">
                <a:spAutoFit/>
              </a:bodyPr>
              <a:lstStyle/>
              <a:p>
                <a:r>
                  <a:rPr lang="zh-CN" altLang="en-US" dirty="0"/>
                  <a:t>其中</a:t>
                </a:r>
                <a14:m>
                  <m:oMath xmlns:m="http://schemas.openxmlformats.org/officeDocument/2006/math">
                    <m:r>
                      <a:rPr lang="zh-CN" altLang="en-US" i="1" dirty="0" smtClean="0">
                        <a:latin typeface="Cambria Math" panose="02040503050406030204" pitchFamily="18" charset="0"/>
                      </a:rPr>
                      <m:t>𝑝</m:t>
                    </m:r>
                    <m:r>
                      <a:rPr lang="zh-CN" altLang="en-US" i="0" dirty="0">
                        <a:latin typeface="Cambria Math" panose="02040503050406030204" pitchFamily="18" charset="0"/>
                      </a:rPr>
                      <m:t>=</m:t>
                    </m:r>
                    <m:sSup>
                      <m:sSupPr>
                        <m:ctrlPr>
                          <a:rPr lang="zh-CN" altLang="en-US" i="1" dirty="0">
                            <a:latin typeface="Cambria Math" panose="02040503050406030204" pitchFamily="18" charset="0"/>
                          </a:rPr>
                        </m:ctrlPr>
                      </m:sSupPr>
                      <m:e>
                        <m:d>
                          <m:dPr>
                            <m:begChr m:val="["/>
                            <m:endChr m:val="]"/>
                            <m:ctrlPr>
                              <a:rPr lang="zh-CN" altLang="en-US" i="1" dirty="0">
                                <a:latin typeface="Cambria Math" panose="02040503050406030204" pitchFamily="18" charset="0"/>
                              </a:rPr>
                            </m:ctrlPr>
                          </m:dPr>
                          <m:e>
                            <m:r>
                              <a:rPr lang="zh-CN" altLang="en-US" i="1" dirty="0">
                                <a:latin typeface="Cambria Math" panose="02040503050406030204" pitchFamily="18" charset="0"/>
                              </a:rPr>
                              <m:t>𝑎𝑏𝑐𝑑</m:t>
                            </m:r>
                          </m:e>
                        </m:d>
                      </m:e>
                      <m:sup>
                        <m:r>
                          <a:rPr lang="zh-CN" altLang="en-US" i="1" dirty="0">
                            <a:latin typeface="Cambria Math" panose="02040503050406030204" pitchFamily="18" charset="0"/>
                          </a:rPr>
                          <m:t>𝑇</m:t>
                        </m:r>
                      </m:sup>
                    </m:sSup>
                    <m:r>
                      <a:rPr lang="zh-CN" altLang="en-US" i="1" dirty="0">
                        <a:latin typeface="Cambria Math" panose="02040503050406030204" pitchFamily="18" charset="0"/>
                      </a:rPr>
                      <m:t>代表平面方程</m:t>
                    </m:r>
                    <m:r>
                      <a:rPr lang="zh-CN" altLang="en-US" i="1" dirty="0" smtClean="0">
                        <a:latin typeface="Cambria Math" panose="02040503050406030204" pitchFamily="18" charset="0"/>
                      </a:rPr>
                      <m:t>𝑎𝑥</m:t>
                    </m:r>
                    <m:r>
                      <a:rPr lang="zh-CN" altLang="en-US" i="0" dirty="0">
                        <a:latin typeface="Cambria Math" panose="02040503050406030204" pitchFamily="18" charset="0"/>
                      </a:rPr>
                      <m:t>+</m:t>
                    </m:r>
                    <m:r>
                      <a:rPr lang="zh-CN" altLang="en-US" i="1" dirty="0">
                        <a:latin typeface="Cambria Math" panose="02040503050406030204" pitchFamily="18" charset="0"/>
                      </a:rPr>
                      <m:t>𝑏𝑦</m:t>
                    </m:r>
                    <m:r>
                      <a:rPr lang="zh-CN" altLang="en-US" i="0" dirty="0">
                        <a:latin typeface="Cambria Math" panose="02040503050406030204" pitchFamily="18" charset="0"/>
                      </a:rPr>
                      <m:t>+</m:t>
                    </m:r>
                    <m:r>
                      <a:rPr lang="zh-CN" altLang="en-US" i="1" dirty="0">
                        <a:latin typeface="Cambria Math" panose="02040503050406030204" pitchFamily="18" charset="0"/>
                      </a:rPr>
                      <m:t>𝑐𝑧</m:t>
                    </m:r>
                    <m:r>
                      <a:rPr lang="zh-CN" altLang="en-US" i="0" dirty="0">
                        <a:latin typeface="Cambria Math" panose="02040503050406030204" pitchFamily="18" charset="0"/>
                      </a:rPr>
                      <m:t>+</m:t>
                    </m:r>
                    <m:r>
                      <a:rPr lang="zh-CN" altLang="en-US" i="1" dirty="0">
                        <a:latin typeface="Cambria Math" panose="02040503050406030204" pitchFamily="18" charset="0"/>
                      </a:rPr>
                      <m:t>𝑑</m:t>
                    </m:r>
                    <m:r>
                      <a:rPr lang="zh-CN" altLang="en-US" i="0" dirty="0">
                        <a:latin typeface="Cambria Math" panose="02040503050406030204" pitchFamily="18" charset="0"/>
                      </a:rPr>
                      <m:t>=0</m:t>
                    </m:r>
                    <m:d>
                      <m:dPr>
                        <m:ctrlPr>
                          <a:rPr lang="en-US" altLang="zh-CN" b="0" i="1" dirty="0" smtClean="0">
                            <a:latin typeface="Cambria Math" panose="02040503050406030204" pitchFamily="18" charset="0"/>
                          </a:rPr>
                        </m:ctrlPr>
                      </m:dPr>
                      <m:e>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𝑎</m:t>
                            </m:r>
                          </m:e>
                          <m:sup>
                            <m:r>
                              <a:rPr lang="en-US" altLang="zh-CN" b="0" i="1" dirty="0" smtClean="0">
                                <a:latin typeface="Cambria Math" panose="02040503050406030204" pitchFamily="18" charset="0"/>
                              </a:rPr>
                              <m:t>2</m:t>
                            </m:r>
                          </m:sup>
                        </m:sSup>
                        <m:r>
                          <a:rPr lang="en-US" altLang="zh-CN" b="0" i="1" dirty="0" smtClean="0">
                            <a:latin typeface="Cambria Math" panose="02040503050406030204" pitchFamily="18" charset="0"/>
                          </a:rPr>
                          <m:t>+</m:t>
                        </m:r>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𝑏</m:t>
                            </m:r>
                          </m:e>
                          <m:sup>
                            <m:r>
                              <a:rPr lang="en-US" altLang="zh-CN" b="0" i="1" dirty="0" smtClean="0">
                                <a:latin typeface="Cambria Math" panose="02040503050406030204" pitchFamily="18" charset="0"/>
                              </a:rPr>
                              <m:t>2</m:t>
                            </m:r>
                          </m:sup>
                        </m:sSup>
                        <m:r>
                          <a:rPr lang="en-US" altLang="zh-CN" b="0" i="1" dirty="0" smtClean="0">
                            <a:latin typeface="Cambria Math" panose="02040503050406030204" pitchFamily="18" charset="0"/>
                          </a:rPr>
                          <m:t>+</m:t>
                        </m:r>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𝑐</m:t>
                            </m:r>
                          </m:e>
                          <m:sup>
                            <m:r>
                              <a:rPr lang="en-US" altLang="zh-CN" b="0" i="1" dirty="0" smtClean="0">
                                <a:latin typeface="Cambria Math" panose="02040503050406030204" pitchFamily="18" charset="0"/>
                              </a:rPr>
                              <m:t>2</m:t>
                            </m:r>
                          </m:sup>
                        </m:sSup>
                        <m:r>
                          <a:rPr lang="en-US" altLang="zh-CN" b="0" i="1" dirty="0" smtClean="0">
                            <a:latin typeface="Cambria Math" panose="02040503050406030204" pitchFamily="18" charset="0"/>
                          </a:rPr>
                          <m:t>=1</m:t>
                        </m:r>
                      </m:e>
                    </m:d>
                    <m:r>
                      <a:rPr lang="zh-CN" altLang="en-US" i="1" dirty="0">
                        <a:latin typeface="Cambria Math" panose="02040503050406030204" pitchFamily="18" charset="0"/>
                      </a:rPr>
                      <m:t>的</m:t>
                    </m:r>
                  </m:oMath>
                </a14:m>
                <a:r>
                  <a:rPr lang="zh-CN" altLang="en-US" dirty="0"/>
                  <a:t>係數</a:t>
                </a:r>
              </a:p>
            </p:txBody>
          </p:sp>
        </mc:Choice>
        <mc:Fallback xmlns="">
          <p:sp>
            <p:nvSpPr>
              <p:cNvPr id="8" name="文字方塊 7"/>
              <p:cNvSpPr txBox="1">
                <a:spLocks noRot="1" noChangeAspect="1" noMove="1" noResize="1" noEditPoints="1" noAdjustHandles="1" noChangeArrowheads="1" noChangeShapeType="1" noTextEdit="1"/>
              </p:cNvSpPr>
              <p:nvPr/>
            </p:nvSpPr>
            <p:spPr>
              <a:xfrm>
                <a:off x="3932435" y="1945037"/>
                <a:ext cx="7950629" cy="369332"/>
              </a:xfrm>
              <a:prstGeom prst="rect">
                <a:avLst/>
              </a:prstGeom>
              <a:blipFill>
                <a:blip r:embed="rId3"/>
                <a:stretch>
                  <a:fillRect l="-613"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3932435" y="2433234"/>
                <a:ext cx="7706792" cy="390748"/>
              </a:xfrm>
              <a:prstGeom prst="rect">
                <a:avLst/>
              </a:prstGeom>
              <a:noFill/>
            </p:spPr>
            <p:txBody>
              <a:bodyPr wrap="square" rtlCol="0">
                <a:spAutoFit/>
              </a:bodyPr>
              <a:lstStyle/>
              <a:p>
                <a14:m>
                  <m:oMath xmlns:m="http://schemas.openxmlformats.org/officeDocument/2006/math">
                    <m:sSub>
                      <m:sSubPr>
                        <m:ctrlPr>
                          <a:rPr lang="en-US" altLang="zh-CN" i="1" dirty="0" smtClean="0">
                            <a:latin typeface="Cambria Math" panose="02040503050406030204" pitchFamily="18" charset="0"/>
                          </a:rPr>
                        </m:ctrlPr>
                      </m:sSubPr>
                      <m:e>
                        <m:r>
                          <a:rPr lang="en-US" altLang="zh-CN" i="1" dirty="0" err="1">
                            <a:latin typeface="Cambria Math" panose="02040503050406030204" pitchFamily="18" charset="0"/>
                          </a:rPr>
                          <m:t>𝐾</m:t>
                        </m:r>
                      </m:e>
                      <m:sub>
                        <m:r>
                          <a:rPr lang="en-US" altLang="zh-CN" i="1" dirty="0" err="1">
                            <a:latin typeface="Cambria Math" panose="02040503050406030204" pitchFamily="18" charset="0"/>
                          </a:rPr>
                          <m:t>𝑝</m:t>
                        </m:r>
                      </m:sub>
                    </m:sSub>
                  </m:oMath>
                </a14:m>
                <a:r>
                  <a:rPr lang="en-US" altLang="zh-CN" dirty="0"/>
                  <a:t> </a:t>
                </a:r>
                <a:r>
                  <a:rPr lang="zh-CN" altLang="en-US" dirty="0"/>
                  <a:t>為二次基本誤差矩陣：</a:t>
                </a:r>
              </a:p>
            </p:txBody>
          </p:sp>
        </mc:Choice>
        <mc:Fallback xmlns="">
          <p:sp>
            <p:nvSpPr>
              <p:cNvPr id="13" name="文字方塊 12"/>
              <p:cNvSpPr txBox="1">
                <a:spLocks noRot="1" noChangeAspect="1" noMove="1" noResize="1" noEditPoints="1" noAdjustHandles="1" noChangeArrowheads="1" noChangeShapeType="1" noTextEdit="1"/>
              </p:cNvSpPr>
              <p:nvPr/>
            </p:nvSpPr>
            <p:spPr>
              <a:xfrm>
                <a:off x="3932435" y="2433234"/>
                <a:ext cx="7706792" cy="390748"/>
              </a:xfrm>
              <a:prstGeom prst="rect">
                <a:avLst/>
              </a:prstGeom>
              <a:blipFill>
                <a:blip r:embed="rId4"/>
                <a:stretch>
                  <a:fillRect t="-6250" b="-20313"/>
                </a:stretch>
              </a:blipFill>
            </p:spPr>
            <p:txBody>
              <a:bodyPr/>
              <a:lstStyle/>
              <a:p>
                <a:r>
                  <a:rPr lang="zh-CN" altLang="en-US">
                    <a:noFill/>
                  </a:rPr>
                  <a:t> </a:t>
                </a:r>
              </a:p>
            </p:txBody>
          </p:sp>
        </mc:Fallback>
      </mc:AlternateContent>
      <p:pic>
        <p:nvPicPr>
          <p:cNvPr id="14" name="圖片 13"/>
          <p:cNvPicPr>
            <a:picLocks noChangeAspect="1"/>
          </p:cNvPicPr>
          <p:nvPr/>
        </p:nvPicPr>
        <p:blipFill>
          <a:blip r:embed="rId5"/>
          <a:stretch>
            <a:fillRect/>
          </a:stretch>
        </p:blipFill>
        <p:spPr>
          <a:xfrm>
            <a:off x="6813402" y="2433234"/>
            <a:ext cx="3664138" cy="1149409"/>
          </a:xfrm>
          <a:prstGeom prst="rect">
            <a:avLst/>
          </a:prstGeom>
        </p:spPr>
      </p:pic>
      <mc:AlternateContent xmlns:mc="http://schemas.openxmlformats.org/markup-compatibility/2006" xmlns:a14="http://schemas.microsoft.com/office/drawing/2010/main">
        <mc:Choice Requires="a14">
          <p:sp>
            <p:nvSpPr>
              <p:cNvPr id="15" name="文字方塊 14"/>
              <p:cNvSpPr txBox="1"/>
              <p:nvPr/>
            </p:nvSpPr>
            <p:spPr>
              <a:xfrm>
                <a:off x="635431" y="5305520"/>
                <a:ext cx="11247633" cy="961738"/>
              </a:xfrm>
              <a:prstGeom prst="rect">
                <a:avLst/>
              </a:prstGeom>
              <a:noFill/>
            </p:spPr>
            <p:txBody>
              <a:bodyPr wrap="square" rtlCol="0">
                <a:spAutoFit/>
              </a:bodyPr>
              <a:lstStyle/>
              <a:p>
                <a:r>
                  <a:rPr lang="zh-CN" altLang="en-US" dirty="0"/>
                  <a:t>因此原始網格中頂點</a:t>
                </a:r>
                <a:r>
                  <a:rPr lang="en-US" altLang="zh-CN" dirty="0"/>
                  <a:t>v</a:t>
                </a:r>
                <a:r>
                  <a:rPr lang="zh-CN" altLang="en-US" dirty="0"/>
                  <a:t>的初始誤差為</a:t>
                </a:r>
                <a:r>
                  <a:rPr lang="en-US" altLang="zh-CN" dirty="0"/>
                  <a:t>Δ(</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b="0" i="1" smtClean="0">
                            <a:latin typeface="Cambria Math" panose="02040503050406030204" pitchFamily="18" charset="0"/>
                          </a:rPr>
                          <m:t> </m:t>
                        </m:r>
                      </m:sub>
                    </m:sSub>
                  </m:oMath>
                </a14:m>
                <a:r>
                  <a:rPr lang="en-US" altLang="zh-CN" dirty="0"/>
                  <a:t>) </a:t>
                </a:r>
                <a:r>
                  <a:rPr lang="zh-CN" altLang="en-US" dirty="0"/>
                  <a:t>，當邊收縮後，新頂點誤差為</a:t>
                </a:r>
                <a:r>
                  <a:rPr lang="en-US" altLang="zh-CN" dirty="0"/>
                  <a:t>Δ(</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m:rPr>
                            <m:sty m:val="p"/>
                          </m:rPr>
                          <a:rPr lang="en-US" altLang="zh-CN" i="1">
                            <a:latin typeface="Cambria Math" panose="02040503050406030204" pitchFamily="18" charset="0"/>
                          </a:rPr>
                          <m:t>bar</m:t>
                        </m:r>
                      </m:sub>
                    </m:sSub>
                  </m:oMath>
                </a14:m>
                <a:r>
                  <a:rPr lang="en-US" altLang="zh-CN" dirty="0"/>
                  <a:t>) = </a:t>
                </a:r>
                <a14:m>
                  <m:oMath xmlns:m="http://schemas.openxmlformats.org/officeDocument/2006/math">
                    <m:sSup>
                      <m:sSupPr>
                        <m:ctrlPr>
                          <a:rPr lang="en-US" altLang="zh-CN" i="1" dirty="0" smtClean="0">
                            <a:latin typeface="Cambria Math" panose="02040503050406030204" pitchFamily="18" charset="0"/>
                          </a:rPr>
                        </m:ctrlPr>
                      </m:sSupPr>
                      <m:e>
                        <m:sSubSup>
                          <m:sSubSupPr>
                            <m:ctrlPr>
                              <a:rPr lang="en-US" altLang="zh-CN" i="1" dirty="0" smtClean="0">
                                <a:latin typeface="Cambria Math" panose="02040503050406030204" pitchFamily="18" charset="0"/>
                              </a:rPr>
                            </m:ctrlPr>
                          </m:sSubSupPr>
                          <m:e>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𝑣</m:t>
                                </m:r>
                              </m:e>
                              <m:sub>
                                <m:r>
                                  <a:rPr lang="en-US" altLang="zh-CN" b="0" i="1" dirty="0" smtClean="0">
                                    <a:latin typeface="Cambria Math" panose="02040503050406030204" pitchFamily="18" charset="0"/>
                                  </a:rPr>
                                  <m:t> </m:t>
                                </m:r>
                              </m:sub>
                            </m:sSub>
                          </m:e>
                          <m:sub>
                            <m:r>
                              <m:rPr>
                                <m:sty m:val="p"/>
                              </m:rPr>
                              <a:rPr lang="en-US" altLang="zh-CN" i="1" dirty="0">
                                <a:latin typeface="Cambria Math" panose="02040503050406030204" pitchFamily="18" charset="0"/>
                              </a:rPr>
                              <m:t>bar</m:t>
                            </m:r>
                          </m:sub>
                          <m:sup>
                            <m:r>
                              <m:rPr>
                                <m:sty m:val="p"/>
                              </m:rPr>
                              <a:rPr lang="en-US" altLang="zh-CN" i="1" dirty="0">
                                <a:latin typeface="Cambria Math" panose="02040503050406030204" pitchFamily="18" charset="0"/>
                              </a:rPr>
                              <m:t>T</m:t>
                            </m:r>
                          </m:sup>
                        </m:sSubSup>
                        <m:r>
                          <a:rPr lang="en-US" altLang="zh-CN" b="0"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𝑄</m:t>
                            </m:r>
                          </m:e>
                          <m:sub>
                            <m:eqArr>
                              <m:eqArrPr>
                                <m:ctrlPr>
                                  <a:rPr lang="en-US" altLang="zh-CN" b="0" i="1" dirty="0" smtClean="0">
                                    <a:latin typeface="Cambria Math" panose="02040503050406030204" pitchFamily="18" charset="0"/>
                                  </a:rPr>
                                </m:ctrlPr>
                              </m:eqArrPr>
                              <m:e>
                                <m:r>
                                  <a:rPr lang="en-US" altLang="zh-CN" b="0" i="1" dirty="0" smtClean="0">
                                    <a:latin typeface="Cambria Math" panose="02040503050406030204" pitchFamily="18" charset="0"/>
                                  </a:rPr>
                                  <m:t>𝑏𝑎𝑟</m:t>
                                </m:r>
                              </m:e>
                              <m:e>
                                <m:r>
                                  <a:rPr lang="en-US" altLang="zh-CN" b="0" i="1" dirty="0" smtClean="0">
                                    <a:latin typeface="Cambria Math" panose="02040503050406030204" pitchFamily="18" charset="0"/>
                                  </a:rPr>
                                  <m:t> </m:t>
                                </m:r>
                              </m:e>
                            </m:eqArr>
                          </m:sub>
                        </m:sSub>
                      </m:e>
                      <m:sup>
                        <m:r>
                          <a:rPr lang="en-US" altLang="zh-CN" b="0" i="1" dirty="0" smtClean="0">
                            <a:latin typeface="Cambria Math" panose="02040503050406030204" pitchFamily="18" charset="0"/>
                          </a:rPr>
                          <m:t>  </m:t>
                        </m:r>
                      </m:sup>
                    </m:sSup>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m:rPr>
                            <m:sty m:val="p"/>
                          </m:rPr>
                          <a:rPr lang="en-US" altLang="zh-CN" i="1">
                            <a:latin typeface="Cambria Math" panose="02040503050406030204" pitchFamily="18" charset="0"/>
                          </a:rPr>
                          <m:t>bar</m:t>
                        </m:r>
                      </m:sub>
                    </m:sSub>
                  </m:oMath>
                </a14:m>
                <a:endParaRPr lang="en-US" altLang="zh-CN" dirty="0"/>
              </a:p>
              <a:p>
                <a:endParaRPr lang="en-US" altLang="zh-CN" dirty="0"/>
              </a:p>
              <a:p>
                <a:r>
                  <a:rPr lang="zh-CN" altLang="en-US" dirty="0"/>
                  <a:t>我們依次選取收縮後新頂點誤差最小的邊進行反覆運算收縮直到滿足要求為止。</a:t>
                </a:r>
              </a:p>
            </p:txBody>
          </p:sp>
        </mc:Choice>
        <mc:Fallback xmlns="">
          <p:sp>
            <p:nvSpPr>
              <p:cNvPr id="15" name="文字方塊 14"/>
              <p:cNvSpPr txBox="1">
                <a:spLocks noRot="1" noChangeAspect="1" noMove="1" noResize="1" noEditPoints="1" noAdjustHandles="1" noChangeArrowheads="1" noChangeShapeType="1" noTextEdit="1"/>
              </p:cNvSpPr>
              <p:nvPr/>
            </p:nvSpPr>
            <p:spPr>
              <a:xfrm>
                <a:off x="635431" y="5305520"/>
                <a:ext cx="11247633" cy="961738"/>
              </a:xfrm>
              <a:prstGeom prst="rect">
                <a:avLst/>
              </a:prstGeom>
              <a:blipFill>
                <a:blip r:embed="rId6"/>
                <a:stretch>
                  <a:fillRect l="-434" t="-1899" b="-886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67233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è¿éåå¾çæè¿°">
            <a:extLst>
              <a:ext uri="{FF2B5EF4-FFF2-40B4-BE49-F238E27FC236}">
                <a16:creationId xmlns:a16="http://schemas.microsoft.com/office/drawing/2014/main" id="{EB5879E6-D017-4E5B-9154-70BBB26B659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3612" y="991730"/>
            <a:ext cx="7689277" cy="41898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images2015.cnblogs.com/blog/778572/201603/778572-20160323164425089-188644535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89735" y="588935"/>
            <a:ext cx="36576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images2015.cnblogs.com/blog/778572/201603/778572-20160323164457183-154691835.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26856" y="3332136"/>
            <a:ext cx="4541542" cy="3406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63674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7346</TotalTime>
  <Words>758</Words>
  <Application>Microsoft Office PowerPoint</Application>
  <PresentationFormat>宽屏</PresentationFormat>
  <Paragraphs>50</Paragraphs>
  <Slides>7</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7</vt:i4>
      </vt:variant>
    </vt:vector>
  </HeadingPairs>
  <TitlesOfParts>
    <vt:vector size="12" baseType="lpstr">
      <vt:lpstr>等线</vt:lpstr>
      <vt:lpstr>等线 Light</vt:lpstr>
      <vt:lpstr>Arial</vt:lpstr>
      <vt:lpstr>Cambria Math</vt:lpstr>
      <vt:lpstr>Office 主题​​</vt:lpstr>
      <vt:lpstr>Surface Simplification Using   Quadric Error Metrics</vt:lpstr>
      <vt:lpstr>Abstract</vt:lpstr>
      <vt:lpstr>Decimation via Pair Contraction</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Simplification Using   Quadric Error Metrics</dc:title>
  <dc:creator>仇骋越</dc:creator>
  <cp:lastModifiedBy>仇骋越</cp:lastModifiedBy>
  <cp:revision>13</cp:revision>
  <dcterms:created xsi:type="dcterms:W3CDTF">2018-03-13T08:27:59Z</dcterms:created>
  <dcterms:modified xsi:type="dcterms:W3CDTF">2018-03-19T06:45:49Z</dcterms:modified>
</cp:coreProperties>
</file>