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emf" ContentType="image/x-emf"/>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9"/>
  </p:notesMasterIdLst>
  <p:sldIdLst>
    <p:sldId id="256" r:id="rId2"/>
    <p:sldId id="333" r:id="rId3"/>
    <p:sldId id="310" r:id="rId4"/>
    <p:sldId id="345" r:id="rId5"/>
    <p:sldId id="311" r:id="rId6"/>
    <p:sldId id="313" r:id="rId7"/>
    <p:sldId id="314" r:id="rId8"/>
    <p:sldId id="385" r:id="rId9"/>
    <p:sldId id="386" r:id="rId10"/>
    <p:sldId id="387" r:id="rId11"/>
    <p:sldId id="388" r:id="rId12"/>
    <p:sldId id="389" r:id="rId13"/>
    <p:sldId id="390" r:id="rId14"/>
    <p:sldId id="391" r:id="rId15"/>
    <p:sldId id="392" r:id="rId16"/>
    <p:sldId id="393" r:id="rId17"/>
    <p:sldId id="394" r:id="rId18"/>
    <p:sldId id="395" r:id="rId19"/>
    <p:sldId id="396" r:id="rId20"/>
    <p:sldId id="397" r:id="rId21"/>
    <p:sldId id="398" r:id="rId22"/>
    <p:sldId id="399" r:id="rId23"/>
    <p:sldId id="400" r:id="rId24"/>
    <p:sldId id="401" r:id="rId25"/>
    <p:sldId id="402" r:id="rId26"/>
    <p:sldId id="403" r:id="rId27"/>
    <p:sldId id="404" r:id="rId28"/>
    <p:sldId id="315" r:id="rId29"/>
    <p:sldId id="357" r:id="rId30"/>
    <p:sldId id="317" r:id="rId31"/>
    <p:sldId id="318" r:id="rId32"/>
    <p:sldId id="319" r:id="rId33"/>
    <p:sldId id="320" r:id="rId34"/>
    <p:sldId id="321" r:id="rId35"/>
    <p:sldId id="322" r:id="rId36"/>
    <p:sldId id="323" r:id="rId37"/>
    <p:sldId id="324" r:id="rId38"/>
    <p:sldId id="325" r:id="rId39"/>
    <p:sldId id="326" r:id="rId40"/>
    <p:sldId id="327" r:id="rId41"/>
    <p:sldId id="328" r:id="rId42"/>
    <p:sldId id="329" r:id="rId43"/>
    <p:sldId id="330" r:id="rId44"/>
    <p:sldId id="331" r:id="rId45"/>
    <p:sldId id="332" r:id="rId46"/>
    <p:sldId id="358" r:id="rId47"/>
    <p:sldId id="359" r:id="rId48"/>
    <p:sldId id="360" r:id="rId49"/>
    <p:sldId id="405" r:id="rId50"/>
    <p:sldId id="362" r:id="rId51"/>
    <p:sldId id="363" r:id="rId52"/>
    <p:sldId id="364" r:id="rId53"/>
    <p:sldId id="365" r:id="rId54"/>
    <p:sldId id="366" r:id="rId55"/>
    <p:sldId id="367" r:id="rId56"/>
    <p:sldId id="368" r:id="rId57"/>
    <p:sldId id="369" r:id="rId58"/>
    <p:sldId id="370" r:id="rId59"/>
    <p:sldId id="371" r:id="rId60"/>
    <p:sldId id="372" r:id="rId61"/>
    <p:sldId id="373" r:id="rId62"/>
    <p:sldId id="374" r:id="rId63"/>
    <p:sldId id="375" r:id="rId64"/>
    <p:sldId id="376" r:id="rId65"/>
    <p:sldId id="377" r:id="rId66"/>
    <p:sldId id="378" r:id="rId67"/>
    <p:sldId id="379" r:id="rId68"/>
    <p:sldId id="380" r:id="rId69"/>
    <p:sldId id="381" r:id="rId70"/>
    <p:sldId id="382" r:id="rId71"/>
    <p:sldId id="383" r:id="rId72"/>
    <p:sldId id="384" r:id="rId73"/>
    <p:sldId id="406" r:id="rId74"/>
    <p:sldId id="407" r:id="rId75"/>
    <p:sldId id="408" r:id="rId76"/>
    <p:sldId id="409" r:id="rId77"/>
    <p:sldId id="410" r:id="rId78"/>
  </p:sldIdLst>
  <p:sldSz cx="12192000" cy="6858000"/>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466" autoAdjust="0"/>
    <p:restoredTop sz="52506" autoAdjust="0"/>
  </p:normalViewPr>
  <p:slideViewPr>
    <p:cSldViewPr snapToGrid="0">
      <p:cViewPr>
        <p:scale>
          <a:sx n="50" d="100"/>
          <a:sy n="50" d="100"/>
        </p:scale>
        <p:origin x="2814" y="3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443DED5-6AC1-4F22-BEA9-C8CB61811BD3}" type="datetimeFigureOut">
              <a:rPr lang="zh-TW" altLang="en-US" smtClean="0"/>
              <a:t>2018/3/9</a:t>
            </a:fld>
            <a:endParaRPr lang="zh-TW" altLang="en-US"/>
          </a:p>
        </p:txBody>
      </p:sp>
      <p:sp>
        <p:nvSpPr>
          <p:cNvPr id="4" name="投影片圖像版面配置區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EB8A6B-14A0-4A94-BD58-EBB49FFE4CAA}" type="slidenum">
              <a:rPr lang="zh-TW" altLang="en-US" smtClean="0"/>
              <a:t>‹#›</a:t>
            </a:fld>
            <a:endParaRPr lang="zh-TW" altLang="en-US"/>
          </a:p>
        </p:txBody>
      </p:sp>
    </p:spTree>
    <p:extLst>
      <p:ext uri="{BB962C8B-B14F-4D97-AF65-F5344CB8AC3E}">
        <p14:creationId xmlns:p14="http://schemas.microsoft.com/office/powerpoint/2010/main" val="34717643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C1EB8A6B-14A0-4A94-BD58-EBB49FFE4CAA}" type="slidenum">
              <a:rPr lang="zh-TW" altLang="en-US" smtClean="0"/>
              <a:t>1</a:t>
            </a:fld>
            <a:endParaRPr lang="zh-TW" altLang="en-US"/>
          </a:p>
        </p:txBody>
      </p:sp>
    </p:spTree>
    <p:extLst>
      <p:ext uri="{BB962C8B-B14F-4D97-AF65-F5344CB8AC3E}">
        <p14:creationId xmlns:p14="http://schemas.microsoft.com/office/powerpoint/2010/main" val="32816886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1CB92C74-CE68-4AF3-BE94-9C2F72CDBBCF}" type="slidenum">
              <a:rPr lang="zh-TW" altLang="en-US"/>
              <a:pPr>
                <a:spcBef>
                  <a:spcPct val="0"/>
                </a:spcBef>
              </a:pPr>
              <a:t>13</a:t>
            </a:fld>
            <a:endParaRPr lang="en-US" altLang="zh-TW"/>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en-US" smtClean="0"/>
          </a:p>
        </p:txBody>
      </p:sp>
    </p:spTree>
    <p:extLst>
      <p:ext uri="{BB962C8B-B14F-4D97-AF65-F5344CB8AC3E}">
        <p14:creationId xmlns:p14="http://schemas.microsoft.com/office/powerpoint/2010/main" val="8661090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9506D96B-F202-4E46-9E88-089DDE6682D2}" type="slidenum">
              <a:rPr lang="zh-TW" altLang="en-US"/>
              <a:pPr>
                <a:spcBef>
                  <a:spcPct val="0"/>
                </a:spcBef>
              </a:pPr>
              <a:t>14</a:t>
            </a:fld>
            <a:endParaRPr lang="en-US" altLang="zh-TW"/>
          </a:p>
        </p:txBody>
      </p:sp>
      <p:sp>
        <p:nvSpPr>
          <p:cNvPr id="113667" name="Rectangle 2"/>
          <p:cNvSpPr>
            <a:spLocks noGrp="1" noRot="1" noChangeAspect="1" noChangeArrowheads="1" noTextEdit="1"/>
          </p:cNvSpPr>
          <p:nvPr>
            <p:ph type="sldImg"/>
          </p:nvPr>
        </p:nvSpPr>
        <p:spPr>
          <a:ln/>
        </p:spPr>
      </p:sp>
      <p:sp>
        <p:nvSpPr>
          <p:cNvPr id="1136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en-US" smtClean="0"/>
          </a:p>
        </p:txBody>
      </p:sp>
    </p:spTree>
    <p:extLst>
      <p:ext uri="{BB962C8B-B14F-4D97-AF65-F5344CB8AC3E}">
        <p14:creationId xmlns:p14="http://schemas.microsoft.com/office/powerpoint/2010/main" val="26528549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30C337F-1FF8-4FB1-8129-1D58D07C9950}" type="slidenum">
              <a:rPr lang="zh-TW" altLang="en-US"/>
              <a:pPr>
                <a:spcBef>
                  <a:spcPct val="0"/>
                </a:spcBef>
              </a:pPr>
              <a:t>15</a:t>
            </a:fld>
            <a:endParaRPr lang="en-US" altLang="zh-TW"/>
          </a:p>
        </p:txBody>
      </p:sp>
      <p:sp>
        <p:nvSpPr>
          <p:cNvPr id="114691" name="Rectangle 2"/>
          <p:cNvSpPr>
            <a:spLocks noGrp="1" noRot="1" noChangeAspect="1" noChangeArrowheads="1" noTextEdit="1"/>
          </p:cNvSpPr>
          <p:nvPr>
            <p:ph type="sldImg"/>
          </p:nvPr>
        </p:nvSpPr>
        <p:spPr>
          <a:ln/>
        </p:spPr>
      </p:sp>
      <p:sp>
        <p:nvSpPr>
          <p:cNvPr id="1146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en-US" smtClean="0"/>
          </a:p>
        </p:txBody>
      </p:sp>
    </p:spTree>
    <p:extLst>
      <p:ext uri="{BB962C8B-B14F-4D97-AF65-F5344CB8AC3E}">
        <p14:creationId xmlns:p14="http://schemas.microsoft.com/office/powerpoint/2010/main" val="41477174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5BA8FE70-73A7-4C49-B7B4-A7718F39BCF5}" type="slidenum">
              <a:rPr lang="zh-TW" altLang="en-US"/>
              <a:pPr>
                <a:spcBef>
                  <a:spcPct val="0"/>
                </a:spcBef>
              </a:pPr>
              <a:t>16</a:t>
            </a:fld>
            <a:endParaRPr lang="en-US" altLang="zh-TW"/>
          </a:p>
        </p:txBody>
      </p:sp>
      <p:sp>
        <p:nvSpPr>
          <p:cNvPr id="115715" name="Rectangle 2"/>
          <p:cNvSpPr>
            <a:spLocks noGrp="1" noRot="1" noChangeAspect="1" noChangeArrowheads="1" noTextEdit="1"/>
          </p:cNvSpPr>
          <p:nvPr>
            <p:ph type="sldImg"/>
          </p:nvPr>
        </p:nvSpPr>
        <p:spPr>
          <a:ln/>
        </p:spPr>
      </p:sp>
      <p:sp>
        <p:nvSpPr>
          <p:cNvPr id="1157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en-US" smtClean="0"/>
          </a:p>
        </p:txBody>
      </p:sp>
    </p:spTree>
    <p:extLst>
      <p:ext uri="{BB962C8B-B14F-4D97-AF65-F5344CB8AC3E}">
        <p14:creationId xmlns:p14="http://schemas.microsoft.com/office/powerpoint/2010/main" val="23508762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24632C28-7E51-4C76-BAF6-818D1086245C}" type="slidenum">
              <a:rPr lang="zh-TW" altLang="en-US"/>
              <a:pPr>
                <a:spcBef>
                  <a:spcPct val="0"/>
                </a:spcBef>
              </a:pPr>
              <a:t>17</a:t>
            </a:fld>
            <a:endParaRPr lang="en-US" altLang="zh-TW"/>
          </a:p>
        </p:txBody>
      </p:sp>
      <p:sp>
        <p:nvSpPr>
          <p:cNvPr id="116739" name="Rectangle 2"/>
          <p:cNvSpPr>
            <a:spLocks noGrp="1" noRot="1" noChangeAspect="1" noChangeArrowheads="1" noTextEdit="1"/>
          </p:cNvSpPr>
          <p:nvPr>
            <p:ph type="sldImg"/>
          </p:nvPr>
        </p:nvSpPr>
        <p:spPr>
          <a:ln/>
        </p:spPr>
      </p:sp>
      <p:sp>
        <p:nvSpPr>
          <p:cNvPr id="1167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en-US" smtClean="0"/>
          </a:p>
        </p:txBody>
      </p:sp>
    </p:spTree>
    <p:extLst>
      <p:ext uri="{BB962C8B-B14F-4D97-AF65-F5344CB8AC3E}">
        <p14:creationId xmlns:p14="http://schemas.microsoft.com/office/powerpoint/2010/main" val="404941241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39EC3999-4B78-4C53-8458-D34C33BC26C6}" type="slidenum">
              <a:rPr lang="zh-TW" altLang="en-US"/>
              <a:pPr>
                <a:spcBef>
                  <a:spcPct val="0"/>
                </a:spcBef>
              </a:pPr>
              <a:t>18</a:t>
            </a:fld>
            <a:endParaRPr lang="en-US" altLang="zh-TW"/>
          </a:p>
        </p:txBody>
      </p:sp>
      <p:sp>
        <p:nvSpPr>
          <p:cNvPr id="117763" name="Rectangle 2"/>
          <p:cNvSpPr>
            <a:spLocks noGrp="1" noRot="1" noChangeAspect="1" noChangeArrowheads="1" noTextEdit="1"/>
          </p:cNvSpPr>
          <p:nvPr>
            <p:ph type="sldImg"/>
          </p:nvPr>
        </p:nvSpPr>
        <p:spPr>
          <a:ln/>
        </p:spPr>
      </p:sp>
      <p:sp>
        <p:nvSpPr>
          <p:cNvPr id="1177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en-US" smtClean="0"/>
          </a:p>
        </p:txBody>
      </p:sp>
    </p:spTree>
    <p:extLst>
      <p:ext uri="{BB962C8B-B14F-4D97-AF65-F5344CB8AC3E}">
        <p14:creationId xmlns:p14="http://schemas.microsoft.com/office/powerpoint/2010/main" val="264050078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EC3A82A2-D4F3-4AB5-B906-D47643B95BF0}" type="slidenum">
              <a:rPr lang="zh-TW" altLang="en-US"/>
              <a:pPr>
                <a:spcBef>
                  <a:spcPct val="0"/>
                </a:spcBef>
              </a:pPr>
              <a:t>19</a:t>
            </a:fld>
            <a:endParaRPr lang="en-US" altLang="zh-TW"/>
          </a:p>
        </p:txBody>
      </p:sp>
      <p:sp>
        <p:nvSpPr>
          <p:cNvPr id="118787" name="Rectangle 2"/>
          <p:cNvSpPr>
            <a:spLocks noGrp="1" noRot="1" noChangeAspect="1" noChangeArrowheads="1" noTextEdit="1"/>
          </p:cNvSpPr>
          <p:nvPr>
            <p:ph type="sldImg"/>
          </p:nvPr>
        </p:nvSpPr>
        <p:spPr>
          <a:ln/>
        </p:spPr>
      </p:sp>
      <p:sp>
        <p:nvSpPr>
          <p:cNvPr id="1187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en-US" smtClean="0"/>
          </a:p>
        </p:txBody>
      </p:sp>
    </p:spTree>
    <p:extLst>
      <p:ext uri="{BB962C8B-B14F-4D97-AF65-F5344CB8AC3E}">
        <p14:creationId xmlns:p14="http://schemas.microsoft.com/office/powerpoint/2010/main" val="109889427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239FA1D1-4301-4E6B-A608-02A81F155E38}" type="slidenum">
              <a:rPr lang="zh-TW" altLang="en-US"/>
              <a:pPr>
                <a:spcBef>
                  <a:spcPct val="0"/>
                </a:spcBef>
              </a:pPr>
              <a:t>20</a:t>
            </a:fld>
            <a:endParaRPr lang="en-US" altLang="zh-TW"/>
          </a:p>
        </p:txBody>
      </p:sp>
      <p:sp>
        <p:nvSpPr>
          <p:cNvPr id="119811" name="Rectangle 2"/>
          <p:cNvSpPr>
            <a:spLocks noGrp="1" noRot="1" noChangeAspect="1" noChangeArrowheads="1" noTextEdit="1"/>
          </p:cNvSpPr>
          <p:nvPr>
            <p:ph type="sldImg"/>
          </p:nvPr>
        </p:nvSpPr>
        <p:spPr>
          <a:ln/>
        </p:spPr>
      </p:sp>
      <p:sp>
        <p:nvSpPr>
          <p:cNvPr id="1198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en-US" smtClean="0"/>
          </a:p>
        </p:txBody>
      </p:sp>
    </p:spTree>
    <p:extLst>
      <p:ext uri="{BB962C8B-B14F-4D97-AF65-F5344CB8AC3E}">
        <p14:creationId xmlns:p14="http://schemas.microsoft.com/office/powerpoint/2010/main" val="31116111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87EBE3C0-0F32-4122-BB0B-6C1A8C68EA9E}" type="slidenum">
              <a:rPr lang="zh-TW" altLang="en-US"/>
              <a:pPr>
                <a:spcBef>
                  <a:spcPct val="0"/>
                </a:spcBef>
              </a:pPr>
              <a:t>21</a:t>
            </a:fld>
            <a:endParaRPr lang="en-US" altLang="zh-TW"/>
          </a:p>
        </p:txBody>
      </p:sp>
      <p:sp>
        <p:nvSpPr>
          <p:cNvPr id="120835" name="Rectangle 2"/>
          <p:cNvSpPr>
            <a:spLocks noGrp="1" noRot="1" noChangeAspect="1" noChangeArrowheads="1" noTextEdit="1"/>
          </p:cNvSpPr>
          <p:nvPr>
            <p:ph type="sldImg"/>
          </p:nvPr>
        </p:nvSpPr>
        <p:spPr>
          <a:ln/>
        </p:spPr>
      </p:sp>
      <p:sp>
        <p:nvSpPr>
          <p:cNvPr id="1208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en-US" smtClean="0"/>
          </a:p>
        </p:txBody>
      </p:sp>
    </p:spTree>
    <p:extLst>
      <p:ext uri="{BB962C8B-B14F-4D97-AF65-F5344CB8AC3E}">
        <p14:creationId xmlns:p14="http://schemas.microsoft.com/office/powerpoint/2010/main" val="423937504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AEE837B5-CC08-45BF-8D32-DF35E419EE8A}" type="slidenum">
              <a:rPr lang="zh-TW" altLang="en-US"/>
              <a:pPr>
                <a:spcBef>
                  <a:spcPct val="0"/>
                </a:spcBef>
              </a:pPr>
              <a:t>22</a:t>
            </a:fld>
            <a:endParaRPr lang="en-US" altLang="zh-TW"/>
          </a:p>
        </p:txBody>
      </p:sp>
      <p:sp>
        <p:nvSpPr>
          <p:cNvPr id="121859" name="Rectangle 2"/>
          <p:cNvSpPr>
            <a:spLocks noGrp="1" noRot="1" noChangeAspect="1" noChangeArrowheads="1" noTextEdit="1"/>
          </p:cNvSpPr>
          <p:nvPr>
            <p:ph type="sldImg"/>
          </p:nvPr>
        </p:nvSpPr>
        <p:spPr>
          <a:ln/>
        </p:spPr>
      </p:sp>
      <p:sp>
        <p:nvSpPr>
          <p:cNvPr id="1218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en-US" smtClean="0"/>
          </a:p>
        </p:txBody>
      </p:sp>
    </p:spTree>
    <p:extLst>
      <p:ext uri="{BB962C8B-B14F-4D97-AF65-F5344CB8AC3E}">
        <p14:creationId xmlns:p14="http://schemas.microsoft.com/office/powerpoint/2010/main" val="36471710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C1EB8A6B-14A0-4A94-BD58-EBB49FFE4CAA}" type="slidenum">
              <a:rPr lang="zh-TW" altLang="en-US" smtClean="0"/>
              <a:t>3</a:t>
            </a:fld>
            <a:endParaRPr lang="zh-TW" altLang="en-US"/>
          </a:p>
        </p:txBody>
      </p:sp>
    </p:spTree>
    <p:extLst>
      <p:ext uri="{BB962C8B-B14F-4D97-AF65-F5344CB8AC3E}">
        <p14:creationId xmlns:p14="http://schemas.microsoft.com/office/powerpoint/2010/main" val="355705385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98A597A4-3BA3-4CBE-BB38-D1F918852BA4}" type="slidenum">
              <a:rPr lang="zh-TW" altLang="en-US"/>
              <a:pPr>
                <a:spcBef>
                  <a:spcPct val="0"/>
                </a:spcBef>
              </a:pPr>
              <a:t>23</a:t>
            </a:fld>
            <a:endParaRPr lang="en-US" altLang="zh-TW"/>
          </a:p>
        </p:txBody>
      </p:sp>
      <p:sp>
        <p:nvSpPr>
          <p:cNvPr id="122883" name="Rectangle 2"/>
          <p:cNvSpPr>
            <a:spLocks noGrp="1" noRot="1" noChangeAspect="1" noChangeArrowheads="1" noTextEdit="1"/>
          </p:cNvSpPr>
          <p:nvPr>
            <p:ph type="sldImg"/>
          </p:nvPr>
        </p:nvSpPr>
        <p:spPr>
          <a:ln/>
        </p:spPr>
      </p:sp>
      <p:sp>
        <p:nvSpPr>
          <p:cNvPr id="1228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en-US" smtClean="0"/>
          </a:p>
        </p:txBody>
      </p:sp>
    </p:spTree>
    <p:extLst>
      <p:ext uri="{BB962C8B-B14F-4D97-AF65-F5344CB8AC3E}">
        <p14:creationId xmlns:p14="http://schemas.microsoft.com/office/powerpoint/2010/main" val="188656091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79451D63-6564-45AA-9371-379F33CA3703}" type="slidenum">
              <a:rPr lang="zh-TW" altLang="en-US"/>
              <a:pPr>
                <a:spcBef>
                  <a:spcPct val="0"/>
                </a:spcBef>
              </a:pPr>
              <a:t>24</a:t>
            </a:fld>
            <a:endParaRPr lang="en-US" altLang="zh-TW"/>
          </a:p>
        </p:txBody>
      </p:sp>
      <p:sp>
        <p:nvSpPr>
          <p:cNvPr id="123907" name="Rectangle 2"/>
          <p:cNvSpPr>
            <a:spLocks noGrp="1" noRot="1" noChangeAspect="1" noChangeArrowheads="1" noTextEdit="1"/>
          </p:cNvSpPr>
          <p:nvPr>
            <p:ph type="sldImg"/>
          </p:nvPr>
        </p:nvSpPr>
        <p:spPr>
          <a:ln/>
        </p:spPr>
      </p:sp>
      <p:sp>
        <p:nvSpPr>
          <p:cNvPr id="1239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en-US" smtClean="0"/>
          </a:p>
        </p:txBody>
      </p:sp>
    </p:spTree>
    <p:extLst>
      <p:ext uri="{BB962C8B-B14F-4D97-AF65-F5344CB8AC3E}">
        <p14:creationId xmlns:p14="http://schemas.microsoft.com/office/powerpoint/2010/main" val="85581457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47650" y="741363"/>
            <a:ext cx="6248400" cy="3514725"/>
          </a:xfrm>
        </p:spPr>
      </p:sp>
      <p:sp>
        <p:nvSpPr>
          <p:cNvPr id="3" name="Notes Placeholder 2"/>
          <p:cNvSpPr>
            <a:spLocks noGrp="1"/>
          </p:cNvSpPr>
          <p:nvPr>
            <p:ph type="body" idx="1"/>
          </p:nvPr>
        </p:nvSpPr>
        <p:spPr/>
        <p:txBody>
          <a:bodyPr/>
          <a:lstStyle/>
          <a:p>
            <a:r>
              <a:rPr lang="en-US" dirty="0" smtClean="0"/>
              <a:t>To</a:t>
            </a:r>
            <a:r>
              <a:rPr lang="en-US" baseline="0" dirty="0" smtClean="0"/>
              <a:t> begin, let us introduce a simplified model of the OpenGL pipeline.  Generally speaking, data flows from your application through the GPU to generate an image in the </a:t>
            </a:r>
            <a:r>
              <a:rPr lang="en-US" i="1" baseline="0" dirty="0" smtClean="0"/>
              <a:t>frame buffer</a:t>
            </a:r>
            <a:r>
              <a:rPr lang="en-US" i="0" baseline="0" dirty="0" smtClean="0"/>
              <a:t>.  Your application will provide </a:t>
            </a:r>
            <a:r>
              <a:rPr lang="en-US" i="1" baseline="0" dirty="0" smtClean="0"/>
              <a:t>vertices</a:t>
            </a:r>
            <a:r>
              <a:rPr lang="en-US" i="0" baseline="0" dirty="0" smtClean="0"/>
              <a:t>, which are collections of data that are composed to form geometric objects, to the OpenGL pipeline.  The </a:t>
            </a:r>
            <a:r>
              <a:rPr lang="en-US" i="1" baseline="0" dirty="0" smtClean="0"/>
              <a:t>vertex processing</a:t>
            </a:r>
            <a:r>
              <a:rPr lang="en-US" i="0" baseline="0" dirty="0" smtClean="0"/>
              <a:t> stage uses a vertex shader to process each vertex, doing any computations necessary to determine where in the frame buffer each piece of geometry should go.  The other shading stages we mentioned – tessellation and geometry shading – are also used for vertex processing, but we’re trying to keep this simple.</a:t>
            </a:r>
          </a:p>
          <a:p>
            <a:endParaRPr lang="en-US" i="0" baseline="0" dirty="0" smtClean="0"/>
          </a:p>
          <a:p>
            <a:r>
              <a:rPr lang="en-US" i="0" baseline="0" dirty="0" smtClean="0"/>
              <a:t>After all the vertices for a piece of geometry are processed, the </a:t>
            </a:r>
            <a:r>
              <a:rPr lang="en-US" i="1" baseline="0" dirty="0" smtClean="0"/>
              <a:t>rasterizer</a:t>
            </a:r>
            <a:r>
              <a:rPr lang="en-US" i="0" baseline="0" dirty="0" smtClean="0"/>
              <a:t> determines which pixels in the frame buffer are affected by the geometry, and for each pixel, the </a:t>
            </a:r>
            <a:r>
              <a:rPr lang="en-US" i="1" baseline="0" dirty="0" smtClean="0"/>
              <a:t>fragment processing</a:t>
            </a:r>
            <a:r>
              <a:rPr lang="en-US" i="0" baseline="0" dirty="0" smtClean="0"/>
              <a:t> stage is employed, where the </a:t>
            </a:r>
            <a:r>
              <a:rPr lang="en-US" i="1" baseline="0" dirty="0" smtClean="0"/>
              <a:t>fragment shader</a:t>
            </a:r>
            <a:r>
              <a:rPr lang="en-US" i="0" baseline="0" dirty="0" smtClean="0"/>
              <a:t> runs to determine the final color of the pixel.</a:t>
            </a:r>
          </a:p>
          <a:p>
            <a:endParaRPr lang="en-US" i="0" baseline="0" dirty="0" smtClean="0"/>
          </a:p>
          <a:p>
            <a:r>
              <a:rPr lang="en-US" i="0" baseline="0" dirty="0" smtClean="0"/>
              <a:t>In your OpenGL applications, you’ll usually need to do the following tasks:</a:t>
            </a:r>
          </a:p>
          <a:p>
            <a:pPr marL="171435" indent="-171435">
              <a:buFont typeface="Arial" pitchFamily="34" charset="0"/>
              <a:buChar char="•"/>
            </a:pPr>
            <a:r>
              <a:rPr lang="en-US" i="0" baseline="0" dirty="0" smtClean="0"/>
              <a:t>specify the vertices for your geometry</a:t>
            </a:r>
          </a:p>
          <a:p>
            <a:pPr marL="171435" indent="-171435">
              <a:buFont typeface="Arial" pitchFamily="34" charset="0"/>
              <a:buChar char="•"/>
            </a:pPr>
            <a:r>
              <a:rPr lang="en-US" i="0" baseline="0" dirty="0" smtClean="0"/>
              <a:t>load vertex and fragment shaders (and other shaders, if you’re using them as well)</a:t>
            </a:r>
          </a:p>
          <a:p>
            <a:pPr marL="171435" indent="-171435">
              <a:buFont typeface="Arial" pitchFamily="34" charset="0"/>
              <a:buChar char="•"/>
            </a:pPr>
            <a:r>
              <a:rPr lang="en-US" i="0" baseline="0" dirty="0" smtClean="0"/>
              <a:t>issue your geometry to engage the OpenGL pipeline for processing</a:t>
            </a:r>
          </a:p>
          <a:p>
            <a:r>
              <a:rPr lang="en-US" i="0" baseline="0" dirty="0" smtClean="0"/>
              <a:t>Of course, OpenGL is capable of many other operations as well, many of which are outside of the scope of this introductory course.  We have included references at the end of the notes for your further research and development.</a:t>
            </a:r>
            <a:endParaRPr lang="en-US" dirty="0"/>
          </a:p>
        </p:txBody>
      </p:sp>
      <p:sp>
        <p:nvSpPr>
          <p:cNvPr id="4" name="Slide Number Placeholder 3"/>
          <p:cNvSpPr>
            <a:spLocks noGrp="1"/>
          </p:cNvSpPr>
          <p:nvPr>
            <p:ph type="sldNum" sz="quarter" idx="10"/>
          </p:nvPr>
        </p:nvSpPr>
        <p:spPr/>
        <p:txBody>
          <a:bodyPr/>
          <a:lstStyle/>
          <a:p>
            <a:fld id="{706F8D69-B00F-F44E-9B61-4DC184CA17F8}" type="slidenum">
              <a:rPr lang="en-US" smtClean="0"/>
              <a:pPr/>
              <a:t>46</a:t>
            </a:fld>
            <a:endParaRPr lang="en-US"/>
          </a:p>
        </p:txBody>
      </p:sp>
    </p:spTree>
    <p:extLst>
      <p:ext uri="{BB962C8B-B14F-4D97-AF65-F5344CB8AC3E}">
        <p14:creationId xmlns:p14="http://schemas.microsoft.com/office/powerpoint/2010/main" val="326311137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47650" y="741363"/>
            <a:ext cx="6248400" cy="3514725"/>
          </a:xfrm>
        </p:spPr>
      </p:sp>
      <p:sp>
        <p:nvSpPr>
          <p:cNvPr id="3" name="Notes Placeholder 2"/>
          <p:cNvSpPr>
            <a:spLocks noGrp="1"/>
          </p:cNvSpPr>
          <p:nvPr>
            <p:ph type="body" idx="1"/>
          </p:nvPr>
        </p:nvSpPr>
        <p:spPr/>
        <p:txBody>
          <a:bodyPr>
            <a:normAutofit lnSpcReduction="10000"/>
          </a:bodyPr>
          <a:lstStyle/>
          <a:p>
            <a:r>
              <a:rPr lang="en-US" dirty="0" smtClean="0"/>
              <a:t>In OpenGL,</a:t>
            </a:r>
            <a:r>
              <a:rPr lang="en-US" baseline="0" dirty="0" smtClean="0"/>
              <a:t> as in other graphics libraries, objects in the scene are composed of </a:t>
            </a:r>
            <a:r>
              <a:rPr lang="en-US" i="1" baseline="0" dirty="0" smtClean="0"/>
              <a:t>geometric primitives</a:t>
            </a:r>
            <a:r>
              <a:rPr lang="en-US" i="0" baseline="0" dirty="0" smtClean="0"/>
              <a:t>, which themselves are described by </a:t>
            </a:r>
            <a:r>
              <a:rPr lang="en-US" i="1" baseline="0" dirty="0" smtClean="0"/>
              <a:t>vertices</a:t>
            </a:r>
            <a:r>
              <a:rPr lang="en-US" i="0" baseline="0" dirty="0" smtClean="0"/>
              <a:t>.  A vertex in modern OpenGL is a collection of data values associated with a location in space.  Those data values might include colors, reflection information for lighting, or additional coordinates for use in texture mapping. Locations can be specified on 2, 3 or 4 dimensions but are stored in 4 dimensional </a:t>
            </a:r>
            <a:r>
              <a:rPr lang="en-US" i="1" baseline="0" dirty="0" smtClean="0"/>
              <a:t>homogeneous coordinates</a:t>
            </a:r>
            <a:r>
              <a:rPr lang="en-US" i="0" baseline="0" dirty="0" smtClean="0"/>
              <a:t>.</a:t>
            </a:r>
          </a:p>
          <a:p>
            <a:endParaRPr lang="en-US" i="0" baseline="0" dirty="0" smtClean="0"/>
          </a:p>
          <a:p>
            <a:r>
              <a:rPr lang="en-US" i="0" baseline="0" dirty="0" smtClean="0"/>
              <a:t>Vertices must be organized in OpenGL server-side objects called </a:t>
            </a:r>
            <a:r>
              <a:rPr lang="en-US" i="1" baseline="0" dirty="0" smtClean="0"/>
              <a:t>vertex buffer objects </a:t>
            </a:r>
            <a:r>
              <a:rPr lang="en-US" i="0" baseline="0" dirty="0" smtClean="0"/>
              <a:t>(also known </a:t>
            </a:r>
            <a:r>
              <a:rPr lang="en-US" i="0" baseline="0" dirty="0" err="1" smtClean="0"/>
              <a:t>as</a:t>
            </a:r>
            <a:r>
              <a:rPr lang="en-US" i="1" baseline="0" dirty="0" err="1" smtClean="0"/>
              <a:t>VBOs</a:t>
            </a:r>
            <a:r>
              <a:rPr lang="en-US" i="0" baseline="0" dirty="0" smtClean="0"/>
              <a:t>), which need to contain all of the vertex information for all of the primitives that you want to draw at one time.  VBOs can store vertex information in almost any format (i.e., an array-of-structures (</a:t>
            </a:r>
            <a:r>
              <a:rPr lang="en-US" i="0" baseline="0" dirty="0" err="1" smtClean="0"/>
              <a:t>AoS</a:t>
            </a:r>
            <a:r>
              <a:rPr lang="en-US" i="0" baseline="0" dirty="0" smtClean="0"/>
              <a:t>) each containing a single vertex’s information, or a structure-of-arrays (</a:t>
            </a:r>
            <a:r>
              <a:rPr lang="en-US" i="0" baseline="0" dirty="0" err="1" smtClean="0"/>
              <a:t>SoA</a:t>
            </a:r>
            <a:r>
              <a:rPr lang="en-US" i="0" baseline="0" dirty="0" smtClean="0"/>
              <a:t>) where all of the same “type” of data for a vertex is stored in a contiguous array, and the structure stores arrays for each attribute that a vertex can have).  The data within a VBO needs to be contiguous in memory, but doesn’t need to be tightly packed (i.e., data elements may be separated by any number of bytes, as long as the number of bytes between attributes is consistent).</a:t>
            </a:r>
          </a:p>
          <a:p>
            <a:endParaRPr lang="en-US" i="0" baseline="0" dirty="0" smtClean="0"/>
          </a:p>
          <a:p>
            <a:r>
              <a:rPr lang="en-US" i="0" baseline="0" dirty="0" smtClean="0"/>
              <a:t>VBOs are further required to be stored in </a:t>
            </a:r>
            <a:r>
              <a:rPr lang="en-US" i="1" baseline="0" dirty="0" smtClean="0"/>
              <a:t>vertex array objects</a:t>
            </a:r>
            <a:r>
              <a:rPr lang="en-US" i="0" baseline="0" dirty="0" smtClean="0"/>
              <a:t> (known as </a:t>
            </a:r>
            <a:r>
              <a:rPr lang="en-US" i="1" baseline="0" dirty="0" smtClean="0"/>
              <a:t>VAOs</a:t>
            </a:r>
            <a:r>
              <a:rPr lang="en-US" i="0" baseline="0" dirty="0" smtClean="0"/>
              <a:t>).  Since it may be the case that numerous VBOs are associated with a single object, VAOs simplify the management of the collection of VBOs.</a:t>
            </a:r>
            <a:endParaRPr lang="en-US" dirty="0"/>
          </a:p>
        </p:txBody>
      </p:sp>
      <p:sp>
        <p:nvSpPr>
          <p:cNvPr id="4" name="Slide Number Placeholder 3"/>
          <p:cNvSpPr>
            <a:spLocks noGrp="1"/>
          </p:cNvSpPr>
          <p:nvPr>
            <p:ph type="sldNum" sz="quarter" idx="10"/>
          </p:nvPr>
        </p:nvSpPr>
        <p:spPr/>
        <p:txBody>
          <a:bodyPr/>
          <a:lstStyle/>
          <a:p>
            <a:fld id="{706F8D69-B00F-F44E-9B61-4DC184CA17F8}" type="slidenum">
              <a:rPr lang="en-US" smtClean="0"/>
              <a:pPr/>
              <a:t>47</a:t>
            </a:fld>
            <a:endParaRPr lang="en-US"/>
          </a:p>
        </p:txBody>
      </p:sp>
    </p:spTree>
    <p:extLst>
      <p:ext uri="{BB962C8B-B14F-4D97-AF65-F5344CB8AC3E}">
        <p14:creationId xmlns:p14="http://schemas.microsoft.com/office/powerpoint/2010/main" val="316281020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33E405C1-4260-1B48-AB6A-1B181C8E9BB2}" type="slidenum">
              <a:rPr lang="en-US"/>
              <a:pPr/>
              <a:t>48</a:t>
            </a:fld>
            <a:endParaRPr lang="en-US"/>
          </a:p>
        </p:txBody>
      </p:sp>
      <p:sp>
        <p:nvSpPr>
          <p:cNvPr id="55299" name="Rectangle 2"/>
          <p:cNvSpPr>
            <a:spLocks noGrp="1" noRot="1" noChangeAspect="1" noChangeArrowheads="1" noTextEdit="1"/>
          </p:cNvSpPr>
          <p:nvPr>
            <p:ph type="sldImg"/>
          </p:nvPr>
        </p:nvSpPr>
        <p:spPr>
          <a:xfrm>
            <a:off x="247650" y="741363"/>
            <a:ext cx="6248400" cy="3514725"/>
          </a:xfrm>
          <a:ln/>
        </p:spPr>
      </p:sp>
      <p:sp>
        <p:nvSpPr>
          <p:cNvPr id="55300" name="Rectangle 3"/>
          <p:cNvSpPr>
            <a:spLocks noGrp="1" noChangeArrowheads="1"/>
          </p:cNvSpPr>
          <p:nvPr>
            <p:ph type="body" idx="1"/>
          </p:nvPr>
        </p:nvSpPr>
        <p:spPr>
          <a:noFill/>
          <a:ln/>
        </p:spPr>
        <p:txBody>
          <a:bodyPr/>
          <a:lstStyle/>
          <a:p>
            <a:pPr eaLnBrk="1" hangingPunct="1"/>
            <a:r>
              <a:rPr lang="en-US" dirty="0" smtClean="0">
                <a:latin typeface="Arial" charset="0"/>
                <a:ea typeface="ＭＳ Ｐゴシック" charset="-128"/>
                <a:cs typeface="ＭＳ Ｐゴシック" charset="-128"/>
              </a:rPr>
              <a:t>To form 3D</a:t>
            </a:r>
            <a:r>
              <a:rPr lang="en-US" baseline="0" dirty="0" smtClean="0">
                <a:latin typeface="Arial" charset="0"/>
                <a:ea typeface="ＭＳ Ｐゴシック" charset="-128"/>
                <a:cs typeface="ＭＳ Ｐゴシック" charset="-128"/>
              </a:rPr>
              <a:t> geometric objects, you need to decompose them into geometric primitives that OpenGL can draw.  OpenGL only knows how to draw three things: points, lines, and triangles, but can use collections of the same type of primitive to optimize rendering.</a:t>
            </a:r>
          </a:p>
          <a:p>
            <a:pPr eaLnBrk="1" hangingPunct="1"/>
            <a:endParaRPr lang="en-US" dirty="0">
              <a:latin typeface="Arial" charset="0"/>
              <a:ea typeface="ＭＳ Ｐゴシック" charset="-128"/>
              <a:cs typeface="ＭＳ Ｐゴシック" charset="-128"/>
            </a:endParaRPr>
          </a:p>
        </p:txBody>
      </p:sp>
      <p:graphicFrame>
        <p:nvGraphicFramePr>
          <p:cNvPr id="6" name="Table 5"/>
          <p:cNvGraphicFramePr>
            <a:graphicFrameLocks noGrp="1"/>
          </p:cNvGraphicFramePr>
          <p:nvPr>
            <p:extLst/>
          </p:nvPr>
        </p:nvGraphicFramePr>
        <p:xfrm>
          <a:off x="511382" y="5602981"/>
          <a:ext cx="5720936" cy="4141414"/>
        </p:xfrm>
        <a:graphic>
          <a:graphicData uri="http://schemas.openxmlformats.org/drawingml/2006/table">
            <a:tbl>
              <a:tblPr firstRow="1" bandRow="1">
                <a:tableStyleId>{00A15C55-8517-42AA-B614-E9B94910E393}</a:tableStyleId>
              </a:tblPr>
              <a:tblGrid>
                <a:gridCol w="1541642"/>
                <a:gridCol w="2529255"/>
                <a:gridCol w="1650039"/>
              </a:tblGrid>
              <a:tr h="411934">
                <a:tc>
                  <a:txBody>
                    <a:bodyPr/>
                    <a:lstStyle/>
                    <a:p>
                      <a:r>
                        <a:rPr lang="en-US" sz="1100" dirty="0" smtClean="0"/>
                        <a:t>OpenGL Primitive</a:t>
                      </a:r>
                      <a:endParaRPr lang="en-US" sz="1100" dirty="0"/>
                    </a:p>
                  </a:txBody>
                  <a:tcPr marL="89916" marR="89916" marT="49403" marB="49403" anchor="ctr"/>
                </a:tc>
                <a:tc>
                  <a:txBody>
                    <a:bodyPr/>
                    <a:lstStyle/>
                    <a:p>
                      <a:r>
                        <a:rPr lang="en-US" sz="1100" dirty="0" smtClean="0"/>
                        <a:t>Description</a:t>
                      </a:r>
                      <a:endParaRPr lang="en-US" sz="1100" dirty="0"/>
                    </a:p>
                  </a:txBody>
                  <a:tcPr marL="89916" marR="89916" marT="49403" marB="49403" anchor="ctr"/>
                </a:tc>
                <a:tc>
                  <a:txBody>
                    <a:bodyPr/>
                    <a:lstStyle/>
                    <a:p>
                      <a:r>
                        <a:rPr lang="en-US" sz="1100" dirty="0" smtClean="0"/>
                        <a:t>Total</a:t>
                      </a:r>
                      <a:r>
                        <a:rPr lang="en-US" sz="1100" baseline="0" dirty="0" smtClean="0"/>
                        <a:t> Vertices for </a:t>
                      </a:r>
                      <a:r>
                        <a:rPr lang="en-US" sz="1100" i="1" baseline="0" dirty="0" smtClean="0"/>
                        <a:t>n</a:t>
                      </a:r>
                      <a:r>
                        <a:rPr lang="en-US" sz="1100" i="0" baseline="0" dirty="0" smtClean="0"/>
                        <a:t> Primitives</a:t>
                      </a:r>
                      <a:endParaRPr lang="en-US" sz="1100" dirty="0"/>
                    </a:p>
                  </a:txBody>
                  <a:tcPr marL="89916" marR="89916" marT="49403" marB="49403" anchor="ctr"/>
                </a:tc>
              </a:tr>
              <a:tr h="515760">
                <a:tc>
                  <a:txBody>
                    <a:bodyPr/>
                    <a:lstStyle/>
                    <a:p>
                      <a:r>
                        <a:rPr lang="en-US" sz="1100" dirty="0" smtClean="0">
                          <a:latin typeface="Consolas" pitchFamily="49" charset="0"/>
                          <a:cs typeface="Consolas" pitchFamily="49" charset="0"/>
                        </a:rPr>
                        <a:t>GL_POINTS</a:t>
                      </a:r>
                      <a:endParaRPr lang="en-US" sz="1100" dirty="0">
                        <a:latin typeface="Consolas" pitchFamily="49" charset="0"/>
                        <a:cs typeface="Consolas" pitchFamily="49" charset="0"/>
                      </a:endParaRPr>
                    </a:p>
                  </a:txBody>
                  <a:tcPr marL="89916" marR="89916" marT="49403" marB="49403" anchor="ctr"/>
                </a:tc>
                <a:tc>
                  <a:txBody>
                    <a:bodyPr/>
                    <a:lstStyle/>
                    <a:p>
                      <a:r>
                        <a:rPr lang="en-US" sz="1100" dirty="0" smtClean="0"/>
                        <a:t>Render a single</a:t>
                      </a:r>
                      <a:r>
                        <a:rPr lang="en-US" sz="1100" baseline="0" dirty="0" smtClean="0"/>
                        <a:t> point per vertex (points may be larger than a single pixel)</a:t>
                      </a:r>
                      <a:endParaRPr lang="en-US" sz="1100" dirty="0"/>
                    </a:p>
                  </a:txBody>
                  <a:tcPr marL="89916" marR="89916" marT="49403" marB="49403" anchor="ctr"/>
                </a:tc>
                <a:tc>
                  <a:txBody>
                    <a:bodyPr/>
                    <a:lstStyle/>
                    <a:p>
                      <a:pPr algn="ctr"/>
                      <a:r>
                        <a:rPr lang="en-US" sz="1100" dirty="0" smtClean="0"/>
                        <a:t>n</a:t>
                      </a:r>
                      <a:endParaRPr lang="en-US" sz="1100" dirty="0"/>
                    </a:p>
                  </a:txBody>
                  <a:tcPr marL="89916" marR="89916" marT="49403" marB="49403" anchor="ctr"/>
                </a:tc>
              </a:tr>
              <a:tr h="411934">
                <a:tc>
                  <a:txBody>
                    <a:bodyPr/>
                    <a:lstStyle/>
                    <a:p>
                      <a:r>
                        <a:rPr lang="en-US" sz="1100" dirty="0" smtClean="0">
                          <a:latin typeface="Consolas" pitchFamily="49" charset="0"/>
                          <a:cs typeface="Consolas" pitchFamily="49" charset="0"/>
                        </a:rPr>
                        <a:t>GL_LINES</a:t>
                      </a:r>
                      <a:endParaRPr lang="en-US" sz="1100" dirty="0">
                        <a:latin typeface="Consolas" pitchFamily="49" charset="0"/>
                        <a:cs typeface="Consolas" pitchFamily="49" charset="0"/>
                      </a:endParaRPr>
                    </a:p>
                  </a:txBody>
                  <a:tcPr marL="89916" marR="89916" marT="49403" marB="49403" anchor="ctr"/>
                </a:tc>
                <a:tc>
                  <a:txBody>
                    <a:bodyPr/>
                    <a:lstStyle/>
                    <a:p>
                      <a:r>
                        <a:rPr lang="en-US" sz="1100" dirty="0" smtClean="0"/>
                        <a:t>Connect each pair of vertices with a single line segment.</a:t>
                      </a:r>
                      <a:endParaRPr lang="en-US" sz="1100" dirty="0"/>
                    </a:p>
                  </a:txBody>
                  <a:tcPr marL="89916" marR="89916" marT="49403" marB="49403" anchor="ctr"/>
                </a:tc>
                <a:tc>
                  <a:txBody>
                    <a:bodyPr/>
                    <a:lstStyle/>
                    <a:p>
                      <a:pPr algn="ctr"/>
                      <a:r>
                        <a:rPr lang="en-US" sz="1100" dirty="0" smtClean="0"/>
                        <a:t>2n</a:t>
                      </a:r>
                      <a:endParaRPr lang="en-US" sz="1100" dirty="0"/>
                    </a:p>
                  </a:txBody>
                  <a:tcPr marL="89916" marR="89916" marT="49403" marB="49403" anchor="ctr"/>
                </a:tc>
              </a:tr>
              <a:tr h="503514">
                <a:tc>
                  <a:txBody>
                    <a:bodyPr/>
                    <a:lstStyle/>
                    <a:p>
                      <a:r>
                        <a:rPr lang="en-US" sz="1100" dirty="0" smtClean="0">
                          <a:latin typeface="Consolas" pitchFamily="49" charset="0"/>
                          <a:cs typeface="Consolas" pitchFamily="49" charset="0"/>
                        </a:rPr>
                        <a:t>GL_LINE_STRIP</a:t>
                      </a:r>
                      <a:endParaRPr lang="en-US" sz="1100" dirty="0">
                        <a:latin typeface="Consolas" pitchFamily="49" charset="0"/>
                        <a:cs typeface="Consolas" pitchFamily="49" charset="0"/>
                      </a:endParaRPr>
                    </a:p>
                  </a:txBody>
                  <a:tcPr marL="89916" marR="89916" marT="49403" marB="49403" anchor="ctr"/>
                </a:tc>
                <a:tc>
                  <a:txBody>
                    <a:bodyPr/>
                    <a:lstStyle/>
                    <a:p>
                      <a:r>
                        <a:rPr lang="en-US" sz="1100" dirty="0" smtClean="0"/>
                        <a:t>Connect</a:t>
                      </a:r>
                      <a:r>
                        <a:rPr lang="en-US" sz="1100" baseline="0" dirty="0" smtClean="0"/>
                        <a:t> each successive vertex to the previous one with a line segment.</a:t>
                      </a:r>
                      <a:endParaRPr lang="en-US" sz="1100" dirty="0"/>
                    </a:p>
                  </a:txBody>
                  <a:tcPr marL="89916" marR="89916" marT="49403" marB="49403" anchor="ctr"/>
                </a:tc>
                <a:tc>
                  <a:txBody>
                    <a:bodyPr/>
                    <a:lstStyle/>
                    <a:p>
                      <a:pPr algn="ctr"/>
                      <a:r>
                        <a:rPr lang="en-US" sz="1100" dirty="0" smtClean="0"/>
                        <a:t>n+1</a:t>
                      </a:r>
                      <a:endParaRPr lang="en-US" sz="1100" dirty="0"/>
                    </a:p>
                  </a:txBody>
                  <a:tcPr marL="89916" marR="89916" marT="49403" marB="49403" anchor="ctr"/>
                </a:tc>
              </a:tr>
              <a:tr h="411934">
                <a:tc>
                  <a:txBody>
                    <a:bodyPr/>
                    <a:lstStyle/>
                    <a:p>
                      <a:r>
                        <a:rPr lang="en-US" sz="1100" dirty="0" smtClean="0">
                          <a:latin typeface="Consolas" pitchFamily="49" charset="0"/>
                          <a:cs typeface="Consolas" pitchFamily="49" charset="0"/>
                        </a:rPr>
                        <a:t>GL_LINE_LOOP</a:t>
                      </a:r>
                      <a:endParaRPr lang="en-US" sz="1100" dirty="0">
                        <a:latin typeface="Consolas" pitchFamily="49" charset="0"/>
                        <a:cs typeface="Consolas" pitchFamily="49" charset="0"/>
                      </a:endParaRPr>
                    </a:p>
                  </a:txBody>
                  <a:tcPr marL="89916" marR="89916" marT="49403" marB="49403" anchor="ctr"/>
                </a:tc>
                <a:tc>
                  <a:txBody>
                    <a:bodyPr/>
                    <a:lstStyle/>
                    <a:p>
                      <a:r>
                        <a:rPr lang="en-US" sz="1100" dirty="0" smtClean="0"/>
                        <a:t>Connect all vertices</a:t>
                      </a:r>
                      <a:r>
                        <a:rPr lang="en-US" sz="1100" baseline="0" dirty="0" smtClean="0"/>
                        <a:t> in a loop of line segments.</a:t>
                      </a:r>
                      <a:endParaRPr lang="en-US" sz="1100" dirty="0"/>
                    </a:p>
                  </a:txBody>
                  <a:tcPr marL="89916" marR="89916" marT="49403" marB="49403" anchor="ctr"/>
                </a:tc>
                <a:tc>
                  <a:txBody>
                    <a:bodyPr/>
                    <a:lstStyle/>
                    <a:p>
                      <a:pPr algn="ctr"/>
                      <a:r>
                        <a:rPr lang="en-US" sz="1100" dirty="0" smtClean="0"/>
                        <a:t>n</a:t>
                      </a:r>
                      <a:endParaRPr lang="en-US" sz="1100" dirty="0"/>
                    </a:p>
                  </a:txBody>
                  <a:tcPr marL="89916" marR="89916" marT="49403" marB="49403" anchor="ctr"/>
                </a:tc>
              </a:tr>
              <a:tr h="371400">
                <a:tc>
                  <a:txBody>
                    <a:bodyPr/>
                    <a:lstStyle/>
                    <a:p>
                      <a:r>
                        <a:rPr lang="en-US" sz="1100" dirty="0" smtClean="0">
                          <a:latin typeface="Consolas" pitchFamily="49" charset="0"/>
                          <a:cs typeface="Consolas" pitchFamily="49" charset="0"/>
                        </a:rPr>
                        <a:t>GL_TRIANGLES</a:t>
                      </a:r>
                      <a:endParaRPr lang="en-US" sz="1100" dirty="0">
                        <a:latin typeface="Consolas" pitchFamily="49" charset="0"/>
                        <a:cs typeface="Consolas" pitchFamily="49" charset="0"/>
                      </a:endParaRPr>
                    </a:p>
                  </a:txBody>
                  <a:tcPr marL="89916" marR="89916" marT="49403" marB="49403" anchor="ctr"/>
                </a:tc>
                <a:tc>
                  <a:txBody>
                    <a:bodyPr/>
                    <a:lstStyle/>
                    <a:p>
                      <a:r>
                        <a:rPr lang="en-US" sz="1100" dirty="0" smtClean="0"/>
                        <a:t>Render a triangle for each triple of vertices.</a:t>
                      </a:r>
                      <a:endParaRPr lang="en-US" sz="1100" dirty="0"/>
                    </a:p>
                  </a:txBody>
                  <a:tcPr marL="89916" marR="89916" marT="49403" marB="49403" anchor="ctr"/>
                </a:tc>
                <a:tc>
                  <a:txBody>
                    <a:bodyPr/>
                    <a:lstStyle/>
                    <a:p>
                      <a:pPr algn="ctr"/>
                      <a:r>
                        <a:rPr lang="en-US" sz="1100" dirty="0" smtClean="0"/>
                        <a:t>3n</a:t>
                      </a:r>
                      <a:endParaRPr lang="en-US" sz="1100" dirty="0"/>
                    </a:p>
                  </a:txBody>
                  <a:tcPr marL="89916" marR="89916" marT="49403" marB="49403" anchor="ctr"/>
                </a:tc>
              </a:tr>
              <a:tr h="784070">
                <a:tc>
                  <a:txBody>
                    <a:bodyPr/>
                    <a:lstStyle/>
                    <a:p>
                      <a:r>
                        <a:rPr lang="en-US" sz="1100" dirty="0" smtClean="0">
                          <a:latin typeface="Consolas" pitchFamily="49" charset="0"/>
                          <a:cs typeface="Consolas" pitchFamily="49" charset="0"/>
                        </a:rPr>
                        <a:t>GL_TRIANGLE_STRIP</a:t>
                      </a:r>
                      <a:endParaRPr lang="en-US" sz="1100" dirty="0">
                        <a:latin typeface="Consolas" pitchFamily="49" charset="0"/>
                        <a:cs typeface="Consolas" pitchFamily="49" charset="0"/>
                      </a:endParaRPr>
                    </a:p>
                  </a:txBody>
                  <a:tcPr marL="89916" marR="89916" marT="49403" marB="49403" anchor="ctr"/>
                </a:tc>
                <a:tc>
                  <a:txBody>
                    <a:bodyPr/>
                    <a:lstStyle/>
                    <a:p>
                      <a:r>
                        <a:rPr lang="en-US" sz="1100" dirty="0" smtClean="0"/>
                        <a:t>Render</a:t>
                      </a:r>
                      <a:r>
                        <a:rPr lang="en-US" sz="1100" baseline="0" dirty="0" smtClean="0"/>
                        <a:t> a triangle from the first three vertices in the list, and then create a new triangle with the last two rendered vertices, and the new vertex.</a:t>
                      </a:r>
                      <a:endParaRPr lang="en-US" sz="1100" dirty="0"/>
                    </a:p>
                  </a:txBody>
                  <a:tcPr marL="89916" marR="89916" marT="49403" marB="49403" anchor="ctr"/>
                </a:tc>
                <a:tc>
                  <a:txBody>
                    <a:bodyPr/>
                    <a:lstStyle/>
                    <a:p>
                      <a:pPr algn="ctr"/>
                      <a:r>
                        <a:rPr lang="en-US" sz="1100" dirty="0" smtClean="0"/>
                        <a:t>n+2</a:t>
                      </a:r>
                      <a:endParaRPr lang="en-US" sz="1100" dirty="0"/>
                    </a:p>
                  </a:txBody>
                  <a:tcPr marL="89916" marR="89916" marT="49403" marB="49403" anchor="ctr"/>
                </a:tc>
              </a:tr>
              <a:tr h="515760">
                <a:tc>
                  <a:txBody>
                    <a:bodyPr/>
                    <a:lstStyle/>
                    <a:p>
                      <a:r>
                        <a:rPr lang="en-US" sz="1100" dirty="0" smtClean="0">
                          <a:latin typeface="Consolas" pitchFamily="49" charset="0"/>
                          <a:cs typeface="Consolas" pitchFamily="49" charset="0"/>
                        </a:rPr>
                        <a:t>GL_TRIANGLE_FAN</a:t>
                      </a:r>
                      <a:endParaRPr lang="en-US" sz="1100" dirty="0">
                        <a:latin typeface="Consolas" pitchFamily="49" charset="0"/>
                        <a:cs typeface="Consolas" pitchFamily="49" charset="0"/>
                      </a:endParaRPr>
                    </a:p>
                  </a:txBody>
                  <a:tcPr marL="89916" marR="89916" marT="49403" marB="49403" anchor="ctr"/>
                </a:tc>
                <a:tc>
                  <a:txBody>
                    <a:bodyPr/>
                    <a:lstStyle/>
                    <a:p>
                      <a:r>
                        <a:rPr lang="en-US" sz="1100" dirty="0" smtClean="0"/>
                        <a:t>Create triangles by using the first vertex</a:t>
                      </a:r>
                      <a:r>
                        <a:rPr lang="en-US" sz="1100" baseline="0" dirty="0" smtClean="0"/>
                        <a:t> in the list, and pairs of successive vertices.</a:t>
                      </a:r>
                      <a:endParaRPr lang="en-US" sz="1100" dirty="0"/>
                    </a:p>
                  </a:txBody>
                  <a:tcPr marL="89916" marR="89916" marT="49403" marB="49403" anchor="ctr"/>
                </a:tc>
                <a:tc>
                  <a:txBody>
                    <a:bodyPr/>
                    <a:lstStyle/>
                    <a:p>
                      <a:pPr algn="ctr"/>
                      <a:r>
                        <a:rPr lang="en-US" sz="1100" dirty="0" smtClean="0"/>
                        <a:t>n+2</a:t>
                      </a:r>
                      <a:endParaRPr lang="en-US" sz="1100" dirty="0"/>
                    </a:p>
                  </a:txBody>
                  <a:tcPr marL="89916" marR="89916" marT="49403" marB="49403" anchor="ctr"/>
                </a:tc>
              </a:tr>
            </a:tbl>
          </a:graphicData>
        </a:graphic>
      </p:graphicFrame>
    </p:spTree>
    <p:extLst>
      <p:ext uri="{BB962C8B-B14F-4D97-AF65-F5344CB8AC3E}">
        <p14:creationId xmlns:p14="http://schemas.microsoft.com/office/powerpoint/2010/main" val="96625265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C1EB8A6B-14A0-4A94-BD58-EBB49FFE4CAA}" type="slidenum">
              <a:rPr lang="zh-TW" altLang="en-US" smtClean="0"/>
              <a:t>49</a:t>
            </a:fld>
            <a:endParaRPr lang="zh-TW" altLang="en-US"/>
          </a:p>
        </p:txBody>
      </p:sp>
    </p:spTree>
    <p:extLst>
      <p:ext uri="{BB962C8B-B14F-4D97-AF65-F5344CB8AC3E}">
        <p14:creationId xmlns:p14="http://schemas.microsoft.com/office/powerpoint/2010/main" val="314888867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47650" y="741363"/>
            <a:ext cx="6248400" cy="3514725"/>
          </a:xfrm>
        </p:spPr>
      </p:sp>
      <p:sp>
        <p:nvSpPr>
          <p:cNvPr id="3" name="Notes Placeholder 2"/>
          <p:cNvSpPr>
            <a:spLocks noGrp="1"/>
          </p:cNvSpPr>
          <p:nvPr>
            <p:ph type="body" idx="1"/>
          </p:nvPr>
        </p:nvSpPr>
        <p:spPr/>
        <p:txBody>
          <a:bodyPr>
            <a:normAutofit/>
          </a:bodyPr>
          <a:lstStyle/>
          <a:p>
            <a:r>
              <a:rPr lang="en-US" dirty="0" smtClean="0"/>
              <a:t>Similarly</a:t>
            </a:r>
            <a:r>
              <a:rPr lang="en-US" baseline="0" dirty="0" smtClean="0"/>
              <a:t> to VBOs, </a:t>
            </a:r>
            <a:r>
              <a:rPr lang="en-US" i="1" baseline="0" dirty="0" smtClean="0"/>
              <a:t>vertex array objects</a:t>
            </a:r>
            <a:r>
              <a:rPr lang="en-US" i="0" baseline="0" dirty="0" smtClean="0"/>
              <a:t> (VAOs) encapsulate all of the VBO data for an object.  This allows much easier switching of data when rendering multiple objects (provided the data’s been set up in multiple VAOs).</a:t>
            </a:r>
          </a:p>
          <a:p>
            <a:endParaRPr lang="en-US" i="0" baseline="0" dirty="0" smtClean="0"/>
          </a:p>
          <a:p>
            <a:r>
              <a:rPr lang="en-US" i="0" baseline="0" dirty="0" smtClean="0"/>
              <a:t>The process for initializing a VAO is similar to that of a VBO, except a little less involved.</a:t>
            </a:r>
          </a:p>
          <a:p>
            <a:pPr marL="228580" indent="-228580">
              <a:buFont typeface="+mj-lt"/>
              <a:buAutoNum type="arabicPeriod"/>
            </a:pPr>
            <a:r>
              <a:rPr lang="en-US" i="0" baseline="0" dirty="0" smtClean="0"/>
              <a:t>First, generate a name VAO name by calling </a:t>
            </a:r>
            <a:r>
              <a:rPr lang="en-US" i="0" baseline="0" dirty="0" err="1" smtClean="0">
                <a:latin typeface="Consolas" pitchFamily="49" charset="0"/>
                <a:cs typeface="Consolas" pitchFamily="49" charset="0"/>
              </a:rPr>
              <a:t>glGenVertexArrays</a:t>
            </a:r>
            <a:r>
              <a:rPr lang="en-US" i="0" baseline="0" dirty="0" smtClean="0">
                <a:latin typeface="Consolas" pitchFamily="49" charset="0"/>
                <a:cs typeface="Consolas" pitchFamily="49" charset="0"/>
              </a:rPr>
              <a:t>()</a:t>
            </a:r>
            <a:endParaRPr lang="en-US" i="0" baseline="0" dirty="0" smtClean="0">
              <a:latin typeface="+mn-lt"/>
              <a:cs typeface="Consolas" pitchFamily="49" charset="0"/>
            </a:endParaRPr>
          </a:p>
          <a:p>
            <a:pPr marL="228580" indent="-228580">
              <a:buFont typeface="+mj-lt"/>
              <a:buAutoNum type="arabicPeriod"/>
            </a:pPr>
            <a:r>
              <a:rPr lang="en-US" i="0" baseline="0" dirty="0" smtClean="0">
                <a:latin typeface="+mn-lt"/>
                <a:cs typeface="Consolas" pitchFamily="49" charset="0"/>
              </a:rPr>
              <a:t>Next, make the VAO “current” by calling </a:t>
            </a:r>
            <a:r>
              <a:rPr lang="en-US" i="0" baseline="0" dirty="0" err="1" smtClean="0">
                <a:latin typeface="Consolas" pitchFamily="49" charset="0"/>
                <a:cs typeface="Consolas" pitchFamily="49" charset="0"/>
              </a:rPr>
              <a:t>glBindVertexArray</a:t>
            </a:r>
            <a:r>
              <a:rPr lang="en-US" i="0" baseline="0" dirty="0" smtClean="0">
                <a:latin typeface="Consolas" pitchFamily="49" charset="0"/>
                <a:cs typeface="Consolas" pitchFamily="49" charset="0"/>
              </a:rPr>
              <a:t>()</a:t>
            </a:r>
            <a:r>
              <a:rPr lang="en-US" i="0" baseline="0" dirty="0" smtClean="0">
                <a:latin typeface="+mn-lt"/>
                <a:cs typeface="Consolas" pitchFamily="49" charset="0"/>
              </a:rPr>
              <a:t>.  Similar to what was described for VBOs, you’ll call this every time you want to use or update the VBOs contained within this VAO.</a:t>
            </a:r>
            <a:endParaRPr lang="en-US" i="0" baseline="0" dirty="0" smtClean="0">
              <a:latin typeface="Consolas" pitchFamily="49" charset="0"/>
              <a:cs typeface="Consolas" pitchFamily="49" charset="0"/>
            </a:endParaRPr>
          </a:p>
        </p:txBody>
      </p:sp>
      <p:sp>
        <p:nvSpPr>
          <p:cNvPr id="4" name="Slide Number Placeholder 3"/>
          <p:cNvSpPr>
            <a:spLocks noGrp="1"/>
          </p:cNvSpPr>
          <p:nvPr>
            <p:ph type="sldNum" sz="quarter" idx="10"/>
          </p:nvPr>
        </p:nvSpPr>
        <p:spPr/>
        <p:txBody>
          <a:bodyPr/>
          <a:lstStyle/>
          <a:p>
            <a:fld id="{706F8D69-B00F-F44E-9B61-4DC184CA17F8}" type="slidenum">
              <a:rPr lang="en-US" smtClean="0"/>
              <a:pPr/>
              <a:t>50</a:t>
            </a:fld>
            <a:endParaRPr lang="en-US"/>
          </a:p>
        </p:txBody>
      </p:sp>
    </p:spTree>
    <p:extLst>
      <p:ext uri="{BB962C8B-B14F-4D97-AF65-F5344CB8AC3E}">
        <p14:creationId xmlns:p14="http://schemas.microsoft.com/office/powerpoint/2010/main" val="297623261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47650" y="741363"/>
            <a:ext cx="6248400" cy="3514725"/>
          </a:xfrm>
        </p:spPr>
      </p:sp>
      <p:sp>
        <p:nvSpPr>
          <p:cNvPr id="3" name="Notes Placeholder 2"/>
          <p:cNvSpPr>
            <a:spLocks noGrp="1"/>
          </p:cNvSpPr>
          <p:nvPr>
            <p:ph type="body" idx="1"/>
          </p:nvPr>
        </p:nvSpPr>
        <p:spPr/>
        <p:txBody>
          <a:bodyPr>
            <a:normAutofit/>
          </a:bodyPr>
          <a:lstStyle/>
          <a:p>
            <a:r>
              <a:rPr lang="en-US" dirty="0" smtClean="0"/>
              <a:t>The above</a:t>
            </a:r>
            <a:r>
              <a:rPr lang="en-US" baseline="0" dirty="0" smtClean="0"/>
              <a:t> sequence calls shows how to create and bind a VAO.  Since all geometric data in OpenGL must be stored in VAOs, you’ll use this code idiom often.</a:t>
            </a:r>
            <a:endParaRPr lang="en-US" dirty="0"/>
          </a:p>
        </p:txBody>
      </p:sp>
      <p:sp>
        <p:nvSpPr>
          <p:cNvPr id="4" name="Slide Number Placeholder 3"/>
          <p:cNvSpPr>
            <a:spLocks noGrp="1"/>
          </p:cNvSpPr>
          <p:nvPr>
            <p:ph type="sldNum" sz="quarter" idx="10"/>
          </p:nvPr>
        </p:nvSpPr>
        <p:spPr/>
        <p:txBody>
          <a:bodyPr/>
          <a:lstStyle/>
          <a:p>
            <a:fld id="{706F8D69-B00F-F44E-9B61-4DC184CA17F8}" type="slidenum">
              <a:rPr lang="en-US" smtClean="0"/>
              <a:pPr/>
              <a:t>51</a:t>
            </a:fld>
            <a:endParaRPr lang="en-US"/>
          </a:p>
        </p:txBody>
      </p:sp>
    </p:spTree>
    <p:extLst>
      <p:ext uri="{BB962C8B-B14F-4D97-AF65-F5344CB8AC3E}">
        <p14:creationId xmlns:p14="http://schemas.microsoft.com/office/powerpoint/2010/main" val="425180324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47650" y="741363"/>
            <a:ext cx="6248400" cy="3514725"/>
          </a:xfrm>
        </p:spPr>
      </p:sp>
      <p:sp>
        <p:nvSpPr>
          <p:cNvPr id="3" name="Notes Placeholder 2"/>
          <p:cNvSpPr>
            <a:spLocks noGrp="1"/>
          </p:cNvSpPr>
          <p:nvPr>
            <p:ph type="body" idx="1"/>
          </p:nvPr>
        </p:nvSpPr>
        <p:spPr/>
        <p:txBody>
          <a:bodyPr>
            <a:normAutofit/>
          </a:bodyPr>
          <a:lstStyle/>
          <a:p>
            <a:r>
              <a:rPr lang="en-US" dirty="0" smtClean="0"/>
              <a:t>While</a:t>
            </a:r>
            <a:r>
              <a:rPr lang="en-US" baseline="0" dirty="0" smtClean="0"/>
              <a:t> we’ve talked a lot about VBOs, we haven’t detailed how one goes about creating them.  Vertex buffer objects, like all (memory) objects in OpenGL (as compared to geometric objects) are created in the same way, using the same set of functions.  In fact, you’ll see that the pattern of calls we make here are similar to other sequences of calls for doing other OpenGL operations.</a:t>
            </a:r>
          </a:p>
          <a:p>
            <a:r>
              <a:rPr lang="en-US" baseline="0" dirty="0" smtClean="0"/>
              <a:t>In the case of vertex buffer objects, you’ll do the following sequence of function calls:</a:t>
            </a:r>
          </a:p>
          <a:p>
            <a:pPr marL="228580" indent="-228580">
              <a:buFont typeface="+mj-lt"/>
              <a:buAutoNum type="arabicPeriod"/>
            </a:pPr>
            <a:r>
              <a:rPr lang="en-US" baseline="0" dirty="0" smtClean="0"/>
              <a:t>Generate a buffer’s name by calling </a:t>
            </a:r>
            <a:r>
              <a:rPr lang="en-US" baseline="0" dirty="0" err="1" smtClean="0">
                <a:latin typeface="Consolas" pitchFamily="49" charset="0"/>
                <a:cs typeface="Consolas" pitchFamily="49" charset="0"/>
              </a:rPr>
              <a:t>glGenBuffers</a:t>
            </a:r>
            <a:r>
              <a:rPr lang="en-US" baseline="0" dirty="0" smtClean="0">
                <a:latin typeface="Consolas" pitchFamily="49" charset="0"/>
                <a:cs typeface="Consolas" pitchFamily="49" charset="0"/>
              </a:rPr>
              <a:t>()</a:t>
            </a:r>
          </a:p>
          <a:p>
            <a:pPr marL="228580" indent="-228580">
              <a:buFont typeface="+mj-lt"/>
              <a:buAutoNum type="arabicPeriod"/>
            </a:pPr>
            <a:r>
              <a:rPr lang="en-US" baseline="0" dirty="0" smtClean="0"/>
              <a:t>Next, you’ll make that buffer the “current” buffer, which means it’s the selected buffer for reading or writing data values by calling </a:t>
            </a:r>
            <a:r>
              <a:rPr lang="en-US" baseline="0" dirty="0" err="1" smtClean="0">
                <a:latin typeface="Consolas" pitchFamily="49" charset="0"/>
                <a:cs typeface="Consolas" pitchFamily="49" charset="0"/>
              </a:rPr>
              <a:t>glBindBuffer</a:t>
            </a:r>
            <a:r>
              <a:rPr lang="en-US" baseline="0" dirty="0" smtClean="0">
                <a:latin typeface="Consolas" pitchFamily="49" charset="0"/>
                <a:cs typeface="Consolas" pitchFamily="49" charset="0"/>
              </a:rPr>
              <a:t>()</a:t>
            </a:r>
            <a:r>
              <a:rPr lang="en-US" baseline="0" dirty="0" smtClean="0">
                <a:latin typeface="+mn-lt"/>
                <a:cs typeface="Consolas" pitchFamily="49" charset="0"/>
              </a:rPr>
              <a:t>, with a type of </a:t>
            </a:r>
            <a:r>
              <a:rPr lang="en-US" baseline="0" dirty="0" smtClean="0">
                <a:latin typeface="Consolas" pitchFamily="49" charset="0"/>
                <a:cs typeface="Consolas" pitchFamily="49" charset="0"/>
              </a:rPr>
              <a:t>GL_ARRAY_BUFFER</a:t>
            </a:r>
            <a:r>
              <a:rPr lang="en-US" baseline="0" dirty="0" smtClean="0">
                <a:latin typeface="+mn-lt"/>
                <a:cs typeface="Consolas" pitchFamily="49" charset="0"/>
              </a:rPr>
              <a:t>.  There are different types of buffer objects, with an array buffer being the one used for storing geometric data.</a:t>
            </a:r>
            <a:endParaRPr lang="en-US" baseline="0" dirty="0" smtClean="0">
              <a:latin typeface="+mn-lt"/>
            </a:endParaRPr>
          </a:p>
          <a:p>
            <a:pPr marL="228580" indent="-228580">
              <a:buFont typeface="+mj-lt"/>
              <a:buAutoNum type="arabicPeriod"/>
            </a:pPr>
            <a:r>
              <a:rPr lang="en-US" baseline="0" dirty="0" smtClean="0"/>
              <a:t>To initialize a buffer, you’ll call </a:t>
            </a:r>
            <a:r>
              <a:rPr lang="en-US" baseline="0" dirty="0" err="1" smtClean="0">
                <a:latin typeface="Consolas" pitchFamily="49" charset="0"/>
                <a:cs typeface="Consolas" pitchFamily="49" charset="0"/>
              </a:rPr>
              <a:t>glBufferData</a:t>
            </a:r>
            <a:r>
              <a:rPr lang="en-US" baseline="0" dirty="0" smtClean="0">
                <a:latin typeface="Consolas" pitchFamily="49" charset="0"/>
                <a:cs typeface="Consolas" pitchFamily="49" charset="0"/>
              </a:rPr>
              <a:t>()</a:t>
            </a:r>
            <a:r>
              <a:rPr lang="en-US" baseline="0" dirty="0" smtClean="0"/>
              <a:t>, which will copy data from your application into the GPU’s memory.  You would do the same operation if you also wanted to update data in the buffer</a:t>
            </a:r>
          </a:p>
          <a:p>
            <a:pPr marL="228580" indent="-228580">
              <a:buFont typeface="+mj-lt"/>
              <a:buAutoNum type="arabicPeriod"/>
            </a:pPr>
            <a:r>
              <a:rPr lang="en-US" baseline="0" dirty="0" smtClean="0"/>
              <a:t>Finally, when it comes time to render using the data in the buffer, you’ll once again call </a:t>
            </a:r>
            <a:r>
              <a:rPr lang="en-US" baseline="0" dirty="0" err="1" smtClean="0">
                <a:latin typeface="Consolas" pitchFamily="49" charset="0"/>
                <a:cs typeface="Consolas" pitchFamily="49" charset="0"/>
              </a:rPr>
              <a:t>glBindVertexArray</a:t>
            </a:r>
            <a:r>
              <a:rPr lang="en-US" baseline="0" dirty="0" smtClean="0">
                <a:latin typeface="Consolas" pitchFamily="49" charset="0"/>
                <a:cs typeface="Consolas" pitchFamily="49" charset="0"/>
              </a:rPr>
              <a:t>()</a:t>
            </a:r>
            <a:r>
              <a:rPr lang="en-US" baseline="0" dirty="0" smtClean="0"/>
              <a:t> to make it and its VBOs current again.  In fact, if you have multiple objects, each with their own VAO, you’ll likely call </a:t>
            </a:r>
            <a:r>
              <a:rPr lang="en-US" baseline="0" dirty="0" err="1" smtClean="0">
                <a:latin typeface="Consolas" pitchFamily="49" charset="0"/>
                <a:cs typeface="Consolas" pitchFamily="49" charset="0"/>
              </a:rPr>
              <a:t>glBindVertexArray</a:t>
            </a:r>
            <a:r>
              <a:rPr lang="en-US" baseline="0" dirty="0" smtClean="0">
                <a:latin typeface="Consolas" pitchFamily="49" charset="0"/>
                <a:cs typeface="Consolas" pitchFamily="49" charset="0"/>
              </a:rPr>
              <a:t>()</a:t>
            </a:r>
            <a:r>
              <a:rPr lang="en-US" baseline="0" dirty="0" smtClean="0"/>
              <a:t> once per frame for each object.</a:t>
            </a:r>
          </a:p>
          <a:p>
            <a:pPr marL="228580" indent="-228580">
              <a:buFont typeface="+mj-lt"/>
              <a:buAutoNum type="arabicPeriod"/>
            </a:pPr>
            <a:endParaRPr lang="en-US" dirty="0" smtClean="0"/>
          </a:p>
          <a:p>
            <a:endParaRPr lang="en-US" dirty="0"/>
          </a:p>
        </p:txBody>
      </p:sp>
      <p:sp>
        <p:nvSpPr>
          <p:cNvPr id="4" name="Slide Number Placeholder 3"/>
          <p:cNvSpPr>
            <a:spLocks noGrp="1"/>
          </p:cNvSpPr>
          <p:nvPr>
            <p:ph type="sldNum" sz="quarter" idx="10"/>
          </p:nvPr>
        </p:nvSpPr>
        <p:spPr/>
        <p:txBody>
          <a:bodyPr/>
          <a:lstStyle/>
          <a:p>
            <a:fld id="{706F8D69-B00F-F44E-9B61-4DC184CA17F8}" type="slidenum">
              <a:rPr lang="en-US" smtClean="0"/>
              <a:pPr/>
              <a:t>52</a:t>
            </a:fld>
            <a:endParaRPr lang="en-US"/>
          </a:p>
        </p:txBody>
      </p:sp>
    </p:spTree>
    <p:extLst>
      <p:ext uri="{BB962C8B-B14F-4D97-AF65-F5344CB8AC3E}">
        <p14:creationId xmlns:p14="http://schemas.microsoft.com/office/powerpoint/2010/main" val="156700145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47650" y="741363"/>
            <a:ext cx="6248400" cy="3514725"/>
          </a:xfrm>
        </p:spPr>
      </p:sp>
      <p:sp>
        <p:nvSpPr>
          <p:cNvPr id="3" name="Notes Placeholder 2"/>
          <p:cNvSpPr>
            <a:spLocks noGrp="1"/>
          </p:cNvSpPr>
          <p:nvPr>
            <p:ph type="body" idx="1"/>
          </p:nvPr>
        </p:nvSpPr>
        <p:spPr/>
        <p:txBody>
          <a:bodyPr>
            <a:normAutofit/>
          </a:bodyPr>
          <a:lstStyle/>
          <a:p>
            <a:r>
              <a:rPr lang="en-US" dirty="0" smtClean="0"/>
              <a:t>The above</a:t>
            </a:r>
            <a:r>
              <a:rPr lang="en-US" baseline="0" dirty="0" smtClean="0"/>
              <a:t> sequence of calls illustrates generating, binding, and initializing a VBO with data.  In this example, we use a technique permitting data to be loaded into two steps, which we need as our data values are in two separate arrays.  It’s noteworthy to look at the </a:t>
            </a:r>
            <a:r>
              <a:rPr lang="en-US" baseline="0" dirty="0" err="1" smtClean="0">
                <a:latin typeface="Consolas" pitchFamily="49" charset="0"/>
                <a:cs typeface="Consolas" pitchFamily="49" charset="0"/>
              </a:rPr>
              <a:t>glBufferData</a:t>
            </a:r>
            <a:r>
              <a:rPr lang="en-US" baseline="0" dirty="0" smtClean="0">
                <a:latin typeface="Consolas" pitchFamily="49" charset="0"/>
                <a:cs typeface="Consolas" pitchFamily="49" charset="0"/>
              </a:rPr>
              <a:t>()</a:t>
            </a:r>
            <a:r>
              <a:rPr lang="en-US" baseline="0" dirty="0" smtClean="0"/>
              <a:t> call; in this call, we basically have OpenGL allocate an array sized to our needs (the combined size of our point and color arrays), but don’t transfer any data with the call, which is specified with the NULL value.  This is akin to calling </a:t>
            </a:r>
            <a:r>
              <a:rPr lang="en-US" baseline="0" dirty="0" err="1" smtClean="0">
                <a:latin typeface="Consolas" pitchFamily="49" charset="0"/>
                <a:cs typeface="Consolas" pitchFamily="49" charset="0"/>
              </a:rPr>
              <a:t>malloc</a:t>
            </a:r>
            <a:r>
              <a:rPr lang="en-US" baseline="0" dirty="0" smtClean="0">
                <a:latin typeface="Consolas" pitchFamily="49" charset="0"/>
                <a:cs typeface="Consolas" pitchFamily="49" charset="0"/>
              </a:rPr>
              <a:t>() </a:t>
            </a:r>
            <a:r>
              <a:rPr lang="en-US" baseline="0" dirty="0" smtClean="0"/>
              <a:t>to create a buffer of uninitialized data.  We later load that array with our calls to </a:t>
            </a:r>
            <a:r>
              <a:rPr lang="en-US" baseline="0" dirty="0" err="1" smtClean="0">
                <a:latin typeface="Consolas" pitchFamily="49" charset="0"/>
                <a:cs typeface="Consolas" pitchFamily="49" charset="0"/>
              </a:rPr>
              <a:t>glBufferSubData</a:t>
            </a:r>
            <a:r>
              <a:rPr lang="en-US" baseline="0" dirty="0" smtClean="0">
                <a:latin typeface="Consolas" pitchFamily="49" charset="0"/>
                <a:cs typeface="Consolas" pitchFamily="49" charset="0"/>
              </a:rPr>
              <a:t>()</a:t>
            </a:r>
            <a:r>
              <a:rPr lang="en-US" baseline="0" dirty="0" smtClean="0"/>
              <a:t>, which allows us to replace a subsection of our array.  This technique is also useful if you need to update data inside of a VBO at some point in the execution of your application.</a:t>
            </a:r>
            <a:endParaRPr lang="en-US" dirty="0"/>
          </a:p>
        </p:txBody>
      </p:sp>
      <p:sp>
        <p:nvSpPr>
          <p:cNvPr id="4" name="Slide Number Placeholder 3"/>
          <p:cNvSpPr>
            <a:spLocks noGrp="1"/>
          </p:cNvSpPr>
          <p:nvPr>
            <p:ph type="sldNum" sz="quarter" idx="10"/>
          </p:nvPr>
        </p:nvSpPr>
        <p:spPr/>
        <p:txBody>
          <a:bodyPr/>
          <a:lstStyle/>
          <a:p>
            <a:fld id="{706F8D69-B00F-F44E-9B61-4DC184CA17F8}" type="slidenum">
              <a:rPr lang="en-US" smtClean="0"/>
              <a:pPr/>
              <a:t>53</a:t>
            </a:fld>
            <a:endParaRPr lang="en-US"/>
          </a:p>
        </p:txBody>
      </p:sp>
    </p:spTree>
    <p:extLst>
      <p:ext uri="{BB962C8B-B14F-4D97-AF65-F5344CB8AC3E}">
        <p14:creationId xmlns:p14="http://schemas.microsoft.com/office/powerpoint/2010/main" val="29581236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4C3ACA38-58E1-4417-8A8A-EF02BBDD357D}" type="slidenum">
              <a:rPr lang="zh-TW" altLang="en-US" smtClean="0"/>
              <a:pPr/>
              <a:t>4</a:t>
            </a:fld>
            <a:endParaRPr lang="zh-TW" altLang="en-US"/>
          </a:p>
        </p:txBody>
      </p:sp>
    </p:spTree>
    <p:extLst>
      <p:ext uri="{BB962C8B-B14F-4D97-AF65-F5344CB8AC3E}">
        <p14:creationId xmlns:p14="http://schemas.microsoft.com/office/powerpoint/2010/main" val="40250270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CA3BE244-68F0-E548-9FDE-4303E5CCFD61}" type="slidenum">
              <a:rPr lang="en-US"/>
              <a:pPr/>
              <a:t>54</a:t>
            </a:fld>
            <a:endParaRPr lang="en-US" dirty="0"/>
          </a:p>
        </p:txBody>
      </p:sp>
      <p:sp>
        <p:nvSpPr>
          <p:cNvPr id="64515" name="Rectangle 2"/>
          <p:cNvSpPr>
            <a:spLocks noGrp="1" noRot="1" noChangeAspect="1" noChangeArrowheads="1" noTextEdit="1"/>
          </p:cNvSpPr>
          <p:nvPr>
            <p:ph type="sldImg"/>
          </p:nvPr>
        </p:nvSpPr>
        <p:spPr>
          <a:xfrm>
            <a:off x="247650" y="741363"/>
            <a:ext cx="6248400" cy="3514725"/>
          </a:xfrm>
          <a:ln/>
        </p:spPr>
      </p:sp>
      <p:sp>
        <p:nvSpPr>
          <p:cNvPr id="64516" name="Rectangle 3"/>
          <p:cNvSpPr>
            <a:spLocks noGrp="1" noChangeArrowheads="1"/>
          </p:cNvSpPr>
          <p:nvPr>
            <p:ph type="body" idx="1"/>
          </p:nvPr>
        </p:nvSpPr>
        <p:spPr>
          <a:noFill/>
          <a:ln/>
        </p:spPr>
        <p:txBody>
          <a:bodyPr/>
          <a:lstStyle/>
          <a:p>
            <a:pPr eaLnBrk="1" hangingPunct="1"/>
            <a:r>
              <a:rPr lang="en-US" dirty="0" smtClean="0">
                <a:latin typeface="Arial" charset="0"/>
                <a:ea typeface="ＭＳ Ｐゴシック" charset="-128"/>
                <a:cs typeface="ＭＳ Ｐゴシック" charset="-128"/>
              </a:rPr>
              <a:t>The final step in preparing you data for processing by OpenGL (i.e., sending it down for rendering) is to specify which vertex attributes you’d</a:t>
            </a:r>
            <a:r>
              <a:rPr lang="en-US" baseline="0" dirty="0" smtClean="0">
                <a:latin typeface="Arial" charset="0"/>
                <a:ea typeface="ＭＳ Ｐゴシック" charset="-128"/>
                <a:cs typeface="ＭＳ Ｐゴシック" charset="-128"/>
              </a:rPr>
              <a:t> like issued to the graphics pipeline.  While this might seem superfluous, it allows you to specify multiple collections of data, and choose which ones you’d like to use at any given time.</a:t>
            </a:r>
          </a:p>
          <a:p>
            <a:pPr eaLnBrk="1" hangingPunct="1"/>
            <a:r>
              <a:rPr lang="en-US" baseline="0" dirty="0" smtClean="0">
                <a:latin typeface="Arial" charset="0"/>
                <a:ea typeface="ＭＳ Ｐゴシック" charset="-128"/>
                <a:cs typeface="ＭＳ Ｐゴシック" charset="-128"/>
              </a:rPr>
              <a:t>Each of the attributes that we enable must be associated with an “in” variable of the currently bound vertex shader.  You retrieve vertex attribute locations was retrieved from the compiled shader by calling </a:t>
            </a:r>
            <a:r>
              <a:rPr lang="en-US" baseline="0" dirty="0" smtClean="0">
                <a:latin typeface="Consolas" pitchFamily="49" charset="0"/>
                <a:ea typeface="ＭＳ Ｐゴシック" charset="-128"/>
                <a:cs typeface="Consolas" pitchFamily="49" charset="0"/>
              </a:rPr>
              <a:t>glGetAttribLocation().  </a:t>
            </a:r>
            <a:r>
              <a:rPr lang="en-US" baseline="0" dirty="0" smtClean="0">
                <a:latin typeface="Arial" charset="0"/>
                <a:ea typeface="ＭＳ Ｐゴシック" charset="-128"/>
                <a:cs typeface="ＭＳ Ｐゴシック" charset="-128"/>
              </a:rPr>
              <a:t>We discuss this call in the shader section.</a:t>
            </a:r>
            <a:endParaRPr lang="en-US" dirty="0">
              <a:latin typeface="Arial" charset="0"/>
              <a:ea typeface="ＭＳ Ｐゴシック" charset="-128"/>
              <a:cs typeface="ＭＳ Ｐゴシック" charset="-128"/>
            </a:endParaRPr>
          </a:p>
        </p:txBody>
      </p:sp>
    </p:spTree>
    <p:extLst>
      <p:ext uri="{BB962C8B-B14F-4D97-AF65-F5344CB8AC3E}">
        <p14:creationId xmlns:p14="http://schemas.microsoft.com/office/powerpoint/2010/main" val="42201965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47650" y="741363"/>
            <a:ext cx="6248400" cy="3514725"/>
          </a:xfrm>
        </p:spPr>
      </p:sp>
      <p:sp>
        <p:nvSpPr>
          <p:cNvPr id="3" name="Notes Placeholder 2"/>
          <p:cNvSpPr>
            <a:spLocks noGrp="1"/>
          </p:cNvSpPr>
          <p:nvPr>
            <p:ph type="body" idx="1"/>
          </p:nvPr>
        </p:nvSpPr>
        <p:spPr/>
        <p:txBody>
          <a:bodyPr>
            <a:normAutofit lnSpcReduction="10000"/>
          </a:bodyPr>
          <a:lstStyle/>
          <a:p>
            <a:r>
              <a:rPr lang="en-US" dirty="0" smtClean="0"/>
              <a:t>To complete the “plumbing” of associating our vertex data with variables in our shader programs,</a:t>
            </a:r>
            <a:r>
              <a:rPr lang="en-US" baseline="0" dirty="0" smtClean="0"/>
              <a:t> you need to tell OpenGL where in our buffer object to find the vertex data, and which shader variable to pass the data to when we draw. The above code snippet shows that process for our two data sources.  In our shaders (which we’ll discuss in a moment), we have two variables: </a:t>
            </a:r>
            <a:r>
              <a:rPr lang="en-US" baseline="0" dirty="0" err="1" smtClean="0">
                <a:latin typeface="Consolas" pitchFamily="49" charset="0"/>
                <a:cs typeface="Consolas" pitchFamily="49" charset="0"/>
              </a:rPr>
              <a:t>vPosition</a:t>
            </a:r>
            <a:r>
              <a:rPr lang="en-US" baseline="0" dirty="0" smtClean="0"/>
              <a:t>, and </a:t>
            </a:r>
            <a:r>
              <a:rPr lang="en-US" baseline="0" dirty="0" err="1" smtClean="0">
                <a:latin typeface="Consolas" pitchFamily="49" charset="0"/>
                <a:cs typeface="Consolas" pitchFamily="49" charset="0"/>
              </a:rPr>
              <a:t>vColor</a:t>
            </a:r>
            <a:r>
              <a:rPr lang="en-US" baseline="0" dirty="0" smtClean="0"/>
              <a:t>, which we will associate with the data values in our VBOs that we copied form our vertex </a:t>
            </a:r>
            <a:r>
              <a:rPr lang="en-US" baseline="0" dirty="0" smtClean="0">
                <a:latin typeface="Consolas" pitchFamily="49" charset="0"/>
                <a:cs typeface="Consolas" pitchFamily="49" charset="0"/>
              </a:rPr>
              <a:t>positions </a:t>
            </a:r>
            <a:r>
              <a:rPr lang="en-US" baseline="0" dirty="0" smtClean="0"/>
              <a:t>and </a:t>
            </a:r>
            <a:r>
              <a:rPr lang="en-US" baseline="0" dirty="0" smtClean="0">
                <a:latin typeface="Consolas" pitchFamily="49" charset="0"/>
                <a:cs typeface="Consolas" pitchFamily="49" charset="0"/>
              </a:rPr>
              <a:t>colors</a:t>
            </a:r>
            <a:r>
              <a:rPr lang="en-US" baseline="0" dirty="0" smtClean="0"/>
              <a:t> arrays.</a:t>
            </a:r>
          </a:p>
          <a:p>
            <a:endParaRPr lang="en-US" baseline="0" dirty="0" smtClean="0"/>
          </a:p>
          <a:p>
            <a:r>
              <a:rPr lang="en-US" baseline="0" dirty="0" smtClean="0"/>
              <a:t>The calls to </a:t>
            </a:r>
            <a:r>
              <a:rPr lang="en-US" baseline="0" dirty="0" err="1" smtClean="0">
                <a:latin typeface="Consolas" pitchFamily="49" charset="0"/>
                <a:cs typeface="Consolas" pitchFamily="49" charset="0"/>
              </a:rPr>
              <a:t>glGetAttribLocation</a:t>
            </a:r>
            <a:r>
              <a:rPr lang="en-US" baseline="0" dirty="0" smtClean="0">
                <a:latin typeface="Consolas" pitchFamily="49" charset="0"/>
                <a:cs typeface="Consolas" pitchFamily="49" charset="0"/>
              </a:rPr>
              <a:t>()</a:t>
            </a:r>
            <a:r>
              <a:rPr lang="en-US" baseline="0" dirty="0" smtClean="0"/>
              <a:t> will return a compiler-generated index which we need to use to complete the connection from our data to the shader inputs.  We also need to “turn the valve” on our data by enabling its attribute array by calling </a:t>
            </a:r>
            <a:r>
              <a:rPr lang="en-US" baseline="0" dirty="0" err="1" smtClean="0">
                <a:latin typeface="Consolas" pitchFamily="49" charset="0"/>
                <a:cs typeface="Consolas" pitchFamily="49" charset="0"/>
              </a:rPr>
              <a:t>glEnableVertexAttribArray</a:t>
            </a:r>
            <a:r>
              <a:rPr lang="en-US" baseline="0" dirty="0" smtClean="0">
                <a:latin typeface="Consolas" pitchFamily="49" charset="0"/>
                <a:cs typeface="Consolas" pitchFamily="49" charset="0"/>
              </a:rPr>
              <a:t>()</a:t>
            </a:r>
            <a:r>
              <a:rPr lang="en-US" baseline="0" dirty="0" smtClean="0"/>
              <a:t> with the selected attribute location.</a:t>
            </a:r>
          </a:p>
          <a:p>
            <a:r>
              <a:rPr lang="en-US" baseline="0" dirty="0" smtClean="0"/>
              <a:t>This is the most flexible approach to this process, but depending on your OpenGL version, you may be able to use the </a:t>
            </a:r>
            <a:r>
              <a:rPr lang="en-US" baseline="0" dirty="0" smtClean="0">
                <a:latin typeface="Consolas" pitchFamily="49" charset="0"/>
                <a:cs typeface="Consolas" pitchFamily="49" charset="0"/>
              </a:rPr>
              <a:t>layout</a:t>
            </a:r>
            <a:r>
              <a:rPr lang="en-US" baseline="0" dirty="0" smtClean="0"/>
              <a:t> construct, which allows you to specify the attribute location, as compared to having to retrieve it after compiling and linking your shaders.  We’ll discuss that in our shader section later in the course.</a:t>
            </a:r>
          </a:p>
          <a:p>
            <a:endParaRPr lang="en-US" baseline="0" dirty="0" smtClean="0"/>
          </a:p>
          <a:p>
            <a:r>
              <a:rPr lang="en-US" baseline="0" dirty="0" smtClean="0"/>
              <a:t>BUFFER_OFFSET is a simple macro defined to make the code more readable</a:t>
            </a:r>
          </a:p>
          <a:p>
            <a:endParaRPr lang="en-US" baseline="0" dirty="0" smtClean="0"/>
          </a:p>
          <a:p>
            <a:pPr algn="ctr"/>
            <a:r>
              <a:rPr lang="en-US" dirty="0" smtClean="0">
                <a:latin typeface="Consolas"/>
                <a:cs typeface="Consolas"/>
              </a:rPr>
              <a:t>#define BUFFER_OFFSET( offset )   ((</a:t>
            </a:r>
            <a:r>
              <a:rPr lang="en-US" dirty="0" err="1" smtClean="0">
                <a:latin typeface="Consolas"/>
                <a:cs typeface="Consolas"/>
              </a:rPr>
              <a:t>GLvoid</a:t>
            </a:r>
            <a:r>
              <a:rPr lang="en-US" dirty="0" smtClean="0">
                <a:latin typeface="Consolas"/>
                <a:cs typeface="Consolas"/>
              </a:rPr>
              <a:t>*) (offset))</a:t>
            </a:r>
            <a:endParaRPr lang="en-US" dirty="0">
              <a:latin typeface="Consolas"/>
              <a:cs typeface="Consolas"/>
            </a:endParaRPr>
          </a:p>
        </p:txBody>
      </p:sp>
      <p:sp>
        <p:nvSpPr>
          <p:cNvPr id="4" name="Slide Number Placeholder 3"/>
          <p:cNvSpPr>
            <a:spLocks noGrp="1"/>
          </p:cNvSpPr>
          <p:nvPr>
            <p:ph type="sldNum" sz="quarter" idx="10"/>
          </p:nvPr>
        </p:nvSpPr>
        <p:spPr/>
        <p:txBody>
          <a:bodyPr/>
          <a:lstStyle/>
          <a:p>
            <a:fld id="{706F8D69-B00F-F44E-9B61-4DC184CA17F8}" type="slidenum">
              <a:rPr lang="en-US" smtClean="0"/>
              <a:pPr/>
              <a:t>55</a:t>
            </a:fld>
            <a:endParaRPr lang="en-US"/>
          </a:p>
        </p:txBody>
      </p:sp>
    </p:spTree>
    <p:extLst>
      <p:ext uri="{BB962C8B-B14F-4D97-AF65-F5344CB8AC3E}">
        <p14:creationId xmlns:p14="http://schemas.microsoft.com/office/powerpoint/2010/main" val="118135739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CDC6DC69-6E62-CA4D-B49A-A89042FDDDAF}" type="slidenum">
              <a:rPr lang="en-US"/>
              <a:pPr/>
              <a:t>56</a:t>
            </a:fld>
            <a:endParaRPr lang="en-US" dirty="0"/>
          </a:p>
        </p:txBody>
      </p:sp>
      <p:sp>
        <p:nvSpPr>
          <p:cNvPr id="66563" name="Rectangle 2"/>
          <p:cNvSpPr>
            <a:spLocks noGrp="1" noRot="1" noChangeAspect="1" noChangeArrowheads="1" noTextEdit="1"/>
          </p:cNvSpPr>
          <p:nvPr>
            <p:ph type="sldImg"/>
          </p:nvPr>
        </p:nvSpPr>
        <p:spPr>
          <a:xfrm>
            <a:off x="247650" y="741363"/>
            <a:ext cx="6248400" cy="3514725"/>
          </a:xfrm>
          <a:ln/>
        </p:spPr>
      </p:sp>
      <p:sp>
        <p:nvSpPr>
          <p:cNvPr id="66564" name="Rectangle 3"/>
          <p:cNvSpPr>
            <a:spLocks noGrp="1" noChangeArrowheads="1"/>
          </p:cNvSpPr>
          <p:nvPr>
            <p:ph type="body" idx="1"/>
          </p:nvPr>
        </p:nvSpPr>
        <p:spPr>
          <a:noFill/>
          <a:ln/>
        </p:spPr>
        <p:txBody>
          <a:bodyPr/>
          <a:lstStyle/>
          <a:p>
            <a:pPr eaLnBrk="1" hangingPunct="1"/>
            <a:r>
              <a:rPr lang="en-US" dirty="0" smtClean="0">
                <a:latin typeface="Arial" charset="0"/>
                <a:ea typeface="ＭＳ Ｐゴシック" charset="-128"/>
                <a:cs typeface="ＭＳ Ｐゴシック" charset="-128"/>
              </a:rPr>
              <a:t>In order</a:t>
            </a:r>
            <a:r>
              <a:rPr lang="en-US" baseline="0" dirty="0" smtClean="0">
                <a:latin typeface="Arial" charset="0"/>
                <a:ea typeface="ＭＳ Ｐゴシック" charset="-128"/>
                <a:cs typeface="ＭＳ Ｐゴシック" charset="-128"/>
              </a:rPr>
              <a:t> to initiate the rendering of primitives, you need to issue a drawing routine.  While there are many routines for this in OpenGL, we’ll discuss the most fundamental ones.  The simplest routine is </a:t>
            </a:r>
            <a:r>
              <a:rPr lang="en-US" baseline="0" dirty="0" smtClean="0">
                <a:latin typeface="Consolas" pitchFamily="49" charset="0"/>
                <a:ea typeface="ＭＳ Ｐゴシック" charset="-128"/>
                <a:cs typeface="Consolas" pitchFamily="49" charset="0"/>
              </a:rPr>
              <a:t>glDrawArrays()</a:t>
            </a:r>
            <a:r>
              <a:rPr lang="en-US" baseline="0" dirty="0" smtClean="0">
                <a:latin typeface="Arial" charset="0"/>
                <a:ea typeface="ＭＳ Ｐゴシック" charset="-128"/>
                <a:cs typeface="ＭＳ Ｐゴシック" charset="-128"/>
              </a:rPr>
              <a:t>, to which you specify what type of graphics primitive you want to draw (e.g., here we’re rending a triangle strip), which vertex in the enabled vertex</a:t>
            </a:r>
            <a:r>
              <a:rPr lang="en-US" dirty="0" smtClean="0">
                <a:latin typeface="Arial" charset="0"/>
                <a:ea typeface="ＭＳ Ｐゴシック" charset="-128"/>
                <a:cs typeface="ＭＳ Ｐゴシック" charset="-128"/>
              </a:rPr>
              <a:t> attribute arrays </a:t>
            </a:r>
            <a:r>
              <a:rPr lang="en-US" baseline="0" dirty="0" smtClean="0">
                <a:latin typeface="Arial" charset="0"/>
                <a:ea typeface="ＭＳ Ｐゴシック" charset="-128"/>
                <a:cs typeface="ＭＳ Ｐゴシック" charset="-128"/>
              </a:rPr>
              <a:t>to start with, and how many vertices to send.</a:t>
            </a:r>
          </a:p>
          <a:p>
            <a:pPr eaLnBrk="1" hangingPunct="1"/>
            <a:endParaRPr lang="en-US" baseline="0" dirty="0" smtClean="0">
              <a:latin typeface="Arial" charset="0"/>
              <a:ea typeface="ＭＳ Ｐゴシック" charset="-128"/>
              <a:cs typeface="ＭＳ Ｐゴシック" charset="-128"/>
            </a:endParaRPr>
          </a:p>
          <a:p>
            <a:pPr eaLnBrk="1" hangingPunct="1"/>
            <a:r>
              <a:rPr lang="en-US" dirty="0" smtClean="0">
                <a:latin typeface="Arial" charset="0"/>
                <a:ea typeface="ＭＳ Ｐゴシック" charset="-128"/>
                <a:cs typeface="ＭＳ Ｐゴシック" charset="-128"/>
              </a:rPr>
              <a:t>This is the simplest way of rendering geometry in OpenGL Version 3.1.  You merely need to store you vertex data in sequence, and then </a:t>
            </a:r>
            <a:r>
              <a:rPr lang="en-US" dirty="0" smtClean="0">
                <a:latin typeface="Consolas" pitchFamily="49" charset="0"/>
                <a:ea typeface="ＭＳ Ｐゴシック" charset="-128"/>
                <a:cs typeface="Consolas" pitchFamily="49" charset="0"/>
              </a:rPr>
              <a:t>glDrawArrays()</a:t>
            </a:r>
            <a:r>
              <a:rPr lang="en-US" dirty="0" smtClean="0">
                <a:latin typeface="Arial" charset="0"/>
                <a:ea typeface="ＭＳ Ｐゴシック" charset="-128"/>
                <a:cs typeface="ＭＳ Ｐゴシック" charset="-128"/>
              </a:rPr>
              <a:t> takes care of the rest.  However, in some cases, this won’t be the most memory efficient method of doing things.  Many geometric objects share vertices between geometric primitives, and with this method, you need to replicate the data once for each vertex.  We’ll see a more flexible, in terms of memory storage and access in the next slides.</a:t>
            </a:r>
          </a:p>
        </p:txBody>
      </p:sp>
    </p:spTree>
    <p:extLst>
      <p:ext uri="{BB962C8B-B14F-4D97-AF65-F5344CB8AC3E}">
        <p14:creationId xmlns:p14="http://schemas.microsoft.com/office/powerpoint/2010/main" val="416080132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47650" y="741363"/>
            <a:ext cx="6248400" cy="35147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06F8D69-B00F-F44E-9B61-4DC184CA17F8}" type="slidenum">
              <a:rPr lang="en-US" smtClean="0"/>
              <a:pPr/>
              <a:t>57</a:t>
            </a:fld>
            <a:endParaRPr lang="en-US"/>
          </a:p>
        </p:txBody>
      </p:sp>
    </p:spTree>
    <p:extLst>
      <p:ext uri="{BB962C8B-B14F-4D97-AF65-F5344CB8AC3E}">
        <p14:creationId xmlns:p14="http://schemas.microsoft.com/office/powerpoint/2010/main" val="60754032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47650" y="741363"/>
            <a:ext cx="6248400" cy="3514725"/>
          </a:xfrm>
        </p:spPr>
      </p:sp>
      <p:sp>
        <p:nvSpPr>
          <p:cNvPr id="3" name="Notes Placeholder 2"/>
          <p:cNvSpPr>
            <a:spLocks noGrp="1"/>
          </p:cNvSpPr>
          <p:nvPr>
            <p:ph type="body" idx="1"/>
          </p:nvPr>
        </p:nvSpPr>
        <p:spPr/>
        <p:txBody>
          <a:bodyPr>
            <a:normAutofit/>
          </a:bodyPr>
          <a:lstStyle/>
          <a:p>
            <a:r>
              <a:rPr lang="en-US" dirty="0" smtClean="0"/>
              <a:t>Shaders</a:t>
            </a:r>
            <a:r>
              <a:rPr lang="en-US" baseline="0" dirty="0" smtClean="0"/>
              <a:t> need to be compiled in order to be used in your program. As compared to C programs, the compiler and linker are implemented in the OpenGL driver, and accessible through function calls from within your program. The diagram illustrates the steps required to compile and link each type of shader into your shader program. A program can contain either a vertex shader (which replaces the fixed-function vertex processing), a fragment shader (which replaces the fragment coloring stages), or both. If a shader isn’t present for a particular stage, the fixed-function part of the pipeline is used in its place.</a:t>
            </a:r>
          </a:p>
          <a:p>
            <a:endParaRPr lang="en-US" baseline="0" dirty="0" smtClean="0"/>
          </a:p>
          <a:p>
            <a:r>
              <a:rPr lang="en-US" baseline="0" dirty="0" smtClean="0"/>
              <a:t>Just a with regular programs, a syntax error from the compilation stage, or a missing symbol from the linker stage could prevent the successful </a:t>
            </a:r>
            <a:r>
              <a:rPr lang="en-US" dirty="0" smtClean="0"/>
              <a:t>generation </a:t>
            </a:r>
            <a:r>
              <a:rPr lang="en-US" baseline="0" dirty="0" smtClean="0"/>
              <a:t>of an executable program. There are routines for verifying the results of the compilation and link stages of the compilation process, but are not shown here. Instead, we’ve provided a routine that makes this process much simpler, as demonstrated on the next slide.</a:t>
            </a:r>
            <a:endParaRPr lang="en-US" dirty="0"/>
          </a:p>
        </p:txBody>
      </p:sp>
      <p:sp>
        <p:nvSpPr>
          <p:cNvPr id="4" name="Slide Number Placeholder 3"/>
          <p:cNvSpPr>
            <a:spLocks noGrp="1"/>
          </p:cNvSpPr>
          <p:nvPr>
            <p:ph type="sldNum" sz="quarter" idx="10"/>
          </p:nvPr>
        </p:nvSpPr>
        <p:spPr/>
        <p:txBody>
          <a:bodyPr/>
          <a:lstStyle/>
          <a:p>
            <a:fld id="{DA1863BB-6147-4F5F-B60F-8DA3E10FE7C6}" type="slidenum">
              <a:rPr lang="en-US" smtClean="0"/>
              <a:pPr/>
              <a:t>61</a:t>
            </a:fld>
            <a:endParaRPr lang="en-US"/>
          </a:p>
        </p:txBody>
      </p:sp>
    </p:spTree>
    <p:extLst>
      <p:ext uri="{BB962C8B-B14F-4D97-AF65-F5344CB8AC3E}">
        <p14:creationId xmlns:p14="http://schemas.microsoft.com/office/powerpoint/2010/main" val="237462754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7"/>
          <p:cNvSpPr>
            <a:spLocks noGrp="1" noChangeArrowheads="1"/>
          </p:cNvSpPr>
          <p:nvPr>
            <p:ph type="sldNum" sz="quarter" idx="5"/>
          </p:nvPr>
        </p:nvSpPr>
        <p:spPr>
          <a:noFill/>
        </p:spPr>
        <p:txBody>
          <a:bodyPr/>
          <a:lstStyle/>
          <a:p>
            <a:fld id="{DE125609-E9B4-C04F-BF5D-4B17C9F45FD8}" type="slidenum">
              <a:rPr lang="en-US"/>
              <a:pPr/>
              <a:t>62</a:t>
            </a:fld>
            <a:endParaRPr lang="en-US"/>
          </a:p>
        </p:txBody>
      </p:sp>
      <p:sp>
        <p:nvSpPr>
          <p:cNvPr id="131075" name="Rectangle 2"/>
          <p:cNvSpPr>
            <a:spLocks noGrp="1" noRot="1" noChangeAspect="1" noChangeArrowheads="1" noTextEdit="1"/>
          </p:cNvSpPr>
          <p:nvPr>
            <p:ph type="sldImg"/>
          </p:nvPr>
        </p:nvSpPr>
        <p:spPr>
          <a:xfrm>
            <a:off x="247650" y="741363"/>
            <a:ext cx="6248400" cy="3514725"/>
          </a:xfrm>
          <a:ln/>
        </p:spPr>
      </p:sp>
      <p:sp>
        <p:nvSpPr>
          <p:cNvPr id="131076" name="Rectangle 3"/>
          <p:cNvSpPr>
            <a:spLocks noGrp="1" noChangeArrowheads="1"/>
          </p:cNvSpPr>
          <p:nvPr>
            <p:ph type="body" idx="1"/>
          </p:nvPr>
        </p:nvSpPr>
        <p:spPr>
          <a:noFill/>
          <a:ln/>
        </p:spPr>
        <p:txBody>
          <a:bodyPr/>
          <a:lstStyle/>
          <a:p>
            <a:pPr eaLnBrk="1" hangingPunct="1"/>
            <a:r>
              <a:rPr lang="en-US" dirty="0" smtClean="0">
                <a:latin typeface="Arial" charset="0"/>
                <a:ea typeface="ＭＳ Ｐゴシック" charset="-128"/>
                <a:cs typeface="ＭＳ Ｐゴシック" charset="-128"/>
              </a:rPr>
              <a:t>As with any programming language, GLSL has types for variables.</a:t>
            </a:r>
            <a:r>
              <a:rPr lang="en-US" baseline="0" dirty="0" smtClean="0">
                <a:latin typeface="Arial" charset="0"/>
                <a:ea typeface="ＭＳ Ｐゴシック" charset="-128"/>
                <a:cs typeface="ＭＳ Ｐゴシック" charset="-128"/>
              </a:rPr>
              <a:t>  However, it includes vector-, and matrix-based types to simplify the operations that occur often in computer graphics.</a:t>
            </a:r>
          </a:p>
          <a:p>
            <a:pPr eaLnBrk="1" hangingPunct="1"/>
            <a:endParaRPr lang="en-US" baseline="0" dirty="0" smtClean="0">
              <a:latin typeface="Arial" charset="0"/>
              <a:ea typeface="ＭＳ Ｐゴシック" charset="-128"/>
              <a:cs typeface="ＭＳ Ｐゴシック" charset="-128"/>
            </a:endParaRPr>
          </a:p>
          <a:p>
            <a:pPr eaLnBrk="1" hangingPunct="1"/>
            <a:r>
              <a:rPr lang="en-US" baseline="0" dirty="0" smtClean="0">
                <a:latin typeface="Arial" charset="0"/>
                <a:ea typeface="ＭＳ Ｐゴシック" charset="-128"/>
                <a:cs typeface="ＭＳ Ｐゴシック" charset="-128"/>
              </a:rPr>
              <a:t>In addition to numerical types, other types like </a:t>
            </a:r>
            <a:r>
              <a:rPr lang="en-US" i="1" baseline="0" dirty="0" smtClean="0">
                <a:latin typeface="Arial" charset="0"/>
                <a:ea typeface="ＭＳ Ｐゴシック" charset="-128"/>
                <a:cs typeface="ＭＳ Ｐゴシック" charset="-128"/>
              </a:rPr>
              <a:t>texture samplers</a:t>
            </a:r>
            <a:r>
              <a:rPr lang="en-US" i="0" baseline="0" dirty="0" smtClean="0">
                <a:latin typeface="Arial" charset="0"/>
                <a:ea typeface="ＭＳ Ｐゴシック" charset="-128"/>
                <a:cs typeface="ＭＳ Ｐゴシック" charset="-128"/>
              </a:rPr>
              <a:t> are used to enable other OpenGL operations.  We’ll discuss texture samplers in the texture mapping section.</a:t>
            </a:r>
            <a:endParaRPr lang="en-US" dirty="0">
              <a:latin typeface="Arial" charset="0"/>
              <a:ea typeface="ＭＳ Ｐゴシック" charset="-128"/>
              <a:cs typeface="ＭＳ Ｐゴシック" charset="-128"/>
            </a:endParaRPr>
          </a:p>
          <a:p>
            <a:pPr eaLnBrk="1" hangingPunct="1"/>
            <a:endParaRPr lang="en-US" dirty="0">
              <a:latin typeface="Arial" charset="0"/>
              <a:ea typeface="ＭＳ Ｐゴシック" charset="-128"/>
              <a:cs typeface="ＭＳ Ｐゴシック" charset="-128"/>
            </a:endParaRPr>
          </a:p>
        </p:txBody>
      </p:sp>
    </p:spTree>
    <p:extLst>
      <p:ext uri="{BB962C8B-B14F-4D97-AF65-F5344CB8AC3E}">
        <p14:creationId xmlns:p14="http://schemas.microsoft.com/office/powerpoint/2010/main" val="110223914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47650" y="741363"/>
            <a:ext cx="6248400" cy="3514725"/>
          </a:xfrm>
        </p:spPr>
      </p:sp>
      <p:sp>
        <p:nvSpPr>
          <p:cNvPr id="3" name="Notes Placeholder 2"/>
          <p:cNvSpPr>
            <a:spLocks noGrp="1"/>
          </p:cNvSpPr>
          <p:nvPr>
            <p:ph type="body" idx="1"/>
          </p:nvPr>
        </p:nvSpPr>
        <p:spPr/>
        <p:txBody>
          <a:bodyPr/>
          <a:lstStyle/>
          <a:p>
            <a:r>
              <a:rPr lang="en-US" dirty="0" smtClean="0"/>
              <a:t>The vector and matrix classes</a:t>
            </a:r>
            <a:r>
              <a:rPr lang="en-US" baseline="0" dirty="0" smtClean="0"/>
              <a:t> of GLSL are first-class types, with arithmetic and logical operations well defined.  This helps simplify your code, and prevent errors.</a:t>
            </a:r>
          </a:p>
          <a:p>
            <a:endParaRPr lang="en-US" baseline="0" dirty="0" smtClean="0"/>
          </a:p>
          <a:p>
            <a:r>
              <a:rPr lang="en-US" baseline="0" dirty="0" smtClean="0"/>
              <a:t>Note in the above example, overloading ensures that both a*</a:t>
            </a:r>
            <a:r>
              <a:rPr lang="en-US" baseline="0" dirty="0" err="1" smtClean="0"/>
              <a:t>m</a:t>
            </a:r>
            <a:r>
              <a:rPr lang="en-US" baseline="0" dirty="0" smtClean="0"/>
              <a:t> and </a:t>
            </a:r>
            <a:r>
              <a:rPr lang="en-US" baseline="0" dirty="0" err="1" smtClean="0"/>
              <a:t>m</a:t>
            </a:r>
            <a:r>
              <a:rPr lang="en-US" baseline="0" dirty="0" smtClean="0"/>
              <a:t>*a are defined although they will not in general produce the same result.</a:t>
            </a:r>
            <a:endParaRPr lang="en-US" dirty="0"/>
          </a:p>
        </p:txBody>
      </p:sp>
      <p:sp>
        <p:nvSpPr>
          <p:cNvPr id="4" name="Slide Number Placeholder 3"/>
          <p:cNvSpPr>
            <a:spLocks noGrp="1"/>
          </p:cNvSpPr>
          <p:nvPr>
            <p:ph type="sldNum" sz="quarter" idx="10"/>
          </p:nvPr>
        </p:nvSpPr>
        <p:spPr/>
        <p:txBody>
          <a:bodyPr/>
          <a:lstStyle/>
          <a:p>
            <a:fld id="{706F8D69-B00F-F44E-9B61-4DC184CA17F8}" type="slidenum">
              <a:rPr lang="en-US" smtClean="0"/>
              <a:pPr/>
              <a:t>63</a:t>
            </a:fld>
            <a:endParaRPr lang="en-US"/>
          </a:p>
        </p:txBody>
      </p:sp>
    </p:spTree>
    <p:extLst>
      <p:ext uri="{BB962C8B-B14F-4D97-AF65-F5344CB8AC3E}">
        <p14:creationId xmlns:p14="http://schemas.microsoft.com/office/powerpoint/2010/main" val="259183594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47650" y="741363"/>
            <a:ext cx="6248400" cy="3514725"/>
          </a:xfrm>
        </p:spPr>
      </p:sp>
      <p:sp>
        <p:nvSpPr>
          <p:cNvPr id="3" name="Notes Placeholder 2"/>
          <p:cNvSpPr>
            <a:spLocks noGrp="1"/>
          </p:cNvSpPr>
          <p:nvPr>
            <p:ph type="body" idx="1"/>
          </p:nvPr>
        </p:nvSpPr>
        <p:spPr/>
        <p:txBody>
          <a:bodyPr/>
          <a:lstStyle/>
          <a:p>
            <a:r>
              <a:rPr lang="en-US" dirty="0" smtClean="0"/>
              <a:t>For GLSL’s vector types, you’ll find that often you may also want to access components within</a:t>
            </a:r>
            <a:r>
              <a:rPr lang="en-US" baseline="0" dirty="0" smtClean="0"/>
              <a:t> the vector, as well as operate on all of the vector’s components at the same time.  To support that, vectors and matrices (which are really a vector of vectors), support normal “C” vector accessing using the square-bracket notation (e.g., “[</a:t>
            </a:r>
            <a:r>
              <a:rPr lang="en-US" baseline="0" dirty="0" err="1" smtClean="0"/>
              <a:t>i</a:t>
            </a:r>
            <a:r>
              <a:rPr lang="en-US" baseline="0" dirty="0" smtClean="0"/>
              <a:t>]”), with zero-based indexing.  Additionally, vectors (but not matrices) support </a:t>
            </a:r>
            <a:r>
              <a:rPr lang="en-US" i="1" baseline="0" dirty="0" err="1" smtClean="0"/>
              <a:t>swizzling</a:t>
            </a:r>
            <a:r>
              <a:rPr lang="en-US" i="0" baseline="0" dirty="0" smtClean="0"/>
              <a:t>, which provides a very powerful method for accessing and manipulating vector components.</a:t>
            </a:r>
          </a:p>
          <a:p>
            <a:r>
              <a:rPr lang="en-US" i="1" baseline="0" dirty="0" smtClean="0"/>
              <a:t>Swizzles</a:t>
            </a:r>
            <a:r>
              <a:rPr lang="en-US" i="0" baseline="0" dirty="0" smtClean="0"/>
              <a:t> allow components within a vector to be accessed by name.</a:t>
            </a:r>
            <a:r>
              <a:rPr lang="en-US" i="0" dirty="0" smtClean="0"/>
              <a:t>  </a:t>
            </a:r>
            <a:r>
              <a:rPr lang="en-US" dirty="0" smtClean="0"/>
              <a:t>For example, the first element in a vector – element 0 – can also be referenced by the names “x”, “s”, and “r”.  Why all the names – to clarify their usage.  If you’re working with a color, for example, it may be clearer in the code to use “r” to represent the red channel, as compared to “x”, which make more sense as the x-positional coordinate</a:t>
            </a:r>
            <a:endParaRPr lang="en-US" i="1" baseline="0" dirty="0" smtClean="0"/>
          </a:p>
        </p:txBody>
      </p:sp>
      <p:sp>
        <p:nvSpPr>
          <p:cNvPr id="4" name="Slide Number Placeholder 3"/>
          <p:cNvSpPr>
            <a:spLocks noGrp="1"/>
          </p:cNvSpPr>
          <p:nvPr>
            <p:ph type="sldNum" sz="quarter" idx="10"/>
          </p:nvPr>
        </p:nvSpPr>
        <p:spPr/>
        <p:txBody>
          <a:bodyPr/>
          <a:lstStyle/>
          <a:p>
            <a:fld id="{706F8D69-B00F-F44E-9B61-4DC184CA17F8}" type="slidenum">
              <a:rPr lang="en-US" smtClean="0"/>
              <a:pPr/>
              <a:t>64</a:t>
            </a:fld>
            <a:endParaRPr lang="en-US"/>
          </a:p>
        </p:txBody>
      </p:sp>
    </p:spTree>
    <p:extLst>
      <p:ext uri="{BB962C8B-B14F-4D97-AF65-F5344CB8AC3E}">
        <p14:creationId xmlns:p14="http://schemas.microsoft.com/office/powerpoint/2010/main" val="111051988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47650" y="741363"/>
            <a:ext cx="6248400" cy="3514725"/>
          </a:xfrm>
        </p:spPr>
      </p:sp>
      <p:sp>
        <p:nvSpPr>
          <p:cNvPr id="3" name="Notes Placeholder 2"/>
          <p:cNvSpPr>
            <a:spLocks noGrp="1"/>
          </p:cNvSpPr>
          <p:nvPr>
            <p:ph type="body" idx="1"/>
          </p:nvPr>
        </p:nvSpPr>
        <p:spPr/>
        <p:txBody>
          <a:bodyPr/>
          <a:lstStyle/>
          <a:p>
            <a:r>
              <a:rPr lang="en-US" dirty="0" smtClean="0"/>
              <a:t>In</a:t>
            </a:r>
            <a:r>
              <a:rPr lang="en-US" baseline="0" dirty="0" smtClean="0"/>
              <a:t> addition to types, GLSL has numerous qualifiers to describe a variable usage.  The most common of those are:</a:t>
            </a:r>
          </a:p>
          <a:p>
            <a:pPr marL="171435" indent="-171435">
              <a:buFont typeface="Arial"/>
              <a:buChar char="•"/>
            </a:pPr>
            <a:r>
              <a:rPr lang="en-US" baseline="0" dirty="0" smtClean="0">
                <a:latin typeface="Consolas"/>
                <a:cs typeface="Consolas"/>
              </a:rPr>
              <a:t>in</a:t>
            </a:r>
            <a:r>
              <a:rPr lang="en-US" baseline="0" dirty="0" smtClean="0"/>
              <a:t> qualifiers that indicate the </a:t>
            </a:r>
            <a:r>
              <a:rPr lang="en-US" baseline="0" dirty="0" err="1" smtClean="0"/>
              <a:t>shader</a:t>
            </a:r>
            <a:r>
              <a:rPr lang="en-US" baseline="0" dirty="0" smtClean="0"/>
              <a:t> variable will receive data flowing into the </a:t>
            </a:r>
            <a:r>
              <a:rPr lang="en-US" baseline="0" dirty="0" err="1" smtClean="0"/>
              <a:t>shader</a:t>
            </a:r>
            <a:r>
              <a:rPr lang="en-US" baseline="0" dirty="0" smtClean="0"/>
              <a:t>, either from the application, or the previous </a:t>
            </a:r>
            <a:r>
              <a:rPr lang="en-US" baseline="0" dirty="0" err="1" smtClean="0"/>
              <a:t>shader</a:t>
            </a:r>
            <a:r>
              <a:rPr lang="en-US" baseline="0" dirty="0" smtClean="0"/>
              <a:t> stage.</a:t>
            </a:r>
          </a:p>
          <a:p>
            <a:pPr marL="171435" indent="-171435">
              <a:buFont typeface="Arial"/>
              <a:buChar char="•"/>
            </a:pPr>
            <a:r>
              <a:rPr lang="en-US" baseline="0" dirty="0" smtClean="0">
                <a:latin typeface="Consolas"/>
                <a:cs typeface="Consolas"/>
              </a:rPr>
              <a:t>out</a:t>
            </a:r>
            <a:r>
              <a:rPr lang="en-US" baseline="0" dirty="0" smtClean="0"/>
              <a:t> qualifier which tag a variable as data output where data will flow to the next </a:t>
            </a:r>
            <a:r>
              <a:rPr lang="en-US" baseline="0" dirty="0" err="1" smtClean="0"/>
              <a:t>shader</a:t>
            </a:r>
            <a:r>
              <a:rPr lang="en-US" baseline="0" dirty="0" smtClean="0"/>
              <a:t> stage, or to the </a:t>
            </a:r>
            <a:r>
              <a:rPr lang="en-US" baseline="0" dirty="0" err="1" smtClean="0"/>
              <a:t>framebuffer</a:t>
            </a:r>
            <a:endParaRPr lang="en-US" baseline="0" dirty="0" smtClean="0"/>
          </a:p>
          <a:p>
            <a:pPr marL="171435" indent="-171435">
              <a:buFont typeface="Arial"/>
              <a:buChar char="•"/>
            </a:pPr>
            <a:r>
              <a:rPr lang="en-US" baseline="0" dirty="0" smtClean="0">
                <a:latin typeface="Consolas"/>
                <a:cs typeface="Consolas"/>
              </a:rPr>
              <a:t>uniform</a:t>
            </a:r>
            <a:r>
              <a:rPr lang="en-US" baseline="0" dirty="0" smtClean="0"/>
              <a:t> qualifiers for accessing data that doesn’t change across a draw operation</a:t>
            </a:r>
            <a:endParaRPr lang="en-US" dirty="0"/>
          </a:p>
        </p:txBody>
      </p:sp>
      <p:sp>
        <p:nvSpPr>
          <p:cNvPr id="4" name="Slide Number Placeholder 3"/>
          <p:cNvSpPr>
            <a:spLocks noGrp="1"/>
          </p:cNvSpPr>
          <p:nvPr>
            <p:ph type="sldNum" sz="quarter" idx="10"/>
          </p:nvPr>
        </p:nvSpPr>
        <p:spPr/>
        <p:txBody>
          <a:bodyPr/>
          <a:lstStyle/>
          <a:p>
            <a:fld id="{706F8D69-B00F-F44E-9B61-4DC184CA17F8}" type="slidenum">
              <a:rPr lang="en-US" smtClean="0"/>
              <a:pPr/>
              <a:t>65</a:t>
            </a:fld>
            <a:endParaRPr lang="en-US"/>
          </a:p>
        </p:txBody>
      </p:sp>
    </p:spTree>
    <p:extLst>
      <p:ext uri="{BB962C8B-B14F-4D97-AF65-F5344CB8AC3E}">
        <p14:creationId xmlns:p14="http://schemas.microsoft.com/office/powerpoint/2010/main" val="206251398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47650" y="741363"/>
            <a:ext cx="6248400" cy="3514725"/>
          </a:xfrm>
        </p:spPr>
      </p:sp>
      <p:sp>
        <p:nvSpPr>
          <p:cNvPr id="3" name="Notes Placeholder 2"/>
          <p:cNvSpPr>
            <a:spLocks noGrp="1"/>
          </p:cNvSpPr>
          <p:nvPr>
            <p:ph type="body" idx="1"/>
          </p:nvPr>
        </p:nvSpPr>
        <p:spPr/>
        <p:txBody>
          <a:bodyPr/>
          <a:lstStyle/>
          <a:p>
            <a:r>
              <a:rPr lang="en-US" dirty="0" smtClean="0"/>
              <a:t>GLSL</a:t>
            </a:r>
            <a:r>
              <a:rPr lang="en-US" baseline="0" dirty="0" smtClean="0"/>
              <a:t> also provides a rich library of functions supporting common operations.  While pretty much every vector- and matrix-related function available you can think of, along with the most common mathematical functions are built into GLSL, there’s no support for operations like reading files or printing values.  Shaders are really data-flow engines with data coming in, being processed, and sent on for further processing.  </a:t>
            </a:r>
            <a:endParaRPr lang="en-US" dirty="0"/>
          </a:p>
        </p:txBody>
      </p:sp>
      <p:sp>
        <p:nvSpPr>
          <p:cNvPr id="4" name="Slide Number Placeholder 3"/>
          <p:cNvSpPr>
            <a:spLocks noGrp="1"/>
          </p:cNvSpPr>
          <p:nvPr>
            <p:ph type="sldNum" sz="quarter" idx="10"/>
          </p:nvPr>
        </p:nvSpPr>
        <p:spPr/>
        <p:txBody>
          <a:bodyPr/>
          <a:lstStyle/>
          <a:p>
            <a:fld id="{706F8D69-B00F-F44E-9B61-4DC184CA17F8}" type="slidenum">
              <a:rPr lang="en-US" smtClean="0"/>
              <a:pPr/>
              <a:t>66</a:t>
            </a:fld>
            <a:endParaRPr lang="en-US"/>
          </a:p>
        </p:txBody>
      </p:sp>
    </p:spTree>
    <p:extLst>
      <p:ext uri="{BB962C8B-B14F-4D97-AF65-F5344CB8AC3E}">
        <p14:creationId xmlns:p14="http://schemas.microsoft.com/office/powerpoint/2010/main" val="24838955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最初這個功能是以組合語言撰寫著色器來達到的。組合語言對開發者的使用是不直觀而複雜的。</a:t>
            </a:r>
            <a:r>
              <a:rPr lang="en-US" altLang="zh-TW" dirty="0" smtClean="0"/>
              <a:t>OpenGL ARB </a:t>
            </a:r>
            <a:r>
              <a:rPr lang="zh-TW" altLang="en-US" dirty="0" smtClean="0"/>
              <a:t>建立了 </a:t>
            </a:r>
            <a:r>
              <a:rPr lang="en-US" altLang="zh-TW" dirty="0" smtClean="0"/>
              <a:t>OpenGL </a:t>
            </a:r>
            <a:r>
              <a:rPr lang="zh-TW" altLang="en-US" dirty="0" smtClean="0"/>
              <a:t>著色語言，為 </a:t>
            </a:r>
            <a:r>
              <a:rPr lang="en-US" altLang="zh-TW" dirty="0" smtClean="0"/>
              <a:t>GPU </a:t>
            </a:r>
            <a:r>
              <a:rPr lang="zh-TW" altLang="en-US" dirty="0" smtClean="0"/>
              <a:t>的程式設計提供更加直觀的方法，當維護開放標準的時候，就有助於帶動 </a:t>
            </a:r>
            <a:r>
              <a:rPr lang="en-US" altLang="zh-TW" dirty="0" smtClean="0"/>
              <a:t>OpenGL </a:t>
            </a:r>
            <a:r>
              <a:rPr lang="zh-TW" altLang="en-US" dirty="0" smtClean="0"/>
              <a:t>的歷史。</a:t>
            </a:r>
          </a:p>
          <a:p>
            <a:r>
              <a:rPr lang="zh-TW" altLang="en-US" dirty="0" smtClean="0"/>
              <a:t>最初 </a:t>
            </a:r>
            <a:r>
              <a:rPr lang="en-US" altLang="zh-TW" dirty="0" smtClean="0"/>
              <a:t>OpenGL 1.5 </a:t>
            </a:r>
            <a:r>
              <a:rPr lang="zh-TW" altLang="en-US" dirty="0" smtClean="0"/>
              <a:t>是以擴充形式引入，後來 </a:t>
            </a:r>
            <a:r>
              <a:rPr lang="en-US" altLang="zh-TW" dirty="0" smtClean="0"/>
              <a:t>OpenGL ARB </a:t>
            </a:r>
            <a:r>
              <a:rPr lang="zh-TW" altLang="en-US" dirty="0" smtClean="0"/>
              <a:t>在 </a:t>
            </a:r>
            <a:r>
              <a:rPr lang="en-US" altLang="zh-TW" dirty="0" smtClean="0"/>
              <a:t>OpenGL 2.0 </a:t>
            </a:r>
            <a:r>
              <a:rPr lang="zh-TW" altLang="en-US" dirty="0" smtClean="0"/>
              <a:t>核心中正式納入 </a:t>
            </a:r>
            <a:r>
              <a:rPr lang="en-US" altLang="zh-TW" dirty="0" smtClean="0"/>
              <a:t>GLSL</a:t>
            </a:r>
            <a:r>
              <a:rPr lang="zh-TW" altLang="en-US" dirty="0" smtClean="0"/>
              <a:t>。自 </a:t>
            </a:r>
            <a:r>
              <a:rPr lang="en-US" altLang="zh-TW" dirty="0" smtClean="0"/>
              <a:t>1992 </a:t>
            </a:r>
            <a:r>
              <a:rPr lang="zh-TW" altLang="en-US" dirty="0" smtClean="0"/>
              <a:t>年建立的</a:t>
            </a:r>
            <a:r>
              <a:rPr lang="en-US" altLang="zh-TW" dirty="0" smtClean="0"/>
              <a:t>OpenGL 1.0 </a:t>
            </a:r>
            <a:r>
              <a:rPr lang="zh-TW" altLang="en-US" dirty="0" smtClean="0"/>
              <a:t>起，</a:t>
            </a:r>
            <a:r>
              <a:rPr lang="en-US" altLang="zh-TW" dirty="0" smtClean="0"/>
              <a:t>OpenGL 2.0 </a:t>
            </a:r>
            <a:r>
              <a:rPr lang="zh-TW" altLang="en-US" dirty="0" smtClean="0"/>
              <a:t>是第一個 </a:t>
            </a:r>
            <a:r>
              <a:rPr lang="en-US" altLang="zh-TW" dirty="0" smtClean="0"/>
              <a:t>OpenGL </a:t>
            </a:r>
            <a:r>
              <a:rPr lang="zh-TW" altLang="en-US" dirty="0" smtClean="0"/>
              <a:t>的大修改版。</a:t>
            </a:r>
          </a:p>
          <a:p>
            <a:r>
              <a:rPr lang="zh-TW" altLang="en-US" dirty="0" smtClean="0"/>
              <a:t>使用 </a:t>
            </a:r>
            <a:r>
              <a:rPr lang="en-US" altLang="zh-TW" dirty="0" smtClean="0"/>
              <a:t>GLSL </a:t>
            </a:r>
            <a:r>
              <a:rPr lang="zh-TW" altLang="en-US" dirty="0" smtClean="0"/>
              <a:t>有如下好處：</a:t>
            </a:r>
          </a:p>
          <a:p>
            <a:r>
              <a:rPr lang="zh-TW" altLang="en-US" dirty="0" smtClean="0"/>
              <a:t>具有跨平台的相容性，包括 </a:t>
            </a:r>
            <a:r>
              <a:rPr lang="en-US" altLang="zh-TW" dirty="0" smtClean="0"/>
              <a:t>Macintosh</a:t>
            </a:r>
            <a:r>
              <a:rPr lang="zh-TW" altLang="en-US" dirty="0" smtClean="0"/>
              <a:t>、</a:t>
            </a:r>
            <a:r>
              <a:rPr lang="en-US" altLang="zh-TW" dirty="0" smtClean="0"/>
              <a:t>Windows </a:t>
            </a:r>
            <a:r>
              <a:rPr lang="zh-TW" altLang="en-US" dirty="0" smtClean="0"/>
              <a:t>和 </a:t>
            </a:r>
            <a:r>
              <a:rPr lang="en-US" altLang="zh-TW" dirty="0" smtClean="0"/>
              <a:t>Linux </a:t>
            </a:r>
            <a:r>
              <a:rPr lang="zh-TW" altLang="en-US" dirty="0" smtClean="0"/>
              <a:t>等作業系統。</a:t>
            </a:r>
          </a:p>
          <a:p>
            <a:r>
              <a:rPr lang="zh-TW" altLang="en-US" dirty="0" smtClean="0"/>
              <a:t>所有支援 </a:t>
            </a:r>
            <a:r>
              <a:rPr lang="en-US" altLang="zh-TW" dirty="0" smtClean="0"/>
              <a:t>OpenGL </a:t>
            </a:r>
            <a:r>
              <a:rPr lang="zh-TW" altLang="en-US" dirty="0" smtClean="0"/>
              <a:t>著色語言的繪圖卡，都可以用來編寫著色器。</a:t>
            </a:r>
          </a:p>
          <a:p>
            <a:r>
              <a:rPr lang="zh-TW" altLang="en-US" dirty="0" smtClean="0"/>
              <a:t>允許廠商為特定的繪圖卡產生最佳化的代碼。</a:t>
            </a:r>
            <a:endParaRPr lang="zh-TW" altLang="en-US" dirty="0"/>
          </a:p>
        </p:txBody>
      </p:sp>
      <p:sp>
        <p:nvSpPr>
          <p:cNvPr id="4" name="投影片編號版面配置區 3"/>
          <p:cNvSpPr>
            <a:spLocks noGrp="1"/>
          </p:cNvSpPr>
          <p:nvPr>
            <p:ph type="sldNum" sz="quarter" idx="10"/>
          </p:nvPr>
        </p:nvSpPr>
        <p:spPr/>
        <p:txBody>
          <a:bodyPr/>
          <a:lstStyle/>
          <a:p>
            <a:fld id="{C1EB8A6B-14A0-4A94-BD58-EBB49FFE4CAA}" type="slidenum">
              <a:rPr lang="zh-TW" altLang="en-US" smtClean="0"/>
              <a:t>7</a:t>
            </a:fld>
            <a:endParaRPr lang="zh-TW" altLang="en-US"/>
          </a:p>
        </p:txBody>
      </p:sp>
    </p:spTree>
    <p:extLst>
      <p:ext uri="{BB962C8B-B14F-4D97-AF65-F5344CB8AC3E}">
        <p14:creationId xmlns:p14="http://schemas.microsoft.com/office/powerpoint/2010/main" val="44904331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47650" y="741363"/>
            <a:ext cx="6248400" cy="3514725"/>
          </a:xfrm>
        </p:spPr>
      </p:sp>
      <p:sp>
        <p:nvSpPr>
          <p:cNvPr id="3" name="Notes Placeholder 2"/>
          <p:cNvSpPr>
            <a:spLocks noGrp="1"/>
          </p:cNvSpPr>
          <p:nvPr>
            <p:ph type="body" idx="1"/>
          </p:nvPr>
        </p:nvSpPr>
        <p:spPr/>
        <p:txBody>
          <a:bodyPr/>
          <a:lstStyle/>
          <a:p>
            <a:r>
              <a:rPr lang="en-US" dirty="0" smtClean="0"/>
              <a:t>Fundamental</a:t>
            </a:r>
            <a:r>
              <a:rPr lang="en-US" baseline="0" dirty="0" smtClean="0"/>
              <a:t> to </a:t>
            </a:r>
            <a:r>
              <a:rPr lang="en-US" baseline="0" dirty="0" err="1" smtClean="0"/>
              <a:t>shader</a:t>
            </a:r>
            <a:r>
              <a:rPr lang="en-US" baseline="0" dirty="0" smtClean="0"/>
              <a:t> processing are a couple of built-in GLSL variable which are the terminus for operations.  In particular, vertex data, which can be processed by up to four shader stages in OpenGL, are all ended by setting a positional value into the built-in variable, </a:t>
            </a:r>
            <a:r>
              <a:rPr lang="en-US" baseline="0" dirty="0" err="1" smtClean="0">
                <a:latin typeface="Consolas"/>
                <a:cs typeface="Consolas"/>
              </a:rPr>
              <a:t>gl_Position</a:t>
            </a:r>
            <a:r>
              <a:rPr lang="en-US" baseline="0" dirty="0" smtClean="0"/>
              <a:t>.  </a:t>
            </a:r>
          </a:p>
          <a:p>
            <a:r>
              <a:rPr lang="en-US" baseline="0" dirty="0" smtClean="0"/>
              <a:t>Additionally, fragment shaders provide a number of </a:t>
            </a:r>
            <a:r>
              <a:rPr lang="en-US" dirty="0" smtClean="0"/>
              <a:t>built-in variables.  For example, </a:t>
            </a:r>
            <a:r>
              <a:rPr lang="en-US" dirty="0" err="1" smtClean="0">
                <a:latin typeface="Consolas"/>
                <a:cs typeface="Consolas"/>
              </a:rPr>
              <a:t>gl_FragCoord</a:t>
            </a:r>
            <a:r>
              <a:rPr lang="en-US" dirty="0" smtClean="0"/>
              <a:t> is a read-only variable, while </a:t>
            </a:r>
            <a:r>
              <a:rPr lang="en-US" dirty="0" err="1" smtClean="0"/>
              <a:t>gl_FragDepth</a:t>
            </a:r>
            <a:r>
              <a:rPr lang="en-US" dirty="0" smtClean="0"/>
              <a:t> is a read-write variable.  </a:t>
            </a:r>
            <a:r>
              <a:rPr lang="en-US" baseline="0" dirty="0" smtClean="0"/>
              <a:t>Later versions of OpenGL allow fragment shaders to output to other variables of the user’s designation as well.</a:t>
            </a:r>
            <a:endParaRPr lang="en-US" dirty="0"/>
          </a:p>
        </p:txBody>
      </p:sp>
      <p:sp>
        <p:nvSpPr>
          <p:cNvPr id="4" name="Slide Number Placeholder 3"/>
          <p:cNvSpPr>
            <a:spLocks noGrp="1"/>
          </p:cNvSpPr>
          <p:nvPr>
            <p:ph type="sldNum" sz="quarter" idx="10"/>
          </p:nvPr>
        </p:nvSpPr>
        <p:spPr/>
        <p:txBody>
          <a:bodyPr/>
          <a:lstStyle/>
          <a:p>
            <a:fld id="{706F8D69-B00F-F44E-9B61-4DC184CA17F8}" type="slidenum">
              <a:rPr lang="en-US" smtClean="0"/>
              <a:pPr/>
              <a:t>67</a:t>
            </a:fld>
            <a:endParaRPr lang="en-US"/>
          </a:p>
        </p:txBody>
      </p:sp>
    </p:spTree>
    <p:extLst>
      <p:ext uri="{BB962C8B-B14F-4D97-AF65-F5344CB8AC3E}">
        <p14:creationId xmlns:p14="http://schemas.microsoft.com/office/powerpoint/2010/main" val="160428113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51E0E845-9CC2-A043-A7AF-4D0ACF842967}" type="slidenum">
              <a:rPr lang="en-US"/>
              <a:pPr/>
              <a:t>68</a:t>
            </a:fld>
            <a:endParaRPr lang="en-US"/>
          </a:p>
        </p:txBody>
      </p:sp>
      <p:sp>
        <p:nvSpPr>
          <p:cNvPr id="43011" name="Rectangle 2"/>
          <p:cNvSpPr>
            <a:spLocks noGrp="1" noRot="1" noChangeAspect="1" noChangeArrowheads="1" noTextEdit="1"/>
          </p:cNvSpPr>
          <p:nvPr>
            <p:ph type="sldImg"/>
          </p:nvPr>
        </p:nvSpPr>
        <p:spPr>
          <a:xfrm>
            <a:off x="247650" y="741363"/>
            <a:ext cx="6248400" cy="3514725"/>
          </a:xfrm>
          <a:ln/>
        </p:spPr>
      </p:sp>
      <p:sp>
        <p:nvSpPr>
          <p:cNvPr id="43012" name="Rectangle 3"/>
          <p:cNvSpPr>
            <a:spLocks noGrp="1" noChangeArrowheads="1"/>
          </p:cNvSpPr>
          <p:nvPr>
            <p:ph type="body" idx="1"/>
          </p:nvPr>
        </p:nvSpPr>
        <p:spPr>
          <a:noFill/>
          <a:ln/>
        </p:spPr>
        <p:txBody>
          <a:bodyPr/>
          <a:lstStyle/>
          <a:p>
            <a:pPr eaLnBrk="1" hangingPunct="1"/>
            <a:r>
              <a:rPr lang="en-US" dirty="0" smtClean="0">
                <a:latin typeface="Arial" charset="0"/>
                <a:ea typeface="ＭＳ Ｐゴシック" charset="-128"/>
                <a:cs typeface="ＭＳ Ｐゴシック" charset="-128"/>
              </a:rPr>
              <a:t>Here’s the simple vertex </a:t>
            </a:r>
            <a:r>
              <a:rPr lang="en-US" dirty="0" err="1" smtClean="0">
                <a:latin typeface="Arial" charset="0"/>
                <a:ea typeface="ＭＳ Ｐゴシック" charset="-128"/>
                <a:cs typeface="ＭＳ Ｐゴシック" charset="-128"/>
              </a:rPr>
              <a:t>shader</a:t>
            </a:r>
            <a:r>
              <a:rPr lang="en-US" dirty="0" smtClean="0">
                <a:latin typeface="Arial" charset="0"/>
                <a:ea typeface="ＭＳ Ｐゴシック" charset="-128"/>
                <a:cs typeface="ＭＳ Ｐゴシック" charset="-128"/>
              </a:rPr>
              <a:t> we use</a:t>
            </a:r>
            <a:r>
              <a:rPr lang="en-US" baseline="0" dirty="0" smtClean="0">
                <a:latin typeface="Arial" charset="0"/>
                <a:ea typeface="ＭＳ Ｐゴシック" charset="-128"/>
                <a:cs typeface="ＭＳ Ｐゴシック" charset="-128"/>
              </a:rPr>
              <a:t> in our cube rendering example.  It accepts two vertex attributes as input: the vertex’s position and color, and does very little processing on them; in fact, it merely copies the input into some output variables (with </a:t>
            </a:r>
            <a:r>
              <a:rPr lang="en-US" baseline="0" dirty="0" err="1" smtClean="0">
                <a:latin typeface="Consolas"/>
                <a:ea typeface="ＭＳ Ｐゴシック" charset="-128"/>
                <a:cs typeface="Consolas"/>
              </a:rPr>
              <a:t>gl_Position</a:t>
            </a:r>
            <a:r>
              <a:rPr lang="en-US" baseline="0" dirty="0" smtClean="0">
                <a:latin typeface="Arial" charset="0"/>
                <a:ea typeface="ＭＳ Ｐゴシック" charset="-128"/>
                <a:cs typeface="ＭＳ Ｐゴシック" charset="-128"/>
              </a:rPr>
              <a:t> being implicitly declared).  The results of each vertex </a:t>
            </a:r>
            <a:r>
              <a:rPr lang="en-US" baseline="0" dirty="0" err="1" smtClean="0">
                <a:latin typeface="Arial" charset="0"/>
                <a:ea typeface="ＭＳ Ｐゴシック" charset="-128"/>
                <a:cs typeface="ＭＳ Ｐゴシック" charset="-128"/>
              </a:rPr>
              <a:t>shader</a:t>
            </a:r>
            <a:r>
              <a:rPr lang="en-US" baseline="0" dirty="0" smtClean="0">
                <a:latin typeface="Arial" charset="0"/>
                <a:ea typeface="ＭＳ Ｐゴシック" charset="-128"/>
                <a:cs typeface="ＭＳ Ｐゴシック" charset="-128"/>
              </a:rPr>
              <a:t> execution are passed further down the OpenGL pipeline, and ultimately end their processing in the fragment </a:t>
            </a:r>
            <a:r>
              <a:rPr lang="en-US" baseline="0" dirty="0" err="1" smtClean="0">
                <a:latin typeface="Arial" charset="0"/>
                <a:ea typeface="ＭＳ Ｐゴシック" charset="-128"/>
                <a:cs typeface="ＭＳ Ｐゴシック" charset="-128"/>
              </a:rPr>
              <a:t>shader</a:t>
            </a:r>
            <a:r>
              <a:rPr lang="en-US" baseline="0" dirty="0" smtClean="0">
                <a:latin typeface="Arial" charset="0"/>
                <a:ea typeface="ＭＳ Ｐゴシック" charset="-128"/>
                <a:cs typeface="ＭＳ Ｐゴシック" charset="-128"/>
              </a:rPr>
              <a:t>.</a:t>
            </a:r>
          </a:p>
          <a:p>
            <a:pPr eaLnBrk="1" hangingPunct="1"/>
            <a:endParaRPr lang="en-US" dirty="0">
              <a:latin typeface="Arial" charset="0"/>
              <a:ea typeface="ＭＳ Ｐゴシック" charset="-128"/>
              <a:cs typeface="ＭＳ Ｐゴシック" charset="-128"/>
            </a:endParaRPr>
          </a:p>
        </p:txBody>
      </p:sp>
    </p:spTree>
    <p:extLst>
      <p:ext uri="{BB962C8B-B14F-4D97-AF65-F5344CB8AC3E}">
        <p14:creationId xmlns:p14="http://schemas.microsoft.com/office/powerpoint/2010/main" val="215434483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35D61512-380E-1446-9341-05E1CB00BF1B}" type="slidenum">
              <a:rPr lang="en-US"/>
              <a:pPr/>
              <a:t>69</a:t>
            </a:fld>
            <a:endParaRPr lang="en-US"/>
          </a:p>
        </p:txBody>
      </p:sp>
      <p:sp>
        <p:nvSpPr>
          <p:cNvPr id="45059" name="Rectangle 2"/>
          <p:cNvSpPr>
            <a:spLocks noGrp="1" noRot="1" noChangeAspect="1" noChangeArrowheads="1" noTextEdit="1"/>
          </p:cNvSpPr>
          <p:nvPr>
            <p:ph type="sldImg"/>
          </p:nvPr>
        </p:nvSpPr>
        <p:spPr>
          <a:xfrm>
            <a:off x="247650" y="741363"/>
            <a:ext cx="6248400" cy="3514725"/>
          </a:xfrm>
          <a:ln/>
        </p:spPr>
      </p:sp>
      <p:sp>
        <p:nvSpPr>
          <p:cNvPr id="45060" name="Rectangle 3"/>
          <p:cNvSpPr>
            <a:spLocks noGrp="1" noChangeArrowheads="1"/>
          </p:cNvSpPr>
          <p:nvPr>
            <p:ph type="body" idx="1"/>
          </p:nvPr>
        </p:nvSpPr>
        <p:spPr>
          <a:noFill/>
          <a:ln/>
        </p:spPr>
        <p:txBody>
          <a:bodyPr/>
          <a:lstStyle/>
          <a:p>
            <a:pPr eaLnBrk="1" hangingPunct="1"/>
            <a:r>
              <a:rPr lang="en-US" dirty="0" smtClean="0">
                <a:latin typeface="Arial" charset="0"/>
                <a:ea typeface="ＭＳ Ｐゴシック" charset="-128"/>
                <a:cs typeface="ＭＳ Ｐゴシック" charset="-128"/>
              </a:rPr>
              <a:t>Here’s the associated fragment </a:t>
            </a:r>
            <a:r>
              <a:rPr lang="en-US" dirty="0" err="1" smtClean="0">
                <a:latin typeface="Arial" charset="0"/>
                <a:ea typeface="ＭＳ Ｐゴシック" charset="-128"/>
                <a:cs typeface="ＭＳ Ｐゴシック" charset="-128"/>
              </a:rPr>
              <a:t>shader</a:t>
            </a:r>
            <a:r>
              <a:rPr lang="en-US" dirty="0" smtClean="0">
                <a:latin typeface="Arial" charset="0"/>
                <a:ea typeface="ＭＳ Ｐゴシック" charset="-128"/>
                <a:cs typeface="ＭＳ Ｐゴシック" charset="-128"/>
              </a:rPr>
              <a:t> that we use in our cube example.  While this</a:t>
            </a:r>
            <a:r>
              <a:rPr lang="en-US" baseline="0" dirty="0" smtClean="0">
                <a:latin typeface="Arial" charset="0"/>
                <a:ea typeface="ＭＳ Ｐゴシック" charset="-128"/>
                <a:cs typeface="ＭＳ Ｐゴシック" charset="-128"/>
              </a:rPr>
              <a:t> </a:t>
            </a:r>
            <a:r>
              <a:rPr lang="en-US" baseline="0" dirty="0" err="1" smtClean="0">
                <a:latin typeface="Arial" charset="0"/>
                <a:ea typeface="ＭＳ Ｐゴシック" charset="-128"/>
                <a:cs typeface="ＭＳ Ｐゴシック" charset="-128"/>
              </a:rPr>
              <a:t>shader</a:t>
            </a:r>
            <a:r>
              <a:rPr lang="en-US" baseline="0" dirty="0" smtClean="0">
                <a:latin typeface="Arial" charset="0"/>
                <a:ea typeface="ＭＳ Ｐゴシック" charset="-128"/>
                <a:cs typeface="ＭＳ Ｐゴシック" charset="-128"/>
              </a:rPr>
              <a:t> is as simple as they come – merely setting the fragment’s color to the input color passed in, there’s been a lot of processing to this point.  In particular, every fragment that’s shaded was generated by the rasterizer, which is a built-in, non-programmable (i.e., you don’t write a shader to control its operation).  What’s magical about this process is that if the colors across the geometric primitive (for multi-vertex primitives: lines and triangles) is not the same, the rasterizer will interpolate those colors across the primitive, passing each iterated value into our </a:t>
            </a:r>
            <a:r>
              <a:rPr lang="en-US" baseline="0" dirty="0" smtClean="0">
                <a:latin typeface="Consolas"/>
                <a:ea typeface="ＭＳ Ｐゴシック" charset="-128"/>
                <a:cs typeface="Consolas"/>
              </a:rPr>
              <a:t>color</a:t>
            </a:r>
            <a:r>
              <a:rPr lang="en-US" baseline="0" dirty="0" smtClean="0">
                <a:latin typeface="Arial" charset="0"/>
                <a:ea typeface="ＭＳ Ｐゴシック" charset="-128"/>
                <a:cs typeface="ＭＳ Ｐゴシック" charset="-128"/>
              </a:rPr>
              <a:t> variable.</a:t>
            </a:r>
            <a:endParaRPr lang="en-US" dirty="0">
              <a:latin typeface="Arial" charset="0"/>
              <a:ea typeface="ＭＳ Ｐゴシック" charset="-128"/>
              <a:cs typeface="ＭＳ Ｐゴシック" charset="-128"/>
            </a:endParaRPr>
          </a:p>
        </p:txBody>
      </p:sp>
    </p:spTree>
    <p:extLst>
      <p:ext uri="{BB962C8B-B14F-4D97-AF65-F5344CB8AC3E}">
        <p14:creationId xmlns:p14="http://schemas.microsoft.com/office/powerpoint/2010/main" val="138443702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C7CF5B81-1CD1-B740-BBA9-F3105EE408FC}" type="slidenum">
              <a:rPr lang="en-US"/>
              <a:pPr/>
              <a:t>70</a:t>
            </a:fld>
            <a:endParaRPr lang="en-US"/>
          </a:p>
        </p:txBody>
      </p:sp>
      <p:sp>
        <p:nvSpPr>
          <p:cNvPr id="75779" name="Rectangle 2"/>
          <p:cNvSpPr>
            <a:spLocks noGrp="1" noRot="1" noChangeAspect="1" noChangeArrowheads="1" noTextEdit="1"/>
          </p:cNvSpPr>
          <p:nvPr>
            <p:ph type="sldImg"/>
          </p:nvPr>
        </p:nvSpPr>
        <p:spPr>
          <a:xfrm>
            <a:off x="247650" y="741363"/>
            <a:ext cx="6248400" cy="3514725"/>
          </a:xfrm>
          <a:ln/>
        </p:spPr>
      </p:sp>
      <p:sp>
        <p:nvSpPr>
          <p:cNvPr id="75780" name="Rectangle 3"/>
          <p:cNvSpPr>
            <a:spLocks noGrp="1" noChangeArrowheads="1"/>
          </p:cNvSpPr>
          <p:nvPr>
            <p:ph type="body" idx="1"/>
          </p:nvPr>
        </p:nvSpPr>
        <p:spPr>
          <a:noFill/>
          <a:ln/>
        </p:spPr>
        <p:txBody>
          <a:bodyPr/>
          <a:lstStyle/>
          <a:p>
            <a:r>
              <a:rPr lang="en-US" dirty="0" smtClean="0"/>
              <a:t>OpenGL</a:t>
            </a:r>
            <a:r>
              <a:rPr lang="en-US" baseline="0" dirty="0" smtClean="0"/>
              <a:t> shaders, depending on which stage their associated with, process different types of data.  Some data for a shader changes for each shader invocation.  For example, each time a vertex shader executes, it’s presented with new data for a single vertex; likewise for fragment, and the other shader stages in the pipeline.  The number of executions of a particular shader rely on how much data was associated with the draw call that started the pipeline – if you call </a:t>
            </a:r>
            <a:r>
              <a:rPr lang="en-US" baseline="0" dirty="0" err="1" smtClean="0"/>
              <a:t>glDrawArrays</a:t>
            </a:r>
            <a:r>
              <a:rPr lang="en-US" baseline="0" dirty="0" smtClean="0"/>
              <a:t>() </a:t>
            </a:r>
            <a:r>
              <a:rPr lang="en-US" baseline="0" dirty="0" err="1" smtClean="0"/>
              <a:t>specifiying</a:t>
            </a:r>
            <a:r>
              <a:rPr lang="en-US" baseline="0" dirty="0" smtClean="0"/>
              <a:t> 100 vertices, your vertex shader will be called 100 times, each time with a different vertex.</a:t>
            </a:r>
          </a:p>
          <a:p>
            <a:endParaRPr lang="en-US" baseline="0" dirty="0" smtClean="0"/>
          </a:p>
          <a:p>
            <a:r>
              <a:rPr lang="en-US" baseline="0" dirty="0" smtClean="0"/>
              <a:t>Other data that a shader may use in processing may be constant across a draw call, or even all the drawing calls for a frame.  GLSL calls those </a:t>
            </a:r>
            <a:r>
              <a:rPr lang="en-US" i="1" baseline="0" dirty="0" smtClean="0"/>
              <a:t>uniform</a:t>
            </a:r>
            <a:r>
              <a:rPr lang="en-US" i="0" baseline="0" dirty="0" smtClean="0"/>
              <a:t> </a:t>
            </a:r>
            <a:r>
              <a:rPr lang="en-US" i="0" baseline="0" dirty="0" err="1" smtClean="0"/>
              <a:t>varialbes</a:t>
            </a:r>
            <a:r>
              <a:rPr lang="en-US" i="0" baseline="0" dirty="0" smtClean="0"/>
              <a:t>, since their value is uniform across the execution of all shaders for a single draw call.</a:t>
            </a:r>
          </a:p>
          <a:p>
            <a:endParaRPr lang="en-US" i="0" baseline="0" dirty="0" smtClean="0"/>
          </a:p>
          <a:p>
            <a:r>
              <a:rPr lang="en-US" i="0" baseline="0" dirty="0" smtClean="0"/>
              <a:t>Each of the </a:t>
            </a:r>
            <a:r>
              <a:rPr lang="en-US" i="0" baseline="0" dirty="0" err="1" smtClean="0"/>
              <a:t>shader’s</a:t>
            </a:r>
            <a:r>
              <a:rPr lang="en-US" i="0" baseline="0" dirty="0" smtClean="0"/>
              <a:t> input data variables (ins and uniforms) needs to be connected to a data source in the application.  We’ve already seen </a:t>
            </a:r>
            <a:r>
              <a:rPr lang="en-US" i="0" baseline="0" dirty="0" err="1" smtClean="0"/>
              <a:t>glGetAttribLocation</a:t>
            </a:r>
            <a:r>
              <a:rPr lang="en-US" i="0" baseline="0" dirty="0" smtClean="0"/>
              <a:t>() for retrieving information for connecting vertex data in a VBO to shader variable.  You will also use the same process for uniform variables, as we’ll describe shortly.</a:t>
            </a:r>
            <a:endParaRPr lang="en-US" dirty="0" smtClean="0"/>
          </a:p>
          <a:p>
            <a:pPr eaLnBrk="1" hangingPunct="1"/>
            <a:endParaRPr lang="en-US" dirty="0">
              <a:latin typeface="Arial" charset="0"/>
              <a:ea typeface="ＭＳ Ｐゴシック" charset="-128"/>
              <a:cs typeface="ＭＳ Ｐゴシック" charset="-128"/>
            </a:endParaRPr>
          </a:p>
        </p:txBody>
      </p:sp>
    </p:spTree>
    <p:extLst>
      <p:ext uri="{BB962C8B-B14F-4D97-AF65-F5344CB8AC3E}">
        <p14:creationId xmlns:p14="http://schemas.microsoft.com/office/powerpoint/2010/main" val="392528957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p>
            <a:fld id="{EFECDC38-152B-404F-8833-0CE3B68D2415}" type="slidenum">
              <a:rPr lang="en-US"/>
              <a:pPr/>
              <a:t>71</a:t>
            </a:fld>
            <a:endParaRPr lang="en-US"/>
          </a:p>
        </p:txBody>
      </p:sp>
      <p:sp>
        <p:nvSpPr>
          <p:cNvPr id="77827" name="Rectangle 2"/>
          <p:cNvSpPr>
            <a:spLocks noGrp="1" noRot="1" noChangeAspect="1" noChangeArrowheads="1" noTextEdit="1"/>
          </p:cNvSpPr>
          <p:nvPr>
            <p:ph type="sldImg"/>
          </p:nvPr>
        </p:nvSpPr>
        <p:spPr>
          <a:xfrm>
            <a:off x="247650" y="741363"/>
            <a:ext cx="6248400" cy="3514725"/>
          </a:xfrm>
          <a:ln/>
        </p:spPr>
      </p:sp>
      <p:sp>
        <p:nvSpPr>
          <p:cNvPr id="77828" name="Rectangle 3"/>
          <p:cNvSpPr>
            <a:spLocks noGrp="1" noChangeArrowheads="1"/>
          </p:cNvSpPr>
          <p:nvPr>
            <p:ph type="body" idx="1"/>
          </p:nvPr>
        </p:nvSpPr>
        <p:spPr>
          <a:noFill/>
          <a:ln/>
        </p:spPr>
        <p:txBody>
          <a:bodyPr/>
          <a:lstStyle/>
          <a:p>
            <a:pPr eaLnBrk="1" hangingPunct="1"/>
            <a:r>
              <a:rPr lang="en-US" dirty="0" smtClean="0">
                <a:latin typeface="Arial" charset="0"/>
                <a:ea typeface="ＭＳ Ｐゴシック" charset="-128"/>
                <a:cs typeface="ＭＳ Ｐゴシック" charset="-128"/>
              </a:rPr>
              <a:t>Once</a:t>
            </a:r>
            <a:r>
              <a:rPr lang="en-US" baseline="0" dirty="0" smtClean="0">
                <a:latin typeface="Arial" charset="0"/>
                <a:ea typeface="ＭＳ Ｐゴシック" charset="-128"/>
                <a:cs typeface="ＭＳ Ｐゴシック" charset="-128"/>
              </a:rPr>
              <a:t> you know the names of variables in a shader – whether they’re attributes or uniforms – you can determine their location using one of the </a:t>
            </a:r>
            <a:r>
              <a:rPr lang="en-US" baseline="0" dirty="0" err="1" smtClean="0">
                <a:latin typeface="Arial" charset="0"/>
                <a:ea typeface="ＭＳ Ｐゴシック" charset="-128"/>
                <a:cs typeface="ＭＳ Ｐゴシック" charset="-128"/>
              </a:rPr>
              <a:t>glGet</a:t>
            </a:r>
            <a:r>
              <a:rPr lang="en-US" baseline="0" dirty="0" smtClean="0">
                <a:latin typeface="Arial" charset="0"/>
                <a:ea typeface="ＭＳ Ｐゴシック" charset="-128"/>
                <a:cs typeface="ＭＳ Ｐゴシック" charset="-128"/>
              </a:rPr>
              <a:t>*Location() calls.</a:t>
            </a:r>
          </a:p>
          <a:p>
            <a:pPr eaLnBrk="1" hangingPunct="1"/>
            <a:r>
              <a:rPr lang="en-US" baseline="0" dirty="0" smtClean="0">
                <a:latin typeface="Arial" charset="0"/>
                <a:ea typeface="ＭＳ Ｐゴシック" charset="-128"/>
                <a:cs typeface="ＭＳ Ｐゴシック" charset="-128"/>
              </a:rPr>
              <a:t>If you don’t know the variables in a shader (if, for instance, you’re writing a library that accepts shaders), you can find out all of the shader variables by using the </a:t>
            </a:r>
            <a:r>
              <a:rPr lang="en-US" baseline="0" dirty="0" err="1" smtClean="0">
                <a:latin typeface="Arial" charset="0"/>
                <a:ea typeface="ＭＳ Ｐゴシック" charset="-128"/>
                <a:cs typeface="ＭＳ Ｐゴシック" charset="-128"/>
              </a:rPr>
              <a:t>glGetActiveAttrib</a:t>
            </a:r>
            <a:r>
              <a:rPr lang="en-US" baseline="0" dirty="0" smtClean="0">
                <a:latin typeface="Arial" charset="0"/>
                <a:ea typeface="ＭＳ Ｐゴシック" charset="-128"/>
                <a:cs typeface="ＭＳ Ｐゴシック" charset="-128"/>
              </a:rPr>
              <a:t>() function.</a:t>
            </a:r>
            <a:endParaRPr lang="en-US" dirty="0">
              <a:latin typeface="Arial" charset="0"/>
              <a:ea typeface="ＭＳ Ｐゴシック" charset="-128"/>
              <a:cs typeface="ＭＳ Ｐゴシック" charset="-128"/>
            </a:endParaRPr>
          </a:p>
        </p:txBody>
      </p:sp>
    </p:spTree>
    <p:extLst>
      <p:ext uri="{BB962C8B-B14F-4D97-AF65-F5344CB8AC3E}">
        <p14:creationId xmlns:p14="http://schemas.microsoft.com/office/powerpoint/2010/main" val="249412186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p:spPr>
        <p:txBody>
          <a:bodyPr/>
          <a:lstStyle/>
          <a:p>
            <a:fld id="{D9A57DE7-E792-A742-9759-C5AEDB34D8C6}" type="slidenum">
              <a:rPr lang="en-US"/>
              <a:pPr/>
              <a:t>72</a:t>
            </a:fld>
            <a:endParaRPr lang="en-US"/>
          </a:p>
        </p:txBody>
      </p:sp>
      <p:sp>
        <p:nvSpPr>
          <p:cNvPr id="79875" name="Rectangle 2"/>
          <p:cNvSpPr>
            <a:spLocks noGrp="1" noRot="1" noChangeAspect="1" noChangeArrowheads="1" noTextEdit="1"/>
          </p:cNvSpPr>
          <p:nvPr>
            <p:ph type="sldImg"/>
          </p:nvPr>
        </p:nvSpPr>
        <p:spPr>
          <a:xfrm>
            <a:off x="247650" y="741363"/>
            <a:ext cx="6248400" cy="3514725"/>
          </a:xfrm>
          <a:ln/>
        </p:spPr>
      </p:sp>
      <p:sp>
        <p:nvSpPr>
          <p:cNvPr id="79876" name="Rectangle 3"/>
          <p:cNvSpPr>
            <a:spLocks noGrp="1" noChangeArrowheads="1"/>
          </p:cNvSpPr>
          <p:nvPr>
            <p:ph type="body" idx="1"/>
          </p:nvPr>
        </p:nvSpPr>
        <p:spPr>
          <a:noFill/>
          <a:ln/>
        </p:spPr>
        <p:txBody>
          <a:bodyPr/>
          <a:lstStyle/>
          <a:p>
            <a:pPr eaLnBrk="1" hangingPunct="1"/>
            <a:r>
              <a:rPr lang="en-US" dirty="0" smtClean="0">
                <a:latin typeface="Arial" charset="0"/>
                <a:ea typeface="ＭＳ Ｐゴシック" charset="-128"/>
                <a:cs typeface="ＭＳ Ｐゴシック" charset="-128"/>
              </a:rPr>
              <a:t>You’ve already</a:t>
            </a:r>
            <a:r>
              <a:rPr lang="en-US" baseline="0" dirty="0" smtClean="0">
                <a:latin typeface="Arial" charset="0"/>
                <a:ea typeface="ＭＳ Ｐゴシック" charset="-128"/>
                <a:cs typeface="ＭＳ Ｐゴシック" charset="-128"/>
              </a:rPr>
              <a:t> seen how one associates values with attributes by calling </a:t>
            </a:r>
            <a:r>
              <a:rPr lang="en-US" baseline="0" dirty="0" err="1" smtClean="0">
                <a:latin typeface="Arial" charset="0"/>
                <a:ea typeface="ＭＳ Ｐゴシック" charset="-128"/>
                <a:cs typeface="ＭＳ Ｐゴシック" charset="-128"/>
              </a:rPr>
              <a:t>glVertexAttribPointer</a:t>
            </a:r>
            <a:r>
              <a:rPr lang="en-US" baseline="0" dirty="0" smtClean="0">
                <a:latin typeface="Arial" charset="0"/>
                <a:ea typeface="ＭＳ Ｐゴシック" charset="-128"/>
                <a:cs typeface="ＭＳ Ｐゴシック" charset="-128"/>
              </a:rPr>
              <a:t>().  To specify a uniform’s value, we use one of the </a:t>
            </a:r>
            <a:r>
              <a:rPr lang="en-US" baseline="0" dirty="0" err="1" smtClean="0">
                <a:latin typeface="Arial" charset="0"/>
                <a:ea typeface="ＭＳ Ｐゴシック" charset="-128"/>
                <a:cs typeface="ＭＳ Ｐゴシック" charset="-128"/>
              </a:rPr>
              <a:t>glUniform</a:t>
            </a:r>
            <a:r>
              <a:rPr lang="en-US" baseline="0" dirty="0" smtClean="0">
                <a:latin typeface="Arial" charset="0"/>
                <a:ea typeface="ＭＳ Ｐゴシック" charset="-128"/>
                <a:cs typeface="ＭＳ Ｐゴシック" charset="-128"/>
              </a:rPr>
              <a:t>*() functions.  For setting a vector type, you’ll use one of the </a:t>
            </a:r>
            <a:r>
              <a:rPr lang="en-US" baseline="0" dirty="0" err="1" smtClean="0">
                <a:latin typeface="Arial" charset="0"/>
                <a:ea typeface="ＭＳ Ｐゴシック" charset="-128"/>
                <a:cs typeface="ＭＳ Ｐゴシック" charset="-128"/>
              </a:rPr>
              <a:t>glUniform</a:t>
            </a:r>
            <a:r>
              <a:rPr lang="en-US" baseline="0" dirty="0" smtClean="0">
                <a:latin typeface="Arial" charset="0"/>
                <a:ea typeface="ＭＳ Ｐゴシック" charset="-128"/>
                <a:cs typeface="ＭＳ Ｐゴシック" charset="-128"/>
              </a:rPr>
              <a:t>*() variants, and for matrices you’ll use a </a:t>
            </a:r>
            <a:r>
              <a:rPr lang="en-US" baseline="0" dirty="0" err="1" smtClean="0">
                <a:latin typeface="Arial" charset="0"/>
                <a:ea typeface="ＭＳ Ｐゴシック" charset="-128"/>
                <a:cs typeface="ＭＳ Ｐゴシック" charset="-128"/>
              </a:rPr>
              <a:t>glUniformMatrix</a:t>
            </a:r>
            <a:r>
              <a:rPr lang="en-US" baseline="0" dirty="0" smtClean="0">
                <a:latin typeface="Arial" charset="0"/>
                <a:ea typeface="ＭＳ Ｐゴシック" charset="-128"/>
                <a:cs typeface="ＭＳ Ｐゴシック" charset="-128"/>
              </a:rPr>
              <a:t> *() form.</a:t>
            </a:r>
            <a:endParaRPr lang="en-US" dirty="0">
              <a:latin typeface="Arial" charset="0"/>
              <a:ea typeface="ＭＳ Ｐゴシック" charset="-128"/>
              <a:cs typeface="ＭＳ Ｐゴシック" charset="-128"/>
            </a:endParaRPr>
          </a:p>
        </p:txBody>
      </p:sp>
    </p:spTree>
    <p:extLst>
      <p:ext uri="{BB962C8B-B14F-4D97-AF65-F5344CB8AC3E}">
        <p14:creationId xmlns:p14="http://schemas.microsoft.com/office/powerpoint/2010/main" val="9730558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1B69CA17-6B41-4509-8A26-974601EDF8E8}" type="slidenum">
              <a:rPr lang="zh-TW" altLang="en-US"/>
              <a:pPr>
                <a:spcBef>
                  <a:spcPct val="0"/>
                </a:spcBef>
              </a:pPr>
              <a:t>8</a:t>
            </a:fld>
            <a:endParaRPr lang="en-US" altLang="zh-TW"/>
          </a:p>
        </p:txBody>
      </p:sp>
      <p:sp>
        <p:nvSpPr>
          <p:cNvPr id="107523" name="Rectangle 2"/>
          <p:cNvSpPr>
            <a:spLocks noGrp="1" noRot="1" noChangeAspect="1" noChangeArrowheads="1" noTextEdit="1"/>
          </p:cNvSpPr>
          <p:nvPr>
            <p:ph type="sldImg"/>
          </p:nvPr>
        </p:nvSpPr>
        <p:spPr>
          <a:ln/>
        </p:spPr>
      </p:sp>
      <p:sp>
        <p:nvSpPr>
          <p:cNvPr id="1075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en-US" dirty="0" smtClean="0"/>
          </a:p>
        </p:txBody>
      </p:sp>
    </p:spTree>
    <p:extLst>
      <p:ext uri="{BB962C8B-B14F-4D97-AF65-F5344CB8AC3E}">
        <p14:creationId xmlns:p14="http://schemas.microsoft.com/office/powerpoint/2010/main" val="34228532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31F657E3-05DF-4E84-AF1C-E34C241E15EB}" type="slidenum">
              <a:rPr lang="zh-TW" altLang="en-US"/>
              <a:pPr>
                <a:spcBef>
                  <a:spcPct val="0"/>
                </a:spcBef>
              </a:pPr>
              <a:t>9</a:t>
            </a:fld>
            <a:endParaRPr lang="en-US" altLang="zh-TW"/>
          </a:p>
        </p:txBody>
      </p:sp>
      <p:sp>
        <p:nvSpPr>
          <p:cNvPr id="108547" name="Rectangle 2"/>
          <p:cNvSpPr>
            <a:spLocks noGrp="1" noRot="1" noChangeAspect="1" noChangeArrowheads="1" noTextEdit="1"/>
          </p:cNvSpPr>
          <p:nvPr>
            <p:ph type="sldImg"/>
          </p:nvPr>
        </p:nvSpPr>
        <p:spPr>
          <a:ln/>
        </p:spPr>
      </p:sp>
      <p:sp>
        <p:nvSpPr>
          <p:cNvPr id="1085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en-US" smtClean="0"/>
          </a:p>
        </p:txBody>
      </p:sp>
    </p:spTree>
    <p:extLst>
      <p:ext uri="{BB962C8B-B14F-4D97-AF65-F5344CB8AC3E}">
        <p14:creationId xmlns:p14="http://schemas.microsoft.com/office/powerpoint/2010/main" val="15335629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306D3496-2632-4126-A940-1654F5751A1F}" type="slidenum">
              <a:rPr lang="zh-TW" altLang="en-US"/>
              <a:pPr>
                <a:spcBef>
                  <a:spcPct val="0"/>
                </a:spcBef>
              </a:pPr>
              <a:t>10</a:t>
            </a:fld>
            <a:endParaRPr lang="en-US" altLang="zh-TW"/>
          </a:p>
        </p:txBody>
      </p:sp>
      <p:sp>
        <p:nvSpPr>
          <p:cNvPr id="109571" name="Rectangle 2"/>
          <p:cNvSpPr>
            <a:spLocks noGrp="1" noRot="1" noChangeAspect="1" noChangeArrowheads="1" noTextEdit="1"/>
          </p:cNvSpPr>
          <p:nvPr>
            <p:ph type="sldImg"/>
          </p:nvPr>
        </p:nvSpPr>
        <p:spPr>
          <a:ln/>
        </p:spPr>
      </p:sp>
      <p:sp>
        <p:nvSpPr>
          <p:cNvPr id="1095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en-US" smtClean="0"/>
          </a:p>
        </p:txBody>
      </p:sp>
    </p:spTree>
    <p:extLst>
      <p:ext uri="{BB962C8B-B14F-4D97-AF65-F5344CB8AC3E}">
        <p14:creationId xmlns:p14="http://schemas.microsoft.com/office/powerpoint/2010/main" val="38877185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DDB17829-5725-45BD-B998-7526155D67A4}" type="slidenum">
              <a:rPr lang="zh-TW" altLang="en-US"/>
              <a:pPr>
                <a:spcBef>
                  <a:spcPct val="0"/>
                </a:spcBef>
              </a:pPr>
              <a:t>11</a:t>
            </a:fld>
            <a:endParaRPr lang="en-US" altLang="zh-TW"/>
          </a:p>
        </p:txBody>
      </p:sp>
      <p:sp>
        <p:nvSpPr>
          <p:cNvPr id="110595" name="Rectangle 2"/>
          <p:cNvSpPr>
            <a:spLocks noGrp="1" noRot="1" noChangeAspect="1" noChangeArrowheads="1" noTextEdit="1"/>
          </p:cNvSpPr>
          <p:nvPr>
            <p:ph type="sldImg"/>
          </p:nvPr>
        </p:nvSpPr>
        <p:spPr>
          <a:ln/>
        </p:spPr>
      </p:sp>
      <p:sp>
        <p:nvSpPr>
          <p:cNvPr id="1105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en-US" smtClean="0"/>
          </a:p>
        </p:txBody>
      </p:sp>
    </p:spTree>
    <p:extLst>
      <p:ext uri="{BB962C8B-B14F-4D97-AF65-F5344CB8AC3E}">
        <p14:creationId xmlns:p14="http://schemas.microsoft.com/office/powerpoint/2010/main" val="504071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D7B4BBDC-E877-408A-9661-6C4BEF36CF2D}" type="slidenum">
              <a:rPr lang="zh-TW" altLang="en-US"/>
              <a:pPr>
                <a:spcBef>
                  <a:spcPct val="0"/>
                </a:spcBef>
              </a:pPr>
              <a:t>12</a:t>
            </a:fld>
            <a:endParaRPr lang="en-US" altLang="zh-TW"/>
          </a:p>
        </p:txBody>
      </p:sp>
      <p:sp>
        <p:nvSpPr>
          <p:cNvPr id="111619" name="Rectangle 2"/>
          <p:cNvSpPr>
            <a:spLocks noGrp="1" noRot="1" noChangeAspect="1" noChangeArrowheads="1" noTextEdit="1"/>
          </p:cNvSpPr>
          <p:nvPr>
            <p:ph type="sldImg"/>
          </p:nvPr>
        </p:nvSpPr>
        <p:spPr>
          <a:ln/>
        </p:spPr>
      </p:sp>
      <p:sp>
        <p:nvSpPr>
          <p:cNvPr id="1116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en-US" smtClean="0"/>
          </a:p>
        </p:txBody>
      </p:sp>
    </p:spTree>
    <p:extLst>
      <p:ext uri="{BB962C8B-B14F-4D97-AF65-F5344CB8AC3E}">
        <p14:creationId xmlns:p14="http://schemas.microsoft.com/office/powerpoint/2010/main" val="6794518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1524000" y="1122363"/>
            <a:ext cx="9144000" cy="2387600"/>
          </a:xfrm>
        </p:spPr>
        <p:txBody>
          <a:bodyPr anchor="b"/>
          <a:lstStyle>
            <a:lvl1pPr algn="ctr">
              <a:defRPr sz="6000"/>
            </a:lvl1p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fld id="{5E6D1A43-56E9-416D-94C3-87CB3F654A8B}" type="datetimeFigureOut">
              <a:rPr lang="zh-TW" altLang="en-US" smtClean="0"/>
              <a:t>2018/3/9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0AF40142-3461-4D3E-98B0-425291E3DFDB}" type="slidenum">
              <a:rPr lang="zh-TW" altLang="en-US" smtClean="0"/>
              <a:t>‹#›</a:t>
            </a:fld>
            <a:endParaRPr lang="zh-TW" altLang="en-US"/>
          </a:p>
        </p:txBody>
      </p:sp>
    </p:spTree>
    <p:extLst>
      <p:ext uri="{BB962C8B-B14F-4D97-AF65-F5344CB8AC3E}">
        <p14:creationId xmlns:p14="http://schemas.microsoft.com/office/powerpoint/2010/main" val="6999330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5E6D1A43-56E9-416D-94C3-87CB3F654A8B}" type="datetimeFigureOut">
              <a:rPr lang="zh-TW" altLang="en-US" smtClean="0"/>
              <a:t>2018/3/9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0AF40142-3461-4D3E-98B0-425291E3DFDB}" type="slidenum">
              <a:rPr lang="zh-TW" altLang="en-US" smtClean="0"/>
              <a:t>‹#›</a:t>
            </a:fld>
            <a:endParaRPr lang="zh-TW" altLang="en-US"/>
          </a:p>
        </p:txBody>
      </p:sp>
    </p:spTree>
    <p:extLst>
      <p:ext uri="{BB962C8B-B14F-4D97-AF65-F5344CB8AC3E}">
        <p14:creationId xmlns:p14="http://schemas.microsoft.com/office/powerpoint/2010/main" val="39158346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8724900" y="365125"/>
            <a:ext cx="2628900" cy="5811838"/>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838200" y="365125"/>
            <a:ext cx="7734300" cy="5811838"/>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5E6D1A43-56E9-416D-94C3-87CB3F654A8B}" type="datetimeFigureOut">
              <a:rPr lang="zh-TW" altLang="en-US" smtClean="0"/>
              <a:t>2018/3/9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0AF40142-3461-4D3E-98B0-425291E3DFDB}" type="slidenum">
              <a:rPr lang="zh-TW" altLang="en-US" smtClean="0"/>
              <a:t>‹#›</a:t>
            </a:fld>
            <a:endParaRPr lang="zh-TW" altLang="en-US"/>
          </a:p>
        </p:txBody>
      </p:sp>
    </p:spTree>
    <p:extLst>
      <p:ext uri="{BB962C8B-B14F-4D97-AF65-F5344CB8AC3E}">
        <p14:creationId xmlns:p14="http://schemas.microsoft.com/office/powerpoint/2010/main" val="12668312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Tit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p:txBody>
          <a:bodyPr/>
          <a:lstStyle/>
          <a:p>
            <a:pPr defTabSz="1088490"/>
            <a:r>
              <a:rPr lang="en-US" smtClean="0">
                <a:solidFill>
                  <a:prstClr val="white"/>
                </a:solidFill>
              </a:rPr>
              <a:t>An Introduction to OpenGL Programming</a:t>
            </a:r>
            <a:endParaRPr lang="en-US" dirty="0">
              <a:solidFill>
                <a:prstClr val="white"/>
              </a:solidFill>
            </a:endParaRPr>
          </a:p>
        </p:txBody>
      </p:sp>
      <p:sp>
        <p:nvSpPr>
          <p:cNvPr id="4" name="Slide Number Placeholder 3"/>
          <p:cNvSpPr>
            <a:spLocks noGrp="1"/>
          </p:cNvSpPr>
          <p:nvPr>
            <p:ph type="sldNum" sz="quarter" idx="11"/>
          </p:nvPr>
        </p:nvSpPr>
        <p:spPr/>
        <p:txBody>
          <a:bodyPr/>
          <a:lstStyle/>
          <a:p>
            <a:pPr defTabSz="1088490"/>
            <a:fld id="{696E8FB5-F7ED-4E90-B5C1-958EB4BE69F1}" type="slidenum">
              <a:rPr lang="en-US" smtClean="0">
                <a:solidFill>
                  <a:prstClr val="white"/>
                </a:solidFill>
              </a:rPr>
              <a:pPr defTabSz="1088490"/>
              <a:t>‹#›</a:t>
            </a:fld>
            <a:endParaRPr lang="en-US" dirty="0">
              <a:solidFill>
                <a:prstClr val="white"/>
              </a:solidFill>
            </a:endParaRPr>
          </a:p>
        </p:txBody>
      </p:sp>
    </p:spTree>
    <p:extLst>
      <p:ext uri="{BB962C8B-B14F-4D97-AF65-F5344CB8AC3E}">
        <p14:creationId xmlns:p14="http://schemas.microsoft.com/office/powerpoint/2010/main" val="35764951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5E6D1A43-56E9-416D-94C3-87CB3F654A8B}" type="datetimeFigureOut">
              <a:rPr lang="zh-TW" altLang="en-US" smtClean="0"/>
              <a:t>2018/3/9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0AF40142-3461-4D3E-98B0-425291E3DFDB}" type="slidenum">
              <a:rPr lang="zh-TW" altLang="en-US" smtClean="0"/>
              <a:t>‹#›</a:t>
            </a:fld>
            <a:endParaRPr lang="zh-TW" altLang="en-US"/>
          </a:p>
        </p:txBody>
      </p:sp>
    </p:spTree>
    <p:extLst>
      <p:ext uri="{BB962C8B-B14F-4D97-AF65-F5344CB8AC3E}">
        <p14:creationId xmlns:p14="http://schemas.microsoft.com/office/powerpoint/2010/main" val="21472476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831850" y="1709738"/>
            <a:ext cx="10515600" cy="2852737"/>
          </a:xfrm>
        </p:spPr>
        <p:txBody>
          <a:bodyPr anchor="b"/>
          <a:lstStyle>
            <a:lvl1pPr>
              <a:defRPr sz="6000"/>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fld id="{5E6D1A43-56E9-416D-94C3-87CB3F654A8B}" type="datetimeFigureOut">
              <a:rPr lang="zh-TW" altLang="en-US" smtClean="0"/>
              <a:t>2018/3/9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0AF40142-3461-4D3E-98B0-425291E3DFDB}" type="slidenum">
              <a:rPr lang="zh-TW" altLang="en-US" smtClean="0"/>
              <a:t>‹#›</a:t>
            </a:fld>
            <a:endParaRPr lang="zh-TW" altLang="en-US"/>
          </a:p>
        </p:txBody>
      </p:sp>
    </p:spTree>
    <p:extLst>
      <p:ext uri="{BB962C8B-B14F-4D97-AF65-F5344CB8AC3E}">
        <p14:creationId xmlns:p14="http://schemas.microsoft.com/office/powerpoint/2010/main" val="6097767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838200" y="1825625"/>
            <a:ext cx="5181600" cy="435133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6172200" y="1825625"/>
            <a:ext cx="5181600" cy="435133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5E6D1A43-56E9-416D-94C3-87CB3F654A8B}" type="datetimeFigureOut">
              <a:rPr lang="zh-TW" altLang="en-US" smtClean="0"/>
              <a:t>2018/3/9</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0AF40142-3461-4D3E-98B0-425291E3DFDB}" type="slidenum">
              <a:rPr lang="zh-TW" altLang="en-US" smtClean="0"/>
              <a:t>‹#›</a:t>
            </a:fld>
            <a:endParaRPr lang="zh-TW" altLang="en-US"/>
          </a:p>
        </p:txBody>
      </p:sp>
    </p:spTree>
    <p:extLst>
      <p:ext uri="{BB962C8B-B14F-4D97-AF65-F5344CB8AC3E}">
        <p14:creationId xmlns:p14="http://schemas.microsoft.com/office/powerpoint/2010/main" val="28634461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839788" y="365125"/>
            <a:ext cx="10515600" cy="1325563"/>
          </a:xfrm>
        </p:spPr>
        <p:txBody>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839788" y="2505075"/>
            <a:ext cx="5157787" cy="368458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6172200" y="2505075"/>
            <a:ext cx="5183188" cy="368458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5E6D1A43-56E9-416D-94C3-87CB3F654A8B}" type="datetimeFigureOut">
              <a:rPr lang="zh-TW" altLang="en-US" smtClean="0"/>
              <a:t>2018/3/9</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0AF40142-3461-4D3E-98B0-425291E3DFDB}" type="slidenum">
              <a:rPr lang="zh-TW" altLang="en-US" smtClean="0"/>
              <a:t>‹#›</a:t>
            </a:fld>
            <a:endParaRPr lang="zh-TW" altLang="en-US"/>
          </a:p>
        </p:txBody>
      </p:sp>
    </p:spTree>
    <p:extLst>
      <p:ext uri="{BB962C8B-B14F-4D97-AF65-F5344CB8AC3E}">
        <p14:creationId xmlns:p14="http://schemas.microsoft.com/office/powerpoint/2010/main" val="15777251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5E6D1A43-56E9-416D-94C3-87CB3F654A8B}" type="datetimeFigureOut">
              <a:rPr lang="zh-TW" altLang="en-US" smtClean="0"/>
              <a:t>2018/3/9</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0AF40142-3461-4D3E-98B0-425291E3DFDB}" type="slidenum">
              <a:rPr lang="zh-TW" altLang="en-US" smtClean="0"/>
              <a:t>‹#›</a:t>
            </a:fld>
            <a:endParaRPr lang="zh-TW" altLang="en-US"/>
          </a:p>
        </p:txBody>
      </p:sp>
    </p:spTree>
    <p:extLst>
      <p:ext uri="{BB962C8B-B14F-4D97-AF65-F5344CB8AC3E}">
        <p14:creationId xmlns:p14="http://schemas.microsoft.com/office/powerpoint/2010/main" val="35685349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5E6D1A43-56E9-416D-94C3-87CB3F654A8B}" type="datetimeFigureOut">
              <a:rPr lang="zh-TW" altLang="en-US" smtClean="0"/>
              <a:t>2018/3/9</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0AF40142-3461-4D3E-98B0-425291E3DFDB}" type="slidenum">
              <a:rPr lang="zh-TW" altLang="en-US" smtClean="0"/>
              <a:t>‹#›</a:t>
            </a:fld>
            <a:endParaRPr lang="zh-TW" altLang="en-US"/>
          </a:p>
        </p:txBody>
      </p:sp>
    </p:spTree>
    <p:extLst>
      <p:ext uri="{BB962C8B-B14F-4D97-AF65-F5344CB8AC3E}">
        <p14:creationId xmlns:p14="http://schemas.microsoft.com/office/powerpoint/2010/main" val="7178011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839788" y="457200"/>
            <a:ext cx="3932237" cy="1600200"/>
          </a:xfrm>
        </p:spPr>
        <p:txBody>
          <a:bodyPr anchor="b"/>
          <a:lstStyle>
            <a:lvl1pPr>
              <a:defRPr sz="3200"/>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5E6D1A43-56E9-416D-94C3-87CB3F654A8B}" type="datetimeFigureOut">
              <a:rPr lang="zh-TW" altLang="en-US" smtClean="0"/>
              <a:t>2018/3/9</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0AF40142-3461-4D3E-98B0-425291E3DFDB}" type="slidenum">
              <a:rPr lang="zh-TW" altLang="en-US" smtClean="0"/>
              <a:t>‹#›</a:t>
            </a:fld>
            <a:endParaRPr lang="zh-TW" altLang="en-US"/>
          </a:p>
        </p:txBody>
      </p:sp>
    </p:spTree>
    <p:extLst>
      <p:ext uri="{BB962C8B-B14F-4D97-AF65-F5344CB8AC3E}">
        <p14:creationId xmlns:p14="http://schemas.microsoft.com/office/powerpoint/2010/main" val="3925863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839788" y="457200"/>
            <a:ext cx="3932237" cy="1600200"/>
          </a:xfrm>
        </p:spPr>
        <p:txBody>
          <a:bodyPr anchor="b"/>
          <a:lstStyle>
            <a:lvl1pPr>
              <a:defRPr sz="3200"/>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5E6D1A43-56E9-416D-94C3-87CB3F654A8B}" type="datetimeFigureOut">
              <a:rPr lang="zh-TW" altLang="en-US" smtClean="0"/>
              <a:t>2018/3/9</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0AF40142-3461-4D3E-98B0-425291E3DFDB}" type="slidenum">
              <a:rPr lang="zh-TW" altLang="en-US" smtClean="0"/>
              <a:t>‹#›</a:t>
            </a:fld>
            <a:endParaRPr lang="zh-TW" altLang="en-US"/>
          </a:p>
        </p:txBody>
      </p:sp>
    </p:spTree>
    <p:extLst>
      <p:ext uri="{BB962C8B-B14F-4D97-AF65-F5344CB8AC3E}">
        <p14:creationId xmlns:p14="http://schemas.microsoft.com/office/powerpoint/2010/main" val="4998058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6D1A43-56E9-416D-94C3-87CB3F654A8B}" type="datetimeFigureOut">
              <a:rPr lang="zh-TW" altLang="en-US" smtClean="0"/>
              <a:t>2018/3/9</a:t>
            </a:fld>
            <a:endParaRPr lang="zh-TW" altLang="en-US"/>
          </a:p>
        </p:txBody>
      </p:sp>
      <p:sp>
        <p:nvSpPr>
          <p:cNvPr id="5" name="頁尾版面配置區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F40142-3461-4D3E-98B0-425291E3DFDB}" type="slidenum">
              <a:rPr lang="zh-TW" altLang="en-US" smtClean="0"/>
              <a:t>‹#›</a:t>
            </a:fld>
            <a:endParaRPr lang="zh-TW" altLang="en-US"/>
          </a:p>
        </p:txBody>
      </p:sp>
    </p:spTree>
    <p:extLst>
      <p:ext uri="{BB962C8B-B14F-4D97-AF65-F5344CB8AC3E}">
        <p14:creationId xmlns:p14="http://schemas.microsoft.com/office/powerpoint/2010/main" val="31625300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47.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6.wmf"/><Relationship Id="rId4" Type="http://schemas.openxmlformats.org/officeDocument/2006/relationships/oleObject" Target="../embeddings/oleObject1.bin"/></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davidwalsh.name/webgl-demo" TargetMode="Externa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lstStyle/>
          <a:p>
            <a:r>
              <a:rPr lang="en-US" altLang="zh-TW" dirty="0" smtClean="0"/>
              <a:t>Introduction to </a:t>
            </a:r>
            <a:br>
              <a:rPr lang="en-US" altLang="zh-TW" dirty="0" smtClean="0"/>
            </a:br>
            <a:r>
              <a:rPr lang="en-US" altLang="zh-TW" dirty="0" smtClean="0"/>
              <a:t>Computer Graphics</a:t>
            </a:r>
            <a:endParaRPr lang="zh-TW" altLang="en-US" dirty="0"/>
          </a:p>
        </p:txBody>
      </p:sp>
      <p:sp>
        <p:nvSpPr>
          <p:cNvPr id="3" name="副標題 2"/>
          <p:cNvSpPr>
            <a:spLocks noGrp="1"/>
          </p:cNvSpPr>
          <p:nvPr>
            <p:ph type="subTitle" idx="1"/>
          </p:nvPr>
        </p:nvSpPr>
        <p:spPr/>
        <p:txBody>
          <a:bodyPr>
            <a:normAutofit lnSpcReduction="10000"/>
          </a:bodyPr>
          <a:lstStyle/>
          <a:p>
            <a:r>
              <a:rPr lang="en-US" altLang="zh-TW" dirty="0">
                <a:latin typeface="Times New Roman" panose="02020603050405020304" pitchFamily="18" charset="0"/>
                <a:ea typeface="標楷體" panose="03000509000000000000" pitchFamily="65" charset="-120"/>
                <a:cs typeface="Times New Roman" panose="02020603050405020304" pitchFamily="18" charset="0"/>
              </a:rPr>
              <a:t>Prof. Tong-Yee Lee</a:t>
            </a:r>
          </a:p>
          <a:p>
            <a:r>
              <a:rPr lang="zh-TW" altLang="en-US" dirty="0">
                <a:latin typeface="Times New Roman" panose="02020603050405020304" pitchFamily="18" charset="0"/>
                <a:ea typeface="標楷體" panose="03000509000000000000" pitchFamily="65" charset="-120"/>
                <a:cs typeface="Times New Roman" panose="02020603050405020304" pitchFamily="18" charset="0"/>
              </a:rPr>
              <a:t>李同益</a:t>
            </a:r>
          </a:p>
          <a:p>
            <a:r>
              <a:rPr lang="en-US" altLang="zh-TW" dirty="0">
                <a:latin typeface="Times New Roman" panose="02020603050405020304" pitchFamily="18" charset="0"/>
                <a:ea typeface="標楷體" panose="03000509000000000000" pitchFamily="65" charset="-120"/>
                <a:cs typeface="Times New Roman" panose="02020603050405020304" pitchFamily="18" charset="0"/>
              </a:rPr>
              <a:t>Dr. </a:t>
            </a:r>
            <a:r>
              <a:rPr lang="en-US" altLang="zh-TW" dirty="0" err="1">
                <a:latin typeface="Times New Roman" panose="02020603050405020304" pitchFamily="18" charset="0"/>
                <a:ea typeface="標楷體" panose="03000509000000000000" pitchFamily="65" charset="-120"/>
                <a:cs typeface="Times New Roman" panose="02020603050405020304" pitchFamily="18" charset="0"/>
              </a:rPr>
              <a:t>Chih-Kuo</a:t>
            </a:r>
            <a:r>
              <a:rPr lang="en-US" altLang="zh-TW" dirty="0">
                <a:latin typeface="Times New Roman" panose="02020603050405020304" pitchFamily="18" charset="0"/>
                <a:ea typeface="標楷體" panose="03000509000000000000" pitchFamily="65" charset="-120"/>
                <a:cs typeface="Times New Roman" panose="02020603050405020304" pitchFamily="18" charset="0"/>
              </a:rPr>
              <a:t> </a:t>
            </a:r>
            <a:r>
              <a:rPr lang="en-US" altLang="zh-TW" dirty="0" err="1">
                <a:latin typeface="Times New Roman" panose="02020603050405020304" pitchFamily="18" charset="0"/>
                <a:ea typeface="標楷體" panose="03000509000000000000" pitchFamily="65" charset="-120"/>
                <a:cs typeface="Times New Roman" panose="02020603050405020304" pitchFamily="18" charset="0"/>
              </a:rPr>
              <a:t>Yeh</a:t>
            </a:r>
            <a:r>
              <a:rPr lang="en-US" altLang="zh-TW" dirty="0">
                <a:latin typeface="Times New Roman" panose="02020603050405020304" pitchFamily="18" charset="0"/>
                <a:ea typeface="標楷體" panose="03000509000000000000" pitchFamily="65" charset="-120"/>
                <a:cs typeface="Times New Roman" panose="02020603050405020304" pitchFamily="18" charset="0"/>
              </a:rPr>
              <a:t/>
            </a:r>
            <a:br>
              <a:rPr lang="en-US" altLang="zh-TW" dirty="0">
                <a:latin typeface="Times New Roman" panose="02020603050405020304" pitchFamily="18" charset="0"/>
                <a:ea typeface="標楷體" panose="03000509000000000000" pitchFamily="65" charset="-120"/>
                <a:cs typeface="Times New Roman" panose="02020603050405020304" pitchFamily="18" charset="0"/>
              </a:rPr>
            </a:br>
            <a:r>
              <a:rPr lang="zh-TW" altLang="en-US" dirty="0">
                <a:latin typeface="Times New Roman" panose="02020603050405020304" pitchFamily="18" charset="0"/>
                <a:ea typeface="標楷體" panose="03000509000000000000" pitchFamily="65" charset="-120"/>
                <a:cs typeface="Times New Roman" panose="02020603050405020304" pitchFamily="18" charset="0"/>
              </a:rPr>
              <a:t>葉智國</a:t>
            </a:r>
            <a:endParaRPr lang="zh-TW" altLang="en-US" dirty="0">
              <a:latin typeface="Times New Roman" panose="02020603050405020304" pitchFamily="18" charset="0"/>
              <a:ea typeface="標楷體" panose="03000509000000000000" pitchFamily="65" charset="-120"/>
              <a:cs typeface="Times New Roman" panose="02020603050405020304" pitchFamily="18" charset="0"/>
            </a:endParaRPr>
          </a:p>
        </p:txBody>
      </p:sp>
      <p:sp>
        <p:nvSpPr>
          <p:cNvPr id="4" name="矩形 3"/>
          <p:cNvSpPr/>
          <p:nvPr/>
        </p:nvSpPr>
        <p:spPr>
          <a:xfrm>
            <a:off x="3371162" y="3545206"/>
            <a:ext cx="1561581" cy="461665"/>
          </a:xfrm>
          <a:prstGeom prst="rect">
            <a:avLst/>
          </a:prstGeom>
        </p:spPr>
        <p:txBody>
          <a:bodyPr wrap="none">
            <a:spAutoFit/>
          </a:bodyPr>
          <a:lstStyle/>
          <a:p>
            <a:r>
              <a:rPr lang="en-US" altLang="zh-TW" sz="2400" dirty="0"/>
              <a:t>Instructor: </a:t>
            </a:r>
            <a:endParaRPr lang="zh-TW" altLang="en-US" sz="2400" dirty="0"/>
          </a:p>
        </p:txBody>
      </p:sp>
    </p:spTree>
    <p:extLst>
      <p:ext uri="{BB962C8B-B14F-4D97-AF65-F5344CB8AC3E}">
        <p14:creationId xmlns:p14="http://schemas.microsoft.com/office/powerpoint/2010/main" val="25966684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投影片編號版面配置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fld id="{978DCED8-1952-49AC-9E6D-63DA69397CA5}" type="slidenum">
              <a:rPr lang="zh-TW" altLang="en-US" sz="1400">
                <a:latin typeface="Times New Roman" panose="02020603050405020304" pitchFamily="18" charset="0"/>
              </a:rPr>
              <a:pPr eaLnBrk="1" hangingPunct="1">
                <a:spcBef>
                  <a:spcPct val="0"/>
                </a:spcBef>
                <a:buFontTx/>
                <a:buNone/>
              </a:pPr>
              <a:t>10</a:t>
            </a:fld>
            <a:endParaRPr lang="en-US" altLang="zh-TW" sz="1400">
              <a:latin typeface="Times New Roman" panose="02020603050405020304" pitchFamily="18" charset="0"/>
            </a:endParaRPr>
          </a:p>
        </p:txBody>
      </p:sp>
      <p:sp>
        <p:nvSpPr>
          <p:cNvPr id="22531" name="Rectangle 2"/>
          <p:cNvSpPr>
            <a:spLocks noGrp="1" noChangeArrowheads="1"/>
          </p:cNvSpPr>
          <p:nvPr>
            <p:ph type="title"/>
          </p:nvPr>
        </p:nvSpPr>
        <p:spPr/>
        <p:txBody>
          <a:bodyPr/>
          <a:lstStyle/>
          <a:p>
            <a:pPr eaLnBrk="1" hangingPunct="1"/>
            <a:r>
              <a:rPr lang="en-US" altLang="zh-TW" smtClean="0">
                <a:ea typeface="新細明體" panose="02020500000000000000" pitchFamily="18" charset="-120"/>
              </a:rPr>
              <a:t>Lack of Object Orientation</a:t>
            </a:r>
          </a:p>
        </p:txBody>
      </p:sp>
      <p:sp>
        <p:nvSpPr>
          <p:cNvPr id="22532" name="Rectangle 3"/>
          <p:cNvSpPr>
            <a:spLocks noGrp="1" noChangeArrowheads="1"/>
          </p:cNvSpPr>
          <p:nvPr>
            <p:ph type="body" idx="1"/>
          </p:nvPr>
        </p:nvSpPr>
        <p:spPr/>
        <p:txBody>
          <a:bodyPr/>
          <a:lstStyle/>
          <a:p>
            <a:pPr eaLnBrk="1" hangingPunct="1"/>
            <a:r>
              <a:rPr lang="en-US" altLang="zh-TW" dirty="0" smtClean="0">
                <a:ea typeface="新細明體" panose="02020500000000000000" pitchFamily="18" charset="-120"/>
              </a:rPr>
              <a:t>OpenGL is not object oriented so that there are multiple functions for a given logical function, e.g. </a:t>
            </a:r>
            <a:r>
              <a:rPr lang="en-US" altLang="zh-TW" b="1" dirty="0" smtClean="0">
                <a:latin typeface="Courier New" panose="02070309020205020404" pitchFamily="49" charset="0"/>
                <a:ea typeface="新細明體" panose="02020500000000000000" pitchFamily="18" charset="-120"/>
              </a:rPr>
              <a:t>glVertex3f</a:t>
            </a:r>
            <a:r>
              <a:rPr lang="en-US" altLang="zh-TW" dirty="0" smtClean="0">
                <a:ea typeface="新細明體" panose="02020500000000000000" pitchFamily="18" charset="-120"/>
              </a:rPr>
              <a:t>, </a:t>
            </a:r>
            <a:r>
              <a:rPr lang="en-US" altLang="zh-TW" b="1" dirty="0" smtClean="0">
                <a:latin typeface="Courier New" panose="02070309020205020404" pitchFamily="49" charset="0"/>
                <a:ea typeface="新細明體" panose="02020500000000000000" pitchFamily="18" charset="-120"/>
              </a:rPr>
              <a:t>glVertex2i</a:t>
            </a:r>
            <a:r>
              <a:rPr lang="en-US" altLang="zh-TW" dirty="0" smtClean="0">
                <a:ea typeface="新細明體" panose="02020500000000000000" pitchFamily="18" charset="-120"/>
              </a:rPr>
              <a:t>, </a:t>
            </a:r>
            <a:r>
              <a:rPr lang="en-US" altLang="zh-TW" b="1" dirty="0" smtClean="0">
                <a:latin typeface="Courier New" panose="02070309020205020404" pitchFamily="49" charset="0"/>
                <a:ea typeface="新細明體" panose="02020500000000000000" pitchFamily="18" charset="-120"/>
              </a:rPr>
              <a:t>glVertex3dv</a:t>
            </a:r>
            <a:r>
              <a:rPr lang="en-US" altLang="zh-TW" dirty="0" smtClean="0">
                <a:ea typeface="新細明體" panose="02020500000000000000" pitchFamily="18" charset="-120"/>
              </a:rPr>
              <a:t>,…..</a:t>
            </a:r>
          </a:p>
          <a:p>
            <a:pPr eaLnBrk="1" hangingPunct="1"/>
            <a:r>
              <a:rPr lang="en-US" altLang="zh-TW" dirty="0" smtClean="0">
                <a:ea typeface="新細明體" panose="02020500000000000000" pitchFamily="18" charset="-120"/>
              </a:rPr>
              <a:t>Underlying storage mode is the same</a:t>
            </a:r>
          </a:p>
          <a:p>
            <a:pPr eaLnBrk="1" hangingPunct="1"/>
            <a:r>
              <a:rPr lang="en-US" altLang="zh-TW" dirty="0" smtClean="0">
                <a:ea typeface="新細明體" panose="02020500000000000000" pitchFamily="18" charset="-120"/>
              </a:rPr>
              <a:t>Easy to create overloaded functions in C++ but issue is efficiency</a:t>
            </a:r>
          </a:p>
          <a:p>
            <a:pPr eaLnBrk="1" hangingPunct="1"/>
            <a:endParaRPr lang="zh-TW" altLang="en-US" dirty="0" smtClean="0">
              <a:ea typeface="新細明體" panose="02020500000000000000" pitchFamily="18" charset="-120"/>
            </a:endParaRPr>
          </a:p>
        </p:txBody>
      </p:sp>
    </p:spTree>
    <p:extLst>
      <p:ext uri="{BB962C8B-B14F-4D97-AF65-F5344CB8AC3E}">
        <p14:creationId xmlns:p14="http://schemas.microsoft.com/office/powerpoint/2010/main" val="42212804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投影片編號版面配置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fld id="{8CE1BB14-2BE2-4847-94F6-2C7347FCD5F6}" type="slidenum">
              <a:rPr lang="zh-TW" altLang="en-US" sz="1400">
                <a:latin typeface="Times New Roman" panose="02020603050405020304" pitchFamily="18" charset="0"/>
              </a:rPr>
              <a:pPr eaLnBrk="1" hangingPunct="1">
                <a:spcBef>
                  <a:spcPct val="0"/>
                </a:spcBef>
                <a:buFontTx/>
                <a:buNone/>
              </a:pPr>
              <a:t>11</a:t>
            </a:fld>
            <a:endParaRPr lang="en-US" altLang="zh-TW" sz="1400">
              <a:latin typeface="Times New Roman" panose="02020603050405020304" pitchFamily="18" charset="0"/>
            </a:endParaRPr>
          </a:p>
        </p:txBody>
      </p:sp>
      <p:sp>
        <p:nvSpPr>
          <p:cNvPr id="23555" name="Rectangle 2"/>
          <p:cNvSpPr>
            <a:spLocks noGrp="1" noChangeArrowheads="1"/>
          </p:cNvSpPr>
          <p:nvPr>
            <p:ph type="title"/>
          </p:nvPr>
        </p:nvSpPr>
        <p:spPr/>
        <p:txBody>
          <a:bodyPr/>
          <a:lstStyle/>
          <a:p>
            <a:pPr eaLnBrk="1" hangingPunct="1"/>
            <a:r>
              <a:rPr lang="en-US" altLang="zh-TW" smtClean="0">
                <a:ea typeface="新細明體" panose="02020500000000000000" pitchFamily="18" charset="-120"/>
              </a:rPr>
              <a:t>OpenGL function format</a:t>
            </a:r>
          </a:p>
        </p:txBody>
      </p:sp>
      <p:sp>
        <p:nvSpPr>
          <p:cNvPr id="23556" name="Text Box 4"/>
          <p:cNvSpPr txBox="1">
            <a:spLocks noChangeArrowheads="1"/>
          </p:cNvSpPr>
          <p:nvPr/>
        </p:nvSpPr>
        <p:spPr bwMode="auto">
          <a:xfrm>
            <a:off x="4191001" y="2743200"/>
            <a:ext cx="32877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nchorCtr="1">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zh-TW" sz="2400" b="1">
                <a:solidFill>
                  <a:schemeClr val="accent2"/>
                </a:solidFill>
                <a:latin typeface="Courier New" panose="02070309020205020404" pitchFamily="49" charset="0"/>
                <a:ea typeface="新細明體" panose="02020500000000000000" pitchFamily="18" charset="-120"/>
              </a:rPr>
              <a:t>gl</a:t>
            </a:r>
            <a:r>
              <a:rPr lang="en-US" altLang="zh-TW" sz="2400" b="1">
                <a:latin typeface="Courier New" panose="02070309020205020404" pitchFamily="49" charset="0"/>
                <a:ea typeface="新細明體" panose="02020500000000000000" pitchFamily="18" charset="-120"/>
              </a:rPr>
              <a:t>Vertex</a:t>
            </a:r>
            <a:r>
              <a:rPr lang="en-US" altLang="zh-TW" sz="2400" b="1">
                <a:solidFill>
                  <a:srgbClr val="FF0000"/>
                </a:solidFill>
                <a:latin typeface="Courier New" panose="02070309020205020404" pitchFamily="49" charset="0"/>
                <a:ea typeface="新細明體" panose="02020500000000000000" pitchFamily="18" charset="-120"/>
              </a:rPr>
              <a:t>3</a:t>
            </a:r>
            <a:r>
              <a:rPr lang="en-US" altLang="zh-TW" sz="2400" b="1">
                <a:solidFill>
                  <a:schemeClr val="accent1"/>
                </a:solidFill>
                <a:latin typeface="Courier New" panose="02070309020205020404" pitchFamily="49" charset="0"/>
                <a:ea typeface="新細明體" panose="02020500000000000000" pitchFamily="18" charset="-120"/>
              </a:rPr>
              <a:t>f</a:t>
            </a:r>
            <a:r>
              <a:rPr lang="en-US" altLang="zh-TW" sz="2400" b="1">
                <a:latin typeface="Courier New" panose="02070309020205020404" pitchFamily="49" charset="0"/>
                <a:ea typeface="新細明體" panose="02020500000000000000" pitchFamily="18" charset="-120"/>
              </a:rPr>
              <a:t>(x,y,z)</a:t>
            </a:r>
          </a:p>
        </p:txBody>
      </p:sp>
      <p:sp>
        <p:nvSpPr>
          <p:cNvPr id="23557" name="Line 5"/>
          <p:cNvSpPr>
            <a:spLocks noChangeShapeType="1"/>
          </p:cNvSpPr>
          <p:nvPr/>
        </p:nvSpPr>
        <p:spPr bwMode="auto">
          <a:xfrm flipV="1">
            <a:off x="3657600" y="3200400"/>
            <a:ext cx="685800" cy="457200"/>
          </a:xfrm>
          <a:prstGeom prst="line">
            <a:avLst/>
          </a:prstGeom>
          <a:noFill/>
          <a:ln w="12700">
            <a:solidFill>
              <a:schemeClr val="accent2"/>
            </a:solidFill>
            <a:round/>
            <a:headEnd type="none" w="sm" len="sm"/>
            <a:tailEnd type="triangle" w="med" len="med"/>
          </a:ln>
          <a:extLst>
            <a:ext uri="{909E8E84-426E-40DD-AFC4-6F175D3DCCD1}">
              <a14:hiddenFill xmlns:a14="http://schemas.microsoft.com/office/drawing/2010/main">
                <a:noFill/>
              </a14:hiddenFill>
            </a:ext>
          </a:extLst>
        </p:spPr>
        <p:txBody>
          <a:bodyPr anchor="ctr" anchorCtr="1"/>
          <a:lstStyle/>
          <a:p>
            <a:endParaRPr lang="zh-TW" altLang="en-US"/>
          </a:p>
        </p:txBody>
      </p:sp>
      <p:sp>
        <p:nvSpPr>
          <p:cNvPr id="23558" name="Text Box 6"/>
          <p:cNvSpPr txBox="1">
            <a:spLocks noChangeArrowheads="1"/>
          </p:cNvSpPr>
          <p:nvPr/>
        </p:nvSpPr>
        <p:spPr bwMode="auto">
          <a:xfrm>
            <a:off x="2133600" y="3810000"/>
            <a:ext cx="28146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nchorCtr="1">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zh-TW" sz="2400">
                <a:latin typeface="Times New Roman" panose="02020603050405020304" pitchFamily="18" charset="0"/>
                <a:ea typeface="新細明體" panose="02020500000000000000" pitchFamily="18" charset="-120"/>
              </a:rPr>
              <a:t>belongs to GL library</a:t>
            </a:r>
          </a:p>
        </p:txBody>
      </p:sp>
      <p:sp>
        <p:nvSpPr>
          <p:cNvPr id="23559" name="Line 8"/>
          <p:cNvSpPr>
            <a:spLocks noChangeShapeType="1"/>
          </p:cNvSpPr>
          <p:nvPr/>
        </p:nvSpPr>
        <p:spPr bwMode="auto">
          <a:xfrm flipH="1">
            <a:off x="5257800" y="2133600"/>
            <a:ext cx="609600" cy="685800"/>
          </a:xfrm>
          <a:prstGeom prst="line">
            <a:avLst/>
          </a:prstGeom>
          <a:noFill/>
          <a:ln w="12700">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anchor="ctr" anchorCtr="1"/>
          <a:lstStyle/>
          <a:p>
            <a:endParaRPr lang="zh-TW" altLang="en-US"/>
          </a:p>
        </p:txBody>
      </p:sp>
      <p:sp>
        <p:nvSpPr>
          <p:cNvPr id="23560" name="Text Box 9"/>
          <p:cNvSpPr txBox="1">
            <a:spLocks noChangeArrowheads="1"/>
          </p:cNvSpPr>
          <p:nvPr/>
        </p:nvSpPr>
        <p:spPr bwMode="auto">
          <a:xfrm>
            <a:off x="5205414" y="1793875"/>
            <a:ext cx="1933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nchorCtr="1">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zh-TW" sz="2400">
                <a:latin typeface="Times New Roman" panose="02020603050405020304" pitchFamily="18" charset="0"/>
                <a:ea typeface="新細明體" panose="02020500000000000000" pitchFamily="18" charset="-120"/>
              </a:rPr>
              <a:t>function name</a:t>
            </a:r>
          </a:p>
        </p:txBody>
      </p:sp>
      <p:sp>
        <p:nvSpPr>
          <p:cNvPr id="23561" name="Line 10"/>
          <p:cNvSpPr>
            <a:spLocks noChangeShapeType="1"/>
          </p:cNvSpPr>
          <p:nvPr/>
        </p:nvSpPr>
        <p:spPr bwMode="auto">
          <a:xfrm flipH="1" flipV="1">
            <a:off x="6096000" y="3124200"/>
            <a:ext cx="457200" cy="457200"/>
          </a:xfrm>
          <a:prstGeom prst="line">
            <a:avLst/>
          </a:prstGeom>
          <a:noFill/>
          <a:ln w="12700">
            <a:solidFill>
              <a:schemeClr val="accent1"/>
            </a:solidFill>
            <a:round/>
            <a:headEnd type="none" w="sm" len="sm"/>
            <a:tailEnd type="triangle" w="med" len="med"/>
          </a:ln>
          <a:extLst>
            <a:ext uri="{909E8E84-426E-40DD-AFC4-6F175D3DCCD1}">
              <a14:hiddenFill xmlns:a14="http://schemas.microsoft.com/office/drawing/2010/main">
                <a:noFill/>
              </a14:hiddenFill>
            </a:ext>
          </a:extLst>
        </p:spPr>
        <p:txBody>
          <a:bodyPr anchor="ctr" anchorCtr="1"/>
          <a:lstStyle/>
          <a:p>
            <a:endParaRPr lang="zh-TW" altLang="en-US"/>
          </a:p>
        </p:txBody>
      </p:sp>
      <p:sp>
        <p:nvSpPr>
          <p:cNvPr id="23562" name="Text Box 11"/>
          <p:cNvSpPr txBox="1">
            <a:spLocks noChangeArrowheads="1"/>
          </p:cNvSpPr>
          <p:nvPr/>
        </p:nvSpPr>
        <p:spPr bwMode="auto">
          <a:xfrm>
            <a:off x="6096000" y="3657600"/>
            <a:ext cx="29289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nchorCtr="1">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zh-TW" sz="2400" b="1">
                <a:latin typeface="Courier New" panose="02070309020205020404" pitchFamily="49" charset="0"/>
                <a:ea typeface="新細明體" panose="02020500000000000000" pitchFamily="18" charset="-120"/>
              </a:rPr>
              <a:t>x,y,z</a:t>
            </a:r>
            <a:r>
              <a:rPr lang="en-US" altLang="zh-TW" sz="2400">
                <a:latin typeface="Courier New" panose="02070309020205020404" pitchFamily="49" charset="0"/>
                <a:ea typeface="新細明體" panose="02020500000000000000" pitchFamily="18" charset="-120"/>
              </a:rPr>
              <a:t> </a:t>
            </a:r>
            <a:r>
              <a:rPr lang="en-US" altLang="zh-TW" sz="2400">
                <a:latin typeface="Times New Roman" panose="02020603050405020304" pitchFamily="18" charset="0"/>
                <a:ea typeface="新細明體" panose="02020500000000000000" pitchFamily="18" charset="-120"/>
              </a:rPr>
              <a:t>are</a:t>
            </a:r>
            <a:r>
              <a:rPr lang="en-US" altLang="zh-TW" sz="2400">
                <a:latin typeface="Courier New" panose="02070309020205020404" pitchFamily="49" charset="0"/>
                <a:ea typeface="新細明體" panose="02020500000000000000" pitchFamily="18" charset="-120"/>
              </a:rPr>
              <a:t> floats</a:t>
            </a:r>
          </a:p>
        </p:txBody>
      </p:sp>
      <p:sp>
        <p:nvSpPr>
          <p:cNvPr id="23563" name="Text Box 12"/>
          <p:cNvSpPr txBox="1">
            <a:spLocks noChangeArrowheads="1"/>
          </p:cNvSpPr>
          <p:nvPr/>
        </p:nvSpPr>
        <p:spPr bwMode="blackWhite">
          <a:xfrm>
            <a:off x="4572000" y="4876800"/>
            <a:ext cx="1676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zh-TW" altLang="en-US" sz="2400">
              <a:ea typeface="新細明體" panose="02020500000000000000" pitchFamily="18" charset="-120"/>
            </a:endParaRPr>
          </a:p>
        </p:txBody>
      </p:sp>
      <p:sp>
        <p:nvSpPr>
          <p:cNvPr id="23564" name="Text Box 13"/>
          <p:cNvSpPr txBox="1">
            <a:spLocks noChangeArrowheads="1"/>
          </p:cNvSpPr>
          <p:nvPr/>
        </p:nvSpPr>
        <p:spPr bwMode="auto">
          <a:xfrm>
            <a:off x="3278189" y="5019675"/>
            <a:ext cx="27400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nchorCtr="1">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zh-TW" sz="2400" b="1">
                <a:latin typeface="Courier New" panose="02070309020205020404" pitchFamily="49" charset="0"/>
                <a:ea typeface="新細明體" panose="02020500000000000000" pitchFamily="18" charset="-120"/>
              </a:rPr>
              <a:t>glVertex3f</a:t>
            </a:r>
            <a:r>
              <a:rPr lang="en-US" altLang="zh-TW" sz="2400" b="1">
                <a:solidFill>
                  <a:schemeClr val="accent1"/>
                </a:solidFill>
                <a:latin typeface="Courier New" panose="02070309020205020404" pitchFamily="49" charset="0"/>
                <a:ea typeface="新細明體" panose="02020500000000000000" pitchFamily="18" charset="-120"/>
              </a:rPr>
              <a:t>v</a:t>
            </a:r>
            <a:r>
              <a:rPr lang="en-US" altLang="zh-TW" sz="2400" b="1">
                <a:latin typeface="Courier New" panose="02070309020205020404" pitchFamily="49" charset="0"/>
                <a:ea typeface="新細明體" panose="02020500000000000000" pitchFamily="18" charset="-120"/>
              </a:rPr>
              <a:t>(p)</a:t>
            </a:r>
            <a:endParaRPr lang="en-US" altLang="zh-TW" sz="2400">
              <a:latin typeface="Courier New" panose="02070309020205020404" pitchFamily="49" charset="0"/>
              <a:ea typeface="新細明體" panose="02020500000000000000" pitchFamily="18" charset="-120"/>
            </a:endParaRPr>
          </a:p>
        </p:txBody>
      </p:sp>
      <p:sp>
        <p:nvSpPr>
          <p:cNvPr id="23565" name="Line 14"/>
          <p:cNvSpPr>
            <a:spLocks noChangeShapeType="1"/>
          </p:cNvSpPr>
          <p:nvPr/>
        </p:nvSpPr>
        <p:spPr bwMode="auto">
          <a:xfrm flipH="1" flipV="1">
            <a:off x="5334000" y="5410200"/>
            <a:ext cx="609600" cy="533400"/>
          </a:xfrm>
          <a:prstGeom prst="line">
            <a:avLst/>
          </a:prstGeom>
          <a:noFill/>
          <a:ln w="12700">
            <a:solidFill>
              <a:schemeClr val="accent1"/>
            </a:solidFill>
            <a:round/>
            <a:headEnd type="none" w="sm" len="sm"/>
            <a:tailEnd type="triangle" w="med" len="med"/>
          </a:ln>
          <a:extLst>
            <a:ext uri="{909E8E84-426E-40DD-AFC4-6F175D3DCCD1}">
              <a14:hiddenFill xmlns:a14="http://schemas.microsoft.com/office/drawing/2010/main">
                <a:noFill/>
              </a14:hiddenFill>
            </a:ext>
          </a:extLst>
        </p:spPr>
        <p:txBody>
          <a:bodyPr anchor="ctr" anchorCtr="1"/>
          <a:lstStyle/>
          <a:p>
            <a:endParaRPr lang="zh-TW" altLang="en-US"/>
          </a:p>
        </p:txBody>
      </p:sp>
      <p:sp>
        <p:nvSpPr>
          <p:cNvPr id="23566" name="Text Box 15"/>
          <p:cNvSpPr txBox="1">
            <a:spLocks noChangeArrowheads="1"/>
          </p:cNvSpPr>
          <p:nvPr/>
        </p:nvSpPr>
        <p:spPr bwMode="auto">
          <a:xfrm>
            <a:off x="6096001" y="5638800"/>
            <a:ext cx="32797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nchorCtr="1">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zh-TW" sz="2400" b="1">
                <a:latin typeface="Courier New" panose="02070309020205020404" pitchFamily="49" charset="0"/>
                <a:ea typeface="新細明體" panose="02020500000000000000" pitchFamily="18" charset="-120"/>
              </a:rPr>
              <a:t>p</a:t>
            </a:r>
            <a:r>
              <a:rPr lang="en-US" altLang="zh-TW" sz="2400">
                <a:latin typeface="Courier New" panose="02070309020205020404" pitchFamily="49" charset="0"/>
                <a:ea typeface="新細明體" panose="02020500000000000000" pitchFamily="18" charset="-120"/>
              </a:rPr>
              <a:t> </a:t>
            </a:r>
            <a:r>
              <a:rPr lang="en-US" altLang="zh-TW" sz="2400">
                <a:latin typeface="Times New Roman" panose="02020603050405020304" pitchFamily="18" charset="0"/>
                <a:ea typeface="新細明體" panose="02020500000000000000" pitchFamily="18" charset="-120"/>
              </a:rPr>
              <a:t>is a pointer to an array</a:t>
            </a:r>
          </a:p>
        </p:txBody>
      </p:sp>
    </p:spTree>
    <p:extLst>
      <p:ext uri="{BB962C8B-B14F-4D97-AF65-F5344CB8AC3E}">
        <p14:creationId xmlns:p14="http://schemas.microsoft.com/office/powerpoint/2010/main" val="6587385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投影片編號版面配置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fld id="{18F1FC21-E937-46C0-859C-BA546724298F}" type="slidenum">
              <a:rPr lang="zh-TW" altLang="en-US" sz="1400">
                <a:latin typeface="Times New Roman" panose="02020603050405020304" pitchFamily="18" charset="0"/>
              </a:rPr>
              <a:pPr eaLnBrk="1" hangingPunct="1">
                <a:spcBef>
                  <a:spcPct val="0"/>
                </a:spcBef>
                <a:buFontTx/>
                <a:buNone/>
              </a:pPr>
              <a:t>12</a:t>
            </a:fld>
            <a:endParaRPr lang="en-US" altLang="zh-TW" sz="1400">
              <a:latin typeface="Times New Roman" panose="02020603050405020304" pitchFamily="18" charset="0"/>
            </a:endParaRPr>
          </a:p>
        </p:txBody>
      </p:sp>
      <p:sp>
        <p:nvSpPr>
          <p:cNvPr id="24579" name="Rectangle 2"/>
          <p:cNvSpPr>
            <a:spLocks noGrp="1" noChangeArrowheads="1"/>
          </p:cNvSpPr>
          <p:nvPr>
            <p:ph type="title"/>
          </p:nvPr>
        </p:nvSpPr>
        <p:spPr/>
        <p:txBody>
          <a:bodyPr/>
          <a:lstStyle/>
          <a:p>
            <a:pPr eaLnBrk="1" hangingPunct="1"/>
            <a:r>
              <a:rPr lang="en-US" altLang="zh-TW" smtClean="0">
                <a:ea typeface="新細明體" panose="02020500000000000000" pitchFamily="18" charset="-120"/>
              </a:rPr>
              <a:t>OpenGL #defines</a:t>
            </a:r>
          </a:p>
        </p:txBody>
      </p:sp>
      <p:sp>
        <p:nvSpPr>
          <p:cNvPr id="24580" name="Rectangle 3"/>
          <p:cNvSpPr>
            <a:spLocks noGrp="1" noChangeArrowheads="1"/>
          </p:cNvSpPr>
          <p:nvPr>
            <p:ph type="body" idx="1"/>
          </p:nvPr>
        </p:nvSpPr>
        <p:spPr/>
        <p:txBody>
          <a:bodyPr/>
          <a:lstStyle/>
          <a:p>
            <a:pPr eaLnBrk="1" hangingPunct="1"/>
            <a:r>
              <a:rPr lang="en-US" altLang="zh-TW" dirty="0" smtClean="0">
                <a:ea typeface="新細明體" panose="02020500000000000000" pitchFamily="18" charset="-120"/>
              </a:rPr>
              <a:t>Most constants are defined in the include files </a:t>
            </a:r>
            <a:r>
              <a:rPr lang="en-US" altLang="zh-TW" b="1" dirty="0" err="1" smtClean="0">
                <a:latin typeface="Courier New" panose="02070309020205020404" pitchFamily="49" charset="0"/>
                <a:ea typeface="新細明體" panose="02020500000000000000" pitchFamily="18" charset="-120"/>
              </a:rPr>
              <a:t>gl.h</a:t>
            </a:r>
            <a:r>
              <a:rPr lang="en-US" altLang="zh-TW" dirty="0" smtClean="0">
                <a:ea typeface="新細明體" panose="02020500000000000000" pitchFamily="18" charset="-120"/>
              </a:rPr>
              <a:t>, </a:t>
            </a:r>
            <a:r>
              <a:rPr lang="en-US" altLang="zh-TW" b="1" dirty="0" err="1" smtClean="0">
                <a:latin typeface="Courier New" panose="02070309020205020404" pitchFamily="49" charset="0"/>
                <a:ea typeface="新細明體" panose="02020500000000000000" pitchFamily="18" charset="-120"/>
              </a:rPr>
              <a:t>glu.h</a:t>
            </a:r>
            <a:r>
              <a:rPr lang="en-US" altLang="zh-TW" dirty="0" smtClean="0">
                <a:ea typeface="新細明體" panose="02020500000000000000" pitchFamily="18" charset="-120"/>
              </a:rPr>
              <a:t> and </a:t>
            </a:r>
            <a:r>
              <a:rPr lang="en-US" altLang="zh-TW" b="1" dirty="0" err="1" smtClean="0">
                <a:latin typeface="Courier New" panose="02070309020205020404" pitchFamily="49" charset="0"/>
                <a:ea typeface="新細明體" panose="02020500000000000000" pitchFamily="18" charset="-120"/>
              </a:rPr>
              <a:t>glut.h</a:t>
            </a:r>
            <a:endParaRPr lang="en-US" altLang="zh-TW" b="1" dirty="0" smtClean="0">
              <a:latin typeface="Courier New" panose="02070309020205020404" pitchFamily="49" charset="0"/>
              <a:ea typeface="新細明體" panose="02020500000000000000" pitchFamily="18" charset="-120"/>
            </a:endParaRPr>
          </a:p>
          <a:p>
            <a:pPr lvl="1" eaLnBrk="1" hangingPunct="1"/>
            <a:r>
              <a:rPr lang="en-US" altLang="zh-TW" dirty="0" smtClean="0">
                <a:ea typeface="新細明體" panose="02020500000000000000" pitchFamily="18" charset="-120"/>
              </a:rPr>
              <a:t>Note </a:t>
            </a:r>
            <a:r>
              <a:rPr lang="en-US" altLang="zh-TW" b="1" dirty="0" smtClean="0">
                <a:latin typeface="Courier New" panose="02070309020205020404" pitchFamily="49" charset="0"/>
                <a:ea typeface="新細明體" panose="02020500000000000000" pitchFamily="18" charset="-120"/>
              </a:rPr>
              <a:t>#include &lt;</a:t>
            </a:r>
            <a:r>
              <a:rPr lang="en-US" altLang="zh-TW" b="1" dirty="0" err="1" smtClean="0">
                <a:latin typeface="Courier New" panose="02070309020205020404" pitchFamily="49" charset="0"/>
                <a:ea typeface="新細明體" panose="02020500000000000000" pitchFamily="18" charset="-120"/>
              </a:rPr>
              <a:t>glut.h</a:t>
            </a:r>
            <a:r>
              <a:rPr lang="en-US" altLang="zh-TW" b="1" dirty="0" smtClean="0">
                <a:latin typeface="Courier New" panose="02070309020205020404" pitchFamily="49" charset="0"/>
                <a:ea typeface="新細明體" panose="02020500000000000000" pitchFamily="18" charset="-120"/>
              </a:rPr>
              <a:t>&gt;</a:t>
            </a:r>
            <a:r>
              <a:rPr lang="en-US" altLang="zh-TW" dirty="0" smtClean="0">
                <a:ea typeface="新細明體" panose="02020500000000000000" pitchFamily="18" charset="-120"/>
              </a:rPr>
              <a:t> should automatically include the others</a:t>
            </a:r>
          </a:p>
          <a:p>
            <a:pPr lvl="1" eaLnBrk="1" hangingPunct="1"/>
            <a:r>
              <a:rPr lang="en-US" altLang="zh-TW" dirty="0" smtClean="0">
                <a:ea typeface="新細明體" panose="02020500000000000000" pitchFamily="18" charset="-120"/>
              </a:rPr>
              <a:t>Examples</a:t>
            </a:r>
          </a:p>
          <a:p>
            <a:pPr lvl="1" eaLnBrk="1" hangingPunct="1"/>
            <a:r>
              <a:rPr lang="en-US" altLang="zh-TW" b="1" dirty="0" err="1" smtClean="0">
                <a:latin typeface="Courier New" panose="02070309020205020404" pitchFamily="49" charset="0"/>
                <a:ea typeface="新細明體" panose="02020500000000000000" pitchFamily="18" charset="-120"/>
              </a:rPr>
              <a:t>glBegin</a:t>
            </a:r>
            <a:r>
              <a:rPr lang="en-US" altLang="zh-TW" b="1" dirty="0" smtClean="0">
                <a:latin typeface="Courier New" panose="02070309020205020404" pitchFamily="49" charset="0"/>
                <a:ea typeface="新細明體" panose="02020500000000000000" pitchFamily="18" charset="-120"/>
              </a:rPr>
              <a:t>(GL_POLYGON)</a:t>
            </a:r>
          </a:p>
          <a:p>
            <a:pPr lvl="1" eaLnBrk="1" hangingPunct="1"/>
            <a:r>
              <a:rPr lang="en-US" altLang="zh-TW" b="1" dirty="0" err="1" smtClean="0">
                <a:latin typeface="Courier New" panose="02070309020205020404" pitchFamily="49" charset="0"/>
                <a:ea typeface="新細明體" panose="02020500000000000000" pitchFamily="18" charset="-120"/>
              </a:rPr>
              <a:t>glClear</a:t>
            </a:r>
            <a:r>
              <a:rPr lang="en-US" altLang="zh-TW" b="1" dirty="0" smtClean="0">
                <a:latin typeface="Courier New" panose="02070309020205020404" pitchFamily="49" charset="0"/>
                <a:ea typeface="新細明體" panose="02020500000000000000" pitchFamily="18" charset="-120"/>
              </a:rPr>
              <a:t>(GL_COLOR_BUFFER_BIT)</a:t>
            </a:r>
          </a:p>
          <a:p>
            <a:pPr eaLnBrk="1" hangingPunct="1"/>
            <a:r>
              <a:rPr lang="en-US" altLang="zh-TW" dirty="0" smtClean="0">
                <a:ea typeface="新細明體" panose="02020500000000000000" pitchFamily="18" charset="-120"/>
              </a:rPr>
              <a:t>include files also define OpenGL data types: </a:t>
            </a:r>
            <a:r>
              <a:rPr lang="en-US" altLang="zh-TW" b="1" dirty="0" err="1" smtClean="0">
                <a:solidFill>
                  <a:srgbClr val="FF0000"/>
                </a:solidFill>
                <a:latin typeface="Courier New" panose="02070309020205020404" pitchFamily="49" charset="0"/>
                <a:ea typeface="新細明體" panose="02020500000000000000" pitchFamily="18" charset="-120"/>
              </a:rPr>
              <a:t>GL</a:t>
            </a:r>
            <a:r>
              <a:rPr lang="en-US" altLang="zh-TW" b="1" dirty="0" err="1" smtClean="0">
                <a:latin typeface="Courier New" panose="02070309020205020404" pitchFamily="49" charset="0"/>
                <a:ea typeface="新細明體" panose="02020500000000000000" pitchFamily="18" charset="-120"/>
              </a:rPr>
              <a:t>float</a:t>
            </a:r>
            <a:r>
              <a:rPr lang="en-US" altLang="zh-TW" dirty="0" smtClean="0">
                <a:ea typeface="新細明體" panose="02020500000000000000" pitchFamily="18" charset="-120"/>
              </a:rPr>
              <a:t>, </a:t>
            </a:r>
            <a:r>
              <a:rPr lang="en-US" altLang="zh-TW" b="1" dirty="0" err="1" smtClean="0">
                <a:solidFill>
                  <a:srgbClr val="FF0000"/>
                </a:solidFill>
                <a:latin typeface="Courier New" panose="02070309020205020404" pitchFamily="49" charset="0"/>
                <a:ea typeface="新細明體" panose="02020500000000000000" pitchFamily="18" charset="-120"/>
              </a:rPr>
              <a:t>GL</a:t>
            </a:r>
            <a:r>
              <a:rPr lang="en-US" altLang="zh-TW" b="1" dirty="0" err="1" smtClean="0">
                <a:latin typeface="Courier New" panose="02070309020205020404" pitchFamily="49" charset="0"/>
                <a:ea typeface="新細明體" panose="02020500000000000000" pitchFamily="18" charset="-120"/>
              </a:rPr>
              <a:t>double</a:t>
            </a:r>
            <a:r>
              <a:rPr lang="en-US" altLang="zh-TW" dirty="0" smtClean="0">
                <a:ea typeface="新細明體" panose="02020500000000000000" pitchFamily="18" charset="-120"/>
              </a:rPr>
              <a:t>,….</a:t>
            </a:r>
          </a:p>
        </p:txBody>
      </p:sp>
    </p:spTree>
    <p:extLst>
      <p:ext uri="{BB962C8B-B14F-4D97-AF65-F5344CB8AC3E}">
        <p14:creationId xmlns:p14="http://schemas.microsoft.com/office/powerpoint/2010/main" val="36817573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投影片編號版面配置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fld id="{3D7ECA54-518C-4E10-989D-9C7F6A83DDF2}" type="slidenum">
              <a:rPr lang="zh-TW" altLang="en-US" sz="1400">
                <a:latin typeface="Times New Roman" panose="02020603050405020304" pitchFamily="18" charset="0"/>
              </a:rPr>
              <a:pPr eaLnBrk="1" hangingPunct="1">
                <a:spcBef>
                  <a:spcPct val="0"/>
                </a:spcBef>
                <a:buFontTx/>
                <a:buNone/>
              </a:pPr>
              <a:t>13</a:t>
            </a:fld>
            <a:endParaRPr lang="en-US" altLang="zh-TW" sz="1400">
              <a:latin typeface="Times New Roman" panose="02020603050405020304" pitchFamily="18" charset="0"/>
            </a:endParaRPr>
          </a:p>
        </p:txBody>
      </p:sp>
      <p:sp>
        <p:nvSpPr>
          <p:cNvPr id="25603" name="Rectangle 2"/>
          <p:cNvSpPr>
            <a:spLocks noGrp="1" noChangeArrowheads="1"/>
          </p:cNvSpPr>
          <p:nvPr>
            <p:ph type="title"/>
          </p:nvPr>
        </p:nvSpPr>
        <p:spPr/>
        <p:txBody>
          <a:bodyPr/>
          <a:lstStyle/>
          <a:p>
            <a:pPr eaLnBrk="1" hangingPunct="1"/>
            <a:r>
              <a:rPr lang="en-US" altLang="zh-TW" smtClean="0">
                <a:ea typeface="新細明體" panose="02020500000000000000" pitchFamily="18" charset="-120"/>
              </a:rPr>
              <a:t>A Simple Program</a:t>
            </a:r>
          </a:p>
        </p:txBody>
      </p:sp>
      <p:sp>
        <p:nvSpPr>
          <p:cNvPr id="25604" name="Rectangle 3"/>
          <p:cNvSpPr>
            <a:spLocks noGrp="1" noChangeArrowheads="1"/>
          </p:cNvSpPr>
          <p:nvPr>
            <p:ph type="body" idx="1"/>
          </p:nvPr>
        </p:nvSpPr>
        <p:spPr/>
        <p:txBody>
          <a:bodyPr/>
          <a:lstStyle/>
          <a:p>
            <a:pPr eaLnBrk="1" hangingPunct="1">
              <a:buFontTx/>
              <a:buNone/>
            </a:pPr>
            <a:r>
              <a:rPr lang="en-US" altLang="zh-TW" smtClean="0">
                <a:ea typeface="新細明體" panose="02020500000000000000" pitchFamily="18" charset="-120"/>
              </a:rPr>
              <a:t>Generate a square on a solid background</a:t>
            </a:r>
          </a:p>
        </p:txBody>
      </p:sp>
      <p:pic>
        <p:nvPicPr>
          <p:cNvPr id="25605"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ltGray">
          <a:xfrm>
            <a:off x="3962401" y="2286001"/>
            <a:ext cx="3363913" cy="3571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pic>
    </p:spTree>
    <p:extLst>
      <p:ext uri="{BB962C8B-B14F-4D97-AF65-F5344CB8AC3E}">
        <p14:creationId xmlns:p14="http://schemas.microsoft.com/office/powerpoint/2010/main" val="31071097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投影片編號版面配置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fld id="{621AEE44-92A7-4B1F-88D8-80A42233947D}" type="slidenum">
              <a:rPr lang="zh-TW" altLang="en-US" sz="1400">
                <a:latin typeface="Times New Roman" panose="02020603050405020304" pitchFamily="18" charset="0"/>
              </a:rPr>
              <a:pPr eaLnBrk="1" hangingPunct="1">
                <a:spcBef>
                  <a:spcPct val="0"/>
                </a:spcBef>
                <a:buFontTx/>
                <a:buNone/>
              </a:pPr>
              <a:t>14</a:t>
            </a:fld>
            <a:endParaRPr lang="en-US" altLang="zh-TW" sz="1400">
              <a:latin typeface="Times New Roman" panose="02020603050405020304" pitchFamily="18" charset="0"/>
            </a:endParaRPr>
          </a:p>
        </p:txBody>
      </p:sp>
      <p:sp>
        <p:nvSpPr>
          <p:cNvPr id="26627" name="Rectangle 2"/>
          <p:cNvSpPr>
            <a:spLocks noGrp="1" noChangeArrowheads="1"/>
          </p:cNvSpPr>
          <p:nvPr>
            <p:ph type="title"/>
          </p:nvPr>
        </p:nvSpPr>
        <p:spPr/>
        <p:txBody>
          <a:bodyPr/>
          <a:lstStyle/>
          <a:p>
            <a:pPr eaLnBrk="1" hangingPunct="1"/>
            <a:r>
              <a:rPr lang="en-US" altLang="zh-TW" smtClean="0">
                <a:ea typeface="新細明體" panose="02020500000000000000" pitchFamily="18" charset="-120"/>
              </a:rPr>
              <a:t>simple.c</a:t>
            </a:r>
          </a:p>
        </p:txBody>
      </p:sp>
      <p:sp>
        <p:nvSpPr>
          <p:cNvPr id="26628" name="Text Box 4"/>
          <p:cNvSpPr txBox="1">
            <a:spLocks noChangeArrowheads="1"/>
          </p:cNvSpPr>
          <p:nvPr/>
        </p:nvSpPr>
        <p:spPr bwMode="auto">
          <a:xfrm>
            <a:off x="2743200" y="1524001"/>
            <a:ext cx="6801862" cy="53245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nchorCtr="1">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zh-TW" sz="2000" dirty="0">
                <a:latin typeface="Courier New" panose="02070309020205020404" pitchFamily="49" charset="0"/>
                <a:ea typeface="新細明體" panose="02020500000000000000" pitchFamily="18" charset="-120"/>
              </a:rPr>
              <a:t>#include &lt;</a:t>
            </a:r>
            <a:r>
              <a:rPr lang="en-US" altLang="zh-TW" sz="2000" dirty="0" err="1">
                <a:latin typeface="Courier New" panose="02070309020205020404" pitchFamily="49" charset="0"/>
                <a:ea typeface="新細明體" panose="02020500000000000000" pitchFamily="18" charset="-120"/>
              </a:rPr>
              <a:t>glut.h</a:t>
            </a:r>
            <a:r>
              <a:rPr lang="en-US" altLang="zh-TW" sz="2000" dirty="0">
                <a:latin typeface="Courier New" panose="02070309020205020404" pitchFamily="49" charset="0"/>
                <a:ea typeface="新細明體" panose="02020500000000000000" pitchFamily="18" charset="-120"/>
              </a:rPr>
              <a:t>&gt;</a:t>
            </a:r>
          </a:p>
          <a:p>
            <a:pPr>
              <a:spcBef>
                <a:spcPct val="0"/>
              </a:spcBef>
              <a:buFontTx/>
              <a:buNone/>
            </a:pPr>
            <a:r>
              <a:rPr lang="en-US" altLang="zh-TW" sz="2000" dirty="0">
                <a:latin typeface="Courier New" panose="02070309020205020404" pitchFamily="49" charset="0"/>
                <a:ea typeface="新細明體" panose="02020500000000000000" pitchFamily="18" charset="-120"/>
              </a:rPr>
              <a:t>void </a:t>
            </a:r>
            <a:r>
              <a:rPr lang="en-US" altLang="zh-TW" sz="2000" dirty="0" err="1">
                <a:latin typeface="Courier New" panose="02070309020205020404" pitchFamily="49" charset="0"/>
                <a:ea typeface="新細明體" panose="02020500000000000000" pitchFamily="18" charset="-120"/>
              </a:rPr>
              <a:t>mydisplay</a:t>
            </a:r>
            <a:r>
              <a:rPr lang="en-US" altLang="zh-TW" sz="2000" dirty="0">
                <a:latin typeface="Courier New" panose="02070309020205020404" pitchFamily="49" charset="0"/>
                <a:ea typeface="新細明體" panose="02020500000000000000" pitchFamily="18" charset="-120"/>
              </a:rPr>
              <a:t>(){</a:t>
            </a:r>
          </a:p>
          <a:p>
            <a:pPr>
              <a:spcBef>
                <a:spcPct val="0"/>
              </a:spcBef>
              <a:buFontTx/>
              <a:buNone/>
            </a:pPr>
            <a:r>
              <a:rPr lang="en-US" altLang="zh-TW" sz="2000" dirty="0">
                <a:latin typeface="Courier New" panose="02070309020205020404" pitchFamily="49" charset="0"/>
                <a:ea typeface="新細明體" panose="02020500000000000000" pitchFamily="18" charset="-120"/>
              </a:rPr>
              <a:t>     </a:t>
            </a:r>
            <a:r>
              <a:rPr lang="en-US" altLang="zh-TW" sz="2000" dirty="0" err="1">
                <a:latin typeface="Courier New" panose="02070309020205020404" pitchFamily="49" charset="0"/>
                <a:ea typeface="新細明體" panose="02020500000000000000" pitchFamily="18" charset="-120"/>
              </a:rPr>
              <a:t>glClear</a:t>
            </a:r>
            <a:r>
              <a:rPr lang="en-US" altLang="zh-TW" sz="2000" dirty="0">
                <a:latin typeface="Courier New" panose="02070309020205020404" pitchFamily="49" charset="0"/>
                <a:ea typeface="新細明體" panose="02020500000000000000" pitchFamily="18" charset="-120"/>
              </a:rPr>
              <a:t>(GL_COLOR_BUFFER_BIT); </a:t>
            </a:r>
          </a:p>
          <a:p>
            <a:pPr>
              <a:spcBef>
                <a:spcPct val="0"/>
              </a:spcBef>
              <a:buFontTx/>
              <a:buNone/>
            </a:pPr>
            <a:r>
              <a:rPr lang="en-US" altLang="zh-TW" sz="2000" dirty="0">
                <a:latin typeface="Courier New" panose="02070309020205020404" pitchFamily="49" charset="0"/>
                <a:ea typeface="新細明體" panose="02020500000000000000" pitchFamily="18" charset="-120"/>
              </a:rPr>
              <a:t>	</a:t>
            </a:r>
            <a:r>
              <a:rPr lang="en-US" altLang="zh-TW" sz="2000" dirty="0" err="1">
                <a:latin typeface="Courier New" panose="02070309020205020404" pitchFamily="49" charset="0"/>
                <a:ea typeface="新細明體" panose="02020500000000000000" pitchFamily="18" charset="-120"/>
              </a:rPr>
              <a:t>glBegin</a:t>
            </a:r>
            <a:r>
              <a:rPr lang="en-US" altLang="zh-TW" sz="2000" dirty="0">
                <a:latin typeface="Courier New" panose="02070309020205020404" pitchFamily="49" charset="0"/>
                <a:ea typeface="新細明體" panose="02020500000000000000" pitchFamily="18" charset="-120"/>
              </a:rPr>
              <a:t>(GL_POLYGON);        </a:t>
            </a:r>
          </a:p>
          <a:p>
            <a:pPr>
              <a:spcBef>
                <a:spcPct val="0"/>
              </a:spcBef>
              <a:buFontTx/>
              <a:buNone/>
            </a:pPr>
            <a:r>
              <a:rPr lang="en-US" altLang="zh-TW" sz="2000" dirty="0">
                <a:latin typeface="Courier New" panose="02070309020205020404" pitchFamily="49" charset="0"/>
                <a:ea typeface="新細明體" panose="02020500000000000000" pitchFamily="18" charset="-120"/>
              </a:rPr>
              <a:t>		glVertex2f(-0.5, -0.5);        </a:t>
            </a:r>
          </a:p>
          <a:p>
            <a:pPr>
              <a:spcBef>
                <a:spcPct val="0"/>
              </a:spcBef>
              <a:buFontTx/>
              <a:buNone/>
            </a:pPr>
            <a:r>
              <a:rPr lang="en-US" altLang="zh-TW" sz="2000" dirty="0">
                <a:latin typeface="Courier New" panose="02070309020205020404" pitchFamily="49" charset="0"/>
                <a:ea typeface="新細明體" panose="02020500000000000000" pitchFamily="18" charset="-120"/>
              </a:rPr>
              <a:t>		glVertex2f(-0.5, 0.5);        </a:t>
            </a:r>
          </a:p>
          <a:p>
            <a:pPr>
              <a:spcBef>
                <a:spcPct val="0"/>
              </a:spcBef>
              <a:buFontTx/>
              <a:buNone/>
            </a:pPr>
            <a:r>
              <a:rPr lang="en-US" altLang="zh-TW" sz="2000" dirty="0">
                <a:latin typeface="Courier New" panose="02070309020205020404" pitchFamily="49" charset="0"/>
                <a:ea typeface="新細明體" panose="02020500000000000000" pitchFamily="18" charset="-120"/>
              </a:rPr>
              <a:t>		glVertex2f(0.5, 0.5);        </a:t>
            </a:r>
          </a:p>
          <a:p>
            <a:pPr>
              <a:spcBef>
                <a:spcPct val="0"/>
              </a:spcBef>
              <a:buFontTx/>
              <a:buNone/>
            </a:pPr>
            <a:r>
              <a:rPr lang="en-US" altLang="zh-TW" sz="2000" dirty="0">
                <a:latin typeface="Courier New" panose="02070309020205020404" pitchFamily="49" charset="0"/>
                <a:ea typeface="新細明體" panose="02020500000000000000" pitchFamily="18" charset="-120"/>
              </a:rPr>
              <a:t>		glVertex2f(0.5, -0.5);    </a:t>
            </a:r>
          </a:p>
          <a:p>
            <a:pPr>
              <a:spcBef>
                <a:spcPct val="0"/>
              </a:spcBef>
              <a:buFontTx/>
              <a:buNone/>
            </a:pPr>
            <a:r>
              <a:rPr lang="en-US" altLang="zh-TW" sz="2000" dirty="0">
                <a:latin typeface="Courier New" panose="02070309020205020404" pitchFamily="49" charset="0"/>
                <a:ea typeface="新細明體" panose="02020500000000000000" pitchFamily="18" charset="-120"/>
              </a:rPr>
              <a:t>	</a:t>
            </a:r>
            <a:r>
              <a:rPr lang="en-US" altLang="zh-TW" sz="2000" dirty="0" err="1">
                <a:latin typeface="Courier New" panose="02070309020205020404" pitchFamily="49" charset="0"/>
                <a:ea typeface="新細明體" panose="02020500000000000000" pitchFamily="18" charset="-120"/>
              </a:rPr>
              <a:t>glEnd</a:t>
            </a:r>
            <a:r>
              <a:rPr lang="en-US" altLang="zh-TW" sz="2000" dirty="0">
                <a:latin typeface="Courier New" panose="02070309020205020404" pitchFamily="49" charset="0"/>
                <a:ea typeface="新細明體" panose="02020500000000000000" pitchFamily="18" charset="-120"/>
              </a:rPr>
              <a:t>();</a:t>
            </a:r>
          </a:p>
          <a:p>
            <a:pPr>
              <a:spcBef>
                <a:spcPct val="0"/>
              </a:spcBef>
              <a:buFontTx/>
              <a:buNone/>
            </a:pPr>
            <a:r>
              <a:rPr lang="en-US" altLang="zh-TW" sz="2000" dirty="0">
                <a:latin typeface="Courier New" panose="02070309020205020404" pitchFamily="49" charset="0"/>
                <a:ea typeface="新細明體" panose="02020500000000000000" pitchFamily="18" charset="-120"/>
              </a:rPr>
              <a:t>	</a:t>
            </a:r>
            <a:r>
              <a:rPr lang="en-US" altLang="zh-TW" sz="2000" dirty="0" err="1">
                <a:latin typeface="Courier New" panose="02070309020205020404" pitchFamily="49" charset="0"/>
                <a:ea typeface="新細明體" panose="02020500000000000000" pitchFamily="18" charset="-120"/>
              </a:rPr>
              <a:t>glFlush</a:t>
            </a:r>
            <a:r>
              <a:rPr lang="en-US" altLang="zh-TW" sz="2000" dirty="0">
                <a:latin typeface="Courier New" panose="02070309020205020404" pitchFamily="49" charset="0"/>
                <a:ea typeface="新細明體" panose="02020500000000000000" pitchFamily="18" charset="-120"/>
              </a:rPr>
              <a:t>(); </a:t>
            </a:r>
          </a:p>
          <a:p>
            <a:pPr>
              <a:spcBef>
                <a:spcPct val="0"/>
              </a:spcBef>
              <a:buFontTx/>
              <a:buNone/>
            </a:pPr>
            <a:r>
              <a:rPr lang="en-US" altLang="zh-TW" sz="2000" dirty="0">
                <a:latin typeface="Courier New" panose="02070309020205020404" pitchFamily="49" charset="0"/>
                <a:ea typeface="新細明體" panose="02020500000000000000" pitchFamily="18" charset="-120"/>
              </a:rPr>
              <a:t>}</a:t>
            </a:r>
          </a:p>
          <a:p>
            <a:pPr>
              <a:spcBef>
                <a:spcPct val="0"/>
              </a:spcBef>
              <a:buFontTx/>
              <a:buNone/>
            </a:pPr>
            <a:r>
              <a:rPr lang="en-US" altLang="zh-TW" sz="2000" dirty="0" err="1">
                <a:latin typeface="Courier New" panose="02070309020205020404" pitchFamily="49" charset="0"/>
                <a:ea typeface="新細明體" panose="02020500000000000000" pitchFamily="18" charset="-120"/>
              </a:rPr>
              <a:t>int</a:t>
            </a:r>
            <a:r>
              <a:rPr lang="en-US" altLang="zh-TW" sz="2000" dirty="0">
                <a:latin typeface="Courier New" panose="02070309020205020404" pitchFamily="49" charset="0"/>
                <a:ea typeface="新細明體" panose="02020500000000000000" pitchFamily="18" charset="-120"/>
              </a:rPr>
              <a:t> main(</a:t>
            </a:r>
            <a:r>
              <a:rPr lang="en-US" altLang="zh-TW" sz="2000" dirty="0" err="1">
                <a:latin typeface="Courier New" panose="02070309020205020404" pitchFamily="49" charset="0"/>
                <a:ea typeface="新細明體" panose="02020500000000000000" pitchFamily="18" charset="-120"/>
              </a:rPr>
              <a:t>int</a:t>
            </a:r>
            <a:r>
              <a:rPr lang="en-US" altLang="zh-TW" sz="2000" dirty="0">
                <a:latin typeface="Courier New" panose="02070309020205020404" pitchFamily="49" charset="0"/>
                <a:ea typeface="新細明體" panose="02020500000000000000" pitchFamily="18" charset="-120"/>
              </a:rPr>
              <a:t> </a:t>
            </a:r>
            <a:r>
              <a:rPr lang="en-US" altLang="zh-TW" sz="2000" dirty="0" err="1">
                <a:latin typeface="Courier New" panose="02070309020205020404" pitchFamily="49" charset="0"/>
                <a:ea typeface="新細明體" panose="02020500000000000000" pitchFamily="18" charset="-120"/>
              </a:rPr>
              <a:t>argc</a:t>
            </a:r>
            <a:r>
              <a:rPr lang="en-US" altLang="zh-TW" sz="2000" dirty="0">
                <a:latin typeface="Courier New" panose="02070309020205020404" pitchFamily="49" charset="0"/>
                <a:ea typeface="新細明體" panose="02020500000000000000" pitchFamily="18" charset="-120"/>
              </a:rPr>
              <a:t>, char** </a:t>
            </a:r>
            <a:r>
              <a:rPr lang="en-US" altLang="zh-TW" sz="2000" dirty="0" err="1">
                <a:latin typeface="Courier New" panose="02070309020205020404" pitchFamily="49" charset="0"/>
                <a:ea typeface="新細明體" panose="02020500000000000000" pitchFamily="18" charset="-120"/>
              </a:rPr>
              <a:t>argv</a:t>
            </a:r>
            <a:r>
              <a:rPr lang="en-US" altLang="zh-TW" sz="2000" dirty="0" smtClean="0">
                <a:latin typeface="Courier New" panose="02070309020205020404" pitchFamily="49" charset="0"/>
                <a:ea typeface="新細明體" panose="02020500000000000000" pitchFamily="18" charset="-120"/>
              </a:rPr>
              <a:t>){</a:t>
            </a:r>
          </a:p>
          <a:p>
            <a:pPr>
              <a:spcBef>
                <a:spcPct val="0"/>
              </a:spcBef>
              <a:buFontTx/>
              <a:buNone/>
            </a:pPr>
            <a:r>
              <a:rPr lang="en-US" altLang="zh-TW" sz="2000" dirty="0">
                <a:latin typeface="Courier New" panose="02070309020205020404" pitchFamily="49" charset="0"/>
                <a:ea typeface="新細明體" panose="02020500000000000000" pitchFamily="18" charset="-120"/>
              </a:rPr>
              <a:t>	</a:t>
            </a:r>
            <a:r>
              <a:rPr lang="en-US" altLang="zh-TW" sz="2000" dirty="0" err="1" smtClean="0">
                <a:latin typeface="Courier New" panose="02070309020205020404" pitchFamily="49" charset="0"/>
              </a:rPr>
              <a:t>glutInit</a:t>
            </a:r>
            <a:r>
              <a:rPr lang="en-US" altLang="zh-TW" sz="2000" dirty="0">
                <a:latin typeface="Courier New" panose="02070309020205020404" pitchFamily="49" charset="0"/>
              </a:rPr>
              <a:t>(&amp;</a:t>
            </a:r>
            <a:r>
              <a:rPr lang="en-US" altLang="zh-TW" sz="2000" dirty="0" err="1">
                <a:latin typeface="Courier New" panose="02070309020205020404" pitchFamily="49" charset="0"/>
              </a:rPr>
              <a:t>argc,argv</a:t>
            </a:r>
            <a:r>
              <a:rPr lang="en-US" altLang="zh-TW" sz="2000" dirty="0">
                <a:latin typeface="Courier New" panose="02070309020205020404" pitchFamily="49" charset="0"/>
              </a:rPr>
              <a:t>); </a:t>
            </a:r>
            <a:endParaRPr lang="en-US" altLang="zh-TW" sz="2000" dirty="0">
              <a:latin typeface="Courier New" panose="02070309020205020404" pitchFamily="49" charset="0"/>
              <a:ea typeface="新細明體" panose="02020500000000000000" pitchFamily="18" charset="-120"/>
            </a:endParaRPr>
          </a:p>
          <a:p>
            <a:pPr>
              <a:spcBef>
                <a:spcPct val="0"/>
              </a:spcBef>
              <a:buFontTx/>
              <a:buNone/>
            </a:pPr>
            <a:r>
              <a:rPr lang="en-US" altLang="zh-TW" sz="2000" dirty="0">
                <a:latin typeface="Courier New" panose="02070309020205020404" pitchFamily="49" charset="0"/>
                <a:ea typeface="新細明體" panose="02020500000000000000" pitchFamily="18" charset="-120"/>
              </a:rPr>
              <a:t>	</a:t>
            </a:r>
            <a:r>
              <a:rPr lang="en-US" altLang="zh-TW" sz="2000" dirty="0" err="1">
                <a:latin typeface="Courier New" panose="02070309020205020404" pitchFamily="49" charset="0"/>
                <a:ea typeface="新細明體" panose="02020500000000000000" pitchFamily="18" charset="-120"/>
              </a:rPr>
              <a:t>glutCreateWindow</a:t>
            </a:r>
            <a:r>
              <a:rPr lang="en-US" altLang="zh-TW" sz="2000" dirty="0">
                <a:latin typeface="Courier New" panose="02070309020205020404" pitchFamily="49" charset="0"/>
                <a:ea typeface="新細明體" panose="02020500000000000000" pitchFamily="18" charset="-120"/>
              </a:rPr>
              <a:t>("simple");     </a:t>
            </a:r>
          </a:p>
          <a:p>
            <a:pPr>
              <a:spcBef>
                <a:spcPct val="0"/>
              </a:spcBef>
              <a:buFontTx/>
              <a:buNone/>
            </a:pPr>
            <a:r>
              <a:rPr lang="en-US" altLang="zh-TW" sz="2000" dirty="0">
                <a:latin typeface="Courier New" panose="02070309020205020404" pitchFamily="49" charset="0"/>
                <a:ea typeface="新細明體" panose="02020500000000000000" pitchFamily="18" charset="-120"/>
              </a:rPr>
              <a:t>	</a:t>
            </a:r>
            <a:r>
              <a:rPr lang="en-US" altLang="zh-TW" sz="2000" dirty="0" err="1">
                <a:latin typeface="Courier New" panose="02070309020205020404" pitchFamily="49" charset="0"/>
                <a:ea typeface="新細明體" panose="02020500000000000000" pitchFamily="18" charset="-120"/>
              </a:rPr>
              <a:t>glutDisplayFunc</a:t>
            </a:r>
            <a:r>
              <a:rPr lang="en-US" altLang="zh-TW" sz="2000" dirty="0">
                <a:latin typeface="Courier New" panose="02070309020205020404" pitchFamily="49" charset="0"/>
                <a:ea typeface="新細明體" panose="02020500000000000000" pitchFamily="18" charset="-120"/>
              </a:rPr>
              <a:t>(</a:t>
            </a:r>
            <a:r>
              <a:rPr lang="en-US" altLang="zh-TW" sz="2000" dirty="0" err="1">
                <a:latin typeface="Courier New" panose="02070309020205020404" pitchFamily="49" charset="0"/>
                <a:ea typeface="新細明體" panose="02020500000000000000" pitchFamily="18" charset="-120"/>
              </a:rPr>
              <a:t>mydisplay</a:t>
            </a:r>
            <a:r>
              <a:rPr lang="en-US" altLang="zh-TW" sz="2000" dirty="0">
                <a:latin typeface="Courier New" panose="02070309020205020404" pitchFamily="49" charset="0"/>
                <a:ea typeface="新細明體" panose="02020500000000000000" pitchFamily="18" charset="-120"/>
              </a:rPr>
              <a:t>);    </a:t>
            </a:r>
          </a:p>
          <a:p>
            <a:pPr>
              <a:spcBef>
                <a:spcPct val="0"/>
              </a:spcBef>
              <a:buFontTx/>
              <a:buNone/>
            </a:pPr>
            <a:r>
              <a:rPr lang="en-US" altLang="zh-TW" sz="2000" dirty="0">
                <a:latin typeface="Courier New" panose="02070309020205020404" pitchFamily="49" charset="0"/>
                <a:ea typeface="新細明體" panose="02020500000000000000" pitchFamily="18" charset="-120"/>
              </a:rPr>
              <a:t>	</a:t>
            </a:r>
            <a:r>
              <a:rPr lang="en-US" altLang="zh-TW" sz="2000" dirty="0" err="1">
                <a:latin typeface="Courier New" panose="02070309020205020404" pitchFamily="49" charset="0"/>
                <a:ea typeface="新細明體" panose="02020500000000000000" pitchFamily="18" charset="-120"/>
              </a:rPr>
              <a:t>glutMainLoop</a:t>
            </a:r>
            <a:r>
              <a:rPr lang="en-US" altLang="zh-TW" sz="2000" dirty="0">
                <a:latin typeface="Courier New" panose="02070309020205020404" pitchFamily="49" charset="0"/>
                <a:ea typeface="新細明體" panose="02020500000000000000" pitchFamily="18" charset="-120"/>
              </a:rPr>
              <a:t>();</a:t>
            </a:r>
          </a:p>
          <a:p>
            <a:pPr>
              <a:spcBef>
                <a:spcPct val="0"/>
              </a:spcBef>
              <a:buFontTx/>
              <a:buNone/>
            </a:pPr>
            <a:r>
              <a:rPr lang="en-US" altLang="zh-TW" sz="2000" dirty="0">
                <a:latin typeface="Courier New" panose="02070309020205020404" pitchFamily="49" charset="0"/>
                <a:ea typeface="新細明體" panose="02020500000000000000" pitchFamily="18" charset="-120"/>
              </a:rPr>
              <a:t>}</a:t>
            </a:r>
          </a:p>
        </p:txBody>
      </p:sp>
    </p:spTree>
    <p:extLst>
      <p:ext uri="{BB962C8B-B14F-4D97-AF65-F5344CB8AC3E}">
        <p14:creationId xmlns:p14="http://schemas.microsoft.com/office/powerpoint/2010/main" val="27791734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投影片編號版面配置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fld id="{4EB1D17C-1174-46F8-B750-7090A3118F07}" type="slidenum">
              <a:rPr lang="zh-TW" altLang="en-US" sz="1400">
                <a:latin typeface="Times New Roman" panose="02020603050405020304" pitchFamily="18" charset="0"/>
              </a:rPr>
              <a:pPr eaLnBrk="1" hangingPunct="1">
                <a:spcBef>
                  <a:spcPct val="0"/>
                </a:spcBef>
                <a:buFontTx/>
                <a:buNone/>
              </a:pPr>
              <a:t>15</a:t>
            </a:fld>
            <a:endParaRPr lang="en-US" altLang="zh-TW" sz="1400">
              <a:latin typeface="Times New Roman" panose="02020603050405020304" pitchFamily="18" charset="0"/>
            </a:endParaRPr>
          </a:p>
        </p:txBody>
      </p:sp>
      <p:sp>
        <p:nvSpPr>
          <p:cNvPr id="27651" name="Rectangle 2"/>
          <p:cNvSpPr>
            <a:spLocks noGrp="1" noChangeArrowheads="1"/>
          </p:cNvSpPr>
          <p:nvPr>
            <p:ph type="title"/>
          </p:nvPr>
        </p:nvSpPr>
        <p:spPr/>
        <p:txBody>
          <a:bodyPr/>
          <a:lstStyle/>
          <a:p>
            <a:pPr eaLnBrk="1" hangingPunct="1"/>
            <a:r>
              <a:rPr lang="en-US" altLang="zh-TW" smtClean="0">
                <a:ea typeface="新細明體" panose="02020500000000000000" pitchFamily="18" charset="-120"/>
              </a:rPr>
              <a:t>Event Loop</a:t>
            </a:r>
          </a:p>
        </p:txBody>
      </p:sp>
      <p:sp>
        <p:nvSpPr>
          <p:cNvPr id="27652" name="Rectangle 3"/>
          <p:cNvSpPr>
            <a:spLocks noGrp="1" noChangeArrowheads="1"/>
          </p:cNvSpPr>
          <p:nvPr>
            <p:ph type="body" idx="1"/>
          </p:nvPr>
        </p:nvSpPr>
        <p:spPr/>
        <p:txBody>
          <a:bodyPr/>
          <a:lstStyle/>
          <a:p>
            <a:pPr eaLnBrk="1" hangingPunct="1"/>
            <a:r>
              <a:rPr lang="en-US" altLang="zh-TW" smtClean="0">
                <a:ea typeface="新細明體" panose="02020500000000000000" pitchFamily="18" charset="-120"/>
              </a:rPr>
              <a:t>Note that the program defines a </a:t>
            </a:r>
            <a:r>
              <a:rPr lang="en-US" altLang="zh-TW" i="1" smtClean="0">
                <a:ea typeface="新細明體" panose="02020500000000000000" pitchFamily="18" charset="-120"/>
              </a:rPr>
              <a:t>display callback</a:t>
            </a:r>
            <a:r>
              <a:rPr lang="en-US" altLang="zh-TW" smtClean="0">
                <a:ea typeface="新細明體" panose="02020500000000000000" pitchFamily="18" charset="-120"/>
              </a:rPr>
              <a:t> function named </a:t>
            </a:r>
            <a:r>
              <a:rPr lang="en-US" altLang="zh-TW" b="1" smtClean="0">
                <a:latin typeface="Courier New" panose="02070309020205020404" pitchFamily="49" charset="0"/>
                <a:ea typeface="新細明體" panose="02020500000000000000" pitchFamily="18" charset="-120"/>
              </a:rPr>
              <a:t>mydisplay</a:t>
            </a:r>
          </a:p>
          <a:p>
            <a:pPr lvl="1" eaLnBrk="1" hangingPunct="1"/>
            <a:r>
              <a:rPr lang="en-US" altLang="zh-TW" smtClean="0">
                <a:ea typeface="新細明體" panose="02020500000000000000" pitchFamily="18" charset="-120"/>
              </a:rPr>
              <a:t>Every glut program must have a display callback</a:t>
            </a:r>
          </a:p>
          <a:p>
            <a:pPr lvl="1" eaLnBrk="1" hangingPunct="1"/>
            <a:r>
              <a:rPr lang="en-US" altLang="zh-TW" smtClean="0">
                <a:ea typeface="新細明體" panose="02020500000000000000" pitchFamily="18" charset="-120"/>
              </a:rPr>
              <a:t>The display callback is executed whenever OpenGL decides the display must be refreshed, for example when the window is opened</a:t>
            </a:r>
          </a:p>
          <a:p>
            <a:pPr lvl="1" eaLnBrk="1" hangingPunct="1"/>
            <a:r>
              <a:rPr lang="en-US" altLang="zh-TW" smtClean="0">
                <a:ea typeface="新細明體" panose="02020500000000000000" pitchFamily="18" charset="-120"/>
              </a:rPr>
              <a:t>The </a:t>
            </a:r>
            <a:r>
              <a:rPr lang="en-US" altLang="zh-TW" b="1" smtClean="0">
                <a:latin typeface="Courier New" panose="02070309020205020404" pitchFamily="49" charset="0"/>
                <a:ea typeface="新細明體" panose="02020500000000000000" pitchFamily="18" charset="-120"/>
              </a:rPr>
              <a:t>main</a:t>
            </a:r>
            <a:r>
              <a:rPr lang="en-US" altLang="zh-TW" smtClean="0">
                <a:ea typeface="新細明體" panose="02020500000000000000" pitchFamily="18" charset="-120"/>
              </a:rPr>
              <a:t> function ends with the program entering an event loop</a:t>
            </a:r>
          </a:p>
        </p:txBody>
      </p:sp>
    </p:spTree>
    <p:extLst>
      <p:ext uri="{BB962C8B-B14F-4D97-AF65-F5344CB8AC3E}">
        <p14:creationId xmlns:p14="http://schemas.microsoft.com/office/powerpoint/2010/main" val="23460536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投影片編號版面配置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fld id="{41C048F6-AF11-452F-A903-169E4FDD904B}" type="slidenum">
              <a:rPr lang="zh-TW" altLang="en-US" sz="1400">
                <a:latin typeface="Times New Roman" panose="02020603050405020304" pitchFamily="18" charset="0"/>
              </a:rPr>
              <a:pPr eaLnBrk="1" hangingPunct="1">
                <a:spcBef>
                  <a:spcPct val="0"/>
                </a:spcBef>
                <a:buFontTx/>
                <a:buNone/>
              </a:pPr>
              <a:t>16</a:t>
            </a:fld>
            <a:endParaRPr lang="en-US" altLang="zh-TW" sz="1400">
              <a:latin typeface="Times New Roman" panose="02020603050405020304" pitchFamily="18" charset="0"/>
            </a:endParaRPr>
          </a:p>
        </p:txBody>
      </p:sp>
      <p:sp>
        <p:nvSpPr>
          <p:cNvPr id="28675" name="Rectangle 2"/>
          <p:cNvSpPr>
            <a:spLocks noGrp="1" noChangeArrowheads="1"/>
          </p:cNvSpPr>
          <p:nvPr>
            <p:ph type="title"/>
          </p:nvPr>
        </p:nvSpPr>
        <p:spPr/>
        <p:txBody>
          <a:bodyPr/>
          <a:lstStyle/>
          <a:p>
            <a:pPr eaLnBrk="1" hangingPunct="1"/>
            <a:r>
              <a:rPr lang="en-US" altLang="zh-TW" smtClean="0">
                <a:ea typeface="新細明體" panose="02020500000000000000" pitchFamily="18" charset="-120"/>
              </a:rPr>
              <a:t>Defaults</a:t>
            </a:r>
          </a:p>
        </p:txBody>
      </p:sp>
      <p:sp>
        <p:nvSpPr>
          <p:cNvPr id="28676" name="Rectangle 3"/>
          <p:cNvSpPr>
            <a:spLocks noGrp="1" noChangeArrowheads="1"/>
          </p:cNvSpPr>
          <p:nvPr>
            <p:ph type="body" idx="1"/>
          </p:nvPr>
        </p:nvSpPr>
        <p:spPr/>
        <p:txBody>
          <a:bodyPr/>
          <a:lstStyle/>
          <a:p>
            <a:pPr eaLnBrk="1" hangingPunct="1"/>
            <a:r>
              <a:rPr lang="en-US" altLang="zh-TW" b="1" smtClean="0">
                <a:latin typeface="Courier New" panose="02070309020205020404" pitchFamily="49" charset="0"/>
                <a:ea typeface="新細明體" panose="02020500000000000000" pitchFamily="18" charset="-120"/>
              </a:rPr>
              <a:t>simple.c</a:t>
            </a:r>
            <a:r>
              <a:rPr lang="en-US" altLang="zh-TW" smtClean="0">
                <a:ea typeface="新細明體" panose="02020500000000000000" pitchFamily="18" charset="-120"/>
              </a:rPr>
              <a:t> is too simple</a:t>
            </a:r>
          </a:p>
          <a:p>
            <a:pPr eaLnBrk="1" hangingPunct="1"/>
            <a:r>
              <a:rPr lang="en-US" altLang="zh-TW" smtClean="0">
                <a:ea typeface="新細明體" panose="02020500000000000000" pitchFamily="18" charset="-120"/>
              </a:rPr>
              <a:t>Makes heavy use of state variable default values for</a:t>
            </a:r>
          </a:p>
          <a:p>
            <a:pPr lvl="1" eaLnBrk="1" hangingPunct="1"/>
            <a:r>
              <a:rPr lang="en-US" altLang="zh-TW" smtClean="0">
                <a:ea typeface="新細明體" panose="02020500000000000000" pitchFamily="18" charset="-120"/>
              </a:rPr>
              <a:t>Viewing</a:t>
            </a:r>
          </a:p>
          <a:p>
            <a:pPr lvl="1" eaLnBrk="1" hangingPunct="1"/>
            <a:r>
              <a:rPr lang="en-US" altLang="zh-TW" smtClean="0">
                <a:ea typeface="新細明體" panose="02020500000000000000" pitchFamily="18" charset="-120"/>
              </a:rPr>
              <a:t>Colors</a:t>
            </a:r>
          </a:p>
          <a:p>
            <a:pPr lvl="1" eaLnBrk="1" hangingPunct="1"/>
            <a:r>
              <a:rPr lang="en-US" altLang="zh-TW" smtClean="0">
                <a:ea typeface="新細明體" panose="02020500000000000000" pitchFamily="18" charset="-120"/>
              </a:rPr>
              <a:t>Window parameters</a:t>
            </a:r>
          </a:p>
          <a:p>
            <a:pPr eaLnBrk="1" hangingPunct="1"/>
            <a:r>
              <a:rPr lang="en-US" altLang="zh-TW" smtClean="0">
                <a:ea typeface="新細明體" panose="02020500000000000000" pitchFamily="18" charset="-120"/>
              </a:rPr>
              <a:t>Next version will make the defaults more explicit</a:t>
            </a:r>
          </a:p>
        </p:txBody>
      </p:sp>
    </p:spTree>
    <p:extLst>
      <p:ext uri="{BB962C8B-B14F-4D97-AF65-F5344CB8AC3E}">
        <p14:creationId xmlns:p14="http://schemas.microsoft.com/office/powerpoint/2010/main" val="33741069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投影片編號版面配置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fld id="{898C1E1B-6316-49AA-94BC-21CB3BF5D50F}" type="slidenum">
              <a:rPr lang="zh-TW" altLang="en-US" sz="1400">
                <a:latin typeface="Times New Roman" panose="02020603050405020304" pitchFamily="18" charset="0"/>
              </a:rPr>
              <a:pPr eaLnBrk="1" hangingPunct="1">
                <a:spcBef>
                  <a:spcPct val="0"/>
                </a:spcBef>
                <a:buFontTx/>
                <a:buNone/>
              </a:pPr>
              <a:t>17</a:t>
            </a:fld>
            <a:endParaRPr lang="en-US" altLang="zh-TW" sz="1400">
              <a:latin typeface="Times New Roman" panose="02020603050405020304" pitchFamily="18" charset="0"/>
            </a:endParaRPr>
          </a:p>
        </p:txBody>
      </p:sp>
      <p:sp>
        <p:nvSpPr>
          <p:cNvPr id="29699" name="Rectangle 2"/>
          <p:cNvSpPr>
            <a:spLocks noGrp="1" noChangeArrowheads="1"/>
          </p:cNvSpPr>
          <p:nvPr>
            <p:ph type="title"/>
          </p:nvPr>
        </p:nvSpPr>
        <p:spPr>
          <a:xfrm>
            <a:off x="2895600" y="228600"/>
            <a:ext cx="6934200" cy="1066800"/>
          </a:xfrm>
        </p:spPr>
        <p:txBody>
          <a:bodyPr/>
          <a:lstStyle/>
          <a:p>
            <a:pPr eaLnBrk="1" hangingPunct="1"/>
            <a:r>
              <a:rPr lang="en-US" altLang="zh-TW" smtClean="0">
                <a:ea typeface="新細明體" panose="02020500000000000000" pitchFamily="18" charset="-120"/>
              </a:rPr>
              <a:t>Compilation on Windows</a:t>
            </a:r>
          </a:p>
        </p:txBody>
      </p:sp>
      <p:sp>
        <p:nvSpPr>
          <p:cNvPr id="29700" name="Rectangle 3"/>
          <p:cNvSpPr>
            <a:spLocks noGrp="1" noChangeArrowheads="1"/>
          </p:cNvSpPr>
          <p:nvPr>
            <p:ph type="body" idx="1"/>
          </p:nvPr>
        </p:nvSpPr>
        <p:spPr/>
        <p:txBody>
          <a:bodyPr/>
          <a:lstStyle/>
          <a:p>
            <a:pPr eaLnBrk="1" hangingPunct="1"/>
            <a:r>
              <a:rPr lang="en-US" altLang="zh-TW" smtClean="0">
                <a:ea typeface="新細明體" panose="02020500000000000000" pitchFamily="18" charset="-120"/>
              </a:rPr>
              <a:t>Visual C++</a:t>
            </a:r>
          </a:p>
          <a:p>
            <a:pPr lvl="1" eaLnBrk="1" hangingPunct="1"/>
            <a:r>
              <a:rPr lang="en-US" altLang="zh-TW" smtClean="0">
                <a:ea typeface="新細明體" panose="02020500000000000000" pitchFamily="18" charset="-120"/>
              </a:rPr>
              <a:t>Get glut.h, glut32.lib and glut32.dll from web</a:t>
            </a:r>
          </a:p>
          <a:p>
            <a:pPr lvl="1" eaLnBrk="1" hangingPunct="1"/>
            <a:r>
              <a:rPr lang="en-US" altLang="zh-TW" smtClean="0">
                <a:ea typeface="新細明體" panose="02020500000000000000" pitchFamily="18" charset="-120"/>
              </a:rPr>
              <a:t>Create a console application</a:t>
            </a:r>
          </a:p>
          <a:p>
            <a:pPr lvl="1" eaLnBrk="1" hangingPunct="1"/>
            <a:r>
              <a:rPr lang="en-US" altLang="zh-TW" smtClean="0">
                <a:ea typeface="新細明體" panose="02020500000000000000" pitchFamily="18" charset="-120"/>
              </a:rPr>
              <a:t>Add path to find include files (GL/glut.h)</a:t>
            </a:r>
          </a:p>
          <a:p>
            <a:pPr lvl="1" eaLnBrk="1" hangingPunct="1"/>
            <a:r>
              <a:rPr lang="en-US" altLang="zh-TW" smtClean="0">
                <a:ea typeface="新細明體" panose="02020500000000000000" pitchFamily="18" charset="-120"/>
              </a:rPr>
              <a:t>Add opengl32.lib, glu32.lib, glut32.lib to project settings (for library linking)</a:t>
            </a:r>
          </a:p>
          <a:p>
            <a:pPr lvl="1" eaLnBrk="1" hangingPunct="1"/>
            <a:r>
              <a:rPr lang="en-US" altLang="zh-TW" smtClean="0">
                <a:ea typeface="新細明體" panose="02020500000000000000" pitchFamily="18" charset="-120"/>
              </a:rPr>
              <a:t>glut32.dll is used during the program execution.  (Other DLL files are included in the device driver of the graphics accelerator.)</a:t>
            </a:r>
          </a:p>
          <a:p>
            <a:pPr lvl="1" eaLnBrk="1" hangingPunct="1">
              <a:buFontTx/>
              <a:buNone/>
            </a:pPr>
            <a:endParaRPr lang="zh-TW" altLang="en-US" smtClean="0">
              <a:ea typeface="新細明體" panose="02020500000000000000" pitchFamily="18" charset="-120"/>
            </a:endParaRPr>
          </a:p>
        </p:txBody>
      </p:sp>
    </p:spTree>
    <p:extLst>
      <p:ext uri="{BB962C8B-B14F-4D97-AF65-F5344CB8AC3E}">
        <p14:creationId xmlns:p14="http://schemas.microsoft.com/office/powerpoint/2010/main" val="5240213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ctrTitle"/>
          </p:nvPr>
        </p:nvSpPr>
        <p:spPr>
          <a:xfrm>
            <a:off x="2362200" y="1752600"/>
            <a:ext cx="7772400" cy="1143000"/>
          </a:xfrm>
        </p:spPr>
        <p:txBody>
          <a:bodyPr>
            <a:normAutofit fontScale="90000"/>
          </a:bodyPr>
          <a:lstStyle/>
          <a:p>
            <a:pPr eaLnBrk="1" hangingPunct="1"/>
            <a:r>
              <a:rPr lang="en-US" altLang="zh-TW" smtClean="0">
                <a:ea typeface="新細明體" panose="02020500000000000000" pitchFamily="18" charset="-120"/>
              </a:rPr>
              <a:t>Programming with OpenGL</a:t>
            </a:r>
            <a:br>
              <a:rPr lang="en-US" altLang="zh-TW" smtClean="0">
                <a:ea typeface="新細明體" panose="02020500000000000000" pitchFamily="18" charset="-120"/>
              </a:rPr>
            </a:br>
            <a:r>
              <a:rPr lang="en-US" altLang="zh-TW" smtClean="0">
                <a:ea typeface="新細明體" panose="02020500000000000000" pitchFamily="18" charset="-120"/>
              </a:rPr>
              <a:t>Part 2: Complete Programs</a:t>
            </a:r>
          </a:p>
        </p:txBody>
      </p:sp>
      <p:sp>
        <p:nvSpPr>
          <p:cNvPr id="30723" name="Rectangle 3"/>
          <p:cNvSpPr>
            <a:spLocks noGrp="1" noChangeArrowheads="1"/>
          </p:cNvSpPr>
          <p:nvPr>
            <p:ph type="subTitle" idx="1"/>
          </p:nvPr>
        </p:nvSpPr>
        <p:spPr>
          <a:xfrm>
            <a:off x="3048000" y="3276600"/>
            <a:ext cx="6400800" cy="1752600"/>
          </a:xfrm>
        </p:spPr>
        <p:txBody>
          <a:bodyPr/>
          <a:lstStyle/>
          <a:p>
            <a:pPr eaLnBrk="1" hangingPunct="1"/>
            <a:endParaRPr lang="en-US" altLang="zh-TW" smtClean="0">
              <a:ea typeface="新細明體" panose="02020500000000000000" pitchFamily="18" charset="-120"/>
            </a:endParaRPr>
          </a:p>
        </p:txBody>
      </p:sp>
    </p:spTree>
    <p:extLst>
      <p:ext uri="{BB962C8B-B14F-4D97-AF65-F5344CB8AC3E}">
        <p14:creationId xmlns:p14="http://schemas.microsoft.com/office/powerpoint/2010/main" val="67360660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投影片編號版面配置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fld id="{3B5BBBD8-3E48-4EC6-B8AE-DD4F22CF846D}" type="slidenum">
              <a:rPr lang="zh-TW" altLang="en-US" sz="1400">
                <a:latin typeface="Times New Roman" panose="02020603050405020304" pitchFamily="18" charset="0"/>
              </a:rPr>
              <a:pPr eaLnBrk="1" hangingPunct="1">
                <a:spcBef>
                  <a:spcPct val="0"/>
                </a:spcBef>
                <a:buFontTx/>
                <a:buNone/>
              </a:pPr>
              <a:t>19</a:t>
            </a:fld>
            <a:endParaRPr lang="en-US" altLang="zh-TW" sz="1400">
              <a:latin typeface="Times New Roman" panose="02020603050405020304" pitchFamily="18" charset="0"/>
            </a:endParaRPr>
          </a:p>
        </p:txBody>
      </p:sp>
      <p:sp>
        <p:nvSpPr>
          <p:cNvPr id="31747" name="Rectangle 2"/>
          <p:cNvSpPr>
            <a:spLocks noGrp="1" noChangeArrowheads="1"/>
          </p:cNvSpPr>
          <p:nvPr>
            <p:ph type="title"/>
          </p:nvPr>
        </p:nvSpPr>
        <p:spPr>
          <a:xfrm>
            <a:off x="2895600" y="152400"/>
            <a:ext cx="6248400" cy="1066800"/>
          </a:xfrm>
        </p:spPr>
        <p:txBody>
          <a:bodyPr/>
          <a:lstStyle/>
          <a:p>
            <a:pPr eaLnBrk="1" hangingPunct="1"/>
            <a:r>
              <a:rPr lang="en-US" altLang="zh-TW" smtClean="0">
                <a:ea typeface="新細明體" panose="02020500000000000000" pitchFamily="18" charset="-120"/>
              </a:rPr>
              <a:t>Objectives</a:t>
            </a:r>
          </a:p>
        </p:txBody>
      </p:sp>
      <p:sp>
        <p:nvSpPr>
          <p:cNvPr id="31748" name="Rectangle 3"/>
          <p:cNvSpPr>
            <a:spLocks noGrp="1" noChangeArrowheads="1"/>
          </p:cNvSpPr>
          <p:nvPr>
            <p:ph type="body" idx="1"/>
          </p:nvPr>
        </p:nvSpPr>
        <p:spPr>
          <a:xfrm>
            <a:off x="1992313" y="1676400"/>
            <a:ext cx="8045450" cy="4419600"/>
          </a:xfrm>
        </p:spPr>
        <p:txBody>
          <a:bodyPr/>
          <a:lstStyle/>
          <a:p>
            <a:pPr eaLnBrk="1" hangingPunct="1"/>
            <a:r>
              <a:rPr lang="en-US" altLang="zh-TW" smtClean="0">
                <a:ea typeface="新細明體" panose="02020500000000000000" pitchFamily="18" charset="-120"/>
              </a:rPr>
              <a:t>Refine the first program</a:t>
            </a:r>
          </a:p>
          <a:p>
            <a:pPr lvl="1" eaLnBrk="1" hangingPunct="1"/>
            <a:r>
              <a:rPr lang="en-US" altLang="zh-TW" smtClean="0">
                <a:ea typeface="新細明體" panose="02020500000000000000" pitchFamily="18" charset="-120"/>
              </a:rPr>
              <a:t>Alter the default values</a:t>
            </a:r>
          </a:p>
          <a:p>
            <a:pPr lvl="1" eaLnBrk="1" hangingPunct="1"/>
            <a:r>
              <a:rPr lang="en-US" altLang="zh-TW" smtClean="0">
                <a:ea typeface="新細明體" panose="02020500000000000000" pitchFamily="18" charset="-120"/>
              </a:rPr>
              <a:t>Introduce a standard program structure</a:t>
            </a:r>
          </a:p>
          <a:p>
            <a:pPr eaLnBrk="1" hangingPunct="1"/>
            <a:r>
              <a:rPr lang="en-US" altLang="zh-TW" smtClean="0">
                <a:ea typeface="新細明體" panose="02020500000000000000" pitchFamily="18" charset="-120"/>
              </a:rPr>
              <a:t>Simple viewing</a:t>
            </a:r>
          </a:p>
          <a:p>
            <a:pPr lvl="1" eaLnBrk="1" hangingPunct="1"/>
            <a:r>
              <a:rPr lang="en-US" altLang="zh-TW" smtClean="0">
                <a:ea typeface="新細明體" panose="02020500000000000000" pitchFamily="18" charset="-120"/>
              </a:rPr>
              <a:t>Two-dimensional viewing as a special case of three-dimensional viewing</a:t>
            </a:r>
          </a:p>
          <a:p>
            <a:pPr eaLnBrk="1" hangingPunct="1"/>
            <a:r>
              <a:rPr lang="en-US" altLang="zh-TW" smtClean="0">
                <a:ea typeface="新細明體" panose="02020500000000000000" pitchFamily="18" charset="-120"/>
              </a:rPr>
              <a:t>Fundamental OpenGL primitives</a:t>
            </a:r>
          </a:p>
          <a:p>
            <a:pPr eaLnBrk="1" hangingPunct="1"/>
            <a:r>
              <a:rPr lang="en-US" altLang="zh-TW" smtClean="0">
                <a:ea typeface="新細明體" panose="02020500000000000000" pitchFamily="18" charset="-120"/>
              </a:rPr>
              <a:t>Attributes</a:t>
            </a:r>
          </a:p>
        </p:txBody>
      </p:sp>
    </p:spTree>
    <p:extLst>
      <p:ext uri="{BB962C8B-B14F-4D97-AF65-F5344CB8AC3E}">
        <p14:creationId xmlns:p14="http://schemas.microsoft.com/office/powerpoint/2010/main" val="22573911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Open Graphics Library</a:t>
            </a:r>
            <a:br>
              <a:rPr lang="en-US" altLang="zh-TW" dirty="0"/>
            </a:br>
            <a:r>
              <a:rPr lang="en-US" altLang="zh-TW" dirty="0"/>
              <a:t>(OpenGL</a:t>
            </a:r>
            <a:r>
              <a:rPr lang="en-US" altLang="zh-TW" dirty="0" smtClean="0"/>
              <a:t>)</a:t>
            </a:r>
            <a:endParaRPr lang="zh-TW" altLang="en-US" dirty="0"/>
          </a:p>
        </p:txBody>
      </p:sp>
      <p:sp>
        <p:nvSpPr>
          <p:cNvPr id="3" name="文字版面配置區 2"/>
          <p:cNvSpPr>
            <a:spLocks noGrp="1"/>
          </p:cNvSpPr>
          <p:nvPr>
            <p:ph type="body" idx="1"/>
          </p:nvPr>
        </p:nvSpPr>
        <p:spPr/>
        <p:txBody>
          <a:bodyPr/>
          <a:lstStyle/>
          <a:p>
            <a:endParaRPr lang="zh-TW" altLang="en-US"/>
          </a:p>
        </p:txBody>
      </p:sp>
    </p:spTree>
    <p:extLst>
      <p:ext uri="{BB962C8B-B14F-4D97-AF65-F5344CB8AC3E}">
        <p14:creationId xmlns:p14="http://schemas.microsoft.com/office/powerpoint/2010/main" val="1379682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投影片編號版面配置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fld id="{603D7B98-BCFC-46FE-9986-DE77BD6EB91C}" type="slidenum">
              <a:rPr lang="zh-TW" altLang="en-US" sz="1400">
                <a:latin typeface="Times New Roman" panose="02020603050405020304" pitchFamily="18" charset="0"/>
              </a:rPr>
              <a:pPr eaLnBrk="1" hangingPunct="1">
                <a:spcBef>
                  <a:spcPct val="0"/>
                </a:spcBef>
                <a:buFontTx/>
                <a:buNone/>
              </a:pPr>
              <a:t>20</a:t>
            </a:fld>
            <a:endParaRPr lang="en-US" altLang="zh-TW" sz="1400">
              <a:latin typeface="Times New Roman" panose="02020603050405020304" pitchFamily="18" charset="0"/>
            </a:endParaRPr>
          </a:p>
        </p:txBody>
      </p:sp>
      <p:sp>
        <p:nvSpPr>
          <p:cNvPr id="32771" name="Rectangle 2"/>
          <p:cNvSpPr>
            <a:spLocks noGrp="1" noChangeArrowheads="1"/>
          </p:cNvSpPr>
          <p:nvPr>
            <p:ph type="title"/>
          </p:nvPr>
        </p:nvSpPr>
        <p:spPr/>
        <p:txBody>
          <a:bodyPr/>
          <a:lstStyle/>
          <a:p>
            <a:pPr eaLnBrk="1" hangingPunct="1"/>
            <a:r>
              <a:rPr lang="en-US" altLang="zh-TW" smtClean="0">
                <a:ea typeface="新細明體" panose="02020500000000000000" pitchFamily="18" charset="-120"/>
              </a:rPr>
              <a:t>Program Structure</a:t>
            </a:r>
          </a:p>
        </p:txBody>
      </p:sp>
      <p:sp>
        <p:nvSpPr>
          <p:cNvPr id="32772" name="Rectangle 3"/>
          <p:cNvSpPr>
            <a:spLocks noGrp="1" noChangeArrowheads="1"/>
          </p:cNvSpPr>
          <p:nvPr>
            <p:ph type="body" idx="1"/>
          </p:nvPr>
        </p:nvSpPr>
        <p:spPr/>
        <p:txBody>
          <a:bodyPr>
            <a:normAutofit lnSpcReduction="10000"/>
          </a:bodyPr>
          <a:lstStyle/>
          <a:p>
            <a:pPr eaLnBrk="1" hangingPunct="1"/>
            <a:r>
              <a:rPr lang="en-US" altLang="zh-TW">
                <a:ea typeface="新細明體" panose="02020500000000000000" pitchFamily="18" charset="-120"/>
              </a:rPr>
              <a:t>Most OpenGL programs have a similar structure that consists of the following functions</a:t>
            </a:r>
          </a:p>
          <a:p>
            <a:pPr lvl="1" eaLnBrk="1" hangingPunct="1"/>
            <a:r>
              <a:rPr lang="en-US" altLang="zh-TW" b="1">
                <a:latin typeface="Courier New" panose="02070309020205020404" pitchFamily="49" charset="0"/>
                <a:ea typeface="新細明體" panose="02020500000000000000" pitchFamily="18" charset="-120"/>
              </a:rPr>
              <a:t>main()</a:t>
            </a:r>
            <a:r>
              <a:rPr lang="en-US" altLang="zh-TW">
                <a:ea typeface="新細明體" panose="02020500000000000000" pitchFamily="18" charset="-120"/>
              </a:rPr>
              <a:t>: </a:t>
            </a:r>
          </a:p>
          <a:p>
            <a:pPr lvl="2" eaLnBrk="1" hangingPunct="1"/>
            <a:r>
              <a:rPr lang="en-US" altLang="zh-TW">
                <a:ea typeface="新細明體" panose="02020500000000000000" pitchFamily="18" charset="-120"/>
              </a:rPr>
              <a:t>defines the callback functions </a:t>
            </a:r>
          </a:p>
          <a:p>
            <a:pPr lvl="2" eaLnBrk="1" hangingPunct="1"/>
            <a:r>
              <a:rPr lang="en-US" altLang="zh-TW">
                <a:ea typeface="新細明體" panose="02020500000000000000" pitchFamily="18" charset="-120"/>
              </a:rPr>
              <a:t>opens one or more windows with the required properties</a:t>
            </a:r>
          </a:p>
          <a:p>
            <a:pPr lvl="2" eaLnBrk="1" hangingPunct="1"/>
            <a:r>
              <a:rPr lang="en-US" altLang="zh-TW">
                <a:ea typeface="新細明體" panose="02020500000000000000" pitchFamily="18" charset="-120"/>
              </a:rPr>
              <a:t>enters event loop (last executable statement)</a:t>
            </a:r>
          </a:p>
          <a:p>
            <a:pPr lvl="1" eaLnBrk="1" hangingPunct="1"/>
            <a:r>
              <a:rPr lang="en-US" altLang="zh-TW" b="1">
                <a:latin typeface="Courier New" panose="02070309020205020404" pitchFamily="49" charset="0"/>
                <a:ea typeface="新細明體" panose="02020500000000000000" pitchFamily="18" charset="-120"/>
              </a:rPr>
              <a:t>init()</a:t>
            </a:r>
            <a:r>
              <a:rPr lang="en-US" altLang="zh-TW">
                <a:ea typeface="新細明體" panose="02020500000000000000" pitchFamily="18" charset="-120"/>
              </a:rPr>
              <a:t>: sets the state variables</a:t>
            </a:r>
          </a:p>
          <a:p>
            <a:pPr lvl="2" eaLnBrk="1" hangingPunct="1"/>
            <a:r>
              <a:rPr lang="en-US" altLang="zh-TW">
                <a:ea typeface="新細明體" panose="02020500000000000000" pitchFamily="18" charset="-120"/>
              </a:rPr>
              <a:t>viewing</a:t>
            </a:r>
          </a:p>
          <a:p>
            <a:pPr lvl="2" eaLnBrk="1" hangingPunct="1"/>
            <a:r>
              <a:rPr lang="en-US" altLang="zh-TW">
                <a:ea typeface="新細明體" panose="02020500000000000000" pitchFamily="18" charset="-120"/>
              </a:rPr>
              <a:t>Attributes</a:t>
            </a:r>
          </a:p>
          <a:p>
            <a:pPr lvl="1" eaLnBrk="1" hangingPunct="1"/>
            <a:r>
              <a:rPr lang="en-US" altLang="zh-TW">
                <a:ea typeface="新細明體" panose="02020500000000000000" pitchFamily="18" charset="-120"/>
              </a:rPr>
              <a:t>callbacks</a:t>
            </a:r>
          </a:p>
          <a:p>
            <a:pPr lvl="2" eaLnBrk="1" hangingPunct="1"/>
            <a:r>
              <a:rPr lang="en-US" altLang="zh-TW">
                <a:ea typeface="新細明體" panose="02020500000000000000" pitchFamily="18" charset="-120"/>
              </a:rPr>
              <a:t>Display function</a:t>
            </a:r>
          </a:p>
          <a:p>
            <a:pPr lvl="2" eaLnBrk="1" hangingPunct="1"/>
            <a:r>
              <a:rPr lang="en-US" altLang="zh-TW">
                <a:ea typeface="新細明體" panose="02020500000000000000" pitchFamily="18" charset="-120"/>
              </a:rPr>
              <a:t>Input and window functions</a:t>
            </a:r>
          </a:p>
        </p:txBody>
      </p:sp>
    </p:spTree>
    <p:extLst>
      <p:ext uri="{BB962C8B-B14F-4D97-AF65-F5344CB8AC3E}">
        <p14:creationId xmlns:p14="http://schemas.microsoft.com/office/powerpoint/2010/main" val="41133249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投影片編號版面配置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fld id="{6CC42D4B-1F9E-4EEE-9173-B01A562CD582}" type="slidenum">
              <a:rPr lang="zh-TW" altLang="en-US" sz="1400">
                <a:latin typeface="Times New Roman" panose="02020603050405020304" pitchFamily="18" charset="0"/>
              </a:rPr>
              <a:pPr eaLnBrk="1" hangingPunct="1">
                <a:spcBef>
                  <a:spcPct val="0"/>
                </a:spcBef>
                <a:buFontTx/>
                <a:buNone/>
              </a:pPr>
              <a:t>21</a:t>
            </a:fld>
            <a:endParaRPr lang="en-US" altLang="zh-TW" sz="1400">
              <a:latin typeface="Times New Roman" panose="02020603050405020304" pitchFamily="18" charset="0"/>
            </a:endParaRPr>
          </a:p>
        </p:txBody>
      </p:sp>
      <p:sp>
        <p:nvSpPr>
          <p:cNvPr id="33795" name="Rectangle 2"/>
          <p:cNvSpPr>
            <a:spLocks noGrp="1" noChangeArrowheads="1"/>
          </p:cNvSpPr>
          <p:nvPr>
            <p:ph type="title"/>
          </p:nvPr>
        </p:nvSpPr>
        <p:spPr/>
        <p:txBody>
          <a:bodyPr/>
          <a:lstStyle/>
          <a:p>
            <a:pPr eaLnBrk="1" hangingPunct="1"/>
            <a:r>
              <a:rPr lang="en-US" altLang="zh-TW" smtClean="0">
                <a:ea typeface="新細明體" panose="02020500000000000000" pitchFamily="18" charset="-120"/>
              </a:rPr>
              <a:t>Simple.c revisited</a:t>
            </a:r>
          </a:p>
        </p:txBody>
      </p:sp>
      <p:sp>
        <p:nvSpPr>
          <p:cNvPr id="33796" name="Rectangle 3"/>
          <p:cNvSpPr>
            <a:spLocks noGrp="1" noChangeArrowheads="1"/>
          </p:cNvSpPr>
          <p:nvPr>
            <p:ph type="body" idx="1"/>
          </p:nvPr>
        </p:nvSpPr>
        <p:spPr/>
        <p:txBody>
          <a:bodyPr/>
          <a:lstStyle/>
          <a:p>
            <a:pPr eaLnBrk="1" hangingPunct="1"/>
            <a:r>
              <a:rPr lang="en-US" altLang="zh-TW" smtClean="0">
                <a:ea typeface="新細明體" panose="02020500000000000000" pitchFamily="18" charset="-120"/>
              </a:rPr>
              <a:t>In this version, we will see the same output but have defined all the relevant state values through function calls with the default values</a:t>
            </a:r>
          </a:p>
          <a:p>
            <a:pPr eaLnBrk="1" hangingPunct="1"/>
            <a:r>
              <a:rPr lang="en-US" altLang="zh-TW" smtClean="0">
                <a:ea typeface="新細明體" panose="02020500000000000000" pitchFamily="18" charset="-120"/>
              </a:rPr>
              <a:t>In particular, we set</a:t>
            </a:r>
          </a:p>
          <a:p>
            <a:pPr lvl="1" eaLnBrk="1" hangingPunct="1"/>
            <a:r>
              <a:rPr lang="en-US" altLang="zh-TW" smtClean="0">
                <a:ea typeface="新細明體" panose="02020500000000000000" pitchFamily="18" charset="-120"/>
              </a:rPr>
              <a:t>Colors</a:t>
            </a:r>
          </a:p>
          <a:p>
            <a:pPr lvl="1" eaLnBrk="1" hangingPunct="1"/>
            <a:r>
              <a:rPr lang="en-US" altLang="zh-TW" smtClean="0">
                <a:ea typeface="新細明體" panose="02020500000000000000" pitchFamily="18" charset="-120"/>
              </a:rPr>
              <a:t>Viewing conditions</a:t>
            </a:r>
          </a:p>
          <a:p>
            <a:pPr lvl="1" eaLnBrk="1" hangingPunct="1"/>
            <a:r>
              <a:rPr lang="en-US" altLang="zh-TW" smtClean="0">
                <a:ea typeface="新細明體" panose="02020500000000000000" pitchFamily="18" charset="-120"/>
              </a:rPr>
              <a:t>Window properties</a:t>
            </a:r>
          </a:p>
        </p:txBody>
      </p:sp>
    </p:spTree>
    <p:extLst>
      <p:ext uri="{BB962C8B-B14F-4D97-AF65-F5344CB8AC3E}">
        <p14:creationId xmlns:p14="http://schemas.microsoft.com/office/powerpoint/2010/main" val="14523728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投影片編號版面配置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fld id="{207C6DCD-EEE1-4CBE-8820-13E1FCA9CAFB}" type="slidenum">
              <a:rPr lang="zh-TW" altLang="en-US" sz="1400">
                <a:latin typeface="Times New Roman" panose="02020603050405020304" pitchFamily="18" charset="0"/>
              </a:rPr>
              <a:pPr eaLnBrk="1" hangingPunct="1">
                <a:spcBef>
                  <a:spcPct val="0"/>
                </a:spcBef>
                <a:buFontTx/>
                <a:buNone/>
              </a:pPr>
              <a:t>22</a:t>
            </a:fld>
            <a:endParaRPr lang="en-US" altLang="zh-TW" sz="1400">
              <a:latin typeface="Times New Roman" panose="02020603050405020304" pitchFamily="18" charset="0"/>
            </a:endParaRPr>
          </a:p>
        </p:txBody>
      </p:sp>
      <p:sp>
        <p:nvSpPr>
          <p:cNvPr id="34819" name="Rectangle 2"/>
          <p:cNvSpPr>
            <a:spLocks noGrp="1" noChangeArrowheads="1"/>
          </p:cNvSpPr>
          <p:nvPr>
            <p:ph type="title"/>
          </p:nvPr>
        </p:nvSpPr>
        <p:spPr/>
        <p:txBody>
          <a:bodyPr/>
          <a:lstStyle/>
          <a:p>
            <a:pPr eaLnBrk="1" hangingPunct="1"/>
            <a:r>
              <a:rPr lang="en-US" altLang="zh-TW" sz="3800">
                <a:latin typeface="Courier New" panose="02070309020205020404" pitchFamily="49" charset="0"/>
                <a:ea typeface="新細明體" panose="02020500000000000000" pitchFamily="18" charset="-120"/>
              </a:rPr>
              <a:t>main.c</a:t>
            </a:r>
          </a:p>
        </p:txBody>
      </p:sp>
      <p:sp>
        <p:nvSpPr>
          <p:cNvPr id="34820" name="Rectangle 3"/>
          <p:cNvSpPr>
            <a:spLocks noGrp="1" noChangeArrowheads="1"/>
          </p:cNvSpPr>
          <p:nvPr>
            <p:ph type="body" idx="1"/>
          </p:nvPr>
        </p:nvSpPr>
        <p:spPr>
          <a:xfrm>
            <a:off x="2209800" y="1524000"/>
            <a:ext cx="8077200" cy="4724400"/>
          </a:xfrm>
        </p:spPr>
        <p:txBody>
          <a:bodyPr/>
          <a:lstStyle/>
          <a:p>
            <a:pPr eaLnBrk="1" hangingPunct="1">
              <a:spcBef>
                <a:spcPct val="0"/>
              </a:spcBef>
              <a:buFontTx/>
              <a:buNone/>
            </a:pPr>
            <a:r>
              <a:rPr lang="en-US" altLang="zh-TW" sz="2200" dirty="0">
                <a:latin typeface="Courier New" panose="02070309020205020404" pitchFamily="49" charset="0"/>
                <a:ea typeface="新細明體" panose="02020500000000000000" pitchFamily="18" charset="-120"/>
              </a:rPr>
              <a:t>#include &lt;GL/</a:t>
            </a:r>
            <a:r>
              <a:rPr lang="en-US" altLang="zh-TW" sz="2200" dirty="0" err="1">
                <a:latin typeface="Courier New" panose="02070309020205020404" pitchFamily="49" charset="0"/>
                <a:ea typeface="新細明體" panose="02020500000000000000" pitchFamily="18" charset="-120"/>
              </a:rPr>
              <a:t>glut.h</a:t>
            </a:r>
            <a:r>
              <a:rPr lang="en-US" altLang="zh-TW" sz="2200" dirty="0">
                <a:latin typeface="Courier New" panose="02070309020205020404" pitchFamily="49" charset="0"/>
                <a:ea typeface="新細明體" panose="02020500000000000000" pitchFamily="18" charset="-120"/>
              </a:rPr>
              <a:t>&gt;</a:t>
            </a:r>
          </a:p>
          <a:p>
            <a:pPr eaLnBrk="1" hangingPunct="1">
              <a:spcBef>
                <a:spcPct val="0"/>
              </a:spcBef>
              <a:buFontTx/>
              <a:buNone/>
            </a:pPr>
            <a:endParaRPr lang="en-US" altLang="zh-TW" sz="2200" dirty="0">
              <a:latin typeface="Courier New" panose="02070309020205020404" pitchFamily="49" charset="0"/>
              <a:ea typeface="新細明體" panose="02020500000000000000" pitchFamily="18" charset="-120"/>
            </a:endParaRPr>
          </a:p>
          <a:p>
            <a:pPr eaLnBrk="1" hangingPunct="1">
              <a:spcBef>
                <a:spcPct val="0"/>
              </a:spcBef>
              <a:buFontTx/>
              <a:buNone/>
            </a:pPr>
            <a:r>
              <a:rPr lang="en-US" altLang="zh-TW" sz="2200" dirty="0" err="1">
                <a:latin typeface="Courier New" panose="02070309020205020404" pitchFamily="49" charset="0"/>
                <a:ea typeface="新細明體" panose="02020500000000000000" pitchFamily="18" charset="-120"/>
              </a:rPr>
              <a:t>int</a:t>
            </a:r>
            <a:r>
              <a:rPr lang="en-US" altLang="zh-TW" sz="2200" dirty="0">
                <a:latin typeface="Courier New" panose="02070309020205020404" pitchFamily="49" charset="0"/>
                <a:ea typeface="新細明體" panose="02020500000000000000" pitchFamily="18" charset="-120"/>
              </a:rPr>
              <a:t> main(</a:t>
            </a:r>
            <a:r>
              <a:rPr lang="en-US" altLang="zh-TW" sz="2200" dirty="0" err="1">
                <a:latin typeface="Courier New" panose="02070309020205020404" pitchFamily="49" charset="0"/>
                <a:ea typeface="新細明體" panose="02020500000000000000" pitchFamily="18" charset="-120"/>
              </a:rPr>
              <a:t>int</a:t>
            </a:r>
            <a:r>
              <a:rPr lang="en-US" altLang="zh-TW" sz="2200" dirty="0">
                <a:latin typeface="Courier New" panose="02070309020205020404" pitchFamily="49" charset="0"/>
                <a:ea typeface="新細明體" panose="02020500000000000000" pitchFamily="18" charset="-120"/>
              </a:rPr>
              <a:t> </a:t>
            </a:r>
            <a:r>
              <a:rPr lang="en-US" altLang="zh-TW" sz="2200" dirty="0" err="1">
                <a:latin typeface="Courier New" panose="02070309020205020404" pitchFamily="49" charset="0"/>
                <a:ea typeface="新細明體" panose="02020500000000000000" pitchFamily="18" charset="-120"/>
              </a:rPr>
              <a:t>argc</a:t>
            </a:r>
            <a:r>
              <a:rPr lang="en-US" altLang="zh-TW" sz="2200" dirty="0">
                <a:latin typeface="Courier New" panose="02070309020205020404" pitchFamily="49" charset="0"/>
                <a:ea typeface="新細明體" panose="02020500000000000000" pitchFamily="18" charset="-120"/>
              </a:rPr>
              <a:t>, char** </a:t>
            </a:r>
            <a:r>
              <a:rPr lang="en-US" altLang="zh-TW" sz="2200" dirty="0" err="1">
                <a:latin typeface="Courier New" panose="02070309020205020404" pitchFamily="49" charset="0"/>
                <a:ea typeface="新細明體" panose="02020500000000000000" pitchFamily="18" charset="-120"/>
              </a:rPr>
              <a:t>argv</a:t>
            </a:r>
            <a:r>
              <a:rPr lang="en-US" altLang="zh-TW" sz="2200" dirty="0">
                <a:latin typeface="Courier New" panose="02070309020205020404" pitchFamily="49" charset="0"/>
                <a:ea typeface="新細明體" panose="02020500000000000000" pitchFamily="18" charset="-120"/>
              </a:rPr>
              <a:t>)</a:t>
            </a:r>
          </a:p>
          <a:p>
            <a:pPr eaLnBrk="1" hangingPunct="1">
              <a:spcBef>
                <a:spcPct val="0"/>
              </a:spcBef>
              <a:buFontTx/>
              <a:buNone/>
            </a:pPr>
            <a:r>
              <a:rPr lang="en-US" altLang="zh-TW" sz="2200" dirty="0">
                <a:latin typeface="Courier New" panose="02070309020205020404" pitchFamily="49" charset="0"/>
                <a:ea typeface="新細明體" panose="02020500000000000000" pitchFamily="18" charset="-120"/>
              </a:rPr>
              <a:t>{</a:t>
            </a:r>
          </a:p>
          <a:p>
            <a:pPr eaLnBrk="1" hangingPunct="1">
              <a:spcBef>
                <a:spcPct val="0"/>
              </a:spcBef>
              <a:buFontTx/>
              <a:buNone/>
            </a:pPr>
            <a:r>
              <a:rPr lang="en-US" altLang="zh-TW" sz="2200" dirty="0">
                <a:latin typeface="Courier New" panose="02070309020205020404" pitchFamily="49" charset="0"/>
                <a:ea typeface="新細明體" panose="02020500000000000000" pitchFamily="18" charset="-120"/>
              </a:rPr>
              <a:t>	</a:t>
            </a:r>
            <a:r>
              <a:rPr lang="en-US" altLang="zh-TW" sz="2200" dirty="0" err="1">
                <a:latin typeface="Courier New" panose="02070309020205020404" pitchFamily="49" charset="0"/>
                <a:ea typeface="新細明體" panose="02020500000000000000" pitchFamily="18" charset="-120"/>
              </a:rPr>
              <a:t>glutInit</a:t>
            </a:r>
            <a:r>
              <a:rPr lang="en-US" altLang="zh-TW" sz="2200" dirty="0">
                <a:latin typeface="Courier New" panose="02070309020205020404" pitchFamily="49" charset="0"/>
                <a:ea typeface="新細明體" panose="02020500000000000000" pitchFamily="18" charset="-120"/>
              </a:rPr>
              <a:t>(&amp;</a:t>
            </a:r>
            <a:r>
              <a:rPr lang="en-US" altLang="zh-TW" sz="2200" dirty="0" err="1">
                <a:latin typeface="Courier New" panose="02070309020205020404" pitchFamily="49" charset="0"/>
                <a:ea typeface="新細明體" panose="02020500000000000000" pitchFamily="18" charset="-120"/>
              </a:rPr>
              <a:t>argc,argv</a:t>
            </a:r>
            <a:r>
              <a:rPr lang="en-US" altLang="zh-TW" sz="2200" dirty="0">
                <a:latin typeface="Courier New" panose="02070309020205020404" pitchFamily="49" charset="0"/>
                <a:ea typeface="新細明體" panose="02020500000000000000" pitchFamily="18" charset="-120"/>
              </a:rPr>
              <a:t>); </a:t>
            </a:r>
          </a:p>
          <a:p>
            <a:pPr eaLnBrk="1" hangingPunct="1">
              <a:spcBef>
                <a:spcPct val="0"/>
              </a:spcBef>
              <a:buFontTx/>
              <a:buNone/>
            </a:pPr>
            <a:r>
              <a:rPr lang="en-US" altLang="zh-TW" sz="2200" dirty="0">
                <a:latin typeface="Courier New" panose="02070309020205020404" pitchFamily="49" charset="0"/>
                <a:ea typeface="新細明體" panose="02020500000000000000" pitchFamily="18" charset="-120"/>
              </a:rPr>
              <a:t>	</a:t>
            </a:r>
            <a:r>
              <a:rPr lang="en-US" altLang="zh-TW" sz="2200" dirty="0" err="1">
                <a:latin typeface="Courier New" panose="02070309020205020404" pitchFamily="49" charset="0"/>
                <a:ea typeface="新細明體" panose="02020500000000000000" pitchFamily="18" charset="-120"/>
              </a:rPr>
              <a:t>glutInitDisplayMode</a:t>
            </a:r>
            <a:r>
              <a:rPr lang="en-US" altLang="zh-TW" sz="2200" dirty="0">
                <a:latin typeface="Courier New" panose="02070309020205020404" pitchFamily="49" charset="0"/>
                <a:ea typeface="新細明體" panose="02020500000000000000" pitchFamily="18" charset="-120"/>
              </a:rPr>
              <a:t>(GLUT_SINGLE|GLUT_RGB);      </a:t>
            </a:r>
          </a:p>
          <a:p>
            <a:pPr eaLnBrk="1" hangingPunct="1">
              <a:spcBef>
                <a:spcPct val="0"/>
              </a:spcBef>
              <a:buFontTx/>
              <a:buNone/>
            </a:pPr>
            <a:r>
              <a:rPr lang="en-US" altLang="zh-TW" sz="2200" dirty="0">
                <a:latin typeface="Courier New" panose="02070309020205020404" pitchFamily="49" charset="0"/>
                <a:ea typeface="新細明體" panose="02020500000000000000" pitchFamily="18" charset="-120"/>
              </a:rPr>
              <a:t>	</a:t>
            </a:r>
            <a:r>
              <a:rPr lang="en-US" altLang="zh-TW" sz="2200" dirty="0" err="1">
                <a:latin typeface="Courier New" panose="02070309020205020404" pitchFamily="49" charset="0"/>
                <a:ea typeface="新細明體" panose="02020500000000000000" pitchFamily="18" charset="-120"/>
              </a:rPr>
              <a:t>glutInitWindowSize</a:t>
            </a:r>
            <a:r>
              <a:rPr lang="en-US" altLang="zh-TW" sz="2200" dirty="0">
                <a:latin typeface="Courier New" panose="02070309020205020404" pitchFamily="49" charset="0"/>
                <a:ea typeface="新細明體" panose="02020500000000000000" pitchFamily="18" charset="-120"/>
              </a:rPr>
              <a:t>(500,500);    	</a:t>
            </a:r>
          </a:p>
          <a:p>
            <a:pPr eaLnBrk="1" hangingPunct="1">
              <a:spcBef>
                <a:spcPct val="0"/>
              </a:spcBef>
              <a:buFontTx/>
              <a:buNone/>
            </a:pPr>
            <a:r>
              <a:rPr lang="en-US" altLang="zh-TW" sz="2200" dirty="0">
                <a:latin typeface="Courier New" panose="02070309020205020404" pitchFamily="49" charset="0"/>
                <a:ea typeface="新細明體" panose="02020500000000000000" pitchFamily="18" charset="-120"/>
              </a:rPr>
              <a:t>	</a:t>
            </a:r>
            <a:r>
              <a:rPr lang="en-US" altLang="zh-TW" sz="2200" dirty="0" err="1">
                <a:latin typeface="Courier New" panose="02070309020205020404" pitchFamily="49" charset="0"/>
                <a:ea typeface="新細明體" panose="02020500000000000000" pitchFamily="18" charset="-120"/>
              </a:rPr>
              <a:t>glutInitWindowPosition</a:t>
            </a:r>
            <a:r>
              <a:rPr lang="en-US" altLang="zh-TW" sz="2200" dirty="0">
                <a:latin typeface="Courier New" panose="02070309020205020404" pitchFamily="49" charset="0"/>
                <a:ea typeface="新細明體" panose="02020500000000000000" pitchFamily="18" charset="-120"/>
              </a:rPr>
              <a:t>(0,0); </a:t>
            </a:r>
          </a:p>
          <a:p>
            <a:pPr eaLnBrk="1" hangingPunct="1">
              <a:spcBef>
                <a:spcPct val="0"/>
              </a:spcBef>
              <a:buFontTx/>
              <a:buNone/>
            </a:pPr>
            <a:r>
              <a:rPr lang="en-US" altLang="zh-TW" sz="2200" dirty="0">
                <a:latin typeface="Courier New" panose="02070309020205020404" pitchFamily="49" charset="0"/>
                <a:ea typeface="新細明體" panose="02020500000000000000" pitchFamily="18" charset="-120"/>
              </a:rPr>
              <a:t>	</a:t>
            </a:r>
            <a:r>
              <a:rPr lang="en-US" altLang="zh-TW" sz="2200" dirty="0" err="1">
                <a:latin typeface="Courier New" panose="02070309020205020404" pitchFamily="49" charset="0"/>
                <a:ea typeface="新細明體" panose="02020500000000000000" pitchFamily="18" charset="-120"/>
              </a:rPr>
              <a:t>glutCreateWindow</a:t>
            </a:r>
            <a:r>
              <a:rPr lang="en-US" altLang="zh-TW" sz="2200" dirty="0">
                <a:latin typeface="Courier New" panose="02070309020205020404" pitchFamily="49" charset="0"/>
                <a:ea typeface="新細明體" panose="02020500000000000000" pitchFamily="18" charset="-120"/>
              </a:rPr>
              <a:t>("simple");     </a:t>
            </a:r>
          </a:p>
          <a:p>
            <a:pPr eaLnBrk="1" hangingPunct="1">
              <a:spcBef>
                <a:spcPct val="0"/>
              </a:spcBef>
              <a:buFontTx/>
              <a:buNone/>
            </a:pPr>
            <a:r>
              <a:rPr lang="en-US" altLang="zh-TW" sz="2200" dirty="0">
                <a:latin typeface="Courier New" panose="02070309020205020404" pitchFamily="49" charset="0"/>
                <a:ea typeface="新細明體" panose="02020500000000000000" pitchFamily="18" charset="-120"/>
              </a:rPr>
              <a:t>	</a:t>
            </a:r>
            <a:r>
              <a:rPr lang="en-US" altLang="zh-TW" sz="2200" dirty="0" err="1">
                <a:latin typeface="Courier New" panose="02070309020205020404" pitchFamily="49" charset="0"/>
                <a:ea typeface="新細明體" panose="02020500000000000000" pitchFamily="18" charset="-120"/>
              </a:rPr>
              <a:t>glutDisplayFunc</a:t>
            </a:r>
            <a:r>
              <a:rPr lang="en-US" altLang="zh-TW" sz="2200" dirty="0">
                <a:latin typeface="Courier New" panose="02070309020205020404" pitchFamily="49" charset="0"/>
                <a:ea typeface="新細明體" panose="02020500000000000000" pitchFamily="18" charset="-120"/>
              </a:rPr>
              <a:t>(</a:t>
            </a:r>
            <a:r>
              <a:rPr lang="en-US" altLang="zh-TW" sz="2200" dirty="0" err="1">
                <a:latin typeface="Courier New" panose="02070309020205020404" pitchFamily="49" charset="0"/>
                <a:ea typeface="新細明體" panose="02020500000000000000" pitchFamily="18" charset="-120"/>
              </a:rPr>
              <a:t>mydisplay</a:t>
            </a:r>
            <a:r>
              <a:rPr lang="en-US" altLang="zh-TW" sz="2200" dirty="0">
                <a:latin typeface="Courier New" panose="02070309020205020404" pitchFamily="49" charset="0"/>
                <a:ea typeface="新細明體" panose="02020500000000000000" pitchFamily="18" charset="-120"/>
              </a:rPr>
              <a:t>);  </a:t>
            </a:r>
          </a:p>
          <a:p>
            <a:pPr eaLnBrk="1" hangingPunct="1">
              <a:spcBef>
                <a:spcPct val="0"/>
              </a:spcBef>
              <a:buFontTx/>
              <a:buNone/>
            </a:pPr>
            <a:r>
              <a:rPr lang="en-US" altLang="zh-TW" sz="2200" dirty="0">
                <a:latin typeface="Courier New" panose="02070309020205020404" pitchFamily="49" charset="0"/>
                <a:ea typeface="新細明體" panose="02020500000000000000" pitchFamily="18" charset="-120"/>
              </a:rPr>
              <a:t>  </a:t>
            </a:r>
          </a:p>
          <a:p>
            <a:pPr eaLnBrk="1" hangingPunct="1">
              <a:spcBef>
                <a:spcPct val="0"/>
              </a:spcBef>
              <a:buFontTx/>
              <a:buNone/>
            </a:pPr>
            <a:r>
              <a:rPr lang="en-US" altLang="zh-TW" sz="2200" dirty="0">
                <a:latin typeface="Courier New" panose="02070309020205020404" pitchFamily="49" charset="0"/>
                <a:ea typeface="新細明體" panose="02020500000000000000" pitchFamily="18" charset="-120"/>
              </a:rPr>
              <a:t>	</a:t>
            </a:r>
            <a:r>
              <a:rPr lang="en-US" altLang="zh-TW" sz="2200" dirty="0" err="1">
                <a:latin typeface="Courier New" panose="02070309020205020404" pitchFamily="49" charset="0"/>
                <a:ea typeface="新細明體" panose="02020500000000000000" pitchFamily="18" charset="-120"/>
              </a:rPr>
              <a:t>init</a:t>
            </a:r>
            <a:r>
              <a:rPr lang="en-US" altLang="zh-TW" sz="2200" dirty="0">
                <a:latin typeface="Courier New" panose="02070309020205020404" pitchFamily="49" charset="0"/>
                <a:ea typeface="新細明體" panose="02020500000000000000" pitchFamily="18" charset="-120"/>
              </a:rPr>
              <a:t>(); </a:t>
            </a:r>
          </a:p>
          <a:p>
            <a:pPr eaLnBrk="1" hangingPunct="1">
              <a:spcBef>
                <a:spcPct val="0"/>
              </a:spcBef>
              <a:buFontTx/>
              <a:buNone/>
            </a:pPr>
            <a:r>
              <a:rPr lang="en-US" altLang="zh-TW" sz="2200" dirty="0">
                <a:latin typeface="Courier New" panose="02070309020205020404" pitchFamily="49" charset="0"/>
                <a:ea typeface="新細明體" panose="02020500000000000000" pitchFamily="18" charset="-120"/>
              </a:rPr>
              <a:t>   </a:t>
            </a:r>
          </a:p>
          <a:p>
            <a:pPr eaLnBrk="1" hangingPunct="1">
              <a:spcBef>
                <a:spcPct val="0"/>
              </a:spcBef>
              <a:buFontTx/>
              <a:buNone/>
            </a:pPr>
            <a:r>
              <a:rPr lang="en-US" altLang="zh-TW" sz="2200" dirty="0">
                <a:latin typeface="Courier New" panose="02070309020205020404" pitchFamily="49" charset="0"/>
                <a:ea typeface="新細明體" panose="02020500000000000000" pitchFamily="18" charset="-120"/>
              </a:rPr>
              <a:t>	</a:t>
            </a:r>
            <a:r>
              <a:rPr lang="en-US" altLang="zh-TW" sz="2200" dirty="0" err="1">
                <a:latin typeface="Courier New" panose="02070309020205020404" pitchFamily="49" charset="0"/>
                <a:ea typeface="新細明體" panose="02020500000000000000" pitchFamily="18" charset="-120"/>
              </a:rPr>
              <a:t>glutMainLoop</a:t>
            </a:r>
            <a:r>
              <a:rPr lang="en-US" altLang="zh-TW" sz="2200" dirty="0">
                <a:latin typeface="Courier New" panose="02070309020205020404" pitchFamily="49" charset="0"/>
                <a:ea typeface="新細明體" panose="02020500000000000000" pitchFamily="18" charset="-120"/>
              </a:rPr>
              <a:t>();</a:t>
            </a:r>
          </a:p>
          <a:p>
            <a:pPr eaLnBrk="1" hangingPunct="1">
              <a:spcBef>
                <a:spcPct val="0"/>
              </a:spcBef>
              <a:buFontTx/>
              <a:buNone/>
            </a:pPr>
            <a:r>
              <a:rPr lang="en-US" altLang="zh-TW" sz="2200" dirty="0">
                <a:latin typeface="Courier New" panose="02070309020205020404" pitchFamily="49" charset="0"/>
                <a:ea typeface="新細明體" panose="02020500000000000000" pitchFamily="18" charset="-120"/>
              </a:rPr>
              <a:t>}</a:t>
            </a:r>
          </a:p>
        </p:txBody>
      </p:sp>
      <p:sp>
        <p:nvSpPr>
          <p:cNvPr id="34821" name="Line 4"/>
          <p:cNvSpPr>
            <a:spLocks noChangeShapeType="1"/>
          </p:cNvSpPr>
          <p:nvPr/>
        </p:nvSpPr>
        <p:spPr bwMode="auto">
          <a:xfrm flipH="1">
            <a:off x="5808663" y="1760538"/>
            <a:ext cx="1143000" cy="0"/>
          </a:xfrm>
          <a:prstGeom prst="line">
            <a:avLst/>
          </a:prstGeom>
          <a:noFill/>
          <a:ln w="12700">
            <a:solidFill>
              <a:schemeClr val="accent1"/>
            </a:solidFill>
            <a:round/>
            <a:headEnd type="none" w="sm" len="sm"/>
            <a:tailEnd type="triangle" w="med" len="med"/>
          </a:ln>
          <a:extLst>
            <a:ext uri="{909E8E84-426E-40DD-AFC4-6F175D3DCCD1}">
              <a14:hiddenFill xmlns:a14="http://schemas.microsoft.com/office/drawing/2010/main">
                <a:noFill/>
              </a14:hiddenFill>
            </a:ext>
          </a:extLst>
        </p:spPr>
        <p:txBody>
          <a:bodyPr anchor="ctr" anchorCtr="1"/>
          <a:lstStyle/>
          <a:p>
            <a:endParaRPr lang="zh-TW" altLang="en-US"/>
          </a:p>
        </p:txBody>
      </p:sp>
      <p:sp>
        <p:nvSpPr>
          <p:cNvPr id="34822" name="Text Box 5"/>
          <p:cNvSpPr txBox="1">
            <a:spLocks noChangeArrowheads="1"/>
          </p:cNvSpPr>
          <p:nvPr/>
        </p:nvSpPr>
        <p:spPr bwMode="auto">
          <a:xfrm>
            <a:off x="7256464" y="1531938"/>
            <a:ext cx="22177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nchorCtr="1">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zh-TW" sz="2400">
                <a:solidFill>
                  <a:schemeClr val="accent1"/>
                </a:solidFill>
                <a:ea typeface="新細明體" panose="02020500000000000000" pitchFamily="18" charset="-120"/>
              </a:rPr>
              <a:t>includes</a:t>
            </a:r>
            <a:r>
              <a:rPr lang="en-US" altLang="zh-TW" sz="2400">
                <a:solidFill>
                  <a:schemeClr val="accent1"/>
                </a:solidFill>
                <a:latin typeface="Courier New" panose="02070309020205020404" pitchFamily="49" charset="0"/>
                <a:ea typeface="新細明體" panose="02020500000000000000" pitchFamily="18" charset="-120"/>
              </a:rPr>
              <a:t> gl.h</a:t>
            </a:r>
          </a:p>
        </p:txBody>
      </p:sp>
      <p:sp>
        <p:nvSpPr>
          <p:cNvPr id="34823" name="Line 6"/>
          <p:cNvSpPr>
            <a:spLocks noChangeShapeType="1"/>
          </p:cNvSpPr>
          <p:nvPr/>
        </p:nvSpPr>
        <p:spPr bwMode="auto">
          <a:xfrm flipH="1" flipV="1">
            <a:off x="7343775" y="3746500"/>
            <a:ext cx="914400" cy="228600"/>
          </a:xfrm>
          <a:prstGeom prst="line">
            <a:avLst/>
          </a:prstGeom>
          <a:noFill/>
          <a:ln w="12700">
            <a:solidFill>
              <a:schemeClr val="accent1"/>
            </a:solidFill>
            <a:round/>
            <a:headEnd type="none" w="sm" len="sm"/>
            <a:tailEnd type="triangle" w="med" len="med"/>
          </a:ln>
          <a:extLst>
            <a:ext uri="{909E8E84-426E-40DD-AFC4-6F175D3DCCD1}">
              <a14:hiddenFill xmlns:a14="http://schemas.microsoft.com/office/drawing/2010/main">
                <a:noFill/>
              </a14:hiddenFill>
            </a:ext>
          </a:extLst>
        </p:spPr>
        <p:txBody>
          <a:bodyPr anchor="ctr" anchorCtr="1"/>
          <a:lstStyle/>
          <a:p>
            <a:endParaRPr lang="zh-TW" altLang="en-US"/>
          </a:p>
        </p:txBody>
      </p:sp>
      <p:sp>
        <p:nvSpPr>
          <p:cNvPr id="34824" name="Text Box 7"/>
          <p:cNvSpPr txBox="1">
            <a:spLocks noChangeArrowheads="1"/>
          </p:cNvSpPr>
          <p:nvPr/>
        </p:nvSpPr>
        <p:spPr bwMode="auto">
          <a:xfrm>
            <a:off x="7191375" y="4051300"/>
            <a:ext cx="32972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nchorCtr="1">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zh-TW" sz="2400">
                <a:solidFill>
                  <a:schemeClr val="accent1"/>
                </a:solidFill>
                <a:latin typeface="Times New Roman" panose="02020603050405020304" pitchFamily="18" charset="0"/>
                <a:ea typeface="新細明體" panose="02020500000000000000" pitchFamily="18" charset="-120"/>
              </a:rPr>
              <a:t>define window properties</a:t>
            </a:r>
          </a:p>
        </p:txBody>
      </p:sp>
      <p:sp>
        <p:nvSpPr>
          <p:cNvPr id="34825" name="Line 8"/>
          <p:cNvSpPr>
            <a:spLocks noChangeShapeType="1"/>
          </p:cNvSpPr>
          <p:nvPr/>
        </p:nvSpPr>
        <p:spPr bwMode="auto">
          <a:xfrm flipH="1" flipV="1">
            <a:off x="3857625" y="5429250"/>
            <a:ext cx="1447800" cy="152400"/>
          </a:xfrm>
          <a:prstGeom prst="line">
            <a:avLst/>
          </a:prstGeom>
          <a:noFill/>
          <a:ln w="12700">
            <a:solidFill>
              <a:schemeClr val="accent1"/>
            </a:solidFill>
            <a:round/>
            <a:headEnd type="none" w="sm" len="sm"/>
            <a:tailEnd type="triangle" w="med" len="med"/>
          </a:ln>
          <a:extLst>
            <a:ext uri="{909E8E84-426E-40DD-AFC4-6F175D3DCCD1}">
              <a14:hiddenFill xmlns:a14="http://schemas.microsoft.com/office/drawing/2010/main">
                <a:noFill/>
              </a14:hiddenFill>
            </a:ext>
          </a:extLst>
        </p:spPr>
        <p:txBody>
          <a:bodyPr anchor="ctr" anchorCtr="1"/>
          <a:lstStyle/>
          <a:p>
            <a:endParaRPr lang="zh-TW" altLang="en-US"/>
          </a:p>
        </p:txBody>
      </p:sp>
      <p:sp>
        <p:nvSpPr>
          <p:cNvPr id="34826" name="Text Box 9"/>
          <p:cNvSpPr txBox="1">
            <a:spLocks noChangeArrowheads="1"/>
          </p:cNvSpPr>
          <p:nvPr/>
        </p:nvSpPr>
        <p:spPr bwMode="auto">
          <a:xfrm>
            <a:off x="5381625" y="5276850"/>
            <a:ext cx="22987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nchorCtr="1">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zh-TW" sz="2400">
                <a:solidFill>
                  <a:schemeClr val="accent1"/>
                </a:solidFill>
                <a:latin typeface="Times New Roman" panose="02020603050405020304" pitchFamily="18" charset="0"/>
                <a:ea typeface="新細明體" panose="02020500000000000000" pitchFamily="18" charset="-120"/>
              </a:rPr>
              <a:t>set OpenGL state</a:t>
            </a:r>
          </a:p>
        </p:txBody>
      </p:sp>
      <p:sp>
        <p:nvSpPr>
          <p:cNvPr id="34827" name="Line 10"/>
          <p:cNvSpPr>
            <a:spLocks noChangeShapeType="1"/>
          </p:cNvSpPr>
          <p:nvPr/>
        </p:nvSpPr>
        <p:spPr bwMode="auto">
          <a:xfrm flipH="1" flipV="1">
            <a:off x="5159375" y="6140450"/>
            <a:ext cx="838200" cy="228600"/>
          </a:xfrm>
          <a:prstGeom prst="line">
            <a:avLst/>
          </a:prstGeom>
          <a:noFill/>
          <a:ln w="12700">
            <a:solidFill>
              <a:schemeClr val="accent1"/>
            </a:solidFill>
            <a:round/>
            <a:headEnd type="none" w="sm" len="sm"/>
            <a:tailEnd type="triangle" w="med" len="med"/>
          </a:ln>
          <a:extLst>
            <a:ext uri="{909E8E84-426E-40DD-AFC4-6F175D3DCCD1}">
              <a14:hiddenFill xmlns:a14="http://schemas.microsoft.com/office/drawing/2010/main">
                <a:noFill/>
              </a14:hiddenFill>
            </a:ext>
          </a:extLst>
        </p:spPr>
        <p:txBody>
          <a:bodyPr anchor="ctr" anchorCtr="1"/>
          <a:lstStyle/>
          <a:p>
            <a:endParaRPr lang="zh-TW" altLang="en-US"/>
          </a:p>
        </p:txBody>
      </p:sp>
      <p:sp>
        <p:nvSpPr>
          <p:cNvPr id="34828" name="Text Box 11"/>
          <p:cNvSpPr txBox="1">
            <a:spLocks noChangeArrowheads="1"/>
          </p:cNvSpPr>
          <p:nvPr/>
        </p:nvSpPr>
        <p:spPr bwMode="auto">
          <a:xfrm>
            <a:off x="5997576" y="6140450"/>
            <a:ext cx="21447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nchorCtr="1">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zh-TW" sz="2400">
                <a:solidFill>
                  <a:schemeClr val="accent1"/>
                </a:solidFill>
                <a:latin typeface="Times New Roman" panose="02020603050405020304" pitchFamily="18" charset="0"/>
                <a:ea typeface="新細明體" panose="02020500000000000000" pitchFamily="18" charset="-120"/>
              </a:rPr>
              <a:t>enter event loop</a:t>
            </a:r>
          </a:p>
        </p:txBody>
      </p:sp>
      <p:sp>
        <p:nvSpPr>
          <p:cNvPr id="34829" name="Line 12"/>
          <p:cNvSpPr>
            <a:spLocks noChangeShapeType="1"/>
          </p:cNvSpPr>
          <p:nvPr/>
        </p:nvSpPr>
        <p:spPr bwMode="auto">
          <a:xfrm flipH="1" flipV="1">
            <a:off x="7231063" y="4772025"/>
            <a:ext cx="381000" cy="228600"/>
          </a:xfrm>
          <a:prstGeom prst="line">
            <a:avLst/>
          </a:prstGeom>
          <a:noFill/>
          <a:ln w="12700">
            <a:solidFill>
              <a:schemeClr val="accent1"/>
            </a:solidFill>
            <a:round/>
            <a:headEnd type="none" w="sm" len="sm"/>
            <a:tailEnd type="triangle" w="med" len="med"/>
          </a:ln>
          <a:extLst>
            <a:ext uri="{909E8E84-426E-40DD-AFC4-6F175D3DCCD1}">
              <a14:hiddenFill xmlns:a14="http://schemas.microsoft.com/office/drawing/2010/main">
                <a:noFill/>
              </a14:hiddenFill>
            </a:ext>
          </a:extLst>
        </p:spPr>
        <p:txBody>
          <a:bodyPr anchor="ctr" anchorCtr="1"/>
          <a:lstStyle/>
          <a:p>
            <a:endParaRPr lang="zh-TW" altLang="en-US"/>
          </a:p>
        </p:txBody>
      </p:sp>
      <p:sp>
        <p:nvSpPr>
          <p:cNvPr id="34830" name="Text Box 13"/>
          <p:cNvSpPr txBox="1">
            <a:spLocks noChangeArrowheads="1"/>
          </p:cNvSpPr>
          <p:nvPr/>
        </p:nvSpPr>
        <p:spPr bwMode="auto">
          <a:xfrm>
            <a:off x="7688263" y="4772025"/>
            <a:ext cx="21526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nchorCtr="1">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zh-TW" sz="2400">
                <a:solidFill>
                  <a:schemeClr val="accent1"/>
                </a:solidFill>
                <a:latin typeface="Times New Roman" panose="02020603050405020304" pitchFamily="18" charset="0"/>
                <a:ea typeface="新細明體" panose="02020500000000000000" pitchFamily="18" charset="-120"/>
              </a:rPr>
              <a:t>display callback</a:t>
            </a:r>
          </a:p>
        </p:txBody>
      </p:sp>
    </p:spTree>
    <p:extLst>
      <p:ext uri="{BB962C8B-B14F-4D97-AF65-F5344CB8AC3E}">
        <p14:creationId xmlns:p14="http://schemas.microsoft.com/office/powerpoint/2010/main" val="3671834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投影片編號版面配置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fld id="{A00B57AB-AAD5-42E4-9B99-8BC6C9D8A208}" type="slidenum">
              <a:rPr lang="zh-TW" altLang="en-US" sz="1400">
                <a:latin typeface="Times New Roman" panose="02020603050405020304" pitchFamily="18" charset="0"/>
              </a:rPr>
              <a:pPr eaLnBrk="1" hangingPunct="1">
                <a:spcBef>
                  <a:spcPct val="0"/>
                </a:spcBef>
                <a:buFontTx/>
                <a:buNone/>
              </a:pPr>
              <a:t>23</a:t>
            </a:fld>
            <a:endParaRPr lang="en-US" altLang="zh-TW" sz="1400">
              <a:latin typeface="Times New Roman" panose="02020603050405020304" pitchFamily="18" charset="0"/>
            </a:endParaRPr>
          </a:p>
        </p:txBody>
      </p:sp>
      <p:sp>
        <p:nvSpPr>
          <p:cNvPr id="35843" name="Rectangle 2"/>
          <p:cNvSpPr>
            <a:spLocks noGrp="1" noChangeArrowheads="1"/>
          </p:cNvSpPr>
          <p:nvPr>
            <p:ph type="title"/>
          </p:nvPr>
        </p:nvSpPr>
        <p:spPr/>
        <p:txBody>
          <a:bodyPr/>
          <a:lstStyle/>
          <a:p>
            <a:pPr eaLnBrk="1" hangingPunct="1"/>
            <a:r>
              <a:rPr lang="en-US" altLang="zh-TW" sz="4100">
                <a:ea typeface="新細明體" panose="02020500000000000000" pitchFamily="18" charset="-120"/>
              </a:rPr>
              <a:t>GLUT functions</a:t>
            </a:r>
          </a:p>
        </p:txBody>
      </p:sp>
      <p:sp>
        <p:nvSpPr>
          <p:cNvPr id="35844" name="Rectangle 3"/>
          <p:cNvSpPr>
            <a:spLocks noGrp="1" noChangeArrowheads="1"/>
          </p:cNvSpPr>
          <p:nvPr>
            <p:ph type="body" idx="1"/>
          </p:nvPr>
        </p:nvSpPr>
        <p:spPr>
          <a:xfrm>
            <a:off x="1919288" y="1484314"/>
            <a:ext cx="8280400" cy="4611687"/>
          </a:xfrm>
        </p:spPr>
        <p:txBody>
          <a:bodyPr>
            <a:normAutofit lnSpcReduction="10000"/>
          </a:bodyPr>
          <a:lstStyle/>
          <a:p>
            <a:pPr eaLnBrk="1" hangingPunct="1">
              <a:lnSpc>
                <a:spcPct val="90000"/>
              </a:lnSpc>
            </a:pPr>
            <a:r>
              <a:rPr lang="en-US" altLang="zh-TW" sz="2500" b="1">
                <a:latin typeface="Courier New" panose="02070309020205020404" pitchFamily="49" charset="0"/>
                <a:ea typeface="新細明體" panose="02020500000000000000" pitchFamily="18" charset="-120"/>
              </a:rPr>
              <a:t>glutInit </a:t>
            </a:r>
            <a:r>
              <a:rPr lang="en-US" altLang="zh-TW" sz="2500">
                <a:ea typeface="新細明體" panose="02020500000000000000" pitchFamily="18" charset="-120"/>
              </a:rPr>
              <a:t>allows application to get command line arguments and initializes system</a:t>
            </a:r>
            <a:endParaRPr lang="en-US" altLang="zh-TW" sz="2500" b="1">
              <a:ea typeface="新細明體" panose="02020500000000000000" pitchFamily="18" charset="-120"/>
            </a:endParaRPr>
          </a:p>
          <a:p>
            <a:pPr eaLnBrk="1" hangingPunct="1">
              <a:lnSpc>
                <a:spcPct val="90000"/>
              </a:lnSpc>
            </a:pPr>
            <a:r>
              <a:rPr lang="en-US" altLang="zh-TW" sz="2500" b="1">
                <a:latin typeface="Courier New" panose="02070309020205020404" pitchFamily="49" charset="0"/>
                <a:ea typeface="新細明體" panose="02020500000000000000" pitchFamily="18" charset="-120"/>
              </a:rPr>
              <a:t>gluInitDisplayMode </a:t>
            </a:r>
            <a:r>
              <a:rPr lang="en-US" altLang="zh-TW" sz="2500">
                <a:ea typeface="新細明體" panose="02020500000000000000" pitchFamily="18" charset="-120"/>
              </a:rPr>
              <a:t>requests properties of the window (the </a:t>
            </a:r>
            <a:r>
              <a:rPr lang="en-US" altLang="zh-TW" sz="2500" i="1">
                <a:ea typeface="新細明體" panose="02020500000000000000" pitchFamily="18" charset="-120"/>
              </a:rPr>
              <a:t>rendering context</a:t>
            </a:r>
            <a:r>
              <a:rPr lang="en-US" altLang="zh-TW" sz="2500">
                <a:ea typeface="新細明體" panose="02020500000000000000" pitchFamily="18" charset="-120"/>
              </a:rPr>
              <a:t>)</a:t>
            </a:r>
          </a:p>
          <a:p>
            <a:pPr lvl="1" eaLnBrk="1" hangingPunct="1">
              <a:lnSpc>
                <a:spcPct val="90000"/>
              </a:lnSpc>
            </a:pPr>
            <a:r>
              <a:rPr lang="en-US" altLang="zh-TW" sz="2200">
                <a:ea typeface="新細明體" panose="02020500000000000000" pitchFamily="18" charset="-120"/>
              </a:rPr>
              <a:t>RGB color</a:t>
            </a:r>
          </a:p>
          <a:p>
            <a:pPr lvl="1" eaLnBrk="1" hangingPunct="1">
              <a:lnSpc>
                <a:spcPct val="90000"/>
              </a:lnSpc>
            </a:pPr>
            <a:r>
              <a:rPr lang="en-US" altLang="zh-TW" sz="2200">
                <a:ea typeface="新細明體" panose="02020500000000000000" pitchFamily="18" charset="-120"/>
              </a:rPr>
              <a:t>Single buffering</a:t>
            </a:r>
          </a:p>
          <a:p>
            <a:pPr lvl="1" eaLnBrk="1" hangingPunct="1">
              <a:lnSpc>
                <a:spcPct val="90000"/>
              </a:lnSpc>
            </a:pPr>
            <a:r>
              <a:rPr lang="en-US" altLang="zh-TW" sz="2200">
                <a:ea typeface="新細明體" panose="02020500000000000000" pitchFamily="18" charset="-120"/>
              </a:rPr>
              <a:t>Properties logically ORed together</a:t>
            </a:r>
          </a:p>
          <a:p>
            <a:pPr eaLnBrk="1" hangingPunct="1">
              <a:lnSpc>
                <a:spcPct val="90000"/>
              </a:lnSpc>
            </a:pPr>
            <a:r>
              <a:rPr lang="en-US" altLang="zh-TW" sz="2500" b="1">
                <a:latin typeface="Courier New" panose="02070309020205020404" pitchFamily="49" charset="0"/>
                <a:ea typeface="新細明體" panose="02020500000000000000" pitchFamily="18" charset="-120"/>
              </a:rPr>
              <a:t>glutWindowSize </a:t>
            </a:r>
            <a:r>
              <a:rPr lang="en-US" altLang="zh-TW" sz="2500">
                <a:ea typeface="新細明體" panose="02020500000000000000" pitchFamily="18" charset="-120"/>
              </a:rPr>
              <a:t>in pixels</a:t>
            </a:r>
            <a:endParaRPr lang="en-US" altLang="zh-TW" sz="2500" b="1">
              <a:latin typeface="Courier New" panose="02070309020205020404" pitchFamily="49" charset="0"/>
              <a:ea typeface="新細明體" panose="02020500000000000000" pitchFamily="18" charset="-120"/>
            </a:endParaRPr>
          </a:p>
          <a:p>
            <a:pPr eaLnBrk="1" hangingPunct="1">
              <a:lnSpc>
                <a:spcPct val="90000"/>
              </a:lnSpc>
            </a:pPr>
            <a:r>
              <a:rPr lang="en-US" altLang="zh-TW" sz="2500" b="1">
                <a:latin typeface="Courier New" panose="02070309020205020404" pitchFamily="49" charset="0"/>
                <a:ea typeface="新細明體" panose="02020500000000000000" pitchFamily="18" charset="-120"/>
              </a:rPr>
              <a:t>glutWindowPosition </a:t>
            </a:r>
            <a:r>
              <a:rPr lang="en-US" altLang="zh-TW" sz="2500">
                <a:ea typeface="新細明體" panose="02020500000000000000" pitchFamily="18" charset="-120"/>
              </a:rPr>
              <a:t>from top-left corner of display</a:t>
            </a:r>
            <a:endParaRPr lang="en-US" altLang="zh-TW" sz="2500" b="1">
              <a:latin typeface="Courier New" panose="02070309020205020404" pitchFamily="49" charset="0"/>
              <a:ea typeface="新細明體" panose="02020500000000000000" pitchFamily="18" charset="-120"/>
            </a:endParaRPr>
          </a:p>
          <a:p>
            <a:pPr eaLnBrk="1" hangingPunct="1">
              <a:lnSpc>
                <a:spcPct val="90000"/>
              </a:lnSpc>
            </a:pPr>
            <a:r>
              <a:rPr lang="en-US" altLang="zh-TW" sz="2500" b="1">
                <a:latin typeface="Courier New" panose="02070309020205020404" pitchFamily="49" charset="0"/>
                <a:ea typeface="新細明體" panose="02020500000000000000" pitchFamily="18" charset="-120"/>
              </a:rPr>
              <a:t>glutCreateWindow </a:t>
            </a:r>
            <a:r>
              <a:rPr lang="en-US" altLang="zh-TW" sz="2500">
                <a:ea typeface="新細明體" panose="02020500000000000000" pitchFamily="18" charset="-120"/>
              </a:rPr>
              <a:t>create window with title “simple”</a:t>
            </a:r>
            <a:endParaRPr lang="en-US" altLang="zh-TW" sz="2500" b="1">
              <a:latin typeface="Courier New" panose="02070309020205020404" pitchFamily="49" charset="0"/>
              <a:ea typeface="新細明體" panose="02020500000000000000" pitchFamily="18" charset="-120"/>
            </a:endParaRPr>
          </a:p>
          <a:p>
            <a:pPr eaLnBrk="1" hangingPunct="1">
              <a:lnSpc>
                <a:spcPct val="90000"/>
              </a:lnSpc>
            </a:pPr>
            <a:r>
              <a:rPr lang="en-US" altLang="zh-TW" sz="2500" b="1">
                <a:latin typeface="Courier New" panose="02070309020205020404" pitchFamily="49" charset="0"/>
                <a:ea typeface="新細明體" panose="02020500000000000000" pitchFamily="18" charset="-120"/>
              </a:rPr>
              <a:t>glutDisplayFunc </a:t>
            </a:r>
            <a:r>
              <a:rPr lang="en-US" altLang="zh-TW" sz="2500">
                <a:ea typeface="新細明體" panose="02020500000000000000" pitchFamily="18" charset="-120"/>
              </a:rPr>
              <a:t>display callback</a:t>
            </a:r>
            <a:endParaRPr lang="en-US" altLang="zh-TW" sz="2500" b="1">
              <a:latin typeface="Courier New" panose="02070309020205020404" pitchFamily="49" charset="0"/>
              <a:ea typeface="新細明體" panose="02020500000000000000" pitchFamily="18" charset="-120"/>
            </a:endParaRPr>
          </a:p>
          <a:p>
            <a:pPr eaLnBrk="1" hangingPunct="1">
              <a:lnSpc>
                <a:spcPct val="90000"/>
              </a:lnSpc>
            </a:pPr>
            <a:r>
              <a:rPr lang="en-US" altLang="zh-TW" sz="2500" b="1">
                <a:latin typeface="Courier New" panose="02070309020205020404" pitchFamily="49" charset="0"/>
                <a:ea typeface="新細明體" panose="02020500000000000000" pitchFamily="18" charset="-120"/>
              </a:rPr>
              <a:t>glutMainLoop </a:t>
            </a:r>
            <a:r>
              <a:rPr lang="en-US" altLang="zh-TW" sz="2500">
                <a:ea typeface="新細明體" panose="02020500000000000000" pitchFamily="18" charset="-120"/>
              </a:rPr>
              <a:t>enter infinite event loop</a:t>
            </a:r>
            <a:endParaRPr lang="en-US" altLang="zh-TW" sz="2500" b="1">
              <a:latin typeface="Courier New" panose="02070309020205020404" pitchFamily="49" charset="0"/>
              <a:ea typeface="新細明體" panose="02020500000000000000" pitchFamily="18" charset="-120"/>
            </a:endParaRPr>
          </a:p>
        </p:txBody>
      </p:sp>
    </p:spTree>
    <p:extLst>
      <p:ext uri="{BB962C8B-B14F-4D97-AF65-F5344CB8AC3E}">
        <p14:creationId xmlns:p14="http://schemas.microsoft.com/office/powerpoint/2010/main" val="8539950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投影片編號版面配置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fld id="{11305AAE-2CE1-4A0F-ABF5-2876409A0346}" type="slidenum">
              <a:rPr lang="zh-TW" altLang="en-US" sz="1400">
                <a:latin typeface="Times New Roman" panose="02020603050405020304" pitchFamily="18" charset="0"/>
              </a:rPr>
              <a:pPr eaLnBrk="1" hangingPunct="1">
                <a:spcBef>
                  <a:spcPct val="0"/>
                </a:spcBef>
                <a:buFontTx/>
                <a:buNone/>
              </a:pPr>
              <a:t>24</a:t>
            </a:fld>
            <a:endParaRPr lang="en-US" altLang="zh-TW" sz="1400">
              <a:latin typeface="Times New Roman" panose="02020603050405020304" pitchFamily="18" charset="0"/>
            </a:endParaRPr>
          </a:p>
        </p:txBody>
      </p:sp>
      <p:sp>
        <p:nvSpPr>
          <p:cNvPr id="36867" name="Rectangle 2"/>
          <p:cNvSpPr>
            <a:spLocks noGrp="1" noChangeArrowheads="1"/>
          </p:cNvSpPr>
          <p:nvPr>
            <p:ph type="title"/>
          </p:nvPr>
        </p:nvSpPr>
        <p:spPr/>
        <p:txBody>
          <a:bodyPr/>
          <a:lstStyle/>
          <a:p>
            <a:pPr eaLnBrk="1" hangingPunct="1"/>
            <a:r>
              <a:rPr lang="en-US" altLang="zh-TW" sz="3800">
                <a:latin typeface="Courier New" panose="02070309020205020404" pitchFamily="49" charset="0"/>
                <a:ea typeface="新細明體" panose="02020500000000000000" pitchFamily="18" charset="-120"/>
              </a:rPr>
              <a:t>init.c</a:t>
            </a:r>
          </a:p>
        </p:txBody>
      </p:sp>
      <p:sp>
        <p:nvSpPr>
          <p:cNvPr id="36868" name="Rectangle 3"/>
          <p:cNvSpPr>
            <a:spLocks noGrp="1" noChangeArrowheads="1"/>
          </p:cNvSpPr>
          <p:nvPr>
            <p:ph type="body" idx="1"/>
          </p:nvPr>
        </p:nvSpPr>
        <p:spPr/>
        <p:txBody>
          <a:bodyPr/>
          <a:lstStyle/>
          <a:p>
            <a:pPr eaLnBrk="1" hangingPunct="1">
              <a:spcBef>
                <a:spcPct val="0"/>
              </a:spcBef>
              <a:buFontTx/>
              <a:buNone/>
            </a:pPr>
            <a:endParaRPr lang="zh-TW" altLang="en-US" sz="2500" dirty="0">
              <a:latin typeface="Courier New" panose="02070309020205020404" pitchFamily="49" charset="0"/>
              <a:ea typeface="新細明體" panose="02020500000000000000" pitchFamily="18" charset="-120"/>
            </a:endParaRPr>
          </a:p>
          <a:p>
            <a:pPr eaLnBrk="1" hangingPunct="1">
              <a:spcBef>
                <a:spcPct val="0"/>
              </a:spcBef>
              <a:buFontTx/>
              <a:buNone/>
            </a:pPr>
            <a:r>
              <a:rPr lang="en-US" altLang="zh-TW" sz="2200" dirty="0">
                <a:latin typeface="Courier New" panose="02070309020205020404" pitchFamily="49" charset="0"/>
                <a:ea typeface="新細明體" panose="02020500000000000000" pitchFamily="18" charset="-120"/>
              </a:rPr>
              <a:t>void </a:t>
            </a:r>
            <a:r>
              <a:rPr lang="en-US" altLang="zh-TW" sz="2200" dirty="0" err="1">
                <a:latin typeface="Courier New" panose="02070309020205020404" pitchFamily="49" charset="0"/>
                <a:ea typeface="新細明體" panose="02020500000000000000" pitchFamily="18" charset="-120"/>
              </a:rPr>
              <a:t>init</a:t>
            </a:r>
            <a:r>
              <a:rPr lang="en-US" altLang="zh-TW" sz="2200" dirty="0">
                <a:latin typeface="Courier New" panose="02070309020205020404" pitchFamily="49" charset="0"/>
                <a:ea typeface="新細明體" panose="02020500000000000000" pitchFamily="18" charset="-120"/>
              </a:rPr>
              <a:t>()</a:t>
            </a:r>
          </a:p>
          <a:p>
            <a:pPr eaLnBrk="1" hangingPunct="1">
              <a:spcBef>
                <a:spcPct val="0"/>
              </a:spcBef>
              <a:buFontTx/>
              <a:buNone/>
            </a:pPr>
            <a:r>
              <a:rPr lang="en-US" altLang="zh-TW" sz="2200" dirty="0">
                <a:latin typeface="Courier New" panose="02070309020205020404" pitchFamily="49" charset="0"/>
                <a:ea typeface="新細明體" panose="02020500000000000000" pitchFamily="18" charset="-120"/>
              </a:rPr>
              <a:t>{</a:t>
            </a:r>
          </a:p>
          <a:p>
            <a:pPr eaLnBrk="1" hangingPunct="1">
              <a:spcBef>
                <a:spcPct val="0"/>
              </a:spcBef>
              <a:buFontTx/>
              <a:buNone/>
            </a:pPr>
            <a:r>
              <a:rPr lang="en-US" altLang="zh-TW" sz="2200" dirty="0">
                <a:latin typeface="Courier New" panose="02070309020205020404" pitchFamily="49" charset="0"/>
                <a:ea typeface="新細明體" panose="02020500000000000000" pitchFamily="18" charset="-120"/>
              </a:rPr>
              <a:t>	</a:t>
            </a:r>
            <a:r>
              <a:rPr lang="en-US" altLang="zh-TW" sz="2200" dirty="0" err="1">
                <a:latin typeface="Courier New" panose="02070309020205020404" pitchFamily="49" charset="0"/>
                <a:ea typeface="新細明體" panose="02020500000000000000" pitchFamily="18" charset="-120"/>
              </a:rPr>
              <a:t>glClearColor</a:t>
            </a:r>
            <a:r>
              <a:rPr lang="en-US" altLang="zh-TW" sz="2200" dirty="0">
                <a:latin typeface="Courier New" panose="02070309020205020404" pitchFamily="49" charset="0"/>
                <a:ea typeface="新細明體" panose="02020500000000000000" pitchFamily="18" charset="-120"/>
              </a:rPr>
              <a:t> (0.0, 0.0, 0.0, 1.0);</a:t>
            </a:r>
          </a:p>
          <a:p>
            <a:pPr eaLnBrk="1" hangingPunct="1">
              <a:spcBef>
                <a:spcPct val="0"/>
              </a:spcBef>
              <a:buFontTx/>
              <a:buNone/>
            </a:pPr>
            <a:endParaRPr lang="en-US" altLang="zh-TW" sz="2200" dirty="0">
              <a:latin typeface="Courier New" panose="02070309020205020404" pitchFamily="49" charset="0"/>
              <a:ea typeface="新細明體" panose="02020500000000000000" pitchFamily="18" charset="-120"/>
            </a:endParaRPr>
          </a:p>
          <a:p>
            <a:pPr eaLnBrk="1" hangingPunct="1">
              <a:spcBef>
                <a:spcPct val="0"/>
              </a:spcBef>
              <a:buFontTx/>
              <a:buNone/>
            </a:pPr>
            <a:r>
              <a:rPr lang="en-US" altLang="zh-TW" sz="2200" dirty="0">
                <a:latin typeface="Courier New" panose="02070309020205020404" pitchFamily="49" charset="0"/>
                <a:ea typeface="新細明體" panose="02020500000000000000" pitchFamily="18" charset="-120"/>
              </a:rPr>
              <a:t>	glColor3f(1.0, 1.0, 1.0); </a:t>
            </a:r>
          </a:p>
          <a:p>
            <a:pPr eaLnBrk="1" hangingPunct="1">
              <a:spcBef>
                <a:spcPct val="0"/>
              </a:spcBef>
              <a:buFontTx/>
              <a:buNone/>
            </a:pPr>
            <a:endParaRPr lang="en-US" altLang="zh-TW" sz="2200" dirty="0">
              <a:latin typeface="Courier New" panose="02070309020205020404" pitchFamily="49" charset="0"/>
              <a:ea typeface="新細明體" panose="02020500000000000000" pitchFamily="18" charset="-120"/>
            </a:endParaRPr>
          </a:p>
          <a:p>
            <a:pPr eaLnBrk="1" hangingPunct="1">
              <a:spcBef>
                <a:spcPct val="0"/>
              </a:spcBef>
              <a:buFontTx/>
              <a:buNone/>
            </a:pPr>
            <a:r>
              <a:rPr lang="en-US" altLang="zh-TW" sz="2200" dirty="0">
                <a:latin typeface="Courier New" panose="02070309020205020404" pitchFamily="49" charset="0"/>
                <a:ea typeface="新細明體" panose="02020500000000000000" pitchFamily="18" charset="-120"/>
              </a:rPr>
              <a:t>	</a:t>
            </a:r>
            <a:r>
              <a:rPr lang="en-US" altLang="zh-TW" sz="2200" dirty="0" err="1">
                <a:latin typeface="Courier New" panose="02070309020205020404" pitchFamily="49" charset="0"/>
                <a:ea typeface="新細明體" panose="02020500000000000000" pitchFamily="18" charset="-120"/>
              </a:rPr>
              <a:t>glMatrixMode</a:t>
            </a:r>
            <a:r>
              <a:rPr lang="en-US" altLang="zh-TW" sz="2200" dirty="0">
                <a:latin typeface="Courier New" panose="02070309020205020404" pitchFamily="49" charset="0"/>
                <a:ea typeface="新細明體" panose="02020500000000000000" pitchFamily="18" charset="-120"/>
              </a:rPr>
              <a:t> (GL_PROJECTION);    </a:t>
            </a:r>
          </a:p>
          <a:p>
            <a:pPr eaLnBrk="1" hangingPunct="1">
              <a:spcBef>
                <a:spcPct val="0"/>
              </a:spcBef>
              <a:buFontTx/>
              <a:buNone/>
            </a:pPr>
            <a:r>
              <a:rPr lang="en-US" altLang="zh-TW" sz="2200" dirty="0">
                <a:latin typeface="Courier New" panose="02070309020205020404" pitchFamily="49" charset="0"/>
                <a:ea typeface="新細明體" panose="02020500000000000000" pitchFamily="18" charset="-120"/>
              </a:rPr>
              <a:t>	</a:t>
            </a:r>
            <a:r>
              <a:rPr lang="en-US" altLang="zh-TW" sz="2200" dirty="0" err="1">
                <a:latin typeface="Courier New" panose="02070309020205020404" pitchFamily="49" charset="0"/>
                <a:ea typeface="新細明體" panose="02020500000000000000" pitchFamily="18" charset="-120"/>
              </a:rPr>
              <a:t>glLoadIdentity</a:t>
            </a:r>
            <a:r>
              <a:rPr lang="en-US" altLang="zh-TW" sz="2200" dirty="0">
                <a:latin typeface="Courier New" panose="02070309020205020404" pitchFamily="49" charset="0"/>
                <a:ea typeface="新細明體" panose="02020500000000000000" pitchFamily="18" charset="-120"/>
              </a:rPr>
              <a:t> ();    </a:t>
            </a:r>
          </a:p>
          <a:p>
            <a:pPr eaLnBrk="1" hangingPunct="1">
              <a:spcBef>
                <a:spcPct val="0"/>
              </a:spcBef>
              <a:buFontTx/>
              <a:buNone/>
            </a:pPr>
            <a:r>
              <a:rPr lang="en-US" altLang="zh-TW" sz="2200" dirty="0">
                <a:latin typeface="Courier New" panose="02070309020205020404" pitchFamily="49" charset="0"/>
                <a:ea typeface="新細明體" panose="02020500000000000000" pitchFamily="18" charset="-120"/>
              </a:rPr>
              <a:t>	</a:t>
            </a:r>
            <a:r>
              <a:rPr lang="en-US" altLang="zh-TW" sz="2200" dirty="0" err="1">
                <a:latin typeface="Courier New" panose="02070309020205020404" pitchFamily="49" charset="0"/>
                <a:ea typeface="新細明體" panose="02020500000000000000" pitchFamily="18" charset="-120"/>
              </a:rPr>
              <a:t>glOrtho</a:t>
            </a:r>
            <a:r>
              <a:rPr lang="en-US" altLang="zh-TW" sz="2200" dirty="0">
                <a:latin typeface="Courier New" panose="02070309020205020404" pitchFamily="49" charset="0"/>
                <a:ea typeface="新細明體" panose="02020500000000000000" pitchFamily="18" charset="-120"/>
              </a:rPr>
              <a:t>(-1.0, 1.0, -1.0, 1.0, -1.0, 1.0);  </a:t>
            </a:r>
          </a:p>
          <a:p>
            <a:pPr eaLnBrk="1" hangingPunct="1">
              <a:spcBef>
                <a:spcPct val="0"/>
              </a:spcBef>
              <a:buFontTx/>
              <a:buNone/>
            </a:pPr>
            <a:r>
              <a:rPr lang="en-US" altLang="zh-TW" sz="2200" dirty="0">
                <a:latin typeface="Courier New" panose="02070309020205020404" pitchFamily="49" charset="0"/>
                <a:ea typeface="新細明體" panose="02020500000000000000" pitchFamily="18" charset="-120"/>
              </a:rPr>
              <a:t>}</a:t>
            </a:r>
          </a:p>
        </p:txBody>
      </p:sp>
      <p:sp>
        <p:nvSpPr>
          <p:cNvPr id="36869" name="Line 4"/>
          <p:cNvSpPr>
            <a:spLocks noChangeShapeType="1"/>
          </p:cNvSpPr>
          <p:nvPr/>
        </p:nvSpPr>
        <p:spPr bwMode="auto">
          <a:xfrm flipH="1">
            <a:off x="5643563" y="2247900"/>
            <a:ext cx="1905000" cy="457200"/>
          </a:xfrm>
          <a:prstGeom prst="line">
            <a:avLst/>
          </a:prstGeom>
          <a:noFill/>
          <a:ln w="12700">
            <a:solidFill>
              <a:schemeClr val="accent1"/>
            </a:solidFill>
            <a:round/>
            <a:headEnd type="none" w="sm" len="sm"/>
            <a:tailEnd type="triangle" w="med" len="med"/>
          </a:ln>
          <a:extLst>
            <a:ext uri="{909E8E84-426E-40DD-AFC4-6F175D3DCCD1}">
              <a14:hiddenFill xmlns:a14="http://schemas.microsoft.com/office/drawing/2010/main">
                <a:noFill/>
              </a14:hiddenFill>
            </a:ext>
          </a:extLst>
        </p:spPr>
        <p:txBody>
          <a:bodyPr anchor="ctr" anchorCtr="1"/>
          <a:lstStyle/>
          <a:p>
            <a:endParaRPr lang="zh-TW" altLang="en-US"/>
          </a:p>
        </p:txBody>
      </p:sp>
      <p:sp>
        <p:nvSpPr>
          <p:cNvPr id="36870" name="Text Box 5"/>
          <p:cNvSpPr txBox="1">
            <a:spLocks noChangeArrowheads="1"/>
          </p:cNvSpPr>
          <p:nvPr/>
        </p:nvSpPr>
        <p:spPr bwMode="auto">
          <a:xfrm>
            <a:off x="6672264" y="1831975"/>
            <a:ext cx="22113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nchorCtr="1">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zh-TW" sz="2400">
                <a:solidFill>
                  <a:schemeClr val="accent1"/>
                </a:solidFill>
                <a:latin typeface="Times New Roman" panose="02020603050405020304" pitchFamily="18" charset="0"/>
                <a:ea typeface="新細明體" panose="02020500000000000000" pitchFamily="18" charset="-120"/>
              </a:rPr>
              <a:t>black clear color</a:t>
            </a:r>
          </a:p>
        </p:txBody>
      </p:sp>
      <p:sp>
        <p:nvSpPr>
          <p:cNvPr id="36871" name="Line 6"/>
          <p:cNvSpPr>
            <a:spLocks noChangeShapeType="1"/>
          </p:cNvSpPr>
          <p:nvPr/>
        </p:nvSpPr>
        <p:spPr bwMode="auto">
          <a:xfrm flipH="1">
            <a:off x="7624763" y="2552700"/>
            <a:ext cx="381000" cy="228600"/>
          </a:xfrm>
          <a:prstGeom prst="line">
            <a:avLst/>
          </a:prstGeom>
          <a:noFill/>
          <a:ln w="12700">
            <a:solidFill>
              <a:schemeClr val="accent1"/>
            </a:solidFill>
            <a:round/>
            <a:headEnd type="none" w="sm" len="sm"/>
            <a:tailEnd type="triangle" w="med" len="med"/>
          </a:ln>
          <a:extLst>
            <a:ext uri="{909E8E84-426E-40DD-AFC4-6F175D3DCCD1}">
              <a14:hiddenFill xmlns:a14="http://schemas.microsoft.com/office/drawing/2010/main">
                <a:noFill/>
              </a14:hiddenFill>
            </a:ext>
          </a:extLst>
        </p:spPr>
        <p:txBody>
          <a:bodyPr anchor="ctr" anchorCtr="1"/>
          <a:lstStyle/>
          <a:p>
            <a:endParaRPr lang="zh-TW" altLang="en-US"/>
          </a:p>
        </p:txBody>
      </p:sp>
      <p:sp>
        <p:nvSpPr>
          <p:cNvPr id="36872" name="Text Box 7"/>
          <p:cNvSpPr txBox="1">
            <a:spLocks noChangeArrowheads="1"/>
          </p:cNvSpPr>
          <p:nvPr/>
        </p:nvSpPr>
        <p:spPr bwMode="auto">
          <a:xfrm>
            <a:off x="8005764" y="2247900"/>
            <a:ext cx="21224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nchorCtr="1">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zh-TW" sz="2400">
                <a:solidFill>
                  <a:schemeClr val="accent1"/>
                </a:solidFill>
                <a:latin typeface="Times New Roman" panose="02020603050405020304" pitchFamily="18" charset="0"/>
                <a:ea typeface="新細明體" panose="02020500000000000000" pitchFamily="18" charset="-120"/>
              </a:rPr>
              <a:t>opaque window</a:t>
            </a:r>
          </a:p>
        </p:txBody>
      </p:sp>
      <p:sp>
        <p:nvSpPr>
          <p:cNvPr id="36873" name="Line 8"/>
          <p:cNvSpPr>
            <a:spLocks noChangeShapeType="1"/>
          </p:cNvSpPr>
          <p:nvPr/>
        </p:nvSpPr>
        <p:spPr bwMode="auto">
          <a:xfrm flipH="1">
            <a:off x="6708775" y="3632200"/>
            <a:ext cx="533400" cy="0"/>
          </a:xfrm>
          <a:prstGeom prst="line">
            <a:avLst/>
          </a:prstGeom>
          <a:noFill/>
          <a:ln w="12700">
            <a:solidFill>
              <a:schemeClr val="accent1"/>
            </a:solidFill>
            <a:round/>
            <a:headEnd type="none" w="sm" len="sm"/>
            <a:tailEnd type="triangle" w="med" len="med"/>
          </a:ln>
          <a:extLst>
            <a:ext uri="{909E8E84-426E-40DD-AFC4-6F175D3DCCD1}">
              <a14:hiddenFill xmlns:a14="http://schemas.microsoft.com/office/drawing/2010/main">
                <a:noFill/>
              </a14:hiddenFill>
            </a:ext>
          </a:extLst>
        </p:spPr>
        <p:txBody>
          <a:bodyPr anchor="ctr" anchorCtr="1"/>
          <a:lstStyle/>
          <a:p>
            <a:endParaRPr lang="zh-TW" altLang="en-US"/>
          </a:p>
        </p:txBody>
      </p:sp>
      <p:sp>
        <p:nvSpPr>
          <p:cNvPr id="36874" name="Text Box 9"/>
          <p:cNvSpPr txBox="1">
            <a:spLocks noChangeArrowheads="1"/>
          </p:cNvSpPr>
          <p:nvPr/>
        </p:nvSpPr>
        <p:spPr bwMode="auto">
          <a:xfrm>
            <a:off x="7427914" y="3403600"/>
            <a:ext cx="1908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nchorCtr="1">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zh-TW" sz="2400">
                <a:solidFill>
                  <a:schemeClr val="accent1"/>
                </a:solidFill>
                <a:latin typeface="Times New Roman" panose="02020603050405020304" pitchFamily="18" charset="0"/>
                <a:ea typeface="新細明體" panose="02020500000000000000" pitchFamily="18" charset="-120"/>
              </a:rPr>
              <a:t>fill with white</a:t>
            </a:r>
          </a:p>
        </p:txBody>
      </p:sp>
      <p:sp>
        <p:nvSpPr>
          <p:cNvPr id="36875" name="Line 10"/>
          <p:cNvSpPr>
            <a:spLocks noChangeShapeType="1"/>
          </p:cNvSpPr>
          <p:nvPr/>
        </p:nvSpPr>
        <p:spPr bwMode="auto">
          <a:xfrm flipH="1" flipV="1">
            <a:off x="5562600" y="5111750"/>
            <a:ext cx="762000" cy="685800"/>
          </a:xfrm>
          <a:prstGeom prst="line">
            <a:avLst/>
          </a:prstGeom>
          <a:noFill/>
          <a:ln w="12700">
            <a:solidFill>
              <a:schemeClr val="accent1"/>
            </a:solidFill>
            <a:round/>
            <a:headEnd type="none" w="sm" len="sm"/>
            <a:tailEnd type="triangle" w="med" len="med"/>
          </a:ln>
          <a:extLst>
            <a:ext uri="{909E8E84-426E-40DD-AFC4-6F175D3DCCD1}">
              <a14:hiddenFill xmlns:a14="http://schemas.microsoft.com/office/drawing/2010/main">
                <a:noFill/>
              </a14:hiddenFill>
            </a:ext>
          </a:extLst>
        </p:spPr>
        <p:txBody>
          <a:bodyPr anchor="ctr" anchorCtr="1"/>
          <a:lstStyle/>
          <a:p>
            <a:endParaRPr lang="zh-TW" altLang="en-US"/>
          </a:p>
        </p:txBody>
      </p:sp>
      <p:sp>
        <p:nvSpPr>
          <p:cNvPr id="36876" name="Text Box 11"/>
          <p:cNvSpPr txBox="1">
            <a:spLocks noChangeArrowheads="1"/>
          </p:cNvSpPr>
          <p:nvPr/>
        </p:nvSpPr>
        <p:spPr bwMode="auto">
          <a:xfrm>
            <a:off x="6318250" y="5564188"/>
            <a:ext cx="21542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nchorCtr="1">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zh-TW" sz="2400">
                <a:solidFill>
                  <a:schemeClr val="accent1"/>
                </a:solidFill>
                <a:latin typeface="Times New Roman" panose="02020603050405020304" pitchFamily="18" charset="0"/>
                <a:ea typeface="新細明體" panose="02020500000000000000" pitchFamily="18" charset="-120"/>
              </a:rPr>
              <a:t>viewing volume</a:t>
            </a:r>
          </a:p>
        </p:txBody>
      </p:sp>
    </p:spTree>
    <p:extLst>
      <p:ext uri="{BB962C8B-B14F-4D97-AF65-F5344CB8AC3E}">
        <p14:creationId xmlns:p14="http://schemas.microsoft.com/office/powerpoint/2010/main" val="19019200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Double-Buffered Animation</a:t>
            </a:r>
            <a:endParaRPr lang="zh-TW" altLang="en-US" dirty="0"/>
          </a:p>
        </p:txBody>
      </p:sp>
      <p:pic>
        <p:nvPicPr>
          <p:cNvPr id="4" name="內容版面配置區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567461" y="2142434"/>
            <a:ext cx="5232590" cy="3725310"/>
          </a:xfrm>
        </p:spPr>
      </p:pic>
    </p:spTree>
    <p:extLst>
      <p:ext uri="{BB962C8B-B14F-4D97-AF65-F5344CB8AC3E}">
        <p14:creationId xmlns:p14="http://schemas.microsoft.com/office/powerpoint/2010/main" val="31852757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Double-Buffered Animation</a:t>
            </a:r>
            <a:endParaRPr lang="zh-TW" altLang="en-US" dirty="0"/>
          </a:p>
        </p:txBody>
      </p:sp>
      <p:sp>
        <p:nvSpPr>
          <p:cNvPr id="3" name="內容版面配置區 2"/>
          <p:cNvSpPr>
            <a:spLocks noGrp="1"/>
          </p:cNvSpPr>
          <p:nvPr>
            <p:ph idx="1"/>
          </p:nvPr>
        </p:nvSpPr>
        <p:spPr/>
        <p:txBody>
          <a:bodyPr>
            <a:normAutofit fontScale="55000" lnSpcReduction="20000"/>
          </a:bodyPr>
          <a:lstStyle/>
          <a:p>
            <a:pPr marL="0" indent="0">
              <a:buNone/>
            </a:pPr>
            <a:r>
              <a:rPr lang="en-US" altLang="zh-TW" dirty="0"/>
              <a:t>#include &lt;GL/</a:t>
            </a:r>
            <a:r>
              <a:rPr lang="en-US" altLang="zh-TW" dirty="0" err="1"/>
              <a:t>glut.h</a:t>
            </a:r>
            <a:r>
              <a:rPr lang="en-US" altLang="zh-TW" dirty="0"/>
              <a:t>&gt;</a:t>
            </a:r>
          </a:p>
          <a:p>
            <a:pPr marL="0" indent="0">
              <a:buNone/>
            </a:pPr>
            <a:endParaRPr lang="en-US" altLang="zh-TW" dirty="0"/>
          </a:p>
          <a:p>
            <a:pPr marL="0" indent="0">
              <a:buNone/>
            </a:pPr>
            <a:r>
              <a:rPr lang="en-US" altLang="zh-TW" dirty="0" err="1"/>
              <a:t>int</a:t>
            </a:r>
            <a:r>
              <a:rPr lang="en-US" altLang="zh-TW" dirty="0"/>
              <a:t> main(</a:t>
            </a:r>
            <a:r>
              <a:rPr lang="en-US" altLang="zh-TW" dirty="0" err="1"/>
              <a:t>int</a:t>
            </a:r>
            <a:r>
              <a:rPr lang="en-US" altLang="zh-TW" dirty="0"/>
              <a:t> </a:t>
            </a:r>
            <a:r>
              <a:rPr lang="en-US" altLang="zh-TW" dirty="0" err="1"/>
              <a:t>argc</a:t>
            </a:r>
            <a:r>
              <a:rPr lang="en-US" altLang="zh-TW" dirty="0"/>
              <a:t>, char** </a:t>
            </a:r>
            <a:r>
              <a:rPr lang="en-US" altLang="zh-TW" dirty="0" err="1"/>
              <a:t>argv</a:t>
            </a:r>
            <a:r>
              <a:rPr lang="en-US" altLang="zh-TW" dirty="0"/>
              <a:t>)</a:t>
            </a:r>
          </a:p>
          <a:p>
            <a:pPr marL="0" indent="0">
              <a:buNone/>
            </a:pPr>
            <a:r>
              <a:rPr lang="en-US" altLang="zh-TW" dirty="0"/>
              <a:t>{</a:t>
            </a:r>
          </a:p>
          <a:p>
            <a:pPr marL="0" indent="0">
              <a:buNone/>
            </a:pPr>
            <a:r>
              <a:rPr lang="en-US" altLang="zh-TW" dirty="0"/>
              <a:t>	</a:t>
            </a:r>
            <a:r>
              <a:rPr lang="en-US" altLang="zh-TW" dirty="0" err="1"/>
              <a:t>glutInit</a:t>
            </a:r>
            <a:r>
              <a:rPr lang="en-US" altLang="zh-TW" dirty="0"/>
              <a:t>(&amp;</a:t>
            </a:r>
            <a:r>
              <a:rPr lang="en-US" altLang="zh-TW" dirty="0" err="1"/>
              <a:t>argc,argv</a:t>
            </a:r>
            <a:r>
              <a:rPr lang="en-US" altLang="zh-TW" dirty="0"/>
              <a:t>); </a:t>
            </a:r>
          </a:p>
          <a:p>
            <a:pPr marL="0" indent="0">
              <a:buNone/>
            </a:pPr>
            <a:r>
              <a:rPr lang="en-US" altLang="zh-TW" dirty="0"/>
              <a:t>	</a:t>
            </a:r>
            <a:r>
              <a:rPr lang="en-US" altLang="zh-TW" dirty="0" err="1"/>
              <a:t>glutInitDisplayMode</a:t>
            </a:r>
            <a:r>
              <a:rPr lang="en-US" altLang="zh-TW" dirty="0"/>
              <a:t>(</a:t>
            </a:r>
            <a:r>
              <a:rPr lang="en-US" altLang="zh-TW" b="1" dirty="0">
                <a:solidFill>
                  <a:srgbClr val="FF0000"/>
                </a:solidFill>
              </a:rPr>
              <a:t>GLUT_DOUBLE</a:t>
            </a:r>
            <a:r>
              <a:rPr lang="en-US" altLang="zh-TW" dirty="0"/>
              <a:t>|GLUT_RGB);      </a:t>
            </a:r>
          </a:p>
          <a:p>
            <a:pPr marL="0" indent="0">
              <a:buNone/>
            </a:pPr>
            <a:r>
              <a:rPr lang="en-US" altLang="zh-TW" dirty="0"/>
              <a:t>	</a:t>
            </a:r>
            <a:r>
              <a:rPr lang="en-US" altLang="zh-TW" dirty="0" err="1"/>
              <a:t>glutInitWindowSize</a:t>
            </a:r>
            <a:r>
              <a:rPr lang="en-US" altLang="zh-TW" dirty="0"/>
              <a:t>(500,500);    	</a:t>
            </a:r>
          </a:p>
          <a:p>
            <a:pPr marL="0" indent="0">
              <a:buNone/>
            </a:pPr>
            <a:r>
              <a:rPr lang="en-US" altLang="zh-TW" dirty="0"/>
              <a:t>	</a:t>
            </a:r>
            <a:r>
              <a:rPr lang="en-US" altLang="zh-TW" dirty="0" err="1"/>
              <a:t>glutInitWindowPosition</a:t>
            </a:r>
            <a:r>
              <a:rPr lang="en-US" altLang="zh-TW" dirty="0"/>
              <a:t>(0,0); </a:t>
            </a:r>
          </a:p>
          <a:p>
            <a:pPr marL="0" indent="0">
              <a:buNone/>
            </a:pPr>
            <a:r>
              <a:rPr lang="en-US" altLang="zh-TW" dirty="0"/>
              <a:t>	</a:t>
            </a:r>
            <a:r>
              <a:rPr lang="en-US" altLang="zh-TW" dirty="0" err="1"/>
              <a:t>glutCreateWindow</a:t>
            </a:r>
            <a:r>
              <a:rPr lang="en-US" altLang="zh-TW" dirty="0"/>
              <a:t>("simple");     </a:t>
            </a:r>
          </a:p>
          <a:p>
            <a:pPr marL="0" indent="0">
              <a:buNone/>
            </a:pPr>
            <a:r>
              <a:rPr lang="en-US" altLang="zh-TW" dirty="0"/>
              <a:t>	</a:t>
            </a:r>
            <a:r>
              <a:rPr lang="en-US" altLang="zh-TW" dirty="0" err="1"/>
              <a:t>glutDisplayFunc</a:t>
            </a:r>
            <a:r>
              <a:rPr lang="en-US" altLang="zh-TW" dirty="0"/>
              <a:t>(</a:t>
            </a:r>
            <a:r>
              <a:rPr lang="en-US" altLang="zh-TW" dirty="0" err="1"/>
              <a:t>mydisplay</a:t>
            </a:r>
            <a:r>
              <a:rPr lang="en-US" altLang="zh-TW" dirty="0"/>
              <a:t>);  </a:t>
            </a:r>
          </a:p>
          <a:p>
            <a:pPr marL="0" indent="0">
              <a:buNone/>
            </a:pPr>
            <a:r>
              <a:rPr lang="en-US" altLang="zh-TW" dirty="0"/>
              <a:t>  </a:t>
            </a:r>
          </a:p>
          <a:p>
            <a:pPr marL="0" indent="0">
              <a:buNone/>
            </a:pPr>
            <a:r>
              <a:rPr lang="en-US" altLang="zh-TW" dirty="0"/>
              <a:t>	</a:t>
            </a:r>
            <a:r>
              <a:rPr lang="en-US" altLang="zh-TW" dirty="0" err="1"/>
              <a:t>init</a:t>
            </a:r>
            <a:r>
              <a:rPr lang="en-US" altLang="zh-TW" dirty="0"/>
              <a:t>(); </a:t>
            </a:r>
          </a:p>
          <a:p>
            <a:pPr marL="0" indent="0">
              <a:buNone/>
            </a:pPr>
            <a:r>
              <a:rPr lang="en-US" altLang="zh-TW" dirty="0"/>
              <a:t>   </a:t>
            </a:r>
          </a:p>
          <a:p>
            <a:pPr marL="0" indent="0">
              <a:buNone/>
            </a:pPr>
            <a:r>
              <a:rPr lang="en-US" altLang="zh-TW" dirty="0"/>
              <a:t>	</a:t>
            </a:r>
            <a:r>
              <a:rPr lang="en-US" altLang="zh-TW" dirty="0" err="1"/>
              <a:t>glutMainLoop</a:t>
            </a:r>
            <a:r>
              <a:rPr lang="en-US" altLang="zh-TW" dirty="0"/>
              <a:t>();</a:t>
            </a:r>
          </a:p>
          <a:p>
            <a:pPr marL="0" indent="0">
              <a:buNone/>
            </a:pPr>
            <a:r>
              <a:rPr lang="en-US" altLang="zh-TW" dirty="0"/>
              <a:t>}</a:t>
            </a:r>
          </a:p>
        </p:txBody>
      </p:sp>
      <p:sp>
        <p:nvSpPr>
          <p:cNvPr id="4" name="Rectangle 3"/>
          <p:cNvSpPr txBox="1">
            <a:spLocks noChangeArrowheads="1"/>
          </p:cNvSpPr>
          <p:nvPr/>
        </p:nvSpPr>
        <p:spPr>
          <a:xfrm>
            <a:off x="2797029" y="1825625"/>
            <a:ext cx="8077200" cy="47244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ct val="0"/>
              </a:spcBef>
              <a:buFontTx/>
              <a:buNone/>
            </a:pPr>
            <a:endParaRPr lang="en-US" altLang="zh-TW" sz="2200" dirty="0">
              <a:latin typeface="Courier New" panose="02070309020205020404" pitchFamily="49" charset="0"/>
              <a:ea typeface="新細明體" panose="02020500000000000000" pitchFamily="18" charset="-120"/>
            </a:endParaRPr>
          </a:p>
        </p:txBody>
      </p:sp>
    </p:spTree>
    <p:extLst>
      <p:ext uri="{BB962C8B-B14F-4D97-AF65-F5344CB8AC3E}">
        <p14:creationId xmlns:p14="http://schemas.microsoft.com/office/powerpoint/2010/main" val="37314850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Double-Buffered Animation</a:t>
            </a:r>
            <a:endParaRPr lang="zh-TW" altLang="en-US" dirty="0"/>
          </a:p>
        </p:txBody>
      </p:sp>
      <p:sp>
        <p:nvSpPr>
          <p:cNvPr id="3" name="內容版面配置區 2"/>
          <p:cNvSpPr>
            <a:spLocks noGrp="1"/>
          </p:cNvSpPr>
          <p:nvPr>
            <p:ph idx="1"/>
          </p:nvPr>
        </p:nvSpPr>
        <p:spPr/>
        <p:txBody>
          <a:bodyPr>
            <a:normAutofit fontScale="85000" lnSpcReduction="20000"/>
          </a:bodyPr>
          <a:lstStyle/>
          <a:p>
            <a:pPr marL="0" indent="0">
              <a:buNone/>
            </a:pPr>
            <a:r>
              <a:rPr lang="en-US" altLang="zh-TW" dirty="0"/>
              <a:t>void </a:t>
            </a:r>
            <a:r>
              <a:rPr lang="en-US" altLang="zh-TW" dirty="0" err="1"/>
              <a:t>mydisplay</a:t>
            </a:r>
            <a:r>
              <a:rPr lang="en-US" altLang="zh-TW" dirty="0"/>
              <a:t>(){</a:t>
            </a:r>
          </a:p>
          <a:p>
            <a:pPr marL="0" indent="0">
              <a:buNone/>
            </a:pPr>
            <a:r>
              <a:rPr lang="en-US" altLang="zh-TW" dirty="0"/>
              <a:t>     </a:t>
            </a:r>
            <a:r>
              <a:rPr lang="en-US" altLang="zh-TW" dirty="0" err="1"/>
              <a:t>glClear</a:t>
            </a:r>
            <a:r>
              <a:rPr lang="en-US" altLang="zh-TW" dirty="0"/>
              <a:t>(GL_COLOR_BUFFER_BIT); </a:t>
            </a:r>
          </a:p>
          <a:p>
            <a:pPr marL="0" indent="0">
              <a:buNone/>
            </a:pPr>
            <a:r>
              <a:rPr lang="en-US" altLang="zh-TW" dirty="0"/>
              <a:t>	</a:t>
            </a:r>
            <a:r>
              <a:rPr lang="en-US" altLang="zh-TW" dirty="0" err="1"/>
              <a:t>glBegin</a:t>
            </a:r>
            <a:r>
              <a:rPr lang="en-US" altLang="zh-TW" dirty="0"/>
              <a:t>(GL_POLYGON);        </a:t>
            </a:r>
          </a:p>
          <a:p>
            <a:pPr marL="0" indent="0">
              <a:buNone/>
            </a:pPr>
            <a:r>
              <a:rPr lang="en-US" altLang="zh-TW" dirty="0"/>
              <a:t>		glVertex2f(-0.5, -0.5);        </a:t>
            </a:r>
          </a:p>
          <a:p>
            <a:pPr marL="0" indent="0">
              <a:buNone/>
            </a:pPr>
            <a:r>
              <a:rPr lang="en-US" altLang="zh-TW" dirty="0"/>
              <a:t>		glVertex2f(-0.5, 0.5);        </a:t>
            </a:r>
          </a:p>
          <a:p>
            <a:pPr marL="0" indent="0">
              <a:buNone/>
            </a:pPr>
            <a:r>
              <a:rPr lang="en-US" altLang="zh-TW" dirty="0"/>
              <a:t>		glVertex2f(0.5, 0.5);        </a:t>
            </a:r>
          </a:p>
          <a:p>
            <a:pPr marL="0" indent="0">
              <a:buNone/>
            </a:pPr>
            <a:r>
              <a:rPr lang="en-US" altLang="zh-TW" dirty="0"/>
              <a:t>		glVertex2f(0.5, -0.5);    </a:t>
            </a:r>
          </a:p>
          <a:p>
            <a:pPr marL="0" indent="0">
              <a:buNone/>
            </a:pPr>
            <a:r>
              <a:rPr lang="en-US" altLang="zh-TW" dirty="0"/>
              <a:t>	</a:t>
            </a:r>
            <a:r>
              <a:rPr lang="en-US" altLang="zh-TW" dirty="0" err="1"/>
              <a:t>glEnd</a:t>
            </a:r>
            <a:r>
              <a:rPr lang="en-US" altLang="zh-TW" dirty="0"/>
              <a:t>();</a:t>
            </a:r>
          </a:p>
          <a:p>
            <a:pPr marL="0" indent="0">
              <a:buNone/>
            </a:pPr>
            <a:r>
              <a:rPr lang="en-US" altLang="zh-TW" dirty="0"/>
              <a:t>	</a:t>
            </a:r>
            <a:r>
              <a:rPr lang="en-US" altLang="zh-TW" dirty="0" err="1"/>
              <a:t>glFlush</a:t>
            </a:r>
            <a:r>
              <a:rPr lang="en-US" altLang="zh-TW" dirty="0"/>
              <a:t>(); </a:t>
            </a:r>
            <a:endParaRPr lang="en-US" altLang="zh-TW" dirty="0" smtClean="0"/>
          </a:p>
          <a:p>
            <a:pPr marL="0" indent="0">
              <a:buNone/>
            </a:pPr>
            <a:r>
              <a:rPr lang="en-US" altLang="zh-TW" dirty="0"/>
              <a:t>	</a:t>
            </a:r>
            <a:r>
              <a:rPr lang="en-US" altLang="zh-TW" b="1" dirty="0" err="1">
                <a:solidFill>
                  <a:srgbClr val="FF0000"/>
                </a:solidFill>
              </a:rPr>
              <a:t>glutSwapBuffers</a:t>
            </a:r>
            <a:r>
              <a:rPr lang="en-US" altLang="zh-TW" b="1" dirty="0">
                <a:solidFill>
                  <a:srgbClr val="FF0000"/>
                </a:solidFill>
              </a:rPr>
              <a:t>();</a:t>
            </a:r>
          </a:p>
          <a:p>
            <a:pPr marL="0" indent="0">
              <a:buNone/>
            </a:pPr>
            <a:r>
              <a:rPr lang="en-US" altLang="zh-TW" dirty="0" smtClean="0"/>
              <a:t>}</a:t>
            </a:r>
            <a:endParaRPr lang="en-US" altLang="zh-TW" dirty="0"/>
          </a:p>
        </p:txBody>
      </p:sp>
    </p:spTree>
    <p:extLst>
      <p:ext uri="{BB962C8B-B14F-4D97-AF65-F5344CB8AC3E}">
        <p14:creationId xmlns:p14="http://schemas.microsoft.com/office/powerpoint/2010/main" val="22192111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0"/>
            <a:r>
              <a:rPr lang="en-US" dirty="0" smtClean="0"/>
              <a:t>OpenGL</a:t>
            </a:r>
            <a:r>
              <a:rPr lang="en-US" dirty="0"/>
              <a:t> – </a:t>
            </a:r>
            <a:r>
              <a:rPr lang="en-US" dirty="0" smtClean="0"/>
              <a:t>History</a:t>
            </a:r>
            <a:endParaRPr lang="en-US" dirty="0"/>
          </a:p>
        </p:txBody>
      </p:sp>
      <p:sp>
        <p:nvSpPr>
          <p:cNvPr id="3" name="Content Placeholder 2"/>
          <p:cNvSpPr>
            <a:spLocks noGrp="1"/>
          </p:cNvSpPr>
          <p:nvPr>
            <p:ph idx="1"/>
          </p:nvPr>
        </p:nvSpPr>
        <p:spPr/>
        <p:txBody>
          <a:bodyPr>
            <a:normAutofit/>
          </a:bodyPr>
          <a:lstStyle/>
          <a:p>
            <a:pPr algn="l" rtl="0"/>
            <a:r>
              <a:rPr lang="en-US" dirty="0" smtClean="0"/>
              <a:t>OpenGL 1 </a:t>
            </a:r>
          </a:p>
          <a:p>
            <a:pPr algn="l" rtl="0"/>
            <a:r>
              <a:rPr lang="en-US" dirty="0" smtClean="0"/>
              <a:t>OpenGL 2</a:t>
            </a:r>
          </a:p>
          <a:p>
            <a:pPr algn="l" rtl="0"/>
            <a:r>
              <a:rPr lang="en-US" dirty="0" smtClean="0"/>
              <a:t>OpenGL 3</a:t>
            </a:r>
          </a:p>
          <a:p>
            <a:pPr algn="l" rtl="0"/>
            <a:endParaRPr lang="en-US" dirty="0" smtClean="0"/>
          </a:p>
          <a:p>
            <a:pPr algn="l" rtl="0"/>
            <a:r>
              <a:rPr lang="en-US" dirty="0" smtClean="0">
                <a:solidFill>
                  <a:srgbClr val="0000FF"/>
                </a:solidFill>
              </a:rPr>
              <a:t>OpenGL 3.1</a:t>
            </a:r>
          </a:p>
          <a:p>
            <a:pPr algn="l" rtl="0"/>
            <a:r>
              <a:rPr lang="en-US" dirty="0"/>
              <a:t>.</a:t>
            </a:r>
            <a:r>
              <a:rPr lang="en-US" dirty="0" smtClean="0"/>
              <a:t>.</a:t>
            </a:r>
          </a:p>
          <a:p>
            <a:pPr algn="l" rtl="0"/>
            <a:r>
              <a:rPr lang="en-US" dirty="0" smtClean="0"/>
              <a:t>OpenGL 4.5</a:t>
            </a:r>
            <a:endParaRPr lang="en-US" dirty="0"/>
          </a:p>
        </p:txBody>
      </p:sp>
      <p:sp>
        <p:nvSpPr>
          <p:cNvPr id="4" name="TextBox 3"/>
          <p:cNvSpPr txBox="1"/>
          <p:nvPr/>
        </p:nvSpPr>
        <p:spPr>
          <a:xfrm>
            <a:off x="5765295" y="2164505"/>
            <a:ext cx="2582374" cy="584775"/>
          </a:xfrm>
          <a:prstGeom prst="rect">
            <a:avLst/>
          </a:prstGeom>
          <a:noFill/>
        </p:spPr>
        <p:txBody>
          <a:bodyPr wrap="none" rtlCol="0">
            <a:spAutoFit/>
          </a:bodyPr>
          <a:lstStyle/>
          <a:p>
            <a:pPr algn="ctr" rtl="0"/>
            <a:r>
              <a:rPr lang="en-US" sz="3200" dirty="0">
                <a:solidFill>
                  <a:srgbClr val="FF0000"/>
                </a:solidFill>
              </a:rPr>
              <a:t>State Machine</a:t>
            </a:r>
          </a:p>
        </p:txBody>
      </p:sp>
      <p:sp>
        <p:nvSpPr>
          <p:cNvPr id="5" name="Right Brace 4"/>
          <p:cNvSpPr/>
          <p:nvPr/>
        </p:nvSpPr>
        <p:spPr>
          <a:xfrm>
            <a:off x="4511824" y="1772816"/>
            <a:ext cx="720080" cy="1368152"/>
          </a:xfrm>
          <a:prstGeom prst="rightBrace">
            <a:avLst>
              <a:gd name="adj1" fmla="val 42966"/>
              <a:gd name="adj2"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6" name="Right Brace 5"/>
          <p:cNvSpPr/>
          <p:nvPr/>
        </p:nvSpPr>
        <p:spPr>
          <a:xfrm>
            <a:off x="4511824" y="4077073"/>
            <a:ext cx="720080" cy="1481725"/>
          </a:xfrm>
          <a:prstGeom prst="rightBrace">
            <a:avLst>
              <a:gd name="adj1" fmla="val 42966"/>
              <a:gd name="adj2"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7" name="TextBox 6"/>
          <p:cNvSpPr txBox="1"/>
          <p:nvPr/>
        </p:nvSpPr>
        <p:spPr>
          <a:xfrm>
            <a:off x="5589158" y="4525547"/>
            <a:ext cx="2934651" cy="584775"/>
          </a:xfrm>
          <a:prstGeom prst="rect">
            <a:avLst/>
          </a:prstGeom>
          <a:noFill/>
        </p:spPr>
        <p:txBody>
          <a:bodyPr wrap="none" rtlCol="0">
            <a:spAutoFit/>
          </a:bodyPr>
          <a:lstStyle/>
          <a:p>
            <a:pPr algn="ctr" rtl="0"/>
            <a:r>
              <a:rPr lang="en-US" sz="3200" dirty="0">
                <a:solidFill>
                  <a:srgbClr val="FF0000"/>
                </a:solidFill>
              </a:rPr>
              <a:t>Data flow model</a:t>
            </a:r>
          </a:p>
        </p:txBody>
      </p:sp>
    </p:spTree>
    <p:extLst>
      <p:ext uri="{BB962C8B-B14F-4D97-AF65-F5344CB8AC3E}">
        <p14:creationId xmlns:p14="http://schemas.microsoft.com/office/powerpoint/2010/main" val="102695336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No Fixed Function</a:t>
            </a:r>
            <a:endParaRPr lang="zh-TW" altLang="en-US" dirty="0"/>
          </a:p>
        </p:txBody>
      </p:sp>
      <p:sp>
        <p:nvSpPr>
          <p:cNvPr id="3" name="內容版面配置區 2"/>
          <p:cNvSpPr>
            <a:spLocks noGrp="1"/>
          </p:cNvSpPr>
          <p:nvPr>
            <p:ph idx="1"/>
          </p:nvPr>
        </p:nvSpPr>
        <p:spPr/>
        <p:txBody>
          <a:bodyPr>
            <a:normAutofit/>
          </a:bodyPr>
          <a:lstStyle/>
          <a:p>
            <a:r>
              <a:rPr lang="en-US" altLang="zh-TW" dirty="0"/>
              <a:t>Built-In matrix-functions/stacks:</a:t>
            </a:r>
          </a:p>
          <a:p>
            <a:pPr lvl="1"/>
            <a:r>
              <a:rPr lang="en-US" altLang="zh-TW" dirty="0" err="1"/>
              <a:t>glMatrixMode</a:t>
            </a:r>
            <a:r>
              <a:rPr lang="en-US" altLang="zh-TW" dirty="0"/>
              <a:t>, </a:t>
            </a:r>
            <a:r>
              <a:rPr lang="en-US" altLang="zh-TW" dirty="0" err="1"/>
              <a:t>glMult</a:t>
            </a:r>
            <a:r>
              <a:rPr lang="en-US" altLang="zh-TW" dirty="0"/>
              <a:t>/</a:t>
            </a:r>
            <a:r>
              <a:rPr lang="en-US" altLang="zh-TW" dirty="0" err="1"/>
              <a:t>LoadMatrix</a:t>
            </a:r>
            <a:r>
              <a:rPr lang="en-US" altLang="zh-TW" dirty="0"/>
              <a:t>,</a:t>
            </a:r>
          </a:p>
          <a:p>
            <a:pPr lvl="1"/>
            <a:r>
              <a:rPr lang="en-US" altLang="zh-TW" dirty="0" err="1"/>
              <a:t>glRotate</a:t>
            </a:r>
            <a:r>
              <a:rPr lang="en-US" altLang="zh-TW" dirty="0"/>
              <a:t>/Translate/Scale, </a:t>
            </a:r>
            <a:r>
              <a:rPr lang="en-US" altLang="zh-TW" dirty="0" err="1"/>
              <a:t>glPush</a:t>
            </a:r>
            <a:r>
              <a:rPr lang="en-US" altLang="zh-TW" dirty="0"/>
              <a:t>/</a:t>
            </a:r>
            <a:r>
              <a:rPr lang="en-US" altLang="zh-TW" dirty="0" err="1"/>
              <a:t>PopMatrix</a:t>
            </a:r>
            <a:r>
              <a:rPr lang="en-US" altLang="zh-TW" dirty="0"/>
              <a:t>…</a:t>
            </a:r>
          </a:p>
          <a:p>
            <a:r>
              <a:rPr lang="en-US" altLang="zh-TW" dirty="0"/>
              <a:t>Immediate Mode:</a:t>
            </a:r>
          </a:p>
          <a:p>
            <a:pPr lvl="1"/>
            <a:r>
              <a:rPr lang="en-US" altLang="zh-TW" dirty="0" err="1"/>
              <a:t>glBegin</a:t>
            </a:r>
            <a:r>
              <a:rPr lang="en-US" altLang="zh-TW" dirty="0"/>
              <a:t>/End, </a:t>
            </a:r>
            <a:r>
              <a:rPr lang="en-US" altLang="zh-TW" dirty="0" err="1"/>
              <a:t>glVertex</a:t>
            </a:r>
            <a:r>
              <a:rPr lang="en-US" altLang="zh-TW" dirty="0"/>
              <a:t>, </a:t>
            </a:r>
            <a:r>
              <a:rPr lang="en-US" altLang="zh-TW" dirty="0" err="1"/>
              <a:t>glTexCoords</a:t>
            </a:r>
            <a:r>
              <a:rPr lang="en-US" altLang="zh-TW" dirty="0"/>
              <a:t>…</a:t>
            </a:r>
          </a:p>
          <a:p>
            <a:r>
              <a:rPr lang="en-US" altLang="zh-TW" dirty="0"/>
              <a:t>Material and Lighting:</a:t>
            </a:r>
          </a:p>
          <a:p>
            <a:pPr lvl="1"/>
            <a:r>
              <a:rPr lang="en-US" altLang="zh-TW" dirty="0" err="1"/>
              <a:t>glLight</a:t>
            </a:r>
            <a:r>
              <a:rPr lang="en-US" altLang="zh-TW" dirty="0"/>
              <a:t>, </a:t>
            </a:r>
            <a:r>
              <a:rPr lang="en-US" altLang="zh-TW" dirty="0" err="1"/>
              <a:t>glMaterial</a:t>
            </a:r>
            <a:r>
              <a:rPr lang="en-US" altLang="zh-TW" dirty="0"/>
              <a:t>, …</a:t>
            </a:r>
          </a:p>
          <a:p>
            <a:r>
              <a:rPr lang="en-US" altLang="zh-TW" dirty="0"/>
              <a:t>Attribute-Stack:</a:t>
            </a:r>
          </a:p>
          <a:p>
            <a:pPr lvl="1"/>
            <a:r>
              <a:rPr lang="en-US" altLang="zh-TW" dirty="0" err="1"/>
              <a:t>glPush</a:t>
            </a:r>
            <a:r>
              <a:rPr lang="en-US" altLang="zh-TW" dirty="0"/>
              <a:t>/</a:t>
            </a:r>
            <a:r>
              <a:rPr lang="en-US" altLang="zh-TW" dirty="0" err="1"/>
              <a:t>PopAttrib</a:t>
            </a:r>
            <a:r>
              <a:rPr lang="en-US" altLang="zh-TW" dirty="0"/>
              <a:t>, …</a:t>
            </a:r>
            <a:endParaRPr lang="zh-TW" altLang="en-US" dirty="0"/>
          </a:p>
        </p:txBody>
      </p:sp>
    </p:spTree>
    <p:extLst>
      <p:ext uri="{BB962C8B-B14F-4D97-AF65-F5344CB8AC3E}">
        <p14:creationId xmlns:p14="http://schemas.microsoft.com/office/powerpoint/2010/main" val="19357944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內容版面配置區 3" descr="opengl1.jpg"/>
          <p:cNvPicPr>
            <a:picLocks noChangeAspect="1"/>
          </p:cNvPicPr>
          <p:nvPr/>
        </p:nvPicPr>
        <p:blipFill>
          <a:blip r:embed="rId3" cstate="print"/>
          <a:stretch>
            <a:fillRect/>
          </a:stretch>
        </p:blipFill>
        <p:spPr>
          <a:xfrm>
            <a:off x="6953250" y="4191000"/>
            <a:ext cx="5238750" cy="2667000"/>
          </a:xfrm>
          <a:prstGeom prst="rect">
            <a:avLst/>
          </a:prstGeom>
        </p:spPr>
      </p:pic>
      <p:sp>
        <p:nvSpPr>
          <p:cNvPr id="2" name="Title 1"/>
          <p:cNvSpPr>
            <a:spLocks noGrp="1"/>
          </p:cNvSpPr>
          <p:nvPr>
            <p:ph type="title"/>
          </p:nvPr>
        </p:nvSpPr>
        <p:spPr/>
        <p:txBody>
          <a:bodyPr/>
          <a:lstStyle/>
          <a:p>
            <a:pPr rtl="0"/>
            <a:r>
              <a:rPr lang="en-US" dirty="0" smtClean="0"/>
              <a:t>OpenGL</a:t>
            </a:r>
            <a:endParaRPr lang="en-US" dirty="0"/>
          </a:p>
        </p:txBody>
      </p:sp>
      <p:sp>
        <p:nvSpPr>
          <p:cNvPr id="3" name="Content Placeholder 2"/>
          <p:cNvSpPr>
            <a:spLocks noGrp="1"/>
          </p:cNvSpPr>
          <p:nvPr>
            <p:ph idx="1"/>
          </p:nvPr>
        </p:nvSpPr>
        <p:spPr/>
        <p:txBody>
          <a:bodyPr/>
          <a:lstStyle/>
          <a:p>
            <a:r>
              <a:rPr lang="en-US" altLang="zh-TW" dirty="0"/>
              <a:t>Created in 1991 by Silicon Graphics. Now it is managed by the </a:t>
            </a:r>
            <a:r>
              <a:rPr lang="en-US" altLang="zh-TW" dirty="0" err="1"/>
              <a:t>Khronos</a:t>
            </a:r>
            <a:r>
              <a:rPr lang="en-US" altLang="zh-TW" dirty="0"/>
              <a:t> consortium</a:t>
            </a:r>
          </a:p>
          <a:p>
            <a:pPr algn="l" rtl="0"/>
            <a:r>
              <a:rPr lang="en-US" dirty="0" smtClean="0"/>
              <a:t>Application programming interface (</a:t>
            </a:r>
            <a:r>
              <a:rPr lang="en-US" dirty="0" smtClean="0">
                <a:solidFill>
                  <a:srgbClr val="0000FF"/>
                </a:solidFill>
              </a:rPr>
              <a:t>API</a:t>
            </a:r>
            <a:r>
              <a:rPr lang="en-US" dirty="0" smtClean="0"/>
              <a:t>) for </a:t>
            </a:r>
            <a:r>
              <a:rPr lang="en-US" dirty="0" smtClean="0">
                <a:solidFill>
                  <a:srgbClr val="FF0000"/>
                </a:solidFill>
              </a:rPr>
              <a:t>rendering</a:t>
            </a:r>
            <a:r>
              <a:rPr lang="en-US" dirty="0" smtClean="0"/>
              <a:t> 2D\3D graphics</a:t>
            </a:r>
            <a:endParaRPr lang="en-US" dirty="0"/>
          </a:p>
          <a:p>
            <a:pPr algn="l" rtl="0"/>
            <a:r>
              <a:rPr lang="en-US" dirty="0" smtClean="0"/>
              <a:t>The API interacts with the graphics processing unit (</a:t>
            </a:r>
            <a:r>
              <a:rPr lang="en-US" dirty="0" smtClean="0">
                <a:solidFill>
                  <a:srgbClr val="0000FF"/>
                </a:solidFill>
              </a:rPr>
              <a:t>GPU</a:t>
            </a:r>
            <a:r>
              <a:rPr lang="en-US" dirty="0" smtClean="0"/>
              <a:t>)</a:t>
            </a:r>
            <a:endParaRPr lang="en-US" dirty="0"/>
          </a:p>
          <a:p>
            <a:r>
              <a:rPr lang="en-US" dirty="0" smtClean="0"/>
              <a:t>Language-independent</a:t>
            </a:r>
            <a:r>
              <a:rPr lang="en-US" dirty="0"/>
              <a:t>: has many bindings, e.g., </a:t>
            </a:r>
            <a:r>
              <a:rPr lang="en-US" dirty="0" err="1"/>
              <a:t>WebGL</a:t>
            </a:r>
            <a:r>
              <a:rPr lang="en-US" dirty="0" smtClean="0"/>
              <a:t>.</a:t>
            </a:r>
            <a:endParaRPr lang="en-US" dirty="0"/>
          </a:p>
          <a:p>
            <a:r>
              <a:rPr lang="en-US" dirty="0"/>
              <a:t>Platform-independent: works on Win/Linux/..</a:t>
            </a:r>
          </a:p>
          <a:p>
            <a:pPr algn="l" rtl="0"/>
            <a:endParaRPr lang="en-US" dirty="0"/>
          </a:p>
        </p:txBody>
      </p:sp>
    </p:spTree>
    <p:extLst>
      <p:ext uri="{BB962C8B-B14F-4D97-AF65-F5344CB8AC3E}">
        <p14:creationId xmlns:p14="http://schemas.microsoft.com/office/powerpoint/2010/main" val="400429622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0"/>
            <a:r>
              <a:rPr lang="en-US" dirty="0" smtClean="0"/>
              <a:t>OpenGL</a:t>
            </a:r>
            <a:r>
              <a:rPr lang="en-US" dirty="0"/>
              <a:t> </a:t>
            </a:r>
            <a:r>
              <a:rPr lang="en-US" dirty="0" smtClean="0"/>
              <a:t>– Coding </a:t>
            </a:r>
            <a:endParaRPr lang="en-US" dirty="0"/>
          </a:p>
        </p:txBody>
      </p:sp>
      <p:sp>
        <p:nvSpPr>
          <p:cNvPr id="3" name="Content Placeholder 2"/>
          <p:cNvSpPr>
            <a:spLocks noGrp="1"/>
          </p:cNvSpPr>
          <p:nvPr>
            <p:ph idx="1"/>
          </p:nvPr>
        </p:nvSpPr>
        <p:spPr/>
        <p:txBody>
          <a:bodyPr>
            <a:normAutofit/>
          </a:bodyPr>
          <a:lstStyle/>
          <a:p>
            <a:pPr algn="l" rtl="0"/>
            <a:r>
              <a:rPr lang="en-US" dirty="0" smtClean="0"/>
              <a:t>The API is obtained by including </a:t>
            </a:r>
            <a:r>
              <a:rPr lang="en-US" dirty="0" err="1" smtClean="0">
                <a:solidFill>
                  <a:srgbClr val="FF0000"/>
                </a:solidFill>
              </a:rPr>
              <a:t>freeglut</a:t>
            </a:r>
            <a:r>
              <a:rPr lang="en-US" dirty="0" smtClean="0"/>
              <a:t>:</a:t>
            </a:r>
          </a:p>
          <a:p>
            <a:pPr marL="0" indent="0">
              <a:buNone/>
            </a:pPr>
            <a:endParaRPr lang="en-US" dirty="0" smtClean="0"/>
          </a:p>
          <a:p>
            <a:pPr algn="l" rtl="0"/>
            <a:endParaRPr lang="en-US" dirty="0"/>
          </a:p>
          <a:p>
            <a:pPr algn="l" rtl="0"/>
            <a:r>
              <a:rPr lang="en-US" dirty="0" smtClean="0"/>
              <a:t>Extensions are accessed through </a:t>
            </a:r>
            <a:r>
              <a:rPr lang="en-US" dirty="0" smtClean="0">
                <a:solidFill>
                  <a:srgbClr val="FF0000"/>
                </a:solidFill>
              </a:rPr>
              <a:t>GLEW</a:t>
            </a:r>
            <a:r>
              <a:rPr lang="en-US" dirty="0" smtClean="0"/>
              <a:t>:</a:t>
            </a:r>
            <a:endParaRPr lang="en-US" dirty="0"/>
          </a:p>
        </p:txBody>
      </p:sp>
      <p:sp>
        <p:nvSpPr>
          <p:cNvPr id="4" name="Content Placeholder 5"/>
          <p:cNvSpPr txBox="1">
            <a:spLocks/>
          </p:cNvSpPr>
          <p:nvPr/>
        </p:nvSpPr>
        <p:spPr>
          <a:xfrm>
            <a:off x="1981200" y="2492896"/>
            <a:ext cx="8229600" cy="576064"/>
          </a:xfrm>
          <a:prstGeom prst="rect">
            <a:avLst/>
          </a:prstGeom>
          <a:solidFill>
            <a:schemeClr val="bg1">
              <a:lumMod val="85000"/>
            </a:schemeClr>
          </a:solidFill>
        </p:spPr>
        <p:txBody>
          <a:bodyPr vert="horz" lIns="91440" tIns="45720" rIns="91440" bIns="45720" rtlCol="1">
            <a:normAutofit/>
          </a:bodyPr>
          <a:lst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l" rtl="0">
              <a:buNone/>
            </a:pPr>
            <a:r>
              <a:rPr lang="en-US" sz="2800" dirty="0">
                <a:latin typeface="Courier New" panose="02070309020205020404" pitchFamily="49" charset="0"/>
                <a:cs typeface="Courier New" panose="02070309020205020404" pitchFamily="49" charset="0"/>
              </a:rPr>
              <a:t>#include &lt;GL/</a:t>
            </a:r>
            <a:r>
              <a:rPr lang="en-US" sz="2800" dirty="0" err="1">
                <a:latin typeface="Courier New" panose="02070309020205020404" pitchFamily="49" charset="0"/>
                <a:cs typeface="Courier New" panose="02070309020205020404" pitchFamily="49" charset="0"/>
              </a:rPr>
              <a:t>freeglut.h</a:t>
            </a:r>
            <a:r>
              <a:rPr lang="en-US" sz="2800" dirty="0">
                <a:latin typeface="Courier New" panose="02070309020205020404" pitchFamily="49" charset="0"/>
                <a:cs typeface="Courier New" panose="02070309020205020404" pitchFamily="49" charset="0"/>
              </a:rPr>
              <a:t>&gt;</a:t>
            </a:r>
          </a:p>
        </p:txBody>
      </p:sp>
      <p:sp>
        <p:nvSpPr>
          <p:cNvPr id="5" name="Content Placeholder 5"/>
          <p:cNvSpPr txBox="1">
            <a:spLocks/>
          </p:cNvSpPr>
          <p:nvPr/>
        </p:nvSpPr>
        <p:spPr>
          <a:xfrm>
            <a:off x="2112431" y="4149080"/>
            <a:ext cx="8229600" cy="1584176"/>
          </a:xfrm>
          <a:prstGeom prst="rect">
            <a:avLst/>
          </a:prstGeom>
          <a:solidFill>
            <a:schemeClr val="bg1">
              <a:lumMod val="85000"/>
            </a:schemeClr>
          </a:solidFill>
        </p:spPr>
        <p:txBody>
          <a:bodyPr vert="horz" lIns="91440" tIns="45720" rIns="91440" bIns="45720" rtlCol="1">
            <a:normAutofit/>
          </a:bodyPr>
          <a:lst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l" rtl="0">
              <a:buNone/>
            </a:pPr>
            <a:r>
              <a:rPr lang="en-US" sz="2800" dirty="0">
                <a:latin typeface="Courier New" panose="02070309020205020404" pitchFamily="49" charset="0"/>
                <a:cs typeface="Courier New" panose="02070309020205020404" pitchFamily="49" charset="0"/>
              </a:rPr>
              <a:t>#include &lt;GL/</a:t>
            </a:r>
            <a:r>
              <a:rPr lang="en-US" sz="2800" dirty="0" err="1">
                <a:latin typeface="Courier New" panose="02070309020205020404" pitchFamily="49" charset="0"/>
                <a:cs typeface="Courier New" panose="02070309020205020404" pitchFamily="49" charset="0"/>
              </a:rPr>
              <a:t>glew.h</a:t>
            </a:r>
            <a:r>
              <a:rPr lang="en-US" sz="2800" dirty="0">
                <a:latin typeface="Courier New" panose="02070309020205020404" pitchFamily="49" charset="0"/>
                <a:cs typeface="Courier New" panose="02070309020205020404" pitchFamily="49" charset="0"/>
              </a:rPr>
              <a:t>&gt;</a:t>
            </a:r>
          </a:p>
          <a:p>
            <a:pPr marL="0" indent="0" algn="l" rtl="0">
              <a:buNone/>
            </a:pPr>
            <a:endParaRPr lang="en-US" sz="2800" dirty="0">
              <a:latin typeface="Courier New" panose="02070309020205020404" pitchFamily="49" charset="0"/>
              <a:cs typeface="Courier New" panose="02070309020205020404" pitchFamily="49" charset="0"/>
            </a:endParaRPr>
          </a:p>
          <a:p>
            <a:pPr marL="0" indent="0" algn="l" rtl="0">
              <a:buNone/>
            </a:pPr>
            <a:r>
              <a:rPr lang="en-US" sz="2800" dirty="0" err="1">
                <a:latin typeface="Courier New" panose="02070309020205020404" pitchFamily="49" charset="0"/>
                <a:cs typeface="Courier New" panose="02070309020205020404" pitchFamily="49" charset="0"/>
              </a:rPr>
              <a:t>glewInit</a:t>
            </a:r>
            <a:r>
              <a:rPr lang="en-US" sz="2800"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393082883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0"/>
            <a:r>
              <a:rPr lang="en-US" dirty="0" smtClean="0"/>
              <a:t>OpenGL</a:t>
            </a:r>
            <a:r>
              <a:rPr lang="en-US" dirty="0"/>
              <a:t> </a:t>
            </a:r>
            <a:r>
              <a:rPr lang="en-US" dirty="0" smtClean="0"/>
              <a:t>– Coding </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a:bodyPr>
              <a:lstStyle/>
              <a:p>
                <a:pPr algn="l" rtl="0"/>
                <a:r>
                  <a:rPr lang="en-US" dirty="0" smtClean="0"/>
                  <a:t>Data flow model: send data to the </a:t>
                </a:r>
                <a:r>
                  <a:rPr lang="en-US" dirty="0" smtClean="0">
                    <a:solidFill>
                      <a:srgbClr val="FF0000"/>
                    </a:solidFill>
                  </a:rPr>
                  <a:t>GPU</a:t>
                </a:r>
              </a:p>
              <a:p>
                <a:pPr algn="l" rtl="0"/>
                <a:endParaRPr lang="en-US" dirty="0">
                  <a:solidFill>
                    <a:srgbClr val="FF0000"/>
                  </a:solidFill>
                </a:endParaRPr>
              </a:p>
              <a:p>
                <a:pPr algn="l" rtl="0"/>
                <a:r>
                  <a:rPr lang="en-US" dirty="0" smtClean="0"/>
                  <a:t>Many functions in the form of</a:t>
                </a:r>
              </a:p>
              <a:p>
                <a:pPr algn="l" rtl="0"/>
                <a:endParaRPr lang="en-US" dirty="0"/>
              </a:p>
              <a:p>
                <a:pPr algn="l" rtl="0"/>
                <a:endParaRPr lang="en-US" dirty="0" smtClean="0"/>
              </a:p>
              <a:p>
                <a:pPr algn="l" rtl="0"/>
                <a14:m>
                  <m:oMath xmlns:m="http://schemas.openxmlformats.org/officeDocument/2006/math">
                    <m:r>
                      <a:rPr lang="en-US" b="0" i="1" smtClean="0">
                        <a:latin typeface="Cambria Math"/>
                      </a:rPr>
                      <m:t>∗=</m:t>
                    </m:r>
                    <m:r>
                      <a:rPr lang="en-US" b="0" i="1" smtClean="0">
                        <a:latin typeface="Cambria Math"/>
                      </a:rPr>
                      <m:t>𝑛𝑡</m:t>
                    </m:r>
                    <m:r>
                      <a:rPr lang="en-US" b="0" i="1" smtClean="0">
                        <a:latin typeface="Cambria Math"/>
                      </a:rPr>
                      <m:t>[</m:t>
                    </m:r>
                    <m:r>
                      <a:rPr lang="en-US" b="0" i="1" smtClean="0">
                        <a:latin typeface="Cambria Math"/>
                      </a:rPr>
                      <m:t>𝑣</m:t>
                    </m:r>
                    <m:r>
                      <a:rPr lang="en-US" b="0" i="1" smtClean="0">
                        <a:latin typeface="Cambria Math"/>
                      </a:rPr>
                      <m:t>]</m:t>
                    </m:r>
                  </m:oMath>
                </a14:m>
                <a:r>
                  <a:rPr lang="en-US" dirty="0" smtClean="0"/>
                  <a:t>, where </a:t>
                </a:r>
                <a14:m>
                  <m:oMath xmlns:m="http://schemas.openxmlformats.org/officeDocument/2006/math">
                    <m:r>
                      <a:rPr lang="en-US" b="0" i="1" smtClean="0">
                        <a:latin typeface="Cambria Math"/>
                      </a:rPr>
                      <m:t>𝑛</m:t>
                    </m:r>
                    <m:r>
                      <a:rPr lang="en-US" b="0" i="1" smtClean="0">
                        <a:latin typeface="Cambria Math"/>
                      </a:rPr>
                      <m:t>∈{2,3,4}</m:t>
                    </m:r>
                  </m:oMath>
                </a14:m>
                <a:r>
                  <a:rPr lang="en-US" dirty="0" smtClean="0"/>
                  <a:t> and </a:t>
                </a:r>
                <a14:m>
                  <m:oMath xmlns:m="http://schemas.openxmlformats.org/officeDocument/2006/math">
                    <m:r>
                      <a:rPr lang="en-US" b="0" i="1" smtClean="0">
                        <a:latin typeface="Cambria Math"/>
                      </a:rPr>
                      <m:t>𝑡</m:t>
                    </m:r>
                    <m:r>
                      <a:rPr lang="en-US" b="0" i="1" smtClean="0">
                        <a:latin typeface="Cambria Math"/>
                      </a:rPr>
                      <m:t>∈{</m:t>
                    </m:r>
                    <m:r>
                      <m:rPr>
                        <m:sty m:val="p"/>
                      </m:rPr>
                      <a:rPr lang="en-US" b="0" i="0" smtClean="0">
                        <a:latin typeface="Cambria Math"/>
                      </a:rPr>
                      <m:t>i</m:t>
                    </m:r>
                    <m:r>
                      <a:rPr lang="en-US" b="0" i="0" smtClean="0">
                        <a:latin typeface="Cambria Math"/>
                      </a:rPr>
                      <m:t>,</m:t>
                    </m:r>
                    <m:r>
                      <m:rPr>
                        <m:sty m:val="p"/>
                      </m:rPr>
                      <a:rPr lang="en-US" b="0" i="0" smtClean="0">
                        <a:latin typeface="Cambria Math"/>
                      </a:rPr>
                      <m:t>d</m:t>
                    </m:r>
                    <m:r>
                      <a:rPr lang="en-US" b="0" i="0" smtClean="0">
                        <a:latin typeface="Cambria Math"/>
                      </a:rPr>
                      <m:t>,</m:t>
                    </m:r>
                    <m:r>
                      <m:rPr>
                        <m:sty m:val="p"/>
                      </m:rPr>
                      <a:rPr lang="en-US" b="0" i="0" smtClean="0">
                        <a:latin typeface="Cambria Math"/>
                      </a:rPr>
                      <m:t>f</m:t>
                    </m:r>
                    <m:r>
                      <a:rPr lang="en-US" b="0" i="1" smtClean="0">
                        <a:latin typeface="Cambria Math"/>
                      </a:rPr>
                      <m:t>}</m:t>
                    </m:r>
                  </m:oMath>
                </a14:m>
                <a:r>
                  <a:rPr lang="en-US" dirty="0" smtClean="0"/>
                  <a:t>, and </a:t>
                </a:r>
                <a14:m>
                  <m:oMath xmlns:m="http://schemas.openxmlformats.org/officeDocument/2006/math">
                    <m:r>
                      <a:rPr lang="en-US" b="0" i="1" smtClean="0">
                        <a:latin typeface="Cambria Math"/>
                      </a:rPr>
                      <m:t>𝑣</m:t>
                    </m:r>
                  </m:oMath>
                </a14:m>
                <a:r>
                  <a:rPr lang="en-US" dirty="0" smtClean="0"/>
                  <a:t> means we pass a pointer</a:t>
                </a: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l="-1630" t="-1752"/>
                </a:stretch>
              </a:blipFill>
            </p:spPr>
            <p:txBody>
              <a:bodyPr/>
              <a:lstStyle/>
              <a:p>
                <a:r>
                  <a:rPr lang="en-US">
                    <a:noFill/>
                  </a:rPr>
                  <a:t> </a:t>
                </a:r>
              </a:p>
            </p:txBody>
          </p:sp>
        </mc:Fallback>
      </mc:AlternateContent>
      <p:sp>
        <p:nvSpPr>
          <p:cNvPr id="6" name="Content Placeholder 5"/>
          <p:cNvSpPr txBox="1">
            <a:spLocks/>
          </p:cNvSpPr>
          <p:nvPr/>
        </p:nvSpPr>
        <p:spPr>
          <a:xfrm>
            <a:off x="1981200" y="3573016"/>
            <a:ext cx="8229600" cy="576064"/>
          </a:xfrm>
          <a:prstGeom prst="rect">
            <a:avLst/>
          </a:prstGeom>
          <a:solidFill>
            <a:schemeClr val="bg1">
              <a:lumMod val="85000"/>
            </a:schemeClr>
          </a:solidFill>
        </p:spPr>
        <p:txBody>
          <a:bodyPr vert="horz" lIns="91440" tIns="45720" rIns="91440" bIns="45720" rtlCol="1">
            <a:normAutofit/>
          </a:bodyPr>
          <a:lst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l" rtl="0">
              <a:buNone/>
            </a:pPr>
            <a:r>
              <a:rPr lang="en-US" sz="2800" dirty="0" err="1">
                <a:latin typeface="Courier New" panose="02070309020205020404" pitchFamily="49" charset="0"/>
                <a:cs typeface="Courier New" panose="02070309020205020404" pitchFamily="49" charset="0"/>
              </a:rPr>
              <a:t>glSomeFunction</a:t>
            </a:r>
            <a:r>
              <a:rPr lang="en-US" sz="2800"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314001040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0"/>
            <a:r>
              <a:rPr lang="en-US" dirty="0" smtClean="0"/>
              <a:t>OpenGL</a:t>
            </a:r>
            <a:r>
              <a:rPr lang="en-US" dirty="0"/>
              <a:t> </a:t>
            </a:r>
            <a:r>
              <a:rPr lang="en-US" dirty="0" smtClean="0"/>
              <a:t>– Coding </a:t>
            </a:r>
            <a:endParaRPr lang="en-US" dirty="0"/>
          </a:p>
        </p:txBody>
      </p:sp>
      <p:sp>
        <p:nvSpPr>
          <p:cNvPr id="3" name="Content Placeholder 2"/>
          <p:cNvSpPr>
            <a:spLocks noGrp="1"/>
          </p:cNvSpPr>
          <p:nvPr>
            <p:ph idx="1"/>
          </p:nvPr>
        </p:nvSpPr>
        <p:spPr/>
        <p:txBody>
          <a:bodyPr>
            <a:normAutofit/>
          </a:bodyPr>
          <a:lstStyle/>
          <a:p>
            <a:pPr algn="l" rtl="0"/>
            <a:r>
              <a:rPr lang="en-US" dirty="0" smtClean="0"/>
              <a:t>Examples:</a:t>
            </a:r>
          </a:p>
          <a:p>
            <a:pPr algn="l" rtl="0"/>
            <a:endParaRPr lang="en-US" dirty="0">
              <a:solidFill>
                <a:srgbClr val="FF0000"/>
              </a:solidFill>
            </a:endParaRPr>
          </a:p>
          <a:p>
            <a:pPr algn="l" rtl="0"/>
            <a:endParaRPr lang="en-US" dirty="0" smtClean="0">
              <a:solidFill>
                <a:srgbClr val="FF0000"/>
              </a:solidFill>
            </a:endParaRPr>
          </a:p>
          <a:p>
            <a:pPr algn="l" rtl="0"/>
            <a:endParaRPr lang="en-US" dirty="0">
              <a:solidFill>
                <a:srgbClr val="FF0000"/>
              </a:solidFill>
            </a:endParaRPr>
          </a:p>
          <a:p>
            <a:pPr algn="l" rtl="0"/>
            <a:endParaRPr lang="en-US" dirty="0" smtClean="0">
              <a:solidFill>
                <a:srgbClr val="FF0000"/>
              </a:solidFill>
            </a:endParaRPr>
          </a:p>
          <a:p>
            <a:pPr algn="l" rtl="0"/>
            <a:r>
              <a:rPr lang="en-US" dirty="0" smtClean="0"/>
              <a:t>Later, we will see how to transfer </a:t>
            </a:r>
            <a:r>
              <a:rPr lang="en-US" dirty="0" smtClean="0">
                <a:solidFill>
                  <a:srgbClr val="FF0000"/>
                </a:solidFill>
              </a:rPr>
              <a:t>matrices</a:t>
            </a:r>
          </a:p>
        </p:txBody>
      </p:sp>
      <p:sp>
        <p:nvSpPr>
          <p:cNvPr id="6" name="Content Placeholder 5"/>
          <p:cNvSpPr txBox="1">
            <a:spLocks/>
          </p:cNvSpPr>
          <p:nvPr/>
        </p:nvSpPr>
        <p:spPr>
          <a:xfrm>
            <a:off x="1981200" y="2636912"/>
            <a:ext cx="8229600" cy="576064"/>
          </a:xfrm>
          <a:prstGeom prst="rect">
            <a:avLst/>
          </a:prstGeom>
          <a:solidFill>
            <a:schemeClr val="bg1">
              <a:lumMod val="85000"/>
            </a:schemeClr>
          </a:solidFill>
        </p:spPr>
        <p:txBody>
          <a:bodyPr vert="horz" lIns="91440" tIns="45720" rIns="91440" bIns="45720" rtlCol="1">
            <a:normAutofit/>
          </a:bodyPr>
          <a:lst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l" rtl="0">
              <a:buNone/>
            </a:pPr>
            <a:r>
              <a:rPr lang="en-US" sz="2800" dirty="0">
                <a:latin typeface="Courier New" panose="02070309020205020404" pitchFamily="49" charset="0"/>
                <a:cs typeface="Courier New" panose="02070309020205020404" pitchFamily="49" charset="0"/>
              </a:rPr>
              <a:t>glUniform1f(..);</a:t>
            </a:r>
          </a:p>
        </p:txBody>
      </p:sp>
      <p:sp>
        <p:nvSpPr>
          <p:cNvPr id="5" name="Content Placeholder 5"/>
          <p:cNvSpPr txBox="1">
            <a:spLocks/>
          </p:cNvSpPr>
          <p:nvPr/>
        </p:nvSpPr>
        <p:spPr>
          <a:xfrm>
            <a:off x="1961101" y="3645024"/>
            <a:ext cx="8229600" cy="576064"/>
          </a:xfrm>
          <a:prstGeom prst="rect">
            <a:avLst/>
          </a:prstGeom>
          <a:solidFill>
            <a:schemeClr val="bg1">
              <a:lumMod val="85000"/>
            </a:schemeClr>
          </a:solidFill>
        </p:spPr>
        <p:txBody>
          <a:bodyPr vert="horz" lIns="91440" tIns="45720" rIns="91440" bIns="45720" rtlCol="1">
            <a:normAutofit/>
          </a:bodyPr>
          <a:lst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l" rtl="0">
              <a:buNone/>
            </a:pPr>
            <a:r>
              <a:rPr lang="en-US" sz="2800" dirty="0">
                <a:latin typeface="Courier New" panose="02070309020205020404" pitchFamily="49" charset="0"/>
                <a:cs typeface="Courier New" panose="02070309020205020404" pitchFamily="49" charset="0"/>
              </a:rPr>
              <a:t>glUniform3iv(..);</a:t>
            </a:r>
          </a:p>
        </p:txBody>
      </p:sp>
    </p:spTree>
    <p:extLst>
      <p:ext uri="{BB962C8B-B14F-4D97-AF65-F5344CB8AC3E}">
        <p14:creationId xmlns:p14="http://schemas.microsoft.com/office/powerpoint/2010/main" val="229225700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0"/>
            <a:r>
              <a:rPr lang="en-US" dirty="0" smtClean="0"/>
              <a:t>OpenGL</a:t>
            </a:r>
            <a:r>
              <a:rPr lang="en-US" dirty="0"/>
              <a:t> </a:t>
            </a:r>
            <a:r>
              <a:rPr lang="en-US" dirty="0" smtClean="0"/>
              <a:t>– Coding </a:t>
            </a:r>
            <a:endParaRPr lang="en-US" dirty="0"/>
          </a:p>
        </p:txBody>
      </p:sp>
      <p:sp>
        <p:nvSpPr>
          <p:cNvPr id="3" name="Content Placeholder 2"/>
          <p:cNvSpPr>
            <a:spLocks noGrp="1"/>
          </p:cNvSpPr>
          <p:nvPr>
            <p:ph idx="1"/>
          </p:nvPr>
        </p:nvSpPr>
        <p:spPr/>
        <p:txBody>
          <a:bodyPr>
            <a:normAutofit/>
          </a:bodyPr>
          <a:lstStyle/>
          <a:p>
            <a:pPr algn="l" rtl="0"/>
            <a:r>
              <a:rPr lang="en-US" dirty="0" smtClean="0"/>
              <a:t>Send the array </a:t>
            </a:r>
            <a:r>
              <a:rPr lang="en-US" dirty="0" smtClean="0">
                <a:latin typeface="Courier New" panose="02070309020205020404" pitchFamily="49" charset="0"/>
                <a:cs typeface="Courier New" panose="02070309020205020404" pitchFamily="49" charset="0"/>
              </a:rPr>
              <a:t>points</a:t>
            </a:r>
            <a:r>
              <a:rPr lang="en-US" dirty="0" smtClean="0"/>
              <a:t> to the GPU</a:t>
            </a:r>
          </a:p>
          <a:p>
            <a:pPr algn="l" rtl="0"/>
            <a:endParaRPr lang="en-US" dirty="0"/>
          </a:p>
          <a:p>
            <a:pPr algn="l" rtl="0"/>
            <a:r>
              <a:rPr lang="en-US" dirty="0" smtClean="0"/>
              <a:t>Name and create a </a:t>
            </a:r>
            <a:r>
              <a:rPr lang="en-US" dirty="0" smtClean="0">
                <a:solidFill>
                  <a:srgbClr val="0000FF"/>
                </a:solidFill>
              </a:rPr>
              <a:t>vertex array object</a:t>
            </a:r>
            <a:r>
              <a:rPr lang="en-US" dirty="0" smtClean="0"/>
              <a:t> (VAO)</a:t>
            </a:r>
          </a:p>
        </p:txBody>
      </p:sp>
      <p:sp>
        <p:nvSpPr>
          <p:cNvPr id="7" name="Content Placeholder 5"/>
          <p:cNvSpPr txBox="1">
            <a:spLocks/>
          </p:cNvSpPr>
          <p:nvPr/>
        </p:nvSpPr>
        <p:spPr>
          <a:xfrm>
            <a:off x="1981200" y="3789040"/>
            <a:ext cx="8229600" cy="1584176"/>
          </a:xfrm>
          <a:prstGeom prst="rect">
            <a:avLst/>
          </a:prstGeom>
          <a:solidFill>
            <a:schemeClr val="bg1">
              <a:lumMod val="85000"/>
            </a:schemeClr>
          </a:solidFill>
        </p:spPr>
        <p:txBody>
          <a:bodyPr vert="horz" lIns="91440" tIns="45720" rIns="91440" bIns="45720" rtlCol="1">
            <a:normAutofit/>
          </a:bodyPr>
          <a:lst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l" rtl="0">
              <a:buNone/>
            </a:pPr>
            <a:r>
              <a:rPr lang="en-US" sz="2800" dirty="0" err="1">
                <a:latin typeface="Courier New" panose="02070309020205020404" pitchFamily="49" charset="0"/>
                <a:cs typeface="Courier New" panose="02070309020205020404" pitchFamily="49" charset="0"/>
              </a:rPr>
              <a:t>GLuint</a:t>
            </a:r>
            <a:r>
              <a:rPr lang="en-US" sz="2800" dirty="0">
                <a:latin typeface="Courier New" panose="02070309020205020404" pitchFamily="49" charset="0"/>
                <a:cs typeface="Courier New" panose="02070309020205020404" pitchFamily="49" charset="0"/>
              </a:rPr>
              <a:t> </a:t>
            </a:r>
            <a:r>
              <a:rPr lang="en-US" sz="2800" dirty="0" err="1">
                <a:latin typeface="Courier New" panose="02070309020205020404" pitchFamily="49" charset="0"/>
                <a:cs typeface="Courier New" panose="02070309020205020404" pitchFamily="49" charset="0"/>
              </a:rPr>
              <a:t>abuffer</a:t>
            </a:r>
            <a:r>
              <a:rPr lang="en-US" sz="2800" dirty="0">
                <a:latin typeface="Courier New" panose="02070309020205020404" pitchFamily="49" charset="0"/>
                <a:cs typeface="Courier New" panose="02070309020205020404" pitchFamily="49" charset="0"/>
              </a:rPr>
              <a:t>;</a:t>
            </a:r>
          </a:p>
          <a:p>
            <a:pPr marL="0" indent="0" algn="l" rtl="0">
              <a:buNone/>
            </a:pPr>
            <a:r>
              <a:rPr lang="en-US" sz="2800" dirty="0" err="1">
                <a:latin typeface="Courier New" panose="02070309020205020404" pitchFamily="49" charset="0"/>
                <a:cs typeface="Courier New" panose="02070309020205020404" pitchFamily="49" charset="0"/>
              </a:rPr>
              <a:t>glGenVertexArrays</a:t>
            </a:r>
            <a:r>
              <a:rPr lang="en-US" sz="2800" dirty="0">
                <a:latin typeface="Courier New" panose="02070309020205020404" pitchFamily="49" charset="0"/>
                <a:cs typeface="Courier New" panose="02070309020205020404" pitchFamily="49" charset="0"/>
              </a:rPr>
              <a:t>(1, &amp;</a:t>
            </a:r>
            <a:r>
              <a:rPr lang="en-US" sz="2800" dirty="0" err="1">
                <a:latin typeface="Courier New" panose="02070309020205020404" pitchFamily="49" charset="0"/>
                <a:cs typeface="Courier New" panose="02070309020205020404" pitchFamily="49" charset="0"/>
              </a:rPr>
              <a:t>abuffer</a:t>
            </a:r>
            <a:r>
              <a:rPr lang="en-US" sz="2800" dirty="0">
                <a:latin typeface="Courier New" panose="02070309020205020404" pitchFamily="49" charset="0"/>
                <a:cs typeface="Courier New" panose="02070309020205020404" pitchFamily="49" charset="0"/>
              </a:rPr>
              <a:t>);</a:t>
            </a:r>
          </a:p>
          <a:p>
            <a:pPr marL="0" indent="0" algn="l" rtl="0">
              <a:buNone/>
            </a:pPr>
            <a:r>
              <a:rPr lang="en-US" sz="2800" dirty="0" err="1">
                <a:latin typeface="Courier New" panose="02070309020205020404" pitchFamily="49" charset="0"/>
                <a:cs typeface="Courier New" panose="02070309020205020404" pitchFamily="49" charset="0"/>
              </a:rPr>
              <a:t>glBindVertexArray</a:t>
            </a:r>
            <a:r>
              <a:rPr lang="en-US" sz="2800" dirty="0">
                <a:latin typeface="Courier New" panose="02070309020205020404" pitchFamily="49" charset="0"/>
                <a:cs typeface="Courier New" panose="02070309020205020404" pitchFamily="49" charset="0"/>
              </a:rPr>
              <a:t>(</a:t>
            </a:r>
            <a:r>
              <a:rPr lang="en-US" sz="2800" dirty="0" err="1">
                <a:latin typeface="Courier New" panose="02070309020205020404" pitchFamily="49" charset="0"/>
                <a:cs typeface="Courier New" panose="02070309020205020404" pitchFamily="49" charset="0"/>
              </a:rPr>
              <a:t>abuffer</a:t>
            </a:r>
            <a:r>
              <a:rPr lang="en-US" sz="2800"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91848495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0"/>
            <a:r>
              <a:rPr lang="en-US" dirty="0" smtClean="0"/>
              <a:t>OpenGL</a:t>
            </a:r>
            <a:r>
              <a:rPr lang="en-US" dirty="0"/>
              <a:t> </a:t>
            </a:r>
            <a:r>
              <a:rPr lang="en-US" dirty="0" smtClean="0"/>
              <a:t>– Coding </a:t>
            </a:r>
            <a:endParaRPr lang="en-US" dirty="0"/>
          </a:p>
        </p:txBody>
      </p:sp>
      <p:sp>
        <p:nvSpPr>
          <p:cNvPr id="3" name="Content Placeholder 2"/>
          <p:cNvSpPr>
            <a:spLocks noGrp="1"/>
          </p:cNvSpPr>
          <p:nvPr>
            <p:ph idx="1"/>
          </p:nvPr>
        </p:nvSpPr>
        <p:spPr/>
        <p:txBody>
          <a:bodyPr>
            <a:normAutofit/>
          </a:bodyPr>
          <a:lstStyle/>
          <a:p>
            <a:pPr algn="l" rtl="0"/>
            <a:r>
              <a:rPr lang="en-US" dirty="0" smtClean="0"/>
              <a:t>Next, we create a </a:t>
            </a:r>
            <a:r>
              <a:rPr lang="en-US" dirty="0" smtClean="0">
                <a:solidFill>
                  <a:srgbClr val="0000FF"/>
                </a:solidFill>
              </a:rPr>
              <a:t>vertex buffer object</a:t>
            </a:r>
            <a:r>
              <a:rPr lang="en-US" dirty="0" smtClean="0"/>
              <a:t> (VBO)</a:t>
            </a:r>
          </a:p>
          <a:p>
            <a:pPr algn="l" rtl="0"/>
            <a:endParaRPr lang="en-US" dirty="0"/>
          </a:p>
          <a:p>
            <a:pPr algn="l" rtl="0"/>
            <a:r>
              <a:rPr lang="en-US" dirty="0" smtClean="0"/>
              <a:t>This is how data is actually </a:t>
            </a:r>
            <a:r>
              <a:rPr lang="en-US" dirty="0" smtClean="0">
                <a:solidFill>
                  <a:srgbClr val="FF0000"/>
                </a:solidFill>
              </a:rPr>
              <a:t>stored</a:t>
            </a:r>
          </a:p>
        </p:txBody>
      </p:sp>
      <p:sp>
        <p:nvSpPr>
          <p:cNvPr id="7" name="Content Placeholder 5"/>
          <p:cNvSpPr txBox="1">
            <a:spLocks/>
          </p:cNvSpPr>
          <p:nvPr/>
        </p:nvSpPr>
        <p:spPr>
          <a:xfrm>
            <a:off x="1981200" y="3573016"/>
            <a:ext cx="8229600" cy="2232248"/>
          </a:xfrm>
          <a:prstGeom prst="rect">
            <a:avLst/>
          </a:prstGeom>
          <a:solidFill>
            <a:schemeClr val="bg1">
              <a:lumMod val="85000"/>
            </a:schemeClr>
          </a:solidFill>
        </p:spPr>
        <p:txBody>
          <a:bodyPr vert="horz" lIns="91440" tIns="45720" rIns="91440" bIns="45720" rtlCol="1">
            <a:normAutofit/>
          </a:bodyPr>
          <a:lst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l" rtl="0">
              <a:buNone/>
            </a:pPr>
            <a:r>
              <a:rPr lang="en-US" sz="2400" dirty="0" err="1">
                <a:latin typeface="Courier New" panose="02070309020205020404" pitchFamily="49" charset="0"/>
                <a:cs typeface="Courier New" panose="02070309020205020404" pitchFamily="49" charset="0"/>
              </a:rPr>
              <a:t>GLuint</a:t>
            </a:r>
            <a:r>
              <a:rPr lang="en-US" sz="2400" dirty="0">
                <a:latin typeface="Courier New" panose="02070309020205020404" pitchFamily="49" charset="0"/>
                <a:cs typeface="Courier New" panose="02070309020205020404" pitchFamily="49" charset="0"/>
              </a:rPr>
              <a:t> buffer;</a:t>
            </a:r>
          </a:p>
          <a:p>
            <a:pPr marL="0" indent="0" algn="l" rtl="0">
              <a:buNone/>
            </a:pPr>
            <a:r>
              <a:rPr lang="en-US" sz="2400" dirty="0" err="1">
                <a:latin typeface="Courier New" panose="02070309020205020404" pitchFamily="49" charset="0"/>
                <a:cs typeface="Courier New" panose="02070309020205020404" pitchFamily="49" charset="0"/>
              </a:rPr>
              <a:t>glGenBuffers</a:t>
            </a:r>
            <a:r>
              <a:rPr lang="en-US" sz="2400" dirty="0">
                <a:latin typeface="Courier New" panose="02070309020205020404" pitchFamily="49" charset="0"/>
                <a:cs typeface="Courier New" panose="02070309020205020404" pitchFamily="49" charset="0"/>
              </a:rPr>
              <a:t>(1, &amp;buffer);</a:t>
            </a:r>
          </a:p>
          <a:p>
            <a:pPr marL="0" indent="0" algn="l" rtl="0">
              <a:buNone/>
            </a:pPr>
            <a:r>
              <a:rPr lang="en-US" sz="2400" dirty="0" err="1">
                <a:latin typeface="Courier New" panose="02070309020205020404" pitchFamily="49" charset="0"/>
                <a:cs typeface="Courier New" panose="02070309020205020404" pitchFamily="49" charset="0"/>
              </a:rPr>
              <a:t>glBindBuffer</a:t>
            </a:r>
            <a:r>
              <a:rPr lang="en-US" sz="2400" dirty="0">
                <a:latin typeface="Courier New" panose="02070309020205020404" pitchFamily="49" charset="0"/>
                <a:cs typeface="Courier New" panose="02070309020205020404" pitchFamily="49" charset="0"/>
              </a:rPr>
              <a:t>(GL_ARRAY_BUFFER, buffer);</a:t>
            </a:r>
          </a:p>
          <a:p>
            <a:pPr marL="0" indent="0" algn="l" rtl="0">
              <a:buNone/>
            </a:pPr>
            <a:r>
              <a:rPr lang="en-US" sz="2400" dirty="0" err="1">
                <a:latin typeface="Courier New" panose="02070309020205020404" pitchFamily="49" charset="0"/>
                <a:cs typeface="Courier New" panose="02070309020205020404" pitchFamily="49" charset="0"/>
              </a:rPr>
              <a:t>glBufferData</a:t>
            </a:r>
            <a:r>
              <a:rPr lang="en-US" sz="2400" dirty="0">
                <a:latin typeface="Courier New" panose="02070309020205020404" pitchFamily="49" charset="0"/>
                <a:cs typeface="Courier New" panose="02070309020205020404" pitchFamily="49" charset="0"/>
              </a:rPr>
              <a:t>(</a:t>
            </a:r>
            <a:r>
              <a:rPr lang="en-US" sz="2400" dirty="0" err="1">
                <a:latin typeface="Courier New" panose="02070309020205020404" pitchFamily="49" charset="0"/>
                <a:cs typeface="Courier New" panose="02070309020205020404" pitchFamily="49" charset="0"/>
              </a:rPr>
              <a:t>GL_ARRAY_BUFFER,sizeof</a:t>
            </a:r>
            <a:r>
              <a:rPr lang="en-US" sz="2400" dirty="0">
                <a:latin typeface="Courier New" panose="02070309020205020404" pitchFamily="49" charset="0"/>
                <a:cs typeface="Courier New" panose="02070309020205020404" pitchFamily="49" charset="0"/>
              </a:rPr>
              <a:t>(points), </a:t>
            </a:r>
          </a:p>
          <a:p>
            <a:pPr marL="0" indent="0" algn="l" rtl="0">
              <a:buNone/>
            </a:pPr>
            <a:r>
              <a:rPr lang="en-US" sz="2400" dirty="0">
                <a:latin typeface="Courier New" panose="02070309020205020404" pitchFamily="49" charset="0"/>
                <a:cs typeface="Courier New" panose="02070309020205020404" pitchFamily="49" charset="0"/>
              </a:rPr>
              <a:t>		   points, GL_STATIC_DRAW);</a:t>
            </a:r>
          </a:p>
        </p:txBody>
      </p:sp>
    </p:spTree>
    <p:extLst>
      <p:ext uri="{BB962C8B-B14F-4D97-AF65-F5344CB8AC3E}">
        <p14:creationId xmlns:p14="http://schemas.microsoft.com/office/powerpoint/2010/main" val="284671153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0"/>
            <a:r>
              <a:rPr lang="en-US" dirty="0" smtClean="0"/>
              <a:t>OpenGL</a:t>
            </a:r>
            <a:r>
              <a:rPr lang="en-US" dirty="0"/>
              <a:t> </a:t>
            </a:r>
            <a:r>
              <a:rPr lang="en-US" dirty="0" smtClean="0"/>
              <a:t>– Coding </a:t>
            </a:r>
            <a:endParaRPr lang="en-US" dirty="0"/>
          </a:p>
        </p:txBody>
      </p:sp>
      <p:sp>
        <p:nvSpPr>
          <p:cNvPr id="3" name="Content Placeholder 2"/>
          <p:cNvSpPr>
            <a:spLocks noGrp="1"/>
          </p:cNvSpPr>
          <p:nvPr>
            <p:ph idx="1"/>
          </p:nvPr>
        </p:nvSpPr>
        <p:spPr/>
        <p:txBody>
          <a:bodyPr>
            <a:normAutofit/>
          </a:bodyPr>
          <a:lstStyle/>
          <a:p>
            <a:pPr algn="l" rtl="0"/>
            <a:r>
              <a:rPr lang="en-US" dirty="0" smtClean="0"/>
              <a:t>Rendering our data can be done simply by</a:t>
            </a:r>
          </a:p>
          <a:p>
            <a:pPr algn="l" rtl="0"/>
            <a:endParaRPr lang="en-US" dirty="0"/>
          </a:p>
          <a:p>
            <a:pPr algn="l" rtl="0"/>
            <a:endParaRPr lang="en-US" dirty="0" smtClean="0"/>
          </a:p>
          <a:p>
            <a:pPr algn="l" rtl="0"/>
            <a:r>
              <a:rPr lang="en-US" dirty="0" smtClean="0"/>
              <a:t>Thus, a simple </a:t>
            </a:r>
            <a:r>
              <a:rPr lang="en-US" dirty="0" smtClean="0">
                <a:solidFill>
                  <a:srgbClr val="FF0000"/>
                </a:solidFill>
              </a:rPr>
              <a:t>display method</a:t>
            </a:r>
            <a:r>
              <a:rPr lang="en-US" dirty="0" smtClean="0"/>
              <a:t> is</a:t>
            </a:r>
          </a:p>
        </p:txBody>
      </p:sp>
      <p:sp>
        <p:nvSpPr>
          <p:cNvPr id="7" name="Content Placeholder 5"/>
          <p:cNvSpPr txBox="1">
            <a:spLocks/>
          </p:cNvSpPr>
          <p:nvPr/>
        </p:nvSpPr>
        <p:spPr>
          <a:xfrm>
            <a:off x="1981200" y="2492896"/>
            <a:ext cx="8229600" cy="504056"/>
          </a:xfrm>
          <a:prstGeom prst="rect">
            <a:avLst/>
          </a:prstGeom>
          <a:solidFill>
            <a:schemeClr val="bg1">
              <a:lumMod val="85000"/>
            </a:schemeClr>
          </a:solidFill>
        </p:spPr>
        <p:txBody>
          <a:bodyPr vert="horz" lIns="91440" tIns="45720" rIns="91440" bIns="45720" rtlCol="1">
            <a:normAutofit/>
          </a:bodyPr>
          <a:lst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l" rtl="0">
              <a:buNone/>
            </a:pPr>
            <a:r>
              <a:rPr lang="en-US" sz="2400" dirty="0" err="1">
                <a:latin typeface="Courier New" panose="02070309020205020404" pitchFamily="49" charset="0"/>
                <a:cs typeface="Courier New" panose="02070309020205020404" pitchFamily="49" charset="0"/>
              </a:rPr>
              <a:t>glDrawArrays</a:t>
            </a:r>
            <a:r>
              <a:rPr lang="en-US" sz="2400" dirty="0">
                <a:latin typeface="Courier New" panose="02070309020205020404" pitchFamily="49" charset="0"/>
                <a:cs typeface="Courier New" panose="02070309020205020404" pitchFamily="49" charset="0"/>
              </a:rPr>
              <a:t>(GL_TRIANGLES,0,sizeof(points));</a:t>
            </a:r>
          </a:p>
        </p:txBody>
      </p:sp>
      <p:sp>
        <p:nvSpPr>
          <p:cNvPr id="5" name="Content Placeholder 5"/>
          <p:cNvSpPr txBox="1">
            <a:spLocks/>
          </p:cNvSpPr>
          <p:nvPr/>
        </p:nvSpPr>
        <p:spPr>
          <a:xfrm>
            <a:off x="1977689" y="4005064"/>
            <a:ext cx="8229600" cy="2448272"/>
          </a:xfrm>
          <a:prstGeom prst="rect">
            <a:avLst/>
          </a:prstGeom>
          <a:solidFill>
            <a:schemeClr val="bg1">
              <a:lumMod val="85000"/>
            </a:schemeClr>
          </a:solidFill>
        </p:spPr>
        <p:txBody>
          <a:bodyPr vert="horz" lIns="91440" tIns="45720" rIns="91440" bIns="45720" rtlCol="1">
            <a:noAutofit/>
          </a:bodyPr>
          <a:lst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l" rtl="0">
              <a:buNone/>
            </a:pPr>
            <a:r>
              <a:rPr lang="en-US" sz="2200" dirty="0">
                <a:latin typeface="Courier New" panose="02070309020205020404" pitchFamily="49" charset="0"/>
                <a:cs typeface="Courier New" panose="02070309020205020404" pitchFamily="49" charset="0"/>
              </a:rPr>
              <a:t>void display(void)</a:t>
            </a:r>
          </a:p>
          <a:p>
            <a:pPr marL="0" indent="0" algn="l" rtl="0">
              <a:buNone/>
            </a:pPr>
            <a:r>
              <a:rPr lang="en-US" sz="2200" dirty="0">
                <a:latin typeface="Courier New" panose="02070309020205020404" pitchFamily="49" charset="0"/>
                <a:cs typeface="Courier New" panose="02070309020205020404" pitchFamily="49" charset="0"/>
              </a:rPr>
              <a:t>{</a:t>
            </a:r>
          </a:p>
          <a:p>
            <a:pPr marL="400050" lvl="1" indent="0" algn="l" rtl="0">
              <a:buNone/>
            </a:pPr>
            <a:r>
              <a:rPr lang="en-US" sz="2200" dirty="0" err="1">
                <a:latin typeface="Courier New" panose="02070309020205020404" pitchFamily="49" charset="0"/>
                <a:cs typeface="Courier New" panose="02070309020205020404" pitchFamily="49" charset="0"/>
              </a:rPr>
              <a:t>glClear</a:t>
            </a:r>
            <a:r>
              <a:rPr lang="en-US" sz="2200" dirty="0">
                <a:latin typeface="Courier New" panose="02070309020205020404" pitchFamily="49" charset="0"/>
                <a:cs typeface="Courier New" panose="02070309020205020404" pitchFamily="49" charset="0"/>
              </a:rPr>
              <a:t>(GL_COLOR_BUFFER_BIT);</a:t>
            </a:r>
          </a:p>
          <a:p>
            <a:pPr marL="400050" lvl="1" indent="0" algn="l" rtl="0">
              <a:buNone/>
            </a:pPr>
            <a:r>
              <a:rPr lang="en-US" sz="2200" dirty="0" err="1">
                <a:latin typeface="Courier New" panose="02070309020205020404" pitchFamily="49" charset="0"/>
                <a:cs typeface="Courier New" panose="02070309020205020404" pitchFamily="49" charset="0"/>
              </a:rPr>
              <a:t>glDrawArrays</a:t>
            </a:r>
            <a:r>
              <a:rPr lang="en-US" sz="2200" dirty="0">
                <a:latin typeface="Courier New" panose="02070309020205020404" pitchFamily="49" charset="0"/>
                <a:cs typeface="Courier New" panose="02070309020205020404" pitchFamily="49" charset="0"/>
              </a:rPr>
              <a:t>(GL_TRIANGLES,0,sizeof(points));</a:t>
            </a:r>
          </a:p>
          <a:p>
            <a:pPr marL="400050" lvl="1" indent="0" algn="l" rtl="0">
              <a:buNone/>
            </a:pPr>
            <a:r>
              <a:rPr lang="en-US" sz="2200" dirty="0" err="1">
                <a:latin typeface="Courier New" panose="02070309020205020404" pitchFamily="49" charset="0"/>
                <a:cs typeface="Courier New" panose="02070309020205020404" pitchFamily="49" charset="0"/>
              </a:rPr>
              <a:t>glFlush</a:t>
            </a:r>
            <a:r>
              <a:rPr lang="en-US" sz="2200" dirty="0">
                <a:latin typeface="Courier New" panose="02070309020205020404" pitchFamily="49" charset="0"/>
                <a:cs typeface="Courier New" panose="02070309020205020404" pitchFamily="49" charset="0"/>
              </a:rPr>
              <a:t>();</a:t>
            </a:r>
          </a:p>
          <a:p>
            <a:pPr marL="0" indent="0" algn="l" rtl="0">
              <a:buNone/>
            </a:pPr>
            <a:r>
              <a:rPr lang="en-US" sz="2200"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377423917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GLSL Rendering Pipeline</a:t>
            </a:r>
          </a:p>
        </p:txBody>
      </p:sp>
      <p:sp>
        <p:nvSpPr>
          <p:cNvPr id="3" name="Content Placeholder 2"/>
          <p:cNvSpPr>
            <a:spLocks noGrp="1"/>
          </p:cNvSpPr>
          <p:nvPr>
            <p:ph idx="1"/>
          </p:nvPr>
        </p:nvSpPr>
        <p:spPr/>
        <p:txBody>
          <a:bodyPr>
            <a:normAutofit/>
          </a:bodyPr>
          <a:lstStyle/>
          <a:p>
            <a:pPr algn="l" rtl="0"/>
            <a:r>
              <a:rPr lang="en-US" dirty="0" smtClean="0"/>
              <a:t>Similar to our </a:t>
            </a:r>
            <a:r>
              <a:rPr lang="en-US" dirty="0" smtClean="0">
                <a:solidFill>
                  <a:srgbClr val="FF0000"/>
                </a:solidFill>
              </a:rPr>
              <a:t>software renderer</a:t>
            </a:r>
          </a:p>
          <a:p>
            <a:pPr algn="l" rtl="0"/>
            <a:r>
              <a:rPr lang="en-US" dirty="0" smtClean="0"/>
              <a:t>Your program will consist of </a:t>
            </a:r>
            <a:r>
              <a:rPr lang="en-US" dirty="0" smtClean="0">
                <a:solidFill>
                  <a:srgbClr val="0000FF"/>
                </a:solidFill>
              </a:rPr>
              <a:t>shaders</a:t>
            </a:r>
          </a:p>
          <a:p>
            <a:pPr lvl="1" algn="l" rtl="0"/>
            <a:r>
              <a:rPr lang="en-US" dirty="0" smtClean="0"/>
              <a:t>No default shaders</a:t>
            </a:r>
          </a:p>
          <a:p>
            <a:pPr lvl="1" algn="l" rtl="0"/>
            <a:r>
              <a:rPr lang="en-US" dirty="0" smtClean="0"/>
              <a:t>You must at least supply vertex and fragment shaders</a:t>
            </a:r>
            <a:endParaRPr lang="en-US" dirty="0"/>
          </a:p>
        </p:txBody>
      </p:sp>
      <p:pic>
        <p:nvPicPr>
          <p:cNvPr id="5" name="Picture 2" descr="https://www.khronos.org/opengl/wiki_opengl/images/RenderingPipelin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50956" y="187474"/>
            <a:ext cx="3002844" cy="66705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4896452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0"/>
            <a:r>
              <a:rPr lang="en-US" dirty="0" smtClean="0"/>
              <a:t>OpenGL</a:t>
            </a:r>
            <a:r>
              <a:rPr lang="en-US" dirty="0"/>
              <a:t> </a:t>
            </a:r>
            <a:r>
              <a:rPr lang="en-US" dirty="0" smtClean="0"/>
              <a:t>– Shaders</a:t>
            </a:r>
            <a:endParaRPr lang="en-US" dirty="0"/>
          </a:p>
        </p:txBody>
      </p:sp>
      <p:sp>
        <p:nvSpPr>
          <p:cNvPr id="3" name="Content Placeholder 2"/>
          <p:cNvSpPr>
            <a:spLocks noGrp="1"/>
          </p:cNvSpPr>
          <p:nvPr>
            <p:ph idx="1"/>
          </p:nvPr>
        </p:nvSpPr>
        <p:spPr/>
        <p:txBody>
          <a:bodyPr>
            <a:normAutofit/>
          </a:bodyPr>
          <a:lstStyle/>
          <a:p>
            <a:pPr algn="l" rtl="0"/>
            <a:r>
              <a:rPr lang="en-US" dirty="0" smtClean="0">
                <a:solidFill>
                  <a:srgbClr val="0000FF"/>
                </a:solidFill>
              </a:rPr>
              <a:t>Vertex shader</a:t>
            </a:r>
            <a:r>
              <a:rPr lang="en-US" dirty="0" smtClean="0"/>
              <a:t>:</a:t>
            </a:r>
          </a:p>
          <a:p>
            <a:pPr lvl="1" algn="l" rtl="0"/>
            <a:r>
              <a:rPr lang="en-US" dirty="0" smtClean="0"/>
              <a:t>Send a </a:t>
            </a:r>
            <a:r>
              <a:rPr lang="en-US" dirty="0" smtClean="0">
                <a:solidFill>
                  <a:srgbClr val="FF0000"/>
                </a:solidFill>
              </a:rPr>
              <a:t>vertex location</a:t>
            </a:r>
            <a:r>
              <a:rPr lang="en-US" dirty="0" smtClean="0"/>
              <a:t> to the rasterizer</a:t>
            </a:r>
          </a:p>
          <a:p>
            <a:pPr lvl="1" algn="l" rtl="0"/>
            <a:r>
              <a:rPr lang="en-US" dirty="0" smtClean="0"/>
              <a:t>…</a:t>
            </a:r>
          </a:p>
          <a:p>
            <a:pPr lvl="1" algn="l" rtl="0"/>
            <a:endParaRPr lang="en-US" dirty="0"/>
          </a:p>
          <a:p>
            <a:pPr algn="l" rtl="0"/>
            <a:r>
              <a:rPr lang="en-US" dirty="0" smtClean="0">
                <a:solidFill>
                  <a:srgbClr val="0000FF"/>
                </a:solidFill>
              </a:rPr>
              <a:t>Fragment shader</a:t>
            </a:r>
            <a:r>
              <a:rPr lang="en-US" dirty="0" smtClean="0"/>
              <a:t>:</a:t>
            </a:r>
          </a:p>
          <a:p>
            <a:pPr lvl="1" algn="l" rtl="0"/>
            <a:r>
              <a:rPr lang="en-US" dirty="0" smtClean="0"/>
              <a:t>Its input is a fragment inside the clipping volume</a:t>
            </a:r>
          </a:p>
          <a:p>
            <a:pPr lvl="1" algn="l" rtl="0"/>
            <a:r>
              <a:rPr lang="en-US" dirty="0" smtClean="0"/>
              <a:t>Output a </a:t>
            </a:r>
            <a:r>
              <a:rPr lang="en-US" dirty="0" smtClean="0">
                <a:solidFill>
                  <a:srgbClr val="FF0000"/>
                </a:solidFill>
              </a:rPr>
              <a:t>color</a:t>
            </a:r>
            <a:r>
              <a:rPr lang="en-US" dirty="0" smtClean="0"/>
              <a:t> to the fragment</a:t>
            </a:r>
          </a:p>
          <a:p>
            <a:pPr lvl="1" algn="l" rtl="0"/>
            <a:r>
              <a:rPr lang="en-US" dirty="0" smtClean="0"/>
              <a:t>…</a:t>
            </a:r>
            <a:endParaRPr lang="en-US" dirty="0"/>
          </a:p>
        </p:txBody>
      </p:sp>
    </p:spTree>
    <p:extLst>
      <p:ext uri="{BB962C8B-B14F-4D97-AF65-F5344CB8AC3E}">
        <p14:creationId xmlns:p14="http://schemas.microsoft.com/office/powerpoint/2010/main" val="193898286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rtl="0"/>
            <a:r>
              <a:rPr lang="en-US" b="1" dirty="0" smtClean="0"/>
              <a:t>GL</a:t>
            </a:r>
            <a:r>
              <a:rPr lang="en-US" dirty="0" smtClean="0"/>
              <a:t> </a:t>
            </a:r>
            <a:r>
              <a:rPr lang="en-US" b="1" dirty="0" smtClean="0"/>
              <a:t>S</a:t>
            </a:r>
            <a:r>
              <a:rPr lang="en-US" dirty="0" smtClean="0"/>
              <a:t>hading </a:t>
            </a:r>
            <a:r>
              <a:rPr lang="en-US" b="1" dirty="0" smtClean="0"/>
              <a:t>L</a:t>
            </a:r>
            <a:r>
              <a:rPr lang="en-US" dirty="0" smtClean="0"/>
              <a:t>anguage (GLSL)</a:t>
            </a:r>
            <a:endParaRPr lang="en-US" dirty="0"/>
          </a:p>
        </p:txBody>
      </p:sp>
      <p:sp>
        <p:nvSpPr>
          <p:cNvPr id="3" name="Content Placeholder 2"/>
          <p:cNvSpPr>
            <a:spLocks noGrp="1"/>
          </p:cNvSpPr>
          <p:nvPr>
            <p:ph idx="1"/>
          </p:nvPr>
        </p:nvSpPr>
        <p:spPr/>
        <p:txBody>
          <a:bodyPr>
            <a:normAutofit/>
          </a:bodyPr>
          <a:lstStyle/>
          <a:p>
            <a:pPr algn="l" rtl="0"/>
            <a:r>
              <a:rPr lang="en-US" dirty="0" smtClean="0"/>
              <a:t>C-like language</a:t>
            </a:r>
          </a:p>
          <a:p>
            <a:pPr algn="l" rtl="0"/>
            <a:endParaRPr lang="en-US" dirty="0"/>
          </a:p>
          <a:p>
            <a:pPr algn="l" rtl="0"/>
            <a:r>
              <a:rPr lang="en-US" dirty="0" smtClean="0"/>
              <a:t>Need to compile and link in </a:t>
            </a:r>
            <a:r>
              <a:rPr lang="en-US" dirty="0" smtClean="0">
                <a:solidFill>
                  <a:srgbClr val="FF0000"/>
                </a:solidFill>
              </a:rPr>
              <a:t>runtime</a:t>
            </a:r>
          </a:p>
          <a:p>
            <a:pPr marL="0" indent="0">
              <a:buNone/>
            </a:pPr>
            <a:endParaRPr lang="en-US" dirty="0"/>
          </a:p>
          <a:p>
            <a:pPr algn="l" rtl="0"/>
            <a:r>
              <a:rPr lang="en-US" dirty="0" smtClean="0"/>
              <a:t>Create a </a:t>
            </a:r>
            <a:r>
              <a:rPr lang="en-US" dirty="0" smtClean="0">
                <a:solidFill>
                  <a:srgbClr val="0000FF"/>
                </a:solidFill>
              </a:rPr>
              <a:t>program object</a:t>
            </a:r>
            <a:r>
              <a:rPr lang="en-US" dirty="0" smtClean="0"/>
              <a:t> with </a:t>
            </a:r>
            <a:r>
              <a:rPr lang="en-US" dirty="0" smtClean="0">
                <a:solidFill>
                  <a:srgbClr val="0000FF"/>
                </a:solidFill>
              </a:rPr>
              <a:t>shader objects</a:t>
            </a:r>
          </a:p>
          <a:p>
            <a:pPr algn="l" rtl="0"/>
            <a:endParaRPr lang="en-US" dirty="0">
              <a:solidFill>
                <a:srgbClr val="0000FF"/>
              </a:solidFill>
            </a:endParaRPr>
          </a:p>
          <a:p>
            <a:pPr algn="l" rtl="0"/>
            <a:r>
              <a:rPr lang="en-US" dirty="0"/>
              <a:t>Connect </a:t>
            </a:r>
            <a:r>
              <a:rPr lang="en-US" dirty="0" err="1"/>
              <a:t>shader’s</a:t>
            </a:r>
            <a:r>
              <a:rPr lang="en-US" dirty="0"/>
              <a:t> entities to our program</a:t>
            </a:r>
          </a:p>
          <a:p>
            <a:pPr marL="0" indent="0">
              <a:buNone/>
            </a:pPr>
            <a:endParaRPr lang="en-US" dirty="0">
              <a:solidFill>
                <a:srgbClr val="0000FF"/>
              </a:solidFill>
            </a:endParaRPr>
          </a:p>
        </p:txBody>
      </p:sp>
    </p:spTree>
    <p:extLst>
      <p:ext uri="{BB962C8B-B14F-4D97-AF65-F5344CB8AC3E}">
        <p14:creationId xmlns:p14="http://schemas.microsoft.com/office/powerpoint/2010/main" val="240620098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rtl="0"/>
            <a:r>
              <a:rPr lang="en-US" dirty="0"/>
              <a:t>OpenGL – Coding </a:t>
            </a:r>
          </a:p>
        </p:txBody>
      </p:sp>
      <p:sp>
        <p:nvSpPr>
          <p:cNvPr id="3" name="Content Placeholder 2"/>
          <p:cNvSpPr>
            <a:spLocks noGrp="1"/>
          </p:cNvSpPr>
          <p:nvPr>
            <p:ph idx="1"/>
          </p:nvPr>
        </p:nvSpPr>
        <p:spPr/>
        <p:txBody>
          <a:bodyPr>
            <a:normAutofit/>
          </a:bodyPr>
          <a:lstStyle/>
          <a:p>
            <a:pPr algn="l" rtl="0"/>
            <a:r>
              <a:rPr lang="en-US" dirty="0" smtClean="0"/>
              <a:t>Create a </a:t>
            </a:r>
            <a:r>
              <a:rPr lang="en-US" dirty="0" smtClean="0">
                <a:solidFill>
                  <a:srgbClr val="0000FF"/>
                </a:solidFill>
              </a:rPr>
              <a:t>program object</a:t>
            </a:r>
            <a:r>
              <a:rPr lang="en-US" dirty="0" smtClean="0"/>
              <a:t> with </a:t>
            </a:r>
            <a:r>
              <a:rPr lang="en-US" dirty="0" smtClean="0">
                <a:solidFill>
                  <a:srgbClr val="0000FF"/>
                </a:solidFill>
              </a:rPr>
              <a:t>shader objects</a:t>
            </a:r>
          </a:p>
          <a:p>
            <a:pPr algn="l" rtl="0"/>
            <a:endParaRPr lang="en-US" dirty="0">
              <a:solidFill>
                <a:srgbClr val="0000FF"/>
              </a:solidFill>
            </a:endParaRPr>
          </a:p>
          <a:p>
            <a:pPr algn="l" rtl="0"/>
            <a:endParaRPr lang="en-US" dirty="0" smtClean="0">
              <a:solidFill>
                <a:srgbClr val="0000FF"/>
              </a:solidFill>
            </a:endParaRPr>
          </a:p>
          <a:p>
            <a:pPr algn="l" rtl="0"/>
            <a:endParaRPr lang="en-US" dirty="0">
              <a:solidFill>
                <a:srgbClr val="0000FF"/>
              </a:solidFill>
            </a:endParaRPr>
          </a:p>
          <a:p>
            <a:pPr algn="l" rtl="0"/>
            <a:r>
              <a:rPr lang="en-US" dirty="0" smtClean="0"/>
              <a:t>Connect</a:t>
            </a:r>
            <a:r>
              <a:rPr lang="en-US" dirty="0"/>
              <a:t> </a:t>
            </a:r>
            <a:r>
              <a:rPr lang="en-US" dirty="0" err="1"/>
              <a:t>shader’s</a:t>
            </a:r>
            <a:r>
              <a:rPr lang="en-US" dirty="0"/>
              <a:t> entities to our program</a:t>
            </a:r>
            <a:endParaRPr lang="en-US" dirty="0">
              <a:solidFill>
                <a:srgbClr val="0000FF"/>
              </a:solidFill>
            </a:endParaRPr>
          </a:p>
        </p:txBody>
      </p:sp>
      <p:sp>
        <p:nvSpPr>
          <p:cNvPr id="4" name="Content Placeholder 5"/>
          <p:cNvSpPr txBox="1">
            <a:spLocks/>
          </p:cNvSpPr>
          <p:nvPr/>
        </p:nvSpPr>
        <p:spPr>
          <a:xfrm>
            <a:off x="1981200" y="2348880"/>
            <a:ext cx="8229600" cy="1440160"/>
          </a:xfrm>
          <a:prstGeom prst="rect">
            <a:avLst/>
          </a:prstGeom>
          <a:solidFill>
            <a:schemeClr val="bg1">
              <a:lumMod val="85000"/>
            </a:schemeClr>
          </a:solidFill>
        </p:spPr>
        <p:txBody>
          <a:bodyPr vert="horz" lIns="91440" tIns="45720" rIns="91440" bIns="45720" rtlCol="1">
            <a:normAutofit/>
          </a:bodyPr>
          <a:lst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l" rtl="0">
              <a:buNone/>
            </a:pPr>
            <a:r>
              <a:rPr lang="en-US" sz="2400" dirty="0" err="1">
                <a:latin typeface="Courier New" panose="02070309020205020404" pitchFamily="49" charset="0"/>
                <a:cs typeface="Courier New" panose="02070309020205020404" pitchFamily="49" charset="0"/>
              </a:rPr>
              <a:t>GLuint</a:t>
            </a:r>
            <a:r>
              <a:rPr lang="en-US" sz="2400" dirty="0">
                <a:latin typeface="Courier New" panose="02070309020205020404" pitchFamily="49" charset="0"/>
                <a:cs typeface="Courier New" panose="02070309020205020404" pitchFamily="49" charset="0"/>
              </a:rPr>
              <a:t> program;</a:t>
            </a:r>
          </a:p>
          <a:p>
            <a:pPr marL="0" indent="0" algn="l" rtl="0">
              <a:buNone/>
            </a:pPr>
            <a:r>
              <a:rPr lang="en-US" sz="2400" dirty="0">
                <a:latin typeface="Courier New" panose="02070309020205020404" pitchFamily="49" charset="0"/>
                <a:cs typeface="Courier New" panose="02070309020205020404" pitchFamily="49" charset="0"/>
              </a:rPr>
              <a:t>program = </a:t>
            </a:r>
            <a:r>
              <a:rPr lang="en-US" sz="2400" dirty="0" err="1">
                <a:latin typeface="Courier New" panose="02070309020205020404" pitchFamily="49" charset="0"/>
                <a:cs typeface="Courier New" panose="02070309020205020404" pitchFamily="49" charset="0"/>
              </a:rPr>
              <a:t>InitShader</a:t>
            </a:r>
            <a:r>
              <a:rPr lang="en-US" sz="2400" dirty="0">
                <a:latin typeface="Courier New" panose="02070309020205020404" pitchFamily="49" charset="0"/>
                <a:cs typeface="Courier New" panose="02070309020205020404" pitchFamily="49" charset="0"/>
              </a:rPr>
              <a:t>("</a:t>
            </a:r>
            <a:r>
              <a:rPr lang="en-US" sz="2400" dirty="0" err="1">
                <a:latin typeface="Courier New" panose="02070309020205020404" pitchFamily="49" charset="0"/>
                <a:cs typeface="Courier New" panose="02070309020205020404" pitchFamily="49" charset="0"/>
              </a:rPr>
              <a:t>vsource.glsl</a:t>
            </a:r>
            <a:r>
              <a:rPr lang="en-US" sz="2400" dirty="0">
                <a:latin typeface="Courier New" panose="02070309020205020404" pitchFamily="49" charset="0"/>
                <a:cs typeface="Courier New" panose="02070309020205020404" pitchFamily="49" charset="0"/>
              </a:rPr>
              <a:t>", 					 "</a:t>
            </a:r>
            <a:r>
              <a:rPr lang="en-US" sz="2400" dirty="0" err="1">
                <a:latin typeface="Courier New" panose="02070309020205020404" pitchFamily="49" charset="0"/>
                <a:cs typeface="Courier New" panose="02070309020205020404" pitchFamily="49" charset="0"/>
              </a:rPr>
              <a:t>fsource.glsl</a:t>
            </a:r>
            <a:r>
              <a:rPr lang="en-US" sz="2400" dirty="0">
                <a:latin typeface="Courier New" panose="02070309020205020404" pitchFamily="49" charset="0"/>
                <a:cs typeface="Courier New" panose="02070309020205020404" pitchFamily="49" charset="0"/>
              </a:rPr>
              <a:t>");</a:t>
            </a:r>
          </a:p>
        </p:txBody>
      </p:sp>
      <p:sp>
        <p:nvSpPr>
          <p:cNvPr id="5" name="Content Placeholder 5"/>
          <p:cNvSpPr txBox="1">
            <a:spLocks/>
          </p:cNvSpPr>
          <p:nvPr/>
        </p:nvSpPr>
        <p:spPr>
          <a:xfrm>
            <a:off x="1991544" y="4653136"/>
            <a:ext cx="8229600" cy="1800200"/>
          </a:xfrm>
          <a:prstGeom prst="rect">
            <a:avLst/>
          </a:prstGeom>
          <a:solidFill>
            <a:schemeClr val="bg1">
              <a:lumMod val="85000"/>
            </a:schemeClr>
          </a:solidFill>
        </p:spPr>
        <p:txBody>
          <a:bodyPr vert="horz" lIns="91440" tIns="45720" rIns="91440" bIns="45720" rtlCol="1">
            <a:normAutofit fontScale="85000" lnSpcReduction="10000"/>
          </a:bodyPr>
          <a:lst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l" rtl="0">
              <a:buNone/>
            </a:pPr>
            <a:r>
              <a:rPr lang="en-US" sz="2400" dirty="0" err="1">
                <a:latin typeface="Courier New" panose="02070309020205020404" pitchFamily="49" charset="0"/>
                <a:cs typeface="Courier New" panose="02070309020205020404" pitchFamily="49" charset="0"/>
              </a:rPr>
              <a:t>GLuint</a:t>
            </a:r>
            <a:r>
              <a:rPr lang="en-US" sz="2400" dirty="0">
                <a:latin typeface="Courier New" panose="02070309020205020404" pitchFamily="49" charset="0"/>
                <a:cs typeface="Courier New" panose="02070309020205020404" pitchFamily="49" charset="0"/>
              </a:rPr>
              <a:t> </a:t>
            </a:r>
            <a:r>
              <a:rPr lang="en-US" sz="2400" dirty="0" err="1">
                <a:latin typeface="Courier New" panose="02070309020205020404" pitchFamily="49" charset="0"/>
                <a:cs typeface="Courier New" panose="02070309020205020404" pitchFamily="49" charset="0"/>
              </a:rPr>
              <a:t>loc</a:t>
            </a:r>
            <a:r>
              <a:rPr lang="en-US" sz="2400" dirty="0">
                <a:latin typeface="Courier New" panose="02070309020205020404" pitchFamily="49" charset="0"/>
                <a:cs typeface="Courier New" panose="02070309020205020404" pitchFamily="49" charset="0"/>
              </a:rPr>
              <a:t>;</a:t>
            </a:r>
          </a:p>
          <a:p>
            <a:pPr marL="0" indent="0" algn="l" rtl="0">
              <a:buNone/>
            </a:pPr>
            <a:r>
              <a:rPr lang="en-US" sz="2400" dirty="0" err="1">
                <a:latin typeface="Courier New" panose="02070309020205020404" pitchFamily="49" charset="0"/>
                <a:cs typeface="Courier New" panose="02070309020205020404" pitchFamily="49" charset="0"/>
              </a:rPr>
              <a:t>loc</a:t>
            </a:r>
            <a:r>
              <a:rPr lang="en-US" sz="2400" dirty="0">
                <a:latin typeface="Courier New" panose="02070309020205020404" pitchFamily="49" charset="0"/>
                <a:cs typeface="Courier New" panose="02070309020205020404" pitchFamily="49" charset="0"/>
              </a:rPr>
              <a:t> = </a:t>
            </a:r>
            <a:r>
              <a:rPr lang="en-US" sz="2400" dirty="0" err="1">
                <a:latin typeface="Courier New" panose="02070309020205020404" pitchFamily="49" charset="0"/>
                <a:cs typeface="Courier New" panose="02070309020205020404" pitchFamily="49" charset="0"/>
              </a:rPr>
              <a:t>glGetAttribLocation</a:t>
            </a:r>
            <a:r>
              <a:rPr lang="en-US" sz="2400" dirty="0">
                <a:latin typeface="Courier New" panose="02070309020205020404" pitchFamily="49" charset="0"/>
                <a:cs typeface="Courier New" panose="02070309020205020404" pitchFamily="49" charset="0"/>
              </a:rPr>
              <a:t>(program, "</a:t>
            </a:r>
            <a:r>
              <a:rPr lang="en-US" sz="2400" dirty="0" err="1">
                <a:latin typeface="Courier New" panose="02070309020205020404" pitchFamily="49" charset="0"/>
                <a:cs typeface="Courier New" panose="02070309020205020404" pitchFamily="49" charset="0"/>
              </a:rPr>
              <a:t>vPosition</a:t>
            </a:r>
            <a:r>
              <a:rPr lang="en-US" sz="2400" dirty="0">
                <a:latin typeface="Courier New" panose="02070309020205020404" pitchFamily="49" charset="0"/>
                <a:cs typeface="Courier New" panose="02070309020205020404" pitchFamily="49" charset="0"/>
              </a:rPr>
              <a:t>");</a:t>
            </a:r>
          </a:p>
          <a:p>
            <a:pPr marL="0" indent="0" algn="l" rtl="0">
              <a:buNone/>
            </a:pPr>
            <a:r>
              <a:rPr lang="en-US" sz="2400" dirty="0" err="1">
                <a:latin typeface="Courier New" panose="02070309020205020404" pitchFamily="49" charset="0"/>
                <a:cs typeface="Courier New" panose="02070309020205020404" pitchFamily="49" charset="0"/>
              </a:rPr>
              <a:t>glEnableVertexAttribArray</a:t>
            </a:r>
            <a:r>
              <a:rPr lang="en-US" sz="2400" dirty="0">
                <a:latin typeface="Courier New" panose="02070309020205020404" pitchFamily="49" charset="0"/>
                <a:cs typeface="Courier New" panose="02070309020205020404" pitchFamily="49" charset="0"/>
              </a:rPr>
              <a:t>(</a:t>
            </a:r>
            <a:r>
              <a:rPr lang="en-US" sz="2400" dirty="0" err="1">
                <a:latin typeface="Courier New" panose="02070309020205020404" pitchFamily="49" charset="0"/>
                <a:cs typeface="Courier New" panose="02070309020205020404" pitchFamily="49" charset="0"/>
              </a:rPr>
              <a:t>loc</a:t>
            </a:r>
            <a:r>
              <a:rPr lang="en-US" sz="2400" dirty="0">
                <a:latin typeface="Courier New" panose="02070309020205020404" pitchFamily="49" charset="0"/>
                <a:cs typeface="Courier New" panose="02070309020205020404" pitchFamily="49" charset="0"/>
              </a:rPr>
              <a:t>);</a:t>
            </a:r>
          </a:p>
          <a:p>
            <a:pPr marL="0" indent="0" algn="l" rtl="0">
              <a:buNone/>
            </a:pPr>
            <a:r>
              <a:rPr lang="en-US" sz="2400" dirty="0" err="1">
                <a:latin typeface="Courier New" panose="02070309020205020404" pitchFamily="49" charset="0"/>
                <a:cs typeface="Courier New" panose="02070309020205020404" pitchFamily="49" charset="0"/>
              </a:rPr>
              <a:t>glVertexAttribPointer</a:t>
            </a:r>
            <a:r>
              <a:rPr lang="en-US" sz="2400" dirty="0">
                <a:latin typeface="Courier New" panose="02070309020205020404" pitchFamily="49" charset="0"/>
                <a:cs typeface="Courier New" panose="02070309020205020404" pitchFamily="49" charset="0"/>
              </a:rPr>
              <a:t>(</a:t>
            </a:r>
            <a:r>
              <a:rPr lang="en-US" sz="2400" dirty="0" err="1">
                <a:latin typeface="Courier New" panose="02070309020205020404" pitchFamily="49" charset="0"/>
                <a:cs typeface="Courier New" panose="02070309020205020404" pitchFamily="49" charset="0"/>
              </a:rPr>
              <a:t>loc</a:t>
            </a:r>
            <a:r>
              <a:rPr lang="en-US" sz="2400" dirty="0">
                <a:latin typeface="Courier New" panose="02070309020205020404" pitchFamily="49" charset="0"/>
                <a:cs typeface="Courier New" panose="02070309020205020404" pitchFamily="49" charset="0"/>
              </a:rPr>
              <a:t>, 2, GL_FLOAT, </a:t>
            </a:r>
          </a:p>
          <a:p>
            <a:pPr marL="0" indent="0" algn="l" rtl="0">
              <a:buNone/>
            </a:pPr>
            <a:r>
              <a:rPr lang="en-US" sz="2400" dirty="0">
                <a:latin typeface="Courier New" panose="02070309020205020404" pitchFamily="49" charset="0"/>
                <a:cs typeface="Courier New" panose="02070309020205020404" pitchFamily="49" charset="0"/>
              </a:rPr>
              <a:t>			    GL_FALSE, 0, 0);</a:t>
            </a:r>
          </a:p>
        </p:txBody>
      </p:sp>
    </p:spTree>
    <p:extLst>
      <p:ext uri="{BB962C8B-B14F-4D97-AF65-F5344CB8AC3E}">
        <p14:creationId xmlns:p14="http://schemas.microsoft.com/office/powerpoint/2010/main" val="32668390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GB" altLang="zh-TW" dirty="0" smtClean="0"/>
              <a:t>Software Organization</a:t>
            </a:r>
            <a:endParaRPr lang="zh-TW" altLang="en-US" dirty="0"/>
          </a:p>
        </p:txBody>
      </p:sp>
      <p:sp>
        <p:nvSpPr>
          <p:cNvPr id="3" name="內容版面配置區 2"/>
          <p:cNvSpPr>
            <a:spLocks noGrp="1"/>
          </p:cNvSpPr>
          <p:nvPr>
            <p:ph idx="1"/>
          </p:nvPr>
        </p:nvSpPr>
        <p:spPr/>
        <p:txBody>
          <a:bodyPr/>
          <a:lstStyle/>
          <a:p>
            <a:endParaRPr lang="zh-TW" altLang="en-US"/>
          </a:p>
        </p:txBody>
      </p:sp>
      <p:grpSp>
        <p:nvGrpSpPr>
          <p:cNvPr id="4" name="Group 35"/>
          <p:cNvGrpSpPr>
            <a:grpSpLocks/>
          </p:cNvGrpSpPr>
          <p:nvPr/>
        </p:nvGrpSpPr>
        <p:grpSpPr bwMode="auto">
          <a:xfrm>
            <a:off x="2597150" y="1973263"/>
            <a:ext cx="6997700" cy="3522662"/>
            <a:chOff x="1073150" y="1973263"/>
            <a:chExt cx="6997700" cy="3522662"/>
          </a:xfrm>
        </p:grpSpPr>
        <p:sp>
          <p:nvSpPr>
            <p:cNvPr id="5" name="Rectangle 3"/>
            <p:cNvSpPr>
              <a:spLocks noChangeArrowheads="1"/>
            </p:cNvSpPr>
            <p:nvPr/>
          </p:nvSpPr>
          <p:spPr bwMode="auto">
            <a:xfrm>
              <a:off x="1073150" y="2765425"/>
              <a:ext cx="6997700" cy="2044700"/>
            </a:xfrm>
            <a:prstGeom prst="rect">
              <a:avLst/>
            </a:prstGeom>
            <a:solidFill>
              <a:srgbClr val="FFFFFF"/>
            </a:solidFill>
            <a:ln w="12600">
              <a:solidFill>
                <a:srgbClr val="000000"/>
              </a:solidFill>
              <a:miter lim="800000"/>
              <a:headEnd/>
              <a:tailEnd/>
            </a:ln>
            <a:effectLst>
              <a:outerShdw blurRad="63500" dist="107933" dir="2700000" algn="ctr" rotWithShape="0">
                <a:srgbClr val="000000">
                  <a:alpha val="74998"/>
                </a:srgbClr>
              </a:outerShdw>
            </a:effectLst>
          </p:spPr>
          <p:txBody>
            <a:bodyPr wrap="none" anchor="ctr"/>
            <a:lstStyle/>
            <a:p>
              <a:endParaRPr lang="en-US"/>
            </a:p>
          </p:txBody>
        </p:sp>
        <p:sp>
          <p:nvSpPr>
            <p:cNvPr id="6" name="Rectangle 4"/>
            <p:cNvSpPr>
              <a:spLocks noChangeArrowheads="1"/>
            </p:cNvSpPr>
            <p:nvPr/>
          </p:nvSpPr>
          <p:spPr bwMode="auto">
            <a:xfrm>
              <a:off x="3663950" y="2765425"/>
              <a:ext cx="1816100" cy="673100"/>
            </a:xfrm>
            <a:prstGeom prst="rect">
              <a:avLst/>
            </a:prstGeom>
            <a:solidFill>
              <a:srgbClr val="FFFFFF"/>
            </a:solidFill>
            <a:ln w="12600">
              <a:solidFill>
                <a:srgbClr val="000000"/>
              </a:solidFill>
              <a:miter lim="800000"/>
              <a:headEnd/>
              <a:tailEnd/>
            </a:ln>
          </p:spPr>
          <p:txBody>
            <a:bodyPr wrap="none" anchor="ctr"/>
            <a:lstStyle/>
            <a:p>
              <a:endParaRPr lang="en-US"/>
            </a:p>
          </p:txBody>
        </p:sp>
        <p:sp>
          <p:nvSpPr>
            <p:cNvPr id="7" name="Line 5"/>
            <p:cNvSpPr>
              <a:spLocks noChangeShapeType="1"/>
            </p:cNvSpPr>
            <p:nvPr/>
          </p:nvSpPr>
          <p:spPr bwMode="auto">
            <a:xfrm>
              <a:off x="6629400" y="2759075"/>
              <a:ext cx="1588" cy="1371600"/>
            </a:xfrm>
            <a:prstGeom prst="line">
              <a:avLst/>
            </a:prstGeom>
            <a:noFill/>
            <a:ln w="12600">
              <a:solidFill>
                <a:srgbClr val="000000"/>
              </a:solidFill>
              <a:miter lim="800000"/>
              <a:headEnd/>
              <a:tailEnd/>
            </a:ln>
          </p:spPr>
          <p:txBody>
            <a:bodyPr/>
            <a:lstStyle/>
            <a:p>
              <a:endParaRPr lang="zh-TW" altLang="en-US"/>
            </a:p>
          </p:txBody>
        </p:sp>
        <p:sp>
          <p:nvSpPr>
            <p:cNvPr id="8" name="Line 6"/>
            <p:cNvSpPr>
              <a:spLocks noChangeShapeType="1"/>
            </p:cNvSpPr>
            <p:nvPr/>
          </p:nvSpPr>
          <p:spPr bwMode="auto">
            <a:xfrm flipH="1">
              <a:off x="5027613" y="4130675"/>
              <a:ext cx="1603375" cy="1588"/>
            </a:xfrm>
            <a:prstGeom prst="line">
              <a:avLst/>
            </a:prstGeom>
            <a:noFill/>
            <a:ln w="12600">
              <a:solidFill>
                <a:srgbClr val="000000"/>
              </a:solidFill>
              <a:miter lim="800000"/>
              <a:headEnd/>
              <a:tailEnd/>
            </a:ln>
          </p:spPr>
          <p:txBody>
            <a:bodyPr/>
            <a:lstStyle/>
            <a:p>
              <a:endParaRPr lang="zh-TW" altLang="en-US"/>
            </a:p>
          </p:txBody>
        </p:sp>
        <p:sp>
          <p:nvSpPr>
            <p:cNvPr id="9" name="Line 7"/>
            <p:cNvSpPr>
              <a:spLocks noChangeShapeType="1"/>
            </p:cNvSpPr>
            <p:nvPr/>
          </p:nvSpPr>
          <p:spPr bwMode="auto">
            <a:xfrm>
              <a:off x="5029200" y="3444875"/>
              <a:ext cx="1588" cy="685800"/>
            </a:xfrm>
            <a:prstGeom prst="line">
              <a:avLst/>
            </a:prstGeom>
            <a:noFill/>
            <a:ln w="12600">
              <a:solidFill>
                <a:srgbClr val="000000"/>
              </a:solidFill>
              <a:miter lim="800000"/>
              <a:headEnd/>
              <a:tailEnd/>
            </a:ln>
          </p:spPr>
          <p:txBody>
            <a:bodyPr/>
            <a:lstStyle/>
            <a:p>
              <a:endParaRPr lang="zh-TW" altLang="en-US"/>
            </a:p>
          </p:txBody>
        </p:sp>
        <p:sp>
          <p:nvSpPr>
            <p:cNvPr id="10" name="Line 8"/>
            <p:cNvSpPr>
              <a:spLocks noChangeShapeType="1"/>
            </p:cNvSpPr>
            <p:nvPr/>
          </p:nvSpPr>
          <p:spPr bwMode="auto">
            <a:xfrm>
              <a:off x="2514600" y="3444875"/>
              <a:ext cx="1588" cy="685800"/>
            </a:xfrm>
            <a:prstGeom prst="line">
              <a:avLst/>
            </a:prstGeom>
            <a:noFill/>
            <a:ln w="12600">
              <a:solidFill>
                <a:srgbClr val="000000"/>
              </a:solidFill>
              <a:miter lim="800000"/>
              <a:headEnd/>
              <a:tailEnd/>
            </a:ln>
          </p:spPr>
          <p:txBody>
            <a:bodyPr/>
            <a:lstStyle/>
            <a:p>
              <a:endParaRPr lang="zh-TW" altLang="en-US"/>
            </a:p>
          </p:txBody>
        </p:sp>
        <p:sp>
          <p:nvSpPr>
            <p:cNvPr id="11" name="Line 9"/>
            <p:cNvSpPr>
              <a:spLocks noChangeShapeType="1"/>
            </p:cNvSpPr>
            <p:nvPr/>
          </p:nvSpPr>
          <p:spPr bwMode="auto">
            <a:xfrm>
              <a:off x="4114800" y="3444875"/>
              <a:ext cx="1588" cy="685800"/>
            </a:xfrm>
            <a:prstGeom prst="line">
              <a:avLst/>
            </a:prstGeom>
            <a:noFill/>
            <a:ln w="12600">
              <a:solidFill>
                <a:srgbClr val="000000"/>
              </a:solidFill>
              <a:miter lim="800000"/>
              <a:headEnd/>
              <a:tailEnd/>
            </a:ln>
          </p:spPr>
          <p:txBody>
            <a:bodyPr/>
            <a:lstStyle/>
            <a:p>
              <a:endParaRPr lang="zh-TW" altLang="en-US"/>
            </a:p>
          </p:txBody>
        </p:sp>
        <p:sp>
          <p:nvSpPr>
            <p:cNvPr id="12" name="Line 10"/>
            <p:cNvSpPr>
              <a:spLocks noChangeShapeType="1"/>
            </p:cNvSpPr>
            <p:nvPr/>
          </p:nvSpPr>
          <p:spPr bwMode="auto">
            <a:xfrm>
              <a:off x="4572000" y="3444875"/>
              <a:ext cx="1588" cy="1371600"/>
            </a:xfrm>
            <a:prstGeom prst="line">
              <a:avLst/>
            </a:prstGeom>
            <a:noFill/>
            <a:ln w="12600">
              <a:solidFill>
                <a:srgbClr val="000000"/>
              </a:solidFill>
              <a:miter lim="800000"/>
              <a:headEnd/>
              <a:tailEnd/>
            </a:ln>
          </p:spPr>
          <p:txBody>
            <a:bodyPr/>
            <a:lstStyle/>
            <a:p>
              <a:endParaRPr lang="zh-TW" altLang="en-US"/>
            </a:p>
          </p:txBody>
        </p:sp>
        <p:sp>
          <p:nvSpPr>
            <p:cNvPr id="13" name="Rectangle 11"/>
            <p:cNvSpPr>
              <a:spLocks noChangeArrowheads="1"/>
            </p:cNvSpPr>
            <p:nvPr/>
          </p:nvSpPr>
          <p:spPr bwMode="auto">
            <a:xfrm>
              <a:off x="4103688" y="2895600"/>
              <a:ext cx="814497" cy="370059"/>
            </a:xfrm>
            <a:prstGeom prst="rect">
              <a:avLst/>
            </a:prstGeom>
            <a:noFill/>
            <a:ln w="9360">
              <a:solidFill>
                <a:srgbClr val="FFFFFF"/>
              </a:solidFill>
              <a:miter lim="800000"/>
              <a:headEnd/>
              <a:tailEnd/>
            </a:ln>
          </p:spPr>
          <p:txBody>
            <a:bodyPr wrap="none" lIns="92160" tIns="46080" rIns="92160" bIns="4608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zh-TW" b="1">
                  <a:solidFill>
                    <a:srgbClr val="000000"/>
                  </a:solidFill>
                  <a:latin typeface="Arial" pitchFamily="34" charset="0"/>
                </a:rPr>
                <a:t>GLUT</a:t>
              </a:r>
            </a:p>
          </p:txBody>
        </p:sp>
        <p:sp>
          <p:nvSpPr>
            <p:cNvPr id="14" name="Rectangle 12"/>
            <p:cNvSpPr>
              <a:spLocks noChangeArrowheads="1"/>
            </p:cNvSpPr>
            <p:nvPr/>
          </p:nvSpPr>
          <p:spPr bwMode="auto">
            <a:xfrm>
              <a:off x="5627688" y="3581400"/>
              <a:ext cx="673433" cy="370059"/>
            </a:xfrm>
            <a:prstGeom prst="rect">
              <a:avLst/>
            </a:prstGeom>
            <a:noFill/>
            <a:ln w="9360">
              <a:solidFill>
                <a:srgbClr val="FFFFFF"/>
              </a:solidFill>
              <a:miter lim="800000"/>
              <a:headEnd/>
              <a:tailEnd/>
            </a:ln>
          </p:spPr>
          <p:txBody>
            <a:bodyPr wrap="none" lIns="92160" tIns="46080" rIns="92160" bIns="4608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zh-TW" b="1">
                  <a:solidFill>
                    <a:srgbClr val="000000"/>
                  </a:solidFill>
                  <a:latin typeface="Arial" pitchFamily="34" charset="0"/>
                </a:rPr>
                <a:t>GLU</a:t>
              </a:r>
            </a:p>
          </p:txBody>
        </p:sp>
        <p:sp>
          <p:nvSpPr>
            <p:cNvPr id="15" name="Rectangle 13"/>
            <p:cNvSpPr>
              <a:spLocks noChangeArrowheads="1"/>
            </p:cNvSpPr>
            <p:nvPr/>
          </p:nvSpPr>
          <p:spPr bwMode="auto">
            <a:xfrm>
              <a:off x="6159500" y="4191000"/>
              <a:ext cx="506721" cy="370059"/>
            </a:xfrm>
            <a:prstGeom prst="rect">
              <a:avLst/>
            </a:prstGeom>
            <a:noFill/>
            <a:ln w="9360">
              <a:solidFill>
                <a:srgbClr val="FFFFFF"/>
              </a:solidFill>
              <a:miter lim="800000"/>
              <a:headEnd/>
              <a:tailEnd/>
            </a:ln>
          </p:spPr>
          <p:txBody>
            <a:bodyPr wrap="none" lIns="92160" tIns="46080" rIns="92160" bIns="4608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zh-TW" b="1">
                  <a:solidFill>
                    <a:srgbClr val="000000"/>
                  </a:solidFill>
                  <a:latin typeface="Arial" pitchFamily="34" charset="0"/>
                </a:rPr>
                <a:t>GL</a:t>
              </a:r>
            </a:p>
          </p:txBody>
        </p:sp>
        <p:sp>
          <p:nvSpPr>
            <p:cNvPr id="16" name="Rectangle 14"/>
            <p:cNvSpPr>
              <a:spLocks noChangeArrowheads="1"/>
            </p:cNvSpPr>
            <p:nvPr/>
          </p:nvSpPr>
          <p:spPr bwMode="auto">
            <a:xfrm>
              <a:off x="2622550" y="3413125"/>
              <a:ext cx="1385888" cy="703263"/>
            </a:xfrm>
            <a:prstGeom prst="rect">
              <a:avLst/>
            </a:prstGeom>
            <a:noFill/>
            <a:ln w="9360">
              <a:solidFill>
                <a:srgbClr val="FFFFFF"/>
              </a:solidFill>
              <a:miter lim="800000"/>
              <a:headEnd/>
              <a:tailEnd/>
            </a:ln>
          </p:spPr>
          <p:txBody>
            <a:bodyPr wrap="none" lIns="92160" tIns="46080" rIns="92160" bIns="46080">
              <a:sp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zh-TW" sz="2000" b="1">
                  <a:solidFill>
                    <a:srgbClr val="000000"/>
                  </a:solidFill>
                  <a:latin typeface="Arial" pitchFamily="34" charset="0"/>
                </a:rPr>
                <a:t>GLX, AGL</a:t>
              </a:r>
              <a:br>
                <a:rPr lang="en-GB" altLang="zh-TW" sz="2000" b="1">
                  <a:solidFill>
                    <a:srgbClr val="000000"/>
                  </a:solidFill>
                  <a:latin typeface="Arial" pitchFamily="34" charset="0"/>
                </a:rPr>
              </a:br>
              <a:r>
                <a:rPr lang="en-GB" altLang="zh-TW" sz="2000" b="1">
                  <a:solidFill>
                    <a:srgbClr val="000000"/>
                  </a:solidFill>
                  <a:latin typeface="Arial" pitchFamily="34" charset="0"/>
                </a:rPr>
                <a:t>or WGL</a:t>
              </a:r>
            </a:p>
          </p:txBody>
        </p:sp>
        <p:sp>
          <p:nvSpPr>
            <p:cNvPr id="17" name="Rectangle 15"/>
            <p:cNvSpPr>
              <a:spLocks noChangeArrowheads="1"/>
            </p:cNvSpPr>
            <p:nvPr/>
          </p:nvSpPr>
          <p:spPr bwMode="auto">
            <a:xfrm>
              <a:off x="1414463" y="4267200"/>
              <a:ext cx="2184616" cy="370059"/>
            </a:xfrm>
            <a:prstGeom prst="rect">
              <a:avLst/>
            </a:prstGeom>
            <a:noFill/>
            <a:ln w="9360">
              <a:solidFill>
                <a:srgbClr val="FFFFFF"/>
              </a:solidFill>
              <a:miter lim="800000"/>
              <a:headEnd/>
              <a:tailEnd/>
            </a:ln>
          </p:spPr>
          <p:txBody>
            <a:bodyPr wrap="none" lIns="92160" tIns="46080" rIns="92160" bIns="4608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zh-TW" b="1">
                  <a:solidFill>
                    <a:srgbClr val="000000"/>
                  </a:solidFill>
                  <a:latin typeface="Arial" pitchFamily="34" charset="0"/>
                </a:rPr>
                <a:t>X, Win32, Mac O/S</a:t>
              </a:r>
            </a:p>
          </p:txBody>
        </p:sp>
        <p:sp>
          <p:nvSpPr>
            <p:cNvPr id="18" name="Rectangle 16"/>
            <p:cNvSpPr>
              <a:spLocks noChangeArrowheads="1"/>
            </p:cNvSpPr>
            <p:nvPr/>
          </p:nvSpPr>
          <p:spPr bwMode="auto">
            <a:xfrm>
              <a:off x="1073150" y="5127625"/>
              <a:ext cx="6997700" cy="368300"/>
            </a:xfrm>
            <a:prstGeom prst="rect">
              <a:avLst/>
            </a:prstGeom>
            <a:solidFill>
              <a:srgbClr val="FFFFFF"/>
            </a:solidFill>
            <a:ln w="12600">
              <a:solidFill>
                <a:srgbClr val="000000"/>
              </a:solidFill>
              <a:miter lim="800000"/>
              <a:headEnd/>
              <a:tailEnd/>
            </a:ln>
            <a:effectLst>
              <a:outerShdw blurRad="63500" dist="107933" dir="2700000" algn="ctr" rotWithShape="0">
                <a:srgbClr val="000000">
                  <a:alpha val="74998"/>
                </a:srgbClr>
              </a:outerShdw>
            </a:effectLst>
          </p:spPr>
          <p:txBody>
            <a:bodyPr wrap="none" anchor="ctr"/>
            <a:lstStyle/>
            <a:p>
              <a:endParaRPr lang="en-US"/>
            </a:p>
          </p:txBody>
        </p:sp>
        <p:sp>
          <p:nvSpPr>
            <p:cNvPr id="19" name="Rectangle 17"/>
            <p:cNvSpPr>
              <a:spLocks noChangeArrowheads="1"/>
            </p:cNvSpPr>
            <p:nvPr/>
          </p:nvSpPr>
          <p:spPr bwMode="auto">
            <a:xfrm>
              <a:off x="2628900" y="5089525"/>
              <a:ext cx="2994581" cy="370059"/>
            </a:xfrm>
            <a:prstGeom prst="rect">
              <a:avLst/>
            </a:prstGeom>
            <a:noFill/>
            <a:ln w="9360">
              <a:solidFill>
                <a:srgbClr val="FFFFFF"/>
              </a:solidFill>
              <a:miter lim="800000"/>
              <a:headEnd/>
              <a:tailEnd/>
            </a:ln>
          </p:spPr>
          <p:txBody>
            <a:bodyPr wrap="none" lIns="92160" tIns="46080" rIns="92160" bIns="4608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zh-TW" b="1">
                  <a:solidFill>
                    <a:srgbClr val="000000"/>
                  </a:solidFill>
                  <a:latin typeface="Arial" pitchFamily="34" charset="0"/>
                </a:rPr>
                <a:t>software and/or hardware</a:t>
              </a:r>
            </a:p>
          </p:txBody>
        </p:sp>
        <p:sp>
          <p:nvSpPr>
            <p:cNvPr id="20" name="Rectangle 18"/>
            <p:cNvSpPr>
              <a:spLocks noChangeArrowheads="1"/>
            </p:cNvSpPr>
            <p:nvPr/>
          </p:nvSpPr>
          <p:spPr bwMode="auto">
            <a:xfrm>
              <a:off x="1073150" y="2057400"/>
              <a:ext cx="6997700" cy="368300"/>
            </a:xfrm>
            <a:prstGeom prst="rect">
              <a:avLst/>
            </a:prstGeom>
            <a:solidFill>
              <a:srgbClr val="FFFFFF"/>
            </a:solidFill>
            <a:ln w="12600">
              <a:solidFill>
                <a:srgbClr val="000000"/>
              </a:solidFill>
              <a:miter lim="800000"/>
              <a:headEnd/>
              <a:tailEnd/>
            </a:ln>
            <a:effectLst>
              <a:outerShdw blurRad="63500" dist="107933" dir="2700000" algn="ctr" rotWithShape="0">
                <a:srgbClr val="000000">
                  <a:alpha val="74998"/>
                </a:srgbClr>
              </a:outerShdw>
            </a:effectLst>
          </p:spPr>
          <p:txBody>
            <a:bodyPr wrap="none" anchor="ctr"/>
            <a:lstStyle/>
            <a:p>
              <a:endParaRPr lang="en-US"/>
            </a:p>
          </p:txBody>
        </p:sp>
        <p:sp>
          <p:nvSpPr>
            <p:cNvPr id="21" name="Rectangle 19"/>
            <p:cNvSpPr>
              <a:spLocks noChangeArrowheads="1"/>
            </p:cNvSpPr>
            <p:nvPr/>
          </p:nvSpPr>
          <p:spPr bwMode="auto">
            <a:xfrm>
              <a:off x="3017838" y="1973263"/>
              <a:ext cx="2404676" cy="370059"/>
            </a:xfrm>
            <a:prstGeom prst="rect">
              <a:avLst/>
            </a:prstGeom>
            <a:noFill/>
            <a:ln w="9360">
              <a:solidFill>
                <a:srgbClr val="FFFFFF"/>
              </a:solidFill>
              <a:miter lim="800000"/>
              <a:headEnd/>
              <a:tailEnd/>
            </a:ln>
          </p:spPr>
          <p:txBody>
            <a:bodyPr wrap="none" lIns="92160" tIns="46080" rIns="92160" bIns="4608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zh-TW" b="1">
                  <a:solidFill>
                    <a:srgbClr val="000000"/>
                  </a:solidFill>
                  <a:latin typeface="Arial" pitchFamily="34" charset="0"/>
                </a:rPr>
                <a:t>application program</a:t>
              </a:r>
            </a:p>
          </p:txBody>
        </p:sp>
        <p:sp>
          <p:nvSpPr>
            <p:cNvPr id="22" name="Line 20"/>
            <p:cNvSpPr>
              <a:spLocks noChangeShapeType="1"/>
            </p:cNvSpPr>
            <p:nvPr/>
          </p:nvSpPr>
          <p:spPr bwMode="auto">
            <a:xfrm flipH="1">
              <a:off x="2513013" y="3444875"/>
              <a:ext cx="765175" cy="1588"/>
            </a:xfrm>
            <a:prstGeom prst="line">
              <a:avLst/>
            </a:prstGeom>
            <a:noFill/>
            <a:ln w="12600">
              <a:solidFill>
                <a:srgbClr val="000000"/>
              </a:solidFill>
              <a:miter lim="800000"/>
              <a:headEnd/>
              <a:tailEnd/>
            </a:ln>
          </p:spPr>
          <p:txBody>
            <a:bodyPr/>
            <a:lstStyle/>
            <a:p>
              <a:endParaRPr lang="zh-TW" altLang="en-US"/>
            </a:p>
          </p:txBody>
        </p:sp>
        <p:sp>
          <p:nvSpPr>
            <p:cNvPr id="23" name="Line 21"/>
            <p:cNvSpPr>
              <a:spLocks noChangeShapeType="1"/>
            </p:cNvSpPr>
            <p:nvPr/>
          </p:nvSpPr>
          <p:spPr bwMode="auto">
            <a:xfrm flipH="1">
              <a:off x="1522413" y="3444875"/>
              <a:ext cx="993775" cy="1588"/>
            </a:xfrm>
            <a:prstGeom prst="line">
              <a:avLst/>
            </a:prstGeom>
            <a:noFill/>
            <a:ln w="12600">
              <a:solidFill>
                <a:srgbClr val="000000"/>
              </a:solidFill>
              <a:miter lim="800000"/>
              <a:headEnd/>
              <a:tailEnd/>
            </a:ln>
          </p:spPr>
          <p:txBody>
            <a:bodyPr/>
            <a:lstStyle/>
            <a:p>
              <a:endParaRPr lang="zh-TW" altLang="en-US"/>
            </a:p>
          </p:txBody>
        </p:sp>
        <p:sp>
          <p:nvSpPr>
            <p:cNvPr id="24" name="Rectangle 22"/>
            <p:cNvSpPr>
              <a:spLocks noChangeArrowheads="1"/>
            </p:cNvSpPr>
            <p:nvPr/>
          </p:nvSpPr>
          <p:spPr bwMode="auto">
            <a:xfrm>
              <a:off x="1492884" y="2833688"/>
              <a:ext cx="1821184" cy="585503"/>
            </a:xfrm>
            <a:prstGeom prst="rect">
              <a:avLst/>
            </a:prstGeom>
            <a:noFill/>
            <a:ln w="9360">
              <a:solidFill>
                <a:srgbClr val="FFFFFF"/>
              </a:solidFill>
              <a:miter lim="800000"/>
              <a:headEnd/>
              <a:tailEnd/>
            </a:ln>
          </p:spPr>
          <p:txBody>
            <a:bodyPr wrap="none" lIns="92160" tIns="46080" rIns="92160" bIns="46080">
              <a:sp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zh-TW" sz="1600" b="1">
                  <a:solidFill>
                    <a:srgbClr val="000000"/>
                  </a:solidFill>
                  <a:latin typeface="Arial" pitchFamily="34" charset="0"/>
                </a:rPr>
                <a:t>OpenGL Motif</a:t>
              </a:r>
            </a:p>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zh-TW" sz="1600" b="1">
                  <a:solidFill>
                    <a:srgbClr val="000000"/>
                  </a:solidFill>
                  <a:latin typeface="Arial" pitchFamily="34" charset="0"/>
                </a:rPr>
                <a:t>widget or similar</a:t>
              </a:r>
            </a:p>
          </p:txBody>
        </p:sp>
        <p:sp>
          <p:nvSpPr>
            <p:cNvPr id="25" name="Line 23"/>
            <p:cNvSpPr>
              <a:spLocks noChangeShapeType="1"/>
            </p:cNvSpPr>
            <p:nvPr/>
          </p:nvSpPr>
          <p:spPr bwMode="auto">
            <a:xfrm>
              <a:off x="2438400" y="2454275"/>
              <a:ext cx="1588" cy="304800"/>
            </a:xfrm>
            <a:prstGeom prst="line">
              <a:avLst/>
            </a:prstGeom>
            <a:noFill/>
            <a:ln w="12600">
              <a:solidFill>
                <a:srgbClr val="000000"/>
              </a:solidFill>
              <a:miter lim="800000"/>
              <a:headEnd/>
              <a:tailEnd type="triangle" w="med" len="med"/>
            </a:ln>
          </p:spPr>
          <p:txBody>
            <a:bodyPr/>
            <a:lstStyle/>
            <a:p>
              <a:endParaRPr lang="zh-TW" altLang="en-US"/>
            </a:p>
          </p:txBody>
        </p:sp>
        <p:sp>
          <p:nvSpPr>
            <p:cNvPr id="26" name="Line 24"/>
            <p:cNvSpPr>
              <a:spLocks noChangeShapeType="1"/>
            </p:cNvSpPr>
            <p:nvPr/>
          </p:nvSpPr>
          <p:spPr bwMode="auto">
            <a:xfrm>
              <a:off x="3276600" y="2759075"/>
              <a:ext cx="1588" cy="685800"/>
            </a:xfrm>
            <a:prstGeom prst="line">
              <a:avLst/>
            </a:prstGeom>
            <a:noFill/>
            <a:ln w="12600">
              <a:solidFill>
                <a:srgbClr val="000000"/>
              </a:solidFill>
              <a:miter lim="800000"/>
              <a:headEnd/>
              <a:tailEnd/>
            </a:ln>
          </p:spPr>
          <p:txBody>
            <a:bodyPr/>
            <a:lstStyle/>
            <a:p>
              <a:endParaRPr lang="zh-TW" altLang="en-US"/>
            </a:p>
          </p:txBody>
        </p:sp>
        <p:sp>
          <p:nvSpPr>
            <p:cNvPr id="27" name="Line 25"/>
            <p:cNvSpPr>
              <a:spLocks noChangeShapeType="1"/>
            </p:cNvSpPr>
            <p:nvPr/>
          </p:nvSpPr>
          <p:spPr bwMode="auto">
            <a:xfrm>
              <a:off x="1524000" y="2759075"/>
              <a:ext cx="1588" cy="685800"/>
            </a:xfrm>
            <a:prstGeom prst="line">
              <a:avLst/>
            </a:prstGeom>
            <a:noFill/>
            <a:ln w="12600">
              <a:solidFill>
                <a:srgbClr val="000000"/>
              </a:solidFill>
              <a:miter lim="800000"/>
              <a:headEnd/>
              <a:tailEnd/>
            </a:ln>
          </p:spPr>
          <p:txBody>
            <a:bodyPr/>
            <a:lstStyle/>
            <a:p>
              <a:endParaRPr lang="zh-TW" altLang="en-US"/>
            </a:p>
          </p:txBody>
        </p:sp>
        <p:sp>
          <p:nvSpPr>
            <p:cNvPr id="28" name="Line 26"/>
            <p:cNvSpPr>
              <a:spLocks noChangeShapeType="1"/>
            </p:cNvSpPr>
            <p:nvPr/>
          </p:nvSpPr>
          <p:spPr bwMode="auto">
            <a:xfrm>
              <a:off x="1295400" y="2454275"/>
              <a:ext cx="1588" cy="304800"/>
            </a:xfrm>
            <a:prstGeom prst="line">
              <a:avLst/>
            </a:prstGeom>
            <a:noFill/>
            <a:ln w="12600">
              <a:solidFill>
                <a:srgbClr val="000000"/>
              </a:solidFill>
              <a:miter lim="800000"/>
              <a:headEnd/>
              <a:tailEnd type="triangle" w="med" len="med"/>
            </a:ln>
          </p:spPr>
          <p:txBody>
            <a:bodyPr/>
            <a:lstStyle/>
            <a:p>
              <a:endParaRPr lang="zh-TW" altLang="en-US"/>
            </a:p>
          </p:txBody>
        </p:sp>
        <p:sp>
          <p:nvSpPr>
            <p:cNvPr id="29" name="Line 27"/>
            <p:cNvSpPr>
              <a:spLocks noChangeShapeType="1"/>
            </p:cNvSpPr>
            <p:nvPr/>
          </p:nvSpPr>
          <p:spPr bwMode="auto">
            <a:xfrm>
              <a:off x="3429000" y="2454275"/>
              <a:ext cx="1588" cy="304800"/>
            </a:xfrm>
            <a:prstGeom prst="line">
              <a:avLst/>
            </a:prstGeom>
            <a:noFill/>
            <a:ln w="12600">
              <a:solidFill>
                <a:srgbClr val="000000"/>
              </a:solidFill>
              <a:miter lim="800000"/>
              <a:headEnd/>
              <a:tailEnd type="triangle" w="med" len="med"/>
            </a:ln>
          </p:spPr>
          <p:txBody>
            <a:bodyPr/>
            <a:lstStyle/>
            <a:p>
              <a:endParaRPr lang="zh-TW" altLang="en-US"/>
            </a:p>
          </p:txBody>
        </p:sp>
        <p:sp>
          <p:nvSpPr>
            <p:cNvPr id="30" name="Line 28"/>
            <p:cNvSpPr>
              <a:spLocks noChangeShapeType="1"/>
            </p:cNvSpPr>
            <p:nvPr/>
          </p:nvSpPr>
          <p:spPr bwMode="auto">
            <a:xfrm>
              <a:off x="4572000" y="2454275"/>
              <a:ext cx="1588" cy="304800"/>
            </a:xfrm>
            <a:prstGeom prst="line">
              <a:avLst/>
            </a:prstGeom>
            <a:noFill/>
            <a:ln w="12600">
              <a:solidFill>
                <a:srgbClr val="000000"/>
              </a:solidFill>
              <a:miter lim="800000"/>
              <a:headEnd/>
              <a:tailEnd type="triangle" w="med" len="med"/>
            </a:ln>
          </p:spPr>
          <p:txBody>
            <a:bodyPr/>
            <a:lstStyle/>
            <a:p>
              <a:endParaRPr lang="zh-TW" altLang="en-US"/>
            </a:p>
          </p:txBody>
        </p:sp>
        <p:sp>
          <p:nvSpPr>
            <p:cNvPr id="31" name="Line 29"/>
            <p:cNvSpPr>
              <a:spLocks noChangeShapeType="1"/>
            </p:cNvSpPr>
            <p:nvPr/>
          </p:nvSpPr>
          <p:spPr bwMode="auto">
            <a:xfrm>
              <a:off x="6019800" y="2454275"/>
              <a:ext cx="1588" cy="304800"/>
            </a:xfrm>
            <a:prstGeom prst="line">
              <a:avLst/>
            </a:prstGeom>
            <a:noFill/>
            <a:ln w="12600">
              <a:solidFill>
                <a:srgbClr val="000000"/>
              </a:solidFill>
              <a:miter lim="800000"/>
              <a:headEnd/>
              <a:tailEnd type="triangle" w="med" len="med"/>
            </a:ln>
          </p:spPr>
          <p:txBody>
            <a:bodyPr/>
            <a:lstStyle/>
            <a:p>
              <a:endParaRPr lang="zh-TW" altLang="en-US"/>
            </a:p>
          </p:txBody>
        </p:sp>
        <p:sp>
          <p:nvSpPr>
            <p:cNvPr id="32" name="Line 30"/>
            <p:cNvSpPr>
              <a:spLocks noChangeShapeType="1"/>
            </p:cNvSpPr>
            <p:nvPr/>
          </p:nvSpPr>
          <p:spPr bwMode="auto">
            <a:xfrm>
              <a:off x="7239000" y="2454275"/>
              <a:ext cx="1588" cy="304800"/>
            </a:xfrm>
            <a:prstGeom prst="line">
              <a:avLst/>
            </a:prstGeom>
            <a:noFill/>
            <a:ln w="12600">
              <a:solidFill>
                <a:srgbClr val="000000"/>
              </a:solidFill>
              <a:miter lim="800000"/>
              <a:headEnd/>
              <a:tailEnd type="triangle" w="med" len="med"/>
            </a:ln>
          </p:spPr>
          <p:txBody>
            <a:bodyPr/>
            <a:lstStyle/>
            <a:p>
              <a:endParaRPr lang="zh-TW" altLang="en-US"/>
            </a:p>
          </p:txBody>
        </p:sp>
        <p:sp>
          <p:nvSpPr>
            <p:cNvPr id="33" name="Line 31"/>
            <p:cNvSpPr>
              <a:spLocks noChangeShapeType="1"/>
            </p:cNvSpPr>
            <p:nvPr/>
          </p:nvSpPr>
          <p:spPr bwMode="auto">
            <a:xfrm>
              <a:off x="6400800" y="4816475"/>
              <a:ext cx="1588" cy="304800"/>
            </a:xfrm>
            <a:prstGeom prst="line">
              <a:avLst/>
            </a:prstGeom>
            <a:noFill/>
            <a:ln w="12600">
              <a:solidFill>
                <a:srgbClr val="000000"/>
              </a:solidFill>
              <a:miter lim="800000"/>
              <a:headEnd/>
              <a:tailEnd type="triangle" w="med" len="med"/>
            </a:ln>
          </p:spPr>
          <p:txBody>
            <a:bodyPr/>
            <a:lstStyle/>
            <a:p>
              <a:endParaRPr lang="zh-TW" altLang="en-US"/>
            </a:p>
          </p:txBody>
        </p:sp>
        <p:sp>
          <p:nvSpPr>
            <p:cNvPr id="34" name="Line 32"/>
            <p:cNvSpPr>
              <a:spLocks noChangeShapeType="1"/>
            </p:cNvSpPr>
            <p:nvPr/>
          </p:nvSpPr>
          <p:spPr bwMode="auto">
            <a:xfrm>
              <a:off x="2667000" y="4816475"/>
              <a:ext cx="1588" cy="304800"/>
            </a:xfrm>
            <a:prstGeom prst="line">
              <a:avLst/>
            </a:prstGeom>
            <a:noFill/>
            <a:ln w="12600">
              <a:solidFill>
                <a:srgbClr val="000000"/>
              </a:solidFill>
              <a:miter lim="800000"/>
              <a:headEnd/>
              <a:tailEnd type="triangle" w="med" len="med"/>
            </a:ln>
          </p:spPr>
          <p:txBody>
            <a:bodyPr/>
            <a:lstStyle/>
            <a:p>
              <a:endParaRPr lang="zh-TW" altLang="en-US"/>
            </a:p>
          </p:txBody>
        </p:sp>
        <p:sp>
          <p:nvSpPr>
            <p:cNvPr id="35" name="Line 33"/>
            <p:cNvSpPr>
              <a:spLocks noChangeShapeType="1"/>
            </p:cNvSpPr>
            <p:nvPr/>
          </p:nvSpPr>
          <p:spPr bwMode="auto">
            <a:xfrm flipH="1">
              <a:off x="2513013" y="4130675"/>
              <a:ext cx="1603375" cy="1588"/>
            </a:xfrm>
            <a:prstGeom prst="line">
              <a:avLst/>
            </a:prstGeom>
            <a:noFill/>
            <a:ln w="12600">
              <a:solidFill>
                <a:srgbClr val="000000"/>
              </a:solidFill>
              <a:miter lim="800000"/>
              <a:headEnd/>
              <a:tailEnd/>
            </a:ln>
          </p:spPr>
          <p:txBody>
            <a:bodyPr/>
            <a:lstStyle/>
            <a:p>
              <a:endParaRPr lang="zh-TW" altLang="en-US"/>
            </a:p>
          </p:txBody>
        </p:sp>
      </p:grpSp>
    </p:spTree>
    <p:extLst>
      <p:ext uri="{BB962C8B-B14F-4D97-AF65-F5344CB8AC3E}">
        <p14:creationId xmlns:p14="http://schemas.microsoft.com/office/powerpoint/2010/main" val="366044110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rtl="0"/>
            <a:r>
              <a:rPr lang="en-US" dirty="0"/>
              <a:t>OpenGL – </a:t>
            </a:r>
            <a:r>
              <a:rPr lang="en-US" dirty="0" smtClean="0"/>
              <a:t>Example </a:t>
            </a:r>
            <a:endParaRPr lang="en-US" dirty="0"/>
          </a:p>
        </p:txBody>
      </p:sp>
      <p:sp>
        <p:nvSpPr>
          <p:cNvPr id="3" name="Content Placeholder 2"/>
          <p:cNvSpPr>
            <a:spLocks noGrp="1"/>
          </p:cNvSpPr>
          <p:nvPr>
            <p:ph idx="1"/>
          </p:nvPr>
        </p:nvSpPr>
        <p:spPr/>
        <p:txBody>
          <a:bodyPr>
            <a:normAutofit/>
          </a:bodyPr>
          <a:lstStyle/>
          <a:p>
            <a:pPr algn="l" rtl="0"/>
            <a:endParaRPr lang="en-US" dirty="0">
              <a:solidFill>
                <a:srgbClr val="0000FF"/>
              </a:solidFill>
            </a:endParaRPr>
          </a:p>
        </p:txBody>
      </p:sp>
      <p:sp>
        <p:nvSpPr>
          <p:cNvPr id="4" name="Content Placeholder 5"/>
          <p:cNvSpPr txBox="1">
            <a:spLocks/>
          </p:cNvSpPr>
          <p:nvPr/>
        </p:nvSpPr>
        <p:spPr>
          <a:xfrm>
            <a:off x="1981200" y="1628800"/>
            <a:ext cx="8229600" cy="4464496"/>
          </a:xfrm>
          <a:prstGeom prst="rect">
            <a:avLst/>
          </a:prstGeom>
          <a:solidFill>
            <a:schemeClr val="bg1">
              <a:lumMod val="85000"/>
            </a:schemeClr>
          </a:solidFill>
        </p:spPr>
        <p:txBody>
          <a:bodyPr vert="horz" lIns="91440" tIns="45720" rIns="91440" bIns="45720" rtlCol="1">
            <a:normAutofit/>
          </a:bodyPr>
          <a:lst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l" rtl="0">
              <a:buNone/>
            </a:pPr>
            <a:r>
              <a:rPr lang="en-US" sz="2000" dirty="0">
                <a:latin typeface="Courier New" panose="02070309020205020404" pitchFamily="49" charset="0"/>
                <a:cs typeface="Courier New" panose="02070309020205020404" pitchFamily="49" charset="0"/>
              </a:rPr>
              <a:t>static char* </a:t>
            </a:r>
          </a:p>
          <a:p>
            <a:pPr marL="0" indent="0" algn="l" rtl="0">
              <a:buNone/>
            </a:pPr>
            <a:r>
              <a:rPr lang="en-US" sz="2000" dirty="0" err="1">
                <a:latin typeface="Courier New" panose="02070309020205020404" pitchFamily="49" charset="0"/>
                <a:cs typeface="Courier New" panose="02070309020205020404" pitchFamily="49" charset="0"/>
              </a:rPr>
              <a:t>readShaderSource</a:t>
            </a:r>
            <a:r>
              <a:rPr lang="en-US" sz="2000" dirty="0">
                <a:latin typeface="Courier New" panose="02070309020205020404" pitchFamily="49" charset="0"/>
                <a:cs typeface="Courier New" panose="02070309020205020404" pitchFamily="49" charset="0"/>
              </a:rPr>
              <a:t>(</a:t>
            </a:r>
            <a:r>
              <a:rPr lang="en-US" sz="2000" dirty="0" err="1">
                <a:latin typeface="Courier New" panose="02070309020205020404" pitchFamily="49" charset="0"/>
                <a:cs typeface="Courier New" panose="02070309020205020404" pitchFamily="49" charset="0"/>
              </a:rPr>
              <a:t>const</a:t>
            </a:r>
            <a:r>
              <a:rPr lang="en-US" sz="2000" dirty="0">
                <a:latin typeface="Courier New" panose="02070309020205020404" pitchFamily="49" charset="0"/>
                <a:cs typeface="Courier New" panose="02070309020205020404" pitchFamily="49" charset="0"/>
              </a:rPr>
              <a:t> char* </a:t>
            </a:r>
            <a:r>
              <a:rPr lang="en-US" sz="2000" dirty="0" err="1">
                <a:latin typeface="Courier New" panose="02070309020205020404" pitchFamily="49" charset="0"/>
                <a:cs typeface="Courier New" panose="02070309020205020404" pitchFamily="49" charset="0"/>
              </a:rPr>
              <a:t>shaderFile</a:t>
            </a:r>
            <a:r>
              <a:rPr lang="en-US" sz="2000" dirty="0">
                <a:latin typeface="Courier New" panose="02070309020205020404" pitchFamily="49" charset="0"/>
                <a:cs typeface="Courier New" panose="02070309020205020404" pitchFamily="49" charset="0"/>
              </a:rPr>
              <a:t>) {</a:t>
            </a:r>
          </a:p>
          <a:p>
            <a:pPr marL="0" indent="0" algn="l" rtl="0">
              <a:buNone/>
            </a:pPr>
            <a:r>
              <a:rPr lang="en-US" sz="2000" dirty="0">
                <a:latin typeface="Courier New" panose="02070309020205020404" pitchFamily="49" charset="0"/>
                <a:cs typeface="Courier New" panose="02070309020205020404" pitchFamily="49" charset="0"/>
              </a:rPr>
              <a:t>	…</a:t>
            </a:r>
          </a:p>
          <a:p>
            <a:pPr marL="0" indent="0" algn="l" rtl="0">
              <a:buNone/>
            </a:pPr>
            <a:r>
              <a:rPr lang="en-US" sz="2000" dirty="0">
                <a:latin typeface="Courier New" panose="02070309020205020404" pitchFamily="49" charset="0"/>
                <a:cs typeface="Courier New" panose="02070309020205020404" pitchFamily="49" charset="0"/>
              </a:rPr>
              <a:t>}</a:t>
            </a:r>
          </a:p>
          <a:p>
            <a:pPr marL="0" indent="0" algn="l" rtl="0">
              <a:buNone/>
            </a:pPr>
            <a:endParaRPr lang="en-US" sz="2000" dirty="0">
              <a:latin typeface="Courier New" panose="02070309020205020404" pitchFamily="49" charset="0"/>
              <a:cs typeface="Courier New" panose="02070309020205020404" pitchFamily="49" charset="0"/>
            </a:endParaRPr>
          </a:p>
          <a:p>
            <a:pPr marL="0" indent="0" algn="l" rtl="0">
              <a:buNone/>
            </a:pPr>
            <a:r>
              <a:rPr lang="en-US" sz="2000" dirty="0" err="1">
                <a:latin typeface="Courier New" panose="02070309020205020404" pitchFamily="49" charset="0"/>
                <a:cs typeface="Courier New" panose="02070309020205020404" pitchFamily="49" charset="0"/>
              </a:rPr>
              <a:t>Gluint</a:t>
            </a:r>
            <a:r>
              <a:rPr lang="en-US" sz="2000" dirty="0">
                <a:latin typeface="Courier New" panose="02070309020205020404" pitchFamily="49" charset="0"/>
                <a:cs typeface="Courier New" panose="02070309020205020404" pitchFamily="49" charset="0"/>
              </a:rPr>
              <a:t> </a:t>
            </a:r>
            <a:r>
              <a:rPr lang="en-US" sz="2000" dirty="0" err="1">
                <a:latin typeface="Courier New" panose="02070309020205020404" pitchFamily="49" charset="0"/>
                <a:cs typeface="Courier New" panose="02070309020205020404" pitchFamily="49" charset="0"/>
              </a:rPr>
              <a:t>InitShader</a:t>
            </a:r>
            <a:r>
              <a:rPr lang="en-US" sz="2000" dirty="0">
                <a:latin typeface="Courier New" panose="02070309020205020404" pitchFamily="49" charset="0"/>
                <a:cs typeface="Courier New" panose="02070309020205020404" pitchFamily="49" charset="0"/>
              </a:rPr>
              <a:t>(</a:t>
            </a:r>
            <a:r>
              <a:rPr lang="en-US" sz="2000" dirty="0" err="1">
                <a:latin typeface="Courier New" panose="02070309020205020404" pitchFamily="49" charset="0"/>
                <a:cs typeface="Courier New" panose="02070309020205020404" pitchFamily="49" charset="0"/>
              </a:rPr>
              <a:t>const</a:t>
            </a:r>
            <a:r>
              <a:rPr lang="en-US" sz="2000" dirty="0">
                <a:latin typeface="Courier New" panose="02070309020205020404" pitchFamily="49" charset="0"/>
                <a:cs typeface="Courier New" panose="02070309020205020404" pitchFamily="49" charset="0"/>
              </a:rPr>
              <a:t> char* </a:t>
            </a:r>
            <a:r>
              <a:rPr lang="en-US" sz="2000" dirty="0" err="1">
                <a:latin typeface="Courier New" panose="02070309020205020404" pitchFamily="49" charset="0"/>
                <a:cs typeface="Courier New" panose="02070309020205020404" pitchFamily="49" charset="0"/>
              </a:rPr>
              <a:t>vShaderFile</a:t>
            </a:r>
            <a:r>
              <a:rPr lang="en-US" sz="2000" dirty="0">
                <a:latin typeface="Courier New" panose="02070309020205020404" pitchFamily="49" charset="0"/>
                <a:cs typeface="Courier New" panose="02070309020205020404" pitchFamily="49" charset="0"/>
              </a:rPr>
              <a:t>, </a:t>
            </a:r>
            <a:r>
              <a:rPr lang="en-US" sz="2000" dirty="0" err="1">
                <a:latin typeface="Courier New" panose="02070309020205020404" pitchFamily="49" charset="0"/>
                <a:cs typeface="Courier New" panose="02070309020205020404" pitchFamily="49" charset="0"/>
              </a:rPr>
              <a:t>const</a:t>
            </a:r>
            <a:r>
              <a:rPr lang="en-US" sz="2000" dirty="0">
                <a:latin typeface="Courier New" panose="02070309020205020404" pitchFamily="49" charset="0"/>
                <a:cs typeface="Courier New" panose="02070309020205020404" pitchFamily="49" charset="0"/>
              </a:rPr>
              <a:t>  			char* </a:t>
            </a:r>
            <a:r>
              <a:rPr lang="en-US" sz="2000" dirty="0" err="1">
                <a:latin typeface="Courier New" panose="02070309020205020404" pitchFamily="49" charset="0"/>
                <a:cs typeface="Courier New" panose="02070309020205020404" pitchFamily="49" charset="0"/>
              </a:rPr>
              <a:t>fShaderFile</a:t>
            </a:r>
            <a:r>
              <a:rPr lang="en-US" sz="2000" dirty="0">
                <a:latin typeface="Courier New" panose="02070309020205020404" pitchFamily="49" charset="0"/>
                <a:cs typeface="Courier New" panose="02070309020205020404" pitchFamily="49" charset="0"/>
              </a:rPr>
              <a:t>) {</a:t>
            </a:r>
          </a:p>
          <a:p>
            <a:pPr marL="0" indent="0" algn="l" rtl="0">
              <a:buNone/>
            </a:pPr>
            <a:r>
              <a:rPr lang="en-US" sz="2000" dirty="0">
                <a:latin typeface="Courier New" panose="02070309020205020404" pitchFamily="49" charset="0"/>
                <a:cs typeface="Courier New" panose="02070309020205020404" pitchFamily="49" charset="0"/>
              </a:rPr>
              <a:t>	…</a:t>
            </a:r>
          </a:p>
          <a:p>
            <a:pPr marL="0" indent="0" algn="l" rtl="0">
              <a:buNone/>
            </a:pPr>
            <a:r>
              <a:rPr lang="en-US" sz="2000"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52275544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rtl="0"/>
            <a:r>
              <a:rPr lang="en-US" dirty="0"/>
              <a:t>OpenGL – </a:t>
            </a:r>
            <a:r>
              <a:rPr lang="en-US" dirty="0" smtClean="0"/>
              <a:t>Example </a:t>
            </a:r>
            <a:endParaRPr lang="en-US" dirty="0"/>
          </a:p>
        </p:txBody>
      </p:sp>
      <p:sp>
        <p:nvSpPr>
          <p:cNvPr id="3" name="Content Placeholder 2"/>
          <p:cNvSpPr>
            <a:spLocks noGrp="1"/>
          </p:cNvSpPr>
          <p:nvPr>
            <p:ph idx="1"/>
          </p:nvPr>
        </p:nvSpPr>
        <p:spPr/>
        <p:txBody>
          <a:bodyPr>
            <a:normAutofit/>
          </a:bodyPr>
          <a:lstStyle/>
          <a:p>
            <a:pPr algn="l" rtl="0"/>
            <a:endParaRPr lang="en-US" dirty="0">
              <a:solidFill>
                <a:srgbClr val="0000FF"/>
              </a:solidFill>
            </a:endParaRPr>
          </a:p>
        </p:txBody>
      </p:sp>
      <p:sp>
        <p:nvSpPr>
          <p:cNvPr id="4" name="Content Placeholder 5"/>
          <p:cNvSpPr txBox="1">
            <a:spLocks/>
          </p:cNvSpPr>
          <p:nvPr/>
        </p:nvSpPr>
        <p:spPr>
          <a:xfrm>
            <a:off x="1981200" y="1628800"/>
            <a:ext cx="8229600" cy="4464496"/>
          </a:xfrm>
          <a:prstGeom prst="rect">
            <a:avLst/>
          </a:prstGeom>
          <a:solidFill>
            <a:schemeClr val="bg1">
              <a:lumMod val="85000"/>
            </a:schemeClr>
          </a:solidFill>
        </p:spPr>
        <p:txBody>
          <a:bodyPr vert="horz" lIns="91440" tIns="45720" rIns="91440" bIns="45720" rtlCol="1">
            <a:noAutofit/>
          </a:bodyPr>
          <a:lst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l" rtl="0">
              <a:buNone/>
            </a:pPr>
            <a:r>
              <a:rPr lang="en-US" sz="2000" dirty="0">
                <a:latin typeface="Courier New" panose="02070309020205020404" pitchFamily="49" charset="0"/>
                <a:cs typeface="Courier New" panose="02070309020205020404" pitchFamily="49" charset="0"/>
              </a:rPr>
              <a:t>void </a:t>
            </a:r>
            <a:r>
              <a:rPr lang="en-US" sz="2000" dirty="0" err="1">
                <a:latin typeface="Courier New" panose="02070309020205020404" pitchFamily="49" charset="0"/>
                <a:cs typeface="Courier New" panose="02070309020205020404" pitchFamily="49" charset="0"/>
              </a:rPr>
              <a:t>init</a:t>
            </a:r>
            <a:r>
              <a:rPr lang="en-US" sz="2000" dirty="0">
                <a:latin typeface="Courier New" panose="02070309020205020404" pitchFamily="49" charset="0"/>
                <a:cs typeface="Courier New" panose="02070309020205020404" pitchFamily="49" charset="0"/>
              </a:rPr>
              <a:t>(void) {</a:t>
            </a:r>
          </a:p>
          <a:p>
            <a:pPr marL="400050" lvl="1" indent="0" algn="l" rtl="0">
              <a:buNone/>
            </a:pPr>
            <a:r>
              <a:rPr lang="en-US" sz="2000" dirty="0">
                <a:latin typeface="Courier New" panose="02070309020205020404" pitchFamily="49" charset="0"/>
                <a:cs typeface="Courier New" panose="02070309020205020404" pitchFamily="49" charset="0"/>
              </a:rPr>
              <a:t>…</a:t>
            </a:r>
          </a:p>
          <a:p>
            <a:pPr marL="400050" lvl="1" indent="0" algn="l" rtl="0">
              <a:buNone/>
            </a:pPr>
            <a:r>
              <a:rPr lang="en-US" sz="2000" dirty="0">
                <a:latin typeface="Courier New" panose="02070309020205020404" pitchFamily="49" charset="0"/>
                <a:cs typeface="Courier New" panose="02070309020205020404" pitchFamily="49" charset="0"/>
              </a:rPr>
              <a:t>points = …;</a:t>
            </a:r>
          </a:p>
          <a:p>
            <a:pPr marL="400050" lvl="1" indent="0" algn="l" rtl="0">
              <a:buNone/>
            </a:pPr>
            <a:r>
              <a:rPr lang="en-US" sz="2000" dirty="0">
                <a:latin typeface="Courier New" panose="02070309020205020404" pitchFamily="49" charset="0"/>
                <a:cs typeface="Courier New" panose="02070309020205020404" pitchFamily="49" charset="0"/>
              </a:rPr>
              <a:t>…</a:t>
            </a:r>
          </a:p>
          <a:p>
            <a:pPr marL="400050" lvl="1" indent="0" algn="l" rtl="0">
              <a:buNone/>
            </a:pPr>
            <a:r>
              <a:rPr lang="sv-SE" sz="2000" dirty="0">
                <a:latin typeface="Courier New" panose="02070309020205020404" pitchFamily="49" charset="0"/>
                <a:cs typeface="Courier New" panose="02070309020205020404" pitchFamily="49" charset="0"/>
              </a:rPr>
              <a:t>GLuint program = InitShader( "vshader.glsl", </a:t>
            </a:r>
          </a:p>
          <a:p>
            <a:pPr marL="400050" lvl="1" indent="0" algn="l" rtl="0">
              <a:buNone/>
            </a:pPr>
            <a:r>
              <a:rPr lang="sv-SE" sz="2000" dirty="0">
                <a:latin typeface="Courier New" panose="02070309020205020404" pitchFamily="49" charset="0"/>
                <a:cs typeface="Courier New" panose="02070309020205020404" pitchFamily="49" charset="0"/>
              </a:rPr>
              <a:t>					  "fshader.glsl" );</a:t>
            </a:r>
          </a:p>
          <a:p>
            <a:pPr marL="400050" lvl="1" indent="0" algn="l" rtl="0">
              <a:buNone/>
            </a:pPr>
            <a:r>
              <a:rPr lang="en-US" sz="2000" dirty="0" err="1">
                <a:latin typeface="Courier New" panose="02070309020205020404" pitchFamily="49" charset="0"/>
                <a:cs typeface="Courier New" panose="02070309020205020404" pitchFamily="49" charset="0"/>
              </a:rPr>
              <a:t>glUseProgram</a:t>
            </a:r>
            <a:r>
              <a:rPr lang="en-US" sz="2000" dirty="0">
                <a:latin typeface="Courier New" panose="02070309020205020404" pitchFamily="49" charset="0"/>
                <a:cs typeface="Courier New" panose="02070309020205020404" pitchFamily="49" charset="0"/>
              </a:rPr>
              <a:t>( program );</a:t>
            </a:r>
          </a:p>
          <a:p>
            <a:pPr marL="400050" lvl="1" indent="0" algn="l" rtl="0">
              <a:buNone/>
            </a:pPr>
            <a:endParaRPr lang="en-US" sz="2000" dirty="0">
              <a:latin typeface="Courier New" panose="02070309020205020404" pitchFamily="49" charset="0"/>
              <a:cs typeface="Courier New" panose="02070309020205020404" pitchFamily="49" charset="0"/>
            </a:endParaRPr>
          </a:p>
          <a:p>
            <a:pPr marL="400050" lvl="1" indent="0" algn="l" rtl="0">
              <a:buNone/>
            </a:pPr>
            <a:r>
              <a:rPr lang="en-US" sz="2000" dirty="0" err="1">
                <a:latin typeface="Courier New" panose="02070309020205020404" pitchFamily="49" charset="0"/>
                <a:cs typeface="Courier New" panose="02070309020205020404" pitchFamily="49" charset="0"/>
              </a:rPr>
              <a:t>GLuint</a:t>
            </a:r>
            <a:r>
              <a:rPr lang="en-US" sz="2000" dirty="0">
                <a:latin typeface="Courier New" panose="02070309020205020404" pitchFamily="49" charset="0"/>
                <a:cs typeface="Courier New" panose="02070309020205020404" pitchFamily="49" charset="0"/>
              </a:rPr>
              <a:t> </a:t>
            </a:r>
            <a:r>
              <a:rPr lang="en-US" sz="2000" dirty="0" err="1">
                <a:latin typeface="Courier New" panose="02070309020205020404" pitchFamily="49" charset="0"/>
                <a:cs typeface="Courier New" panose="02070309020205020404" pitchFamily="49" charset="0"/>
              </a:rPr>
              <a:t>vao</a:t>
            </a:r>
            <a:r>
              <a:rPr lang="en-US" sz="2000" dirty="0">
                <a:latin typeface="Courier New" panose="02070309020205020404" pitchFamily="49" charset="0"/>
                <a:cs typeface="Courier New" panose="02070309020205020404" pitchFamily="49" charset="0"/>
              </a:rPr>
              <a:t>;</a:t>
            </a:r>
          </a:p>
          <a:p>
            <a:pPr marL="400050" lvl="1" indent="0" algn="l" rtl="0">
              <a:buNone/>
            </a:pPr>
            <a:r>
              <a:rPr lang="en-US" sz="2000" dirty="0" err="1">
                <a:latin typeface="Courier New" panose="02070309020205020404" pitchFamily="49" charset="0"/>
                <a:cs typeface="Courier New" panose="02070309020205020404" pitchFamily="49" charset="0"/>
              </a:rPr>
              <a:t>glGenVertexArrays</a:t>
            </a:r>
            <a:r>
              <a:rPr lang="en-US" sz="2000" dirty="0">
                <a:latin typeface="Courier New" panose="02070309020205020404" pitchFamily="49" charset="0"/>
                <a:cs typeface="Courier New" panose="02070309020205020404" pitchFamily="49" charset="0"/>
              </a:rPr>
              <a:t>( 1, &amp;</a:t>
            </a:r>
            <a:r>
              <a:rPr lang="en-US" sz="2000" dirty="0" err="1">
                <a:latin typeface="Courier New" panose="02070309020205020404" pitchFamily="49" charset="0"/>
                <a:cs typeface="Courier New" panose="02070309020205020404" pitchFamily="49" charset="0"/>
              </a:rPr>
              <a:t>vao</a:t>
            </a:r>
            <a:r>
              <a:rPr lang="en-US" sz="2000" dirty="0">
                <a:latin typeface="Courier New" panose="02070309020205020404" pitchFamily="49" charset="0"/>
                <a:cs typeface="Courier New" panose="02070309020205020404" pitchFamily="49" charset="0"/>
              </a:rPr>
              <a:t> );</a:t>
            </a:r>
          </a:p>
          <a:p>
            <a:pPr marL="400050" lvl="1" indent="0" algn="l" rtl="0">
              <a:buNone/>
            </a:pPr>
            <a:r>
              <a:rPr lang="en-US" sz="2000" dirty="0" err="1">
                <a:latin typeface="Courier New" panose="02070309020205020404" pitchFamily="49" charset="0"/>
                <a:cs typeface="Courier New" panose="02070309020205020404" pitchFamily="49" charset="0"/>
              </a:rPr>
              <a:t>glBindVertexArray</a:t>
            </a:r>
            <a:r>
              <a:rPr lang="en-US" sz="2000" dirty="0">
                <a:latin typeface="Courier New" panose="02070309020205020404" pitchFamily="49" charset="0"/>
                <a:cs typeface="Courier New" panose="02070309020205020404" pitchFamily="49" charset="0"/>
              </a:rPr>
              <a:t>( </a:t>
            </a:r>
            <a:r>
              <a:rPr lang="en-US" sz="2000" dirty="0" err="1">
                <a:latin typeface="Courier New" panose="02070309020205020404" pitchFamily="49" charset="0"/>
                <a:cs typeface="Courier New" panose="02070309020205020404" pitchFamily="49" charset="0"/>
              </a:rPr>
              <a:t>vao</a:t>
            </a:r>
            <a:r>
              <a:rPr lang="en-US" sz="2000" dirty="0">
                <a:latin typeface="Courier New" panose="02070309020205020404" pitchFamily="49" charset="0"/>
                <a:cs typeface="Courier New" panose="02070309020205020404" pitchFamily="49" charset="0"/>
              </a:rPr>
              <a:t> );</a:t>
            </a:r>
          </a:p>
        </p:txBody>
      </p:sp>
    </p:spTree>
    <p:extLst>
      <p:ext uri="{BB962C8B-B14F-4D97-AF65-F5344CB8AC3E}">
        <p14:creationId xmlns:p14="http://schemas.microsoft.com/office/powerpoint/2010/main" val="265211013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rtl="0"/>
            <a:r>
              <a:rPr lang="en-US" dirty="0"/>
              <a:t>OpenGL – </a:t>
            </a:r>
            <a:r>
              <a:rPr lang="en-US" dirty="0" smtClean="0"/>
              <a:t>Example </a:t>
            </a:r>
            <a:endParaRPr lang="en-US" dirty="0"/>
          </a:p>
        </p:txBody>
      </p:sp>
      <p:sp>
        <p:nvSpPr>
          <p:cNvPr id="3" name="Content Placeholder 2"/>
          <p:cNvSpPr>
            <a:spLocks noGrp="1"/>
          </p:cNvSpPr>
          <p:nvPr>
            <p:ph idx="1"/>
          </p:nvPr>
        </p:nvSpPr>
        <p:spPr/>
        <p:txBody>
          <a:bodyPr>
            <a:normAutofit/>
          </a:bodyPr>
          <a:lstStyle/>
          <a:p>
            <a:pPr algn="l" rtl="0"/>
            <a:endParaRPr lang="en-US" dirty="0">
              <a:solidFill>
                <a:srgbClr val="0000FF"/>
              </a:solidFill>
            </a:endParaRPr>
          </a:p>
        </p:txBody>
      </p:sp>
      <p:sp>
        <p:nvSpPr>
          <p:cNvPr id="4" name="Content Placeholder 5"/>
          <p:cNvSpPr txBox="1">
            <a:spLocks/>
          </p:cNvSpPr>
          <p:nvPr/>
        </p:nvSpPr>
        <p:spPr>
          <a:xfrm>
            <a:off x="1981200" y="1628800"/>
            <a:ext cx="8229600" cy="4464496"/>
          </a:xfrm>
          <a:prstGeom prst="rect">
            <a:avLst/>
          </a:prstGeom>
          <a:solidFill>
            <a:schemeClr val="bg1">
              <a:lumMod val="85000"/>
            </a:schemeClr>
          </a:solidFill>
        </p:spPr>
        <p:txBody>
          <a:bodyPr vert="horz" lIns="91440" tIns="45720" rIns="91440" bIns="45720" rtlCol="1">
            <a:noAutofit/>
          </a:bodyPr>
          <a:lst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00050" lvl="1" indent="0" algn="l" rtl="0">
              <a:buNone/>
            </a:pPr>
            <a:r>
              <a:rPr lang="en-US" sz="2000" dirty="0" err="1">
                <a:latin typeface="Courier New" panose="02070309020205020404" pitchFamily="49" charset="0"/>
                <a:cs typeface="Courier New" panose="02070309020205020404" pitchFamily="49" charset="0"/>
              </a:rPr>
              <a:t>GLuint</a:t>
            </a:r>
            <a:r>
              <a:rPr lang="en-US" sz="2000" dirty="0">
                <a:latin typeface="Courier New" panose="02070309020205020404" pitchFamily="49" charset="0"/>
                <a:cs typeface="Courier New" panose="02070309020205020404" pitchFamily="49" charset="0"/>
              </a:rPr>
              <a:t> buffer;</a:t>
            </a:r>
          </a:p>
          <a:p>
            <a:pPr marL="400050" lvl="1" indent="0" algn="l" rtl="0">
              <a:buNone/>
            </a:pPr>
            <a:r>
              <a:rPr lang="en-US" sz="2000" dirty="0" err="1">
                <a:latin typeface="Courier New" panose="02070309020205020404" pitchFamily="49" charset="0"/>
                <a:cs typeface="Courier New" panose="02070309020205020404" pitchFamily="49" charset="0"/>
              </a:rPr>
              <a:t>glGenBuffers</a:t>
            </a:r>
            <a:r>
              <a:rPr lang="en-US" sz="2000" dirty="0">
                <a:latin typeface="Courier New" panose="02070309020205020404" pitchFamily="49" charset="0"/>
                <a:cs typeface="Courier New" panose="02070309020205020404" pitchFamily="49" charset="0"/>
              </a:rPr>
              <a:t>( 1, &amp;buffer );</a:t>
            </a:r>
          </a:p>
          <a:p>
            <a:pPr marL="400050" lvl="1" indent="0" algn="l" rtl="0">
              <a:buNone/>
            </a:pPr>
            <a:r>
              <a:rPr lang="en-US" sz="2000" dirty="0" err="1">
                <a:latin typeface="Courier New" panose="02070309020205020404" pitchFamily="49" charset="0"/>
                <a:cs typeface="Courier New" panose="02070309020205020404" pitchFamily="49" charset="0"/>
              </a:rPr>
              <a:t>glBindBuffer</a:t>
            </a:r>
            <a:r>
              <a:rPr lang="en-US" sz="2000" dirty="0">
                <a:latin typeface="Courier New" panose="02070309020205020404" pitchFamily="49" charset="0"/>
                <a:cs typeface="Courier New" panose="02070309020205020404" pitchFamily="49" charset="0"/>
              </a:rPr>
              <a:t>( GL_ARRAY_BUFFER, buffer );</a:t>
            </a:r>
          </a:p>
          <a:p>
            <a:pPr marL="400050" lvl="1" indent="0" algn="l" rtl="0">
              <a:buNone/>
            </a:pPr>
            <a:r>
              <a:rPr lang="en-US" sz="2000" dirty="0" err="1">
                <a:latin typeface="Courier New" panose="02070309020205020404" pitchFamily="49" charset="0"/>
                <a:cs typeface="Courier New" panose="02070309020205020404" pitchFamily="49" charset="0"/>
              </a:rPr>
              <a:t>glBufferData</a:t>
            </a:r>
            <a:r>
              <a:rPr lang="en-US" sz="2000" dirty="0">
                <a:latin typeface="Courier New" panose="02070309020205020404" pitchFamily="49" charset="0"/>
                <a:cs typeface="Courier New" panose="02070309020205020404" pitchFamily="49" charset="0"/>
              </a:rPr>
              <a:t>( GL_ARRAY_BUFFER, </a:t>
            </a:r>
            <a:r>
              <a:rPr lang="en-US" sz="2000" dirty="0" err="1">
                <a:latin typeface="Courier New" panose="02070309020205020404" pitchFamily="49" charset="0"/>
                <a:cs typeface="Courier New" panose="02070309020205020404" pitchFamily="49" charset="0"/>
              </a:rPr>
              <a:t>sizeof</a:t>
            </a:r>
            <a:r>
              <a:rPr lang="en-US" sz="2000" dirty="0">
                <a:latin typeface="Courier New" panose="02070309020205020404" pitchFamily="49" charset="0"/>
                <a:cs typeface="Courier New" panose="02070309020205020404" pitchFamily="49" charset="0"/>
              </a:rPr>
              <a:t>(points), </a:t>
            </a:r>
          </a:p>
          <a:p>
            <a:pPr marL="400050" lvl="1" indent="0" algn="l" rtl="0">
              <a:buNone/>
            </a:pPr>
            <a:r>
              <a:rPr lang="en-US" sz="2000" dirty="0">
                <a:latin typeface="Courier New" panose="02070309020205020404" pitchFamily="49" charset="0"/>
                <a:cs typeface="Courier New" panose="02070309020205020404" pitchFamily="49" charset="0"/>
              </a:rPr>
              <a:t>	  	     points, GL_STATIC_DRAW );</a:t>
            </a:r>
          </a:p>
          <a:p>
            <a:pPr marL="400050" lvl="1" indent="0" algn="l" rtl="0">
              <a:buNone/>
            </a:pPr>
            <a:endParaRPr lang="fr-FR" sz="2000" dirty="0">
              <a:latin typeface="Courier New" panose="02070309020205020404" pitchFamily="49" charset="0"/>
              <a:cs typeface="Courier New" panose="02070309020205020404" pitchFamily="49" charset="0"/>
            </a:endParaRPr>
          </a:p>
          <a:p>
            <a:pPr marL="400050" lvl="1" indent="0" algn="l" rtl="0">
              <a:buNone/>
            </a:pPr>
            <a:r>
              <a:rPr lang="fr-FR" sz="2000" dirty="0" err="1">
                <a:latin typeface="Courier New" panose="02070309020205020404" pitchFamily="49" charset="0"/>
                <a:cs typeface="Courier New" panose="02070309020205020404" pitchFamily="49" charset="0"/>
              </a:rPr>
              <a:t>GLuint</a:t>
            </a:r>
            <a:r>
              <a:rPr lang="fr-FR" sz="2000" dirty="0">
                <a:latin typeface="Courier New" panose="02070309020205020404" pitchFamily="49" charset="0"/>
                <a:cs typeface="Courier New" panose="02070309020205020404" pitchFamily="49" charset="0"/>
              </a:rPr>
              <a:t> </a:t>
            </a:r>
            <a:r>
              <a:rPr lang="fr-FR" sz="2000" dirty="0" err="1">
                <a:latin typeface="Courier New" panose="02070309020205020404" pitchFamily="49" charset="0"/>
                <a:cs typeface="Courier New" panose="02070309020205020404" pitchFamily="49" charset="0"/>
              </a:rPr>
              <a:t>loc</a:t>
            </a:r>
            <a:r>
              <a:rPr lang="fr-FR" sz="2000" dirty="0">
                <a:latin typeface="Courier New" panose="02070309020205020404" pitchFamily="49" charset="0"/>
                <a:cs typeface="Courier New" panose="02070309020205020404" pitchFamily="49" charset="0"/>
              </a:rPr>
              <a:t> = </a:t>
            </a:r>
            <a:r>
              <a:rPr lang="fr-FR" sz="2000" dirty="0" err="1">
                <a:latin typeface="Courier New" panose="02070309020205020404" pitchFamily="49" charset="0"/>
                <a:cs typeface="Courier New" panose="02070309020205020404" pitchFamily="49" charset="0"/>
              </a:rPr>
              <a:t>glGetAttribLocation</a:t>
            </a:r>
            <a:r>
              <a:rPr lang="fr-FR" sz="2000" dirty="0">
                <a:latin typeface="Courier New" panose="02070309020205020404" pitchFamily="49" charset="0"/>
                <a:cs typeface="Courier New" panose="02070309020205020404" pitchFamily="49" charset="0"/>
              </a:rPr>
              <a:t>( program,  							 "</a:t>
            </a:r>
            <a:r>
              <a:rPr lang="fr-FR" sz="2000" dirty="0" err="1">
                <a:latin typeface="Courier New" panose="02070309020205020404" pitchFamily="49" charset="0"/>
                <a:cs typeface="Courier New" panose="02070309020205020404" pitchFamily="49" charset="0"/>
              </a:rPr>
              <a:t>vPosition</a:t>
            </a:r>
            <a:r>
              <a:rPr lang="fr-FR" sz="2000" dirty="0">
                <a:latin typeface="Courier New" panose="02070309020205020404" pitchFamily="49" charset="0"/>
                <a:cs typeface="Courier New" panose="02070309020205020404" pitchFamily="49" charset="0"/>
              </a:rPr>
              <a:t>" );</a:t>
            </a:r>
          </a:p>
          <a:p>
            <a:pPr marL="400050" lvl="1" indent="0" algn="l" rtl="0">
              <a:buNone/>
            </a:pPr>
            <a:r>
              <a:rPr lang="en-US" sz="2000" dirty="0" err="1">
                <a:latin typeface="Courier New" panose="02070309020205020404" pitchFamily="49" charset="0"/>
                <a:cs typeface="Courier New" panose="02070309020205020404" pitchFamily="49" charset="0"/>
              </a:rPr>
              <a:t>glEnableVertexAttribArray</a:t>
            </a:r>
            <a:r>
              <a:rPr lang="en-US" sz="2000" dirty="0">
                <a:latin typeface="Courier New" panose="02070309020205020404" pitchFamily="49" charset="0"/>
                <a:cs typeface="Courier New" panose="02070309020205020404" pitchFamily="49" charset="0"/>
              </a:rPr>
              <a:t>( </a:t>
            </a:r>
            <a:r>
              <a:rPr lang="en-US" sz="2000" dirty="0" err="1">
                <a:latin typeface="Courier New" panose="02070309020205020404" pitchFamily="49" charset="0"/>
                <a:cs typeface="Courier New" panose="02070309020205020404" pitchFamily="49" charset="0"/>
              </a:rPr>
              <a:t>loc</a:t>
            </a:r>
            <a:r>
              <a:rPr lang="en-US" sz="2000" dirty="0">
                <a:latin typeface="Courier New" panose="02070309020205020404" pitchFamily="49" charset="0"/>
                <a:cs typeface="Courier New" panose="02070309020205020404" pitchFamily="49" charset="0"/>
              </a:rPr>
              <a:t> );</a:t>
            </a:r>
          </a:p>
          <a:p>
            <a:pPr marL="400050" lvl="1" indent="0" algn="l" rtl="0">
              <a:buNone/>
            </a:pPr>
            <a:r>
              <a:rPr lang="en-US" sz="2000" dirty="0" err="1">
                <a:latin typeface="Courier New" panose="02070309020205020404" pitchFamily="49" charset="0"/>
                <a:cs typeface="Courier New" panose="02070309020205020404" pitchFamily="49" charset="0"/>
              </a:rPr>
              <a:t>glVertexAttribPointer</a:t>
            </a:r>
            <a:r>
              <a:rPr lang="en-US" sz="2000" dirty="0">
                <a:latin typeface="Courier New" panose="02070309020205020404" pitchFamily="49" charset="0"/>
                <a:cs typeface="Courier New" panose="02070309020205020404" pitchFamily="49" charset="0"/>
              </a:rPr>
              <a:t>(loc,2,GL_FLOAT,GL_FALSE,0,0)</a:t>
            </a:r>
          </a:p>
          <a:p>
            <a:pPr marL="400050" lvl="1" indent="0" algn="l" rtl="0">
              <a:buNone/>
            </a:pPr>
            <a:r>
              <a:rPr lang="en-US" sz="2000" dirty="0" err="1">
                <a:latin typeface="Courier New" panose="02070309020205020404" pitchFamily="49" charset="0"/>
                <a:cs typeface="Courier New" panose="02070309020205020404" pitchFamily="49" charset="0"/>
              </a:rPr>
              <a:t>glClearColor</a:t>
            </a:r>
            <a:r>
              <a:rPr lang="en-US" sz="2000" dirty="0">
                <a:latin typeface="Courier New" panose="02070309020205020404" pitchFamily="49" charset="0"/>
                <a:cs typeface="Courier New" panose="02070309020205020404" pitchFamily="49" charset="0"/>
              </a:rPr>
              <a:t>( 1.0, 1.0, 1.0, 1.0 ); </a:t>
            </a:r>
          </a:p>
          <a:p>
            <a:pPr marL="0" indent="0" algn="l" rtl="0">
              <a:buNone/>
            </a:pPr>
            <a:r>
              <a:rPr lang="en-US" sz="2000"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57664335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rtl="0"/>
            <a:r>
              <a:rPr lang="en-US" dirty="0"/>
              <a:t>OpenGL – </a:t>
            </a:r>
            <a:r>
              <a:rPr lang="en-US" dirty="0" smtClean="0"/>
              <a:t>Example </a:t>
            </a:r>
            <a:endParaRPr lang="en-US" dirty="0"/>
          </a:p>
        </p:txBody>
      </p:sp>
      <p:sp>
        <p:nvSpPr>
          <p:cNvPr id="3" name="Content Placeholder 2"/>
          <p:cNvSpPr>
            <a:spLocks noGrp="1"/>
          </p:cNvSpPr>
          <p:nvPr>
            <p:ph idx="1"/>
          </p:nvPr>
        </p:nvSpPr>
        <p:spPr/>
        <p:txBody>
          <a:bodyPr>
            <a:normAutofit/>
          </a:bodyPr>
          <a:lstStyle/>
          <a:p>
            <a:pPr algn="l" rtl="0"/>
            <a:endParaRPr lang="en-US" dirty="0">
              <a:solidFill>
                <a:srgbClr val="0000FF"/>
              </a:solidFill>
            </a:endParaRPr>
          </a:p>
        </p:txBody>
      </p:sp>
      <p:sp>
        <p:nvSpPr>
          <p:cNvPr id="4" name="Content Placeholder 5"/>
          <p:cNvSpPr txBox="1">
            <a:spLocks/>
          </p:cNvSpPr>
          <p:nvPr/>
        </p:nvSpPr>
        <p:spPr>
          <a:xfrm>
            <a:off x="1981200" y="1628800"/>
            <a:ext cx="8229600" cy="4464496"/>
          </a:xfrm>
          <a:prstGeom prst="rect">
            <a:avLst/>
          </a:prstGeom>
          <a:solidFill>
            <a:schemeClr val="bg1">
              <a:lumMod val="85000"/>
            </a:schemeClr>
          </a:solidFill>
        </p:spPr>
        <p:txBody>
          <a:bodyPr vert="horz" lIns="91440" tIns="45720" rIns="91440" bIns="45720" rtlCol="1">
            <a:noAutofit/>
          </a:bodyPr>
          <a:lst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l" rtl="0">
              <a:buNone/>
            </a:pPr>
            <a:r>
              <a:rPr lang="en-US" sz="2000" dirty="0">
                <a:latin typeface="Courier New" panose="02070309020205020404" pitchFamily="49" charset="0"/>
                <a:cs typeface="Courier New" panose="02070309020205020404" pitchFamily="49" charset="0"/>
              </a:rPr>
              <a:t>void display(void) {</a:t>
            </a:r>
          </a:p>
          <a:p>
            <a:pPr marL="400050" lvl="1" indent="0" algn="l" rtl="0">
              <a:buNone/>
            </a:pPr>
            <a:r>
              <a:rPr lang="en-US" sz="2000" dirty="0" err="1">
                <a:latin typeface="Courier New" panose="02070309020205020404" pitchFamily="49" charset="0"/>
                <a:cs typeface="Courier New" panose="02070309020205020404" pitchFamily="49" charset="0"/>
              </a:rPr>
              <a:t>glClear</a:t>
            </a:r>
            <a:r>
              <a:rPr lang="en-US" sz="2000" dirty="0">
                <a:latin typeface="Courier New" panose="02070309020205020404" pitchFamily="49" charset="0"/>
                <a:cs typeface="Courier New" panose="02070309020205020404" pitchFamily="49" charset="0"/>
              </a:rPr>
              <a:t>( GL_COLOR_BUFFER_BIT );</a:t>
            </a:r>
          </a:p>
          <a:p>
            <a:pPr marL="400050" lvl="1" indent="0" algn="l" rtl="0">
              <a:buNone/>
            </a:pPr>
            <a:r>
              <a:rPr lang="en-US" sz="2000" dirty="0" err="1">
                <a:latin typeface="Courier New" panose="02070309020205020404" pitchFamily="49" charset="0"/>
                <a:cs typeface="Courier New" panose="02070309020205020404" pitchFamily="49" charset="0"/>
              </a:rPr>
              <a:t>glDrawArrays</a:t>
            </a:r>
            <a:r>
              <a:rPr lang="en-US" sz="2000" dirty="0">
                <a:latin typeface="Courier New" panose="02070309020205020404" pitchFamily="49" charset="0"/>
                <a:cs typeface="Courier New" panose="02070309020205020404" pitchFamily="49" charset="0"/>
              </a:rPr>
              <a:t>( GL_POINTS, 0, </a:t>
            </a:r>
            <a:r>
              <a:rPr lang="en-US" sz="2000" dirty="0" err="1">
                <a:latin typeface="Courier New" panose="02070309020205020404" pitchFamily="49" charset="0"/>
                <a:cs typeface="Courier New" panose="02070309020205020404" pitchFamily="49" charset="0"/>
              </a:rPr>
              <a:t>sizeof</a:t>
            </a:r>
            <a:r>
              <a:rPr lang="en-US" sz="2000" dirty="0">
                <a:latin typeface="Courier New" panose="02070309020205020404" pitchFamily="49" charset="0"/>
                <a:cs typeface="Courier New" panose="02070309020205020404" pitchFamily="49" charset="0"/>
              </a:rPr>
              <a:t>(points) );</a:t>
            </a:r>
          </a:p>
          <a:p>
            <a:pPr marL="400050" lvl="1" indent="0" algn="l" rtl="0">
              <a:buNone/>
            </a:pPr>
            <a:r>
              <a:rPr lang="en-US" sz="2000" dirty="0" err="1">
                <a:latin typeface="Courier New" panose="02070309020205020404" pitchFamily="49" charset="0"/>
                <a:cs typeface="Courier New" panose="02070309020205020404" pitchFamily="49" charset="0"/>
              </a:rPr>
              <a:t>glFlush</a:t>
            </a:r>
            <a:r>
              <a:rPr lang="en-US" sz="2000" dirty="0">
                <a:latin typeface="Courier New" panose="02070309020205020404" pitchFamily="49" charset="0"/>
                <a:cs typeface="Courier New" panose="02070309020205020404" pitchFamily="49" charset="0"/>
              </a:rPr>
              <a:t>( void );</a:t>
            </a:r>
          </a:p>
          <a:p>
            <a:pPr marL="0" indent="0" algn="l" rtl="0">
              <a:buNone/>
            </a:pPr>
            <a:r>
              <a:rPr lang="en-US" sz="2000"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347391130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rtl="0"/>
            <a:r>
              <a:rPr lang="en-US" dirty="0"/>
              <a:t>OpenGL – </a:t>
            </a:r>
            <a:r>
              <a:rPr lang="en-US" dirty="0" smtClean="0"/>
              <a:t>Example </a:t>
            </a:r>
            <a:endParaRPr lang="en-US" dirty="0"/>
          </a:p>
        </p:txBody>
      </p:sp>
      <p:sp>
        <p:nvSpPr>
          <p:cNvPr id="3" name="Content Placeholder 2"/>
          <p:cNvSpPr>
            <a:spLocks noGrp="1"/>
          </p:cNvSpPr>
          <p:nvPr>
            <p:ph idx="1"/>
          </p:nvPr>
        </p:nvSpPr>
        <p:spPr/>
        <p:txBody>
          <a:bodyPr>
            <a:normAutofit/>
          </a:bodyPr>
          <a:lstStyle/>
          <a:p>
            <a:pPr algn="l" rtl="0"/>
            <a:endParaRPr lang="en-US" dirty="0">
              <a:solidFill>
                <a:srgbClr val="0000FF"/>
              </a:solidFill>
            </a:endParaRPr>
          </a:p>
        </p:txBody>
      </p:sp>
      <p:sp>
        <p:nvSpPr>
          <p:cNvPr id="4" name="Content Placeholder 5"/>
          <p:cNvSpPr txBox="1">
            <a:spLocks/>
          </p:cNvSpPr>
          <p:nvPr/>
        </p:nvSpPr>
        <p:spPr>
          <a:xfrm>
            <a:off x="1981200" y="1628800"/>
            <a:ext cx="8229600" cy="4464496"/>
          </a:xfrm>
          <a:prstGeom prst="rect">
            <a:avLst/>
          </a:prstGeom>
          <a:solidFill>
            <a:schemeClr val="bg1">
              <a:lumMod val="85000"/>
            </a:schemeClr>
          </a:solidFill>
        </p:spPr>
        <p:txBody>
          <a:bodyPr vert="horz" lIns="91440" tIns="45720" rIns="91440" bIns="45720" rtlCol="1">
            <a:noAutofit/>
          </a:bodyPr>
          <a:lst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l" rtl="0">
              <a:buNone/>
            </a:pPr>
            <a:r>
              <a:rPr lang="en-US" sz="2000" dirty="0" err="1">
                <a:latin typeface="Courier New" panose="02070309020205020404" pitchFamily="49" charset="0"/>
                <a:cs typeface="Courier New" panose="02070309020205020404" pitchFamily="49" charset="0"/>
              </a:rPr>
              <a:t>int</a:t>
            </a:r>
            <a:r>
              <a:rPr lang="en-US" sz="2000" dirty="0">
                <a:latin typeface="Courier New" panose="02070309020205020404" pitchFamily="49" charset="0"/>
                <a:cs typeface="Courier New" panose="02070309020205020404" pitchFamily="49" charset="0"/>
              </a:rPr>
              <a:t> main( </a:t>
            </a:r>
            <a:r>
              <a:rPr lang="en-US" sz="2000" dirty="0" err="1">
                <a:latin typeface="Courier New" panose="02070309020205020404" pitchFamily="49" charset="0"/>
                <a:cs typeface="Courier New" panose="02070309020205020404" pitchFamily="49" charset="0"/>
              </a:rPr>
              <a:t>int</a:t>
            </a:r>
            <a:r>
              <a:rPr lang="en-US" sz="2000" dirty="0">
                <a:latin typeface="Courier New" panose="02070309020205020404" pitchFamily="49" charset="0"/>
                <a:cs typeface="Courier New" panose="02070309020205020404" pitchFamily="49" charset="0"/>
              </a:rPr>
              <a:t> </a:t>
            </a:r>
            <a:r>
              <a:rPr lang="en-US" sz="2000" dirty="0" err="1">
                <a:latin typeface="Courier New" panose="02070309020205020404" pitchFamily="49" charset="0"/>
                <a:cs typeface="Courier New" panose="02070309020205020404" pitchFamily="49" charset="0"/>
              </a:rPr>
              <a:t>argc</a:t>
            </a:r>
            <a:r>
              <a:rPr lang="en-US" sz="2000" dirty="0">
                <a:latin typeface="Courier New" panose="02070309020205020404" pitchFamily="49" charset="0"/>
                <a:cs typeface="Courier New" panose="02070309020205020404" pitchFamily="49" charset="0"/>
              </a:rPr>
              <a:t>, char **</a:t>
            </a:r>
            <a:r>
              <a:rPr lang="en-US" sz="2000" dirty="0" err="1">
                <a:latin typeface="Courier New" panose="02070309020205020404" pitchFamily="49" charset="0"/>
                <a:cs typeface="Courier New" panose="02070309020205020404" pitchFamily="49" charset="0"/>
              </a:rPr>
              <a:t>argv</a:t>
            </a:r>
            <a:r>
              <a:rPr lang="en-US" sz="2000" dirty="0">
                <a:latin typeface="Courier New" panose="02070309020205020404" pitchFamily="49" charset="0"/>
                <a:cs typeface="Courier New" panose="02070309020205020404" pitchFamily="49" charset="0"/>
              </a:rPr>
              <a:t> ) {</a:t>
            </a:r>
          </a:p>
          <a:p>
            <a:pPr marL="400050" lvl="1" indent="0" algn="l" rtl="0">
              <a:buNone/>
            </a:pPr>
            <a:r>
              <a:rPr lang="en-US" sz="2000" dirty="0" err="1">
                <a:latin typeface="Courier New" panose="02070309020205020404" pitchFamily="49" charset="0"/>
                <a:cs typeface="Courier New" panose="02070309020205020404" pitchFamily="49" charset="0"/>
              </a:rPr>
              <a:t>glutInit</a:t>
            </a:r>
            <a:r>
              <a:rPr lang="en-US" sz="2000" dirty="0">
                <a:latin typeface="Courier New" panose="02070309020205020404" pitchFamily="49" charset="0"/>
                <a:cs typeface="Courier New" panose="02070309020205020404" pitchFamily="49" charset="0"/>
              </a:rPr>
              <a:t>( &amp;</a:t>
            </a:r>
            <a:r>
              <a:rPr lang="en-US" sz="2000" dirty="0" err="1">
                <a:latin typeface="Courier New" panose="02070309020205020404" pitchFamily="49" charset="0"/>
                <a:cs typeface="Courier New" panose="02070309020205020404" pitchFamily="49" charset="0"/>
              </a:rPr>
              <a:t>argc</a:t>
            </a:r>
            <a:r>
              <a:rPr lang="en-US" sz="2000" dirty="0">
                <a:latin typeface="Courier New" panose="02070309020205020404" pitchFamily="49" charset="0"/>
                <a:cs typeface="Courier New" panose="02070309020205020404" pitchFamily="49" charset="0"/>
              </a:rPr>
              <a:t>, </a:t>
            </a:r>
            <a:r>
              <a:rPr lang="en-US" sz="2000" dirty="0" err="1">
                <a:latin typeface="Courier New" panose="02070309020205020404" pitchFamily="49" charset="0"/>
                <a:cs typeface="Courier New" panose="02070309020205020404" pitchFamily="49" charset="0"/>
              </a:rPr>
              <a:t>argv</a:t>
            </a:r>
            <a:r>
              <a:rPr lang="en-US" sz="2000" dirty="0">
                <a:latin typeface="Courier New" panose="02070309020205020404" pitchFamily="49" charset="0"/>
                <a:cs typeface="Courier New" panose="02070309020205020404" pitchFamily="49" charset="0"/>
              </a:rPr>
              <a:t> );</a:t>
            </a:r>
          </a:p>
          <a:p>
            <a:pPr marL="400050" lvl="1" indent="0" algn="l" rtl="0">
              <a:buNone/>
            </a:pPr>
            <a:r>
              <a:rPr lang="en-US" sz="2000" dirty="0" err="1">
                <a:latin typeface="Courier New" panose="02070309020205020404" pitchFamily="49" charset="0"/>
                <a:cs typeface="Courier New" panose="02070309020205020404" pitchFamily="49" charset="0"/>
              </a:rPr>
              <a:t>glutInitDisplayMode</a:t>
            </a:r>
            <a:r>
              <a:rPr lang="en-US" sz="2000" dirty="0">
                <a:latin typeface="Courier New" panose="02070309020205020404" pitchFamily="49" charset="0"/>
                <a:cs typeface="Courier New" panose="02070309020205020404" pitchFamily="49" charset="0"/>
              </a:rPr>
              <a:t>( GLUT_RGBA );</a:t>
            </a:r>
          </a:p>
          <a:p>
            <a:pPr marL="400050" lvl="1" indent="0" algn="l" rtl="0">
              <a:buNone/>
            </a:pPr>
            <a:r>
              <a:rPr lang="en-US" sz="2000" dirty="0" err="1">
                <a:latin typeface="Courier New" panose="02070309020205020404" pitchFamily="49" charset="0"/>
                <a:cs typeface="Courier New" panose="02070309020205020404" pitchFamily="49" charset="0"/>
              </a:rPr>
              <a:t>glutInitWindowSize</a:t>
            </a:r>
            <a:r>
              <a:rPr lang="en-US" sz="2000" dirty="0">
                <a:latin typeface="Courier New" panose="02070309020205020404" pitchFamily="49" charset="0"/>
                <a:cs typeface="Courier New" panose="02070309020205020404" pitchFamily="49" charset="0"/>
              </a:rPr>
              <a:t>( 512, 512 );</a:t>
            </a:r>
          </a:p>
          <a:p>
            <a:pPr marL="400050" lvl="1" indent="0" algn="l" rtl="0">
              <a:buNone/>
            </a:pPr>
            <a:r>
              <a:rPr lang="en-US" sz="2000" dirty="0" err="1">
                <a:latin typeface="Courier New" panose="02070309020205020404" pitchFamily="49" charset="0"/>
                <a:cs typeface="Courier New" panose="02070309020205020404" pitchFamily="49" charset="0"/>
              </a:rPr>
              <a:t>glutInitContextVersion</a:t>
            </a:r>
            <a:r>
              <a:rPr lang="en-US" sz="2000" dirty="0">
                <a:latin typeface="Courier New" panose="02070309020205020404" pitchFamily="49" charset="0"/>
                <a:cs typeface="Courier New" panose="02070309020205020404" pitchFamily="49" charset="0"/>
              </a:rPr>
              <a:t>( 3, 2 );</a:t>
            </a:r>
          </a:p>
          <a:p>
            <a:pPr marL="400050" lvl="1" indent="0" algn="l" rtl="0">
              <a:buNone/>
            </a:pPr>
            <a:r>
              <a:rPr lang="en-US" sz="2000" dirty="0" err="1">
                <a:latin typeface="Courier New" panose="02070309020205020404" pitchFamily="49" charset="0"/>
                <a:cs typeface="Courier New" panose="02070309020205020404" pitchFamily="49" charset="0"/>
              </a:rPr>
              <a:t>glutInitContextProfile</a:t>
            </a:r>
            <a:r>
              <a:rPr lang="en-US" sz="2000" dirty="0">
                <a:latin typeface="Courier New" panose="02070309020205020404" pitchFamily="49" charset="0"/>
                <a:cs typeface="Courier New" panose="02070309020205020404" pitchFamily="49" charset="0"/>
              </a:rPr>
              <a:t>( GLUT_CORE_PROFILE );</a:t>
            </a:r>
          </a:p>
          <a:p>
            <a:pPr marL="400050" lvl="1" indent="0" algn="l" rtl="0">
              <a:buNone/>
            </a:pPr>
            <a:r>
              <a:rPr lang="en-US" sz="2000" dirty="0" err="1">
                <a:latin typeface="Courier New" panose="02070309020205020404" pitchFamily="49" charset="0"/>
                <a:cs typeface="Courier New" panose="02070309020205020404" pitchFamily="49" charset="0"/>
              </a:rPr>
              <a:t>glutCreateWindow</a:t>
            </a:r>
            <a:r>
              <a:rPr lang="en-US" sz="2000" dirty="0">
                <a:latin typeface="Courier New" panose="02070309020205020404" pitchFamily="49" charset="0"/>
                <a:cs typeface="Courier New" panose="02070309020205020404" pitchFamily="49" charset="0"/>
              </a:rPr>
              <a:t>( “Example" );</a:t>
            </a:r>
          </a:p>
          <a:p>
            <a:pPr marL="400050" lvl="1" indent="0" algn="l" rtl="0">
              <a:buNone/>
            </a:pPr>
            <a:r>
              <a:rPr lang="en-US" sz="2000" dirty="0" err="1">
                <a:latin typeface="Courier New" panose="02070309020205020404" pitchFamily="49" charset="0"/>
                <a:cs typeface="Courier New" panose="02070309020205020404" pitchFamily="49" charset="0"/>
              </a:rPr>
              <a:t>glewInit</a:t>
            </a:r>
            <a:r>
              <a:rPr lang="en-US" sz="2000" dirty="0">
                <a:latin typeface="Courier New" panose="02070309020205020404" pitchFamily="49" charset="0"/>
                <a:cs typeface="Courier New" panose="02070309020205020404" pitchFamily="49" charset="0"/>
              </a:rPr>
              <a:t>( void );</a:t>
            </a:r>
          </a:p>
          <a:p>
            <a:pPr marL="400050" lvl="1" indent="0" algn="l" rtl="0">
              <a:buNone/>
            </a:pPr>
            <a:r>
              <a:rPr lang="en-US" sz="2000" dirty="0" err="1">
                <a:latin typeface="Courier New" panose="02070309020205020404" pitchFamily="49" charset="0"/>
                <a:cs typeface="Courier New" panose="02070309020205020404" pitchFamily="49" charset="0"/>
              </a:rPr>
              <a:t>init</a:t>
            </a:r>
            <a:r>
              <a:rPr lang="en-US" sz="2000" dirty="0">
                <a:latin typeface="Courier New" panose="02070309020205020404" pitchFamily="49" charset="0"/>
                <a:cs typeface="Courier New" panose="02070309020205020404" pitchFamily="49" charset="0"/>
              </a:rPr>
              <a:t>( void );</a:t>
            </a:r>
          </a:p>
          <a:p>
            <a:pPr marL="400050" lvl="1" indent="0" algn="l" rtl="0">
              <a:buNone/>
            </a:pPr>
            <a:r>
              <a:rPr lang="en-US" sz="2000" dirty="0" err="1">
                <a:latin typeface="Courier New" panose="02070309020205020404" pitchFamily="49" charset="0"/>
                <a:cs typeface="Courier New" panose="02070309020205020404" pitchFamily="49" charset="0"/>
              </a:rPr>
              <a:t>glutDisplayFunc</a:t>
            </a:r>
            <a:r>
              <a:rPr lang="en-US" sz="2000" dirty="0">
                <a:latin typeface="Courier New" panose="02070309020205020404" pitchFamily="49" charset="0"/>
                <a:cs typeface="Courier New" panose="02070309020205020404" pitchFamily="49" charset="0"/>
              </a:rPr>
              <a:t>( display );</a:t>
            </a:r>
          </a:p>
          <a:p>
            <a:pPr marL="400050" lvl="1" indent="0" algn="l" rtl="0">
              <a:buNone/>
            </a:pPr>
            <a:r>
              <a:rPr lang="en-US" sz="2000" dirty="0" err="1">
                <a:latin typeface="Courier New" panose="02070309020205020404" pitchFamily="49" charset="0"/>
                <a:cs typeface="Courier New" panose="02070309020205020404" pitchFamily="49" charset="0"/>
              </a:rPr>
              <a:t>glutMainLoop</a:t>
            </a:r>
            <a:r>
              <a:rPr lang="en-US" sz="2000" dirty="0">
                <a:latin typeface="Courier New" panose="02070309020205020404" pitchFamily="49" charset="0"/>
                <a:cs typeface="Courier New" panose="02070309020205020404" pitchFamily="49" charset="0"/>
              </a:rPr>
              <a:t>( void );</a:t>
            </a:r>
          </a:p>
          <a:p>
            <a:pPr marL="400050" lvl="1" indent="0" algn="l" rtl="0">
              <a:buNone/>
            </a:pPr>
            <a:r>
              <a:rPr lang="en-US" sz="2000" dirty="0">
                <a:latin typeface="Courier New" panose="02070309020205020404" pitchFamily="49" charset="0"/>
                <a:cs typeface="Courier New" panose="02070309020205020404" pitchFamily="49" charset="0"/>
              </a:rPr>
              <a:t>return 0; }</a:t>
            </a:r>
          </a:p>
        </p:txBody>
      </p:sp>
    </p:spTree>
    <p:extLst>
      <p:ext uri="{BB962C8B-B14F-4D97-AF65-F5344CB8AC3E}">
        <p14:creationId xmlns:p14="http://schemas.microsoft.com/office/powerpoint/2010/main" val="424664227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rtl="0"/>
            <a:r>
              <a:rPr lang="en-US" dirty="0"/>
              <a:t>OpenGL – </a:t>
            </a:r>
            <a:r>
              <a:rPr lang="en-US" dirty="0" smtClean="0"/>
              <a:t>Example </a:t>
            </a:r>
            <a:endParaRPr lang="en-US" dirty="0"/>
          </a:p>
        </p:txBody>
      </p:sp>
      <p:sp>
        <p:nvSpPr>
          <p:cNvPr id="3" name="Content Placeholder 2"/>
          <p:cNvSpPr>
            <a:spLocks noGrp="1"/>
          </p:cNvSpPr>
          <p:nvPr>
            <p:ph idx="1"/>
          </p:nvPr>
        </p:nvSpPr>
        <p:spPr/>
        <p:txBody>
          <a:bodyPr>
            <a:normAutofit/>
          </a:bodyPr>
          <a:lstStyle/>
          <a:p>
            <a:pPr algn="l" rtl="0"/>
            <a:endParaRPr lang="en-US" dirty="0">
              <a:solidFill>
                <a:srgbClr val="0000FF"/>
              </a:solidFill>
            </a:endParaRPr>
          </a:p>
        </p:txBody>
      </p:sp>
      <p:sp>
        <p:nvSpPr>
          <p:cNvPr id="4" name="Content Placeholder 5"/>
          <p:cNvSpPr txBox="1">
            <a:spLocks/>
          </p:cNvSpPr>
          <p:nvPr/>
        </p:nvSpPr>
        <p:spPr>
          <a:xfrm>
            <a:off x="1981200" y="1628800"/>
            <a:ext cx="8229600" cy="4464496"/>
          </a:xfrm>
          <a:prstGeom prst="rect">
            <a:avLst/>
          </a:prstGeom>
          <a:solidFill>
            <a:schemeClr val="bg1">
              <a:lumMod val="85000"/>
            </a:schemeClr>
          </a:solidFill>
        </p:spPr>
        <p:txBody>
          <a:bodyPr vert="horz" lIns="91440" tIns="45720" rIns="91440" bIns="45720" rtlCol="1">
            <a:noAutofit/>
          </a:bodyPr>
          <a:lst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l" rtl="0">
              <a:buNone/>
            </a:pPr>
            <a:r>
              <a:rPr lang="en-US" sz="2000" dirty="0">
                <a:latin typeface="Courier New" panose="02070309020205020404" pitchFamily="49" charset="0"/>
                <a:cs typeface="Courier New" panose="02070309020205020404" pitchFamily="49" charset="0"/>
              </a:rPr>
              <a:t>#version 150 </a:t>
            </a:r>
          </a:p>
          <a:p>
            <a:pPr marL="0" indent="0" algn="l" rtl="0">
              <a:buNone/>
            </a:pPr>
            <a:r>
              <a:rPr lang="en-US" sz="2000" dirty="0">
                <a:latin typeface="Courier New" panose="02070309020205020404" pitchFamily="49" charset="0"/>
                <a:cs typeface="Courier New" panose="02070309020205020404" pitchFamily="49" charset="0"/>
              </a:rPr>
              <a:t>in vec4 </a:t>
            </a:r>
            <a:r>
              <a:rPr lang="en-US" sz="2000" dirty="0" err="1">
                <a:latin typeface="Courier New" panose="02070309020205020404" pitchFamily="49" charset="0"/>
                <a:cs typeface="Courier New" panose="02070309020205020404" pitchFamily="49" charset="0"/>
              </a:rPr>
              <a:t>vPosition</a:t>
            </a:r>
            <a:r>
              <a:rPr lang="en-US" sz="2000" dirty="0">
                <a:latin typeface="Courier New" panose="02070309020205020404" pitchFamily="49" charset="0"/>
                <a:cs typeface="Courier New" panose="02070309020205020404" pitchFamily="49" charset="0"/>
              </a:rPr>
              <a:t>;</a:t>
            </a:r>
          </a:p>
          <a:p>
            <a:pPr marL="0" indent="0" algn="l" rtl="0">
              <a:buNone/>
            </a:pPr>
            <a:r>
              <a:rPr lang="en-US" sz="2000" dirty="0">
                <a:latin typeface="Courier New" panose="02070309020205020404" pitchFamily="49" charset="0"/>
                <a:cs typeface="Courier New" panose="02070309020205020404" pitchFamily="49" charset="0"/>
              </a:rPr>
              <a:t>void main() {</a:t>
            </a:r>
          </a:p>
          <a:p>
            <a:pPr marL="0" indent="0" algn="l" rtl="0">
              <a:buNone/>
            </a:pPr>
            <a:r>
              <a:rPr lang="en-US" sz="2000" dirty="0">
                <a:latin typeface="Courier New" panose="02070309020205020404" pitchFamily="49" charset="0"/>
                <a:cs typeface="Courier New" panose="02070309020205020404" pitchFamily="49" charset="0"/>
              </a:rPr>
              <a:t>	</a:t>
            </a:r>
            <a:r>
              <a:rPr lang="en-US" sz="2000" dirty="0" err="1">
                <a:latin typeface="Courier New" panose="02070309020205020404" pitchFamily="49" charset="0"/>
                <a:cs typeface="Courier New" panose="02070309020205020404" pitchFamily="49" charset="0"/>
              </a:rPr>
              <a:t>gl_Position</a:t>
            </a:r>
            <a:r>
              <a:rPr lang="en-US" sz="2000" dirty="0">
                <a:latin typeface="Courier New" panose="02070309020205020404" pitchFamily="49" charset="0"/>
                <a:cs typeface="Courier New" panose="02070309020205020404" pitchFamily="49" charset="0"/>
              </a:rPr>
              <a:t> = </a:t>
            </a:r>
            <a:r>
              <a:rPr lang="en-US" sz="2000" dirty="0" err="1">
                <a:latin typeface="Courier New" panose="02070309020205020404" pitchFamily="49" charset="0"/>
                <a:cs typeface="Courier New" panose="02070309020205020404" pitchFamily="49" charset="0"/>
              </a:rPr>
              <a:t>vPosition</a:t>
            </a:r>
            <a:r>
              <a:rPr lang="en-US" sz="2000" dirty="0">
                <a:latin typeface="Courier New" panose="02070309020205020404" pitchFamily="49" charset="0"/>
                <a:cs typeface="Courier New" panose="02070309020205020404" pitchFamily="49" charset="0"/>
              </a:rPr>
              <a:t>;</a:t>
            </a:r>
          </a:p>
          <a:p>
            <a:pPr marL="0" indent="0" algn="l" rtl="0">
              <a:buNone/>
            </a:pPr>
            <a:r>
              <a:rPr lang="en-US" sz="2000" dirty="0">
                <a:latin typeface="Courier New" panose="02070309020205020404" pitchFamily="49" charset="0"/>
                <a:cs typeface="Courier New" panose="02070309020205020404" pitchFamily="49" charset="0"/>
              </a:rPr>
              <a:t>}</a:t>
            </a:r>
          </a:p>
          <a:p>
            <a:pPr marL="0" indent="0" algn="l" rtl="0">
              <a:buNone/>
            </a:pPr>
            <a:endParaRPr lang="en-US" sz="2000" dirty="0">
              <a:latin typeface="Courier New" panose="02070309020205020404" pitchFamily="49" charset="0"/>
              <a:cs typeface="Courier New" panose="02070309020205020404" pitchFamily="49" charset="0"/>
            </a:endParaRPr>
          </a:p>
          <a:p>
            <a:pPr marL="0" indent="0" algn="l" rtl="0">
              <a:buNone/>
            </a:pPr>
            <a:endParaRPr lang="en-US" sz="2000" dirty="0">
              <a:latin typeface="Courier New" panose="02070309020205020404" pitchFamily="49" charset="0"/>
              <a:cs typeface="Courier New" panose="02070309020205020404" pitchFamily="49" charset="0"/>
            </a:endParaRPr>
          </a:p>
          <a:p>
            <a:pPr marL="0" indent="0" algn="l" rtl="0">
              <a:buNone/>
            </a:pPr>
            <a:r>
              <a:rPr lang="en-US" sz="2000" dirty="0">
                <a:latin typeface="Courier New" panose="02070309020205020404" pitchFamily="49" charset="0"/>
                <a:cs typeface="Courier New" panose="02070309020205020404" pitchFamily="49" charset="0"/>
              </a:rPr>
              <a:t>#version 150</a:t>
            </a:r>
          </a:p>
          <a:p>
            <a:pPr marL="0" indent="0" algn="l" rtl="0">
              <a:buNone/>
            </a:pPr>
            <a:r>
              <a:rPr lang="en-US" sz="2000" dirty="0">
                <a:latin typeface="Courier New" panose="02070309020205020404" pitchFamily="49" charset="0"/>
                <a:cs typeface="Courier New" panose="02070309020205020404" pitchFamily="49" charset="0"/>
              </a:rPr>
              <a:t>out vec4 </a:t>
            </a:r>
            <a:r>
              <a:rPr lang="en-US" sz="2000" dirty="0" err="1">
                <a:latin typeface="Courier New" panose="02070309020205020404" pitchFamily="49" charset="0"/>
                <a:cs typeface="Courier New" panose="02070309020205020404" pitchFamily="49" charset="0"/>
              </a:rPr>
              <a:t>fColor</a:t>
            </a:r>
            <a:r>
              <a:rPr lang="en-US" sz="2000" dirty="0">
                <a:latin typeface="Courier New" panose="02070309020205020404" pitchFamily="49" charset="0"/>
                <a:cs typeface="Courier New" panose="02070309020205020404" pitchFamily="49" charset="0"/>
              </a:rPr>
              <a:t>;</a:t>
            </a:r>
          </a:p>
          <a:p>
            <a:pPr marL="0" indent="0" algn="l" rtl="0">
              <a:buNone/>
            </a:pPr>
            <a:r>
              <a:rPr lang="en-US" sz="2000" dirty="0">
                <a:latin typeface="Courier New" panose="02070309020205020404" pitchFamily="49" charset="0"/>
                <a:cs typeface="Courier New" panose="02070309020205020404" pitchFamily="49" charset="0"/>
              </a:rPr>
              <a:t>void main() {</a:t>
            </a:r>
          </a:p>
          <a:p>
            <a:pPr marL="0" indent="0" algn="l" rtl="0">
              <a:buNone/>
            </a:pPr>
            <a:r>
              <a:rPr lang="es-ES" sz="2000" dirty="0">
                <a:latin typeface="Courier New" panose="02070309020205020404" pitchFamily="49" charset="0"/>
                <a:cs typeface="Courier New" panose="02070309020205020404" pitchFamily="49" charset="0"/>
              </a:rPr>
              <a:t>	</a:t>
            </a:r>
            <a:r>
              <a:rPr lang="es-ES" sz="2000" dirty="0" err="1">
                <a:latin typeface="Courier New" panose="02070309020205020404" pitchFamily="49" charset="0"/>
                <a:cs typeface="Courier New" panose="02070309020205020404" pitchFamily="49" charset="0"/>
              </a:rPr>
              <a:t>fColor</a:t>
            </a:r>
            <a:r>
              <a:rPr lang="es-ES" sz="2000" dirty="0">
                <a:latin typeface="Courier New" panose="02070309020205020404" pitchFamily="49" charset="0"/>
                <a:cs typeface="Courier New" panose="02070309020205020404" pitchFamily="49" charset="0"/>
              </a:rPr>
              <a:t> = vec4( 1.0, 0.0, 0.0, 1.0 );</a:t>
            </a:r>
          </a:p>
          <a:p>
            <a:pPr marL="0" indent="0" algn="l" rtl="0">
              <a:buNone/>
            </a:pPr>
            <a:r>
              <a:rPr lang="en-US" sz="2000"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401058955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Simplified Pipeline Model</a:t>
            </a:r>
            <a:endParaRPr lang="en-US" dirty="0"/>
          </a:p>
        </p:txBody>
      </p:sp>
      <p:grpSp>
        <p:nvGrpSpPr>
          <p:cNvPr id="9" name="Group 8"/>
          <p:cNvGrpSpPr/>
          <p:nvPr/>
        </p:nvGrpSpPr>
        <p:grpSpPr>
          <a:xfrm>
            <a:off x="463415" y="1778000"/>
            <a:ext cx="11265728" cy="4445000"/>
            <a:chOff x="95251" y="1333500"/>
            <a:chExt cx="8449296" cy="3333750"/>
          </a:xfrm>
        </p:grpSpPr>
        <p:sp>
          <p:nvSpPr>
            <p:cNvPr id="3" name="Rounded Rectangle 2"/>
            <p:cNvSpPr/>
            <p:nvPr/>
          </p:nvSpPr>
          <p:spPr>
            <a:xfrm>
              <a:off x="666751" y="2516495"/>
              <a:ext cx="1471309" cy="741998"/>
            </a:xfrm>
            <a:prstGeom prst="roundRect">
              <a:avLst/>
            </a:prstGeom>
          </p:spPr>
          <p:style>
            <a:lnRef idx="1">
              <a:schemeClr val="accent6"/>
            </a:lnRef>
            <a:fillRef idx="3">
              <a:schemeClr val="accent6"/>
            </a:fillRef>
            <a:effectRef idx="2">
              <a:schemeClr val="accent6"/>
            </a:effectRef>
            <a:fontRef idx="minor">
              <a:schemeClr val="lt1"/>
            </a:fontRef>
          </p:style>
          <p:txBody>
            <a:bodyPr lIns="152400" tIns="76200" rIns="152400" bIns="76200" rtlCol="0" anchor="ctr"/>
            <a:lstStyle/>
            <a:p>
              <a:pPr algn="ctr"/>
              <a:r>
                <a:rPr lang="en-US" sz="1867" dirty="0">
                  <a:solidFill>
                    <a:srgbClr val="FFFFFF"/>
                  </a:solidFill>
                </a:rPr>
                <a:t>Vertex</a:t>
              </a:r>
              <a:br>
                <a:rPr lang="en-US" sz="1867" dirty="0">
                  <a:solidFill>
                    <a:srgbClr val="FFFFFF"/>
                  </a:solidFill>
                </a:rPr>
              </a:br>
              <a:r>
                <a:rPr lang="en-US" sz="1867" dirty="0">
                  <a:solidFill>
                    <a:srgbClr val="FFFFFF"/>
                  </a:solidFill>
                </a:rPr>
                <a:t>Processing</a:t>
              </a:r>
            </a:p>
          </p:txBody>
        </p:sp>
        <p:sp>
          <p:nvSpPr>
            <p:cNvPr id="4" name="Rounded Rectangle 3"/>
            <p:cNvSpPr/>
            <p:nvPr/>
          </p:nvSpPr>
          <p:spPr>
            <a:xfrm>
              <a:off x="2880691" y="2516495"/>
              <a:ext cx="1471309" cy="741998"/>
            </a:xfrm>
            <a:prstGeom prst="roundRect">
              <a:avLst/>
            </a:prstGeom>
          </p:spPr>
          <p:style>
            <a:lnRef idx="1">
              <a:schemeClr val="accent6"/>
            </a:lnRef>
            <a:fillRef idx="3">
              <a:schemeClr val="accent6"/>
            </a:fillRef>
            <a:effectRef idx="2">
              <a:schemeClr val="accent6"/>
            </a:effectRef>
            <a:fontRef idx="minor">
              <a:schemeClr val="lt1"/>
            </a:fontRef>
          </p:style>
          <p:txBody>
            <a:bodyPr lIns="152400" tIns="76200" rIns="152400" bIns="76200" rtlCol="0" anchor="ctr"/>
            <a:lstStyle/>
            <a:p>
              <a:pPr algn="ctr"/>
              <a:r>
                <a:rPr lang="en-US" sz="1867" dirty="0">
                  <a:solidFill>
                    <a:srgbClr val="FFFFFF"/>
                  </a:solidFill>
                </a:rPr>
                <a:t>Rasterizer</a:t>
              </a:r>
            </a:p>
          </p:txBody>
        </p:sp>
        <p:sp>
          <p:nvSpPr>
            <p:cNvPr id="5" name="Rounded Rectangle 4"/>
            <p:cNvSpPr/>
            <p:nvPr/>
          </p:nvSpPr>
          <p:spPr>
            <a:xfrm>
              <a:off x="5094631" y="2516495"/>
              <a:ext cx="1471309" cy="741998"/>
            </a:xfrm>
            <a:prstGeom prst="roundRect">
              <a:avLst/>
            </a:prstGeom>
          </p:spPr>
          <p:style>
            <a:lnRef idx="1">
              <a:schemeClr val="accent6"/>
            </a:lnRef>
            <a:fillRef idx="3">
              <a:schemeClr val="accent6"/>
            </a:fillRef>
            <a:effectRef idx="2">
              <a:schemeClr val="accent6"/>
            </a:effectRef>
            <a:fontRef idx="minor">
              <a:schemeClr val="lt1"/>
            </a:fontRef>
          </p:style>
          <p:txBody>
            <a:bodyPr lIns="152400" tIns="76200" rIns="152400" bIns="76200" rtlCol="0" anchor="ctr"/>
            <a:lstStyle/>
            <a:p>
              <a:pPr algn="ctr"/>
              <a:r>
                <a:rPr lang="en-US" sz="1867" dirty="0">
                  <a:solidFill>
                    <a:srgbClr val="FFFFFF"/>
                  </a:solidFill>
                </a:rPr>
                <a:t>Fragment Processing</a:t>
              </a:r>
            </a:p>
          </p:txBody>
        </p:sp>
        <p:pic>
          <p:nvPicPr>
            <p:cNvPr id="6" name="Picture 8" descr="T:\redtransteapot.png"/>
            <p:cNvPicPr>
              <a:picLocks noChangeAspect="1" noChangeArrowheads="1"/>
            </p:cNvPicPr>
            <p:nvPr/>
          </p:nvPicPr>
          <p:blipFill>
            <a:blip r:embed="rId3" cstate="print"/>
            <a:srcRect/>
            <a:stretch>
              <a:fillRect/>
            </a:stretch>
          </p:blipFill>
          <p:spPr bwMode="auto">
            <a:xfrm>
              <a:off x="7239001" y="2413520"/>
              <a:ext cx="1263931" cy="947948"/>
            </a:xfrm>
            <a:prstGeom prst="rect">
              <a:avLst/>
            </a:prstGeom>
            <a:noFill/>
            <a:ln>
              <a:solidFill>
                <a:schemeClr val="tx2">
                  <a:lumMod val="40000"/>
                  <a:lumOff val="60000"/>
                </a:schemeClr>
              </a:solidFill>
            </a:ln>
          </p:spPr>
        </p:pic>
        <p:sp>
          <p:nvSpPr>
            <p:cNvPr id="7" name="Flowchart: Document 6"/>
            <p:cNvSpPr/>
            <p:nvPr/>
          </p:nvSpPr>
          <p:spPr>
            <a:xfrm>
              <a:off x="783279" y="3810000"/>
              <a:ext cx="1238250" cy="857250"/>
            </a:xfrm>
            <a:prstGeom prst="flowChartDocument">
              <a:avLst/>
            </a:prstGeom>
          </p:spPr>
          <p:style>
            <a:lnRef idx="1">
              <a:schemeClr val="accent4"/>
            </a:lnRef>
            <a:fillRef idx="3">
              <a:schemeClr val="accent4"/>
            </a:fillRef>
            <a:effectRef idx="2">
              <a:schemeClr val="accent4"/>
            </a:effectRef>
            <a:fontRef idx="minor">
              <a:schemeClr val="lt1"/>
            </a:fontRef>
          </p:style>
          <p:txBody>
            <a:bodyPr lIns="152400" tIns="76200" rIns="152400" bIns="76200" rtlCol="0" anchor="ctr"/>
            <a:lstStyle/>
            <a:p>
              <a:pPr algn="ctr"/>
              <a:r>
                <a:rPr lang="en-US" sz="1867" dirty="0">
                  <a:solidFill>
                    <a:srgbClr val="483225"/>
                  </a:solidFill>
                </a:rPr>
                <a:t>Vertex</a:t>
              </a:r>
            </a:p>
            <a:p>
              <a:pPr algn="ctr"/>
              <a:r>
                <a:rPr lang="en-US" sz="1867" dirty="0">
                  <a:solidFill>
                    <a:srgbClr val="483225"/>
                  </a:solidFill>
                </a:rPr>
                <a:t>Shader</a:t>
              </a:r>
            </a:p>
          </p:txBody>
        </p:sp>
        <p:sp>
          <p:nvSpPr>
            <p:cNvPr id="8" name="Flowchart: Document 7"/>
            <p:cNvSpPr/>
            <p:nvPr/>
          </p:nvSpPr>
          <p:spPr>
            <a:xfrm>
              <a:off x="5211159" y="3810000"/>
              <a:ext cx="1238250" cy="857250"/>
            </a:xfrm>
            <a:prstGeom prst="flowChartDocument">
              <a:avLst/>
            </a:prstGeom>
          </p:spPr>
          <p:style>
            <a:lnRef idx="1">
              <a:schemeClr val="accent4"/>
            </a:lnRef>
            <a:fillRef idx="3">
              <a:schemeClr val="accent4"/>
            </a:fillRef>
            <a:effectRef idx="2">
              <a:schemeClr val="accent4"/>
            </a:effectRef>
            <a:fontRef idx="minor">
              <a:schemeClr val="lt1"/>
            </a:fontRef>
          </p:style>
          <p:txBody>
            <a:bodyPr lIns="152400" tIns="76200" rIns="152400" bIns="76200" rtlCol="0" anchor="ctr"/>
            <a:lstStyle/>
            <a:p>
              <a:pPr algn="ctr"/>
              <a:r>
                <a:rPr lang="en-US" sz="1867" dirty="0">
                  <a:solidFill>
                    <a:srgbClr val="483225"/>
                  </a:solidFill>
                </a:rPr>
                <a:t>Fragment</a:t>
              </a:r>
            </a:p>
            <a:p>
              <a:pPr algn="ctr"/>
              <a:r>
                <a:rPr lang="en-US" sz="1867" dirty="0">
                  <a:solidFill>
                    <a:srgbClr val="483225"/>
                  </a:solidFill>
                </a:rPr>
                <a:t>Shader</a:t>
              </a:r>
            </a:p>
          </p:txBody>
        </p:sp>
        <p:cxnSp>
          <p:nvCxnSpPr>
            <p:cNvPr id="11" name="Straight Arrow Connector 10"/>
            <p:cNvCxnSpPr>
              <a:stCxn id="3" idx="3"/>
              <a:endCxn id="4" idx="1"/>
            </p:cNvCxnSpPr>
            <p:nvPr/>
          </p:nvCxnSpPr>
          <p:spPr>
            <a:xfrm>
              <a:off x="2138060" y="2887494"/>
              <a:ext cx="742631" cy="0"/>
            </a:xfrm>
            <a:prstGeom prst="straightConnector1">
              <a:avLst/>
            </a:prstGeom>
            <a:ln>
              <a:solidFill>
                <a:schemeClr val="tx1"/>
              </a:solidFill>
              <a:prstDash val="solid"/>
              <a:tailEnd type="stealth" w="med" len="lg"/>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stCxn id="4" idx="3"/>
              <a:endCxn id="5" idx="1"/>
            </p:cNvCxnSpPr>
            <p:nvPr/>
          </p:nvCxnSpPr>
          <p:spPr>
            <a:xfrm>
              <a:off x="4352000" y="2887494"/>
              <a:ext cx="742631" cy="0"/>
            </a:xfrm>
            <a:prstGeom prst="straightConnector1">
              <a:avLst/>
            </a:prstGeom>
            <a:ln>
              <a:solidFill>
                <a:schemeClr val="tx1"/>
              </a:solidFill>
              <a:prstDash val="solid"/>
              <a:tailEnd type="stealth" w="med" len="lg"/>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stCxn id="5" idx="3"/>
              <a:endCxn id="6" idx="1"/>
            </p:cNvCxnSpPr>
            <p:nvPr/>
          </p:nvCxnSpPr>
          <p:spPr>
            <a:xfrm>
              <a:off x="6565940" y="2887494"/>
              <a:ext cx="673061" cy="0"/>
            </a:xfrm>
            <a:prstGeom prst="straightConnector1">
              <a:avLst/>
            </a:prstGeom>
            <a:ln>
              <a:solidFill>
                <a:schemeClr val="tx1"/>
              </a:solidFill>
              <a:prstDash val="solid"/>
              <a:tailEnd type="stealth" w="med" len="lg"/>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a:stCxn id="7" idx="0"/>
              <a:endCxn id="3" idx="2"/>
            </p:cNvCxnSpPr>
            <p:nvPr/>
          </p:nvCxnSpPr>
          <p:spPr>
            <a:xfrm flipV="1">
              <a:off x="1402405" y="3258492"/>
              <a:ext cx="1" cy="551508"/>
            </a:xfrm>
            <a:prstGeom prst="straightConnector1">
              <a:avLst/>
            </a:prstGeom>
            <a:ln>
              <a:solidFill>
                <a:schemeClr val="tx1"/>
              </a:solidFill>
              <a:prstDash val="solid"/>
              <a:tailEnd type="stealth" w="med" len="lg"/>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8" idx="0"/>
              <a:endCxn id="5" idx="2"/>
            </p:cNvCxnSpPr>
            <p:nvPr/>
          </p:nvCxnSpPr>
          <p:spPr>
            <a:xfrm flipV="1">
              <a:off x="5830285" y="3258492"/>
              <a:ext cx="1" cy="551508"/>
            </a:xfrm>
            <a:prstGeom prst="straightConnector1">
              <a:avLst/>
            </a:prstGeom>
            <a:ln>
              <a:solidFill>
                <a:schemeClr val="tx1"/>
              </a:solidFill>
              <a:prstDash val="solid"/>
              <a:tailEnd type="stealth" w="med" len="lg"/>
            </a:ln>
          </p:spPr>
          <p:style>
            <a:lnRef idx="1">
              <a:schemeClr val="accent1"/>
            </a:lnRef>
            <a:fillRef idx="0">
              <a:schemeClr val="accent1"/>
            </a:fillRef>
            <a:effectRef idx="0">
              <a:schemeClr val="accent1"/>
            </a:effectRef>
            <a:fontRef idx="minor">
              <a:schemeClr val="tx1"/>
            </a:fontRef>
          </p:style>
        </p:cxnSp>
        <p:sp>
          <p:nvSpPr>
            <p:cNvPr id="26" name="Right Arrow 25"/>
            <p:cNvSpPr/>
            <p:nvPr/>
          </p:nvSpPr>
          <p:spPr>
            <a:xfrm>
              <a:off x="1612637" y="1333500"/>
              <a:ext cx="5435864" cy="476250"/>
            </a:xfrm>
            <a:prstGeom prst="rightArrow">
              <a:avLst/>
            </a:prstGeom>
          </p:spPr>
          <p:style>
            <a:lnRef idx="1">
              <a:schemeClr val="accent1"/>
            </a:lnRef>
            <a:fillRef idx="3">
              <a:schemeClr val="accent1"/>
            </a:fillRef>
            <a:effectRef idx="2">
              <a:schemeClr val="accent1"/>
            </a:effectRef>
            <a:fontRef idx="minor">
              <a:schemeClr val="lt1"/>
            </a:fontRef>
          </p:style>
          <p:txBody>
            <a:bodyPr lIns="152400" tIns="76200" rIns="152400" bIns="76200" rtlCol="0" anchor="ctr"/>
            <a:lstStyle/>
            <a:p>
              <a:pPr algn="ctr"/>
              <a:r>
                <a:rPr lang="en-US" sz="2000" dirty="0"/>
                <a:t>GPU Data Flow</a:t>
              </a:r>
            </a:p>
          </p:txBody>
        </p:sp>
        <p:sp>
          <p:nvSpPr>
            <p:cNvPr id="27" name="TextBox 26"/>
            <p:cNvSpPr txBox="1"/>
            <p:nvPr/>
          </p:nvSpPr>
          <p:spPr>
            <a:xfrm>
              <a:off x="285751" y="1379265"/>
              <a:ext cx="1289536" cy="392415"/>
            </a:xfrm>
            <a:prstGeom prst="rect">
              <a:avLst/>
            </a:prstGeom>
            <a:noFill/>
          </p:spPr>
          <p:txBody>
            <a:bodyPr wrap="none" lIns="152400" tIns="76200" rIns="152400" bIns="76200" rtlCol="0">
              <a:spAutoFit/>
            </a:bodyPr>
            <a:lstStyle/>
            <a:p>
              <a:r>
                <a:rPr lang="en-US" sz="2400" dirty="0"/>
                <a:t>Application</a:t>
              </a:r>
            </a:p>
          </p:txBody>
        </p:sp>
        <p:sp>
          <p:nvSpPr>
            <p:cNvPr id="28" name="TextBox 27"/>
            <p:cNvSpPr txBox="1"/>
            <p:nvPr/>
          </p:nvSpPr>
          <p:spPr>
            <a:xfrm>
              <a:off x="7149453" y="1379263"/>
              <a:ext cx="1395094" cy="392415"/>
            </a:xfrm>
            <a:prstGeom prst="rect">
              <a:avLst/>
            </a:prstGeom>
            <a:noFill/>
          </p:spPr>
          <p:txBody>
            <a:bodyPr wrap="none" lIns="152400" tIns="76200" rIns="152400" bIns="76200" rtlCol="0">
              <a:spAutoFit/>
            </a:bodyPr>
            <a:lstStyle/>
            <a:p>
              <a:r>
                <a:rPr lang="en-US" sz="2400" dirty="0" err="1"/>
                <a:t>Framebuffer</a:t>
              </a:r>
              <a:endParaRPr lang="en-US" sz="2400" dirty="0"/>
            </a:p>
          </p:txBody>
        </p:sp>
        <p:sp>
          <p:nvSpPr>
            <p:cNvPr id="29" name="TextBox 28"/>
            <p:cNvSpPr txBox="1"/>
            <p:nvPr/>
          </p:nvSpPr>
          <p:spPr>
            <a:xfrm>
              <a:off x="95251" y="2190750"/>
              <a:ext cx="800219" cy="330908"/>
            </a:xfrm>
            <a:prstGeom prst="rect">
              <a:avLst/>
            </a:prstGeom>
            <a:noFill/>
          </p:spPr>
          <p:txBody>
            <a:bodyPr wrap="none" lIns="152400" tIns="76200" rIns="152400" bIns="76200" rtlCol="0">
              <a:spAutoFit/>
            </a:bodyPr>
            <a:lstStyle/>
            <a:p>
              <a:r>
                <a:rPr lang="en-US" sz="1867" i="1" dirty="0"/>
                <a:t>Vertices</a:t>
              </a:r>
            </a:p>
          </p:txBody>
        </p:sp>
        <p:sp>
          <p:nvSpPr>
            <p:cNvPr id="31" name="TextBox 30"/>
            <p:cNvSpPr txBox="1"/>
            <p:nvPr/>
          </p:nvSpPr>
          <p:spPr>
            <a:xfrm>
              <a:off x="2084725" y="2189482"/>
              <a:ext cx="800219" cy="330908"/>
            </a:xfrm>
            <a:prstGeom prst="rect">
              <a:avLst/>
            </a:prstGeom>
            <a:noFill/>
          </p:spPr>
          <p:txBody>
            <a:bodyPr wrap="none" lIns="152400" tIns="76200" rIns="152400" bIns="76200" rtlCol="0">
              <a:spAutoFit/>
            </a:bodyPr>
            <a:lstStyle/>
            <a:p>
              <a:r>
                <a:rPr lang="en-US" sz="1867" i="1" dirty="0"/>
                <a:t>Vertices</a:t>
              </a:r>
            </a:p>
          </p:txBody>
        </p:sp>
        <p:sp>
          <p:nvSpPr>
            <p:cNvPr id="32" name="TextBox 31"/>
            <p:cNvSpPr txBox="1"/>
            <p:nvPr/>
          </p:nvSpPr>
          <p:spPr>
            <a:xfrm>
              <a:off x="4173809" y="2190750"/>
              <a:ext cx="1005805" cy="330908"/>
            </a:xfrm>
            <a:prstGeom prst="rect">
              <a:avLst/>
            </a:prstGeom>
            <a:noFill/>
          </p:spPr>
          <p:txBody>
            <a:bodyPr wrap="none" lIns="152400" tIns="76200" rIns="152400" bIns="76200" rtlCol="0">
              <a:spAutoFit/>
            </a:bodyPr>
            <a:lstStyle/>
            <a:p>
              <a:r>
                <a:rPr lang="en-US" sz="1867" i="1" dirty="0"/>
                <a:t>Fragments</a:t>
              </a:r>
            </a:p>
          </p:txBody>
        </p:sp>
        <p:sp>
          <p:nvSpPr>
            <p:cNvPr id="33" name="TextBox 32"/>
            <p:cNvSpPr txBox="1"/>
            <p:nvPr/>
          </p:nvSpPr>
          <p:spPr>
            <a:xfrm>
              <a:off x="6535282" y="2189482"/>
              <a:ext cx="634693" cy="330908"/>
            </a:xfrm>
            <a:prstGeom prst="rect">
              <a:avLst/>
            </a:prstGeom>
            <a:noFill/>
          </p:spPr>
          <p:txBody>
            <a:bodyPr wrap="none" lIns="152400" tIns="76200" rIns="152400" bIns="76200" rtlCol="0">
              <a:spAutoFit/>
            </a:bodyPr>
            <a:lstStyle/>
            <a:p>
              <a:r>
                <a:rPr lang="en-US" sz="1867" i="1" dirty="0"/>
                <a:t>Pixels</a:t>
              </a:r>
            </a:p>
          </p:txBody>
        </p:sp>
      </p:grpSp>
    </p:spTree>
    <p:extLst>
      <p:ext uri="{BB962C8B-B14F-4D97-AF65-F5344CB8AC3E}">
        <p14:creationId xmlns:p14="http://schemas.microsoft.com/office/powerpoint/2010/main" val="14758243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Representing Geometric Objects</a:t>
            </a:r>
            <a:endParaRPr lang="en-US" dirty="0"/>
          </a:p>
        </p:txBody>
      </p:sp>
      <p:sp>
        <p:nvSpPr>
          <p:cNvPr id="12" name="Content Placeholder 11"/>
          <p:cNvSpPr>
            <a:spLocks noGrp="1"/>
          </p:cNvSpPr>
          <p:nvPr>
            <p:ph idx="1"/>
          </p:nvPr>
        </p:nvSpPr>
        <p:spPr/>
        <p:txBody>
          <a:bodyPr>
            <a:normAutofit/>
          </a:bodyPr>
          <a:lstStyle/>
          <a:p>
            <a:r>
              <a:rPr lang="en-US" dirty="0" smtClean="0"/>
              <a:t>Geometric objects are represented using </a:t>
            </a:r>
            <a:r>
              <a:rPr lang="en-US" i="1" dirty="0" smtClean="0"/>
              <a:t>vertices</a:t>
            </a:r>
          </a:p>
          <a:p>
            <a:r>
              <a:rPr lang="en-US" dirty="0" smtClean="0"/>
              <a:t>A vertex is a collection of generic attributes</a:t>
            </a:r>
          </a:p>
          <a:p>
            <a:pPr lvl="1"/>
            <a:r>
              <a:rPr lang="en-US" dirty="0" smtClean="0"/>
              <a:t>positional coordinates</a:t>
            </a:r>
          </a:p>
          <a:p>
            <a:pPr lvl="1"/>
            <a:r>
              <a:rPr lang="en-US" dirty="0" smtClean="0"/>
              <a:t>colors</a:t>
            </a:r>
          </a:p>
          <a:p>
            <a:pPr lvl="1"/>
            <a:r>
              <a:rPr lang="en-US" dirty="0" smtClean="0"/>
              <a:t>texture coordinates</a:t>
            </a:r>
          </a:p>
          <a:p>
            <a:pPr lvl="1"/>
            <a:r>
              <a:rPr lang="en-US" dirty="0" smtClean="0"/>
              <a:t>any other data associated with that point in space</a:t>
            </a:r>
          </a:p>
          <a:p>
            <a:r>
              <a:rPr lang="en-US" dirty="0" smtClean="0"/>
              <a:t>Position stored in 4 dimensional homogeneous coordinates</a:t>
            </a:r>
          </a:p>
          <a:p>
            <a:r>
              <a:rPr lang="en-US" dirty="0" smtClean="0"/>
              <a:t>Vertex data must be stored in vertex buffer objects (VBOs)</a:t>
            </a:r>
          </a:p>
          <a:p>
            <a:r>
              <a:rPr lang="en-US" dirty="0" smtClean="0"/>
              <a:t>VBOs must be stored in vertex array objects (VAOs)</a:t>
            </a:r>
            <a:endParaRPr lang="en-US" dirty="0"/>
          </a:p>
        </p:txBody>
      </p:sp>
      <p:grpSp>
        <p:nvGrpSpPr>
          <p:cNvPr id="4" name="Group 11"/>
          <p:cNvGrpSpPr/>
          <p:nvPr/>
        </p:nvGrpSpPr>
        <p:grpSpPr>
          <a:xfrm>
            <a:off x="8353483" y="1781106"/>
            <a:ext cx="1718733" cy="1420813"/>
            <a:chOff x="393700" y="3708400"/>
            <a:chExt cx="1289050" cy="1420813"/>
          </a:xfrm>
        </p:grpSpPr>
        <p:sp>
          <p:nvSpPr>
            <p:cNvPr id="8" name="Freeform 5"/>
            <p:cNvSpPr>
              <a:spLocks/>
            </p:cNvSpPr>
            <p:nvPr/>
          </p:nvSpPr>
          <p:spPr bwMode="auto">
            <a:xfrm>
              <a:off x="439738" y="3746500"/>
              <a:ext cx="1189037" cy="1336675"/>
            </a:xfrm>
            <a:custGeom>
              <a:avLst/>
              <a:gdLst>
                <a:gd name="T0" fmla="*/ 923644354 w 1152"/>
                <a:gd name="T1" fmla="*/ 0 h 1108"/>
                <a:gd name="T2" fmla="*/ 0 w 1152"/>
                <a:gd name="T3" fmla="*/ 1612545177 h 1108"/>
                <a:gd name="T4" fmla="*/ 1227264746 w 1152"/>
                <a:gd name="T5" fmla="*/ 1095890129 h 1108"/>
                <a:gd name="T6" fmla="*/ 923644354 w 1152"/>
                <a:gd name="T7" fmla="*/ 0 h 1108"/>
                <a:gd name="T8" fmla="*/ 0 60000 65536"/>
                <a:gd name="T9" fmla="*/ 0 60000 65536"/>
                <a:gd name="T10" fmla="*/ 0 60000 65536"/>
                <a:gd name="T11" fmla="*/ 0 60000 65536"/>
                <a:gd name="T12" fmla="*/ 0 w 1152"/>
                <a:gd name="T13" fmla="*/ 0 h 1108"/>
                <a:gd name="T14" fmla="*/ 1152 w 1152"/>
                <a:gd name="T15" fmla="*/ 1108 h 1108"/>
              </a:gdLst>
              <a:ahLst/>
              <a:cxnLst>
                <a:cxn ang="T8">
                  <a:pos x="T0" y="T1"/>
                </a:cxn>
                <a:cxn ang="T9">
                  <a:pos x="T2" y="T3"/>
                </a:cxn>
                <a:cxn ang="T10">
                  <a:pos x="T4" y="T5"/>
                </a:cxn>
                <a:cxn ang="T11">
                  <a:pos x="T6" y="T7"/>
                </a:cxn>
              </a:cxnLst>
              <a:rect l="T12" t="T13" r="T14" b="T15"/>
              <a:pathLst>
                <a:path w="1152" h="1108">
                  <a:moveTo>
                    <a:pt x="867" y="0"/>
                  </a:moveTo>
                  <a:lnTo>
                    <a:pt x="0" y="1108"/>
                  </a:lnTo>
                  <a:lnTo>
                    <a:pt x="1152" y="753"/>
                  </a:lnTo>
                  <a:lnTo>
                    <a:pt x="867" y="0"/>
                  </a:lnTo>
                  <a:close/>
                </a:path>
              </a:pathLst>
            </a:custGeom>
            <a:solidFill>
              <a:srgbClr val="AF8BF1"/>
            </a:solidFill>
            <a:ln w="9525">
              <a:noFill/>
              <a:round/>
              <a:headEnd/>
              <a:tailEnd/>
            </a:ln>
          </p:spPr>
          <p:txBody>
            <a:bodyPr>
              <a:prstTxWarp prst="textNoShape">
                <a:avLst/>
              </a:prstTxWarp>
            </a:bodyPr>
            <a:lstStyle/>
            <a:p>
              <a:endParaRPr lang="en-US" sz="2400" dirty="0"/>
            </a:p>
          </p:txBody>
        </p:sp>
        <p:sp>
          <p:nvSpPr>
            <p:cNvPr id="9" name="Oval 6"/>
            <p:cNvSpPr>
              <a:spLocks noChangeArrowheads="1"/>
            </p:cNvSpPr>
            <p:nvPr/>
          </p:nvSpPr>
          <p:spPr bwMode="auto">
            <a:xfrm>
              <a:off x="1268413" y="3708400"/>
              <a:ext cx="109537" cy="128588"/>
            </a:xfrm>
            <a:prstGeom prst="ellipse">
              <a:avLst/>
            </a:prstGeom>
            <a:solidFill>
              <a:srgbClr val="FF6600"/>
            </a:solidFill>
            <a:ln w="9525">
              <a:noFill/>
              <a:round/>
              <a:headEnd/>
              <a:tailEnd/>
            </a:ln>
          </p:spPr>
          <p:txBody>
            <a:bodyPr wrap="none" anchor="ctr">
              <a:prstTxWarp prst="textNoShape">
                <a:avLst/>
              </a:prstTxWarp>
            </a:bodyPr>
            <a:lstStyle/>
            <a:p>
              <a:endParaRPr lang="en-US" sz="2400" dirty="0"/>
            </a:p>
          </p:txBody>
        </p:sp>
        <p:sp>
          <p:nvSpPr>
            <p:cNvPr id="10" name="Oval 7"/>
            <p:cNvSpPr>
              <a:spLocks noChangeArrowheads="1"/>
            </p:cNvSpPr>
            <p:nvPr/>
          </p:nvSpPr>
          <p:spPr bwMode="auto">
            <a:xfrm>
              <a:off x="393700" y="5000625"/>
              <a:ext cx="111125" cy="128588"/>
            </a:xfrm>
            <a:prstGeom prst="ellipse">
              <a:avLst/>
            </a:prstGeom>
            <a:solidFill>
              <a:srgbClr val="FF6600"/>
            </a:solidFill>
            <a:ln w="9525">
              <a:noFill/>
              <a:round/>
              <a:headEnd/>
              <a:tailEnd/>
            </a:ln>
          </p:spPr>
          <p:txBody>
            <a:bodyPr wrap="none" anchor="ctr">
              <a:prstTxWarp prst="textNoShape">
                <a:avLst/>
              </a:prstTxWarp>
            </a:bodyPr>
            <a:lstStyle/>
            <a:p>
              <a:endParaRPr lang="en-US" sz="2400" dirty="0"/>
            </a:p>
          </p:txBody>
        </p:sp>
        <p:sp>
          <p:nvSpPr>
            <p:cNvPr id="11" name="Oval 8"/>
            <p:cNvSpPr>
              <a:spLocks noChangeArrowheads="1"/>
            </p:cNvSpPr>
            <p:nvPr/>
          </p:nvSpPr>
          <p:spPr bwMode="auto">
            <a:xfrm>
              <a:off x="1573213" y="4572000"/>
              <a:ext cx="109537" cy="128588"/>
            </a:xfrm>
            <a:prstGeom prst="ellipse">
              <a:avLst/>
            </a:prstGeom>
            <a:solidFill>
              <a:srgbClr val="FF6600"/>
            </a:solidFill>
            <a:ln w="9525">
              <a:noFill/>
              <a:round/>
              <a:headEnd/>
              <a:tailEnd/>
            </a:ln>
          </p:spPr>
          <p:txBody>
            <a:bodyPr wrap="none" anchor="ctr">
              <a:prstTxWarp prst="textNoShape">
                <a:avLst/>
              </a:prstTxWarp>
            </a:bodyPr>
            <a:lstStyle/>
            <a:p>
              <a:endParaRPr lang="en-US" sz="2400" dirty="0"/>
            </a:p>
          </p:txBody>
        </p:sp>
      </p:grpSp>
      <p:cxnSp>
        <p:nvCxnSpPr>
          <p:cNvPr id="6" name="AutoShape 10"/>
          <p:cNvCxnSpPr>
            <a:cxnSpLocks noChangeShapeType="1"/>
            <a:stCxn id="7" idx="1"/>
            <a:endCxn id="11" idx="6"/>
          </p:cNvCxnSpPr>
          <p:nvPr/>
        </p:nvCxnSpPr>
        <p:spPr bwMode="auto">
          <a:xfrm flipH="1">
            <a:off x="10072216" y="2570715"/>
            <a:ext cx="703872" cy="138285"/>
          </a:xfrm>
          <a:prstGeom prst="straightConnector1">
            <a:avLst/>
          </a:prstGeom>
          <a:noFill/>
          <a:ln w="9525">
            <a:solidFill>
              <a:schemeClr val="tx1"/>
            </a:solidFill>
            <a:round/>
            <a:headEnd/>
            <a:tailEnd type="triangle" w="med" len="med"/>
          </a:ln>
        </p:spPr>
      </p:cxnSp>
      <p:graphicFrame>
        <p:nvGraphicFramePr>
          <p:cNvPr id="7" name="Object 6"/>
          <p:cNvGraphicFramePr>
            <a:graphicFrameLocks noChangeAspect="1"/>
          </p:cNvGraphicFramePr>
          <p:nvPr/>
        </p:nvGraphicFramePr>
        <p:xfrm>
          <a:off x="10776088" y="1784264"/>
          <a:ext cx="699069" cy="1572905"/>
        </p:xfrm>
        <a:graphic>
          <a:graphicData uri="http://schemas.openxmlformats.org/presentationml/2006/ole">
            <mc:AlternateContent xmlns:mc="http://schemas.openxmlformats.org/markup-compatibility/2006">
              <mc:Choice xmlns:v="urn:schemas-microsoft-com:vml" Requires="v">
                <p:oleObj spid="_x0000_s1035" name="Equation" r:id="rId4" imgW="304800" imgH="914400" progId="">
                  <p:embed/>
                </p:oleObj>
              </mc:Choice>
              <mc:Fallback>
                <p:oleObj name="Equation" r:id="rId4" imgW="304800" imgH="914400" progId="">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776088" y="1784264"/>
                        <a:ext cx="699069" cy="1572905"/>
                      </a:xfrm>
                      <a:prstGeom prst="rect">
                        <a:avLst/>
                      </a:prstGeom>
                      <a:noFill/>
                      <a:extLst>
                        <a:ext uri="{909E8E84-426E-40dd-AFC4-6F175D3DCCD1}">
                          <a14:hiddenFill xmlns:a14="http://schemas.microsoft.com/office/drawing/2010/main" xmlns="">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6115135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3"/>
          <p:cNvSpPr>
            <a:spLocks noGrp="1" noChangeArrowheads="1"/>
          </p:cNvSpPr>
          <p:nvPr>
            <p:ph idx="1"/>
          </p:nvPr>
        </p:nvSpPr>
        <p:spPr/>
        <p:txBody>
          <a:bodyPr/>
          <a:lstStyle/>
          <a:p>
            <a:r>
              <a:rPr lang="en-US" dirty="0" smtClean="0"/>
              <a:t>All primitives are specified by vertices</a:t>
            </a:r>
            <a:endParaRPr lang="en-US" dirty="0"/>
          </a:p>
        </p:txBody>
      </p:sp>
      <p:sp>
        <p:nvSpPr>
          <p:cNvPr id="378882" name="Rectangle 2"/>
          <p:cNvSpPr>
            <a:spLocks noGrp="1" noChangeArrowheads="1"/>
          </p:cNvSpPr>
          <p:nvPr>
            <p:ph type="title"/>
          </p:nvPr>
        </p:nvSpPr>
        <p:spPr/>
        <p:txBody>
          <a:bodyPr/>
          <a:lstStyle/>
          <a:p>
            <a:r>
              <a:rPr lang="en-US" dirty="0" smtClean="0"/>
              <a:t>OpenGL’s Geometric Primitives</a:t>
            </a:r>
            <a:endParaRPr lang="en-US" dirty="0"/>
          </a:p>
        </p:txBody>
      </p:sp>
      <p:grpSp>
        <p:nvGrpSpPr>
          <p:cNvPr id="5" name="Group 13"/>
          <p:cNvGrpSpPr>
            <a:grpSpLocks/>
          </p:cNvGrpSpPr>
          <p:nvPr/>
        </p:nvGrpSpPr>
        <p:grpSpPr bwMode="auto">
          <a:xfrm>
            <a:off x="4064000" y="4445004"/>
            <a:ext cx="3136901" cy="1966915"/>
            <a:chOff x="124" y="2964"/>
            <a:chExt cx="1482" cy="1239"/>
          </a:xfrm>
        </p:grpSpPr>
        <p:sp>
          <p:nvSpPr>
            <p:cNvPr id="378894" name="Rectangle 14"/>
            <p:cNvSpPr>
              <a:spLocks noChangeArrowheads="1"/>
            </p:cNvSpPr>
            <p:nvPr/>
          </p:nvSpPr>
          <p:spPr bwMode="auto">
            <a:xfrm>
              <a:off x="124" y="3892"/>
              <a:ext cx="1482" cy="311"/>
            </a:xfrm>
            <a:prstGeom prst="rect">
              <a:avLst/>
            </a:prstGeom>
            <a:noFill/>
            <a:ln w="9525">
              <a:noFill/>
              <a:miter lim="800000"/>
              <a:headEnd/>
              <a:tailEnd/>
            </a:ln>
            <a:effectLst/>
          </p:spPr>
          <p:txBody>
            <a:bodyPr wrap="none" lIns="122767" tIns="61384" rIns="122767" bIns="61384">
              <a:prstTxWarp prst="textNoShape">
                <a:avLst/>
              </a:prstTxWarp>
              <a:spAutoFit/>
            </a:bodyPr>
            <a:lstStyle/>
            <a:p>
              <a:pPr eaLnBrk="0" hangingPunct="0"/>
              <a:r>
                <a:rPr lang="en-US" sz="2400" b="1" dirty="0">
                  <a:solidFill>
                    <a:srgbClr val="000000"/>
                  </a:solidFill>
                  <a:effectLst>
                    <a:outerShdw blurRad="38100" dist="38100" dir="2700000" algn="tl">
                      <a:srgbClr val="DDDDDD"/>
                    </a:outerShdw>
                  </a:effectLst>
                  <a:latin typeface="Consolas" pitchFamily="49" charset="0"/>
                  <a:cs typeface="Consolas" pitchFamily="49" charset="0"/>
                </a:rPr>
                <a:t>GL_TRIANGLE_STRIP</a:t>
              </a:r>
            </a:p>
          </p:txBody>
        </p:sp>
        <p:grpSp>
          <p:nvGrpSpPr>
            <p:cNvPr id="6" name="Group 15"/>
            <p:cNvGrpSpPr>
              <a:grpSpLocks/>
            </p:cNvGrpSpPr>
            <p:nvPr/>
          </p:nvGrpSpPr>
          <p:grpSpPr bwMode="auto">
            <a:xfrm>
              <a:off x="662" y="2964"/>
              <a:ext cx="673" cy="853"/>
              <a:chOff x="858" y="2910"/>
              <a:chExt cx="673" cy="913"/>
            </a:xfrm>
          </p:grpSpPr>
          <p:sp>
            <p:nvSpPr>
              <p:cNvPr id="54314" name="Freeform 16"/>
              <p:cNvSpPr>
                <a:spLocks/>
              </p:cNvSpPr>
              <p:nvPr/>
            </p:nvSpPr>
            <p:spPr bwMode="auto">
              <a:xfrm>
                <a:off x="858" y="2910"/>
                <a:ext cx="673" cy="337"/>
              </a:xfrm>
              <a:custGeom>
                <a:avLst/>
                <a:gdLst>
                  <a:gd name="T0" fmla="*/ 0 w 673"/>
                  <a:gd name="T1" fmla="*/ 48 h 337"/>
                  <a:gd name="T2" fmla="*/ 672 w 673"/>
                  <a:gd name="T3" fmla="*/ 0 h 337"/>
                  <a:gd name="T4" fmla="*/ 144 w 673"/>
                  <a:gd name="T5" fmla="*/ 336 h 337"/>
                  <a:gd name="T6" fmla="*/ 0 w 673"/>
                  <a:gd name="T7" fmla="*/ 48 h 337"/>
                  <a:gd name="T8" fmla="*/ 0 60000 65536"/>
                  <a:gd name="T9" fmla="*/ 0 60000 65536"/>
                  <a:gd name="T10" fmla="*/ 0 60000 65536"/>
                  <a:gd name="T11" fmla="*/ 0 60000 65536"/>
                  <a:gd name="T12" fmla="*/ 0 w 673"/>
                  <a:gd name="T13" fmla="*/ 0 h 337"/>
                  <a:gd name="T14" fmla="*/ 673 w 673"/>
                  <a:gd name="T15" fmla="*/ 337 h 337"/>
                </a:gdLst>
                <a:ahLst/>
                <a:cxnLst>
                  <a:cxn ang="T8">
                    <a:pos x="T0" y="T1"/>
                  </a:cxn>
                  <a:cxn ang="T9">
                    <a:pos x="T2" y="T3"/>
                  </a:cxn>
                  <a:cxn ang="T10">
                    <a:pos x="T4" y="T5"/>
                  </a:cxn>
                  <a:cxn ang="T11">
                    <a:pos x="T6" y="T7"/>
                  </a:cxn>
                </a:cxnLst>
                <a:rect l="T12" t="T13" r="T14" b="T15"/>
                <a:pathLst>
                  <a:path w="673" h="337">
                    <a:moveTo>
                      <a:pt x="0" y="48"/>
                    </a:moveTo>
                    <a:lnTo>
                      <a:pt x="672" y="0"/>
                    </a:lnTo>
                    <a:lnTo>
                      <a:pt x="144" y="336"/>
                    </a:lnTo>
                    <a:lnTo>
                      <a:pt x="0" y="48"/>
                    </a:lnTo>
                  </a:path>
                </a:pathLst>
              </a:custGeom>
              <a:gradFill rotWithShape="0">
                <a:gsLst>
                  <a:gs pos="0">
                    <a:srgbClr val="5F5F5F"/>
                  </a:gs>
                  <a:gs pos="100000">
                    <a:schemeClr val="bg1"/>
                  </a:gs>
                </a:gsLst>
                <a:lin ang="18900000" scaled="1"/>
              </a:gradFill>
              <a:ln w="12700" cap="rnd">
                <a:solidFill>
                  <a:srgbClr val="FFFFFF"/>
                </a:solidFill>
                <a:round/>
                <a:headEnd/>
                <a:tailEnd/>
              </a:ln>
            </p:spPr>
            <p:txBody>
              <a:bodyPr>
                <a:prstTxWarp prst="textNoShape">
                  <a:avLst/>
                </a:prstTxWarp>
              </a:bodyPr>
              <a:lstStyle/>
              <a:p>
                <a:endParaRPr lang="en-US" sz="2400"/>
              </a:p>
            </p:txBody>
          </p:sp>
          <p:sp>
            <p:nvSpPr>
              <p:cNvPr id="54315" name="Freeform 17"/>
              <p:cNvSpPr>
                <a:spLocks/>
              </p:cNvSpPr>
              <p:nvPr/>
            </p:nvSpPr>
            <p:spPr bwMode="auto">
              <a:xfrm>
                <a:off x="1002" y="2910"/>
                <a:ext cx="529" cy="337"/>
              </a:xfrm>
              <a:custGeom>
                <a:avLst/>
                <a:gdLst>
                  <a:gd name="T0" fmla="*/ 0 w 529"/>
                  <a:gd name="T1" fmla="*/ 336 h 337"/>
                  <a:gd name="T2" fmla="*/ 528 w 529"/>
                  <a:gd name="T3" fmla="*/ 0 h 337"/>
                  <a:gd name="T4" fmla="*/ 384 w 529"/>
                  <a:gd name="T5" fmla="*/ 288 h 337"/>
                  <a:gd name="T6" fmla="*/ 0 w 529"/>
                  <a:gd name="T7" fmla="*/ 336 h 337"/>
                  <a:gd name="T8" fmla="*/ 0 60000 65536"/>
                  <a:gd name="T9" fmla="*/ 0 60000 65536"/>
                  <a:gd name="T10" fmla="*/ 0 60000 65536"/>
                  <a:gd name="T11" fmla="*/ 0 60000 65536"/>
                  <a:gd name="T12" fmla="*/ 0 w 529"/>
                  <a:gd name="T13" fmla="*/ 0 h 337"/>
                  <a:gd name="T14" fmla="*/ 529 w 529"/>
                  <a:gd name="T15" fmla="*/ 337 h 337"/>
                </a:gdLst>
                <a:ahLst/>
                <a:cxnLst>
                  <a:cxn ang="T8">
                    <a:pos x="T0" y="T1"/>
                  </a:cxn>
                  <a:cxn ang="T9">
                    <a:pos x="T2" y="T3"/>
                  </a:cxn>
                  <a:cxn ang="T10">
                    <a:pos x="T4" y="T5"/>
                  </a:cxn>
                  <a:cxn ang="T11">
                    <a:pos x="T6" y="T7"/>
                  </a:cxn>
                </a:cxnLst>
                <a:rect l="T12" t="T13" r="T14" b="T15"/>
                <a:pathLst>
                  <a:path w="529" h="337">
                    <a:moveTo>
                      <a:pt x="0" y="336"/>
                    </a:moveTo>
                    <a:lnTo>
                      <a:pt x="528" y="0"/>
                    </a:lnTo>
                    <a:lnTo>
                      <a:pt x="384" y="288"/>
                    </a:lnTo>
                    <a:lnTo>
                      <a:pt x="0" y="336"/>
                    </a:lnTo>
                  </a:path>
                </a:pathLst>
              </a:custGeom>
              <a:gradFill rotWithShape="0">
                <a:gsLst>
                  <a:gs pos="0">
                    <a:srgbClr val="5F5F5F"/>
                  </a:gs>
                  <a:gs pos="100000">
                    <a:schemeClr val="bg1"/>
                  </a:gs>
                </a:gsLst>
                <a:lin ang="18900000" scaled="1"/>
              </a:gradFill>
              <a:ln w="12700" cap="rnd">
                <a:solidFill>
                  <a:srgbClr val="FFFFFF"/>
                </a:solidFill>
                <a:round/>
                <a:headEnd/>
                <a:tailEnd/>
              </a:ln>
            </p:spPr>
            <p:txBody>
              <a:bodyPr>
                <a:prstTxWarp prst="textNoShape">
                  <a:avLst/>
                </a:prstTxWarp>
              </a:bodyPr>
              <a:lstStyle/>
              <a:p>
                <a:endParaRPr lang="en-US" sz="2400"/>
              </a:p>
            </p:txBody>
          </p:sp>
          <p:sp>
            <p:nvSpPr>
              <p:cNvPr id="54316" name="Freeform 18"/>
              <p:cNvSpPr>
                <a:spLocks/>
              </p:cNvSpPr>
              <p:nvPr/>
            </p:nvSpPr>
            <p:spPr bwMode="auto">
              <a:xfrm>
                <a:off x="954" y="3198"/>
                <a:ext cx="433" cy="289"/>
              </a:xfrm>
              <a:custGeom>
                <a:avLst/>
                <a:gdLst>
                  <a:gd name="T0" fmla="*/ 432 w 433"/>
                  <a:gd name="T1" fmla="*/ 0 h 289"/>
                  <a:gd name="T2" fmla="*/ 48 w 433"/>
                  <a:gd name="T3" fmla="*/ 48 h 289"/>
                  <a:gd name="T4" fmla="*/ 0 w 433"/>
                  <a:gd name="T5" fmla="*/ 288 h 289"/>
                  <a:gd name="T6" fmla="*/ 432 w 433"/>
                  <a:gd name="T7" fmla="*/ 0 h 289"/>
                  <a:gd name="T8" fmla="*/ 0 60000 65536"/>
                  <a:gd name="T9" fmla="*/ 0 60000 65536"/>
                  <a:gd name="T10" fmla="*/ 0 60000 65536"/>
                  <a:gd name="T11" fmla="*/ 0 60000 65536"/>
                  <a:gd name="T12" fmla="*/ 0 w 433"/>
                  <a:gd name="T13" fmla="*/ 0 h 289"/>
                  <a:gd name="T14" fmla="*/ 433 w 433"/>
                  <a:gd name="T15" fmla="*/ 289 h 289"/>
                </a:gdLst>
                <a:ahLst/>
                <a:cxnLst>
                  <a:cxn ang="T8">
                    <a:pos x="T0" y="T1"/>
                  </a:cxn>
                  <a:cxn ang="T9">
                    <a:pos x="T2" y="T3"/>
                  </a:cxn>
                  <a:cxn ang="T10">
                    <a:pos x="T4" y="T5"/>
                  </a:cxn>
                  <a:cxn ang="T11">
                    <a:pos x="T6" y="T7"/>
                  </a:cxn>
                </a:cxnLst>
                <a:rect l="T12" t="T13" r="T14" b="T15"/>
                <a:pathLst>
                  <a:path w="433" h="289">
                    <a:moveTo>
                      <a:pt x="432" y="0"/>
                    </a:moveTo>
                    <a:lnTo>
                      <a:pt x="48" y="48"/>
                    </a:lnTo>
                    <a:lnTo>
                      <a:pt x="0" y="288"/>
                    </a:lnTo>
                    <a:lnTo>
                      <a:pt x="432" y="0"/>
                    </a:lnTo>
                  </a:path>
                </a:pathLst>
              </a:custGeom>
              <a:gradFill rotWithShape="0">
                <a:gsLst>
                  <a:gs pos="0">
                    <a:srgbClr val="5F5F5F"/>
                  </a:gs>
                  <a:gs pos="100000">
                    <a:srgbClr val="AFAFAF"/>
                  </a:gs>
                </a:gsLst>
                <a:lin ang="2700000" scaled="1"/>
              </a:gradFill>
              <a:ln w="12700" cap="rnd">
                <a:solidFill>
                  <a:srgbClr val="FFFFFF"/>
                </a:solidFill>
                <a:round/>
                <a:headEnd/>
                <a:tailEnd/>
              </a:ln>
            </p:spPr>
            <p:txBody>
              <a:bodyPr>
                <a:prstTxWarp prst="textNoShape">
                  <a:avLst/>
                </a:prstTxWarp>
              </a:bodyPr>
              <a:lstStyle/>
              <a:p>
                <a:endParaRPr lang="en-US" sz="2400"/>
              </a:p>
            </p:txBody>
          </p:sp>
          <p:sp>
            <p:nvSpPr>
              <p:cNvPr id="378899" name="Freeform 19"/>
              <p:cNvSpPr>
                <a:spLocks/>
              </p:cNvSpPr>
              <p:nvPr/>
            </p:nvSpPr>
            <p:spPr bwMode="auto">
              <a:xfrm>
                <a:off x="954" y="3198"/>
                <a:ext cx="433" cy="337"/>
              </a:xfrm>
              <a:custGeom>
                <a:avLst/>
                <a:gdLst/>
                <a:ahLst/>
                <a:cxnLst>
                  <a:cxn ang="0">
                    <a:pos x="432" y="0"/>
                  </a:cxn>
                  <a:cxn ang="0">
                    <a:pos x="384" y="336"/>
                  </a:cxn>
                  <a:cxn ang="0">
                    <a:pos x="0" y="288"/>
                  </a:cxn>
                  <a:cxn ang="0">
                    <a:pos x="432" y="0"/>
                  </a:cxn>
                </a:cxnLst>
                <a:rect l="0" t="0" r="r" b="b"/>
                <a:pathLst>
                  <a:path w="433" h="337">
                    <a:moveTo>
                      <a:pt x="432" y="0"/>
                    </a:moveTo>
                    <a:lnTo>
                      <a:pt x="384" y="336"/>
                    </a:lnTo>
                    <a:lnTo>
                      <a:pt x="0" y="288"/>
                    </a:lnTo>
                    <a:lnTo>
                      <a:pt x="432" y="0"/>
                    </a:lnTo>
                  </a:path>
                </a:pathLst>
              </a:custGeom>
              <a:gradFill rotWithShape="0">
                <a:gsLst>
                  <a:gs pos="0">
                    <a:schemeClr val="tx1"/>
                  </a:gs>
                  <a:gs pos="100000">
                    <a:schemeClr val="tx1">
                      <a:gamma/>
                      <a:tint val="30196"/>
                      <a:invGamma/>
                    </a:schemeClr>
                  </a:gs>
                </a:gsLst>
                <a:lin ang="2700000" scaled="1"/>
              </a:gradFill>
              <a:ln w="12700" cap="rnd" cmpd="sng">
                <a:solidFill>
                  <a:srgbClr val="FFFFFF"/>
                </a:solidFill>
                <a:prstDash val="solid"/>
                <a:round/>
                <a:headEnd/>
                <a:tailEnd/>
              </a:ln>
              <a:effectLst/>
            </p:spPr>
            <p:txBody>
              <a:bodyPr>
                <a:prstTxWarp prst="textNoShape">
                  <a:avLst/>
                </a:prstTxWarp>
              </a:bodyPr>
              <a:lstStyle/>
              <a:p>
                <a:endParaRPr lang="en-US" sz="2400"/>
              </a:p>
            </p:txBody>
          </p:sp>
          <p:sp>
            <p:nvSpPr>
              <p:cNvPr id="54318" name="Freeform 20"/>
              <p:cNvSpPr>
                <a:spLocks/>
              </p:cNvSpPr>
              <p:nvPr/>
            </p:nvSpPr>
            <p:spPr bwMode="auto">
              <a:xfrm>
                <a:off x="954" y="3486"/>
                <a:ext cx="385" cy="337"/>
              </a:xfrm>
              <a:custGeom>
                <a:avLst/>
                <a:gdLst>
                  <a:gd name="T0" fmla="*/ 0 w 385"/>
                  <a:gd name="T1" fmla="*/ 0 h 337"/>
                  <a:gd name="T2" fmla="*/ 192 w 385"/>
                  <a:gd name="T3" fmla="*/ 336 h 337"/>
                  <a:gd name="T4" fmla="*/ 384 w 385"/>
                  <a:gd name="T5" fmla="*/ 48 h 337"/>
                  <a:gd name="T6" fmla="*/ 0 w 385"/>
                  <a:gd name="T7" fmla="*/ 0 h 337"/>
                  <a:gd name="T8" fmla="*/ 0 60000 65536"/>
                  <a:gd name="T9" fmla="*/ 0 60000 65536"/>
                  <a:gd name="T10" fmla="*/ 0 60000 65536"/>
                  <a:gd name="T11" fmla="*/ 0 60000 65536"/>
                  <a:gd name="T12" fmla="*/ 0 w 385"/>
                  <a:gd name="T13" fmla="*/ 0 h 337"/>
                  <a:gd name="T14" fmla="*/ 385 w 385"/>
                  <a:gd name="T15" fmla="*/ 337 h 337"/>
                </a:gdLst>
                <a:ahLst/>
                <a:cxnLst>
                  <a:cxn ang="T8">
                    <a:pos x="T0" y="T1"/>
                  </a:cxn>
                  <a:cxn ang="T9">
                    <a:pos x="T2" y="T3"/>
                  </a:cxn>
                  <a:cxn ang="T10">
                    <a:pos x="T4" y="T5"/>
                  </a:cxn>
                  <a:cxn ang="T11">
                    <a:pos x="T6" y="T7"/>
                  </a:cxn>
                </a:cxnLst>
                <a:rect l="T12" t="T13" r="T14" b="T15"/>
                <a:pathLst>
                  <a:path w="385" h="337">
                    <a:moveTo>
                      <a:pt x="0" y="0"/>
                    </a:moveTo>
                    <a:lnTo>
                      <a:pt x="192" y="336"/>
                    </a:lnTo>
                    <a:lnTo>
                      <a:pt x="384" y="48"/>
                    </a:lnTo>
                    <a:lnTo>
                      <a:pt x="0" y="0"/>
                    </a:lnTo>
                  </a:path>
                </a:pathLst>
              </a:custGeom>
              <a:gradFill rotWithShape="0">
                <a:gsLst>
                  <a:gs pos="0">
                    <a:schemeClr val="tx1"/>
                  </a:gs>
                  <a:gs pos="100000">
                    <a:schemeClr val="bg1"/>
                  </a:gs>
                </a:gsLst>
                <a:lin ang="18900000" scaled="1"/>
              </a:gradFill>
              <a:ln w="12700" cap="rnd">
                <a:solidFill>
                  <a:srgbClr val="FFFFFF"/>
                </a:solidFill>
                <a:round/>
                <a:headEnd/>
                <a:tailEnd/>
              </a:ln>
            </p:spPr>
            <p:txBody>
              <a:bodyPr>
                <a:prstTxWarp prst="textNoShape">
                  <a:avLst/>
                </a:prstTxWarp>
              </a:bodyPr>
              <a:lstStyle/>
              <a:p>
                <a:endParaRPr lang="en-US" sz="2400"/>
              </a:p>
            </p:txBody>
          </p:sp>
          <p:sp>
            <p:nvSpPr>
              <p:cNvPr id="54319" name="Freeform 21"/>
              <p:cNvSpPr>
                <a:spLocks/>
              </p:cNvSpPr>
              <p:nvPr/>
            </p:nvSpPr>
            <p:spPr bwMode="auto">
              <a:xfrm>
                <a:off x="1146" y="3534"/>
                <a:ext cx="337" cy="289"/>
              </a:xfrm>
              <a:custGeom>
                <a:avLst/>
                <a:gdLst>
                  <a:gd name="T0" fmla="*/ 192 w 337"/>
                  <a:gd name="T1" fmla="*/ 0 h 289"/>
                  <a:gd name="T2" fmla="*/ 336 w 337"/>
                  <a:gd name="T3" fmla="*/ 192 h 289"/>
                  <a:gd name="T4" fmla="*/ 0 w 337"/>
                  <a:gd name="T5" fmla="*/ 288 h 289"/>
                  <a:gd name="T6" fmla="*/ 192 w 337"/>
                  <a:gd name="T7" fmla="*/ 0 h 289"/>
                  <a:gd name="T8" fmla="*/ 0 60000 65536"/>
                  <a:gd name="T9" fmla="*/ 0 60000 65536"/>
                  <a:gd name="T10" fmla="*/ 0 60000 65536"/>
                  <a:gd name="T11" fmla="*/ 0 60000 65536"/>
                  <a:gd name="T12" fmla="*/ 0 w 337"/>
                  <a:gd name="T13" fmla="*/ 0 h 289"/>
                  <a:gd name="T14" fmla="*/ 337 w 337"/>
                  <a:gd name="T15" fmla="*/ 289 h 289"/>
                </a:gdLst>
                <a:ahLst/>
                <a:cxnLst>
                  <a:cxn ang="T8">
                    <a:pos x="T0" y="T1"/>
                  </a:cxn>
                  <a:cxn ang="T9">
                    <a:pos x="T2" y="T3"/>
                  </a:cxn>
                  <a:cxn ang="T10">
                    <a:pos x="T4" y="T5"/>
                  </a:cxn>
                  <a:cxn ang="T11">
                    <a:pos x="T6" y="T7"/>
                  </a:cxn>
                </a:cxnLst>
                <a:rect l="T12" t="T13" r="T14" b="T15"/>
                <a:pathLst>
                  <a:path w="337" h="289">
                    <a:moveTo>
                      <a:pt x="192" y="0"/>
                    </a:moveTo>
                    <a:lnTo>
                      <a:pt x="336" y="192"/>
                    </a:lnTo>
                    <a:lnTo>
                      <a:pt x="0" y="288"/>
                    </a:lnTo>
                    <a:lnTo>
                      <a:pt x="192" y="0"/>
                    </a:lnTo>
                  </a:path>
                </a:pathLst>
              </a:custGeom>
              <a:gradFill rotWithShape="0">
                <a:gsLst>
                  <a:gs pos="0">
                    <a:srgbClr val="5F5F5F"/>
                  </a:gs>
                  <a:gs pos="100000">
                    <a:srgbClr val="AFAFAF"/>
                  </a:gs>
                </a:gsLst>
                <a:lin ang="18900000" scaled="1"/>
              </a:gradFill>
              <a:ln w="12700" cap="rnd">
                <a:solidFill>
                  <a:srgbClr val="FFFFFF"/>
                </a:solidFill>
                <a:round/>
                <a:headEnd/>
                <a:tailEnd/>
              </a:ln>
            </p:spPr>
            <p:txBody>
              <a:bodyPr>
                <a:prstTxWarp prst="textNoShape">
                  <a:avLst/>
                </a:prstTxWarp>
              </a:bodyPr>
              <a:lstStyle/>
              <a:p>
                <a:endParaRPr lang="en-US" sz="2400"/>
              </a:p>
            </p:txBody>
          </p:sp>
        </p:grpSp>
      </p:grpSp>
      <p:grpSp>
        <p:nvGrpSpPr>
          <p:cNvPr id="7" name="Group 22"/>
          <p:cNvGrpSpPr>
            <a:grpSpLocks/>
          </p:cNvGrpSpPr>
          <p:nvPr/>
        </p:nvGrpSpPr>
        <p:grpSpPr bwMode="auto">
          <a:xfrm>
            <a:off x="8255002" y="4826002"/>
            <a:ext cx="2796117" cy="1220787"/>
            <a:chOff x="2078" y="3401"/>
            <a:chExt cx="1321" cy="769"/>
          </a:xfrm>
        </p:grpSpPr>
        <p:grpSp>
          <p:nvGrpSpPr>
            <p:cNvPr id="8" name="Group 23"/>
            <p:cNvGrpSpPr>
              <a:grpSpLocks/>
            </p:cNvGrpSpPr>
            <p:nvPr/>
          </p:nvGrpSpPr>
          <p:grpSpPr bwMode="auto">
            <a:xfrm>
              <a:off x="2472" y="3401"/>
              <a:ext cx="769" cy="360"/>
              <a:chOff x="2679" y="3379"/>
              <a:chExt cx="769" cy="385"/>
            </a:xfrm>
          </p:grpSpPr>
          <p:sp>
            <p:nvSpPr>
              <p:cNvPr id="378904" name="Freeform 24"/>
              <p:cNvSpPr>
                <a:spLocks/>
              </p:cNvSpPr>
              <p:nvPr/>
            </p:nvSpPr>
            <p:spPr bwMode="auto">
              <a:xfrm>
                <a:off x="2679" y="3379"/>
                <a:ext cx="433" cy="289"/>
              </a:xfrm>
              <a:custGeom>
                <a:avLst/>
                <a:gdLst/>
                <a:ahLst/>
                <a:cxnLst>
                  <a:cxn ang="0">
                    <a:pos x="432" y="0"/>
                  </a:cxn>
                  <a:cxn ang="0">
                    <a:pos x="48" y="48"/>
                  </a:cxn>
                  <a:cxn ang="0">
                    <a:pos x="0" y="288"/>
                  </a:cxn>
                  <a:cxn ang="0">
                    <a:pos x="432" y="0"/>
                  </a:cxn>
                </a:cxnLst>
                <a:rect l="0" t="0" r="r" b="b"/>
                <a:pathLst>
                  <a:path w="433" h="289">
                    <a:moveTo>
                      <a:pt x="432" y="0"/>
                    </a:moveTo>
                    <a:lnTo>
                      <a:pt x="48" y="48"/>
                    </a:lnTo>
                    <a:lnTo>
                      <a:pt x="0" y="288"/>
                    </a:lnTo>
                    <a:lnTo>
                      <a:pt x="432" y="0"/>
                    </a:lnTo>
                  </a:path>
                </a:pathLst>
              </a:custGeom>
              <a:gradFill rotWithShape="0">
                <a:gsLst>
                  <a:gs pos="0">
                    <a:schemeClr val="accent1"/>
                  </a:gs>
                  <a:gs pos="100000">
                    <a:schemeClr val="accent1">
                      <a:gamma/>
                      <a:shade val="69804"/>
                      <a:invGamma/>
                    </a:schemeClr>
                  </a:gs>
                </a:gsLst>
                <a:lin ang="18900000" scaled="1"/>
              </a:gradFill>
              <a:ln w="12700" cap="rnd" cmpd="sng">
                <a:solidFill>
                  <a:srgbClr val="FFFFFF"/>
                </a:solidFill>
                <a:prstDash val="solid"/>
                <a:round/>
                <a:headEnd/>
                <a:tailEnd/>
              </a:ln>
              <a:effectLst/>
            </p:spPr>
            <p:txBody>
              <a:bodyPr>
                <a:prstTxWarp prst="textNoShape">
                  <a:avLst/>
                </a:prstTxWarp>
              </a:bodyPr>
              <a:lstStyle/>
              <a:p>
                <a:endParaRPr lang="en-US" sz="2400"/>
              </a:p>
            </p:txBody>
          </p:sp>
          <p:sp>
            <p:nvSpPr>
              <p:cNvPr id="378905" name="Freeform 25"/>
              <p:cNvSpPr>
                <a:spLocks/>
              </p:cNvSpPr>
              <p:nvPr/>
            </p:nvSpPr>
            <p:spPr bwMode="auto">
              <a:xfrm>
                <a:off x="2679" y="3379"/>
                <a:ext cx="529" cy="289"/>
              </a:xfrm>
              <a:custGeom>
                <a:avLst/>
                <a:gdLst/>
                <a:ahLst/>
                <a:cxnLst>
                  <a:cxn ang="0">
                    <a:pos x="0" y="288"/>
                  </a:cxn>
                  <a:cxn ang="0">
                    <a:pos x="528" y="144"/>
                  </a:cxn>
                  <a:cxn ang="0">
                    <a:pos x="432" y="0"/>
                  </a:cxn>
                  <a:cxn ang="0">
                    <a:pos x="0" y="288"/>
                  </a:cxn>
                </a:cxnLst>
                <a:rect l="0" t="0" r="r" b="b"/>
                <a:pathLst>
                  <a:path w="529" h="289">
                    <a:moveTo>
                      <a:pt x="0" y="288"/>
                    </a:moveTo>
                    <a:lnTo>
                      <a:pt x="528" y="144"/>
                    </a:lnTo>
                    <a:lnTo>
                      <a:pt x="432" y="0"/>
                    </a:lnTo>
                    <a:lnTo>
                      <a:pt x="0" y="288"/>
                    </a:lnTo>
                  </a:path>
                </a:pathLst>
              </a:custGeom>
              <a:gradFill rotWithShape="0">
                <a:gsLst>
                  <a:gs pos="0">
                    <a:schemeClr val="accent1"/>
                  </a:gs>
                  <a:gs pos="100000">
                    <a:schemeClr val="accent1">
                      <a:gamma/>
                      <a:shade val="69804"/>
                      <a:invGamma/>
                    </a:schemeClr>
                  </a:gs>
                </a:gsLst>
                <a:lin ang="18900000" scaled="1"/>
              </a:gradFill>
              <a:ln w="12700" cap="rnd" cmpd="sng">
                <a:solidFill>
                  <a:srgbClr val="FFFFFF"/>
                </a:solidFill>
                <a:prstDash val="solid"/>
                <a:round/>
                <a:headEnd/>
                <a:tailEnd/>
              </a:ln>
              <a:effectLst/>
            </p:spPr>
            <p:txBody>
              <a:bodyPr>
                <a:prstTxWarp prst="textNoShape">
                  <a:avLst/>
                </a:prstTxWarp>
              </a:bodyPr>
              <a:lstStyle/>
              <a:p>
                <a:endParaRPr lang="en-US" sz="2400"/>
              </a:p>
            </p:txBody>
          </p:sp>
          <p:sp>
            <p:nvSpPr>
              <p:cNvPr id="378906" name="Freeform 26"/>
              <p:cNvSpPr>
                <a:spLocks/>
              </p:cNvSpPr>
              <p:nvPr/>
            </p:nvSpPr>
            <p:spPr bwMode="auto">
              <a:xfrm>
                <a:off x="2679" y="3523"/>
                <a:ext cx="769" cy="142"/>
              </a:xfrm>
              <a:custGeom>
                <a:avLst/>
                <a:gdLst/>
                <a:ahLst/>
                <a:cxnLst>
                  <a:cxn ang="0">
                    <a:pos x="0" y="144"/>
                  </a:cxn>
                  <a:cxn ang="0">
                    <a:pos x="528" y="0"/>
                  </a:cxn>
                  <a:cxn ang="0">
                    <a:pos x="768" y="48"/>
                  </a:cxn>
                  <a:cxn ang="0">
                    <a:pos x="0" y="144"/>
                  </a:cxn>
                </a:cxnLst>
                <a:rect l="0" t="0" r="r" b="b"/>
                <a:pathLst>
                  <a:path w="769" h="145">
                    <a:moveTo>
                      <a:pt x="0" y="144"/>
                    </a:moveTo>
                    <a:lnTo>
                      <a:pt x="528" y="0"/>
                    </a:lnTo>
                    <a:lnTo>
                      <a:pt x="768" y="48"/>
                    </a:lnTo>
                    <a:lnTo>
                      <a:pt x="0" y="144"/>
                    </a:lnTo>
                  </a:path>
                </a:pathLst>
              </a:custGeom>
              <a:gradFill rotWithShape="0">
                <a:gsLst>
                  <a:gs pos="0">
                    <a:schemeClr val="accent1"/>
                  </a:gs>
                  <a:gs pos="100000">
                    <a:schemeClr val="accent1">
                      <a:gamma/>
                      <a:shade val="69804"/>
                      <a:invGamma/>
                    </a:schemeClr>
                  </a:gs>
                </a:gsLst>
                <a:lin ang="18900000" scaled="1"/>
              </a:gradFill>
              <a:ln w="12700" cap="rnd" cmpd="sng">
                <a:solidFill>
                  <a:srgbClr val="FFFFFF"/>
                </a:solidFill>
                <a:prstDash val="solid"/>
                <a:round/>
                <a:headEnd/>
                <a:tailEnd/>
              </a:ln>
              <a:effectLst/>
            </p:spPr>
            <p:txBody>
              <a:bodyPr>
                <a:prstTxWarp prst="textNoShape">
                  <a:avLst/>
                </a:prstTxWarp>
              </a:bodyPr>
              <a:lstStyle/>
              <a:p>
                <a:endParaRPr lang="en-US" sz="2400"/>
              </a:p>
            </p:txBody>
          </p:sp>
          <p:sp>
            <p:nvSpPr>
              <p:cNvPr id="378907" name="Freeform 27"/>
              <p:cNvSpPr>
                <a:spLocks/>
              </p:cNvSpPr>
              <p:nvPr/>
            </p:nvSpPr>
            <p:spPr bwMode="auto">
              <a:xfrm>
                <a:off x="2679" y="3572"/>
                <a:ext cx="769" cy="195"/>
              </a:xfrm>
              <a:custGeom>
                <a:avLst/>
                <a:gdLst/>
                <a:ahLst/>
                <a:cxnLst>
                  <a:cxn ang="0">
                    <a:pos x="0" y="96"/>
                  </a:cxn>
                  <a:cxn ang="0">
                    <a:pos x="768" y="0"/>
                  </a:cxn>
                  <a:cxn ang="0">
                    <a:pos x="576" y="192"/>
                  </a:cxn>
                  <a:cxn ang="0">
                    <a:pos x="0" y="96"/>
                  </a:cxn>
                </a:cxnLst>
                <a:rect l="0" t="0" r="r" b="b"/>
                <a:pathLst>
                  <a:path w="769" h="193">
                    <a:moveTo>
                      <a:pt x="0" y="96"/>
                    </a:moveTo>
                    <a:lnTo>
                      <a:pt x="768" y="0"/>
                    </a:lnTo>
                    <a:lnTo>
                      <a:pt x="576" y="192"/>
                    </a:lnTo>
                    <a:lnTo>
                      <a:pt x="0" y="96"/>
                    </a:lnTo>
                  </a:path>
                </a:pathLst>
              </a:custGeom>
              <a:gradFill rotWithShape="0">
                <a:gsLst>
                  <a:gs pos="0">
                    <a:schemeClr val="accent1"/>
                  </a:gs>
                  <a:gs pos="100000">
                    <a:schemeClr val="accent1">
                      <a:gamma/>
                      <a:shade val="69804"/>
                      <a:invGamma/>
                    </a:schemeClr>
                  </a:gs>
                </a:gsLst>
                <a:lin ang="18900000" scaled="1"/>
              </a:gradFill>
              <a:ln w="12700" cap="rnd" cmpd="sng">
                <a:solidFill>
                  <a:srgbClr val="FFFFFF"/>
                </a:solidFill>
                <a:prstDash val="solid"/>
                <a:round/>
                <a:headEnd/>
                <a:tailEnd/>
              </a:ln>
              <a:effectLst/>
            </p:spPr>
            <p:txBody>
              <a:bodyPr>
                <a:prstTxWarp prst="textNoShape">
                  <a:avLst/>
                </a:prstTxWarp>
              </a:bodyPr>
              <a:lstStyle/>
              <a:p>
                <a:endParaRPr lang="en-US" sz="2400"/>
              </a:p>
            </p:txBody>
          </p:sp>
        </p:grpSp>
        <p:sp>
          <p:nvSpPr>
            <p:cNvPr id="378908" name="Rectangle 28"/>
            <p:cNvSpPr>
              <a:spLocks noChangeArrowheads="1"/>
            </p:cNvSpPr>
            <p:nvPr/>
          </p:nvSpPr>
          <p:spPr bwMode="auto">
            <a:xfrm>
              <a:off x="2078" y="3859"/>
              <a:ext cx="1321" cy="311"/>
            </a:xfrm>
            <a:prstGeom prst="rect">
              <a:avLst/>
            </a:prstGeom>
            <a:noFill/>
            <a:ln w="9525">
              <a:noFill/>
              <a:miter lim="800000"/>
              <a:headEnd/>
              <a:tailEnd/>
            </a:ln>
            <a:effectLst/>
          </p:spPr>
          <p:txBody>
            <a:bodyPr wrap="none" lIns="122767" tIns="61384" rIns="122767" bIns="61384">
              <a:prstTxWarp prst="textNoShape">
                <a:avLst/>
              </a:prstTxWarp>
              <a:spAutoFit/>
            </a:bodyPr>
            <a:lstStyle/>
            <a:p>
              <a:pPr eaLnBrk="0" hangingPunct="0"/>
              <a:r>
                <a:rPr lang="en-US" sz="2400" b="1" dirty="0">
                  <a:solidFill>
                    <a:srgbClr val="000000"/>
                  </a:solidFill>
                  <a:effectLst>
                    <a:outerShdw blurRad="38100" dist="38100" dir="2700000" algn="tl">
                      <a:srgbClr val="DDDDDD"/>
                    </a:outerShdw>
                  </a:effectLst>
                  <a:latin typeface="Consolas" pitchFamily="49" charset="0"/>
                  <a:cs typeface="Consolas" pitchFamily="49" charset="0"/>
                </a:rPr>
                <a:t>GL_TRIANGLE_FAN</a:t>
              </a:r>
            </a:p>
          </p:txBody>
        </p:sp>
      </p:grpSp>
      <p:grpSp>
        <p:nvGrpSpPr>
          <p:cNvPr id="11" name="Group 36"/>
          <p:cNvGrpSpPr>
            <a:grpSpLocks/>
          </p:cNvGrpSpPr>
          <p:nvPr/>
        </p:nvGrpSpPr>
        <p:grpSpPr bwMode="auto">
          <a:xfrm>
            <a:off x="2794002" y="2790828"/>
            <a:ext cx="1606550" cy="1065211"/>
            <a:chOff x="1256" y="1684"/>
            <a:chExt cx="759" cy="671"/>
          </a:xfrm>
        </p:grpSpPr>
        <p:grpSp>
          <p:nvGrpSpPr>
            <p:cNvPr id="12" name="Group 37"/>
            <p:cNvGrpSpPr>
              <a:grpSpLocks/>
            </p:cNvGrpSpPr>
            <p:nvPr/>
          </p:nvGrpSpPr>
          <p:grpSpPr bwMode="auto">
            <a:xfrm>
              <a:off x="1434" y="1684"/>
              <a:ext cx="562" cy="307"/>
              <a:chOff x="1434" y="1514"/>
              <a:chExt cx="562" cy="329"/>
            </a:xfrm>
          </p:grpSpPr>
          <p:sp>
            <p:nvSpPr>
              <p:cNvPr id="54298" name="Line 38"/>
              <p:cNvSpPr>
                <a:spLocks noChangeShapeType="1"/>
              </p:cNvSpPr>
              <p:nvPr/>
            </p:nvSpPr>
            <p:spPr bwMode="auto">
              <a:xfrm flipV="1">
                <a:off x="1434" y="1514"/>
                <a:ext cx="328" cy="329"/>
              </a:xfrm>
              <a:prstGeom prst="line">
                <a:avLst/>
              </a:prstGeom>
              <a:noFill/>
              <a:ln w="12700">
                <a:solidFill>
                  <a:srgbClr val="FFFFFF"/>
                </a:solidFill>
                <a:round/>
                <a:headEnd type="none" w="sm" len="sm"/>
                <a:tailEnd type="none" w="sm" len="sm"/>
              </a:ln>
            </p:spPr>
            <p:txBody>
              <a:bodyPr wrap="none" anchor="ctr">
                <a:prstTxWarp prst="textNoShape">
                  <a:avLst/>
                </a:prstTxWarp>
              </a:bodyPr>
              <a:lstStyle/>
              <a:p>
                <a:endParaRPr lang="en-US" sz="2400"/>
              </a:p>
            </p:txBody>
          </p:sp>
          <p:sp>
            <p:nvSpPr>
              <p:cNvPr id="54299" name="Line 39"/>
              <p:cNvSpPr>
                <a:spLocks noChangeShapeType="1"/>
              </p:cNvSpPr>
              <p:nvPr/>
            </p:nvSpPr>
            <p:spPr bwMode="auto">
              <a:xfrm>
                <a:off x="1796" y="1514"/>
                <a:ext cx="200" cy="222"/>
              </a:xfrm>
              <a:prstGeom prst="line">
                <a:avLst/>
              </a:prstGeom>
              <a:noFill/>
              <a:ln w="12700">
                <a:solidFill>
                  <a:srgbClr val="000000"/>
                </a:solidFill>
                <a:round/>
                <a:headEnd type="none" w="sm" len="sm"/>
                <a:tailEnd type="none" w="sm" len="sm"/>
              </a:ln>
            </p:spPr>
            <p:txBody>
              <a:bodyPr wrap="none" anchor="ctr">
                <a:prstTxWarp prst="textNoShape">
                  <a:avLst/>
                </a:prstTxWarp>
              </a:bodyPr>
              <a:lstStyle/>
              <a:p>
                <a:endParaRPr lang="en-US" sz="2400"/>
              </a:p>
            </p:txBody>
          </p:sp>
        </p:grpSp>
        <p:sp>
          <p:nvSpPr>
            <p:cNvPr id="378920" name="Rectangle 40"/>
            <p:cNvSpPr>
              <a:spLocks noChangeArrowheads="1"/>
            </p:cNvSpPr>
            <p:nvPr/>
          </p:nvSpPr>
          <p:spPr bwMode="auto">
            <a:xfrm>
              <a:off x="1256" y="2044"/>
              <a:ext cx="759" cy="311"/>
            </a:xfrm>
            <a:prstGeom prst="rect">
              <a:avLst/>
            </a:prstGeom>
            <a:noFill/>
            <a:ln w="9525">
              <a:noFill/>
              <a:miter lim="800000"/>
              <a:headEnd/>
              <a:tailEnd/>
            </a:ln>
            <a:effectLst/>
          </p:spPr>
          <p:txBody>
            <a:bodyPr wrap="none" lIns="122767" tIns="61384" rIns="122767" bIns="61384">
              <a:prstTxWarp prst="textNoShape">
                <a:avLst/>
              </a:prstTxWarp>
              <a:spAutoFit/>
            </a:bodyPr>
            <a:lstStyle/>
            <a:p>
              <a:pPr eaLnBrk="0" hangingPunct="0"/>
              <a:r>
                <a:rPr lang="en-US" sz="2400" b="1" dirty="0">
                  <a:solidFill>
                    <a:srgbClr val="000000"/>
                  </a:solidFill>
                  <a:effectLst>
                    <a:outerShdw blurRad="38100" dist="38100" dir="2700000" algn="tl">
                      <a:srgbClr val="DDDDDD"/>
                    </a:outerShdw>
                  </a:effectLst>
                  <a:latin typeface="Consolas" pitchFamily="49" charset="0"/>
                  <a:cs typeface="Consolas" pitchFamily="49" charset="0"/>
                </a:rPr>
                <a:t>GL_LINES</a:t>
              </a:r>
            </a:p>
          </p:txBody>
        </p:sp>
      </p:grpSp>
      <p:grpSp>
        <p:nvGrpSpPr>
          <p:cNvPr id="13" name="Group 41"/>
          <p:cNvGrpSpPr>
            <a:grpSpLocks/>
          </p:cNvGrpSpPr>
          <p:nvPr/>
        </p:nvGrpSpPr>
        <p:grpSpPr bwMode="auto">
          <a:xfrm>
            <a:off x="9112251" y="2285997"/>
            <a:ext cx="2286001" cy="1646238"/>
            <a:chOff x="3262" y="1629"/>
            <a:chExt cx="1080" cy="1037"/>
          </a:xfrm>
          <a:noFill/>
        </p:grpSpPr>
        <p:sp>
          <p:nvSpPr>
            <p:cNvPr id="54294" name="Freeform 42"/>
            <p:cNvSpPr>
              <a:spLocks/>
            </p:cNvSpPr>
            <p:nvPr/>
          </p:nvSpPr>
          <p:spPr bwMode="auto">
            <a:xfrm>
              <a:off x="3564" y="1629"/>
              <a:ext cx="665" cy="668"/>
            </a:xfrm>
            <a:custGeom>
              <a:avLst/>
              <a:gdLst>
                <a:gd name="T0" fmla="*/ 336 w 665"/>
                <a:gd name="T1" fmla="*/ 268 h 715"/>
                <a:gd name="T2" fmla="*/ 243 w 665"/>
                <a:gd name="T3" fmla="*/ 44 h 715"/>
                <a:gd name="T4" fmla="*/ 586 w 665"/>
                <a:gd name="T5" fmla="*/ 0 h 715"/>
                <a:gd name="T6" fmla="*/ 0 w 665"/>
                <a:gd name="T7" fmla="*/ 231 h 715"/>
                <a:gd name="T8" fmla="*/ 429 w 665"/>
                <a:gd name="T9" fmla="*/ 623 h 715"/>
                <a:gd name="T10" fmla="*/ 664 w 665"/>
                <a:gd name="T11" fmla="*/ 243 h 715"/>
                <a:gd name="T12" fmla="*/ 336 w 665"/>
                <a:gd name="T13" fmla="*/ 268 h 715"/>
                <a:gd name="T14" fmla="*/ 0 60000 65536"/>
                <a:gd name="T15" fmla="*/ 0 60000 65536"/>
                <a:gd name="T16" fmla="*/ 0 60000 65536"/>
                <a:gd name="T17" fmla="*/ 0 60000 65536"/>
                <a:gd name="T18" fmla="*/ 0 60000 65536"/>
                <a:gd name="T19" fmla="*/ 0 60000 65536"/>
                <a:gd name="T20" fmla="*/ 0 60000 65536"/>
                <a:gd name="T21" fmla="*/ 0 w 665"/>
                <a:gd name="T22" fmla="*/ 0 h 715"/>
                <a:gd name="T23" fmla="*/ 665 w 665"/>
                <a:gd name="T24" fmla="*/ 715 h 71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665" h="715">
                  <a:moveTo>
                    <a:pt x="336" y="307"/>
                  </a:moveTo>
                  <a:lnTo>
                    <a:pt x="243" y="50"/>
                  </a:lnTo>
                  <a:lnTo>
                    <a:pt x="586" y="0"/>
                  </a:lnTo>
                  <a:lnTo>
                    <a:pt x="0" y="264"/>
                  </a:lnTo>
                  <a:lnTo>
                    <a:pt x="429" y="714"/>
                  </a:lnTo>
                  <a:lnTo>
                    <a:pt x="664" y="278"/>
                  </a:lnTo>
                  <a:lnTo>
                    <a:pt x="336" y="307"/>
                  </a:lnTo>
                </a:path>
              </a:pathLst>
            </a:custGeom>
            <a:grpFill/>
            <a:ln w="12700" cap="rnd">
              <a:solidFill>
                <a:srgbClr val="000000"/>
              </a:solidFill>
              <a:round/>
              <a:headEnd/>
              <a:tailEnd/>
            </a:ln>
          </p:spPr>
          <p:txBody>
            <a:bodyPr>
              <a:prstTxWarp prst="textNoShape">
                <a:avLst/>
              </a:prstTxWarp>
            </a:bodyPr>
            <a:lstStyle/>
            <a:p>
              <a:endParaRPr lang="en-US" sz="2400"/>
            </a:p>
          </p:txBody>
        </p:sp>
        <p:sp>
          <p:nvSpPr>
            <p:cNvPr id="378923" name="Rectangle 43"/>
            <p:cNvSpPr>
              <a:spLocks noChangeArrowheads="1"/>
            </p:cNvSpPr>
            <p:nvPr/>
          </p:nvSpPr>
          <p:spPr bwMode="auto">
            <a:xfrm>
              <a:off x="3262" y="2355"/>
              <a:ext cx="1080" cy="311"/>
            </a:xfrm>
            <a:prstGeom prst="rect">
              <a:avLst/>
            </a:prstGeom>
            <a:grpFill/>
            <a:ln w="9525">
              <a:noFill/>
              <a:miter lim="800000"/>
              <a:headEnd/>
              <a:tailEnd/>
            </a:ln>
            <a:effectLst/>
          </p:spPr>
          <p:txBody>
            <a:bodyPr wrap="none" lIns="122767" tIns="61384" rIns="122767" bIns="61384">
              <a:prstTxWarp prst="textNoShape">
                <a:avLst/>
              </a:prstTxWarp>
              <a:spAutoFit/>
            </a:bodyPr>
            <a:lstStyle/>
            <a:p>
              <a:pPr eaLnBrk="0" hangingPunct="0"/>
              <a:r>
                <a:rPr lang="en-US" sz="2400" b="1" dirty="0">
                  <a:solidFill>
                    <a:srgbClr val="000000"/>
                  </a:solidFill>
                  <a:effectLst>
                    <a:outerShdw blurRad="38100" dist="38100" dir="2700000" algn="tl">
                      <a:srgbClr val="DDDDDD"/>
                    </a:outerShdw>
                  </a:effectLst>
                  <a:latin typeface="Consolas" pitchFamily="49" charset="0"/>
                  <a:cs typeface="Consolas" pitchFamily="49" charset="0"/>
                </a:rPr>
                <a:t>GL_LINE_LOOP</a:t>
              </a:r>
            </a:p>
          </p:txBody>
        </p:sp>
      </p:grpSp>
      <p:grpSp>
        <p:nvGrpSpPr>
          <p:cNvPr id="14" name="Group 44"/>
          <p:cNvGrpSpPr>
            <a:grpSpLocks/>
          </p:cNvGrpSpPr>
          <p:nvPr/>
        </p:nvGrpSpPr>
        <p:grpSpPr bwMode="auto">
          <a:xfrm>
            <a:off x="5461000" y="2285999"/>
            <a:ext cx="2457451" cy="1636710"/>
            <a:chOff x="1985" y="1595"/>
            <a:chExt cx="1161" cy="1031"/>
          </a:xfrm>
        </p:grpSpPr>
        <p:sp>
          <p:nvSpPr>
            <p:cNvPr id="54292" name="Freeform 45"/>
            <p:cNvSpPr>
              <a:spLocks/>
            </p:cNvSpPr>
            <p:nvPr/>
          </p:nvSpPr>
          <p:spPr bwMode="auto">
            <a:xfrm>
              <a:off x="2214" y="1595"/>
              <a:ext cx="908" cy="622"/>
            </a:xfrm>
            <a:custGeom>
              <a:avLst/>
              <a:gdLst>
                <a:gd name="T0" fmla="*/ 393 w 908"/>
                <a:gd name="T1" fmla="*/ 412 h 665"/>
                <a:gd name="T2" fmla="*/ 115 w 908"/>
                <a:gd name="T3" fmla="*/ 69 h 665"/>
                <a:gd name="T4" fmla="*/ 0 w 908"/>
                <a:gd name="T5" fmla="*/ 331 h 665"/>
                <a:gd name="T6" fmla="*/ 907 w 908"/>
                <a:gd name="T7" fmla="*/ 200 h 665"/>
                <a:gd name="T8" fmla="*/ 407 w 908"/>
                <a:gd name="T9" fmla="*/ 0 h 665"/>
                <a:gd name="T10" fmla="*/ 715 w 908"/>
                <a:gd name="T11" fmla="*/ 487 h 665"/>
                <a:gd name="T12" fmla="*/ 315 w 908"/>
                <a:gd name="T13" fmla="*/ 581 h 665"/>
                <a:gd name="T14" fmla="*/ 0 60000 65536"/>
                <a:gd name="T15" fmla="*/ 0 60000 65536"/>
                <a:gd name="T16" fmla="*/ 0 60000 65536"/>
                <a:gd name="T17" fmla="*/ 0 60000 65536"/>
                <a:gd name="T18" fmla="*/ 0 60000 65536"/>
                <a:gd name="T19" fmla="*/ 0 60000 65536"/>
                <a:gd name="T20" fmla="*/ 0 60000 65536"/>
                <a:gd name="T21" fmla="*/ 0 w 908"/>
                <a:gd name="T22" fmla="*/ 0 h 665"/>
                <a:gd name="T23" fmla="*/ 908 w 908"/>
                <a:gd name="T24" fmla="*/ 665 h 66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08" h="665">
                  <a:moveTo>
                    <a:pt x="393" y="471"/>
                  </a:moveTo>
                  <a:lnTo>
                    <a:pt x="115" y="79"/>
                  </a:lnTo>
                  <a:lnTo>
                    <a:pt x="0" y="379"/>
                  </a:lnTo>
                  <a:lnTo>
                    <a:pt x="907" y="229"/>
                  </a:lnTo>
                  <a:lnTo>
                    <a:pt x="407" y="0"/>
                  </a:lnTo>
                  <a:lnTo>
                    <a:pt x="715" y="557"/>
                  </a:lnTo>
                  <a:lnTo>
                    <a:pt x="315" y="664"/>
                  </a:lnTo>
                </a:path>
              </a:pathLst>
            </a:custGeom>
            <a:noFill/>
            <a:ln w="12700" cap="rnd">
              <a:solidFill>
                <a:srgbClr val="000000"/>
              </a:solidFill>
              <a:round/>
              <a:headEnd type="none" w="sm" len="sm"/>
              <a:tailEnd type="none" w="sm" len="sm"/>
            </a:ln>
          </p:spPr>
          <p:txBody>
            <a:bodyPr>
              <a:prstTxWarp prst="textNoShape">
                <a:avLst/>
              </a:prstTxWarp>
            </a:bodyPr>
            <a:lstStyle/>
            <a:p>
              <a:endParaRPr lang="en-US" sz="2400" dirty="0"/>
            </a:p>
          </p:txBody>
        </p:sp>
        <p:sp>
          <p:nvSpPr>
            <p:cNvPr id="378926" name="Rectangle 46"/>
            <p:cNvSpPr>
              <a:spLocks noChangeArrowheads="1"/>
            </p:cNvSpPr>
            <p:nvPr/>
          </p:nvSpPr>
          <p:spPr bwMode="auto">
            <a:xfrm>
              <a:off x="1985" y="2315"/>
              <a:ext cx="1161" cy="311"/>
            </a:xfrm>
            <a:prstGeom prst="rect">
              <a:avLst/>
            </a:prstGeom>
            <a:noFill/>
            <a:ln w="9525">
              <a:noFill/>
              <a:miter lim="800000"/>
              <a:headEnd/>
              <a:tailEnd/>
            </a:ln>
            <a:effectLst/>
          </p:spPr>
          <p:txBody>
            <a:bodyPr wrap="none" lIns="122767" tIns="61384" rIns="122767" bIns="61384">
              <a:prstTxWarp prst="textNoShape">
                <a:avLst/>
              </a:prstTxWarp>
              <a:spAutoFit/>
            </a:bodyPr>
            <a:lstStyle/>
            <a:p>
              <a:pPr eaLnBrk="0" hangingPunct="0"/>
              <a:r>
                <a:rPr lang="en-US" sz="2400" b="1" dirty="0">
                  <a:solidFill>
                    <a:srgbClr val="000000"/>
                  </a:solidFill>
                  <a:effectLst>
                    <a:outerShdw blurRad="38100" dist="38100" dir="2700000" algn="tl">
                      <a:srgbClr val="DDDDDD"/>
                    </a:outerShdw>
                  </a:effectLst>
                  <a:latin typeface="Consolas" pitchFamily="49" charset="0"/>
                  <a:cs typeface="Consolas" pitchFamily="49" charset="0"/>
                </a:rPr>
                <a:t>GL_LINE_STRIP</a:t>
              </a:r>
            </a:p>
          </p:txBody>
        </p:sp>
      </p:grpSp>
      <p:grpSp>
        <p:nvGrpSpPr>
          <p:cNvPr id="15" name="Group 47"/>
          <p:cNvGrpSpPr>
            <a:grpSpLocks/>
          </p:cNvGrpSpPr>
          <p:nvPr/>
        </p:nvGrpSpPr>
        <p:grpSpPr bwMode="auto">
          <a:xfrm>
            <a:off x="380999" y="4698999"/>
            <a:ext cx="2286000" cy="1265239"/>
            <a:chOff x="1527" y="2690"/>
            <a:chExt cx="1080" cy="797"/>
          </a:xfrm>
        </p:grpSpPr>
        <p:sp>
          <p:nvSpPr>
            <p:cNvPr id="54289" name="Freeform 48"/>
            <p:cNvSpPr>
              <a:spLocks/>
            </p:cNvSpPr>
            <p:nvPr/>
          </p:nvSpPr>
          <p:spPr bwMode="auto">
            <a:xfrm>
              <a:off x="1797" y="2690"/>
              <a:ext cx="244" cy="175"/>
            </a:xfrm>
            <a:custGeom>
              <a:avLst/>
              <a:gdLst>
                <a:gd name="T0" fmla="*/ 158 w 244"/>
                <a:gd name="T1" fmla="*/ 0 h 187"/>
                <a:gd name="T2" fmla="*/ 0 w 244"/>
                <a:gd name="T3" fmla="*/ 150 h 187"/>
                <a:gd name="T4" fmla="*/ 243 w 244"/>
                <a:gd name="T5" fmla="*/ 163 h 187"/>
                <a:gd name="T6" fmla="*/ 158 w 244"/>
                <a:gd name="T7" fmla="*/ 0 h 187"/>
                <a:gd name="T8" fmla="*/ 0 60000 65536"/>
                <a:gd name="T9" fmla="*/ 0 60000 65536"/>
                <a:gd name="T10" fmla="*/ 0 60000 65536"/>
                <a:gd name="T11" fmla="*/ 0 60000 65536"/>
                <a:gd name="T12" fmla="*/ 0 w 244"/>
                <a:gd name="T13" fmla="*/ 0 h 187"/>
                <a:gd name="T14" fmla="*/ 244 w 244"/>
                <a:gd name="T15" fmla="*/ 187 h 187"/>
              </a:gdLst>
              <a:ahLst/>
              <a:cxnLst>
                <a:cxn ang="T8">
                  <a:pos x="T0" y="T1"/>
                </a:cxn>
                <a:cxn ang="T9">
                  <a:pos x="T2" y="T3"/>
                </a:cxn>
                <a:cxn ang="T10">
                  <a:pos x="T4" y="T5"/>
                </a:cxn>
                <a:cxn ang="T11">
                  <a:pos x="T6" y="T7"/>
                </a:cxn>
              </a:cxnLst>
              <a:rect l="T12" t="T13" r="T14" b="T15"/>
              <a:pathLst>
                <a:path w="244" h="187">
                  <a:moveTo>
                    <a:pt x="158" y="0"/>
                  </a:moveTo>
                  <a:lnTo>
                    <a:pt x="0" y="171"/>
                  </a:lnTo>
                  <a:lnTo>
                    <a:pt x="243" y="186"/>
                  </a:lnTo>
                  <a:lnTo>
                    <a:pt x="158" y="0"/>
                  </a:lnTo>
                </a:path>
              </a:pathLst>
            </a:custGeom>
            <a:solidFill>
              <a:srgbClr val="FFFF00"/>
            </a:solidFill>
            <a:ln w="9525" cap="rnd">
              <a:noFill/>
              <a:round/>
              <a:headEnd/>
              <a:tailEnd/>
            </a:ln>
          </p:spPr>
          <p:txBody>
            <a:bodyPr>
              <a:prstTxWarp prst="textNoShape">
                <a:avLst/>
              </a:prstTxWarp>
            </a:bodyPr>
            <a:lstStyle/>
            <a:p>
              <a:endParaRPr lang="en-US" sz="2400"/>
            </a:p>
          </p:txBody>
        </p:sp>
        <p:sp>
          <p:nvSpPr>
            <p:cNvPr id="54290" name="Freeform 49"/>
            <p:cNvSpPr>
              <a:spLocks/>
            </p:cNvSpPr>
            <p:nvPr/>
          </p:nvSpPr>
          <p:spPr bwMode="auto">
            <a:xfrm>
              <a:off x="2076" y="2830"/>
              <a:ext cx="451" cy="269"/>
            </a:xfrm>
            <a:custGeom>
              <a:avLst/>
              <a:gdLst>
                <a:gd name="T0" fmla="*/ 129 w 451"/>
                <a:gd name="T1" fmla="*/ 0 h 287"/>
                <a:gd name="T2" fmla="*/ 0 w 451"/>
                <a:gd name="T3" fmla="*/ 157 h 287"/>
                <a:gd name="T4" fmla="*/ 450 w 451"/>
                <a:gd name="T5" fmla="*/ 251 h 287"/>
                <a:gd name="T6" fmla="*/ 129 w 451"/>
                <a:gd name="T7" fmla="*/ 0 h 287"/>
                <a:gd name="T8" fmla="*/ 0 60000 65536"/>
                <a:gd name="T9" fmla="*/ 0 60000 65536"/>
                <a:gd name="T10" fmla="*/ 0 60000 65536"/>
                <a:gd name="T11" fmla="*/ 0 60000 65536"/>
                <a:gd name="T12" fmla="*/ 0 w 451"/>
                <a:gd name="T13" fmla="*/ 0 h 287"/>
                <a:gd name="T14" fmla="*/ 451 w 451"/>
                <a:gd name="T15" fmla="*/ 287 h 287"/>
              </a:gdLst>
              <a:ahLst/>
              <a:cxnLst>
                <a:cxn ang="T8">
                  <a:pos x="T0" y="T1"/>
                </a:cxn>
                <a:cxn ang="T9">
                  <a:pos x="T2" y="T3"/>
                </a:cxn>
                <a:cxn ang="T10">
                  <a:pos x="T4" y="T5"/>
                </a:cxn>
                <a:cxn ang="T11">
                  <a:pos x="T6" y="T7"/>
                </a:cxn>
              </a:cxnLst>
              <a:rect l="T12" t="T13" r="T14" b="T15"/>
              <a:pathLst>
                <a:path w="451" h="287">
                  <a:moveTo>
                    <a:pt x="129" y="0"/>
                  </a:moveTo>
                  <a:lnTo>
                    <a:pt x="0" y="179"/>
                  </a:lnTo>
                  <a:lnTo>
                    <a:pt x="450" y="286"/>
                  </a:lnTo>
                  <a:lnTo>
                    <a:pt x="129" y="0"/>
                  </a:lnTo>
                </a:path>
              </a:pathLst>
            </a:custGeom>
            <a:solidFill>
              <a:srgbClr val="66FF66"/>
            </a:solidFill>
            <a:ln w="9525" cap="rnd">
              <a:noFill/>
              <a:round/>
              <a:headEnd/>
              <a:tailEnd/>
            </a:ln>
          </p:spPr>
          <p:txBody>
            <a:bodyPr>
              <a:prstTxWarp prst="textNoShape">
                <a:avLst/>
              </a:prstTxWarp>
            </a:bodyPr>
            <a:lstStyle/>
            <a:p>
              <a:endParaRPr lang="en-US" sz="2400"/>
            </a:p>
          </p:txBody>
        </p:sp>
        <p:sp>
          <p:nvSpPr>
            <p:cNvPr id="378930" name="Rectangle 50"/>
            <p:cNvSpPr>
              <a:spLocks noChangeArrowheads="1"/>
            </p:cNvSpPr>
            <p:nvPr/>
          </p:nvSpPr>
          <p:spPr bwMode="auto">
            <a:xfrm>
              <a:off x="1527" y="3176"/>
              <a:ext cx="1080" cy="311"/>
            </a:xfrm>
            <a:prstGeom prst="rect">
              <a:avLst/>
            </a:prstGeom>
            <a:noFill/>
            <a:ln w="9525">
              <a:noFill/>
              <a:miter lim="800000"/>
              <a:headEnd/>
              <a:tailEnd/>
            </a:ln>
            <a:effectLst/>
          </p:spPr>
          <p:txBody>
            <a:bodyPr wrap="none" lIns="122767" tIns="61384" rIns="122767" bIns="61384">
              <a:prstTxWarp prst="textNoShape">
                <a:avLst/>
              </a:prstTxWarp>
              <a:spAutoFit/>
            </a:bodyPr>
            <a:lstStyle/>
            <a:p>
              <a:pPr eaLnBrk="0" hangingPunct="0"/>
              <a:r>
                <a:rPr lang="en-US" sz="2400" b="1" dirty="0">
                  <a:solidFill>
                    <a:srgbClr val="000000"/>
                  </a:solidFill>
                  <a:effectLst>
                    <a:outerShdw blurRad="38100" dist="38100" dir="2700000" algn="tl">
                      <a:srgbClr val="DDDDDD"/>
                    </a:outerShdw>
                  </a:effectLst>
                  <a:latin typeface="Consolas" pitchFamily="49" charset="0"/>
                  <a:cs typeface="Consolas" pitchFamily="49" charset="0"/>
                </a:rPr>
                <a:t>GL_TRIANGLES</a:t>
              </a:r>
            </a:p>
          </p:txBody>
        </p:sp>
      </p:grpSp>
      <p:sp>
        <p:nvSpPr>
          <p:cNvPr id="55" name="Rectangle 40"/>
          <p:cNvSpPr>
            <a:spLocks noChangeArrowheads="1"/>
          </p:cNvSpPr>
          <p:nvPr/>
        </p:nvSpPr>
        <p:spPr bwMode="auto">
          <a:xfrm>
            <a:off x="381001" y="3429000"/>
            <a:ext cx="1839180" cy="524293"/>
          </a:xfrm>
          <a:prstGeom prst="rect">
            <a:avLst/>
          </a:prstGeom>
          <a:noFill/>
          <a:ln w="9525">
            <a:noFill/>
            <a:miter lim="800000"/>
            <a:headEnd/>
            <a:tailEnd/>
          </a:ln>
          <a:effectLst/>
        </p:spPr>
        <p:txBody>
          <a:bodyPr wrap="none" lIns="153459" tIns="76731" rIns="153459" bIns="76731">
            <a:prstTxWarp prst="textNoShape">
              <a:avLst/>
            </a:prstTxWarp>
            <a:spAutoFit/>
          </a:bodyPr>
          <a:lstStyle/>
          <a:p>
            <a:pPr eaLnBrk="0" hangingPunct="0"/>
            <a:r>
              <a:rPr lang="en-US" sz="2400" b="1" dirty="0">
                <a:solidFill>
                  <a:srgbClr val="000000"/>
                </a:solidFill>
                <a:effectLst>
                  <a:outerShdw blurRad="38100" dist="38100" dir="2700000" algn="tl">
                    <a:srgbClr val="DDDDDD"/>
                  </a:outerShdw>
                </a:effectLst>
                <a:latin typeface="Consolas" pitchFamily="49" charset="0"/>
                <a:cs typeface="Consolas" pitchFamily="49" charset="0"/>
              </a:rPr>
              <a:t>GL_POINTS</a:t>
            </a:r>
          </a:p>
        </p:txBody>
      </p:sp>
      <p:sp>
        <p:nvSpPr>
          <p:cNvPr id="56" name="Line 39"/>
          <p:cNvSpPr>
            <a:spLocks noChangeShapeType="1"/>
          </p:cNvSpPr>
          <p:nvPr/>
        </p:nvSpPr>
        <p:spPr bwMode="auto">
          <a:xfrm flipV="1">
            <a:off x="3302000" y="2667000"/>
            <a:ext cx="508000" cy="381000"/>
          </a:xfrm>
          <a:prstGeom prst="line">
            <a:avLst/>
          </a:prstGeom>
          <a:noFill/>
          <a:ln w="12700">
            <a:solidFill>
              <a:srgbClr val="000000"/>
            </a:solidFill>
            <a:round/>
            <a:headEnd type="none" w="sm" len="sm"/>
            <a:tailEnd type="none" w="sm" len="sm"/>
          </a:ln>
        </p:spPr>
        <p:txBody>
          <a:bodyPr wrap="none" lIns="152400" tIns="76200" rIns="152400" bIns="76200" anchor="ctr">
            <a:prstTxWarp prst="textNoShape">
              <a:avLst/>
            </a:prstTxWarp>
          </a:bodyPr>
          <a:lstStyle/>
          <a:p>
            <a:endParaRPr lang="en-US" sz="2400"/>
          </a:p>
        </p:txBody>
      </p:sp>
      <p:sp>
        <p:nvSpPr>
          <p:cNvPr id="57" name="Oval 56"/>
          <p:cNvSpPr/>
          <p:nvPr/>
        </p:nvSpPr>
        <p:spPr>
          <a:xfrm>
            <a:off x="1016000" y="2540000"/>
            <a:ext cx="127000" cy="127000"/>
          </a:xfrm>
          <a:prstGeom prst="ellipse">
            <a:avLst/>
          </a:prstGeom>
          <a:solidFill>
            <a:srgbClr val="000000"/>
          </a:solidFill>
        </p:spPr>
        <p:style>
          <a:lnRef idx="1">
            <a:schemeClr val="accent1"/>
          </a:lnRef>
          <a:fillRef idx="3">
            <a:schemeClr val="accent1"/>
          </a:fillRef>
          <a:effectRef idx="2">
            <a:schemeClr val="accent1"/>
          </a:effectRef>
          <a:fontRef idx="minor">
            <a:schemeClr val="lt1"/>
          </a:fontRef>
        </p:style>
        <p:txBody>
          <a:bodyPr lIns="152400" tIns="76200" rIns="152400" bIns="76200" rtlCol="0" anchor="ctr"/>
          <a:lstStyle/>
          <a:p>
            <a:pPr algn="ctr"/>
            <a:endParaRPr lang="en-US" sz="2400"/>
          </a:p>
        </p:txBody>
      </p:sp>
      <p:sp>
        <p:nvSpPr>
          <p:cNvPr id="58" name="Oval 57"/>
          <p:cNvSpPr/>
          <p:nvPr/>
        </p:nvSpPr>
        <p:spPr>
          <a:xfrm>
            <a:off x="1270000" y="2794000"/>
            <a:ext cx="127000" cy="127000"/>
          </a:xfrm>
          <a:prstGeom prst="ellipse">
            <a:avLst/>
          </a:prstGeom>
          <a:solidFill>
            <a:srgbClr val="000000"/>
          </a:solidFill>
        </p:spPr>
        <p:style>
          <a:lnRef idx="1">
            <a:schemeClr val="accent1"/>
          </a:lnRef>
          <a:fillRef idx="3">
            <a:schemeClr val="accent1"/>
          </a:fillRef>
          <a:effectRef idx="2">
            <a:schemeClr val="accent1"/>
          </a:effectRef>
          <a:fontRef idx="minor">
            <a:schemeClr val="lt1"/>
          </a:fontRef>
        </p:style>
        <p:txBody>
          <a:bodyPr lIns="152400" tIns="76200" rIns="152400" bIns="76200" rtlCol="0" anchor="ctr"/>
          <a:lstStyle/>
          <a:p>
            <a:pPr algn="ctr"/>
            <a:endParaRPr lang="en-US" sz="2400"/>
          </a:p>
        </p:txBody>
      </p:sp>
      <p:sp>
        <p:nvSpPr>
          <p:cNvPr id="59" name="Oval 58"/>
          <p:cNvSpPr/>
          <p:nvPr/>
        </p:nvSpPr>
        <p:spPr>
          <a:xfrm>
            <a:off x="1778000" y="2921000"/>
            <a:ext cx="127000" cy="127000"/>
          </a:xfrm>
          <a:prstGeom prst="ellipse">
            <a:avLst/>
          </a:prstGeom>
          <a:solidFill>
            <a:srgbClr val="000000"/>
          </a:solidFill>
        </p:spPr>
        <p:style>
          <a:lnRef idx="1">
            <a:schemeClr val="accent1"/>
          </a:lnRef>
          <a:fillRef idx="3">
            <a:schemeClr val="accent1"/>
          </a:fillRef>
          <a:effectRef idx="2">
            <a:schemeClr val="accent1"/>
          </a:effectRef>
          <a:fontRef idx="minor">
            <a:schemeClr val="lt1"/>
          </a:fontRef>
        </p:style>
        <p:txBody>
          <a:bodyPr lIns="152400" tIns="76200" rIns="152400" bIns="76200" rtlCol="0" anchor="ctr"/>
          <a:lstStyle/>
          <a:p>
            <a:pPr algn="ctr"/>
            <a:endParaRPr lang="en-US" sz="2400"/>
          </a:p>
        </p:txBody>
      </p:sp>
      <p:sp>
        <p:nvSpPr>
          <p:cNvPr id="60" name="Oval 59"/>
          <p:cNvSpPr/>
          <p:nvPr/>
        </p:nvSpPr>
        <p:spPr>
          <a:xfrm>
            <a:off x="2032000" y="2540000"/>
            <a:ext cx="127000" cy="127000"/>
          </a:xfrm>
          <a:prstGeom prst="ellipse">
            <a:avLst/>
          </a:prstGeom>
          <a:solidFill>
            <a:srgbClr val="000000"/>
          </a:solidFill>
        </p:spPr>
        <p:style>
          <a:lnRef idx="1">
            <a:schemeClr val="accent1"/>
          </a:lnRef>
          <a:fillRef idx="3">
            <a:schemeClr val="accent1"/>
          </a:fillRef>
          <a:effectRef idx="2">
            <a:schemeClr val="accent1"/>
          </a:effectRef>
          <a:fontRef idx="minor">
            <a:schemeClr val="lt1"/>
          </a:fontRef>
        </p:style>
        <p:txBody>
          <a:bodyPr lIns="152400" tIns="76200" rIns="152400" bIns="76200" rtlCol="0" anchor="ctr"/>
          <a:lstStyle/>
          <a:p>
            <a:pPr algn="ctr"/>
            <a:endParaRPr lang="en-US" sz="2400"/>
          </a:p>
        </p:txBody>
      </p:sp>
      <p:sp>
        <p:nvSpPr>
          <p:cNvPr id="2" name="文字方塊 1"/>
          <p:cNvSpPr txBox="1"/>
          <p:nvPr/>
        </p:nvSpPr>
        <p:spPr>
          <a:xfrm>
            <a:off x="712697" y="2355334"/>
            <a:ext cx="301686" cy="369332"/>
          </a:xfrm>
          <a:prstGeom prst="rect">
            <a:avLst/>
          </a:prstGeom>
          <a:noFill/>
        </p:spPr>
        <p:txBody>
          <a:bodyPr wrap="none" rtlCol="0">
            <a:spAutoFit/>
          </a:bodyPr>
          <a:lstStyle/>
          <a:p>
            <a:r>
              <a:rPr lang="en-US" altLang="zh-TW" dirty="0" smtClean="0"/>
              <a:t>0</a:t>
            </a:r>
            <a:endParaRPr lang="zh-TW" altLang="en-US" dirty="0"/>
          </a:p>
        </p:txBody>
      </p:sp>
      <p:sp>
        <p:nvSpPr>
          <p:cNvPr id="3" name="文字方塊 2"/>
          <p:cNvSpPr txBox="1"/>
          <p:nvPr/>
        </p:nvSpPr>
        <p:spPr>
          <a:xfrm>
            <a:off x="1143000" y="2892167"/>
            <a:ext cx="301686" cy="369332"/>
          </a:xfrm>
          <a:prstGeom prst="rect">
            <a:avLst/>
          </a:prstGeom>
          <a:noFill/>
        </p:spPr>
        <p:txBody>
          <a:bodyPr wrap="none" rtlCol="0">
            <a:spAutoFit/>
          </a:bodyPr>
          <a:lstStyle/>
          <a:p>
            <a:r>
              <a:rPr lang="en-US" altLang="zh-TW" dirty="0" smtClean="0"/>
              <a:t>1</a:t>
            </a:r>
            <a:endParaRPr lang="zh-TW" altLang="en-US" dirty="0"/>
          </a:p>
        </p:txBody>
      </p:sp>
      <p:sp>
        <p:nvSpPr>
          <p:cNvPr id="4" name="文字方塊 3"/>
          <p:cNvSpPr txBox="1"/>
          <p:nvPr/>
        </p:nvSpPr>
        <p:spPr>
          <a:xfrm>
            <a:off x="1826124" y="2966312"/>
            <a:ext cx="301686" cy="369332"/>
          </a:xfrm>
          <a:prstGeom prst="rect">
            <a:avLst/>
          </a:prstGeom>
          <a:noFill/>
        </p:spPr>
        <p:txBody>
          <a:bodyPr wrap="none" rtlCol="0">
            <a:spAutoFit/>
          </a:bodyPr>
          <a:lstStyle/>
          <a:p>
            <a:r>
              <a:rPr lang="en-US" altLang="zh-TW" dirty="0" smtClean="0"/>
              <a:t>2</a:t>
            </a:r>
            <a:endParaRPr lang="zh-TW" altLang="en-US" dirty="0"/>
          </a:p>
        </p:txBody>
      </p:sp>
      <p:sp>
        <p:nvSpPr>
          <p:cNvPr id="9" name="文字方塊 8"/>
          <p:cNvSpPr txBox="1"/>
          <p:nvPr/>
        </p:nvSpPr>
        <p:spPr>
          <a:xfrm>
            <a:off x="2133660" y="2317815"/>
            <a:ext cx="301686" cy="369332"/>
          </a:xfrm>
          <a:prstGeom prst="rect">
            <a:avLst/>
          </a:prstGeom>
          <a:noFill/>
        </p:spPr>
        <p:txBody>
          <a:bodyPr wrap="none" rtlCol="0">
            <a:spAutoFit/>
          </a:bodyPr>
          <a:lstStyle/>
          <a:p>
            <a:r>
              <a:rPr lang="en-US" altLang="zh-TW" dirty="0" smtClean="0"/>
              <a:t>3</a:t>
            </a:r>
            <a:endParaRPr lang="zh-TW" altLang="en-US" dirty="0"/>
          </a:p>
        </p:txBody>
      </p:sp>
      <p:sp>
        <p:nvSpPr>
          <p:cNvPr id="10" name="文字方塊 9"/>
          <p:cNvSpPr txBox="1"/>
          <p:nvPr/>
        </p:nvSpPr>
        <p:spPr>
          <a:xfrm>
            <a:off x="3086200" y="2950926"/>
            <a:ext cx="301686" cy="369332"/>
          </a:xfrm>
          <a:prstGeom prst="rect">
            <a:avLst/>
          </a:prstGeom>
          <a:noFill/>
        </p:spPr>
        <p:txBody>
          <a:bodyPr wrap="none" rtlCol="0">
            <a:spAutoFit/>
          </a:bodyPr>
          <a:lstStyle/>
          <a:p>
            <a:r>
              <a:rPr lang="en-US" altLang="zh-TW" dirty="0" smtClean="0"/>
              <a:t>0</a:t>
            </a:r>
            <a:endParaRPr lang="zh-TW" altLang="en-US" dirty="0"/>
          </a:p>
        </p:txBody>
      </p:sp>
      <p:sp>
        <p:nvSpPr>
          <p:cNvPr id="16" name="文字方塊 15"/>
          <p:cNvSpPr txBox="1"/>
          <p:nvPr/>
        </p:nvSpPr>
        <p:spPr>
          <a:xfrm>
            <a:off x="3738002" y="2379428"/>
            <a:ext cx="301686" cy="369332"/>
          </a:xfrm>
          <a:prstGeom prst="rect">
            <a:avLst/>
          </a:prstGeom>
          <a:noFill/>
        </p:spPr>
        <p:txBody>
          <a:bodyPr wrap="none" rtlCol="0">
            <a:spAutoFit/>
          </a:bodyPr>
          <a:lstStyle/>
          <a:p>
            <a:r>
              <a:rPr lang="en-US" altLang="zh-TW" dirty="0" smtClean="0"/>
              <a:t>1</a:t>
            </a:r>
            <a:endParaRPr lang="zh-TW" altLang="en-US" dirty="0"/>
          </a:p>
        </p:txBody>
      </p:sp>
      <p:sp>
        <p:nvSpPr>
          <p:cNvPr id="17" name="文字方塊 16"/>
          <p:cNvSpPr txBox="1"/>
          <p:nvPr/>
        </p:nvSpPr>
        <p:spPr>
          <a:xfrm>
            <a:off x="4440537" y="3042327"/>
            <a:ext cx="301686" cy="369332"/>
          </a:xfrm>
          <a:prstGeom prst="rect">
            <a:avLst/>
          </a:prstGeom>
          <a:noFill/>
        </p:spPr>
        <p:txBody>
          <a:bodyPr wrap="none" rtlCol="0">
            <a:spAutoFit/>
          </a:bodyPr>
          <a:lstStyle/>
          <a:p>
            <a:r>
              <a:rPr lang="en-US" altLang="zh-TW" dirty="0" smtClean="0"/>
              <a:t>2</a:t>
            </a:r>
            <a:endParaRPr lang="zh-TW" altLang="en-US" dirty="0"/>
          </a:p>
        </p:txBody>
      </p:sp>
      <p:sp>
        <p:nvSpPr>
          <p:cNvPr id="18" name="文字方塊 17"/>
          <p:cNvSpPr txBox="1"/>
          <p:nvPr/>
        </p:nvSpPr>
        <p:spPr>
          <a:xfrm>
            <a:off x="3962465" y="2502481"/>
            <a:ext cx="301686" cy="369332"/>
          </a:xfrm>
          <a:prstGeom prst="rect">
            <a:avLst/>
          </a:prstGeom>
          <a:noFill/>
        </p:spPr>
        <p:txBody>
          <a:bodyPr wrap="none" rtlCol="0">
            <a:spAutoFit/>
          </a:bodyPr>
          <a:lstStyle/>
          <a:p>
            <a:r>
              <a:rPr lang="en-US" altLang="zh-TW" dirty="0" smtClean="0"/>
              <a:t>3</a:t>
            </a:r>
            <a:endParaRPr lang="zh-TW" altLang="en-US" dirty="0"/>
          </a:p>
        </p:txBody>
      </p:sp>
      <p:sp>
        <p:nvSpPr>
          <p:cNvPr id="19" name="文字方塊 18"/>
          <p:cNvSpPr txBox="1"/>
          <p:nvPr/>
        </p:nvSpPr>
        <p:spPr>
          <a:xfrm>
            <a:off x="730726" y="4879834"/>
            <a:ext cx="301686" cy="369332"/>
          </a:xfrm>
          <a:prstGeom prst="rect">
            <a:avLst/>
          </a:prstGeom>
          <a:noFill/>
        </p:spPr>
        <p:txBody>
          <a:bodyPr wrap="none" rtlCol="0">
            <a:spAutoFit/>
          </a:bodyPr>
          <a:lstStyle/>
          <a:p>
            <a:r>
              <a:rPr lang="en-US" altLang="zh-TW" dirty="0" smtClean="0"/>
              <a:t>0</a:t>
            </a:r>
            <a:endParaRPr lang="zh-TW" altLang="en-US" dirty="0"/>
          </a:p>
        </p:txBody>
      </p:sp>
      <p:sp>
        <p:nvSpPr>
          <p:cNvPr id="20" name="文字方塊 19"/>
          <p:cNvSpPr txBox="1"/>
          <p:nvPr/>
        </p:nvSpPr>
        <p:spPr>
          <a:xfrm>
            <a:off x="1293843" y="4897871"/>
            <a:ext cx="301686" cy="369332"/>
          </a:xfrm>
          <a:prstGeom prst="rect">
            <a:avLst/>
          </a:prstGeom>
          <a:noFill/>
        </p:spPr>
        <p:txBody>
          <a:bodyPr wrap="none" rtlCol="0">
            <a:spAutoFit/>
          </a:bodyPr>
          <a:lstStyle/>
          <a:p>
            <a:r>
              <a:rPr lang="en-US" altLang="zh-TW" dirty="0" smtClean="0"/>
              <a:t>1</a:t>
            </a:r>
            <a:endParaRPr lang="zh-TW" altLang="en-US" dirty="0"/>
          </a:p>
        </p:txBody>
      </p:sp>
      <p:sp>
        <p:nvSpPr>
          <p:cNvPr id="21" name="文字方塊 20"/>
          <p:cNvSpPr txBox="1"/>
          <p:nvPr/>
        </p:nvSpPr>
        <p:spPr>
          <a:xfrm>
            <a:off x="1119157" y="4412672"/>
            <a:ext cx="301686" cy="369332"/>
          </a:xfrm>
          <a:prstGeom prst="rect">
            <a:avLst/>
          </a:prstGeom>
          <a:noFill/>
        </p:spPr>
        <p:txBody>
          <a:bodyPr wrap="none" rtlCol="0">
            <a:spAutoFit/>
          </a:bodyPr>
          <a:lstStyle/>
          <a:p>
            <a:r>
              <a:rPr lang="en-US" altLang="zh-TW" dirty="0" smtClean="0"/>
              <a:t>2</a:t>
            </a:r>
            <a:endParaRPr lang="zh-TW" altLang="en-US" dirty="0"/>
          </a:p>
        </p:txBody>
      </p:sp>
      <p:sp>
        <p:nvSpPr>
          <p:cNvPr id="22" name="文字方塊 21"/>
          <p:cNvSpPr txBox="1"/>
          <p:nvPr/>
        </p:nvSpPr>
        <p:spPr>
          <a:xfrm>
            <a:off x="1404923" y="5150922"/>
            <a:ext cx="301686" cy="369332"/>
          </a:xfrm>
          <a:prstGeom prst="rect">
            <a:avLst/>
          </a:prstGeom>
          <a:noFill/>
        </p:spPr>
        <p:txBody>
          <a:bodyPr wrap="none" rtlCol="0">
            <a:spAutoFit/>
          </a:bodyPr>
          <a:lstStyle/>
          <a:p>
            <a:r>
              <a:rPr lang="en-US" altLang="zh-TW" dirty="0" smtClean="0"/>
              <a:t>3</a:t>
            </a:r>
            <a:endParaRPr lang="zh-TW" altLang="en-US" dirty="0"/>
          </a:p>
        </p:txBody>
      </p:sp>
      <p:sp>
        <p:nvSpPr>
          <p:cNvPr id="23" name="文字方塊 22"/>
          <p:cNvSpPr txBox="1"/>
          <p:nvPr/>
        </p:nvSpPr>
        <p:spPr>
          <a:xfrm>
            <a:off x="2423522" y="5249870"/>
            <a:ext cx="301686" cy="369332"/>
          </a:xfrm>
          <a:prstGeom prst="rect">
            <a:avLst/>
          </a:prstGeom>
          <a:noFill/>
        </p:spPr>
        <p:txBody>
          <a:bodyPr wrap="none" rtlCol="0">
            <a:spAutoFit/>
          </a:bodyPr>
          <a:lstStyle/>
          <a:p>
            <a:r>
              <a:rPr lang="en-US" altLang="zh-TW" dirty="0" smtClean="0"/>
              <a:t>4</a:t>
            </a:r>
            <a:endParaRPr lang="zh-TW" altLang="en-US" dirty="0"/>
          </a:p>
        </p:txBody>
      </p:sp>
      <p:sp>
        <p:nvSpPr>
          <p:cNvPr id="24" name="文字方塊 23"/>
          <p:cNvSpPr txBox="1"/>
          <p:nvPr/>
        </p:nvSpPr>
        <p:spPr>
          <a:xfrm>
            <a:off x="1725643" y="4614345"/>
            <a:ext cx="301686" cy="369332"/>
          </a:xfrm>
          <a:prstGeom prst="rect">
            <a:avLst/>
          </a:prstGeom>
          <a:noFill/>
        </p:spPr>
        <p:txBody>
          <a:bodyPr wrap="none" rtlCol="0">
            <a:spAutoFit/>
          </a:bodyPr>
          <a:lstStyle/>
          <a:p>
            <a:r>
              <a:rPr lang="en-US" altLang="zh-TW" dirty="0" smtClean="0"/>
              <a:t>5</a:t>
            </a:r>
            <a:endParaRPr lang="zh-TW" altLang="en-US" dirty="0"/>
          </a:p>
        </p:txBody>
      </p:sp>
      <p:sp>
        <p:nvSpPr>
          <p:cNvPr id="25" name="文字方塊 24"/>
          <p:cNvSpPr txBox="1"/>
          <p:nvPr/>
        </p:nvSpPr>
        <p:spPr>
          <a:xfrm>
            <a:off x="6617939" y="2843015"/>
            <a:ext cx="301686" cy="369332"/>
          </a:xfrm>
          <a:prstGeom prst="rect">
            <a:avLst/>
          </a:prstGeom>
          <a:noFill/>
        </p:spPr>
        <p:txBody>
          <a:bodyPr wrap="none" rtlCol="0">
            <a:spAutoFit/>
          </a:bodyPr>
          <a:lstStyle/>
          <a:p>
            <a:r>
              <a:rPr lang="en-US" altLang="zh-TW" dirty="0" smtClean="0"/>
              <a:t>0</a:t>
            </a:r>
            <a:endParaRPr lang="zh-TW" altLang="en-US" dirty="0"/>
          </a:p>
        </p:txBody>
      </p:sp>
      <p:sp>
        <p:nvSpPr>
          <p:cNvPr id="26" name="文字方塊 25"/>
          <p:cNvSpPr txBox="1"/>
          <p:nvPr/>
        </p:nvSpPr>
        <p:spPr>
          <a:xfrm>
            <a:off x="6099674" y="2171794"/>
            <a:ext cx="301686" cy="369332"/>
          </a:xfrm>
          <a:prstGeom prst="rect">
            <a:avLst/>
          </a:prstGeom>
          <a:noFill/>
        </p:spPr>
        <p:txBody>
          <a:bodyPr wrap="none" rtlCol="0">
            <a:spAutoFit/>
          </a:bodyPr>
          <a:lstStyle/>
          <a:p>
            <a:r>
              <a:rPr lang="en-US" altLang="zh-TW" dirty="0" smtClean="0"/>
              <a:t>1</a:t>
            </a:r>
            <a:endParaRPr lang="zh-TW" altLang="en-US" dirty="0"/>
          </a:p>
        </p:txBody>
      </p:sp>
      <p:sp>
        <p:nvSpPr>
          <p:cNvPr id="27" name="文字方塊 26"/>
          <p:cNvSpPr txBox="1"/>
          <p:nvPr/>
        </p:nvSpPr>
        <p:spPr>
          <a:xfrm>
            <a:off x="5790600" y="2794939"/>
            <a:ext cx="301686" cy="369332"/>
          </a:xfrm>
          <a:prstGeom prst="rect">
            <a:avLst/>
          </a:prstGeom>
          <a:noFill/>
        </p:spPr>
        <p:txBody>
          <a:bodyPr wrap="none" rtlCol="0">
            <a:spAutoFit/>
          </a:bodyPr>
          <a:lstStyle/>
          <a:p>
            <a:r>
              <a:rPr lang="en-US" altLang="zh-TW" dirty="0" smtClean="0"/>
              <a:t>2</a:t>
            </a:r>
            <a:endParaRPr lang="zh-TW" altLang="en-US" dirty="0"/>
          </a:p>
        </p:txBody>
      </p:sp>
      <p:sp>
        <p:nvSpPr>
          <p:cNvPr id="30" name="文字方塊 29"/>
          <p:cNvSpPr txBox="1"/>
          <p:nvPr/>
        </p:nvSpPr>
        <p:spPr>
          <a:xfrm>
            <a:off x="7808990" y="2381990"/>
            <a:ext cx="301686" cy="369332"/>
          </a:xfrm>
          <a:prstGeom prst="rect">
            <a:avLst/>
          </a:prstGeom>
          <a:noFill/>
        </p:spPr>
        <p:txBody>
          <a:bodyPr wrap="none" rtlCol="0">
            <a:spAutoFit/>
          </a:bodyPr>
          <a:lstStyle/>
          <a:p>
            <a:r>
              <a:rPr lang="en-US" altLang="zh-TW" dirty="0" smtClean="0"/>
              <a:t>3</a:t>
            </a:r>
            <a:endParaRPr lang="zh-TW" altLang="en-US" dirty="0"/>
          </a:p>
        </p:txBody>
      </p:sp>
      <p:sp>
        <p:nvSpPr>
          <p:cNvPr id="61" name="文字方塊 60"/>
          <p:cNvSpPr txBox="1"/>
          <p:nvPr/>
        </p:nvSpPr>
        <p:spPr>
          <a:xfrm>
            <a:off x="6707716" y="1916665"/>
            <a:ext cx="301686" cy="369332"/>
          </a:xfrm>
          <a:prstGeom prst="rect">
            <a:avLst/>
          </a:prstGeom>
          <a:noFill/>
        </p:spPr>
        <p:txBody>
          <a:bodyPr wrap="none" rtlCol="0">
            <a:spAutoFit/>
          </a:bodyPr>
          <a:lstStyle/>
          <a:p>
            <a:r>
              <a:rPr lang="en-US" altLang="zh-TW" dirty="0" smtClean="0"/>
              <a:t>4</a:t>
            </a:r>
            <a:endParaRPr lang="zh-TW" altLang="en-US" dirty="0"/>
          </a:p>
        </p:txBody>
      </p:sp>
      <p:sp>
        <p:nvSpPr>
          <p:cNvPr id="62" name="文字方塊 61"/>
          <p:cNvSpPr txBox="1"/>
          <p:nvPr/>
        </p:nvSpPr>
        <p:spPr>
          <a:xfrm>
            <a:off x="7429661" y="2883107"/>
            <a:ext cx="301686" cy="369332"/>
          </a:xfrm>
          <a:prstGeom prst="rect">
            <a:avLst/>
          </a:prstGeom>
          <a:noFill/>
        </p:spPr>
        <p:txBody>
          <a:bodyPr wrap="none" rtlCol="0">
            <a:spAutoFit/>
          </a:bodyPr>
          <a:lstStyle/>
          <a:p>
            <a:r>
              <a:rPr lang="en-US" altLang="zh-TW" dirty="0" smtClean="0"/>
              <a:t>5</a:t>
            </a:r>
            <a:endParaRPr lang="zh-TW" altLang="en-US" dirty="0"/>
          </a:p>
        </p:txBody>
      </p:sp>
      <p:sp>
        <p:nvSpPr>
          <p:cNvPr id="63" name="文字方塊 62"/>
          <p:cNvSpPr txBox="1"/>
          <p:nvPr/>
        </p:nvSpPr>
        <p:spPr>
          <a:xfrm>
            <a:off x="6356354" y="3183601"/>
            <a:ext cx="301686" cy="369332"/>
          </a:xfrm>
          <a:prstGeom prst="rect">
            <a:avLst/>
          </a:prstGeom>
          <a:noFill/>
        </p:spPr>
        <p:txBody>
          <a:bodyPr wrap="none" rtlCol="0">
            <a:spAutoFit/>
          </a:bodyPr>
          <a:lstStyle/>
          <a:p>
            <a:r>
              <a:rPr lang="en-US" altLang="zh-TW" dirty="0" smtClean="0"/>
              <a:t>6</a:t>
            </a:r>
            <a:endParaRPr lang="zh-TW" altLang="en-US" dirty="0"/>
          </a:p>
        </p:txBody>
      </p:sp>
      <p:sp>
        <p:nvSpPr>
          <p:cNvPr id="64" name="文字方塊 63"/>
          <p:cNvSpPr txBox="1"/>
          <p:nvPr/>
        </p:nvSpPr>
        <p:spPr>
          <a:xfrm>
            <a:off x="5661524" y="5638025"/>
            <a:ext cx="301686" cy="369332"/>
          </a:xfrm>
          <a:prstGeom prst="rect">
            <a:avLst/>
          </a:prstGeom>
          <a:noFill/>
        </p:spPr>
        <p:txBody>
          <a:bodyPr wrap="none" rtlCol="0">
            <a:spAutoFit/>
          </a:bodyPr>
          <a:lstStyle/>
          <a:p>
            <a:r>
              <a:rPr lang="en-US" altLang="zh-TW" dirty="0" smtClean="0"/>
              <a:t>0</a:t>
            </a:r>
            <a:endParaRPr lang="zh-TW" altLang="en-US" dirty="0"/>
          </a:p>
        </p:txBody>
      </p:sp>
      <p:sp>
        <p:nvSpPr>
          <p:cNvPr id="65" name="文字方塊 64"/>
          <p:cNvSpPr txBox="1"/>
          <p:nvPr/>
        </p:nvSpPr>
        <p:spPr>
          <a:xfrm>
            <a:off x="6454674" y="5499520"/>
            <a:ext cx="301686" cy="369332"/>
          </a:xfrm>
          <a:prstGeom prst="rect">
            <a:avLst/>
          </a:prstGeom>
          <a:noFill/>
        </p:spPr>
        <p:txBody>
          <a:bodyPr wrap="none" rtlCol="0">
            <a:spAutoFit/>
          </a:bodyPr>
          <a:lstStyle/>
          <a:p>
            <a:r>
              <a:rPr lang="en-US" altLang="zh-TW" dirty="0" smtClean="0"/>
              <a:t>1</a:t>
            </a:r>
            <a:endParaRPr lang="zh-TW" altLang="en-US" dirty="0"/>
          </a:p>
        </p:txBody>
      </p:sp>
      <p:sp>
        <p:nvSpPr>
          <p:cNvPr id="66" name="文字方塊 65"/>
          <p:cNvSpPr txBox="1"/>
          <p:nvPr/>
        </p:nvSpPr>
        <p:spPr>
          <a:xfrm>
            <a:off x="6205511" y="5091099"/>
            <a:ext cx="301686" cy="369332"/>
          </a:xfrm>
          <a:prstGeom prst="rect">
            <a:avLst/>
          </a:prstGeom>
          <a:noFill/>
        </p:spPr>
        <p:txBody>
          <a:bodyPr wrap="none" rtlCol="0">
            <a:spAutoFit/>
          </a:bodyPr>
          <a:lstStyle/>
          <a:p>
            <a:r>
              <a:rPr lang="en-US" altLang="zh-TW" dirty="0" smtClean="0"/>
              <a:t>2</a:t>
            </a:r>
            <a:endParaRPr lang="zh-TW" altLang="en-US" dirty="0"/>
          </a:p>
        </p:txBody>
      </p:sp>
      <p:sp>
        <p:nvSpPr>
          <p:cNvPr id="67" name="文字方塊 66"/>
          <p:cNvSpPr txBox="1"/>
          <p:nvPr/>
        </p:nvSpPr>
        <p:spPr>
          <a:xfrm>
            <a:off x="5172177" y="5082537"/>
            <a:ext cx="301686" cy="369332"/>
          </a:xfrm>
          <a:prstGeom prst="rect">
            <a:avLst/>
          </a:prstGeom>
          <a:noFill/>
        </p:spPr>
        <p:txBody>
          <a:bodyPr wrap="none" rtlCol="0">
            <a:spAutoFit/>
          </a:bodyPr>
          <a:lstStyle/>
          <a:p>
            <a:r>
              <a:rPr lang="en-US" altLang="zh-TW" dirty="0" smtClean="0"/>
              <a:t>3</a:t>
            </a:r>
            <a:endParaRPr lang="zh-TW" altLang="en-US" dirty="0"/>
          </a:p>
        </p:txBody>
      </p:sp>
      <p:sp>
        <p:nvSpPr>
          <p:cNvPr id="68" name="文字方塊 67"/>
          <p:cNvSpPr txBox="1"/>
          <p:nvPr/>
        </p:nvSpPr>
        <p:spPr>
          <a:xfrm>
            <a:off x="6276355" y="4725560"/>
            <a:ext cx="301686" cy="369332"/>
          </a:xfrm>
          <a:prstGeom prst="rect">
            <a:avLst/>
          </a:prstGeom>
          <a:noFill/>
        </p:spPr>
        <p:txBody>
          <a:bodyPr wrap="none" rtlCol="0">
            <a:spAutoFit/>
          </a:bodyPr>
          <a:lstStyle/>
          <a:p>
            <a:r>
              <a:rPr lang="en-US" altLang="zh-TW" dirty="0" smtClean="0"/>
              <a:t>4</a:t>
            </a:r>
            <a:endParaRPr lang="zh-TW" altLang="en-US" dirty="0"/>
          </a:p>
        </p:txBody>
      </p:sp>
      <p:sp>
        <p:nvSpPr>
          <p:cNvPr id="69" name="文字方塊 68"/>
          <p:cNvSpPr txBox="1"/>
          <p:nvPr/>
        </p:nvSpPr>
        <p:spPr>
          <a:xfrm>
            <a:off x="5243021" y="4735263"/>
            <a:ext cx="301686" cy="369332"/>
          </a:xfrm>
          <a:prstGeom prst="rect">
            <a:avLst/>
          </a:prstGeom>
          <a:noFill/>
        </p:spPr>
        <p:txBody>
          <a:bodyPr wrap="none" rtlCol="0">
            <a:spAutoFit/>
          </a:bodyPr>
          <a:lstStyle/>
          <a:p>
            <a:r>
              <a:rPr lang="en-US" altLang="zh-TW" dirty="0" smtClean="0"/>
              <a:t>5</a:t>
            </a:r>
            <a:endParaRPr lang="zh-TW" altLang="en-US" dirty="0"/>
          </a:p>
        </p:txBody>
      </p:sp>
      <p:sp>
        <p:nvSpPr>
          <p:cNvPr id="70" name="文字方塊 69"/>
          <p:cNvSpPr txBox="1"/>
          <p:nvPr/>
        </p:nvSpPr>
        <p:spPr>
          <a:xfrm>
            <a:off x="6629188" y="4126062"/>
            <a:ext cx="301686" cy="369332"/>
          </a:xfrm>
          <a:prstGeom prst="rect">
            <a:avLst/>
          </a:prstGeom>
          <a:noFill/>
        </p:spPr>
        <p:txBody>
          <a:bodyPr wrap="none" rtlCol="0">
            <a:spAutoFit/>
          </a:bodyPr>
          <a:lstStyle/>
          <a:p>
            <a:r>
              <a:rPr lang="en-US" altLang="zh-TW" dirty="0" smtClean="0"/>
              <a:t>6</a:t>
            </a:r>
            <a:endParaRPr lang="zh-TW" altLang="en-US" dirty="0"/>
          </a:p>
        </p:txBody>
      </p:sp>
      <p:sp>
        <p:nvSpPr>
          <p:cNvPr id="71" name="文字方塊 70"/>
          <p:cNvSpPr txBox="1"/>
          <p:nvPr/>
        </p:nvSpPr>
        <p:spPr>
          <a:xfrm>
            <a:off x="4899177" y="4192870"/>
            <a:ext cx="301686" cy="369332"/>
          </a:xfrm>
          <a:prstGeom prst="rect">
            <a:avLst/>
          </a:prstGeom>
          <a:noFill/>
        </p:spPr>
        <p:txBody>
          <a:bodyPr wrap="none" rtlCol="0">
            <a:spAutoFit/>
          </a:bodyPr>
          <a:lstStyle/>
          <a:p>
            <a:r>
              <a:rPr lang="en-US" altLang="zh-TW" dirty="0" smtClean="0"/>
              <a:t>7</a:t>
            </a:r>
            <a:endParaRPr lang="zh-TW" altLang="en-US" dirty="0"/>
          </a:p>
        </p:txBody>
      </p:sp>
      <p:sp>
        <p:nvSpPr>
          <p:cNvPr id="72" name="文字方塊 71"/>
          <p:cNvSpPr txBox="1"/>
          <p:nvPr/>
        </p:nvSpPr>
        <p:spPr>
          <a:xfrm>
            <a:off x="8867282" y="5112494"/>
            <a:ext cx="301686" cy="369332"/>
          </a:xfrm>
          <a:prstGeom prst="rect">
            <a:avLst/>
          </a:prstGeom>
          <a:noFill/>
        </p:spPr>
        <p:txBody>
          <a:bodyPr wrap="none" rtlCol="0">
            <a:spAutoFit/>
          </a:bodyPr>
          <a:lstStyle/>
          <a:p>
            <a:r>
              <a:rPr lang="en-US" altLang="zh-TW" dirty="0" smtClean="0"/>
              <a:t>0</a:t>
            </a:r>
            <a:endParaRPr lang="zh-TW" altLang="en-US" dirty="0"/>
          </a:p>
        </p:txBody>
      </p:sp>
      <p:sp>
        <p:nvSpPr>
          <p:cNvPr id="73" name="文字方塊 72"/>
          <p:cNvSpPr txBox="1"/>
          <p:nvPr/>
        </p:nvSpPr>
        <p:spPr>
          <a:xfrm>
            <a:off x="10296791" y="5249166"/>
            <a:ext cx="301686" cy="369332"/>
          </a:xfrm>
          <a:prstGeom prst="rect">
            <a:avLst/>
          </a:prstGeom>
          <a:noFill/>
        </p:spPr>
        <p:txBody>
          <a:bodyPr wrap="none" rtlCol="0">
            <a:spAutoFit/>
          </a:bodyPr>
          <a:lstStyle/>
          <a:p>
            <a:r>
              <a:rPr lang="en-US" altLang="zh-TW" dirty="0" smtClean="0"/>
              <a:t>1</a:t>
            </a:r>
            <a:endParaRPr lang="zh-TW" altLang="en-US" dirty="0"/>
          </a:p>
        </p:txBody>
      </p:sp>
      <p:sp>
        <p:nvSpPr>
          <p:cNvPr id="74" name="文字方塊 73"/>
          <p:cNvSpPr txBox="1"/>
          <p:nvPr/>
        </p:nvSpPr>
        <p:spPr>
          <a:xfrm>
            <a:off x="10673955" y="4879834"/>
            <a:ext cx="301686" cy="369332"/>
          </a:xfrm>
          <a:prstGeom prst="rect">
            <a:avLst/>
          </a:prstGeom>
          <a:noFill/>
        </p:spPr>
        <p:txBody>
          <a:bodyPr wrap="none" rtlCol="0">
            <a:spAutoFit/>
          </a:bodyPr>
          <a:lstStyle/>
          <a:p>
            <a:r>
              <a:rPr lang="en-US" altLang="zh-TW" dirty="0" smtClean="0"/>
              <a:t>2</a:t>
            </a:r>
            <a:endParaRPr lang="zh-TW" altLang="en-US" dirty="0"/>
          </a:p>
        </p:txBody>
      </p:sp>
      <p:sp>
        <p:nvSpPr>
          <p:cNvPr id="75" name="文字方塊 74"/>
          <p:cNvSpPr txBox="1"/>
          <p:nvPr/>
        </p:nvSpPr>
        <p:spPr>
          <a:xfrm>
            <a:off x="10195216" y="4749660"/>
            <a:ext cx="301686" cy="369332"/>
          </a:xfrm>
          <a:prstGeom prst="rect">
            <a:avLst/>
          </a:prstGeom>
          <a:noFill/>
        </p:spPr>
        <p:txBody>
          <a:bodyPr wrap="none" rtlCol="0">
            <a:spAutoFit/>
          </a:bodyPr>
          <a:lstStyle/>
          <a:p>
            <a:r>
              <a:rPr lang="en-US" altLang="zh-TW" dirty="0" smtClean="0"/>
              <a:t>3</a:t>
            </a:r>
            <a:endParaRPr lang="zh-TW" altLang="en-US" dirty="0"/>
          </a:p>
        </p:txBody>
      </p:sp>
      <p:sp>
        <p:nvSpPr>
          <p:cNvPr id="76" name="文字方塊 75"/>
          <p:cNvSpPr txBox="1"/>
          <p:nvPr/>
        </p:nvSpPr>
        <p:spPr>
          <a:xfrm>
            <a:off x="9943170" y="4491028"/>
            <a:ext cx="301686" cy="369332"/>
          </a:xfrm>
          <a:prstGeom prst="rect">
            <a:avLst/>
          </a:prstGeom>
          <a:noFill/>
        </p:spPr>
        <p:txBody>
          <a:bodyPr wrap="none" rtlCol="0">
            <a:spAutoFit/>
          </a:bodyPr>
          <a:lstStyle/>
          <a:p>
            <a:r>
              <a:rPr lang="en-US" altLang="zh-TW" dirty="0" smtClean="0"/>
              <a:t>4</a:t>
            </a:r>
            <a:endParaRPr lang="zh-TW" altLang="en-US" dirty="0"/>
          </a:p>
        </p:txBody>
      </p:sp>
      <p:sp>
        <p:nvSpPr>
          <p:cNvPr id="77" name="文字方塊 76"/>
          <p:cNvSpPr txBox="1"/>
          <p:nvPr/>
        </p:nvSpPr>
        <p:spPr>
          <a:xfrm>
            <a:off x="9000116" y="4575675"/>
            <a:ext cx="301686" cy="369332"/>
          </a:xfrm>
          <a:prstGeom prst="rect">
            <a:avLst/>
          </a:prstGeom>
          <a:noFill/>
        </p:spPr>
        <p:txBody>
          <a:bodyPr wrap="none" rtlCol="0">
            <a:spAutoFit/>
          </a:bodyPr>
          <a:lstStyle/>
          <a:p>
            <a:r>
              <a:rPr lang="en-US" altLang="zh-TW" dirty="0" smtClean="0"/>
              <a:t>5</a:t>
            </a:r>
            <a:endParaRPr lang="zh-TW" altLang="en-US" dirty="0"/>
          </a:p>
        </p:txBody>
      </p:sp>
    </p:spTree>
    <p:extLst>
      <p:ext uri="{BB962C8B-B14F-4D97-AF65-F5344CB8AC3E}">
        <p14:creationId xmlns:p14="http://schemas.microsoft.com/office/powerpoint/2010/main" val="13309322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normAutofit fontScale="92500" lnSpcReduction="20000"/>
          </a:bodyPr>
          <a:lstStyle/>
          <a:p>
            <a:pPr marL="514350" indent="-514350">
              <a:buFont typeface="+mj-lt"/>
              <a:buAutoNum type="arabicPeriod"/>
            </a:pPr>
            <a:r>
              <a:rPr lang="en-US" altLang="zh-TW" dirty="0"/>
              <a:t>static </a:t>
            </a:r>
            <a:r>
              <a:rPr lang="en-US" altLang="zh-TW" dirty="0" err="1"/>
              <a:t>const</a:t>
            </a:r>
            <a:r>
              <a:rPr lang="en-US" altLang="zh-TW" dirty="0"/>
              <a:t> </a:t>
            </a:r>
            <a:r>
              <a:rPr lang="en-US" altLang="zh-TW" dirty="0" err="1"/>
              <a:t>glm</a:t>
            </a:r>
            <a:r>
              <a:rPr lang="en-US" altLang="zh-TW" dirty="0"/>
              <a:t>::vec2 </a:t>
            </a:r>
            <a:r>
              <a:rPr lang="en-US" altLang="zh-TW" dirty="0" err="1"/>
              <a:t>VertexData</a:t>
            </a:r>
            <a:r>
              <a:rPr lang="en-US" altLang="zh-TW" dirty="0"/>
              <a:t>[</a:t>
            </a:r>
            <a:r>
              <a:rPr lang="en-US" altLang="zh-TW" dirty="0" err="1"/>
              <a:t>VertexCount</a:t>
            </a:r>
            <a:r>
              <a:rPr lang="en-US" altLang="zh-TW" dirty="0"/>
              <a:t>] =</a:t>
            </a:r>
          </a:p>
          <a:p>
            <a:pPr marL="514350" indent="-514350">
              <a:buFont typeface="+mj-lt"/>
              <a:buAutoNum type="arabicPeriod"/>
            </a:pPr>
            <a:r>
              <a:rPr lang="en-US" altLang="zh-TW" dirty="0"/>
              <a:t>{</a:t>
            </a:r>
          </a:p>
          <a:p>
            <a:pPr marL="514350" indent="-514350">
              <a:buFont typeface="+mj-lt"/>
              <a:buAutoNum type="arabicPeriod"/>
            </a:pPr>
            <a:r>
              <a:rPr lang="en-US" altLang="zh-TW" dirty="0" err="1"/>
              <a:t>glm</a:t>
            </a:r>
            <a:r>
              <a:rPr lang="en-US" altLang="zh-TW" dirty="0"/>
              <a:t>::vec2(-0.90f, -0.90f), // Triangle 1</a:t>
            </a:r>
          </a:p>
          <a:p>
            <a:pPr marL="514350" indent="-514350">
              <a:buFont typeface="+mj-lt"/>
              <a:buAutoNum type="arabicPeriod"/>
            </a:pPr>
            <a:r>
              <a:rPr lang="en-US" altLang="zh-TW" dirty="0" err="1"/>
              <a:t>glm</a:t>
            </a:r>
            <a:r>
              <a:rPr lang="en-US" altLang="zh-TW" dirty="0"/>
              <a:t>::vec2(0.85f, -0.90f),</a:t>
            </a:r>
          </a:p>
          <a:p>
            <a:pPr marL="514350" indent="-514350">
              <a:buFont typeface="+mj-lt"/>
              <a:buAutoNum type="arabicPeriod"/>
            </a:pPr>
            <a:r>
              <a:rPr lang="en-US" altLang="zh-TW" dirty="0" err="1"/>
              <a:t>glm</a:t>
            </a:r>
            <a:r>
              <a:rPr lang="en-US" altLang="zh-TW" dirty="0"/>
              <a:t>::vec2(-0.90f, 0.85f),</a:t>
            </a:r>
          </a:p>
          <a:p>
            <a:pPr marL="514350" indent="-514350">
              <a:buFont typeface="+mj-lt"/>
              <a:buAutoNum type="arabicPeriod"/>
            </a:pPr>
            <a:endParaRPr lang="en-US" altLang="zh-TW" dirty="0"/>
          </a:p>
          <a:p>
            <a:pPr marL="514350" indent="-514350">
              <a:buFont typeface="+mj-lt"/>
              <a:buAutoNum type="arabicPeriod"/>
            </a:pPr>
            <a:r>
              <a:rPr lang="en-US" altLang="zh-TW" dirty="0" err="1"/>
              <a:t>glm</a:t>
            </a:r>
            <a:r>
              <a:rPr lang="en-US" altLang="zh-TW" dirty="0"/>
              <a:t>::vec2(0.90f, -0.85f),  // Triangle 2</a:t>
            </a:r>
          </a:p>
          <a:p>
            <a:pPr marL="514350" indent="-514350">
              <a:buFont typeface="+mj-lt"/>
              <a:buAutoNum type="arabicPeriod"/>
            </a:pPr>
            <a:r>
              <a:rPr lang="en-US" altLang="zh-TW" dirty="0" err="1"/>
              <a:t>glm</a:t>
            </a:r>
            <a:r>
              <a:rPr lang="en-US" altLang="zh-TW" dirty="0"/>
              <a:t>::vec2(0.90f, 0.90f),</a:t>
            </a:r>
          </a:p>
          <a:p>
            <a:pPr marL="514350" indent="-514350">
              <a:buFont typeface="+mj-lt"/>
              <a:buAutoNum type="arabicPeriod"/>
            </a:pPr>
            <a:r>
              <a:rPr lang="en-US" altLang="zh-TW" dirty="0" err="1"/>
              <a:t>glm</a:t>
            </a:r>
            <a:r>
              <a:rPr lang="en-US" altLang="zh-TW" dirty="0"/>
              <a:t>::vec2(-0.85f, 0.90f),</a:t>
            </a:r>
          </a:p>
          <a:p>
            <a:pPr marL="514350" indent="-514350">
              <a:buFont typeface="+mj-lt"/>
              <a:buAutoNum type="arabicPeriod"/>
            </a:pPr>
            <a:r>
              <a:rPr lang="en-US" altLang="zh-TW" dirty="0"/>
              <a:t>};</a:t>
            </a:r>
          </a:p>
          <a:p>
            <a:endParaRPr lang="zh-TW" altLang="en-US" dirty="0"/>
          </a:p>
        </p:txBody>
      </p:sp>
    </p:spTree>
    <p:extLst>
      <p:ext uri="{BB962C8B-B14F-4D97-AF65-F5344CB8AC3E}">
        <p14:creationId xmlns:p14="http://schemas.microsoft.com/office/powerpoint/2010/main" val="34698253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0"/>
            <a:r>
              <a:rPr lang="en-US" dirty="0" smtClean="0"/>
              <a:t>OpenGL </a:t>
            </a:r>
            <a:r>
              <a:rPr lang="en-US" dirty="0"/>
              <a:t>–</a:t>
            </a:r>
            <a:r>
              <a:rPr lang="en-US" dirty="0" smtClean="0"/>
              <a:t> Design</a:t>
            </a:r>
            <a:endParaRPr lang="en-US" dirty="0"/>
          </a:p>
        </p:txBody>
      </p:sp>
      <p:sp>
        <p:nvSpPr>
          <p:cNvPr id="3" name="Content Placeholder 2"/>
          <p:cNvSpPr>
            <a:spLocks noGrp="1"/>
          </p:cNvSpPr>
          <p:nvPr>
            <p:ph idx="1"/>
          </p:nvPr>
        </p:nvSpPr>
        <p:spPr/>
        <p:txBody>
          <a:bodyPr/>
          <a:lstStyle/>
          <a:p>
            <a:pPr algn="l" rtl="0"/>
            <a:r>
              <a:rPr lang="en-US" dirty="0" smtClean="0"/>
              <a:t>A library of </a:t>
            </a:r>
            <a:r>
              <a:rPr lang="en-US" dirty="0" smtClean="0">
                <a:solidFill>
                  <a:srgbClr val="FF0000"/>
                </a:solidFill>
              </a:rPr>
              <a:t>functions</a:t>
            </a:r>
            <a:r>
              <a:rPr lang="en-US" dirty="0" smtClean="0"/>
              <a:t> (e.g., </a:t>
            </a:r>
            <a:r>
              <a:rPr lang="en-US" dirty="0" err="1" smtClean="0">
                <a:solidFill>
                  <a:srgbClr val="0000FF"/>
                </a:solidFill>
              </a:rPr>
              <a:t>glDrawArrays</a:t>
            </a:r>
            <a:r>
              <a:rPr lang="en-US" dirty="0" smtClean="0"/>
              <a:t>) and </a:t>
            </a:r>
            <a:r>
              <a:rPr lang="en-US" dirty="0" smtClean="0">
                <a:solidFill>
                  <a:srgbClr val="FF0000"/>
                </a:solidFill>
              </a:rPr>
              <a:t>constants</a:t>
            </a:r>
            <a:r>
              <a:rPr lang="en-US" dirty="0" smtClean="0"/>
              <a:t> (e.g., </a:t>
            </a:r>
            <a:r>
              <a:rPr lang="en-US" dirty="0" smtClean="0">
                <a:solidFill>
                  <a:srgbClr val="0000FF"/>
                </a:solidFill>
              </a:rPr>
              <a:t>GL_TRIANGLES</a:t>
            </a:r>
            <a:r>
              <a:rPr lang="en-US" dirty="0" smtClean="0"/>
              <a:t>)</a:t>
            </a:r>
          </a:p>
          <a:p>
            <a:pPr algn="l" rtl="0"/>
            <a:endParaRPr lang="en-US" dirty="0"/>
          </a:p>
          <a:p>
            <a:pPr algn="l" rtl="0"/>
            <a:r>
              <a:rPr lang="en-US" dirty="0" smtClean="0"/>
              <a:t>Language-independent: has many bindings, e.g., </a:t>
            </a:r>
            <a:r>
              <a:rPr lang="en-US" dirty="0" smtClean="0">
                <a:hlinkClick r:id="rId2"/>
              </a:rPr>
              <a:t>WebGL</a:t>
            </a:r>
            <a:r>
              <a:rPr lang="en-US" dirty="0"/>
              <a:t>.</a:t>
            </a:r>
            <a:endParaRPr lang="en-US" dirty="0" smtClean="0"/>
          </a:p>
          <a:p>
            <a:pPr algn="l" rtl="0"/>
            <a:endParaRPr lang="en-US" dirty="0"/>
          </a:p>
          <a:p>
            <a:pPr algn="l" rtl="0"/>
            <a:r>
              <a:rPr lang="en-US" dirty="0" smtClean="0"/>
              <a:t>Platform-independent: works on Win/Linux/..</a:t>
            </a:r>
            <a:endParaRPr lang="en-US" dirty="0"/>
          </a:p>
        </p:txBody>
      </p:sp>
    </p:spTree>
    <p:extLst>
      <p:ext uri="{BB962C8B-B14F-4D97-AF65-F5344CB8AC3E}">
        <p14:creationId xmlns:p14="http://schemas.microsoft.com/office/powerpoint/2010/main" val="572720478"/>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Vertex Array Objects (VAOs)</a:t>
            </a:r>
            <a:endParaRPr lang="en-US" dirty="0"/>
          </a:p>
        </p:txBody>
      </p:sp>
      <p:sp>
        <p:nvSpPr>
          <p:cNvPr id="3" name="Content Placeholder 2"/>
          <p:cNvSpPr>
            <a:spLocks noGrp="1"/>
          </p:cNvSpPr>
          <p:nvPr>
            <p:ph idx="1"/>
          </p:nvPr>
        </p:nvSpPr>
        <p:spPr/>
        <p:txBody>
          <a:bodyPr/>
          <a:lstStyle/>
          <a:p>
            <a:r>
              <a:rPr lang="en-US" dirty="0" smtClean="0"/>
              <a:t>VAOs store the data of an geometric object</a:t>
            </a:r>
          </a:p>
          <a:p>
            <a:r>
              <a:rPr lang="en-US" dirty="0" smtClean="0"/>
              <a:t>Steps in using a VAO</a:t>
            </a:r>
          </a:p>
          <a:p>
            <a:pPr lvl="1"/>
            <a:r>
              <a:rPr lang="en-US" dirty="0" smtClean="0"/>
              <a:t>generate VAO names by calling </a:t>
            </a:r>
            <a:r>
              <a:rPr lang="en-US" dirty="0" err="1" smtClean="0">
                <a:solidFill>
                  <a:srgbClr val="660066"/>
                </a:solidFill>
                <a:latin typeface="Consolas"/>
                <a:cs typeface="Consolas"/>
              </a:rPr>
              <a:t>glGenVertexArrays</a:t>
            </a:r>
            <a:r>
              <a:rPr lang="en-US" dirty="0" smtClean="0">
                <a:solidFill>
                  <a:srgbClr val="660066"/>
                </a:solidFill>
                <a:latin typeface="Consolas"/>
                <a:cs typeface="Consolas"/>
              </a:rPr>
              <a:t>()</a:t>
            </a:r>
          </a:p>
          <a:p>
            <a:pPr lvl="1"/>
            <a:r>
              <a:rPr lang="en-US" dirty="0" smtClean="0"/>
              <a:t>bind a specific VAO for initialization by calling </a:t>
            </a:r>
            <a:r>
              <a:rPr lang="en-US" dirty="0" err="1" smtClean="0">
                <a:solidFill>
                  <a:srgbClr val="660066"/>
                </a:solidFill>
                <a:latin typeface="Consolas"/>
                <a:cs typeface="Consolas"/>
              </a:rPr>
              <a:t>glBindVertexArray</a:t>
            </a:r>
            <a:r>
              <a:rPr lang="en-US" dirty="0" smtClean="0">
                <a:solidFill>
                  <a:srgbClr val="660066"/>
                </a:solidFill>
                <a:latin typeface="Consolas"/>
                <a:cs typeface="Consolas"/>
              </a:rPr>
              <a:t>()</a:t>
            </a:r>
          </a:p>
          <a:p>
            <a:pPr lvl="1"/>
            <a:r>
              <a:rPr lang="en-US" dirty="0" smtClean="0"/>
              <a:t>update VBOs associated with this VAO</a:t>
            </a:r>
          </a:p>
          <a:p>
            <a:pPr lvl="1"/>
            <a:r>
              <a:rPr lang="en-US" dirty="0" smtClean="0"/>
              <a:t>bind VAO for use in rendering</a:t>
            </a:r>
          </a:p>
          <a:p>
            <a:r>
              <a:rPr lang="en-US" dirty="0" smtClean="0"/>
              <a:t>This approach allows a single function call to specify all the data for an objects</a:t>
            </a:r>
          </a:p>
          <a:p>
            <a:pPr lvl="1"/>
            <a:r>
              <a:rPr lang="en-US" dirty="0" smtClean="0"/>
              <a:t>previously, you might have needed to make many calls to make all the data current </a:t>
            </a:r>
          </a:p>
          <a:p>
            <a:pPr lvl="1"/>
            <a:endParaRPr lang="en-US" dirty="0" smtClean="0"/>
          </a:p>
          <a:p>
            <a:endParaRPr lang="en-US" dirty="0"/>
          </a:p>
        </p:txBody>
      </p:sp>
    </p:spTree>
    <p:extLst>
      <p:ext uri="{BB962C8B-B14F-4D97-AF65-F5344CB8AC3E}">
        <p14:creationId xmlns:p14="http://schemas.microsoft.com/office/powerpoint/2010/main" val="15561904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VAOs in Code</a:t>
            </a:r>
            <a:endParaRPr lang="en-US" dirty="0"/>
          </a:p>
        </p:txBody>
      </p:sp>
      <p:sp>
        <p:nvSpPr>
          <p:cNvPr id="3" name="Content Placeholder 2"/>
          <p:cNvSpPr>
            <a:spLocks noGrp="1"/>
          </p:cNvSpPr>
          <p:nvPr>
            <p:ph idx="1"/>
          </p:nvPr>
        </p:nvSpPr>
        <p:spPr/>
        <p:txBody>
          <a:bodyPr/>
          <a:lstStyle/>
          <a:p>
            <a:r>
              <a:rPr lang="en-US" dirty="0" smtClean="0"/>
              <a:t>Create a vertex array object</a:t>
            </a:r>
            <a:br>
              <a:rPr lang="en-US" dirty="0" smtClean="0"/>
            </a:br>
            <a:endParaRPr lang="en-US" dirty="0" smtClean="0"/>
          </a:p>
          <a:p>
            <a:pPr marL="0" indent="0">
              <a:buNone/>
            </a:pPr>
            <a:r>
              <a:rPr lang="en-US" dirty="0" smtClean="0">
                <a:solidFill>
                  <a:srgbClr val="660066"/>
                </a:solidFill>
                <a:latin typeface="Consolas"/>
                <a:cs typeface="Consolas"/>
              </a:rPr>
              <a:t>	</a:t>
            </a:r>
            <a:r>
              <a:rPr lang="en-US" dirty="0" err="1" smtClean="0">
                <a:solidFill>
                  <a:srgbClr val="660066"/>
                </a:solidFill>
                <a:latin typeface="Consolas"/>
                <a:cs typeface="Consolas"/>
              </a:rPr>
              <a:t>GLuint</a:t>
            </a:r>
            <a:r>
              <a:rPr lang="en-US" dirty="0" smtClean="0">
                <a:solidFill>
                  <a:srgbClr val="660066"/>
                </a:solidFill>
                <a:latin typeface="Consolas"/>
                <a:cs typeface="Consolas"/>
              </a:rPr>
              <a:t> </a:t>
            </a:r>
            <a:r>
              <a:rPr lang="en-US" dirty="0" err="1" smtClean="0">
                <a:solidFill>
                  <a:srgbClr val="660066"/>
                </a:solidFill>
                <a:latin typeface="Consolas"/>
                <a:cs typeface="Consolas"/>
              </a:rPr>
              <a:t>vao</a:t>
            </a:r>
            <a:r>
              <a:rPr lang="en-US" dirty="0" smtClean="0">
                <a:solidFill>
                  <a:srgbClr val="660066"/>
                </a:solidFill>
                <a:latin typeface="Consolas"/>
                <a:cs typeface="Consolas"/>
              </a:rPr>
              <a:t>;</a:t>
            </a:r>
          </a:p>
          <a:p>
            <a:pPr marL="0" indent="0">
              <a:buNone/>
            </a:pPr>
            <a:r>
              <a:rPr lang="en-US" dirty="0" smtClean="0">
                <a:solidFill>
                  <a:srgbClr val="660066"/>
                </a:solidFill>
                <a:latin typeface="Consolas"/>
                <a:cs typeface="Consolas"/>
              </a:rPr>
              <a:t>	</a:t>
            </a:r>
            <a:r>
              <a:rPr lang="en-US" dirty="0" err="1" smtClean="0">
                <a:solidFill>
                  <a:srgbClr val="660066"/>
                </a:solidFill>
                <a:latin typeface="Consolas"/>
                <a:cs typeface="Consolas"/>
              </a:rPr>
              <a:t>glGenVertexArrays</a:t>
            </a:r>
            <a:r>
              <a:rPr lang="en-US" dirty="0" smtClean="0">
                <a:solidFill>
                  <a:srgbClr val="660066"/>
                </a:solidFill>
                <a:latin typeface="Consolas"/>
                <a:cs typeface="Consolas"/>
              </a:rPr>
              <a:t>( 1, &amp;</a:t>
            </a:r>
            <a:r>
              <a:rPr lang="en-US" dirty="0" err="1" smtClean="0">
                <a:solidFill>
                  <a:srgbClr val="660066"/>
                </a:solidFill>
                <a:latin typeface="Consolas"/>
                <a:cs typeface="Consolas"/>
              </a:rPr>
              <a:t>vao</a:t>
            </a:r>
            <a:r>
              <a:rPr lang="en-US" dirty="0" smtClean="0">
                <a:solidFill>
                  <a:srgbClr val="660066"/>
                </a:solidFill>
                <a:latin typeface="Consolas"/>
                <a:cs typeface="Consolas"/>
              </a:rPr>
              <a:t> );</a:t>
            </a:r>
          </a:p>
          <a:p>
            <a:pPr marL="0" indent="0">
              <a:buNone/>
            </a:pPr>
            <a:r>
              <a:rPr lang="en-US" dirty="0" smtClean="0">
                <a:solidFill>
                  <a:srgbClr val="660066"/>
                </a:solidFill>
                <a:latin typeface="Consolas"/>
                <a:cs typeface="Consolas"/>
              </a:rPr>
              <a:t>	</a:t>
            </a:r>
            <a:r>
              <a:rPr lang="en-US" dirty="0" err="1" smtClean="0">
                <a:solidFill>
                  <a:srgbClr val="660066"/>
                </a:solidFill>
                <a:latin typeface="Consolas"/>
                <a:cs typeface="Consolas"/>
              </a:rPr>
              <a:t>glBindVertexArray</a:t>
            </a:r>
            <a:r>
              <a:rPr lang="en-US" dirty="0" smtClean="0">
                <a:solidFill>
                  <a:srgbClr val="660066"/>
                </a:solidFill>
                <a:latin typeface="Consolas"/>
                <a:cs typeface="Consolas"/>
              </a:rPr>
              <a:t>( </a:t>
            </a:r>
            <a:r>
              <a:rPr lang="en-US" dirty="0" err="1" smtClean="0">
                <a:solidFill>
                  <a:srgbClr val="660066"/>
                </a:solidFill>
                <a:latin typeface="Consolas"/>
                <a:cs typeface="Consolas"/>
              </a:rPr>
              <a:t>vao</a:t>
            </a:r>
            <a:r>
              <a:rPr lang="en-US" dirty="0" smtClean="0">
                <a:solidFill>
                  <a:srgbClr val="660066"/>
                </a:solidFill>
                <a:latin typeface="Consolas"/>
                <a:cs typeface="Consolas"/>
              </a:rPr>
              <a:t> );</a:t>
            </a:r>
          </a:p>
        </p:txBody>
      </p:sp>
    </p:spTree>
    <p:extLst>
      <p:ext uri="{BB962C8B-B14F-4D97-AF65-F5344CB8AC3E}">
        <p14:creationId xmlns:p14="http://schemas.microsoft.com/office/powerpoint/2010/main" val="19154101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Storing Vertex Attributes</a:t>
            </a:r>
            <a:endParaRPr lang="en-US" dirty="0"/>
          </a:p>
        </p:txBody>
      </p:sp>
      <p:sp>
        <p:nvSpPr>
          <p:cNvPr id="3" name="Content Placeholder 2"/>
          <p:cNvSpPr>
            <a:spLocks noGrp="1"/>
          </p:cNvSpPr>
          <p:nvPr>
            <p:ph idx="1"/>
          </p:nvPr>
        </p:nvSpPr>
        <p:spPr/>
        <p:txBody>
          <a:bodyPr>
            <a:normAutofit lnSpcReduction="10000"/>
          </a:bodyPr>
          <a:lstStyle/>
          <a:p>
            <a:r>
              <a:rPr lang="en-US" dirty="0" smtClean="0"/>
              <a:t>Vertex data must be stored in a VBO, and associated with a VAO</a:t>
            </a:r>
          </a:p>
          <a:p>
            <a:r>
              <a:rPr lang="en-US" dirty="0" smtClean="0"/>
              <a:t>The code-flow is similar to configuring a VAO</a:t>
            </a:r>
          </a:p>
          <a:p>
            <a:pPr lvl="1"/>
            <a:r>
              <a:rPr lang="en-US" dirty="0" smtClean="0"/>
              <a:t>generate VBO names by calling </a:t>
            </a:r>
            <a:r>
              <a:rPr lang="en-US" dirty="0" err="1" smtClean="0">
                <a:solidFill>
                  <a:srgbClr val="660066"/>
                </a:solidFill>
                <a:latin typeface="Consolas"/>
                <a:cs typeface="Consolas"/>
              </a:rPr>
              <a:t>glGenBuffers</a:t>
            </a:r>
            <a:r>
              <a:rPr lang="en-US" dirty="0" smtClean="0">
                <a:solidFill>
                  <a:srgbClr val="660066"/>
                </a:solidFill>
                <a:latin typeface="Consolas"/>
                <a:cs typeface="Consolas"/>
              </a:rPr>
              <a:t>()</a:t>
            </a:r>
          </a:p>
          <a:p>
            <a:pPr lvl="1"/>
            <a:r>
              <a:rPr lang="en-US" dirty="0" smtClean="0"/>
              <a:t>bind a specific VBO for initialization by calling</a:t>
            </a:r>
            <a:br>
              <a:rPr lang="en-US" dirty="0" smtClean="0"/>
            </a:br>
            <a:r>
              <a:rPr lang="en-US" dirty="0"/>
              <a:t/>
            </a:r>
            <a:br>
              <a:rPr lang="en-US" dirty="0"/>
            </a:br>
            <a:r>
              <a:rPr lang="en-US" dirty="0" smtClean="0"/>
              <a:t>	</a:t>
            </a:r>
            <a:r>
              <a:rPr lang="en-US" dirty="0" err="1" smtClean="0">
                <a:solidFill>
                  <a:srgbClr val="660066"/>
                </a:solidFill>
                <a:latin typeface="Consolas"/>
                <a:cs typeface="Consolas"/>
              </a:rPr>
              <a:t>glBindBuffer</a:t>
            </a:r>
            <a:r>
              <a:rPr lang="en-US" dirty="0" smtClean="0">
                <a:solidFill>
                  <a:srgbClr val="660066"/>
                </a:solidFill>
                <a:latin typeface="Consolas"/>
                <a:cs typeface="Consolas"/>
              </a:rPr>
              <a:t>( GL_ARRAY_BUFFER, … )</a:t>
            </a:r>
            <a:br>
              <a:rPr lang="en-US" dirty="0" smtClean="0">
                <a:solidFill>
                  <a:srgbClr val="660066"/>
                </a:solidFill>
                <a:latin typeface="Consolas"/>
                <a:cs typeface="Consolas"/>
              </a:rPr>
            </a:br>
            <a:endParaRPr lang="en-US" dirty="0" smtClean="0">
              <a:solidFill>
                <a:srgbClr val="660066"/>
              </a:solidFill>
              <a:latin typeface="Consolas"/>
              <a:cs typeface="Consolas"/>
            </a:endParaRPr>
          </a:p>
          <a:p>
            <a:pPr lvl="1"/>
            <a:r>
              <a:rPr lang="en-US" dirty="0" smtClean="0"/>
              <a:t>load data into VBO using </a:t>
            </a:r>
            <a:br>
              <a:rPr lang="en-US" dirty="0" smtClean="0"/>
            </a:br>
            <a:r>
              <a:rPr lang="en-US" dirty="0" smtClean="0"/>
              <a:t/>
            </a:r>
            <a:br>
              <a:rPr lang="en-US" dirty="0" smtClean="0"/>
            </a:br>
            <a:r>
              <a:rPr lang="en-US" dirty="0" smtClean="0"/>
              <a:t>	</a:t>
            </a:r>
            <a:r>
              <a:rPr lang="en-US" dirty="0" err="1" smtClean="0">
                <a:solidFill>
                  <a:srgbClr val="660066"/>
                </a:solidFill>
                <a:latin typeface="Consolas"/>
                <a:cs typeface="Consolas"/>
              </a:rPr>
              <a:t>glBufferData</a:t>
            </a:r>
            <a:r>
              <a:rPr lang="en-US" dirty="0" smtClean="0">
                <a:solidFill>
                  <a:srgbClr val="660066"/>
                </a:solidFill>
                <a:latin typeface="Consolas"/>
                <a:cs typeface="Consolas"/>
              </a:rPr>
              <a:t>( GL_ARRAY_BUFFER, … )</a:t>
            </a:r>
            <a:br>
              <a:rPr lang="en-US" dirty="0" smtClean="0">
                <a:solidFill>
                  <a:srgbClr val="660066"/>
                </a:solidFill>
                <a:latin typeface="Consolas"/>
                <a:cs typeface="Consolas"/>
              </a:rPr>
            </a:br>
            <a:endParaRPr lang="en-US" dirty="0" smtClean="0">
              <a:solidFill>
                <a:srgbClr val="660066"/>
              </a:solidFill>
              <a:latin typeface="Consolas"/>
              <a:cs typeface="Consolas"/>
            </a:endParaRPr>
          </a:p>
          <a:p>
            <a:pPr lvl="1"/>
            <a:r>
              <a:rPr lang="en-US" dirty="0" smtClean="0"/>
              <a:t>bind VAO for use in rendering </a:t>
            </a:r>
            <a:r>
              <a:rPr lang="en-US" dirty="0" err="1" smtClean="0">
                <a:solidFill>
                  <a:srgbClr val="660066"/>
                </a:solidFill>
                <a:latin typeface="Consolas"/>
                <a:cs typeface="Consolas"/>
              </a:rPr>
              <a:t>glBindVertexArray</a:t>
            </a:r>
            <a:r>
              <a:rPr lang="en-US" dirty="0" smtClean="0">
                <a:solidFill>
                  <a:srgbClr val="660066"/>
                </a:solidFill>
                <a:latin typeface="Consolas"/>
                <a:cs typeface="Consolas"/>
              </a:rPr>
              <a:t>()</a:t>
            </a:r>
          </a:p>
          <a:p>
            <a:endParaRPr lang="en-US" dirty="0" smtClean="0"/>
          </a:p>
          <a:p>
            <a:endParaRPr lang="en-US" dirty="0"/>
          </a:p>
        </p:txBody>
      </p:sp>
    </p:spTree>
    <p:extLst>
      <p:ext uri="{BB962C8B-B14F-4D97-AF65-F5344CB8AC3E}">
        <p14:creationId xmlns:p14="http://schemas.microsoft.com/office/powerpoint/2010/main" val="7065421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VBOs in Code</a:t>
            </a:r>
            <a:endParaRPr lang="en-US" dirty="0"/>
          </a:p>
        </p:txBody>
      </p:sp>
      <p:sp>
        <p:nvSpPr>
          <p:cNvPr id="3" name="Content Placeholder 2"/>
          <p:cNvSpPr>
            <a:spLocks noGrp="1"/>
          </p:cNvSpPr>
          <p:nvPr>
            <p:ph idx="1"/>
          </p:nvPr>
        </p:nvSpPr>
        <p:spPr/>
        <p:txBody>
          <a:bodyPr>
            <a:normAutofit lnSpcReduction="10000"/>
          </a:bodyPr>
          <a:lstStyle/>
          <a:p>
            <a:r>
              <a:rPr lang="en-US" dirty="0" smtClean="0"/>
              <a:t>Create and initialize a buffer object</a:t>
            </a:r>
            <a:br>
              <a:rPr lang="en-US" dirty="0" smtClean="0"/>
            </a:br>
            <a:endParaRPr lang="en-US" dirty="0" smtClean="0"/>
          </a:p>
          <a:p>
            <a:pPr marL="445234" lvl="1" indent="0">
              <a:buNone/>
            </a:pPr>
            <a:r>
              <a:rPr lang="en-US" dirty="0" err="1" smtClean="0">
                <a:solidFill>
                  <a:srgbClr val="660066"/>
                </a:solidFill>
                <a:latin typeface="Consolas"/>
                <a:cs typeface="Consolas"/>
              </a:rPr>
              <a:t>GLuint</a:t>
            </a:r>
            <a:r>
              <a:rPr lang="en-US" dirty="0" smtClean="0">
                <a:solidFill>
                  <a:srgbClr val="660066"/>
                </a:solidFill>
                <a:latin typeface="Consolas"/>
                <a:cs typeface="Consolas"/>
              </a:rPr>
              <a:t> buffer;</a:t>
            </a:r>
          </a:p>
          <a:p>
            <a:pPr marL="445234" lvl="1" indent="0">
              <a:buNone/>
            </a:pPr>
            <a:r>
              <a:rPr lang="en-US" dirty="0" err="1" smtClean="0">
                <a:solidFill>
                  <a:srgbClr val="660066"/>
                </a:solidFill>
                <a:latin typeface="Consolas"/>
                <a:cs typeface="Consolas"/>
              </a:rPr>
              <a:t>glGenBuffers</a:t>
            </a:r>
            <a:r>
              <a:rPr lang="en-US" dirty="0" smtClean="0">
                <a:solidFill>
                  <a:srgbClr val="660066"/>
                </a:solidFill>
                <a:latin typeface="Consolas"/>
                <a:cs typeface="Consolas"/>
              </a:rPr>
              <a:t>( 1, &amp;buffer );</a:t>
            </a:r>
          </a:p>
          <a:p>
            <a:pPr marL="445234" lvl="1" indent="0">
              <a:buNone/>
            </a:pPr>
            <a:r>
              <a:rPr lang="en-US" dirty="0" err="1" smtClean="0">
                <a:solidFill>
                  <a:srgbClr val="660066"/>
                </a:solidFill>
                <a:latin typeface="Consolas"/>
                <a:cs typeface="Consolas"/>
              </a:rPr>
              <a:t>glBindBuffer</a:t>
            </a:r>
            <a:r>
              <a:rPr lang="en-US" dirty="0" smtClean="0">
                <a:solidFill>
                  <a:srgbClr val="660066"/>
                </a:solidFill>
                <a:latin typeface="Consolas"/>
                <a:cs typeface="Consolas"/>
              </a:rPr>
              <a:t>( GL_ARRAY_BUFFER, buffer );</a:t>
            </a:r>
          </a:p>
          <a:p>
            <a:pPr marL="445234" lvl="1" indent="0">
              <a:buNone/>
            </a:pPr>
            <a:r>
              <a:rPr lang="en-US" dirty="0" err="1" smtClean="0">
                <a:solidFill>
                  <a:srgbClr val="660066"/>
                </a:solidFill>
                <a:latin typeface="Consolas"/>
                <a:cs typeface="Consolas"/>
              </a:rPr>
              <a:t>glBufferData</a:t>
            </a:r>
            <a:r>
              <a:rPr lang="en-US" dirty="0" smtClean="0">
                <a:solidFill>
                  <a:srgbClr val="660066"/>
                </a:solidFill>
                <a:latin typeface="Consolas"/>
                <a:cs typeface="Consolas"/>
              </a:rPr>
              <a:t>( GL_ARRAY_BUFFER, </a:t>
            </a:r>
            <a:br>
              <a:rPr lang="en-US" dirty="0" smtClean="0">
                <a:solidFill>
                  <a:srgbClr val="660066"/>
                </a:solidFill>
                <a:latin typeface="Consolas"/>
                <a:cs typeface="Consolas"/>
              </a:rPr>
            </a:br>
            <a:r>
              <a:rPr lang="en-US" dirty="0" smtClean="0">
                <a:solidFill>
                  <a:srgbClr val="660066"/>
                </a:solidFill>
                <a:latin typeface="Consolas"/>
                <a:cs typeface="Consolas"/>
              </a:rPr>
              <a:t>              </a:t>
            </a:r>
            <a:r>
              <a:rPr lang="en-US" dirty="0" err="1" smtClean="0">
                <a:solidFill>
                  <a:srgbClr val="660066"/>
                </a:solidFill>
                <a:latin typeface="Consolas"/>
                <a:cs typeface="Consolas"/>
              </a:rPr>
              <a:t>sizeof</a:t>
            </a:r>
            <a:r>
              <a:rPr lang="en-US" dirty="0" smtClean="0">
                <a:solidFill>
                  <a:srgbClr val="660066"/>
                </a:solidFill>
                <a:latin typeface="Consolas"/>
                <a:cs typeface="Consolas"/>
              </a:rPr>
              <a:t>(</a:t>
            </a:r>
            <a:r>
              <a:rPr lang="en-US" dirty="0" err="1" smtClean="0">
                <a:solidFill>
                  <a:srgbClr val="660066"/>
                </a:solidFill>
                <a:latin typeface="Consolas"/>
                <a:cs typeface="Consolas"/>
              </a:rPr>
              <a:t>vPositions</a:t>
            </a:r>
            <a:r>
              <a:rPr lang="en-US" dirty="0" smtClean="0">
                <a:solidFill>
                  <a:srgbClr val="660066"/>
                </a:solidFill>
                <a:latin typeface="Consolas"/>
                <a:cs typeface="Consolas"/>
              </a:rPr>
              <a:t>) +</a:t>
            </a:r>
            <a:r>
              <a:rPr lang="en-US" dirty="0">
                <a:solidFill>
                  <a:srgbClr val="660066"/>
                </a:solidFill>
                <a:latin typeface="Consolas"/>
                <a:cs typeface="Consolas"/>
              </a:rPr>
              <a:t> </a:t>
            </a:r>
            <a:r>
              <a:rPr lang="en-US" dirty="0" err="1" smtClean="0">
                <a:solidFill>
                  <a:srgbClr val="660066"/>
                </a:solidFill>
                <a:latin typeface="Consolas"/>
                <a:cs typeface="Consolas"/>
              </a:rPr>
              <a:t>sizeof</a:t>
            </a:r>
            <a:r>
              <a:rPr lang="en-US" dirty="0" smtClean="0">
                <a:solidFill>
                  <a:srgbClr val="660066"/>
                </a:solidFill>
                <a:latin typeface="Consolas"/>
                <a:cs typeface="Consolas"/>
              </a:rPr>
              <a:t>(</a:t>
            </a:r>
            <a:r>
              <a:rPr lang="en-US" dirty="0" err="1" smtClean="0">
                <a:solidFill>
                  <a:srgbClr val="660066"/>
                </a:solidFill>
                <a:latin typeface="Consolas"/>
                <a:cs typeface="Consolas"/>
              </a:rPr>
              <a:t>vColors</a:t>
            </a:r>
            <a:r>
              <a:rPr lang="en-US" dirty="0" smtClean="0">
                <a:solidFill>
                  <a:srgbClr val="660066"/>
                </a:solidFill>
                <a:latin typeface="Consolas"/>
                <a:cs typeface="Consolas"/>
              </a:rPr>
              <a:t>), </a:t>
            </a:r>
            <a:br>
              <a:rPr lang="en-US" dirty="0" smtClean="0">
                <a:solidFill>
                  <a:srgbClr val="660066"/>
                </a:solidFill>
                <a:latin typeface="Consolas"/>
                <a:cs typeface="Consolas"/>
              </a:rPr>
            </a:br>
            <a:r>
              <a:rPr lang="en-US" dirty="0" smtClean="0">
                <a:solidFill>
                  <a:srgbClr val="660066"/>
                </a:solidFill>
                <a:latin typeface="Consolas"/>
                <a:cs typeface="Consolas"/>
              </a:rPr>
              <a:t>              NULL, GL_STATIC_DRAW );</a:t>
            </a:r>
          </a:p>
          <a:p>
            <a:pPr marL="445234" lvl="1" indent="0">
              <a:buNone/>
            </a:pPr>
            <a:r>
              <a:rPr lang="en-US" dirty="0" err="1" smtClean="0">
                <a:solidFill>
                  <a:srgbClr val="660066"/>
                </a:solidFill>
                <a:latin typeface="Consolas"/>
                <a:cs typeface="Consolas"/>
              </a:rPr>
              <a:t>glBufferSubData</a:t>
            </a:r>
            <a:r>
              <a:rPr lang="en-US" dirty="0" smtClean="0">
                <a:solidFill>
                  <a:srgbClr val="660066"/>
                </a:solidFill>
                <a:latin typeface="Consolas"/>
                <a:cs typeface="Consolas"/>
              </a:rPr>
              <a:t>( GL_ARRAY_BUFFER, 0,</a:t>
            </a:r>
            <a:br>
              <a:rPr lang="en-US" dirty="0" smtClean="0">
                <a:solidFill>
                  <a:srgbClr val="660066"/>
                </a:solidFill>
                <a:latin typeface="Consolas"/>
                <a:cs typeface="Consolas"/>
              </a:rPr>
            </a:br>
            <a:r>
              <a:rPr lang="en-US" dirty="0" smtClean="0">
                <a:solidFill>
                  <a:srgbClr val="660066"/>
                </a:solidFill>
                <a:latin typeface="Consolas"/>
                <a:cs typeface="Consolas"/>
              </a:rPr>
              <a:t>                 </a:t>
            </a:r>
            <a:r>
              <a:rPr lang="en-US" dirty="0" err="1" smtClean="0">
                <a:solidFill>
                  <a:srgbClr val="660066"/>
                </a:solidFill>
                <a:latin typeface="Consolas"/>
                <a:cs typeface="Consolas"/>
              </a:rPr>
              <a:t>sizeof</a:t>
            </a:r>
            <a:r>
              <a:rPr lang="en-US" dirty="0" smtClean="0">
                <a:solidFill>
                  <a:srgbClr val="660066"/>
                </a:solidFill>
                <a:latin typeface="Consolas"/>
                <a:cs typeface="Consolas"/>
              </a:rPr>
              <a:t>(</a:t>
            </a:r>
            <a:r>
              <a:rPr lang="en-US" dirty="0" err="1" smtClean="0">
                <a:solidFill>
                  <a:srgbClr val="660066"/>
                </a:solidFill>
                <a:latin typeface="Consolas"/>
                <a:cs typeface="Consolas"/>
              </a:rPr>
              <a:t>vPositions</a:t>
            </a:r>
            <a:r>
              <a:rPr lang="en-US" dirty="0" smtClean="0">
                <a:solidFill>
                  <a:srgbClr val="660066"/>
                </a:solidFill>
                <a:latin typeface="Consolas"/>
                <a:cs typeface="Consolas"/>
              </a:rPr>
              <a:t>), </a:t>
            </a:r>
            <a:r>
              <a:rPr lang="en-US" dirty="0" err="1" smtClean="0">
                <a:solidFill>
                  <a:srgbClr val="660066"/>
                </a:solidFill>
                <a:latin typeface="Consolas"/>
                <a:cs typeface="Consolas"/>
              </a:rPr>
              <a:t>vPositions</a:t>
            </a:r>
            <a:r>
              <a:rPr lang="en-US" dirty="0" smtClean="0">
                <a:solidFill>
                  <a:srgbClr val="660066"/>
                </a:solidFill>
                <a:latin typeface="Consolas"/>
                <a:cs typeface="Consolas"/>
              </a:rPr>
              <a:t> );</a:t>
            </a:r>
          </a:p>
          <a:p>
            <a:pPr marL="445234" lvl="1" indent="0">
              <a:buNone/>
            </a:pPr>
            <a:r>
              <a:rPr lang="en-US" dirty="0" err="1" smtClean="0">
                <a:solidFill>
                  <a:srgbClr val="660066"/>
                </a:solidFill>
                <a:latin typeface="Consolas"/>
                <a:cs typeface="Consolas"/>
              </a:rPr>
              <a:t>glBufferSubData</a:t>
            </a:r>
            <a:r>
              <a:rPr lang="en-US" dirty="0" smtClean="0">
                <a:solidFill>
                  <a:srgbClr val="660066"/>
                </a:solidFill>
                <a:latin typeface="Consolas"/>
                <a:cs typeface="Consolas"/>
              </a:rPr>
              <a:t>( GL_ARRAY_BUFFER, </a:t>
            </a:r>
            <a:r>
              <a:rPr lang="en-US" dirty="0" err="1" smtClean="0">
                <a:solidFill>
                  <a:srgbClr val="660066"/>
                </a:solidFill>
                <a:latin typeface="Consolas"/>
                <a:cs typeface="Consolas"/>
              </a:rPr>
              <a:t>sizeof</a:t>
            </a:r>
            <a:r>
              <a:rPr lang="en-US" dirty="0" smtClean="0">
                <a:solidFill>
                  <a:srgbClr val="660066"/>
                </a:solidFill>
                <a:latin typeface="Consolas"/>
                <a:cs typeface="Consolas"/>
              </a:rPr>
              <a:t>(</a:t>
            </a:r>
            <a:r>
              <a:rPr lang="en-US" dirty="0" err="1" smtClean="0">
                <a:solidFill>
                  <a:srgbClr val="660066"/>
                </a:solidFill>
                <a:latin typeface="Consolas"/>
                <a:cs typeface="Consolas"/>
              </a:rPr>
              <a:t>vPositions</a:t>
            </a:r>
            <a:r>
              <a:rPr lang="en-US" dirty="0" smtClean="0">
                <a:solidFill>
                  <a:srgbClr val="660066"/>
                </a:solidFill>
                <a:latin typeface="Consolas"/>
                <a:cs typeface="Consolas"/>
              </a:rPr>
              <a:t>), </a:t>
            </a:r>
            <a:br>
              <a:rPr lang="en-US" dirty="0" smtClean="0">
                <a:solidFill>
                  <a:srgbClr val="660066"/>
                </a:solidFill>
                <a:latin typeface="Consolas"/>
                <a:cs typeface="Consolas"/>
              </a:rPr>
            </a:br>
            <a:r>
              <a:rPr lang="en-US" dirty="0" smtClean="0">
                <a:solidFill>
                  <a:srgbClr val="660066"/>
                </a:solidFill>
                <a:latin typeface="Consolas"/>
                <a:cs typeface="Consolas"/>
              </a:rPr>
              <a:t>                 </a:t>
            </a:r>
            <a:r>
              <a:rPr lang="en-US" dirty="0" err="1" smtClean="0">
                <a:solidFill>
                  <a:srgbClr val="660066"/>
                </a:solidFill>
                <a:latin typeface="Consolas"/>
                <a:cs typeface="Consolas"/>
              </a:rPr>
              <a:t>sizeof</a:t>
            </a:r>
            <a:r>
              <a:rPr lang="en-US" dirty="0" smtClean="0">
                <a:solidFill>
                  <a:srgbClr val="660066"/>
                </a:solidFill>
                <a:latin typeface="Consolas"/>
                <a:cs typeface="Consolas"/>
              </a:rPr>
              <a:t>(</a:t>
            </a:r>
            <a:r>
              <a:rPr lang="en-US" dirty="0" err="1" smtClean="0">
                <a:solidFill>
                  <a:srgbClr val="660066"/>
                </a:solidFill>
                <a:latin typeface="Consolas"/>
                <a:cs typeface="Consolas"/>
              </a:rPr>
              <a:t>vColors</a:t>
            </a:r>
            <a:r>
              <a:rPr lang="en-US" dirty="0" smtClean="0">
                <a:solidFill>
                  <a:srgbClr val="660066"/>
                </a:solidFill>
                <a:latin typeface="Consolas"/>
                <a:cs typeface="Consolas"/>
              </a:rPr>
              <a:t>), </a:t>
            </a:r>
            <a:r>
              <a:rPr lang="en-US" dirty="0" err="1" smtClean="0">
                <a:solidFill>
                  <a:srgbClr val="660066"/>
                </a:solidFill>
                <a:latin typeface="Consolas"/>
                <a:cs typeface="Consolas"/>
              </a:rPr>
              <a:t>vColors</a:t>
            </a:r>
            <a:r>
              <a:rPr lang="en-US" dirty="0" smtClean="0">
                <a:solidFill>
                  <a:srgbClr val="660066"/>
                </a:solidFill>
                <a:latin typeface="Consolas"/>
                <a:cs typeface="Consolas"/>
              </a:rPr>
              <a:t> );</a:t>
            </a:r>
            <a:endParaRPr lang="en-US" dirty="0">
              <a:solidFill>
                <a:srgbClr val="660066"/>
              </a:solidFill>
              <a:latin typeface="Consolas"/>
              <a:cs typeface="Consolas"/>
            </a:endParaRPr>
          </a:p>
        </p:txBody>
      </p:sp>
    </p:spTree>
    <p:extLst>
      <p:ext uri="{BB962C8B-B14F-4D97-AF65-F5344CB8AC3E}">
        <p14:creationId xmlns:p14="http://schemas.microsoft.com/office/powerpoint/2010/main" val="11531791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5074" name="Rectangle 2"/>
          <p:cNvSpPr>
            <a:spLocks noGrp="1" noChangeArrowheads="1"/>
          </p:cNvSpPr>
          <p:nvPr>
            <p:ph type="title"/>
          </p:nvPr>
        </p:nvSpPr>
        <p:spPr/>
        <p:txBody>
          <a:bodyPr/>
          <a:lstStyle/>
          <a:p>
            <a:r>
              <a:rPr lang="en-US" dirty="0" smtClean="0"/>
              <a:t>Connecting Vertex Shaders with Geometric Data</a:t>
            </a:r>
            <a:endParaRPr lang="en-US" dirty="0"/>
          </a:p>
        </p:txBody>
      </p:sp>
      <p:sp>
        <p:nvSpPr>
          <p:cNvPr id="63491" name="Rectangle 3"/>
          <p:cNvSpPr>
            <a:spLocks noGrp="1" noChangeArrowheads="1"/>
          </p:cNvSpPr>
          <p:nvPr>
            <p:ph idx="1"/>
          </p:nvPr>
        </p:nvSpPr>
        <p:spPr/>
        <p:txBody>
          <a:bodyPr/>
          <a:lstStyle/>
          <a:p>
            <a:r>
              <a:rPr lang="en-US" dirty="0" smtClean="0"/>
              <a:t>Application vertex data enters the OpenGL pipeline through the vertex shader</a:t>
            </a:r>
          </a:p>
          <a:p>
            <a:r>
              <a:rPr lang="en-US" dirty="0" smtClean="0"/>
              <a:t>Need to connect vertex data to shader variables</a:t>
            </a:r>
          </a:p>
          <a:p>
            <a:pPr lvl="1"/>
            <a:r>
              <a:rPr lang="en-US" dirty="0" smtClean="0"/>
              <a:t>requires knowing the attribute location</a:t>
            </a:r>
          </a:p>
          <a:p>
            <a:r>
              <a:rPr lang="en-US" dirty="0" smtClean="0"/>
              <a:t>Attribute location can either be queried by calling </a:t>
            </a:r>
            <a:r>
              <a:rPr lang="en-US" dirty="0" err="1" smtClean="0">
                <a:solidFill>
                  <a:srgbClr val="660066"/>
                </a:solidFill>
                <a:latin typeface="Consolas"/>
                <a:cs typeface="Consolas"/>
              </a:rPr>
              <a:t>glGetVertexAttribLocation</a:t>
            </a:r>
            <a:r>
              <a:rPr lang="en-US" dirty="0" smtClean="0">
                <a:solidFill>
                  <a:srgbClr val="660066"/>
                </a:solidFill>
                <a:latin typeface="Consolas"/>
                <a:cs typeface="Consolas"/>
              </a:rPr>
              <a:t>()</a:t>
            </a:r>
            <a:endParaRPr lang="en-US" dirty="0">
              <a:solidFill>
                <a:srgbClr val="660066"/>
              </a:solidFill>
              <a:latin typeface="Consolas"/>
              <a:cs typeface="Consolas"/>
            </a:endParaRPr>
          </a:p>
        </p:txBody>
      </p:sp>
    </p:spTree>
    <p:extLst>
      <p:ext uri="{BB962C8B-B14F-4D97-AF65-F5344CB8AC3E}">
        <p14:creationId xmlns:p14="http://schemas.microsoft.com/office/powerpoint/2010/main" val="14717523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Vertex Array Code</a:t>
            </a:r>
            <a:endParaRPr lang="en-US" dirty="0"/>
          </a:p>
        </p:txBody>
      </p:sp>
      <p:sp>
        <p:nvSpPr>
          <p:cNvPr id="6" name="Content Placeholder 5"/>
          <p:cNvSpPr>
            <a:spLocks noGrp="1"/>
          </p:cNvSpPr>
          <p:nvPr>
            <p:ph idx="1"/>
          </p:nvPr>
        </p:nvSpPr>
        <p:spPr/>
        <p:txBody>
          <a:bodyPr>
            <a:normAutofit fontScale="92500" lnSpcReduction="20000"/>
          </a:bodyPr>
          <a:lstStyle/>
          <a:p>
            <a:r>
              <a:rPr lang="en-US" dirty="0" smtClean="0"/>
              <a:t>Associate shader variables with vertex arrays </a:t>
            </a:r>
          </a:p>
          <a:p>
            <a:pPr lvl="1"/>
            <a:r>
              <a:rPr lang="en-US" dirty="0" smtClean="0"/>
              <a:t>do this after shaders are loaded</a:t>
            </a:r>
            <a:br>
              <a:rPr lang="en-US" dirty="0" smtClean="0"/>
            </a:br>
            <a:endParaRPr lang="en-US" dirty="0"/>
          </a:p>
          <a:p>
            <a:pPr marL="487668" lvl="1" indent="0">
              <a:buNone/>
            </a:pPr>
            <a:r>
              <a:rPr lang="en-US" dirty="0" smtClean="0">
                <a:solidFill>
                  <a:srgbClr val="660066"/>
                </a:solidFill>
                <a:latin typeface="Consolas"/>
                <a:cs typeface="Consolas"/>
              </a:rPr>
              <a:t>	</a:t>
            </a:r>
            <a:r>
              <a:rPr lang="en-US" dirty="0" err="1" smtClean="0">
                <a:solidFill>
                  <a:srgbClr val="660066"/>
                </a:solidFill>
                <a:latin typeface="Consolas"/>
                <a:cs typeface="Consolas"/>
              </a:rPr>
              <a:t>GLuint</a:t>
            </a:r>
            <a:r>
              <a:rPr lang="en-US" dirty="0" smtClean="0">
                <a:solidFill>
                  <a:srgbClr val="660066"/>
                </a:solidFill>
                <a:latin typeface="Consolas"/>
                <a:cs typeface="Consolas"/>
              </a:rPr>
              <a:t> </a:t>
            </a:r>
            <a:r>
              <a:rPr lang="en-US" dirty="0" err="1" smtClean="0">
                <a:solidFill>
                  <a:srgbClr val="660066"/>
                </a:solidFill>
                <a:latin typeface="Consolas"/>
                <a:cs typeface="Consolas"/>
              </a:rPr>
              <a:t>vPosition</a:t>
            </a:r>
            <a:r>
              <a:rPr lang="en-US" dirty="0" smtClean="0">
                <a:solidFill>
                  <a:srgbClr val="660066"/>
                </a:solidFill>
                <a:latin typeface="Consolas"/>
                <a:cs typeface="Consolas"/>
              </a:rPr>
              <a:t> = </a:t>
            </a:r>
            <a:br>
              <a:rPr lang="en-US" dirty="0" smtClean="0">
                <a:solidFill>
                  <a:srgbClr val="660066"/>
                </a:solidFill>
                <a:latin typeface="Consolas"/>
                <a:cs typeface="Consolas"/>
              </a:rPr>
            </a:br>
            <a:r>
              <a:rPr lang="en-US" dirty="0" smtClean="0">
                <a:solidFill>
                  <a:srgbClr val="660066"/>
                </a:solidFill>
                <a:latin typeface="Consolas"/>
                <a:cs typeface="Consolas"/>
              </a:rPr>
              <a:t>       </a:t>
            </a:r>
            <a:r>
              <a:rPr lang="en-US" dirty="0" err="1" smtClean="0">
                <a:solidFill>
                  <a:srgbClr val="660066"/>
                </a:solidFill>
                <a:latin typeface="Consolas"/>
                <a:cs typeface="Consolas"/>
              </a:rPr>
              <a:t>glGetAttribLocation</a:t>
            </a:r>
            <a:r>
              <a:rPr lang="en-US" dirty="0" smtClean="0">
                <a:solidFill>
                  <a:srgbClr val="660066"/>
                </a:solidFill>
                <a:latin typeface="Consolas"/>
                <a:cs typeface="Consolas"/>
              </a:rPr>
              <a:t>( program, “</a:t>
            </a:r>
            <a:r>
              <a:rPr lang="en-US" dirty="0" err="1" smtClean="0">
                <a:solidFill>
                  <a:srgbClr val="660066"/>
                </a:solidFill>
                <a:latin typeface="Consolas"/>
                <a:cs typeface="Consolas"/>
              </a:rPr>
              <a:t>vPosition</a:t>
            </a:r>
            <a:r>
              <a:rPr lang="en-US" dirty="0" smtClean="0">
                <a:solidFill>
                  <a:srgbClr val="660066"/>
                </a:solidFill>
                <a:latin typeface="Consolas"/>
                <a:cs typeface="Consolas"/>
              </a:rPr>
              <a:t>" );</a:t>
            </a:r>
          </a:p>
          <a:p>
            <a:pPr marL="445234" lvl="1" indent="0">
              <a:buNone/>
            </a:pPr>
            <a:r>
              <a:rPr lang="en-US" dirty="0" smtClean="0">
                <a:solidFill>
                  <a:srgbClr val="660066"/>
                </a:solidFill>
                <a:latin typeface="Consolas"/>
                <a:cs typeface="Consolas"/>
              </a:rPr>
              <a:t>	</a:t>
            </a:r>
            <a:r>
              <a:rPr lang="en-US" dirty="0" err="1" smtClean="0">
                <a:solidFill>
                  <a:srgbClr val="660066"/>
                </a:solidFill>
                <a:latin typeface="Consolas"/>
                <a:cs typeface="Consolas"/>
              </a:rPr>
              <a:t>glEnableVertexAttribArray</a:t>
            </a:r>
            <a:r>
              <a:rPr lang="en-US" dirty="0" smtClean="0">
                <a:solidFill>
                  <a:srgbClr val="660066"/>
                </a:solidFill>
                <a:latin typeface="Consolas"/>
                <a:cs typeface="Consolas"/>
              </a:rPr>
              <a:t>( </a:t>
            </a:r>
            <a:r>
              <a:rPr lang="en-US" dirty="0" err="1" smtClean="0">
                <a:solidFill>
                  <a:srgbClr val="660066"/>
                </a:solidFill>
                <a:latin typeface="Consolas"/>
                <a:cs typeface="Consolas"/>
              </a:rPr>
              <a:t>vPosition</a:t>
            </a:r>
            <a:r>
              <a:rPr lang="en-US" dirty="0" smtClean="0">
                <a:solidFill>
                  <a:srgbClr val="660066"/>
                </a:solidFill>
                <a:latin typeface="Consolas"/>
                <a:cs typeface="Consolas"/>
              </a:rPr>
              <a:t> );</a:t>
            </a:r>
          </a:p>
          <a:p>
            <a:pPr marL="445234" lvl="1" indent="0">
              <a:buNone/>
            </a:pPr>
            <a:r>
              <a:rPr lang="en-US" dirty="0" smtClean="0">
                <a:solidFill>
                  <a:srgbClr val="660066"/>
                </a:solidFill>
                <a:latin typeface="Consolas"/>
                <a:cs typeface="Consolas"/>
              </a:rPr>
              <a:t>	</a:t>
            </a:r>
            <a:r>
              <a:rPr lang="en-US" dirty="0" err="1" smtClean="0">
                <a:solidFill>
                  <a:srgbClr val="660066"/>
                </a:solidFill>
                <a:latin typeface="Consolas"/>
                <a:cs typeface="Consolas"/>
              </a:rPr>
              <a:t>glVertexAttribPointer</a:t>
            </a:r>
            <a:r>
              <a:rPr lang="en-US" dirty="0" smtClean="0">
                <a:solidFill>
                  <a:srgbClr val="660066"/>
                </a:solidFill>
                <a:latin typeface="Consolas"/>
                <a:cs typeface="Consolas"/>
              </a:rPr>
              <a:t>( </a:t>
            </a:r>
            <a:r>
              <a:rPr lang="en-US" dirty="0" err="1" smtClean="0">
                <a:solidFill>
                  <a:srgbClr val="660066"/>
                </a:solidFill>
                <a:latin typeface="Consolas"/>
                <a:cs typeface="Consolas"/>
              </a:rPr>
              <a:t>vPosition</a:t>
            </a:r>
            <a:r>
              <a:rPr lang="en-US" dirty="0" smtClean="0">
                <a:solidFill>
                  <a:srgbClr val="660066"/>
                </a:solidFill>
                <a:latin typeface="Consolas"/>
                <a:cs typeface="Consolas"/>
              </a:rPr>
              <a:t>, 4, GL_FLOAT,</a:t>
            </a:r>
            <a:br>
              <a:rPr lang="en-US" dirty="0" smtClean="0">
                <a:solidFill>
                  <a:srgbClr val="660066"/>
                </a:solidFill>
                <a:latin typeface="Consolas"/>
                <a:cs typeface="Consolas"/>
              </a:rPr>
            </a:br>
            <a:r>
              <a:rPr lang="en-US" dirty="0" smtClean="0">
                <a:solidFill>
                  <a:srgbClr val="660066"/>
                </a:solidFill>
                <a:latin typeface="Consolas"/>
                <a:cs typeface="Consolas"/>
              </a:rPr>
              <a:t>       GL_FALSE, 0,BUFFER_OFFSET(0) );</a:t>
            </a:r>
          </a:p>
          <a:p>
            <a:pPr marL="445234" lvl="1" indent="0">
              <a:buNone/>
            </a:pPr>
            <a:endParaRPr lang="en-US" dirty="0" smtClean="0">
              <a:solidFill>
                <a:srgbClr val="660066"/>
              </a:solidFill>
              <a:latin typeface="Consolas"/>
              <a:cs typeface="Consolas"/>
            </a:endParaRPr>
          </a:p>
          <a:p>
            <a:pPr marL="445234" lvl="1" indent="0">
              <a:buNone/>
            </a:pPr>
            <a:r>
              <a:rPr lang="en-US" dirty="0" smtClean="0">
                <a:solidFill>
                  <a:srgbClr val="660066"/>
                </a:solidFill>
                <a:latin typeface="Consolas"/>
                <a:cs typeface="Consolas"/>
              </a:rPr>
              <a:t>	</a:t>
            </a:r>
            <a:r>
              <a:rPr lang="en-US" dirty="0" err="1" smtClean="0">
                <a:solidFill>
                  <a:srgbClr val="660066"/>
                </a:solidFill>
                <a:latin typeface="Consolas"/>
                <a:cs typeface="Consolas"/>
              </a:rPr>
              <a:t>GLuint</a:t>
            </a:r>
            <a:r>
              <a:rPr lang="en-US" dirty="0" smtClean="0">
                <a:solidFill>
                  <a:srgbClr val="660066"/>
                </a:solidFill>
                <a:latin typeface="Consolas"/>
                <a:cs typeface="Consolas"/>
              </a:rPr>
              <a:t> </a:t>
            </a:r>
            <a:r>
              <a:rPr lang="en-US" dirty="0" err="1" smtClean="0">
                <a:solidFill>
                  <a:srgbClr val="660066"/>
                </a:solidFill>
                <a:latin typeface="Consolas"/>
                <a:cs typeface="Consolas"/>
              </a:rPr>
              <a:t>vColor</a:t>
            </a:r>
            <a:r>
              <a:rPr lang="en-US" dirty="0" smtClean="0">
                <a:solidFill>
                  <a:srgbClr val="660066"/>
                </a:solidFill>
                <a:latin typeface="Consolas"/>
                <a:cs typeface="Consolas"/>
              </a:rPr>
              <a:t> = </a:t>
            </a:r>
            <a:br>
              <a:rPr lang="en-US" dirty="0" smtClean="0">
                <a:solidFill>
                  <a:srgbClr val="660066"/>
                </a:solidFill>
                <a:latin typeface="Consolas"/>
                <a:cs typeface="Consolas"/>
              </a:rPr>
            </a:br>
            <a:r>
              <a:rPr lang="en-US" dirty="0" smtClean="0">
                <a:solidFill>
                  <a:srgbClr val="660066"/>
                </a:solidFill>
                <a:latin typeface="Consolas"/>
                <a:cs typeface="Consolas"/>
              </a:rPr>
              <a:t>       </a:t>
            </a:r>
            <a:r>
              <a:rPr lang="en-US" dirty="0" err="1" smtClean="0">
                <a:solidFill>
                  <a:srgbClr val="660066"/>
                </a:solidFill>
                <a:latin typeface="Consolas"/>
                <a:cs typeface="Consolas"/>
              </a:rPr>
              <a:t>glGetAttribLocation</a:t>
            </a:r>
            <a:r>
              <a:rPr lang="en-US" dirty="0" smtClean="0">
                <a:solidFill>
                  <a:srgbClr val="660066"/>
                </a:solidFill>
                <a:latin typeface="Consolas"/>
                <a:cs typeface="Consolas"/>
              </a:rPr>
              <a:t>( program,"</a:t>
            </a:r>
            <a:r>
              <a:rPr lang="en-US" dirty="0" err="1" smtClean="0">
                <a:solidFill>
                  <a:srgbClr val="660066"/>
                </a:solidFill>
                <a:latin typeface="Consolas"/>
                <a:cs typeface="Consolas"/>
              </a:rPr>
              <a:t>vColor</a:t>
            </a:r>
            <a:r>
              <a:rPr lang="en-US" dirty="0" smtClean="0">
                <a:solidFill>
                  <a:srgbClr val="660066"/>
                </a:solidFill>
                <a:latin typeface="Consolas"/>
                <a:cs typeface="Consolas"/>
              </a:rPr>
              <a:t>" );</a:t>
            </a:r>
          </a:p>
          <a:p>
            <a:pPr marL="445234" lvl="1" indent="0">
              <a:buNone/>
            </a:pPr>
            <a:r>
              <a:rPr lang="en-US" dirty="0" smtClean="0">
                <a:solidFill>
                  <a:srgbClr val="660066"/>
                </a:solidFill>
                <a:latin typeface="Consolas"/>
                <a:cs typeface="Consolas"/>
              </a:rPr>
              <a:t>	</a:t>
            </a:r>
            <a:r>
              <a:rPr lang="en-US" dirty="0" err="1" smtClean="0">
                <a:solidFill>
                  <a:srgbClr val="660066"/>
                </a:solidFill>
                <a:latin typeface="Consolas"/>
                <a:cs typeface="Consolas"/>
              </a:rPr>
              <a:t>glEnableVertexAttribArray</a:t>
            </a:r>
            <a:r>
              <a:rPr lang="en-US" dirty="0" smtClean="0">
                <a:solidFill>
                  <a:srgbClr val="660066"/>
                </a:solidFill>
                <a:latin typeface="Consolas"/>
                <a:cs typeface="Consolas"/>
              </a:rPr>
              <a:t>( </a:t>
            </a:r>
            <a:r>
              <a:rPr lang="en-US" dirty="0" err="1" smtClean="0">
                <a:solidFill>
                  <a:srgbClr val="660066"/>
                </a:solidFill>
                <a:latin typeface="Consolas"/>
                <a:cs typeface="Consolas"/>
              </a:rPr>
              <a:t>vColor</a:t>
            </a:r>
            <a:r>
              <a:rPr lang="en-US" dirty="0" smtClean="0">
                <a:solidFill>
                  <a:srgbClr val="660066"/>
                </a:solidFill>
                <a:latin typeface="Consolas"/>
                <a:cs typeface="Consolas"/>
              </a:rPr>
              <a:t> );</a:t>
            </a:r>
          </a:p>
          <a:p>
            <a:pPr marL="445234" lvl="1" indent="0">
              <a:buNone/>
            </a:pPr>
            <a:r>
              <a:rPr lang="en-US" dirty="0" smtClean="0">
                <a:solidFill>
                  <a:srgbClr val="660066"/>
                </a:solidFill>
                <a:latin typeface="Consolas"/>
                <a:cs typeface="Consolas"/>
              </a:rPr>
              <a:t>	</a:t>
            </a:r>
            <a:r>
              <a:rPr lang="en-US" dirty="0" err="1" smtClean="0">
                <a:solidFill>
                  <a:srgbClr val="660066"/>
                </a:solidFill>
                <a:latin typeface="Consolas"/>
                <a:cs typeface="Consolas"/>
              </a:rPr>
              <a:t>glVertexAttribPointer</a:t>
            </a:r>
            <a:r>
              <a:rPr lang="en-US" dirty="0" smtClean="0">
                <a:solidFill>
                  <a:srgbClr val="660066"/>
                </a:solidFill>
                <a:latin typeface="Consolas"/>
                <a:cs typeface="Consolas"/>
              </a:rPr>
              <a:t>( </a:t>
            </a:r>
            <a:r>
              <a:rPr lang="en-US" dirty="0" err="1" smtClean="0">
                <a:solidFill>
                  <a:srgbClr val="660066"/>
                </a:solidFill>
                <a:latin typeface="Consolas"/>
                <a:cs typeface="Consolas"/>
              </a:rPr>
              <a:t>vColor</a:t>
            </a:r>
            <a:r>
              <a:rPr lang="en-US" dirty="0" smtClean="0">
                <a:solidFill>
                  <a:srgbClr val="660066"/>
                </a:solidFill>
                <a:latin typeface="Consolas"/>
                <a:cs typeface="Consolas"/>
              </a:rPr>
              <a:t>, 4, GL_FLOAT, </a:t>
            </a:r>
            <a:br>
              <a:rPr lang="en-US" dirty="0" smtClean="0">
                <a:solidFill>
                  <a:srgbClr val="660066"/>
                </a:solidFill>
                <a:latin typeface="Consolas"/>
                <a:cs typeface="Consolas"/>
              </a:rPr>
            </a:br>
            <a:r>
              <a:rPr lang="en-US" dirty="0" smtClean="0">
                <a:solidFill>
                  <a:srgbClr val="660066"/>
                </a:solidFill>
                <a:latin typeface="Consolas"/>
                <a:cs typeface="Consolas"/>
              </a:rPr>
              <a:t>       GL_FALSE, 0, BUFFER_OFFSET(</a:t>
            </a:r>
            <a:r>
              <a:rPr lang="en-US" dirty="0" err="1" smtClean="0">
                <a:solidFill>
                  <a:srgbClr val="660066"/>
                </a:solidFill>
                <a:latin typeface="Consolas"/>
                <a:cs typeface="Consolas"/>
              </a:rPr>
              <a:t>sizeof</a:t>
            </a:r>
            <a:r>
              <a:rPr lang="en-US" dirty="0" smtClean="0">
                <a:solidFill>
                  <a:srgbClr val="660066"/>
                </a:solidFill>
                <a:latin typeface="Consolas"/>
                <a:cs typeface="Consolas"/>
              </a:rPr>
              <a:t>(</a:t>
            </a:r>
            <a:r>
              <a:rPr lang="en-US" dirty="0" err="1" smtClean="0">
                <a:solidFill>
                  <a:srgbClr val="660066"/>
                </a:solidFill>
                <a:latin typeface="Consolas"/>
                <a:cs typeface="Consolas"/>
              </a:rPr>
              <a:t>vPositions</a:t>
            </a:r>
            <a:r>
              <a:rPr lang="en-US" dirty="0" smtClean="0">
                <a:solidFill>
                  <a:srgbClr val="660066"/>
                </a:solidFill>
                <a:latin typeface="Consolas"/>
                <a:cs typeface="Consolas"/>
              </a:rPr>
              <a:t>)) );</a:t>
            </a:r>
            <a:endParaRPr lang="en-US" dirty="0">
              <a:solidFill>
                <a:srgbClr val="660066"/>
              </a:solidFill>
              <a:latin typeface="Consolas"/>
              <a:cs typeface="Consolas"/>
            </a:endParaRPr>
          </a:p>
        </p:txBody>
      </p:sp>
    </p:spTree>
    <p:extLst>
      <p:ext uri="{BB962C8B-B14F-4D97-AF65-F5344CB8AC3E}">
        <p14:creationId xmlns:p14="http://schemas.microsoft.com/office/powerpoint/2010/main" val="20352724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6098" name="Rectangle 2"/>
          <p:cNvSpPr>
            <a:spLocks noGrp="1" noChangeArrowheads="1"/>
          </p:cNvSpPr>
          <p:nvPr>
            <p:ph type="title"/>
          </p:nvPr>
        </p:nvSpPr>
        <p:spPr/>
        <p:txBody>
          <a:bodyPr/>
          <a:lstStyle/>
          <a:p>
            <a:r>
              <a:rPr lang="en-US" dirty="0" smtClean="0"/>
              <a:t>Drawing Geometric Primitives</a:t>
            </a:r>
            <a:endParaRPr lang="en-US" dirty="0"/>
          </a:p>
        </p:txBody>
      </p:sp>
      <p:sp>
        <p:nvSpPr>
          <p:cNvPr id="65558" name="Rectangle 22"/>
          <p:cNvSpPr>
            <a:spLocks noGrp="1" noChangeArrowheads="1"/>
          </p:cNvSpPr>
          <p:nvPr>
            <p:ph idx="1"/>
          </p:nvPr>
        </p:nvSpPr>
        <p:spPr/>
        <p:txBody>
          <a:bodyPr/>
          <a:lstStyle/>
          <a:p>
            <a:r>
              <a:rPr lang="en-US" dirty="0" smtClean="0"/>
              <a:t>For contiguous groups of vertices</a:t>
            </a:r>
            <a:br>
              <a:rPr lang="en-US" dirty="0" smtClean="0"/>
            </a:br>
            <a:endParaRPr lang="en-US" dirty="0" smtClean="0"/>
          </a:p>
          <a:p>
            <a:pPr marL="0" indent="0">
              <a:buNone/>
            </a:pPr>
            <a:r>
              <a:rPr lang="en-US" dirty="0">
                <a:solidFill>
                  <a:srgbClr val="0000FF"/>
                </a:solidFill>
                <a:latin typeface="Consolas" pitchFamily="49" charset="0"/>
                <a:cs typeface="Consolas" pitchFamily="49" charset="0"/>
              </a:rPr>
              <a:t>	</a:t>
            </a:r>
            <a:r>
              <a:rPr lang="en-US" sz="2667" dirty="0" err="1">
                <a:solidFill>
                  <a:srgbClr val="660066"/>
                </a:solidFill>
                <a:latin typeface="Consolas" pitchFamily="49" charset="0"/>
                <a:cs typeface="Consolas" pitchFamily="49" charset="0"/>
              </a:rPr>
              <a:t>glDrawArrays</a:t>
            </a:r>
            <a:r>
              <a:rPr lang="en-US" sz="2667" dirty="0">
                <a:solidFill>
                  <a:srgbClr val="660066"/>
                </a:solidFill>
                <a:latin typeface="Consolas" pitchFamily="49" charset="0"/>
                <a:cs typeface="Consolas" pitchFamily="49" charset="0"/>
              </a:rPr>
              <a:t>( GL_TRIANGLES, 0, </a:t>
            </a:r>
            <a:r>
              <a:rPr lang="en-US" sz="2667" dirty="0" err="1">
                <a:solidFill>
                  <a:srgbClr val="660066"/>
                </a:solidFill>
                <a:latin typeface="Consolas" pitchFamily="49" charset="0"/>
                <a:cs typeface="Consolas" pitchFamily="49" charset="0"/>
              </a:rPr>
              <a:t>NumVertices</a:t>
            </a:r>
            <a:r>
              <a:rPr lang="en-US" sz="2667" dirty="0">
                <a:solidFill>
                  <a:srgbClr val="660066"/>
                </a:solidFill>
                <a:latin typeface="Consolas" pitchFamily="49" charset="0"/>
                <a:cs typeface="Consolas" pitchFamily="49" charset="0"/>
              </a:rPr>
              <a:t> );</a:t>
            </a:r>
          </a:p>
          <a:p>
            <a:pPr marL="0" indent="0">
              <a:buNone/>
            </a:pPr>
            <a:endParaRPr lang="en-US" dirty="0" smtClean="0"/>
          </a:p>
          <a:p>
            <a:r>
              <a:rPr lang="en-US" dirty="0" smtClean="0"/>
              <a:t>Usually invoked in display callback</a:t>
            </a:r>
          </a:p>
          <a:p>
            <a:r>
              <a:rPr lang="en-US" dirty="0" smtClean="0"/>
              <a:t>Initiates vertex shader</a:t>
            </a:r>
            <a:endParaRPr lang="en-US" dirty="0"/>
          </a:p>
        </p:txBody>
      </p:sp>
    </p:spTree>
    <p:extLst>
      <p:ext uri="{BB962C8B-B14F-4D97-AF65-F5344CB8AC3E}">
        <p14:creationId xmlns:p14="http://schemas.microsoft.com/office/powerpoint/2010/main" val="5824013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smtClean="0"/>
              <a:t>Shaders and GLSL</a:t>
            </a:r>
            <a:endParaRPr lang="en-US" dirty="0"/>
          </a:p>
        </p:txBody>
      </p:sp>
      <p:sp>
        <p:nvSpPr>
          <p:cNvPr id="2" name="Subtitle 1"/>
          <p:cNvSpPr>
            <a:spLocks noGrp="1"/>
          </p:cNvSpPr>
          <p:nvPr>
            <p:ph type="subTitle" idx="1"/>
          </p:nvPr>
        </p:nvSpPr>
        <p:spPr/>
        <p:txBody>
          <a:bodyPr/>
          <a:lstStyle/>
          <a:p>
            <a:endParaRPr lang="en-US"/>
          </a:p>
        </p:txBody>
      </p:sp>
    </p:spTree>
    <p:extLst>
      <p:ext uri="{BB962C8B-B14F-4D97-AF65-F5344CB8AC3E}">
        <p14:creationId xmlns:p14="http://schemas.microsoft.com/office/powerpoint/2010/main" val="6682119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err="1"/>
              <a:t>Shader</a:t>
            </a:r>
            <a:r>
              <a:rPr lang="en-US" altLang="zh-TW" dirty="0"/>
              <a:t>-compilation command sequence</a:t>
            </a:r>
            <a:endParaRPr lang="zh-TW" altLang="en-US" dirty="0"/>
          </a:p>
        </p:txBody>
      </p:sp>
      <p:sp>
        <p:nvSpPr>
          <p:cNvPr id="3" name="內容版面配置區 2"/>
          <p:cNvSpPr>
            <a:spLocks noGrp="1"/>
          </p:cNvSpPr>
          <p:nvPr>
            <p:ph idx="1"/>
          </p:nvPr>
        </p:nvSpPr>
        <p:spPr/>
        <p:txBody>
          <a:bodyPr/>
          <a:lstStyle/>
          <a:p>
            <a:endParaRPr lang="zh-TW" altLang="en-US"/>
          </a:p>
        </p:txBody>
      </p:sp>
      <p:pic>
        <p:nvPicPr>
          <p:cNvPr id="4" name="圖片 3"/>
          <p:cNvPicPr>
            <a:picLocks noChangeAspect="1"/>
          </p:cNvPicPr>
          <p:nvPr/>
        </p:nvPicPr>
        <p:blipFill>
          <a:blip r:embed="rId2"/>
          <a:stretch>
            <a:fillRect/>
          </a:stretch>
        </p:blipFill>
        <p:spPr>
          <a:xfrm>
            <a:off x="3702300" y="1825624"/>
            <a:ext cx="3975674" cy="4926773"/>
          </a:xfrm>
          <a:prstGeom prst="rect">
            <a:avLst/>
          </a:prstGeom>
        </p:spPr>
      </p:pic>
    </p:spTree>
    <p:extLst>
      <p:ext uri="{BB962C8B-B14F-4D97-AF65-F5344CB8AC3E}">
        <p14:creationId xmlns:p14="http://schemas.microsoft.com/office/powerpoint/2010/main" val="3664106462"/>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圖片 4"/>
          <p:cNvPicPr>
            <a:picLocks noChangeAspect="1"/>
          </p:cNvPicPr>
          <p:nvPr/>
        </p:nvPicPr>
        <p:blipFill>
          <a:blip r:embed="rId2"/>
          <a:stretch>
            <a:fillRect/>
          </a:stretch>
        </p:blipFill>
        <p:spPr>
          <a:xfrm>
            <a:off x="8216326" y="1931227"/>
            <a:ext cx="3975674" cy="4926773"/>
          </a:xfrm>
          <a:prstGeom prst="rect">
            <a:avLst/>
          </a:prstGeom>
        </p:spPr>
      </p:pic>
      <p:sp>
        <p:nvSpPr>
          <p:cNvPr id="2" name="標題 1"/>
          <p:cNvSpPr>
            <a:spLocks noGrp="1"/>
          </p:cNvSpPr>
          <p:nvPr>
            <p:ph type="title"/>
          </p:nvPr>
        </p:nvSpPr>
        <p:spPr/>
        <p:txBody>
          <a:bodyPr/>
          <a:lstStyle/>
          <a:p>
            <a:r>
              <a:rPr lang="en-US" altLang="zh-TW" dirty="0"/>
              <a:t>For each </a:t>
            </a:r>
            <a:r>
              <a:rPr lang="en-US" altLang="zh-TW" dirty="0" err="1"/>
              <a:t>shader</a:t>
            </a:r>
            <a:r>
              <a:rPr lang="en-US" altLang="zh-TW" dirty="0"/>
              <a:t> object:</a:t>
            </a:r>
            <a:endParaRPr lang="zh-TW" altLang="en-US" dirty="0"/>
          </a:p>
        </p:txBody>
      </p:sp>
      <p:sp>
        <p:nvSpPr>
          <p:cNvPr id="3" name="內容版面配置區 2"/>
          <p:cNvSpPr>
            <a:spLocks noGrp="1"/>
          </p:cNvSpPr>
          <p:nvPr>
            <p:ph idx="1"/>
          </p:nvPr>
        </p:nvSpPr>
        <p:spPr/>
        <p:txBody>
          <a:bodyPr/>
          <a:lstStyle/>
          <a:p>
            <a:pPr marL="514350" indent="-514350">
              <a:buFont typeface="+mj-lt"/>
              <a:buAutoNum type="arabicPeriod"/>
            </a:pPr>
            <a:r>
              <a:rPr lang="en-US" altLang="zh-TW" dirty="0" smtClean="0"/>
              <a:t>Create </a:t>
            </a:r>
            <a:r>
              <a:rPr lang="en-US" altLang="zh-TW" dirty="0"/>
              <a:t>a </a:t>
            </a:r>
            <a:r>
              <a:rPr lang="en-US" altLang="zh-TW" dirty="0" err="1"/>
              <a:t>shader</a:t>
            </a:r>
            <a:r>
              <a:rPr lang="en-US" altLang="zh-TW" dirty="0"/>
              <a:t> object.</a:t>
            </a:r>
          </a:p>
          <a:p>
            <a:pPr marL="514350" indent="-514350">
              <a:buFont typeface="+mj-lt"/>
              <a:buAutoNum type="arabicPeriod"/>
            </a:pPr>
            <a:r>
              <a:rPr lang="en-US" altLang="zh-TW" dirty="0" smtClean="0"/>
              <a:t>Compile </a:t>
            </a:r>
            <a:r>
              <a:rPr lang="en-US" altLang="zh-TW" dirty="0"/>
              <a:t>your </a:t>
            </a:r>
            <a:r>
              <a:rPr lang="en-US" altLang="zh-TW" dirty="0" err="1"/>
              <a:t>shader</a:t>
            </a:r>
            <a:r>
              <a:rPr lang="en-US" altLang="zh-TW" dirty="0"/>
              <a:t> source into the object.</a:t>
            </a:r>
          </a:p>
          <a:p>
            <a:pPr marL="514350" indent="-514350">
              <a:buFont typeface="+mj-lt"/>
              <a:buAutoNum type="arabicPeriod"/>
            </a:pPr>
            <a:r>
              <a:rPr lang="en-US" altLang="zh-TW" dirty="0" smtClean="0"/>
              <a:t>Verify </a:t>
            </a:r>
            <a:r>
              <a:rPr lang="en-US" altLang="zh-TW" dirty="0"/>
              <a:t>that your </a:t>
            </a:r>
            <a:r>
              <a:rPr lang="en-US" altLang="zh-TW" dirty="0" err="1"/>
              <a:t>shader</a:t>
            </a:r>
            <a:r>
              <a:rPr lang="en-US" altLang="zh-TW" dirty="0"/>
              <a:t> compiled successfully</a:t>
            </a:r>
            <a:endParaRPr lang="zh-TW" altLang="en-US" dirty="0"/>
          </a:p>
        </p:txBody>
      </p:sp>
    </p:spTree>
    <p:extLst>
      <p:ext uri="{BB962C8B-B14F-4D97-AF65-F5344CB8AC3E}">
        <p14:creationId xmlns:p14="http://schemas.microsoft.com/office/powerpoint/2010/main" val="39754020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0"/>
            <a:r>
              <a:rPr lang="en-US" dirty="0" smtClean="0"/>
              <a:t>OpenGL </a:t>
            </a:r>
            <a:r>
              <a:rPr lang="en-US" dirty="0"/>
              <a:t>–</a:t>
            </a:r>
            <a:r>
              <a:rPr lang="en-US" dirty="0" smtClean="0"/>
              <a:t> Libraries</a:t>
            </a:r>
            <a:endParaRPr lang="en-US" dirty="0"/>
          </a:p>
        </p:txBody>
      </p:sp>
      <p:sp>
        <p:nvSpPr>
          <p:cNvPr id="3" name="Content Placeholder 2"/>
          <p:cNvSpPr>
            <a:spLocks noGrp="1"/>
          </p:cNvSpPr>
          <p:nvPr>
            <p:ph idx="1"/>
          </p:nvPr>
        </p:nvSpPr>
        <p:spPr/>
        <p:txBody>
          <a:bodyPr>
            <a:normAutofit/>
          </a:bodyPr>
          <a:lstStyle/>
          <a:p>
            <a:pPr algn="l" rtl="0"/>
            <a:r>
              <a:rPr lang="en-US" dirty="0" smtClean="0"/>
              <a:t>OpenGL doesn’t support input or windowing</a:t>
            </a:r>
          </a:p>
          <a:p>
            <a:pPr algn="l" rtl="0"/>
            <a:endParaRPr lang="en-US" dirty="0"/>
          </a:p>
          <a:p>
            <a:pPr algn="l" rtl="0"/>
            <a:r>
              <a:rPr lang="en-US" dirty="0" smtClean="0"/>
              <a:t>GLUT (or </a:t>
            </a:r>
            <a:r>
              <a:rPr lang="en-US" dirty="0" err="1" smtClean="0">
                <a:solidFill>
                  <a:srgbClr val="0000FF"/>
                </a:solidFill>
              </a:rPr>
              <a:t>freeglut</a:t>
            </a:r>
            <a:r>
              <a:rPr lang="en-US" dirty="0" smtClean="0"/>
              <a:t>) is used to create a context</a:t>
            </a:r>
          </a:p>
          <a:p>
            <a:pPr algn="l" rtl="0"/>
            <a:endParaRPr lang="en-US" dirty="0"/>
          </a:p>
          <a:p>
            <a:pPr algn="l" rtl="0"/>
            <a:r>
              <a:rPr lang="en-US" dirty="0" smtClean="0"/>
              <a:t>Platform-dependent </a:t>
            </a:r>
            <a:r>
              <a:rPr lang="en-US" dirty="0" smtClean="0">
                <a:solidFill>
                  <a:srgbClr val="FF0000"/>
                </a:solidFill>
              </a:rPr>
              <a:t>extensions</a:t>
            </a:r>
            <a:r>
              <a:rPr lang="en-US" dirty="0" smtClean="0"/>
              <a:t> can be provided by vendors. Identified by ARB, EXT, ..</a:t>
            </a:r>
          </a:p>
          <a:p>
            <a:pPr algn="l" rtl="0"/>
            <a:endParaRPr lang="en-US" dirty="0"/>
          </a:p>
          <a:p>
            <a:pPr algn="l" rtl="0"/>
            <a:r>
              <a:rPr lang="en-US" dirty="0" smtClean="0">
                <a:solidFill>
                  <a:srgbClr val="0000FF"/>
                </a:solidFill>
              </a:rPr>
              <a:t>GLEW</a:t>
            </a:r>
            <a:r>
              <a:rPr lang="en-US" dirty="0" smtClean="0"/>
              <a:t> wraps the extraction of functionality</a:t>
            </a:r>
            <a:endParaRPr lang="en-US" dirty="0"/>
          </a:p>
        </p:txBody>
      </p:sp>
    </p:spTree>
    <p:extLst>
      <p:ext uri="{BB962C8B-B14F-4D97-AF65-F5344CB8AC3E}">
        <p14:creationId xmlns:p14="http://schemas.microsoft.com/office/powerpoint/2010/main" val="3175848324"/>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p:cNvPicPr>
            <a:picLocks noChangeAspect="1"/>
          </p:cNvPicPr>
          <p:nvPr/>
        </p:nvPicPr>
        <p:blipFill>
          <a:blip r:embed="rId2"/>
          <a:stretch>
            <a:fillRect/>
          </a:stretch>
        </p:blipFill>
        <p:spPr>
          <a:xfrm>
            <a:off x="8216326" y="1931227"/>
            <a:ext cx="3975674" cy="4926773"/>
          </a:xfrm>
          <a:prstGeom prst="rect">
            <a:avLst/>
          </a:prstGeom>
        </p:spPr>
      </p:pic>
      <p:sp>
        <p:nvSpPr>
          <p:cNvPr id="2" name="標題 1"/>
          <p:cNvSpPr>
            <a:spLocks noGrp="1"/>
          </p:cNvSpPr>
          <p:nvPr>
            <p:ph type="title"/>
          </p:nvPr>
        </p:nvSpPr>
        <p:spPr/>
        <p:txBody>
          <a:bodyPr/>
          <a:lstStyle/>
          <a:p>
            <a:r>
              <a:rPr lang="en-US" altLang="zh-TW" dirty="0"/>
              <a:t>Then</a:t>
            </a:r>
            <a:endParaRPr lang="zh-TW" altLang="en-US" dirty="0"/>
          </a:p>
        </p:txBody>
      </p:sp>
      <p:sp>
        <p:nvSpPr>
          <p:cNvPr id="3" name="內容版面配置區 2"/>
          <p:cNvSpPr>
            <a:spLocks noGrp="1"/>
          </p:cNvSpPr>
          <p:nvPr>
            <p:ph idx="1"/>
          </p:nvPr>
        </p:nvSpPr>
        <p:spPr/>
        <p:txBody>
          <a:bodyPr/>
          <a:lstStyle/>
          <a:p>
            <a:pPr marL="514350" indent="-514350">
              <a:buFont typeface="+mj-lt"/>
              <a:buAutoNum type="arabicPeriod"/>
            </a:pPr>
            <a:r>
              <a:rPr lang="en-US" altLang="zh-TW" dirty="0" smtClean="0"/>
              <a:t>Create </a:t>
            </a:r>
            <a:r>
              <a:rPr lang="en-US" altLang="zh-TW" dirty="0"/>
              <a:t>a </a:t>
            </a:r>
            <a:r>
              <a:rPr lang="en-US" altLang="zh-TW" dirty="0" err="1"/>
              <a:t>shader</a:t>
            </a:r>
            <a:r>
              <a:rPr lang="en-US" altLang="zh-TW" dirty="0"/>
              <a:t> program.</a:t>
            </a:r>
          </a:p>
          <a:p>
            <a:pPr marL="514350" indent="-514350">
              <a:buFont typeface="+mj-lt"/>
              <a:buAutoNum type="arabicPeriod"/>
            </a:pPr>
            <a:r>
              <a:rPr lang="en-US" altLang="zh-TW" dirty="0" smtClean="0"/>
              <a:t>Attach </a:t>
            </a:r>
            <a:r>
              <a:rPr lang="en-US" altLang="zh-TW" dirty="0"/>
              <a:t>the appropriate </a:t>
            </a:r>
            <a:r>
              <a:rPr lang="en-US" altLang="zh-TW" dirty="0" err="1"/>
              <a:t>shader</a:t>
            </a:r>
            <a:r>
              <a:rPr lang="en-US" altLang="zh-TW" dirty="0"/>
              <a:t> objects to the </a:t>
            </a:r>
            <a:r>
              <a:rPr lang="en-US" altLang="zh-TW" dirty="0" err="1"/>
              <a:t>shader</a:t>
            </a:r>
            <a:r>
              <a:rPr lang="en-US" altLang="zh-TW" dirty="0"/>
              <a:t> program.</a:t>
            </a:r>
          </a:p>
          <a:p>
            <a:pPr marL="514350" indent="-514350">
              <a:buFont typeface="+mj-lt"/>
              <a:buAutoNum type="arabicPeriod"/>
            </a:pPr>
            <a:r>
              <a:rPr lang="en-US" altLang="zh-TW" dirty="0" smtClean="0"/>
              <a:t>Link </a:t>
            </a:r>
            <a:r>
              <a:rPr lang="en-US" altLang="zh-TW" dirty="0"/>
              <a:t>the </a:t>
            </a:r>
            <a:r>
              <a:rPr lang="en-US" altLang="zh-TW" dirty="0" err="1"/>
              <a:t>shader</a:t>
            </a:r>
            <a:r>
              <a:rPr lang="en-US" altLang="zh-TW" dirty="0"/>
              <a:t> program.</a:t>
            </a:r>
          </a:p>
          <a:p>
            <a:pPr marL="514350" indent="-514350">
              <a:buFont typeface="+mj-lt"/>
              <a:buAutoNum type="arabicPeriod"/>
            </a:pPr>
            <a:r>
              <a:rPr lang="en-US" altLang="zh-TW" dirty="0" smtClean="0"/>
              <a:t>Verify </a:t>
            </a:r>
            <a:r>
              <a:rPr lang="en-US" altLang="zh-TW" dirty="0"/>
              <a:t>that the </a:t>
            </a:r>
            <a:r>
              <a:rPr lang="en-US" altLang="zh-TW" dirty="0" err="1"/>
              <a:t>shader</a:t>
            </a:r>
            <a:r>
              <a:rPr lang="en-US" altLang="zh-TW" dirty="0"/>
              <a:t> link phase completed successfully.</a:t>
            </a:r>
          </a:p>
          <a:p>
            <a:pPr marL="514350" indent="-514350">
              <a:buFont typeface="+mj-lt"/>
              <a:buAutoNum type="arabicPeriod"/>
            </a:pPr>
            <a:r>
              <a:rPr lang="en-US" altLang="zh-TW" dirty="0" smtClean="0"/>
              <a:t>Use </a:t>
            </a:r>
            <a:r>
              <a:rPr lang="en-US" altLang="zh-TW" dirty="0"/>
              <a:t>the </a:t>
            </a:r>
            <a:r>
              <a:rPr lang="en-US" altLang="zh-TW" dirty="0" err="1"/>
              <a:t>shader</a:t>
            </a:r>
            <a:r>
              <a:rPr lang="en-US" altLang="zh-TW" dirty="0"/>
              <a:t> for vertex or fragment processing.</a:t>
            </a:r>
            <a:endParaRPr lang="zh-TW" altLang="en-US" dirty="0"/>
          </a:p>
        </p:txBody>
      </p:sp>
    </p:spTree>
    <p:extLst>
      <p:ext uri="{BB962C8B-B14F-4D97-AF65-F5344CB8AC3E}">
        <p14:creationId xmlns:p14="http://schemas.microsoft.com/office/powerpoint/2010/main" val="664880185"/>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Getting Your Shaders into OpenGL</a:t>
            </a:r>
            <a:endParaRPr lang="en-US" dirty="0"/>
          </a:p>
        </p:txBody>
      </p:sp>
      <p:sp>
        <p:nvSpPr>
          <p:cNvPr id="3" name="Content Placeholder 2"/>
          <p:cNvSpPr>
            <a:spLocks noGrp="1"/>
          </p:cNvSpPr>
          <p:nvPr>
            <p:ph idx="1"/>
          </p:nvPr>
        </p:nvSpPr>
        <p:spPr>
          <a:xfrm>
            <a:off x="609601" y="1466491"/>
            <a:ext cx="5091289" cy="4883510"/>
          </a:xfrm>
        </p:spPr>
        <p:txBody>
          <a:bodyPr/>
          <a:lstStyle/>
          <a:p>
            <a:r>
              <a:rPr lang="en-US" dirty="0" smtClean="0"/>
              <a:t>Shaders need to be compiled and linked to form an executable shader program</a:t>
            </a:r>
          </a:p>
          <a:p>
            <a:r>
              <a:rPr lang="en-US" dirty="0" smtClean="0"/>
              <a:t>OpenGL provides the compiler and linker</a:t>
            </a:r>
          </a:p>
          <a:p>
            <a:r>
              <a:rPr lang="en-US" dirty="0" smtClean="0"/>
              <a:t>A program must contain</a:t>
            </a:r>
          </a:p>
          <a:p>
            <a:pPr lvl="1"/>
            <a:r>
              <a:rPr lang="en-US" dirty="0" smtClean="0"/>
              <a:t>vertex and fragment shaders</a:t>
            </a:r>
          </a:p>
          <a:p>
            <a:pPr lvl="1"/>
            <a:r>
              <a:rPr lang="en-US" dirty="0" smtClean="0"/>
              <a:t>other shaders are optional</a:t>
            </a:r>
          </a:p>
          <a:p>
            <a:endParaRPr lang="en-US" dirty="0" smtClean="0"/>
          </a:p>
        </p:txBody>
      </p:sp>
      <p:grpSp>
        <p:nvGrpSpPr>
          <p:cNvPr id="5" name="Group 4"/>
          <p:cNvGrpSpPr/>
          <p:nvPr/>
        </p:nvGrpSpPr>
        <p:grpSpPr>
          <a:xfrm>
            <a:off x="5929489" y="1466491"/>
            <a:ext cx="5726188" cy="5215385"/>
            <a:chOff x="4459585" y="943904"/>
            <a:chExt cx="4294641" cy="3911539"/>
          </a:xfrm>
        </p:grpSpPr>
        <p:sp>
          <p:nvSpPr>
            <p:cNvPr id="13" name="Flowchart: Process 12"/>
            <p:cNvSpPr/>
            <p:nvPr/>
          </p:nvSpPr>
          <p:spPr bwMode="auto">
            <a:xfrm>
              <a:off x="4459585" y="1510411"/>
              <a:ext cx="1180619" cy="512493"/>
            </a:xfrm>
            <a:prstGeom prst="flowChartProcess">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8844" tIns="108844" rIns="108844" bIns="108844" numCol="1" rtlCol="0" anchor="ctr" anchorCtr="0" compatLnSpc="1">
              <a:prstTxWarp prst="textNoShape">
                <a:avLst/>
              </a:prstTxWarp>
              <a:noAutofit/>
            </a:bodyPr>
            <a:lstStyle/>
            <a:p>
              <a:pPr algn="ctr" defTabSz="1088413" eaLnBrk="0" hangingPunct="0">
                <a:spcBef>
                  <a:spcPct val="50000"/>
                </a:spcBef>
              </a:pPr>
              <a:r>
                <a:rPr lang="en-US" sz="1867" dirty="0">
                  <a:solidFill>
                    <a:srgbClr val="FFFFFF"/>
                  </a:solidFill>
                </a:rPr>
                <a:t>Create</a:t>
              </a:r>
              <a:br>
                <a:rPr lang="en-US" sz="1867" dirty="0">
                  <a:solidFill>
                    <a:srgbClr val="FFFFFF"/>
                  </a:solidFill>
                </a:rPr>
              </a:br>
              <a:r>
                <a:rPr lang="en-US" sz="1867" dirty="0">
                  <a:solidFill>
                    <a:srgbClr val="FFFFFF"/>
                  </a:solidFill>
                </a:rPr>
                <a:t>Shader</a:t>
              </a:r>
            </a:p>
          </p:txBody>
        </p:sp>
        <p:sp>
          <p:nvSpPr>
            <p:cNvPr id="14" name="Flowchart: Process 13"/>
            <p:cNvSpPr/>
            <p:nvPr/>
          </p:nvSpPr>
          <p:spPr bwMode="auto">
            <a:xfrm>
              <a:off x="4459585" y="2076920"/>
              <a:ext cx="1180619" cy="512493"/>
            </a:xfrm>
            <a:prstGeom prst="flowChartProcess">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8844" tIns="108844" rIns="108844" bIns="108844" numCol="1" rtlCol="0" anchor="ctr" anchorCtr="0" compatLnSpc="1">
              <a:prstTxWarp prst="textNoShape">
                <a:avLst/>
              </a:prstTxWarp>
              <a:normAutofit fontScale="92500" lnSpcReduction="20000"/>
            </a:bodyPr>
            <a:lstStyle/>
            <a:p>
              <a:pPr algn="ctr" defTabSz="1088413" eaLnBrk="0" hangingPunct="0">
                <a:spcBef>
                  <a:spcPct val="50000"/>
                </a:spcBef>
              </a:pPr>
              <a:r>
                <a:rPr lang="en-US" sz="1867" dirty="0">
                  <a:solidFill>
                    <a:srgbClr val="FFFFFF"/>
                  </a:solidFill>
                </a:rPr>
                <a:t>Load Shader Source</a:t>
              </a:r>
            </a:p>
          </p:txBody>
        </p:sp>
        <p:sp>
          <p:nvSpPr>
            <p:cNvPr id="15" name="Flowchart: Process 14"/>
            <p:cNvSpPr/>
            <p:nvPr/>
          </p:nvSpPr>
          <p:spPr bwMode="auto">
            <a:xfrm>
              <a:off x="4459585" y="2643427"/>
              <a:ext cx="1180619" cy="512493"/>
            </a:xfrm>
            <a:prstGeom prst="flowChartProcess">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8844" tIns="108844" rIns="108844" bIns="108844" numCol="1" rtlCol="0" anchor="ctr" anchorCtr="0" compatLnSpc="1">
              <a:prstTxWarp prst="textNoShape">
                <a:avLst/>
              </a:prstTxWarp>
              <a:normAutofit fontScale="92500" lnSpcReduction="20000"/>
            </a:bodyPr>
            <a:lstStyle/>
            <a:p>
              <a:pPr algn="ctr" defTabSz="1088413" eaLnBrk="0" hangingPunct="0">
                <a:spcBef>
                  <a:spcPct val="50000"/>
                </a:spcBef>
              </a:pPr>
              <a:r>
                <a:rPr lang="en-US" sz="1867" dirty="0">
                  <a:solidFill>
                    <a:srgbClr val="FFFFFF"/>
                  </a:solidFill>
                </a:rPr>
                <a:t>Compile Shader</a:t>
              </a:r>
            </a:p>
          </p:txBody>
        </p:sp>
        <p:sp>
          <p:nvSpPr>
            <p:cNvPr id="17" name="Flowchart: Process 16"/>
            <p:cNvSpPr/>
            <p:nvPr/>
          </p:nvSpPr>
          <p:spPr bwMode="auto">
            <a:xfrm>
              <a:off x="4459585" y="943904"/>
              <a:ext cx="1180619" cy="512493"/>
            </a:xfrm>
            <a:prstGeom prst="flowChartProcess">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8844" tIns="108844" rIns="108844" bIns="108844" numCol="1" rtlCol="0" anchor="ctr" anchorCtr="0" compatLnSpc="1">
              <a:prstTxWarp prst="textNoShape">
                <a:avLst/>
              </a:prstTxWarp>
              <a:normAutofit fontScale="92500" lnSpcReduction="20000"/>
            </a:bodyPr>
            <a:lstStyle/>
            <a:p>
              <a:pPr algn="ctr" defTabSz="1088413" eaLnBrk="0" hangingPunct="0">
                <a:spcBef>
                  <a:spcPct val="50000"/>
                </a:spcBef>
              </a:pPr>
              <a:r>
                <a:rPr lang="en-US" sz="1867" dirty="0">
                  <a:solidFill>
                    <a:schemeClr val="bg1"/>
                  </a:solidFill>
                </a:rPr>
                <a:t>Create Program</a:t>
              </a:r>
            </a:p>
          </p:txBody>
        </p:sp>
        <p:sp>
          <p:nvSpPr>
            <p:cNvPr id="18" name="Flowchart: Process 17"/>
            <p:cNvSpPr/>
            <p:nvPr/>
          </p:nvSpPr>
          <p:spPr bwMode="auto">
            <a:xfrm>
              <a:off x="4459585" y="3209936"/>
              <a:ext cx="1180619" cy="512493"/>
            </a:xfrm>
            <a:prstGeom prst="flowChartProcess">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8844" tIns="108844" rIns="108844" bIns="108844" numCol="1" rtlCol="0" anchor="ctr" anchorCtr="0" compatLnSpc="1">
              <a:prstTxWarp prst="textNoShape">
                <a:avLst/>
              </a:prstTxWarp>
              <a:normAutofit fontScale="92500" lnSpcReduction="20000"/>
            </a:bodyPr>
            <a:lstStyle/>
            <a:p>
              <a:pPr algn="ctr" defTabSz="1088413" eaLnBrk="0" hangingPunct="0">
                <a:spcBef>
                  <a:spcPct val="50000"/>
                </a:spcBef>
              </a:pPr>
              <a:r>
                <a:rPr lang="en-US" sz="1867" dirty="0">
                  <a:solidFill>
                    <a:srgbClr val="FFFFFF"/>
                  </a:solidFill>
                </a:rPr>
                <a:t>Attach Shader to Program</a:t>
              </a:r>
            </a:p>
          </p:txBody>
        </p:sp>
        <p:sp>
          <p:nvSpPr>
            <p:cNvPr id="19" name="Flowchart: Process 18"/>
            <p:cNvSpPr/>
            <p:nvPr/>
          </p:nvSpPr>
          <p:spPr bwMode="auto">
            <a:xfrm>
              <a:off x="4459585" y="3776444"/>
              <a:ext cx="1180619" cy="512493"/>
            </a:xfrm>
            <a:prstGeom prst="flowChartProcess">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8844" tIns="108844" rIns="108844" bIns="108844" numCol="1" rtlCol="0" anchor="ctr" anchorCtr="0" compatLnSpc="1">
              <a:prstTxWarp prst="textNoShape">
                <a:avLst/>
              </a:prstTxWarp>
              <a:normAutofit/>
            </a:bodyPr>
            <a:lstStyle/>
            <a:p>
              <a:pPr algn="ctr" defTabSz="1088413" eaLnBrk="0" hangingPunct="0">
                <a:spcBef>
                  <a:spcPct val="50000"/>
                </a:spcBef>
              </a:pPr>
              <a:r>
                <a:rPr lang="en-US" sz="1867" dirty="0">
                  <a:solidFill>
                    <a:srgbClr val="FFFFFF"/>
                  </a:solidFill>
                </a:rPr>
                <a:t>Link Program</a:t>
              </a:r>
            </a:p>
          </p:txBody>
        </p:sp>
        <p:sp>
          <p:nvSpPr>
            <p:cNvPr id="20" name="TextBox 19"/>
            <p:cNvSpPr txBox="1"/>
            <p:nvPr/>
          </p:nvSpPr>
          <p:spPr>
            <a:xfrm>
              <a:off x="5760778" y="1102983"/>
              <a:ext cx="1718171" cy="282436"/>
            </a:xfrm>
            <a:prstGeom prst="rect">
              <a:avLst/>
            </a:prstGeom>
            <a:noFill/>
            <a:ln>
              <a:noFill/>
            </a:ln>
          </p:spPr>
          <p:txBody>
            <a:bodyPr wrap="none" lIns="108844" tIns="54421" rIns="108844" bIns="54421" rtlCol="0">
              <a:spAutoFit/>
            </a:bodyPr>
            <a:lstStyle/>
            <a:p>
              <a:r>
                <a:rPr lang="en-US" sz="1733" dirty="0" err="1">
                  <a:solidFill>
                    <a:srgbClr val="660066"/>
                  </a:solidFill>
                  <a:latin typeface="Consolas"/>
                  <a:cs typeface="Consolas"/>
                </a:rPr>
                <a:t>glCreateProgram</a:t>
              </a:r>
              <a:r>
                <a:rPr lang="en-US" sz="1733" dirty="0">
                  <a:solidFill>
                    <a:srgbClr val="660066"/>
                  </a:solidFill>
                  <a:latin typeface="Consolas"/>
                  <a:cs typeface="Consolas"/>
                </a:rPr>
                <a:t>()</a:t>
              </a:r>
            </a:p>
          </p:txBody>
        </p:sp>
        <p:sp>
          <p:nvSpPr>
            <p:cNvPr id="21" name="TextBox 20"/>
            <p:cNvSpPr txBox="1"/>
            <p:nvPr/>
          </p:nvSpPr>
          <p:spPr>
            <a:xfrm>
              <a:off x="5765507" y="2224211"/>
              <a:ext cx="1626799" cy="282436"/>
            </a:xfrm>
            <a:prstGeom prst="rect">
              <a:avLst/>
            </a:prstGeom>
            <a:noFill/>
            <a:ln>
              <a:noFill/>
            </a:ln>
          </p:spPr>
          <p:txBody>
            <a:bodyPr wrap="none" lIns="108844" tIns="54421" rIns="108844" bIns="54421" rtlCol="0">
              <a:spAutoFit/>
            </a:bodyPr>
            <a:lstStyle/>
            <a:p>
              <a:r>
                <a:rPr lang="en-US" sz="1733" dirty="0" err="1">
                  <a:solidFill>
                    <a:srgbClr val="660066"/>
                  </a:solidFill>
                  <a:latin typeface="Consolas"/>
                  <a:cs typeface="Consolas"/>
                </a:rPr>
                <a:t>glShaderSource</a:t>
              </a:r>
              <a:r>
                <a:rPr lang="en-US" sz="1733" dirty="0">
                  <a:solidFill>
                    <a:srgbClr val="660066"/>
                  </a:solidFill>
                  <a:latin typeface="Consolas"/>
                  <a:cs typeface="Consolas"/>
                </a:rPr>
                <a:t>()</a:t>
              </a:r>
            </a:p>
          </p:txBody>
        </p:sp>
        <p:sp>
          <p:nvSpPr>
            <p:cNvPr id="22" name="TextBox 21"/>
            <p:cNvSpPr txBox="1"/>
            <p:nvPr/>
          </p:nvSpPr>
          <p:spPr>
            <a:xfrm>
              <a:off x="5767383" y="2787021"/>
              <a:ext cx="1718171" cy="282436"/>
            </a:xfrm>
            <a:prstGeom prst="rect">
              <a:avLst/>
            </a:prstGeom>
            <a:noFill/>
            <a:ln>
              <a:noFill/>
            </a:ln>
          </p:spPr>
          <p:txBody>
            <a:bodyPr wrap="none" lIns="108844" tIns="54421" rIns="108844" bIns="54421" rtlCol="0">
              <a:spAutoFit/>
            </a:bodyPr>
            <a:lstStyle/>
            <a:p>
              <a:r>
                <a:rPr lang="en-US" sz="1733" dirty="0" err="1">
                  <a:solidFill>
                    <a:srgbClr val="660066"/>
                  </a:solidFill>
                  <a:latin typeface="Consolas"/>
                  <a:cs typeface="Consolas"/>
                </a:rPr>
                <a:t>glCompileShader</a:t>
              </a:r>
              <a:r>
                <a:rPr lang="en-US" sz="1733" dirty="0">
                  <a:solidFill>
                    <a:srgbClr val="660066"/>
                  </a:solidFill>
                  <a:latin typeface="Consolas"/>
                  <a:cs typeface="Consolas"/>
                </a:rPr>
                <a:t>()</a:t>
              </a:r>
            </a:p>
          </p:txBody>
        </p:sp>
        <p:sp>
          <p:nvSpPr>
            <p:cNvPr id="23" name="TextBox 22"/>
            <p:cNvSpPr txBox="1"/>
            <p:nvPr/>
          </p:nvSpPr>
          <p:spPr>
            <a:xfrm>
              <a:off x="5755952" y="1664638"/>
              <a:ext cx="1626799" cy="282436"/>
            </a:xfrm>
            <a:prstGeom prst="rect">
              <a:avLst/>
            </a:prstGeom>
            <a:noFill/>
            <a:ln>
              <a:noFill/>
            </a:ln>
          </p:spPr>
          <p:txBody>
            <a:bodyPr wrap="none" lIns="108844" tIns="54421" rIns="108844" bIns="54421" rtlCol="0">
              <a:spAutoFit/>
            </a:bodyPr>
            <a:lstStyle/>
            <a:p>
              <a:r>
                <a:rPr lang="en-US" sz="1733" dirty="0" err="1">
                  <a:solidFill>
                    <a:srgbClr val="660066"/>
                  </a:solidFill>
                  <a:latin typeface="Consolas"/>
                  <a:cs typeface="Consolas"/>
                </a:rPr>
                <a:t>glCreateShader</a:t>
              </a:r>
              <a:r>
                <a:rPr lang="en-US" sz="1733" dirty="0">
                  <a:solidFill>
                    <a:srgbClr val="660066"/>
                  </a:solidFill>
                  <a:latin typeface="Consolas"/>
                  <a:cs typeface="Consolas"/>
                </a:rPr>
                <a:t>()</a:t>
              </a:r>
            </a:p>
          </p:txBody>
        </p:sp>
        <p:sp>
          <p:nvSpPr>
            <p:cNvPr id="24" name="TextBox 23"/>
            <p:cNvSpPr txBox="1"/>
            <p:nvPr/>
          </p:nvSpPr>
          <p:spPr>
            <a:xfrm>
              <a:off x="5753579" y="3337250"/>
              <a:ext cx="1626799" cy="282436"/>
            </a:xfrm>
            <a:prstGeom prst="rect">
              <a:avLst/>
            </a:prstGeom>
            <a:noFill/>
            <a:ln>
              <a:noFill/>
            </a:ln>
          </p:spPr>
          <p:txBody>
            <a:bodyPr wrap="none" lIns="108844" tIns="54421" rIns="108844" bIns="54421" rtlCol="0">
              <a:spAutoFit/>
            </a:bodyPr>
            <a:lstStyle/>
            <a:p>
              <a:r>
                <a:rPr lang="en-US" sz="1733" dirty="0" err="1">
                  <a:solidFill>
                    <a:srgbClr val="660066"/>
                  </a:solidFill>
                  <a:latin typeface="Consolas"/>
                  <a:cs typeface="Consolas"/>
                </a:rPr>
                <a:t>glAttachShader</a:t>
              </a:r>
              <a:r>
                <a:rPr lang="en-US" sz="1733" dirty="0">
                  <a:solidFill>
                    <a:srgbClr val="660066"/>
                  </a:solidFill>
                  <a:latin typeface="Consolas"/>
                  <a:cs typeface="Consolas"/>
                </a:rPr>
                <a:t>()</a:t>
              </a:r>
            </a:p>
          </p:txBody>
        </p:sp>
        <p:sp>
          <p:nvSpPr>
            <p:cNvPr id="25" name="TextBox 24"/>
            <p:cNvSpPr txBox="1"/>
            <p:nvPr/>
          </p:nvSpPr>
          <p:spPr>
            <a:xfrm>
              <a:off x="5767030" y="3939291"/>
              <a:ext cx="1535428" cy="282436"/>
            </a:xfrm>
            <a:prstGeom prst="rect">
              <a:avLst/>
            </a:prstGeom>
            <a:noFill/>
            <a:ln>
              <a:noFill/>
            </a:ln>
          </p:spPr>
          <p:txBody>
            <a:bodyPr wrap="none" lIns="108844" tIns="54421" rIns="108844" bIns="54421" rtlCol="0">
              <a:spAutoFit/>
            </a:bodyPr>
            <a:lstStyle/>
            <a:p>
              <a:r>
                <a:rPr lang="en-US" sz="1733" dirty="0" err="1">
                  <a:solidFill>
                    <a:srgbClr val="660066"/>
                  </a:solidFill>
                  <a:latin typeface="Consolas"/>
                  <a:cs typeface="Consolas"/>
                </a:rPr>
                <a:t>glLinkProgram</a:t>
              </a:r>
              <a:r>
                <a:rPr lang="en-US" sz="1733" dirty="0">
                  <a:solidFill>
                    <a:srgbClr val="660066"/>
                  </a:solidFill>
                  <a:latin typeface="Consolas"/>
                  <a:cs typeface="Consolas"/>
                </a:rPr>
                <a:t>()</a:t>
              </a:r>
            </a:p>
          </p:txBody>
        </p:sp>
        <p:sp>
          <p:nvSpPr>
            <p:cNvPr id="26" name="Flowchart: Process 25"/>
            <p:cNvSpPr/>
            <p:nvPr/>
          </p:nvSpPr>
          <p:spPr bwMode="auto">
            <a:xfrm>
              <a:off x="4459585" y="4342950"/>
              <a:ext cx="1180619" cy="512493"/>
            </a:xfrm>
            <a:prstGeom prst="flowChartProcess">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8844" tIns="108844" rIns="108844" bIns="108844" numCol="1" rtlCol="0" anchor="ctr" anchorCtr="0" compatLnSpc="1">
              <a:prstTxWarp prst="textNoShape">
                <a:avLst/>
              </a:prstTxWarp>
              <a:normAutofit/>
            </a:bodyPr>
            <a:lstStyle/>
            <a:p>
              <a:pPr algn="ctr" defTabSz="1088413" eaLnBrk="0" hangingPunct="0">
                <a:spcBef>
                  <a:spcPct val="50000"/>
                </a:spcBef>
              </a:pPr>
              <a:r>
                <a:rPr lang="en-US" sz="1867" dirty="0">
                  <a:solidFill>
                    <a:srgbClr val="FFFFFF"/>
                  </a:solidFill>
                </a:rPr>
                <a:t>Use Program</a:t>
              </a:r>
            </a:p>
          </p:txBody>
        </p:sp>
        <p:sp>
          <p:nvSpPr>
            <p:cNvPr id="27" name="TextBox 26"/>
            <p:cNvSpPr txBox="1"/>
            <p:nvPr/>
          </p:nvSpPr>
          <p:spPr>
            <a:xfrm>
              <a:off x="5804844" y="4497563"/>
              <a:ext cx="1444057" cy="282436"/>
            </a:xfrm>
            <a:prstGeom prst="rect">
              <a:avLst/>
            </a:prstGeom>
            <a:noFill/>
            <a:ln>
              <a:noFill/>
            </a:ln>
          </p:spPr>
          <p:txBody>
            <a:bodyPr wrap="none" lIns="108844" tIns="54421" rIns="108844" bIns="54421" rtlCol="0">
              <a:spAutoFit/>
            </a:bodyPr>
            <a:lstStyle/>
            <a:p>
              <a:r>
                <a:rPr lang="en-US" sz="1733" dirty="0" err="1">
                  <a:solidFill>
                    <a:srgbClr val="660066"/>
                  </a:solidFill>
                  <a:latin typeface="Consolas"/>
                  <a:cs typeface="Consolas"/>
                </a:rPr>
                <a:t>glUseProgram</a:t>
              </a:r>
              <a:r>
                <a:rPr lang="en-US" sz="1733" dirty="0">
                  <a:solidFill>
                    <a:srgbClr val="660066"/>
                  </a:solidFill>
                  <a:latin typeface="Consolas"/>
                  <a:cs typeface="Consolas"/>
                </a:rPr>
                <a:t>()</a:t>
              </a:r>
            </a:p>
          </p:txBody>
        </p:sp>
        <p:sp>
          <p:nvSpPr>
            <p:cNvPr id="31" name="Right Brace 30"/>
            <p:cNvSpPr/>
            <p:nvPr/>
          </p:nvSpPr>
          <p:spPr bwMode="auto">
            <a:xfrm>
              <a:off x="7339890" y="1510412"/>
              <a:ext cx="339394" cy="2219014"/>
            </a:xfrm>
            <a:prstGeom prst="rightBrace">
              <a:avLst/>
            </a:prstGeom>
            <a:noFill/>
            <a:ln w="9525" cap="flat" cmpd="sng" algn="ctr">
              <a:solidFill>
                <a:schemeClr val="tx1"/>
              </a:solidFill>
              <a:prstDash val="solid"/>
              <a:round/>
              <a:headEnd type="none" w="med" len="med"/>
              <a:tailEnd type="none" w="med" len="med"/>
            </a:ln>
            <a:effectLst/>
          </p:spPr>
          <p:txBody>
            <a:bodyPr vert="horz" wrap="none" lIns="108844" tIns="108844" rIns="108844" bIns="108844" numCol="1" rtlCol="0" anchor="ctr" anchorCtr="0" compatLnSpc="1">
              <a:prstTxWarp prst="textNoShape">
                <a:avLst/>
              </a:prstTxWarp>
              <a:noAutofit/>
            </a:bodyPr>
            <a:lstStyle/>
            <a:p>
              <a:pPr algn="ctr" defTabSz="1088413" eaLnBrk="0" hangingPunct="0">
                <a:spcBef>
                  <a:spcPct val="50000"/>
                </a:spcBef>
              </a:pPr>
              <a:endParaRPr lang="en-US" sz="2800" dirty="0">
                <a:latin typeface="Times" charset="0"/>
              </a:endParaRPr>
            </a:p>
          </p:txBody>
        </p:sp>
        <p:sp>
          <p:nvSpPr>
            <p:cNvPr id="32" name="TextBox 31"/>
            <p:cNvSpPr txBox="1"/>
            <p:nvPr/>
          </p:nvSpPr>
          <p:spPr>
            <a:xfrm>
              <a:off x="7802342" y="1656600"/>
              <a:ext cx="951884" cy="1682482"/>
            </a:xfrm>
            <a:prstGeom prst="rect">
              <a:avLst/>
            </a:prstGeom>
            <a:noFill/>
            <a:ln>
              <a:noFill/>
            </a:ln>
          </p:spPr>
          <p:txBody>
            <a:bodyPr wrap="square" lIns="108844" tIns="54421" rIns="108844" bIns="54421" rtlCol="0">
              <a:spAutoFit/>
            </a:bodyPr>
            <a:lstStyle/>
            <a:p>
              <a:r>
                <a:rPr lang="en-US" sz="1733" dirty="0"/>
                <a:t>These steps need to be repeated for each type of shader in the shader program</a:t>
              </a:r>
            </a:p>
          </p:txBody>
        </p:sp>
      </p:grpSp>
    </p:spTree>
    <p:extLst>
      <p:ext uri="{BB962C8B-B14F-4D97-AF65-F5344CB8AC3E}">
        <p14:creationId xmlns:p14="http://schemas.microsoft.com/office/powerpoint/2010/main" val="23665536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6914" name="Rectangle 2"/>
          <p:cNvSpPr>
            <a:spLocks noGrp="1" noChangeArrowheads="1"/>
          </p:cNvSpPr>
          <p:nvPr>
            <p:ph type="title"/>
          </p:nvPr>
        </p:nvSpPr>
        <p:spPr/>
        <p:txBody>
          <a:bodyPr/>
          <a:lstStyle/>
          <a:p>
            <a:r>
              <a:rPr lang="en-US" dirty="0" smtClean="0"/>
              <a:t>GLSL Data Types</a:t>
            </a:r>
            <a:endParaRPr lang="en-US" dirty="0"/>
          </a:p>
        </p:txBody>
      </p:sp>
      <p:sp>
        <p:nvSpPr>
          <p:cNvPr id="130051" name="Rectangle 3"/>
          <p:cNvSpPr>
            <a:spLocks noGrp="1" noChangeArrowheads="1"/>
          </p:cNvSpPr>
          <p:nvPr>
            <p:ph idx="1"/>
          </p:nvPr>
        </p:nvSpPr>
        <p:spPr/>
        <p:txBody>
          <a:bodyPr>
            <a:normAutofit/>
          </a:bodyPr>
          <a:lstStyle/>
          <a:p>
            <a:r>
              <a:rPr lang="en-US" dirty="0" smtClean="0"/>
              <a:t>Scalar types:	</a:t>
            </a:r>
            <a:r>
              <a:rPr lang="en-US" dirty="0" smtClean="0">
                <a:solidFill>
                  <a:srgbClr val="660066"/>
                </a:solidFill>
                <a:latin typeface="Consolas"/>
                <a:cs typeface="Consolas"/>
              </a:rPr>
              <a:t>float, </a:t>
            </a:r>
            <a:r>
              <a:rPr lang="en-US" dirty="0" err="1" smtClean="0">
                <a:solidFill>
                  <a:srgbClr val="660066"/>
                </a:solidFill>
                <a:latin typeface="Consolas"/>
                <a:cs typeface="Consolas"/>
              </a:rPr>
              <a:t>int</a:t>
            </a:r>
            <a:r>
              <a:rPr lang="en-US" dirty="0" smtClean="0">
                <a:solidFill>
                  <a:srgbClr val="660066"/>
                </a:solidFill>
                <a:latin typeface="Consolas"/>
                <a:cs typeface="Consolas"/>
              </a:rPr>
              <a:t>, </a:t>
            </a:r>
            <a:r>
              <a:rPr lang="en-US" dirty="0" err="1" smtClean="0">
                <a:solidFill>
                  <a:srgbClr val="660066"/>
                </a:solidFill>
                <a:latin typeface="Consolas"/>
                <a:cs typeface="Consolas"/>
              </a:rPr>
              <a:t>bool</a:t>
            </a:r>
            <a:endParaRPr lang="en-US" dirty="0" smtClean="0"/>
          </a:p>
          <a:p>
            <a:r>
              <a:rPr lang="en-US" dirty="0" smtClean="0"/>
              <a:t>Vector types:	</a:t>
            </a:r>
            <a:r>
              <a:rPr lang="en-US" dirty="0" smtClean="0">
                <a:solidFill>
                  <a:srgbClr val="660066"/>
                </a:solidFill>
                <a:latin typeface="Consolas"/>
                <a:cs typeface="Consolas"/>
              </a:rPr>
              <a:t>vec2, vec3, vec4</a:t>
            </a:r>
          </a:p>
          <a:p>
            <a:pPr marL="0" indent="0">
              <a:buNone/>
            </a:pPr>
            <a:r>
              <a:rPr lang="en-US" dirty="0" smtClean="0">
                <a:solidFill>
                  <a:srgbClr val="660066"/>
                </a:solidFill>
                <a:latin typeface="Consolas"/>
                <a:cs typeface="Consolas"/>
              </a:rPr>
              <a:t>             	ivec2, ivec3, ivec4</a:t>
            </a:r>
          </a:p>
          <a:p>
            <a:pPr marL="0" indent="0">
              <a:buNone/>
            </a:pPr>
            <a:r>
              <a:rPr lang="en-US" dirty="0" smtClean="0">
                <a:solidFill>
                  <a:srgbClr val="660066"/>
                </a:solidFill>
                <a:latin typeface="Consolas"/>
                <a:cs typeface="Consolas"/>
              </a:rPr>
              <a:t>             	bvec2, bvec3, bvec4</a:t>
            </a:r>
            <a:endParaRPr lang="en-US" dirty="0" smtClean="0"/>
          </a:p>
          <a:p>
            <a:r>
              <a:rPr lang="en-US" dirty="0" smtClean="0"/>
              <a:t>Matrix types: 	</a:t>
            </a:r>
            <a:r>
              <a:rPr lang="en-US" dirty="0" smtClean="0">
                <a:solidFill>
                  <a:srgbClr val="660066"/>
                </a:solidFill>
                <a:latin typeface="Consolas"/>
                <a:cs typeface="Consolas"/>
              </a:rPr>
              <a:t>mat2, mat3, mat4</a:t>
            </a:r>
            <a:endParaRPr lang="en-US" dirty="0" smtClean="0"/>
          </a:p>
          <a:p>
            <a:r>
              <a:rPr lang="en-US" dirty="0" smtClean="0"/>
              <a:t>Texture sampling: </a:t>
            </a:r>
            <a:r>
              <a:rPr lang="en-US" dirty="0" smtClean="0">
                <a:solidFill>
                  <a:srgbClr val="660066"/>
                </a:solidFill>
                <a:latin typeface="Consolas"/>
                <a:cs typeface="Consolas"/>
              </a:rPr>
              <a:t>sampler1D, sampler2D, </a:t>
            </a:r>
            <a:br>
              <a:rPr lang="en-US" dirty="0" smtClean="0">
                <a:solidFill>
                  <a:srgbClr val="660066"/>
                </a:solidFill>
                <a:latin typeface="Consolas"/>
                <a:cs typeface="Consolas"/>
              </a:rPr>
            </a:br>
            <a:r>
              <a:rPr lang="en-US" dirty="0" smtClean="0">
                <a:solidFill>
                  <a:srgbClr val="660066"/>
                </a:solidFill>
                <a:latin typeface="Consolas"/>
                <a:cs typeface="Consolas"/>
              </a:rPr>
              <a:t>			  sampler3D, </a:t>
            </a:r>
            <a:r>
              <a:rPr lang="en-US" dirty="0" err="1" smtClean="0">
                <a:solidFill>
                  <a:srgbClr val="660066"/>
                </a:solidFill>
                <a:latin typeface="Consolas"/>
                <a:cs typeface="Consolas"/>
              </a:rPr>
              <a:t>samplerCube</a:t>
            </a:r>
            <a:endParaRPr lang="en-US" dirty="0" smtClean="0">
              <a:solidFill>
                <a:srgbClr val="660066"/>
              </a:solidFill>
              <a:latin typeface="Consolas"/>
              <a:cs typeface="Consolas"/>
            </a:endParaRPr>
          </a:p>
          <a:p>
            <a:r>
              <a:rPr lang="en-US" dirty="0"/>
              <a:t>C++ </a:t>
            </a:r>
            <a:r>
              <a:rPr lang="en-US"/>
              <a:t>Style </a:t>
            </a:r>
            <a:r>
              <a:rPr lang="en-US" smtClean="0"/>
              <a:t>Constructors </a:t>
            </a:r>
            <a:endParaRPr lang="en-US" dirty="0" smtClean="0"/>
          </a:p>
          <a:p>
            <a:pPr marL="487668" lvl="1" indent="0">
              <a:buNone/>
            </a:pPr>
            <a:r>
              <a:rPr lang="en-US" dirty="0" smtClean="0">
                <a:solidFill>
                  <a:srgbClr val="660066"/>
                </a:solidFill>
                <a:latin typeface="Consolas" pitchFamily="49" charset="0"/>
                <a:cs typeface="Consolas" pitchFamily="49" charset="0"/>
              </a:rPr>
              <a:t>	vec3 </a:t>
            </a:r>
            <a:r>
              <a:rPr lang="en-US" dirty="0">
                <a:solidFill>
                  <a:srgbClr val="660066"/>
                </a:solidFill>
                <a:latin typeface="Consolas" pitchFamily="49" charset="0"/>
                <a:cs typeface="Consolas" pitchFamily="49" charset="0"/>
              </a:rPr>
              <a:t>a = vec3(1.0, 2.0, 3.0);</a:t>
            </a:r>
          </a:p>
          <a:p>
            <a:endParaRPr lang="en-US" dirty="0" smtClean="0"/>
          </a:p>
          <a:p>
            <a:endParaRPr lang="en-US" dirty="0" smtClean="0"/>
          </a:p>
          <a:p>
            <a:endParaRPr lang="en-US" dirty="0"/>
          </a:p>
        </p:txBody>
      </p:sp>
    </p:spTree>
    <p:extLst>
      <p:ext uri="{BB962C8B-B14F-4D97-AF65-F5344CB8AC3E}">
        <p14:creationId xmlns:p14="http://schemas.microsoft.com/office/powerpoint/2010/main" val="1172158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Operators</a:t>
            </a:r>
            <a:endParaRPr lang="en-US" dirty="0"/>
          </a:p>
        </p:txBody>
      </p:sp>
      <p:sp>
        <p:nvSpPr>
          <p:cNvPr id="3" name="Content Placeholder 2"/>
          <p:cNvSpPr>
            <a:spLocks noGrp="1"/>
          </p:cNvSpPr>
          <p:nvPr>
            <p:ph idx="1"/>
          </p:nvPr>
        </p:nvSpPr>
        <p:spPr/>
        <p:txBody>
          <a:bodyPr/>
          <a:lstStyle/>
          <a:p>
            <a:r>
              <a:rPr lang="en-US" dirty="0" smtClean="0"/>
              <a:t>Standard C/C++ arithmetic and logic operators</a:t>
            </a:r>
          </a:p>
          <a:p>
            <a:r>
              <a:rPr lang="en-US" dirty="0" smtClean="0"/>
              <a:t>Overloaded operators for matrix and vector operations</a:t>
            </a:r>
            <a:br>
              <a:rPr lang="en-US" dirty="0" smtClean="0"/>
            </a:br>
            <a:endParaRPr lang="en-US" dirty="0" smtClean="0"/>
          </a:p>
          <a:p>
            <a:pPr marL="952428" lvl="2" indent="0">
              <a:buNone/>
            </a:pPr>
            <a:r>
              <a:rPr lang="en-US" dirty="0">
                <a:solidFill>
                  <a:srgbClr val="660066"/>
                </a:solidFill>
                <a:latin typeface="Consolas" pitchFamily="49" charset="0"/>
                <a:cs typeface="Consolas" pitchFamily="49" charset="0"/>
              </a:rPr>
              <a:t>mat4 m;</a:t>
            </a:r>
          </a:p>
          <a:p>
            <a:pPr marL="952428" lvl="2" indent="0">
              <a:buNone/>
            </a:pPr>
            <a:r>
              <a:rPr lang="en-US" dirty="0">
                <a:solidFill>
                  <a:srgbClr val="660066"/>
                </a:solidFill>
                <a:latin typeface="Consolas" pitchFamily="49" charset="0"/>
                <a:cs typeface="Consolas" pitchFamily="49" charset="0"/>
              </a:rPr>
              <a:t>vec4 a, b, c;</a:t>
            </a:r>
          </a:p>
          <a:p>
            <a:pPr marL="952428" lvl="2" indent="0">
              <a:buNone/>
            </a:pPr>
            <a:endParaRPr lang="en-US" dirty="0">
              <a:solidFill>
                <a:srgbClr val="660066"/>
              </a:solidFill>
              <a:latin typeface="Consolas" pitchFamily="49" charset="0"/>
              <a:cs typeface="Consolas" pitchFamily="49" charset="0"/>
            </a:endParaRPr>
          </a:p>
          <a:p>
            <a:pPr marL="952428" lvl="2" indent="0">
              <a:buNone/>
            </a:pPr>
            <a:r>
              <a:rPr lang="en-US" dirty="0">
                <a:solidFill>
                  <a:srgbClr val="660066"/>
                </a:solidFill>
                <a:latin typeface="Consolas" pitchFamily="49" charset="0"/>
                <a:cs typeface="Consolas" pitchFamily="49" charset="0"/>
              </a:rPr>
              <a:t>b = a*m;</a:t>
            </a:r>
          </a:p>
          <a:p>
            <a:pPr marL="952428" lvl="2" indent="0">
              <a:buNone/>
            </a:pPr>
            <a:r>
              <a:rPr lang="en-US" dirty="0">
                <a:solidFill>
                  <a:srgbClr val="660066"/>
                </a:solidFill>
                <a:latin typeface="Consolas" pitchFamily="49" charset="0"/>
                <a:cs typeface="Consolas" pitchFamily="49" charset="0"/>
              </a:rPr>
              <a:t>c = m*a;</a:t>
            </a:r>
          </a:p>
          <a:p>
            <a:endParaRPr lang="en-US" dirty="0"/>
          </a:p>
        </p:txBody>
      </p:sp>
    </p:spTree>
    <p:extLst>
      <p:ext uri="{BB962C8B-B14F-4D97-AF65-F5344CB8AC3E}">
        <p14:creationId xmlns:p14="http://schemas.microsoft.com/office/powerpoint/2010/main" val="41732387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Components and </a:t>
            </a:r>
            <a:r>
              <a:rPr lang="en-US" dirty="0" err="1" smtClean="0"/>
              <a:t>Swizzling</a:t>
            </a:r>
            <a:endParaRPr lang="en-US" dirty="0"/>
          </a:p>
        </p:txBody>
      </p:sp>
      <p:sp>
        <p:nvSpPr>
          <p:cNvPr id="3" name="Content Placeholder 2"/>
          <p:cNvSpPr>
            <a:spLocks noGrp="1"/>
          </p:cNvSpPr>
          <p:nvPr>
            <p:ph idx="1"/>
          </p:nvPr>
        </p:nvSpPr>
        <p:spPr/>
        <p:txBody>
          <a:bodyPr>
            <a:normAutofit lnSpcReduction="10000"/>
          </a:bodyPr>
          <a:lstStyle/>
          <a:p>
            <a:r>
              <a:rPr lang="en-US" dirty="0" smtClean="0"/>
              <a:t>Access vector components using either:</a:t>
            </a:r>
          </a:p>
          <a:p>
            <a:pPr lvl="1"/>
            <a:r>
              <a:rPr lang="en-US" dirty="0" smtClean="0"/>
              <a:t> [ ] (c-style array indexing)</a:t>
            </a:r>
          </a:p>
          <a:p>
            <a:pPr lvl="1"/>
            <a:r>
              <a:rPr lang="en-US" dirty="0" smtClean="0"/>
              <a:t> </a:t>
            </a:r>
            <a:r>
              <a:rPr lang="en-US" dirty="0" err="1" smtClean="0">
                <a:solidFill>
                  <a:srgbClr val="660066"/>
                </a:solidFill>
                <a:latin typeface="Consolas"/>
                <a:cs typeface="Consolas"/>
              </a:rPr>
              <a:t>xyzw</a:t>
            </a:r>
            <a:r>
              <a:rPr lang="en-US" dirty="0" smtClean="0"/>
              <a:t>, </a:t>
            </a:r>
            <a:r>
              <a:rPr lang="en-US" dirty="0" err="1" smtClean="0">
                <a:solidFill>
                  <a:srgbClr val="660066"/>
                </a:solidFill>
                <a:latin typeface="Consolas"/>
                <a:cs typeface="Consolas"/>
              </a:rPr>
              <a:t>rgba</a:t>
            </a:r>
            <a:r>
              <a:rPr lang="en-US" dirty="0" smtClean="0">
                <a:solidFill>
                  <a:srgbClr val="660066"/>
                </a:solidFill>
              </a:rPr>
              <a:t> </a:t>
            </a:r>
            <a:r>
              <a:rPr lang="en-US" dirty="0" smtClean="0"/>
              <a:t>or </a:t>
            </a:r>
            <a:r>
              <a:rPr lang="en-US" dirty="0" err="1" smtClean="0">
                <a:solidFill>
                  <a:srgbClr val="660066"/>
                </a:solidFill>
                <a:latin typeface="Consolas"/>
                <a:cs typeface="Consolas"/>
              </a:rPr>
              <a:t>strq</a:t>
            </a:r>
            <a:r>
              <a:rPr lang="en-US" dirty="0" smtClean="0">
                <a:solidFill>
                  <a:srgbClr val="660066"/>
                </a:solidFill>
              </a:rPr>
              <a:t> </a:t>
            </a:r>
            <a:r>
              <a:rPr lang="en-US" dirty="0" smtClean="0"/>
              <a:t>(named components)</a:t>
            </a:r>
            <a:br>
              <a:rPr lang="en-US" dirty="0" smtClean="0"/>
            </a:br>
            <a:endParaRPr lang="en-US" dirty="0" smtClean="0"/>
          </a:p>
          <a:p>
            <a:r>
              <a:rPr lang="en-US" dirty="0" smtClean="0"/>
              <a:t>For example:</a:t>
            </a:r>
          </a:p>
          <a:p>
            <a:pPr marL="445234" lvl="1" indent="0">
              <a:buNone/>
            </a:pPr>
            <a:r>
              <a:rPr lang="en-US" sz="3200" dirty="0">
                <a:solidFill>
                  <a:srgbClr val="660066"/>
                </a:solidFill>
                <a:latin typeface="Consolas"/>
                <a:cs typeface="Consolas"/>
              </a:rPr>
              <a:t>	vec3 v;</a:t>
            </a:r>
            <a:br>
              <a:rPr lang="en-US" sz="3200" dirty="0">
                <a:solidFill>
                  <a:srgbClr val="660066"/>
                </a:solidFill>
                <a:latin typeface="Consolas"/>
                <a:cs typeface="Consolas"/>
              </a:rPr>
            </a:br>
            <a:r>
              <a:rPr lang="en-US" sz="3200" dirty="0">
                <a:solidFill>
                  <a:srgbClr val="660066"/>
                </a:solidFill>
                <a:latin typeface="Consolas"/>
                <a:cs typeface="Consolas"/>
              </a:rPr>
              <a:t>	v[1], </a:t>
            </a:r>
            <a:r>
              <a:rPr lang="en-US" sz="3200" dirty="0" err="1">
                <a:solidFill>
                  <a:srgbClr val="660066"/>
                </a:solidFill>
                <a:latin typeface="Consolas"/>
                <a:cs typeface="Consolas"/>
              </a:rPr>
              <a:t>v.y</a:t>
            </a:r>
            <a:r>
              <a:rPr lang="en-US" sz="3200" dirty="0">
                <a:solidFill>
                  <a:srgbClr val="660066"/>
                </a:solidFill>
                <a:latin typeface="Consolas"/>
                <a:cs typeface="Consolas"/>
              </a:rPr>
              <a:t>, </a:t>
            </a:r>
            <a:r>
              <a:rPr lang="en-US" sz="3200" dirty="0" err="1">
                <a:solidFill>
                  <a:srgbClr val="660066"/>
                </a:solidFill>
                <a:latin typeface="Consolas"/>
                <a:cs typeface="Consolas"/>
              </a:rPr>
              <a:t>v.g</a:t>
            </a:r>
            <a:r>
              <a:rPr lang="en-US" sz="3200" dirty="0">
                <a:solidFill>
                  <a:srgbClr val="660066"/>
                </a:solidFill>
                <a:latin typeface="Consolas"/>
                <a:cs typeface="Consolas"/>
              </a:rPr>
              <a:t>, </a:t>
            </a:r>
            <a:r>
              <a:rPr lang="en-US" sz="3200" dirty="0" err="1">
                <a:solidFill>
                  <a:srgbClr val="660066"/>
                </a:solidFill>
                <a:latin typeface="Consolas"/>
                <a:cs typeface="Consolas"/>
              </a:rPr>
              <a:t>v.t</a:t>
            </a:r>
            <a:r>
              <a:rPr lang="en-US" sz="3200" dirty="0"/>
              <a:t>  </a:t>
            </a:r>
            <a:r>
              <a:rPr lang="en-US" dirty="0" smtClean="0"/>
              <a:t>- all refer to the same element</a:t>
            </a:r>
            <a:br>
              <a:rPr lang="en-US" dirty="0" smtClean="0"/>
            </a:br>
            <a:endParaRPr lang="en-US" dirty="0" smtClean="0"/>
          </a:p>
          <a:p>
            <a:r>
              <a:rPr lang="en-US" dirty="0" smtClean="0"/>
              <a:t>Component </a:t>
            </a:r>
            <a:r>
              <a:rPr lang="en-US" dirty="0" err="1"/>
              <a:t>s</a:t>
            </a:r>
            <a:r>
              <a:rPr lang="en-US" dirty="0" err="1" smtClean="0"/>
              <a:t>wizzling</a:t>
            </a:r>
            <a:r>
              <a:rPr lang="en-US" dirty="0" smtClean="0"/>
              <a:t>:</a:t>
            </a:r>
            <a:br>
              <a:rPr lang="en-US" dirty="0" smtClean="0"/>
            </a:br>
            <a:r>
              <a:rPr lang="en-US" dirty="0" smtClean="0"/>
              <a:t>	</a:t>
            </a:r>
            <a:r>
              <a:rPr lang="en-US" dirty="0" smtClean="0">
                <a:solidFill>
                  <a:srgbClr val="660066"/>
                </a:solidFill>
              </a:rPr>
              <a:t>vec3 a, b;</a:t>
            </a:r>
          </a:p>
          <a:p>
            <a:pPr marL="487668" lvl="1" indent="0">
              <a:buNone/>
            </a:pPr>
            <a:r>
              <a:rPr lang="en-US" sz="2667" dirty="0">
                <a:solidFill>
                  <a:srgbClr val="660066"/>
                </a:solidFill>
              </a:rPr>
              <a:t>	</a:t>
            </a:r>
            <a:r>
              <a:rPr lang="en-US" sz="3200" dirty="0" err="1">
                <a:solidFill>
                  <a:srgbClr val="660066"/>
                </a:solidFill>
              </a:rPr>
              <a:t>a.xy</a:t>
            </a:r>
            <a:r>
              <a:rPr lang="en-US" sz="3200" dirty="0">
                <a:solidFill>
                  <a:srgbClr val="660066"/>
                </a:solidFill>
              </a:rPr>
              <a:t> = </a:t>
            </a:r>
            <a:r>
              <a:rPr lang="en-US" sz="3200" dirty="0" err="1">
                <a:solidFill>
                  <a:srgbClr val="660066"/>
                </a:solidFill>
              </a:rPr>
              <a:t>b.yx</a:t>
            </a:r>
            <a:r>
              <a:rPr lang="en-US" sz="3200" dirty="0">
                <a:solidFill>
                  <a:srgbClr val="660066"/>
                </a:solidFill>
              </a:rPr>
              <a:t>;</a:t>
            </a:r>
          </a:p>
        </p:txBody>
      </p:sp>
    </p:spTree>
    <p:extLst>
      <p:ext uri="{BB962C8B-B14F-4D97-AF65-F5344CB8AC3E}">
        <p14:creationId xmlns:p14="http://schemas.microsoft.com/office/powerpoint/2010/main" val="3574941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Qualifiers</a:t>
            </a:r>
            <a:endParaRPr lang="en-US" dirty="0"/>
          </a:p>
        </p:txBody>
      </p:sp>
      <p:sp>
        <p:nvSpPr>
          <p:cNvPr id="3" name="Content Placeholder 2"/>
          <p:cNvSpPr>
            <a:spLocks noGrp="1"/>
          </p:cNvSpPr>
          <p:nvPr>
            <p:ph idx="1"/>
          </p:nvPr>
        </p:nvSpPr>
        <p:spPr/>
        <p:txBody>
          <a:bodyPr/>
          <a:lstStyle/>
          <a:p>
            <a:r>
              <a:rPr lang="en-US" dirty="0" smtClean="0">
                <a:solidFill>
                  <a:srgbClr val="660066"/>
                </a:solidFill>
                <a:latin typeface="Consolas"/>
                <a:cs typeface="Consolas"/>
              </a:rPr>
              <a:t>in</a:t>
            </a:r>
            <a:r>
              <a:rPr lang="en-US" dirty="0" smtClean="0"/>
              <a:t>, </a:t>
            </a:r>
            <a:r>
              <a:rPr lang="en-US" dirty="0" smtClean="0">
                <a:solidFill>
                  <a:srgbClr val="660066"/>
                </a:solidFill>
                <a:latin typeface="Consolas"/>
                <a:cs typeface="Consolas"/>
              </a:rPr>
              <a:t>out</a:t>
            </a:r>
          </a:p>
          <a:p>
            <a:pPr lvl="1"/>
            <a:r>
              <a:rPr lang="en-US" dirty="0" smtClean="0"/>
              <a:t>Copy vertex attributes and other variable into and out of shaders</a:t>
            </a:r>
            <a:br>
              <a:rPr lang="en-US" dirty="0" smtClean="0"/>
            </a:br>
            <a:endParaRPr lang="en-US" dirty="0" smtClean="0"/>
          </a:p>
          <a:p>
            <a:pPr marL="994862" lvl="2" indent="0">
              <a:buNone/>
            </a:pPr>
            <a:r>
              <a:rPr lang="en-US" dirty="0" smtClean="0">
                <a:solidFill>
                  <a:srgbClr val="660066"/>
                </a:solidFill>
                <a:latin typeface="Consolas"/>
                <a:cs typeface="Consolas"/>
              </a:rPr>
              <a:t>in  vec2 </a:t>
            </a:r>
            <a:r>
              <a:rPr lang="en-US" dirty="0" err="1" smtClean="0">
                <a:solidFill>
                  <a:srgbClr val="660066"/>
                </a:solidFill>
                <a:latin typeface="Consolas"/>
                <a:cs typeface="Consolas"/>
              </a:rPr>
              <a:t>texCoord</a:t>
            </a:r>
            <a:r>
              <a:rPr lang="en-US" dirty="0" smtClean="0">
                <a:solidFill>
                  <a:srgbClr val="660066"/>
                </a:solidFill>
                <a:latin typeface="Consolas"/>
                <a:cs typeface="Consolas"/>
              </a:rPr>
              <a:t>;</a:t>
            </a:r>
          </a:p>
          <a:p>
            <a:pPr marL="994862" lvl="2" indent="0">
              <a:buNone/>
            </a:pPr>
            <a:r>
              <a:rPr lang="en-US" dirty="0" smtClean="0">
                <a:solidFill>
                  <a:srgbClr val="660066"/>
                </a:solidFill>
                <a:latin typeface="Consolas"/>
                <a:cs typeface="Consolas"/>
              </a:rPr>
              <a:t>out vec4 color;</a:t>
            </a:r>
            <a:br>
              <a:rPr lang="en-US" dirty="0" smtClean="0">
                <a:solidFill>
                  <a:srgbClr val="660066"/>
                </a:solidFill>
                <a:latin typeface="Consolas"/>
                <a:cs typeface="Consolas"/>
              </a:rPr>
            </a:br>
            <a:endParaRPr lang="en-US" dirty="0" smtClean="0">
              <a:solidFill>
                <a:srgbClr val="660066"/>
              </a:solidFill>
              <a:latin typeface="Consolas"/>
              <a:cs typeface="Consolas"/>
            </a:endParaRPr>
          </a:p>
          <a:p>
            <a:r>
              <a:rPr lang="en-US" dirty="0" smtClean="0">
                <a:solidFill>
                  <a:srgbClr val="660066"/>
                </a:solidFill>
                <a:latin typeface="Consolas"/>
                <a:cs typeface="Consolas"/>
              </a:rPr>
              <a:t>uniform</a:t>
            </a:r>
            <a:endParaRPr lang="en-US" dirty="0"/>
          </a:p>
          <a:p>
            <a:pPr lvl="1"/>
            <a:r>
              <a:rPr lang="en-US" dirty="0" smtClean="0"/>
              <a:t>shader-constant variable from application</a:t>
            </a:r>
            <a:br>
              <a:rPr lang="en-US" dirty="0" smtClean="0"/>
            </a:br>
            <a:r>
              <a:rPr lang="en-US" dirty="0" smtClean="0"/>
              <a:t> </a:t>
            </a:r>
          </a:p>
          <a:p>
            <a:pPr marL="994862" lvl="2" indent="0">
              <a:buNone/>
            </a:pPr>
            <a:r>
              <a:rPr lang="en-US" dirty="0" smtClean="0">
                <a:solidFill>
                  <a:srgbClr val="660066"/>
                </a:solidFill>
                <a:latin typeface="Consolas"/>
                <a:cs typeface="Consolas"/>
              </a:rPr>
              <a:t>uniform float time;</a:t>
            </a:r>
          </a:p>
          <a:p>
            <a:pPr marL="994862" lvl="2" indent="0">
              <a:buNone/>
            </a:pPr>
            <a:r>
              <a:rPr lang="en-US" dirty="0" smtClean="0">
                <a:solidFill>
                  <a:srgbClr val="660066"/>
                </a:solidFill>
                <a:latin typeface="Consolas"/>
                <a:cs typeface="Consolas"/>
              </a:rPr>
              <a:t>uniform vec4 rotation;</a:t>
            </a:r>
            <a:endParaRPr lang="en-US" dirty="0">
              <a:solidFill>
                <a:srgbClr val="660066"/>
              </a:solidFill>
              <a:latin typeface="Consolas"/>
              <a:cs typeface="Consolas"/>
            </a:endParaRPr>
          </a:p>
        </p:txBody>
      </p:sp>
    </p:spTree>
    <p:extLst>
      <p:ext uri="{BB962C8B-B14F-4D97-AF65-F5344CB8AC3E}">
        <p14:creationId xmlns:p14="http://schemas.microsoft.com/office/powerpoint/2010/main" val="9634334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Functions</a:t>
            </a:r>
            <a:endParaRPr lang="en-US" dirty="0"/>
          </a:p>
        </p:txBody>
      </p:sp>
      <p:sp>
        <p:nvSpPr>
          <p:cNvPr id="3" name="Content Placeholder 2"/>
          <p:cNvSpPr>
            <a:spLocks noGrp="1"/>
          </p:cNvSpPr>
          <p:nvPr>
            <p:ph idx="1"/>
          </p:nvPr>
        </p:nvSpPr>
        <p:spPr/>
        <p:txBody>
          <a:bodyPr/>
          <a:lstStyle/>
          <a:p>
            <a:r>
              <a:rPr lang="en-US" dirty="0" smtClean="0"/>
              <a:t>Built in</a:t>
            </a:r>
          </a:p>
          <a:p>
            <a:pPr lvl="1"/>
            <a:r>
              <a:rPr lang="en-US" dirty="0" smtClean="0"/>
              <a:t>Arithmetic: </a:t>
            </a:r>
            <a:r>
              <a:rPr lang="en-US" dirty="0" err="1" smtClean="0">
                <a:solidFill>
                  <a:srgbClr val="660066"/>
                </a:solidFill>
                <a:latin typeface="Consolas"/>
                <a:cs typeface="Consolas"/>
              </a:rPr>
              <a:t>sqrt</a:t>
            </a:r>
            <a:r>
              <a:rPr lang="en-US" dirty="0" smtClean="0"/>
              <a:t>, </a:t>
            </a:r>
            <a:r>
              <a:rPr lang="en-US" dirty="0" smtClean="0">
                <a:solidFill>
                  <a:srgbClr val="660066"/>
                </a:solidFill>
                <a:latin typeface="Consolas"/>
                <a:ea typeface="Consolas"/>
                <a:cs typeface="Consolas"/>
              </a:rPr>
              <a:t>power</a:t>
            </a:r>
            <a:r>
              <a:rPr lang="en-US" dirty="0" smtClean="0"/>
              <a:t>, </a:t>
            </a:r>
            <a:r>
              <a:rPr lang="en-US" dirty="0" smtClean="0">
                <a:solidFill>
                  <a:srgbClr val="660066"/>
                </a:solidFill>
                <a:latin typeface="Consolas"/>
                <a:cs typeface="Consolas"/>
              </a:rPr>
              <a:t>abs</a:t>
            </a:r>
            <a:endParaRPr lang="en-US" dirty="0" smtClean="0"/>
          </a:p>
          <a:p>
            <a:pPr lvl="1"/>
            <a:r>
              <a:rPr lang="en-US" dirty="0" smtClean="0"/>
              <a:t>Trigonometric: </a:t>
            </a:r>
            <a:r>
              <a:rPr lang="en-US" dirty="0" smtClean="0">
                <a:solidFill>
                  <a:srgbClr val="660066"/>
                </a:solidFill>
                <a:latin typeface="Consolas"/>
                <a:cs typeface="Consolas"/>
              </a:rPr>
              <a:t>sin</a:t>
            </a:r>
            <a:r>
              <a:rPr lang="en-US" dirty="0" smtClean="0"/>
              <a:t>, </a:t>
            </a:r>
            <a:r>
              <a:rPr lang="en-US" dirty="0" err="1" smtClean="0">
                <a:solidFill>
                  <a:srgbClr val="660066"/>
                </a:solidFill>
                <a:latin typeface="Consolas"/>
                <a:cs typeface="Consolas"/>
              </a:rPr>
              <a:t>asin</a:t>
            </a:r>
            <a:endParaRPr lang="en-US" dirty="0" smtClean="0"/>
          </a:p>
          <a:p>
            <a:pPr lvl="1"/>
            <a:r>
              <a:rPr lang="en-US" dirty="0" smtClean="0"/>
              <a:t>Graphical: </a:t>
            </a:r>
            <a:r>
              <a:rPr lang="en-US" dirty="0" smtClean="0">
                <a:solidFill>
                  <a:srgbClr val="660066"/>
                </a:solidFill>
                <a:latin typeface="Consolas"/>
                <a:cs typeface="Consolas"/>
              </a:rPr>
              <a:t>length</a:t>
            </a:r>
            <a:r>
              <a:rPr lang="en-US" dirty="0" smtClean="0"/>
              <a:t>, </a:t>
            </a:r>
            <a:r>
              <a:rPr lang="en-US" dirty="0" smtClean="0">
                <a:solidFill>
                  <a:srgbClr val="660066"/>
                </a:solidFill>
                <a:latin typeface="Consolas"/>
                <a:cs typeface="Consolas"/>
              </a:rPr>
              <a:t>reflect</a:t>
            </a:r>
            <a:endParaRPr lang="en-US" dirty="0" smtClean="0"/>
          </a:p>
          <a:p>
            <a:r>
              <a:rPr lang="en-US" dirty="0" smtClean="0"/>
              <a:t>User defined</a:t>
            </a:r>
            <a:endParaRPr lang="en-US" dirty="0"/>
          </a:p>
        </p:txBody>
      </p:sp>
    </p:spTree>
    <p:extLst>
      <p:ext uri="{BB962C8B-B14F-4D97-AF65-F5344CB8AC3E}">
        <p14:creationId xmlns:p14="http://schemas.microsoft.com/office/powerpoint/2010/main" val="19552409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Built-in Variables</a:t>
            </a:r>
            <a:endParaRPr lang="en-US" dirty="0"/>
          </a:p>
        </p:txBody>
      </p:sp>
      <p:sp>
        <p:nvSpPr>
          <p:cNvPr id="3" name="Content Placeholder 2"/>
          <p:cNvSpPr>
            <a:spLocks noGrp="1"/>
          </p:cNvSpPr>
          <p:nvPr>
            <p:ph idx="1"/>
          </p:nvPr>
        </p:nvSpPr>
        <p:spPr/>
        <p:txBody>
          <a:bodyPr/>
          <a:lstStyle/>
          <a:p>
            <a:r>
              <a:rPr lang="en-US" dirty="0" err="1" smtClean="0">
                <a:solidFill>
                  <a:srgbClr val="660066"/>
                </a:solidFill>
                <a:latin typeface="Consolas"/>
                <a:cs typeface="Consolas"/>
              </a:rPr>
              <a:t>gl_Position</a:t>
            </a:r>
            <a:endParaRPr lang="en-US" dirty="0"/>
          </a:p>
          <a:p>
            <a:pPr lvl="1"/>
            <a:r>
              <a:rPr lang="en-US" dirty="0" smtClean="0"/>
              <a:t>(required) output position from vertex shader</a:t>
            </a:r>
          </a:p>
          <a:p>
            <a:pPr lvl="1"/>
            <a:endParaRPr lang="en-US" dirty="0" smtClean="0"/>
          </a:p>
          <a:p>
            <a:r>
              <a:rPr lang="en-US" dirty="0" err="1" smtClean="0">
                <a:solidFill>
                  <a:srgbClr val="660066"/>
                </a:solidFill>
                <a:latin typeface="Consolas"/>
                <a:cs typeface="Consolas"/>
              </a:rPr>
              <a:t>gl_FragCoord</a:t>
            </a:r>
            <a:endParaRPr lang="en-US" dirty="0" smtClean="0">
              <a:solidFill>
                <a:srgbClr val="660066"/>
              </a:solidFill>
              <a:latin typeface="Consolas"/>
              <a:cs typeface="Consolas"/>
            </a:endParaRPr>
          </a:p>
          <a:p>
            <a:pPr lvl="1"/>
            <a:r>
              <a:rPr lang="en-US" dirty="0" smtClean="0"/>
              <a:t>input fragment position</a:t>
            </a:r>
          </a:p>
          <a:p>
            <a:pPr lvl="1"/>
            <a:endParaRPr lang="en-US" dirty="0">
              <a:solidFill>
                <a:srgbClr val="660066"/>
              </a:solidFill>
              <a:latin typeface="Consolas"/>
              <a:cs typeface="Consolas"/>
            </a:endParaRPr>
          </a:p>
          <a:p>
            <a:r>
              <a:rPr lang="en-US" dirty="0" err="1" smtClean="0">
                <a:solidFill>
                  <a:srgbClr val="660066"/>
                </a:solidFill>
                <a:latin typeface="Consolas"/>
                <a:cs typeface="Consolas"/>
              </a:rPr>
              <a:t>gl_FragDepth</a:t>
            </a:r>
            <a:endParaRPr lang="en-US" dirty="0"/>
          </a:p>
          <a:p>
            <a:pPr lvl="1"/>
            <a:r>
              <a:rPr lang="en-US" dirty="0" smtClean="0"/>
              <a:t>input depth value in fragment shader</a:t>
            </a:r>
            <a:endParaRPr lang="en-US" dirty="0"/>
          </a:p>
        </p:txBody>
      </p:sp>
    </p:spTree>
    <p:extLst>
      <p:ext uri="{BB962C8B-B14F-4D97-AF65-F5344CB8AC3E}">
        <p14:creationId xmlns:p14="http://schemas.microsoft.com/office/powerpoint/2010/main" val="33520429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3698" name="Rectangle 2"/>
          <p:cNvSpPr>
            <a:spLocks noGrp="1" noChangeArrowheads="1"/>
          </p:cNvSpPr>
          <p:nvPr>
            <p:ph type="title"/>
          </p:nvPr>
        </p:nvSpPr>
        <p:spPr/>
        <p:txBody>
          <a:bodyPr/>
          <a:lstStyle/>
          <a:p>
            <a:r>
              <a:rPr lang="en-US" dirty="0" smtClean="0"/>
              <a:t>Simple Vertex Shader for Cube Example</a:t>
            </a:r>
            <a:endParaRPr lang="en-US" dirty="0"/>
          </a:p>
        </p:txBody>
      </p:sp>
      <p:sp>
        <p:nvSpPr>
          <p:cNvPr id="3" name="Content Placeholder 2"/>
          <p:cNvSpPr>
            <a:spLocks noGrp="1"/>
          </p:cNvSpPr>
          <p:nvPr>
            <p:ph idx="1"/>
          </p:nvPr>
        </p:nvSpPr>
        <p:spPr/>
        <p:txBody>
          <a:bodyPr>
            <a:normAutofit fontScale="92500" lnSpcReduction="10000"/>
          </a:bodyPr>
          <a:lstStyle/>
          <a:p>
            <a:pPr marL="445234" lvl="1" indent="0">
              <a:buNone/>
            </a:pPr>
            <a:endParaRPr lang="en-US" dirty="0" smtClean="0">
              <a:solidFill>
                <a:srgbClr val="660066"/>
              </a:solidFill>
              <a:latin typeface="Consolas"/>
              <a:cs typeface="Consolas"/>
            </a:endParaRPr>
          </a:p>
          <a:p>
            <a:pPr marL="445234" lvl="1" indent="0">
              <a:buNone/>
            </a:pPr>
            <a:r>
              <a:rPr lang="en-US" dirty="0" smtClean="0">
                <a:solidFill>
                  <a:srgbClr val="660066"/>
                </a:solidFill>
                <a:latin typeface="Consolas"/>
                <a:cs typeface="Consolas"/>
              </a:rPr>
              <a:t>#version 430</a:t>
            </a:r>
          </a:p>
          <a:p>
            <a:pPr marL="445234" lvl="1" indent="0">
              <a:buNone/>
            </a:pPr>
            <a:endParaRPr lang="en-US" dirty="0">
              <a:solidFill>
                <a:srgbClr val="660066"/>
              </a:solidFill>
              <a:latin typeface="Consolas"/>
              <a:cs typeface="Consolas"/>
            </a:endParaRPr>
          </a:p>
          <a:p>
            <a:pPr marL="445234" lvl="1" indent="0">
              <a:buNone/>
            </a:pPr>
            <a:r>
              <a:rPr lang="en-US" dirty="0" smtClean="0">
                <a:solidFill>
                  <a:srgbClr val="660066"/>
                </a:solidFill>
                <a:latin typeface="Consolas"/>
                <a:cs typeface="Consolas"/>
              </a:rPr>
              <a:t>in vec4 </a:t>
            </a:r>
            <a:r>
              <a:rPr lang="en-US" dirty="0" err="1" smtClean="0">
                <a:solidFill>
                  <a:srgbClr val="660066"/>
                </a:solidFill>
                <a:latin typeface="Consolas"/>
                <a:cs typeface="Consolas"/>
              </a:rPr>
              <a:t>vPosition</a:t>
            </a:r>
            <a:r>
              <a:rPr lang="en-US" dirty="0" smtClean="0">
                <a:solidFill>
                  <a:srgbClr val="660066"/>
                </a:solidFill>
                <a:latin typeface="Consolas"/>
                <a:cs typeface="Consolas"/>
              </a:rPr>
              <a:t>;</a:t>
            </a:r>
          </a:p>
          <a:p>
            <a:pPr marL="445234" lvl="1" indent="0">
              <a:buNone/>
            </a:pPr>
            <a:r>
              <a:rPr lang="en-US" dirty="0" smtClean="0">
                <a:solidFill>
                  <a:srgbClr val="660066"/>
                </a:solidFill>
                <a:latin typeface="Consolas"/>
                <a:cs typeface="Consolas"/>
              </a:rPr>
              <a:t>in vec4 </a:t>
            </a:r>
            <a:r>
              <a:rPr lang="en-US" dirty="0" err="1" smtClean="0">
                <a:solidFill>
                  <a:srgbClr val="660066"/>
                </a:solidFill>
                <a:latin typeface="Consolas"/>
                <a:cs typeface="Consolas"/>
              </a:rPr>
              <a:t>vColor</a:t>
            </a:r>
            <a:r>
              <a:rPr lang="en-US" dirty="0" smtClean="0">
                <a:solidFill>
                  <a:srgbClr val="660066"/>
                </a:solidFill>
                <a:latin typeface="Consolas"/>
                <a:cs typeface="Consolas"/>
              </a:rPr>
              <a:t>;</a:t>
            </a:r>
          </a:p>
          <a:p>
            <a:pPr marL="445234" lvl="1" indent="0">
              <a:buNone/>
            </a:pPr>
            <a:endParaRPr lang="en-US" dirty="0">
              <a:solidFill>
                <a:srgbClr val="660066"/>
              </a:solidFill>
              <a:latin typeface="Consolas"/>
              <a:cs typeface="Consolas"/>
            </a:endParaRPr>
          </a:p>
          <a:p>
            <a:pPr marL="445234" lvl="1" indent="0">
              <a:buNone/>
            </a:pPr>
            <a:r>
              <a:rPr lang="en-US" dirty="0" smtClean="0">
                <a:solidFill>
                  <a:srgbClr val="660066"/>
                </a:solidFill>
                <a:latin typeface="Consolas"/>
                <a:cs typeface="Consolas"/>
              </a:rPr>
              <a:t>out vec4 </a:t>
            </a:r>
            <a:r>
              <a:rPr lang="en-US" dirty="0">
                <a:solidFill>
                  <a:srgbClr val="660066"/>
                </a:solidFill>
                <a:latin typeface="Consolas"/>
                <a:cs typeface="Consolas"/>
              </a:rPr>
              <a:t>c</a:t>
            </a:r>
            <a:r>
              <a:rPr lang="en-US" dirty="0" smtClean="0">
                <a:solidFill>
                  <a:srgbClr val="660066"/>
                </a:solidFill>
                <a:latin typeface="Consolas"/>
                <a:cs typeface="Consolas"/>
              </a:rPr>
              <a:t>olor;</a:t>
            </a:r>
          </a:p>
          <a:p>
            <a:pPr marL="445234" lvl="1" indent="0">
              <a:buNone/>
            </a:pPr>
            <a:endParaRPr lang="en-US" dirty="0">
              <a:solidFill>
                <a:srgbClr val="660066"/>
              </a:solidFill>
              <a:latin typeface="Consolas"/>
              <a:cs typeface="Consolas"/>
            </a:endParaRPr>
          </a:p>
          <a:p>
            <a:pPr marL="445234" lvl="1" indent="0">
              <a:buNone/>
            </a:pPr>
            <a:r>
              <a:rPr lang="en-US" dirty="0" smtClean="0">
                <a:solidFill>
                  <a:srgbClr val="660066"/>
                </a:solidFill>
                <a:latin typeface="Consolas"/>
                <a:cs typeface="Consolas"/>
              </a:rPr>
              <a:t>void main()</a:t>
            </a:r>
          </a:p>
          <a:p>
            <a:pPr marL="445234" lvl="1" indent="0">
              <a:buNone/>
            </a:pPr>
            <a:r>
              <a:rPr lang="en-US" dirty="0" smtClean="0">
                <a:solidFill>
                  <a:srgbClr val="660066"/>
                </a:solidFill>
                <a:latin typeface="Consolas"/>
                <a:cs typeface="Consolas"/>
              </a:rPr>
              <a:t>{</a:t>
            </a:r>
          </a:p>
          <a:p>
            <a:pPr marL="445234" lvl="1" indent="0">
              <a:buNone/>
            </a:pPr>
            <a:r>
              <a:rPr lang="en-US" dirty="0">
                <a:solidFill>
                  <a:srgbClr val="660066"/>
                </a:solidFill>
                <a:latin typeface="Consolas"/>
                <a:cs typeface="Consolas"/>
              </a:rPr>
              <a:t>	</a:t>
            </a:r>
            <a:r>
              <a:rPr lang="en-US" dirty="0" smtClean="0">
                <a:solidFill>
                  <a:srgbClr val="660066"/>
                </a:solidFill>
                <a:latin typeface="Consolas"/>
                <a:cs typeface="Consolas"/>
              </a:rPr>
              <a:t>color = </a:t>
            </a:r>
            <a:r>
              <a:rPr lang="en-US" dirty="0" err="1" smtClean="0">
                <a:solidFill>
                  <a:srgbClr val="660066"/>
                </a:solidFill>
                <a:latin typeface="Consolas"/>
                <a:cs typeface="Consolas"/>
              </a:rPr>
              <a:t>vColor</a:t>
            </a:r>
            <a:r>
              <a:rPr lang="en-US" dirty="0" smtClean="0">
                <a:solidFill>
                  <a:srgbClr val="660066"/>
                </a:solidFill>
                <a:latin typeface="Consolas"/>
                <a:cs typeface="Consolas"/>
              </a:rPr>
              <a:t>;</a:t>
            </a:r>
          </a:p>
          <a:p>
            <a:pPr marL="445234" lvl="1" indent="0">
              <a:buNone/>
            </a:pPr>
            <a:r>
              <a:rPr lang="en-US" dirty="0">
                <a:solidFill>
                  <a:srgbClr val="660066"/>
                </a:solidFill>
                <a:latin typeface="Consolas"/>
                <a:cs typeface="Consolas"/>
              </a:rPr>
              <a:t>	</a:t>
            </a:r>
            <a:r>
              <a:rPr lang="en-US" dirty="0" err="1" smtClean="0">
                <a:solidFill>
                  <a:srgbClr val="660066"/>
                </a:solidFill>
                <a:latin typeface="Consolas"/>
                <a:cs typeface="Consolas"/>
              </a:rPr>
              <a:t>gl_Position</a:t>
            </a:r>
            <a:r>
              <a:rPr lang="en-US" dirty="0" smtClean="0">
                <a:solidFill>
                  <a:srgbClr val="660066"/>
                </a:solidFill>
                <a:latin typeface="Consolas"/>
                <a:cs typeface="Consolas"/>
              </a:rPr>
              <a:t> = </a:t>
            </a:r>
            <a:r>
              <a:rPr lang="en-US" dirty="0" err="1" smtClean="0">
                <a:solidFill>
                  <a:srgbClr val="660066"/>
                </a:solidFill>
                <a:latin typeface="Consolas"/>
                <a:cs typeface="Consolas"/>
              </a:rPr>
              <a:t>vPosition</a:t>
            </a:r>
            <a:r>
              <a:rPr lang="en-US" dirty="0" smtClean="0">
                <a:solidFill>
                  <a:srgbClr val="660066"/>
                </a:solidFill>
                <a:latin typeface="Consolas"/>
                <a:cs typeface="Consolas"/>
              </a:rPr>
              <a:t>;</a:t>
            </a:r>
          </a:p>
          <a:p>
            <a:pPr marL="445234" lvl="1" indent="0">
              <a:buNone/>
            </a:pPr>
            <a:r>
              <a:rPr lang="en-US" dirty="0">
                <a:solidFill>
                  <a:srgbClr val="660066"/>
                </a:solidFill>
                <a:latin typeface="Consolas"/>
                <a:cs typeface="Consolas"/>
              </a:rPr>
              <a:t>}</a:t>
            </a:r>
          </a:p>
        </p:txBody>
      </p:sp>
    </p:spTree>
    <p:extLst>
      <p:ext uri="{BB962C8B-B14F-4D97-AF65-F5344CB8AC3E}">
        <p14:creationId xmlns:p14="http://schemas.microsoft.com/office/powerpoint/2010/main" val="3845580441"/>
      </p:ext>
    </p:extLst>
  </p:cSld>
  <p:clrMapOvr>
    <a:masterClrMapping/>
  </p:clrMapOvr>
  <p:transition/>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4722" name="Rectangle 2"/>
          <p:cNvSpPr>
            <a:spLocks noGrp="1" noChangeArrowheads="1"/>
          </p:cNvSpPr>
          <p:nvPr>
            <p:ph type="title"/>
          </p:nvPr>
        </p:nvSpPr>
        <p:spPr/>
        <p:txBody>
          <a:bodyPr/>
          <a:lstStyle/>
          <a:p>
            <a:r>
              <a:rPr lang="en-US" dirty="0" smtClean="0"/>
              <a:t>The Simplest Fragment Shader</a:t>
            </a:r>
            <a:endParaRPr lang="en-US" dirty="0"/>
          </a:p>
        </p:txBody>
      </p:sp>
      <p:sp>
        <p:nvSpPr>
          <p:cNvPr id="4" name="Content Placeholder 3"/>
          <p:cNvSpPr>
            <a:spLocks noGrp="1"/>
          </p:cNvSpPr>
          <p:nvPr>
            <p:ph idx="1"/>
          </p:nvPr>
        </p:nvSpPr>
        <p:spPr/>
        <p:txBody>
          <a:bodyPr>
            <a:normAutofit/>
          </a:bodyPr>
          <a:lstStyle/>
          <a:p>
            <a:pPr marL="445234" lvl="1" indent="0">
              <a:buNone/>
            </a:pPr>
            <a:endParaRPr lang="en-US" dirty="0">
              <a:solidFill>
                <a:srgbClr val="660066"/>
              </a:solidFill>
              <a:latin typeface="Consolas"/>
              <a:cs typeface="Consolas"/>
            </a:endParaRPr>
          </a:p>
          <a:p>
            <a:pPr marL="445234" lvl="1" indent="0">
              <a:buNone/>
            </a:pPr>
            <a:r>
              <a:rPr lang="en-US" dirty="0">
                <a:solidFill>
                  <a:srgbClr val="660066"/>
                </a:solidFill>
                <a:latin typeface="Consolas"/>
                <a:cs typeface="Consolas"/>
              </a:rPr>
              <a:t>#version 430</a:t>
            </a:r>
          </a:p>
          <a:p>
            <a:pPr marL="445234" lvl="1" indent="0">
              <a:buNone/>
            </a:pPr>
            <a:endParaRPr lang="en-US" dirty="0">
              <a:solidFill>
                <a:srgbClr val="660066"/>
              </a:solidFill>
              <a:latin typeface="Consolas"/>
              <a:cs typeface="Consolas"/>
            </a:endParaRPr>
          </a:p>
          <a:p>
            <a:pPr marL="445234" lvl="1" indent="0">
              <a:buNone/>
            </a:pPr>
            <a:r>
              <a:rPr lang="en-US" dirty="0" smtClean="0">
                <a:solidFill>
                  <a:srgbClr val="660066"/>
                </a:solidFill>
                <a:latin typeface="Consolas"/>
                <a:cs typeface="Consolas"/>
              </a:rPr>
              <a:t>in </a:t>
            </a:r>
            <a:r>
              <a:rPr lang="en-US" dirty="0">
                <a:solidFill>
                  <a:srgbClr val="660066"/>
                </a:solidFill>
                <a:latin typeface="Consolas"/>
                <a:cs typeface="Consolas"/>
              </a:rPr>
              <a:t>vec4 color</a:t>
            </a:r>
            <a:r>
              <a:rPr lang="en-US" dirty="0" smtClean="0">
                <a:solidFill>
                  <a:srgbClr val="660066"/>
                </a:solidFill>
                <a:latin typeface="Consolas"/>
                <a:cs typeface="Consolas"/>
              </a:rPr>
              <a:t>;</a:t>
            </a:r>
          </a:p>
          <a:p>
            <a:pPr marL="445234" lvl="1" indent="0">
              <a:buNone/>
            </a:pPr>
            <a:endParaRPr lang="en-US" dirty="0">
              <a:solidFill>
                <a:srgbClr val="660066"/>
              </a:solidFill>
              <a:latin typeface="Consolas"/>
              <a:cs typeface="Consolas"/>
            </a:endParaRPr>
          </a:p>
          <a:p>
            <a:pPr marL="445234" lvl="1" indent="0">
              <a:buNone/>
            </a:pPr>
            <a:r>
              <a:rPr lang="en-US" dirty="0" smtClean="0">
                <a:solidFill>
                  <a:srgbClr val="660066"/>
                </a:solidFill>
                <a:latin typeface="Consolas"/>
                <a:cs typeface="Consolas"/>
              </a:rPr>
              <a:t>out vec4 </a:t>
            </a:r>
            <a:r>
              <a:rPr lang="en-US" dirty="0" err="1" smtClean="0">
                <a:solidFill>
                  <a:srgbClr val="660066"/>
                </a:solidFill>
                <a:latin typeface="Consolas"/>
                <a:cs typeface="Consolas"/>
              </a:rPr>
              <a:t>fColor</a:t>
            </a:r>
            <a:r>
              <a:rPr lang="en-US" dirty="0" smtClean="0">
                <a:solidFill>
                  <a:srgbClr val="660066"/>
                </a:solidFill>
                <a:latin typeface="Consolas"/>
                <a:cs typeface="Consolas"/>
              </a:rPr>
              <a:t>; // fragment’s final color</a:t>
            </a:r>
            <a:endParaRPr lang="en-US" dirty="0">
              <a:solidFill>
                <a:srgbClr val="660066"/>
              </a:solidFill>
              <a:latin typeface="Consolas"/>
              <a:cs typeface="Consolas"/>
            </a:endParaRPr>
          </a:p>
          <a:p>
            <a:pPr marL="445234" lvl="1" indent="0">
              <a:buNone/>
            </a:pPr>
            <a:endParaRPr lang="en-US" dirty="0">
              <a:solidFill>
                <a:srgbClr val="660066"/>
              </a:solidFill>
              <a:latin typeface="Consolas"/>
              <a:cs typeface="Consolas"/>
            </a:endParaRPr>
          </a:p>
          <a:p>
            <a:pPr marL="445234" lvl="1" indent="0">
              <a:buNone/>
            </a:pPr>
            <a:r>
              <a:rPr lang="en-US" dirty="0">
                <a:solidFill>
                  <a:srgbClr val="660066"/>
                </a:solidFill>
                <a:latin typeface="Consolas"/>
                <a:cs typeface="Consolas"/>
              </a:rPr>
              <a:t>void main()</a:t>
            </a:r>
          </a:p>
          <a:p>
            <a:pPr marL="445234" lvl="1" indent="0">
              <a:buNone/>
            </a:pPr>
            <a:r>
              <a:rPr lang="en-US" dirty="0">
                <a:solidFill>
                  <a:srgbClr val="660066"/>
                </a:solidFill>
                <a:latin typeface="Consolas"/>
                <a:cs typeface="Consolas"/>
              </a:rPr>
              <a:t>{</a:t>
            </a:r>
          </a:p>
          <a:p>
            <a:pPr marL="445234" lvl="1" indent="0">
              <a:buNone/>
            </a:pPr>
            <a:r>
              <a:rPr lang="en-US" dirty="0">
                <a:solidFill>
                  <a:srgbClr val="660066"/>
                </a:solidFill>
                <a:latin typeface="Consolas"/>
                <a:cs typeface="Consolas"/>
              </a:rPr>
              <a:t>	</a:t>
            </a:r>
            <a:r>
              <a:rPr lang="en-US" dirty="0" err="1" smtClean="0">
                <a:solidFill>
                  <a:srgbClr val="660066"/>
                </a:solidFill>
                <a:latin typeface="Consolas"/>
                <a:cs typeface="Consolas"/>
              </a:rPr>
              <a:t>fColor</a:t>
            </a:r>
            <a:r>
              <a:rPr lang="en-US" dirty="0" smtClean="0">
                <a:solidFill>
                  <a:srgbClr val="660066"/>
                </a:solidFill>
                <a:latin typeface="Consolas"/>
                <a:cs typeface="Consolas"/>
              </a:rPr>
              <a:t> </a:t>
            </a:r>
            <a:r>
              <a:rPr lang="en-US" dirty="0">
                <a:solidFill>
                  <a:srgbClr val="660066"/>
                </a:solidFill>
                <a:latin typeface="Consolas"/>
                <a:cs typeface="Consolas"/>
              </a:rPr>
              <a:t>= c</a:t>
            </a:r>
            <a:r>
              <a:rPr lang="en-US" dirty="0" smtClean="0">
                <a:solidFill>
                  <a:srgbClr val="660066"/>
                </a:solidFill>
                <a:latin typeface="Consolas"/>
                <a:cs typeface="Consolas"/>
              </a:rPr>
              <a:t>olor;</a:t>
            </a:r>
            <a:endParaRPr lang="en-US" dirty="0">
              <a:solidFill>
                <a:srgbClr val="660066"/>
              </a:solidFill>
              <a:latin typeface="Consolas"/>
              <a:cs typeface="Consolas"/>
            </a:endParaRPr>
          </a:p>
          <a:p>
            <a:pPr marL="445234" lvl="1" indent="0">
              <a:buNone/>
            </a:pPr>
            <a:r>
              <a:rPr lang="en-US" dirty="0">
                <a:solidFill>
                  <a:srgbClr val="660066"/>
                </a:solidFill>
                <a:latin typeface="Consolas"/>
                <a:cs typeface="Consolas"/>
              </a:rPr>
              <a:t>}</a:t>
            </a:r>
          </a:p>
          <a:p>
            <a:endParaRPr lang="en-US" dirty="0"/>
          </a:p>
        </p:txBody>
      </p:sp>
    </p:spTree>
    <p:extLst>
      <p:ext uri="{BB962C8B-B14F-4D97-AF65-F5344CB8AC3E}">
        <p14:creationId xmlns:p14="http://schemas.microsoft.com/office/powerpoint/2010/main" val="3485978841"/>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0"/>
            <a:r>
              <a:rPr lang="en-US" dirty="0" smtClean="0"/>
              <a:t>OpenGL</a:t>
            </a:r>
            <a:r>
              <a:rPr lang="en-US" dirty="0"/>
              <a:t> – </a:t>
            </a:r>
            <a:r>
              <a:rPr lang="en-US" dirty="0" smtClean="0"/>
              <a:t>History</a:t>
            </a:r>
            <a:endParaRPr lang="en-US" dirty="0"/>
          </a:p>
        </p:txBody>
      </p:sp>
      <p:sp>
        <p:nvSpPr>
          <p:cNvPr id="3" name="Content Placeholder 2"/>
          <p:cNvSpPr>
            <a:spLocks noGrp="1"/>
          </p:cNvSpPr>
          <p:nvPr>
            <p:ph idx="1"/>
          </p:nvPr>
        </p:nvSpPr>
        <p:spPr/>
        <p:txBody>
          <a:bodyPr>
            <a:normAutofit/>
          </a:bodyPr>
          <a:lstStyle/>
          <a:p>
            <a:pPr algn="l" rtl="0"/>
            <a:r>
              <a:rPr lang="en-US" dirty="0" smtClean="0"/>
              <a:t>OpenGL 1 (1992): Fixed pipeline</a:t>
            </a:r>
          </a:p>
          <a:p>
            <a:r>
              <a:rPr lang="en-US" dirty="0" smtClean="0"/>
              <a:t>OpenGL 2 (2004): Programmable </a:t>
            </a:r>
            <a:r>
              <a:rPr lang="en-US" dirty="0" err="1" smtClean="0"/>
              <a:t>shaders</a:t>
            </a:r>
            <a:r>
              <a:rPr lang="en-US" dirty="0" smtClean="0"/>
              <a:t> (</a:t>
            </a:r>
            <a:r>
              <a:rPr lang="en-US" altLang="zh-TW" dirty="0" smtClean="0"/>
              <a:t>GLSL)</a:t>
            </a:r>
            <a:endParaRPr lang="en-US" dirty="0" smtClean="0"/>
          </a:p>
          <a:p>
            <a:pPr algn="l" rtl="0"/>
            <a:r>
              <a:rPr lang="en-US" dirty="0" smtClean="0"/>
              <a:t>OpenGL 3: Deprecated the fixed functionality</a:t>
            </a:r>
          </a:p>
          <a:p>
            <a:pPr algn="l" rtl="0"/>
            <a:r>
              <a:rPr lang="en-US" dirty="0" smtClean="0">
                <a:solidFill>
                  <a:srgbClr val="0000FF"/>
                </a:solidFill>
              </a:rPr>
              <a:t>OpenGL 3.1</a:t>
            </a:r>
            <a:r>
              <a:rPr lang="en-US" dirty="0" smtClean="0"/>
              <a:t> (2009): Removed completely the fixed pipeline</a:t>
            </a:r>
          </a:p>
          <a:p>
            <a:pPr algn="l" rtl="0"/>
            <a:r>
              <a:rPr lang="en-US" dirty="0" smtClean="0"/>
              <a:t>..</a:t>
            </a:r>
          </a:p>
          <a:p>
            <a:pPr algn="l" rtl="0"/>
            <a:r>
              <a:rPr lang="en-US" dirty="0" smtClean="0"/>
              <a:t>OpenGL 4.5 (2014):</a:t>
            </a:r>
            <a:endParaRPr lang="en-US" dirty="0"/>
          </a:p>
        </p:txBody>
      </p:sp>
    </p:spTree>
    <p:extLst>
      <p:ext uri="{BB962C8B-B14F-4D97-AF65-F5344CB8AC3E}">
        <p14:creationId xmlns:p14="http://schemas.microsoft.com/office/powerpoint/2010/main" val="681121530"/>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5010" name="Rectangle 2"/>
          <p:cNvSpPr>
            <a:spLocks noGrp="1" noChangeArrowheads="1"/>
          </p:cNvSpPr>
          <p:nvPr>
            <p:ph type="title"/>
          </p:nvPr>
        </p:nvSpPr>
        <p:spPr/>
        <p:txBody>
          <a:bodyPr/>
          <a:lstStyle/>
          <a:p>
            <a:r>
              <a:rPr lang="en-US" dirty="0" smtClean="0"/>
              <a:t>Associating Shader Variables and Data</a:t>
            </a:r>
            <a:endParaRPr lang="en-US" dirty="0"/>
          </a:p>
        </p:txBody>
      </p:sp>
      <p:sp>
        <p:nvSpPr>
          <p:cNvPr id="74755" name="Rectangle 3"/>
          <p:cNvSpPr>
            <a:spLocks noGrp="1" noChangeArrowheads="1"/>
          </p:cNvSpPr>
          <p:nvPr>
            <p:ph idx="1"/>
          </p:nvPr>
        </p:nvSpPr>
        <p:spPr/>
        <p:txBody>
          <a:bodyPr/>
          <a:lstStyle/>
          <a:p>
            <a:r>
              <a:rPr lang="en-US" smtClean="0"/>
              <a:t>Need to associate a shader variable with an OpenGL data source</a:t>
            </a:r>
          </a:p>
          <a:p>
            <a:pPr lvl="1"/>
            <a:r>
              <a:rPr lang="en-US" smtClean="0"/>
              <a:t>vertex shader attributes → app vertex attributes</a:t>
            </a:r>
          </a:p>
          <a:p>
            <a:pPr lvl="1"/>
            <a:r>
              <a:rPr lang="en-US" smtClean="0"/>
              <a:t>shader uniforms → app provided uniform values</a:t>
            </a:r>
          </a:p>
          <a:p>
            <a:r>
              <a:rPr lang="en-US" smtClean="0"/>
              <a:t>OpenGL relates shader variables to indices for the app to set</a:t>
            </a:r>
          </a:p>
          <a:p>
            <a:r>
              <a:rPr lang="en-US" smtClean="0"/>
              <a:t>Two methods for determining variable/index association</a:t>
            </a:r>
          </a:p>
          <a:p>
            <a:pPr lvl="1"/>
            <a:r>
              <a:rPr lang="en-US" smtClean="0"/>
              <a:t>specify association before program linkage</a:t>
            </a:r>
          </a:p>
          <a:p>
            <a:pPr lvl="1"/>
            <a:r>
              <a:rPr lang="en-US" smtClean="0"/>
              <a:t>query association after program linkage</a:t>
            </a:r>
            <a:endParaRPr lang="en-US" dirty="0"/>
          </a:p>
        </p:txBody>
      </p:sp>
    </p:spTree>
    <p:extLst>
      <p:ext uri="{BB962C8B-B14F-4D97-AF65-F5344CB8AC3E}">
        <p14:creationId xmlns:p14="http://schemas.microsoft.com/office/powerpoint/2010/main" val="4115167984"/>
      </p:ext>
    </p:extLst>
  </p:cSld>
  <p:clrMapOvr>
    <a:masterClrMapping/>
  </p:clrMapOvr>
  <p:transition/>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7058" name="Rectangle 2"/>
          <p:cNvSpPr>
            <a:spLocks noGrp="1" noChangeArrowheads="1"/>
          </p:cNvSpPr>
          <p:nvPr>
            <p:ph type="title"/>
          </p:nvPr>
        </p:nvSpPr>
        <p:spPr/>
        <p:txBody>
          <a:bodyPr/>
          <a:lstStyle/>
          <a:p>
            <a:r>
              <a:rPr lang="en-US" dirty="0" smtClean="0"/>
              <a:t>Determining Locations After Linking</a:t>
            </a:r>
            <a:endParaRPr lang="en-US" dirty="0"/>
          </a:p>
        </p:txBody>
      </p:sp>
      <p:sp>
        <p:nvSpPr>
          <p:cNvPr id="76803" name="Rectangle 3"/>
          <p:cNvSpPr>
            <a:spLocks noGrp="1" noChangeArrowheads="1"/>
          </p:cNvSpPr>
          <p:nvPr>
            <p:ph idx="1"/>
          </p:nvPr>
        </p:nvSpPr>
        <p:spPr/>
        <p:txBody>
          <a:bodyPr/>
          <a:lstStyle/>
          <a:p>
            <a:r>
              <a:rPr lang="en-US" dirty="0" smtClean="0"/>
              <a:t>Assumes you already know the variables’ names</a:t>
            </a:r>
            <a:br>
              <a:rPr lang="en-US" dirty="0" smtClean="0"/>
            </a:br>
            <a:endParaRPr lang="en-US" dirty="0" smtClean="0"/>
          </a:p>
          <a:p>
            <a:pPr marL="487668" lvl="1" indent="0">
              <a:buNone/>
            </a:pPr>
            <a:r>
              <a:rPr lang="en-US" dirty="0" err="1" smtClean="0">
                <a:solidFill>
                  <a:srgbClr val="660066"/>
                </a:solidFill>
                <a:latin typeface="Consolas"/>
                <a:cs typeface="Consolas"/>
              </a:rPr>
              <a:t>GLint</a:t>
            </a:r>
            <a:r>
              <a:rPr lang="en-US" dirty="0" smtClean="0">
                <a:solidFill>
                  <a:srgbClr val="660066"/>
                </a:solidFill>
                <a:latin typeface="Consolas"/>
                <a:cs typeface="Consolas"/>
              </a:rPr>
              <a:t> </a:t>
            </a:r>
            <a:r>
              <a:rPr lang="en-US" dirty="0" err="1" smtClean="0">
                <a:solidFill>
                  <a:srgbClr val="660066"/>
                </a:solidFill>
                <a:latin typeface="Consolas"/>
                <a:cs typeface="Consolas"/>
              </a:rPr>
              <a:t>loc</a:t>
            </a:r>
            <a:r>
              <a:rPr lang="en-US" dirty="0" smtClean="0">
                <a:solidFill>
                  <a:srgbClr val="660066"/>
                </a:solidFill>
                <a:latin typeface="Consolas"/>
                <a:cs typeface="Consolas"/>
              </a:rPr>
              <a:t> = </a:t>
            </a:r>
            <a:r>
              <a:rPr lang="en-US" dirty="0" err="1" smtClean="0">
                <a:solidFill>
                  <a:srgbClr val="660066"/>
                </a:solidFill>
                <a:latin typeface="Consolas"/>
                <a:cs typeface="Consolas"/>
              </a:rPr>
              <a:t>glGetAttribLocation</a:t>
            </a:r>
            <a:r>
              <a:rPr lang="en-US" dirty="0" smtClean="0">
                <a:solidFill>
                  <a:srgbClr val="660066"/>
                </a:solidFill>
                <a:latin typeface="Consolas"/>
                <a:cs typeface="Consolas"/>
              </a:rPr>
              <a:t>( program, “name” );</a:t>
            </a:r>
          </a:p>
          <a:p>
            <a:pPr marL="487668" lvl="1" indent="0">
              <a:buNone/>
            </a:pPr>
            <a:endParaRPr lang="en-US" dirty="0" smtClean="0">
              <a:solidFill>
                <a:srgbClr val="660066"/>
              </a:solidFill>
              <a:latin typeface="Consolas"/>
              <a:cs typeface="Consolas"/>
            </a:endParaRPr>
          </a:p>
          <a:p>
            <a:pPr marL="487668" lvl="1" indent="0">
              <a:buNone/>
            </a:pPr>
            <a:r>
              <a:rPr lang="en-US" dirty="0" err="1" smtClean="0">
                <a:solidFill>
                  <a:srgbClr val="660066"/>
                </a:solidFill>
                <a:latin typeface="Consolas"/>
                <a:cs typeface="Consolas"/>
              </a:rPr>
              <a:t>GLint</a:t>
            </a:r>
            <a:r>
              <a:rPr lang="en-US" dirty="0" smtClean="0">
                <a:solidFill>
                  <a:srgbClr val="660066"/>
                </a:solidFill>
                <a:latin typeface="Consolas"/>
                <a:cs typeface="Consolas"/>
              </a:rPr>
              <a:t> </a:t>
            </a:r>
            <a:r>
              <a:rPr lang="en-US" dirty="0" err="1" smtClean="0">
                <a:solidFill>
                  <a:srgbClr val="660066"/>
                </a:solidFill>
                <a:latin typeface="Consolas"/>
                <a:cs typeface="Consolas"/>
              </a:rPr>
              <a:t>loc</a:t>
            </a:r>
            <a:r>
              <a:rPr lang="en-US" dirty="0" smtClean="0">
                <a:solidFill>
                  <a:srgbClr val="660066"/>
                </a:solidFill>
                <a:latin typeface="Consolas"/>
                <a:cs typeface="Consolas"/>
              </a:rPr>
              <a:t> = </a:t>
            </a:r>
            <a:r>
              <a:rPr lang="en-US" dirty="0" err="1" smtClean="0">
                <a:solidFill>
                  <a:srgbClr val="660066"/>
                </a:solidFill>
                <a:latin typeface="Consolas"/>
                <a:cs typeface="Consolas"/>
              </a:rPr>
              <a:t>glGetUniformLocation</a:t>
            </a:r>
            <a:r>
              <a:rPr lang="en-US" dirty="0" smtClean="0">
                <a:solidFill>
                  <a:srgbClr val="660066"/>
                </a:solidFill>
                <a:latin typeface="Consolas"/>
                <a:cs typeface="Consolas"/>
              </a:rPr>
              <a:t>( program, “name” );</a:t>
            </a:r>
            <a:endParaRPr lang="en-US" dirty="0">
              <a:solidFill>
                <a:srgbClr val="660066"/>
              </a:solidFill>
              <a:latin typeface="Consolas"/>
              <a:cs typeface="Consolas"/>
            </a:endParaRPr>
          </a:p>
        </p:txBody>
      </p:sp>
    </p:spTree>
    <p:extLst>
      <p:ext uri="{BB962C8B-B14F-4D97-AF65-F5344CB8AC3E}">
        <p14:creationId xmlns:p14="http://schemas.microsoft.com/office/powerpoint/2010/main" val="1520516417"/>
      </p:ext>
    </p:extLst>
  </p:cSld>
  <p:clrMapOvr>
    <a:masterClrMapping/>
  </p:clrMapOvr>
  <p:transition/>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8082" name="Rectangle 2"/>
          <p:cNvSpPr>
            <a:spLocks noGrp="1" noChangeArrowheads="1"/>
          </p:cNvSpPr>
          <p:nvPr>
            <p:ph type="title"/>
          </p:nvPr>
        </p:nvSpPr>
        <p:spPr/>
        <p:txBody>
          <a:bodyPr/>
          <a:lstStyle/>
          <a:p>
            <a:r>
              <a:rPr lang="en-US" dirty="0" smtClean="0"/>
              <a:t>Initializing Uniform Variable Values</a:t>
            </a:r>
            <a:endParaRPr lang="en-US" dirty="0"/>
          </a:p>
        </p:txBody>
      </p:sp>
      <p:sp>
        <p:nvSpPr>
          <p:cNvPr id="78851" name="Rectangle 3"/>
          <p:cNvSpPr>
            <a:spLocks noGrp="1" noChangeArrowheads="1"/>
          </p:cNvSpPr>
          <p:nvPr>
            <p:ph idx="1"/>
          </p:nvPr>
        </p:nvSpPr>
        <p:spPr/>
        <p:txBody>
          <a:bodyPr/>
          <a:lstStyle/>
          <a:p>
            <a:r>
              <a:rPr lang="en-US" dirty="0" smtClean="0"/>
              <a:t>Uniform Variables</a:t>
            </a:r>
            <a:br>
              <a:rPr lang="en-US" dirty="0" smtClean="0"/>
            </a:br>
            <a:endParaRPr lang="en-US" dirty="0" smtClean="0"/>
          </a:p>
          <a:p>
            <a:pPr marL="994862" lvl="2" indent="0">
              <a:buNone/>
            </a:pPr>
            <a:r>
              <a:rPr lang="en-US" dirty="0" smtClean="0">
                <a:solidFill>
                  <a:srgbClr val="660066"/>
                </a:solidFill>
                <a:latin typeface="Consolas"/>
                <a:cs typeface="Consolas"/>
              </a:rPr>
              <a:t>glUniform4f( index, x, y, z, w );</a:t>
            </a:r>
            <a:br>
              <a:rPr lang="en-US" dirty="0" smtClean="0">
                <a:solidFill>
                  <a:srgbClr val="660066"/>
                </a:solidFill>
                <a:latin typeface="Consolas"/>
                <a:cs typeface="Consolas"/>
              </a:rPr>
            </a:br>
            <a:endParaRPr lang="en-US" dirty="0" smtClean="0">
              <a:solidFill>
                <a:srgbClr val="660066"/>
              </a:solidFill>
              <a:latin typeface="Consolas"/>
              <a:cs typeface="Consolas"/>
            </a:endParaRPr>
          </a:p>
          <a:p>
            <a:pPr marL="994862" lvl="2" indent="0">
              <a:buNone/>
            </a:pPr>
            <a:r>
              <a:rPr lang="en-US" dirty="0" err="1" smtClean="0">
                <a:solidFill>
                  <a:srgbClr val="660066"/>
                </a:solidFill>
                <a:latin typeface="Consolas"/>
                <a:cs typeface="Consolas"/>
              </a:rPr>
              <a:t>GLboolean</a:t>
            </a:r>
            <a:r>
              <a:rPr lang="en-US" dirty="0" smtClean="0">
                <a:solidFill>
                  <a:srgbClr val="660066"/>
                </a:solidFill>
                <a:latin typeface="Consolas"/>
                <a:cs typeface="Consolas"/>
              </a:rPr>
              <a:t>  transpose = GL_TRUE;  </a:t>
            </a:r>
          </a:p>
          <a:p>
            <a:pPr marL="994862" lvl="2" indent="0">
              <a:buNone/>
            </a:pPr>
            <a:endParaRPr lang="en-US" dirty="0">
              <a:solidFill>
                <a:srgbClr val="660066"/>
              </a:solidFill>
              <a:latin typeface="Consolas"/>
              <a:cs typeface="Consolas"/>
            </a:endParaRPr>
          </a:p>
          <a:p>
            <a:pPr marL="994862" lvl="2" indent="0">
              <a:buNone/>
            </a:pPr>
            <a:r>
              <a:rPr lang="en-US" dirty="0" smtClean="0">
                <a:solidFill>
                  <a:srgbClr val="660066"/>
                </a:solidFill>
                <a:latin typeface="Consolas"/>
                <a:cs typeface="Consolas"/>
              </a:rPr>
              <a:t>// Since we’re C programmers</a:t>
            </a:r>
          </a:p>
          <a:p>
            <a:pPr marL="994862" lvl="2" indent="0">
              <a:buNone/>
            </a:pPr>
            <a:r>
              <a:rPr lang="en-US" dirty="0" err="1" smtClean="0">
                <a:solidFill>
                  <a:srgbClr val="660066"/>
                </a:solidFill>
                <a:latin typeface="Consolas"/>
                <a:cs typeface="Consolas"/>
              </a:rPr>
              <a:t>GLfloat</a:t>
            </a:r>
            <a:r>
              <a:rPr lang="en-US" dirty="0" smtClean="0">
                <a:solidFill>
                  <a:srgbClr val="660066"/>
                </a:solidFill>
                <a:latin typeface="Consolas"/>
                <a:cs typeface="Consolas"/>
              </a:rPr>
              <a:t>  mat[3][4][4] = { … };</a:t>
            </a:r>
          </a:p>
          <a:p>
            <a:pPr marL="994862" lvl="2" indent="0">
              <a:buNone/>
            </a:pPr>
            <a:r>
              <a:rPr lang="en-US" dirty="0" smtClean="0">
                <a:solidFill>
                  <a:srgbClr val="660066"/>
                </a:solidFill>
                <a:latin typeface="Consolas"/>
                <a:cs typeface="Consolas"/>
              </a:rPr>
              <a:t>glUniformMatrix4fv( index, 3, transpose, mat );</a:t>
            </a:r>
          </a:p>
        </p:txBody>
      </p:sp>
    </p:spTree>
    <p:extLst>
      <p:ext uri="{BB962C8B-B14F-4D97-AF65-F5344CB8AC3E}">
        <p14:creationId xmlns:p14="http://schemas.microsoft.com/office/powerpoint/2010/main" val="3231098969"/>
      </p:ext>
    </p:extLst>
  </p:cSld>
  <p:clrMapOvr>
    <a:masterClrMapping/>
  </p:clrMapOvr>
  <p:transition/>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Homework</a:t>
            </a:r>
            <a:endParaRPr lang="zh-TW" altLang="en-US" dirty="0"/>
          </a:p>
        </p:txBody>
      </p:sp>
      <p:sp>
        <p:nvSpPr>
          <p:cNvPr id="3" name="文字版面配置區 2"/>
          <p:cNvSpPr>
            <a:spLocks noGrp="1"/>
          </p:cNvSpPr>
          <p:nvPr>
            <p:ph type="body" idx="1"/>
          </p:nvPr>
        </p:nvSpPr>
        <p:spPr/>
        <p:txBody>
          <a:bodyPr/>
          <a:lstStyle/>
          <a:p>
            <a:endParaRPr lang="zh-TW" altLang="en-US"/>
          </a:p>
        </p:txBody>
      </p:sp>
    </p:spTree>
    <p:extLst>
      <p:ext uri="{BB962C8B-B14F-4D97-AF65-F5344CB8AC3E}">
        <p14:creationId xmlns:p14="http://schemas.microsoft.com/office/powerpoint/2010/main" val="121415500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Install</a:t>
            </a:r>
            <a:endParaRPr lang="zh-TW" altLang="en-US" dirty="0"/>
          </a:p>
        </p:txBody>
      </p:sp>
      <p:sp>
        <p:nvSpPr>
          <p:cNvPr id="3" name="內容版面配置區 2"/>
          <p:cNvSpPr>
            <a:spLocks noGrp="1"/>
          </p:cNvSpPr>
          <p:nvPr>
            <p:ph idx="1"/>
          </p:nvPr>
        </p:nvSpPr>
        <p:spPr/>
        <p:txBody>
          <a:bodyPr/>
          <a:lstStyle/>
          <a:p>
            <a:r>
              <a:rPr lang="en-US" altLang="zh-TW" dirty="0" err="1" smtClean="0"/>
              <a:t>MinGW</a:t>
            </a:r>
            <a:r>
              <a:rPr lang="en-US" altLang="zh-TW" dirty="0" smtClean="0"/>
              <a:t> (Optional, you </a:t>
            </a:r>
            <a:r>
              <a:rPr lang="en-US" altLang="zh-TW" dirty="0"/>
              <a:t>can either use </a:t>
            </a:r>
            <a:r>
              <a:rPr lang="en-US" altLang="zh-TW" dirty="0" smtClean="0"/>
              <a:t>g++ or Visual Studio C++)</a:t>
            </a:r>
          </a:p>
          <a:p>
            <a:r>
              <a:rPr lang="en-US" altLang="zh-TW" dirty="0" err="1" smtClean="0"/>
              <a:t>cmake</a:t>
            </a:r>
            <a:endParaRPr lang="en-US" altLang="zh-TW" dirty="0" smtClean="0"/>
          </a:p>
          <a:p>
            <a:r>
              <a:rPr lang="en-US" altLang="zh-TW" dirty="0" smtClean="0"/>
              <a:t>GLEW (The OpenGL Extension Wrangler Library)</a:t>
            </a:r>
          </a:p>
          <a:p>
            <a:r>
              <a:rPr lang="en-US" altLang="zh-TW" dirty="0" smtClean="0"/>
              <a:t>GLFW</a:t>
            </a:r>
          </a:p>
          <a:p>
            <a:r>
              <a:rPr lang="en-US" altLang="zh-TW" dirty="0" smtClean="0"/>
              <a:t>GLM</a:t>
            </a:r>
            <a:endParaRPr lang="zh-TW" altLang="en-US" dirty="0"/>
          </a:p>
        </p:txBody>
      </p:sp>
    </p:spTree>
    <p:extLst>
      <p:ext uri="{BB962C8B-B14F-4D97-AF65-F5344CB8AC3E}">
        <p14:creationId xmlns:p14="http://schemas.microsoft.com/office/powerpoint/2010/main" val="3144299453"/>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Install </a:t>
            </a:r>
            <a:r>
              <a:rPr lang="en-US" altLang="zh-TW" dirty="0" err="1" smtClean="0"/>
              <a:t>MinGW</a:t>
            </a:r>
            <a:endParaRPr lang="zh-TW" altLang="en-US" dirty="0"/>
          </a:p>
        </p:txBody>
      </p:sp>
      <p:sp>
        <p:nvSpPr>
          <p:cNvPr id="3" name="內容版面配置區 2"/>
          <p:cNvSpPr>
            <a:spLocks noGrp="1"/>
          </p:cNvSpPr>
          <p:nvPr>
            <p:ph idx="1"/>
          </p:nvPr>
        </p:nvSpPr>
        <p:spPr/>
        <p:txBody>
          <a:bodyPr/>
          <a:lstStyle/>
          <a:p>
            <a:endParaRPr lang="zh-TW" altLang="en-US"/>
          </a:p>
        </p:txBody>
      </p:sp>
      <p:pic>
        <p:nvPicPr>
          <p:cNvPr id="4" name="圖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96000" y="1805190"/>
            <a:ext cx="7800000" cy="3247619"/>
          </a:xfrm>
          <a:prstGeom prst="rect">
            <a:avLst/>
          </a:prstGeom>
        </p:spPr>
      </p:pic>
    </p:spTree>
    <p:extLst>
      <p:ext uri="{BB962C8B-B14F-4D97-AF65-F5344CB8AC3E}">
        <p14:creationId xmlns:p14="http://schemas.microsoft.com/office/powerpoint/2010/main" val="2727258709"/>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Build GLFW</a:t>
            </a:r>
            <a:endParaRPr lang="zh-TW" altLang="en-US" dirty="0"/>
          </a:p>
        </p:txBody>
      </p:sp>
      <p:sp>
        <p:nvSpPr>
          <p:cNvPr id="3" name="內容版面配置區 2"/>
          <p:cNvSpPr>
            <a:spLocks noGrp="1"/>
          </p:cNvSpPr>
          <p:nvPr>
            <p:ph idx="1"/>
          </p:nvPr>
        </p:nvSpPr>
        <p:spPr/>
        <p:txBody>
          <a:bodyPr/>
          <a:lstStyle/>
          <a:p>
            <a:r>
              <a:rPr lang="en-US" altLang="zh-TW" dirty="0" err="1" smtClean="0"/>
              <a:t>mkdir</a:t>
            </a:r>
            <a:r>
              <a:rPr lang="en-US" altLang="zh-TW" dirty="0" smtClean="0"/>
              <a:t> build</a:t>
            </a:r>
          </a:p>
          <a:p>
            <a:r>
              <a:rPr lang="en-US" altLang="zh-TW" dirty="0" smtClean="0"/>
              <a:t>cd build</a:t>
            </a:r>
          </a:p>
          <a:p>
            <a:r>
              <a:rPr lang="en-US" altLang="zh-TW" dirty="0" err="1" smtClean="0"/>
              <a:t>cmake</a:t>
            </a:r>
            <a:r>
              <a:rPr lang="en-US" altLang="zh-TW" dirty="0" smtClean="0"/>
              <a:t> .. -G "</a:t>
            </a:r>
            <a:r>
              <a:rPr lang="en-US" altLang="zh-TW" dirty="0" err="1" smtClean="0"/>
              <a:t>MinGW</a:t>
            </a:r>
            <a:r>
              <a:rPr lang="en-US" altLang="zh-TW" dirty="0" smtClean="0"/>
              <a:t> </a:t>
            </a:r>
            <a:r>
              <a:rPr lang="en-US" altLang="zh-TW" dirty="0" err="1" smtClean="0"/>
              <a:t>Makefiles</a:t>
            </a:r>
            <a:r>
              <a:rPr lang="en-US" altLang="zh-TW" dirty="0" smtClean="0"/>
              <a:t>"</a:t>
            </a:r>
          </a:p>
          <a:p>
            <a:r>
              <a:rPr lang="en-US" altLang="zh-TW" dirty="0" smtClean="0"/>
              <a:t>mingw32-make</a:t>
            </a:r>
          </a:p>
        </p:txBody>
      </p:sp>
    </p:spTree>
    <p:extLst>
      <p:ext uri="{BB962C8B-B14F-4D97-AF65-F5344CB8AC3E}">
        <p14:creationId xmlns:p14="http://schemas.microsoft.com/office/powerpoint/2010/main" val="875224728"/>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Homework</a:t>
            </a:r>
            <a:endParaRPr lang="zh-TW" altLang="en-US" dirty="0"/>
          </a:p>
        </p:txBody>
      </p:sp>
      <p:sp>
        <p:nvSpPr>
          <p:cNvPr id="3" name="內容版面配置區 2"/>
          <p:cNvSpPr>
            <a:spLocks noGrp="1"/>
          </p:cNvSpPr>
          <p:nvPr>
            <p:ph idx="1"/>
          </p:nvPr>
        </p:nvSpPr>
        <p:spPr/>
        <p:txBody>
          <a:bodyPr/>
          <a:lstStyle/>
          <a:p>
            <a:r>
              <a:rPr lang="en-US" altLang="zh-TW" dirty="0" smtClean="0"/>
              <a:t>Modify </a:t>
            </a:r>
            <a:r>
              <a:rPr lang="en-US" altLang="zh-TW" dirty="0" err="1" smtClean="0"/>
              <a:t>ObjRender</a:t>
            </a:r>
            <a:r>
              <a:rPr lang="en-US" altLang="zh-TW" dirty="0"/>
              <a:t> </a:t>
            </a:r>
            <a:r>
              <a:rPr lang="en-US" altLang="zh-TW" dirty="0" smtClean="0"/>
              <a:t>project and write a program to generate a torus instead of load </a:t>
            </a:r>
            <a:r>
              <a:rPr lang="en-US" altLang="zh-TW" dirty="0" err="1" smtClean="0"/>
              <a:t>obj</a:t>
            </a:r>
            <a:r>
              <a:rPr lang="en-US" altLang="zh-TW" dirty="0" smtClean="0"/>
              <a:t> file.</a:t>
            </a:r>
          </a:p>
        </p:txBody>
      </p:sp>
      <p:pic>
        <p:nvPicPr>
          <p:cNvPr id="4" name="圖片 3"/>
          <p:cNvPicPr>
            <a:picLocks noChangeAspect="1"/>
          </p:cNvPicPr>
          <p:nvPr/>
        </p:nvPicPr>
        <p:blipFill>
          <a:blip r:embed="rId2"/>
          <a:stretch>
            <a:fillRect/>
          </a:stretch>
        </p:blipFill>
        <p:spPr>
          <a:xfrm>
            <a:off x="5981350" y="2391339"/>
            <a:ext cx="4676163" cy="3684956"/>
          </a:xfrm>
          <a:prstGeom prst="rect">
            <a:avLst/>
          </a:prstGeom>
        </p:spPr>
      </p:pic>
    </p:spTree>
    <p:extLst>
      <p:ext uri="{BB962C8B-B14F-4D97-AF65-F5344CB8AC3E}">
        <p14:creationId xmlns:p14="http://schemas.microsoft.com/office/powerpoint/2010/main" val="22496601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投影片編號版面配置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fld id="{3D47A930-2E15-46E4-9613-62767754EA1E}" type="slidenum">
              <a:rPr lang="zh-TW" altLang="en-US" sz="1400">
                <a:latin typeface="Times New Roman" panose="02020603050405020304" pitchFamily="18" charset="0"/>
              </a:rPr>
              <a:pPr eaLnBrk="1" hangingPunct="1">
                <a:spcBef>
                  <a:spcPct val="0"/>
                </a:spcBef>
                <a:buFontTx/>
                <a:buNone/>
              </a:pPr>
              <a:t>8</a:t>
            </a:fld>
            <a:endParaRPr lang="en-US" altLang="zh-TW" sz="1400">
              <a:latin typeface="Times New Roman" panose="02020603050405020304" pitchFamily="18" charset="0"/>
            </a:endParaRPr>
          </a:p>
        </p:txBody>
      </p:sp>
      <p:sp>
        <p:nvSpPr>
          <p:cNvPr id="20483" name="Rectangle 2"/>
          <p:cNvSpPr>
            <a:spLocks noGrp="1" noChangeArrowheads="1"/>
          </p:cNvSpPr>
          <p:nvPr>
            <p:ph type="title"/>
          </p:nvPr>
        </p:nvSpPr>
        <p:spPr/>
        <p:txBody>
          <a:bodyPr/>
          <a:lstStyle/>
          <a:p>
            <a:pPr eaLnBrk="1" hangingPunct="1"/>
            <a:r>
              <a:rPr lang="en-US" altLang="zh-TW" dirty="0" smtClean="0">
                <a:ea typeface="新細明體" panose="02020500000000000000" pitchFamily="18" charset="-120"/>
              </a:rPr>
              <a:t>OpenGL 1.X Functions</a:t>
            </a:r>
          </a:p>
        </p:txBody>
      </p:sp>
      <p:sp>
        <p:nvSpPr>
          <p:cNvPr id="20484" name="Rectangle 3"/>
          <p:cNvSpPr>
            <a:spLocks noGrp="1" noChangeArrowheads="1"/>
          </p:cNvSpPr>
          <p:nvPr>
            <p:ph type="body" idx="1"/>
          </p:nvPr>
        </p:nvSpPr>
        <p:spPr/>
        <p:txBody>
          <a:bodyPr>
            <a:normAutofit lnSpcReduction="10000"/>
          </a:bodyPr>
          <a:lstStyle/>
          <a:p>
            <a:pPr eaLnBrk="1" hangingPunct="1"/>
            <a:r>
              <a:rPr lang="en-US" altLang="zh-TW">
                <a:ea typeface="新細明體" panose="02020500000000000000" pitchFamily="18" charset="-120"/>
              </a:rPr>
              <a:t>Primitives</a:t>
            </a:r>
          </a:p>
          <a:p>
            <a:pPr lvl="1" eaLnBrk="1" hangingPunct="1"/>
            <a:r>
              <a:rPr lang="en-US" altLang="zh-TW">
                <a:ea typeface="新細明體" panose="02020500000000000000" pitchFamily="18" charset="-120"/>
              </a:rPr>
              <a:t>Points</a:t>
            </a:r>
          </a:p>
          <a:p>
            <a:pPr lvl="1" eaLnBrk="1" hangingPunct="1"/>
            <a:r>
              <a:rPr lang="en-US" altLang="zh-TW">
                <a:ea typeface="新細明體" panose="02020500000000000000" pitchFamily="18" charset="-120"/>
              </a:rPr>
              <a:t>Line Segments</a:t>
            </a:r>
          </a:p>
          <a:p>
            <a:pPr lvl="1" eaLnBrk="1" hangingPunct="1"/>
            <a:r>
              <a:rPr lang="en-US" altLang="zh-TW">
                <a:ea typeface="新細明體" panose="02020500000000000000" pitchFamily="18" charset="-120"/>
              </a:rPr>
              <a:t>Polygons</a:t>
            </a:r>
          </a:p>
          <a:p>
            <a:pPr eaLnBrk="1" hangingPunct="1"/>
            <a:r>
              <a:rPr lang="en-US" altLang="zh-TW">
                <a:ea typeface="新細明體" panose="02020500000000000000" pitchFamily="18" charset="-120"/>
              </a:rPr>
              <a:t>Attributes</a:t>
            </a:r>
          </a:p>
          <a:p>
            <a:pPr eaLnBrk="1" hangingPunct="1"/>
            <a:r>
              <a:rPr lang="en-US" altLang="zh-TW">
                <a:ea typeface="新細明體" panose="02020500000000000000" pitchFamily="18" charset="-120"/>
              </a:rPr>
              <a:t>Transformations</a:t>
            </a:r>
          </a:p>
          <a:p>
            <a:pPr lvl="1" eaLnBrk="1" hangingPunct="1"/>
            <a:r>
              <a:rPr lang="en-US" altLang="zh-TW">
                <a:ea typeface="新細明體" panose="02020500000000000000" pitchFamily="18" charset="-120"/>
              </a:rPr>
              <a:t>Viewing</a:t>
            </a:r>
          </a:p>
          <a:p>
            <a:pPr lvl="1" eaLnBrk="1" hangingPunct="1"/>
            <a:r>
              <a:rPr lang="en-US" altLang="zh-TW">
                <a:ea typeface="新細明體" panose="02020500000000000000" pitchFamily="18" charset="-120"/>
              </a:rPr>
              <a:t>Modeling</a:t>
            </a:r>
          </a:p>
          <a:p>
            <a:pPr eaLnBrk="1" hangingPunct="1"/>
            <a:r>
              <a:rPr lang="en-US" altLang="zh-TW">
                <a:ea typeface="新細明體" panose="02020500000000000000" pitchFamily="18" charset="-120"/>
              </a:rPr>
              <a:t>Control</a:t>
            </a:r>
          </a:p>
          <a:p>
            <a:pPr eaLnBrk="1" hangingPunct="1"/>
            <a:r>
              <a:rPr lang="en-US" altLang="zh-TW">
                <a:ea typeface="新細明體" panose="02020500000000000000" pitchFamily="18" charset="-120"/>
              </a:rPr>
              <a:t>Input (GLUT)</a:t>
            </a:r>
          </a:p>
        </p:txBody>
      </p:sp>
    </p:spTree>
    <p:extLst>
      <p:ext uri="{BB962C8B-B14F-4D97-AF65-F5344CB8AC3E}">
        <p14:creationId xmlns:p14="http://schemas.microsoft.com/office/powerpoint/2010/main" val="33486985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投影片編號版面配置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fld id="{120FD71B-583F-4D1B-B9FB-A9F3F6C55950}" type="slidenum">
              <a:rPr lang="zh-TW" altLang="en-US" sz="1400">
                <a:latin typeface="Times New Roman" panose="02020603050405020304" pitchFamily="18" charset="0"/>
              </a:rPr>
              <a:pPr eaLnBrk="1" hangingPunct="1">
                <a:spcBef>
                  <a:spcPct val="0"/>
                </a:spcBef>
                <a:buFontTx/>
                <a:buNone/>
              </a:pPr>
              <a:t>9</a:t>
            </a:fld>
            <a:endParaRPr lang="en-US" altLang="zh-TW" sz="1400">
              <a:latin typeface="Times New Roman" panose="02020603050405020304" pitchFamily="18" charset="0"/>
            </a:endParaRPr>
          </a:p>
        </p:txBody>
      </p:sp>
      <p:sp>
        <p:nvSpPr>
          <p:cNvPr id="21507" name="Rectangle 2"/>
          <p:cNvSpPr>
            <a:spLocks noGrp="1" noChangeArrowheads="1"/>
          </p:cNvSpPr>
          <p:nvPr>
            <p:ph type="title"/>
          </p:nvPr>
        </p:nvSpPr>
        <p:spPr/>
        <p:txBody>
          <a:bodyPr/>
          <a:lstStyle/>
          <a:p>
            <a:pPr eaLnBrk="1" hangingPunct="1"/>
            <a:r>
              <a:rPr lang="en-US" altLang="zh-TW" dirty="0" smtClean="0">
                <a:ea typeface="新細明體" panose="02020500000000000000" pitchFamily="18" charset="-120"/>
              </a:rPr>
              <a:t>OpenGL 1.X State</a:t>
            </a:r>
          </a:p>
        </p:txBody>
      </p:sp>
      <p:sp>
        <p:nvSpPr>
          <p:cNvPr id="21508" name="Rectangle 3"/>
          <p:cNvSpPr>
            <a:spLocks noGrp="1" noChangeArrowheads="1"/>
          </p:cNvSpPr>
          <p:nvPr>
            <p:ph type="body" idx="1"/>
          </p:nvPr>
        </p:nvSpPr>
        <p:spPr/>
        <p:txBody>
          <a:bodyPr/>
          <a:lstStyle/>
          <a:p>
            <a:pPr eaLnBrk="1" hangingPunct="1"/>
            <a:r>
              <a:rPr lang="en-US" altLang="zh-TW" dirty="0" smtClean="0">
                <a:ea typeface="新細明體" panose="02020500000000000000" pitchFamily="18" charset="-120"/>
              </a:rPr>
              <a:t>OpenGL is a state machine</a:t>
            </a:r>
          </a:p>
          <a:p>
            <a:pPr eaLnBrk="1" hangingPunct="1"/>
            <a:r>
              <a:rPr lang="en-US" altLang="zh-TW" dirty="0" smtClean="0">
                <a:ea typeface="新細明體" panose="02020500000000000000" pitchFamily="18" charset="-120"/>
              </a:rPr>
              <a:t>OpenGL functions are of two types</a:t>
            </a:r>
          </a:p>
          <a:p>
            <a:pPr lvl="1" eaLnBrk="1" hangingPunct="1"/>
            <a:r>
              <a:rPr lang="en-US" altLang="zh-TW" dirty="0" smtClean="0">
                <a:ea typeface="新細明體" panose="02020500000000000000" pitchFamily="18" charset="-120"/>
              </a:rPr>
              <a:t>Primitive generating</a:t>
            </a:r>
          </a:p>
          <a:p>
            <a:pPr lvl="2" eaLnBrk="1" hangingPunct="1"/>
            <a:r>
              <a:rPr lang="en-US" altLang="zh-TW" dirty="0" smtClean="0">
                <a:ea typeface="新細明體" panose="02020500000000000000" pitchFamily="18" charset="-120"/>
              </a:rPr>
              <a:t>Can cause output if primitive is visible</a:t>
            </a:r>
          </a:p>
          <a:p>
            <a:pPr lvl="2" eaLnBrk="1" hangingPunct="1"/>
            <a:r>
              <a:rPr lang="en-US" altLang="zh-TW" dirty="0" smtClean="0">
                <a:ea typeface="新細明體" panose="02020500000000000000" pitchFamily="18" charset="-120"/>
              </a:rPr>
              <a:t>How vertices are processes and appearance of primitive are controlled by the state</a:t>
            </a:r>
          </a:p>
          <a:p>
            <a:pPr lvl="1" eaLnBrk="1" hangingPunct="1"/>
            <a:r>
              <a:rPr lang="en-US" altLang="zh-TW" dirty="0" smtClean="0">
                <a:ea typeface="新細明體" panose="02020500000000000000" pitchFamily="18" charset="-120"/>
              </a:rPr>
              <a:t>State changing</a:t>
            </a:r>
          </a:p>
          <a:p>
            <a:pPr lvl="2" eaLnBrk="1" hangingPunct="1"/>
            <a:r>
              <a:rPr lang="en-US" altLang="zh-TW" dirty="0" smtClean="0">
                <a:ea typeface="新細明體" panose="02020500000000000000" pitchFamily="18" charset="-120"/>
              </a:rPr>
              <a:t>Transformation functions</a:t>
            </a:r>
          </a:p>
          <a:p>
            <a:pPr lvl="2" eaLnBrk="1" hangingPunct="1"/>
            <a:r>
              <a:rPr lang="en-US" altLang="zh-TW" dirty="0" smtClean="0">
                <a:ea typeface="新細明體" panose="02020500000000000000" pitchFamily="18" charset="-120"/>
              </a:rPr>
              <a:t>Attribute functions</a:t>
            </a:r>
          </a:p>
        </p:txBody>
      </p:sp>
    </p:spTree>
    <p:extLst>
      <p:ext uri="{BB962C8B-B14F-4D97-AF65-F5344CB8AC3E}">
        <p14:creationId xmlns:p14="http://schemas.microsoft.com/office/powerpoint/2010/main" val="3018276134"/>
      </p:ext>
    </p:extLst>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359</TotalTime>
  <Words>5466</Words>
  <Application>Microsoft Office PowerPoint</Application>
  <PresentationFormat>寬螢幕</PresentationFormat>
  <Paragraphs>832</Paragraphs>
  <Slides>77</Slides>
  <Notes>45</Notes>
  <HiddenSlides>0</HiddenSlides>
  <MMClips>0</MMClips>
  <ScaleCrop>false</ScaleCrop>
  <HeadingPairs>
    <vt:vector size="8" baseType="variant">
      <vt:variant>
        <vt:lpstr>使用字型</vt:lpstr>
      </vt:variant>
      <vt:variant>
        <vt:i4>11</vt:i4>
      </vt:variant>
      <vt:variant>
        <vt:lpstr>佈景主題</vt:lpstr>
      </vt:variant>
      <vt:variant>
        <vt:i4>1</vt:i4>
      </vt:variant>
      <vt:variant>
        <vt:lpstr>內嵌 OLE 伺服程式</vt:lpstr>
      </vt:variant>
      <vt:variant>
        <vt:i4>1</vt:i4>
      </vt:variant>
      <vt:variant>
        <vt:lpstr>投影片標題</vt:lpstr>
      </vt:variant>
      <vt:variant>
        <vt:i4>77</vt:i4>
      </vt:variant>
    </vt:vector>
  </HeadingPairs>
  <TitlesOfParts>
    <vt:vector size="90" baseType="lpstr">
      <vt:lpstr>ＭＳ Ｐゴシック</vt:lpstr>
      <vt:lpstr>新細明體</vt:lpstr>
      <vt:lpstr>標楷體</vt:lpstr>
      <vt:lpstr>Arial</vt:lpstr>
      <vt:lpstr>Calibri</vt:lpstr>
      <vt:lpstr>Calibri Light</vt:lpstr>
      <vt:lpstr>Cambria Math</vt:lpstr>
      <vt:lpstr>Consolas</vt:lpstr>
      <vt:lpstr>Courier New</vt:lpstr>
      <vt:lpstr>Times</vt:lpstr>
      <vt:lpstr>Times New Roman</vt:lpstr>
      <vt:lpstr>Office 佈景主題</vt:lpstr>
      <vt:lpstr>Equation</vt:lpstr>
      <vt:lpstr>Introduction to  Computer Graphics</vt:lpstr>
      <vt:lpstr>Open Graphics Library (OpenGL)</vt:lpstr>
      <vt:lpstr>OpenGL</vt:lpstr>
      <vt:lpstr>Software Organization</vt:lpstr>
      <vt:lpstr>OpenGL – Design</vt:lpstr>
      <vt:lpstr>OpenGL – Libraries</vt:lpstr>
      <vt:lpstr>OpenGL – History</vt:lpstr>
      <vt:lpstr>OpenGL 1.X Functions</vt:lpstr>
      <vt:lpstr>OpenGL 1.X State</vt:lpstr>
      <vt:lpstr>Lack of Object Orientation</vt:lpstr>
      <vt:lpstr>OpenGL function format</vt:lpstr>
      <vt:lpstr>OpenGL #defines</vt:lpstr>
      <vt:lpstr>A Simple Program</vt:lpstr>
      <vt:lpstr>simple.c</vt:lpstr>
      <vt:lpstr>Event Loop</vt:lpstr>
      <vt:lpstr>Defaults</vt:lpstr>
      <vt:lpstr>Compilation on Windows</vt:lpstr>
      <vt:lpstr>Programming with OpenGL Part 2: Complete Programs</vt:lpstr>
      <vt:lpstr>Objectives</vt:lpstr>
      <vt:lpstr>Program Structure</vt:lpstr>
      <vt:lpstr>Simple.c revisited</vt:lpstr>
      <vt:lpstr>main.c</vt:lpstr>
      <vt:lpstr>GLUT functions</vt:lpstr>
      <vt:lpstr>init.c</vt:lpstr>
      <vt:lpstr>Double-Buffered Animation</vt:lpstr>
      <vt:lpstr>Double-Buffered Animation</vt:lpstr>
      <vt:lpstr>Double-Buffered Animation</vt:lpstr>
      <vt:lpstr>OpenGL – History</vt:lpstr>
      <vt:lpstr>No Fixed Function</vt:lpstr>
      <vt:lpstr>OpenGL – Coding </vt:lpstr>
      <vt:lpstr>OpenGL – Coding </vt:lpstr>
      <vt:lpstr>OpenGL – Coding </vt:lpstr>
      <vt:lpstr>OpenGL – Coding </vt:lpstr>
      <vt:lpstr>OpenGL – Coding </vt:lpstr>
      <vt:lpstr>OpenGL – Coding </vt:lpstr>
      <vt:lpstr>GLSL Rendering Pipeline</vt:lpstr>
      <vt:lpstr>OpenGL – Shaders</vt:lpstr>
      <vt:lpstr>GL Shading Language (GLSL)</vt:lpstr>
      <vt:lpstr>OpenGL – Coding </vt:lpstr>
      <vt:lpstr>OpenGL – Example </vt:lpstr>
      <vt:lpstr>OpenGL – Example </vt:lpstr>
      <vt:lpstr>OpenGL – Example </vt:lpstr>
      <vt:lpstr>OpenGL – Example </vt:lpstr>
      <vt:lpstr>OpenGL – Example </vt:lpstr>
      <vt:lpstr>OpenGL – Example </vt:lpstr>
      <vt:lpstr>A Simplified Pipeline Model</vt:lpstr>
      <vt:lpstr>Representing Geometric Objects</vt:lpstr>
      <vt:lpstr>OpenGL’s Geometric Primitives</vt:lpstr>
      <vt:lpstr>PowerPoint 簡報</vt:lpstr>
      <vt:lpstr>Vertex Array Objects (VAOs)</vt:lpstr>
      <vt:lpstr>VAOs in Code</vt:lpstr>
      <vt:lpstr>Storing Vertex Attributes</vt:lpstr>
      <vt:lpstr>VBOs in Code</vt:lpstr>
      <vt:lpstr>Connecting Vertex Shaders with Geometric Data</vt:lpstr>
      <vt:lpstr>Vertex Array Code</vt:lpstr>
      <vt:lpstr>Drawing Geometric Primitives</vt:lpstr>
      <vt:lpstr>Shaders and GLSL</vt:lpstr>
      <vt:lpstr>Shader-compilation command sequence</vt:lpstr>
      <vt:lpstr>For each shader object:</vt:lpstr>
      <vt:lpstr>Then</vt:lpstr>
      <vt:lpstr>Getting Your Shaders into OpenGL</vt:lpstr>
      <vt:lpstr>GLSL Data Types</vt:lpstr>
      <vt:lpstr>Operators</vt:lpstr>
      <vt:lpstr>Components and Swizzling</vt:lpstr>
      <vt:lpstr>Qualifiers</vt:lpstr>
      <vt:lpstr>Functions</vt:lpstr>
      <vt:lpstr>Built-in Variables</vt:lpstr>
      <vt:lpstr>Simple Vertex Shader for Cube Example</vt:lpstr>
      <vt:lpstr>The Simplest Fragment Shader</vt:lpstr>
      <vt:lpstr>Associating Shader Variables and Data</vt:lpstr>
      <vt:lpstr>Determining Locations After Linking</vt:lpstr>
      <vt:lpstr>Initializing Uniform Variable Values</vt:lpstr>
      <vt:lpstr>Homework</vt:lpstr>
      <vt:lpstr>Install</vt:lpstr>
      <vt:lpstr>Install MinGW</vt:lpstr>
      <vt:lpstr>Build GLFW</vt:lpstr>
      <vt:lpstr>Homework</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Computer Graphics</dc:title>
  <dc:creator>Simpson</dc:creator>
  <cp:lastModifiedBy>Simpson</cp:lastModifiedBy>
  <cp:revision>52</cp:revision>
  <dcterms:created xsi:type="dcterms:W3CDTF">2017-09-21T07:17:46Z</dcterms:created>
  <dcterms:modified xsi:type="dcterms:W3CDTF">2018-03-09T03:09:05Z</dcterms:modified>
</cp:coreProperties>
</file>