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2"/>
  </p:notesMasterIdLst>
  <p:handoutMasterIdLst>
    <p:handoutMasterId r:id="rId33"/>
  </p:handoutMasterIdLst>
  <p:sldIdLst>
    <p:sldId id="269" r:id="rId2"/>
    <p:sldId id="270" r:id="rId3"/>
    <p:sldId id="271" r:id="rId4"/>
    <p:sldId id="290" r:id="rId5"/>
    <p:sldId id="298" r:id="rId6"/>
    <p:sldId id="299" r:id="rId7"/>
    <p:sldId id="300" r:id="rId8"/>
    <p:sldId id="301" r:id="rId9"/>
    <p:sldId id="297" r:id="rId10"/>
    <p:sldId id="302" r:id="rId11"/>
    <p:sldId id="296" r:id="rId12"/>
    <p:sldId id="304" r:id="rId13"/>
    <p:sldId id="303" r:id="rId14"/>
    <p:sldId id="272" r:id="rId15"/>
    <p:sldId id="273" r:id="rId16"/>
    <p:sldId id="275" r:id="rId17"/>
    <p:sldId id="276" r:id="rId18"/>
    <p:sldId id="278" r:id="rId19"/>
    <p:sldId id="305" r:id="rId20"/>
    <p:sldId id="279" r:id="rId21"/>
    <p:sldId id="281" r:id="rId22"/>
    <p:sldId id="282" r:id="rId23"/>
    <p:sldId id="306" r:id="rId24"/>
    <p:sldId id="293" r:id="rId25"/>
    <p:sldId id="284" r:id="rId26"/>
    <p:sldId id="277" r:id="rId27"/>
    <p:sldId id="285" r:id="rId28"/>
    <p:sldId id="288" r:id="rId29"/>
    <p:sldId id="307" r:id="rId30"/>
    <p:sldId id="289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F093-AFD9-4BEE-AE56-E637883F54B7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4DE3-11FA-4110-873E-0B21A7D52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14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49D0-77A1-42E1-8A65-790EA4FFA7BA}" type="datetimeFigureOut">
              <a:rPr lang="en-US" smtClean="0"/>
              <a:t>5/14/2018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06FC-6627-4829-9C99-9B932009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58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4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Composition means the organization of all the graphic elements inside a photo. Good composition can clearly show the audience the photo’s topic and effectively express photographer’s feeling</a:t>
            </a:r>
          </a:p>
          <a:p>
            <a:r>
              <a:rPr lang="en-US" dirty="0" smtClean="0"/>
              <a:t>Contrast between light and dark, between shapes, colors, and even sensations, is the basis for composing a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works search for region with the highest attention score and place the crop window around it</a:t>
            </a:r>
          </a:p>
          <a:p>
            <a:r>
              <a:rPr lang="en-US" baseline="0" dirty="0" smtClean="0"/>
              <a:t>Some methods search for a crop window that would receive the greatest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9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works search for region with the highest attention score and place the crop window around it</a:t>
            </a:r>
          </a:p>
          <a:p>
            <a:r>
              <a:rPr lang="en-US" baseline="0" dirty="0" smtClean="0"/>
              <a:t>Some methods search for a crop window that would receive the greatest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5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attention-based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 to image cropping helps to remove unnecessary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from an image, it gives little consideration to overall image composition, and thus may lead to a result that is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visually pleasing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attention-based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 to image cropping helps to remove unnecessary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from an image, it gives little consideration to overall image composition, and thus may lead to a result that is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visually pleasing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7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attention-based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 to image cropping helps to remove unnecessary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 from an image, it gives little consideration to overall image composition, and thus may lead to a result that is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visually pleasing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5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Color</a:t>
            </a:r>
            <a:r>
              <a:rPr lang="en-US" baseline="0" dirty="0" smtClean="0"/>
              <a:t> distance: </a:t>
            </a:r>
            <a:r>
              <a:rPr lang="en-US" dirty="0" smtClean="0"/>
              <a:t>Compute the Euler distance between regions </a:t>
            </a:r>
            <a:r>
              <a:rPr lang="en-US" dirty="0" smtClean="0">
                <a:sym typeface="Wingdings" panose="05000000000000000000" pitchFamily="2" charset="2"/>
              </a:rPr>
              <a:t> the minimum colors distance to any of those regions is used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Texture</a:t>
            </a:r>
            <a:r>
              <a:rPr lang="en-US" baseline="0" dirty="0" smtClean="0">
                <a:sym typeface="Wingdings" panose="05000000000000000000" pitchFamily="2" charset="2"/>
              </a:rPr>
              <a:t> distance: </a:t>
            </a:r>
            <a:r>
              <a:rPr lang="en-US" dirty="0" smtClean="0"/>
              <a:t>Histograms of oriented gradients for human detection </a:t>
            </a:r>
          </a:p>
          <a:p>
            <a:r>
              <a:rPr lang="en-US" dirty="0" smtClean="0"/>
              <a:t>Then, texture differences are calculated as the Euler distance between the HOG features of two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9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14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1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8891F25C-8490-4E56-B822-B369D44F9288}" type="datetime1">
              <a:rPr lang="en-US" smtClean="0"/>
              <a:t>5/14/2018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1C3-16E6-4358-A3CA-2179DD6899B4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8823-5067-4255-BFBC-F079A294C761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  <a:latin typeface="Candar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0F358-589C-4855-BDEE-0549F0693D8F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>
            <a:lvl1pPr>
              <a:defRPr b="0">
                <a:latin typeface="Candara" pitchFamily="34" charset="0"/>
              </a:defRPr>
            </a:lvl1pPr>
            <a:lvl2pPr marL="548640" indent="-274320">
              <a:buFont typeface="Wingdings" pitchFamily="2" charset="2"/>
              <a:buChar char="§"/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819150"/>
            <a:ext cx="7924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D05A129F-97AC-437E-8D35-7E1D1B287CD5}" type="datetime1">
              <a:rPr lang="en-US" smtClean="0"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2628-F5DC-4D3D-B35E-22319455BB99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E468-B689-464A-87FE-2F28647172ED}" type="datetime1">
              <a:rPr lang="en-US" smtClean="0"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1142-4DE3-44EB-A2AC-60F8A8E9C645}" type="datetime1">
              <a:rPr lang="en-US" smtClean="0"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A162-DBF5-48BC-92A3-F64832E63B4B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7FFE-52F9-43E8-AE87-10D45ECB1D0D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E97D-CA0F-4189-914D-210997F6A92D}" type="datetime1">
              <a:rPr lang="en-US" smtClean="0"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1D8E4C-857A-4570-A2DB-F950129D60BA}" type="datetime1">
              <a:rPr lang="en-US" smtClean="0"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“Learning </a:t>
            </a:r>
            <a:r>
              <a:rPr lang="en-US" b="1" dirty="0"/>
              <a:t>the Change for Automatic Image </a:t>
            </a:r>
            <a:r>
              <a:rPr lang="en-US" b="1" dirty="0" smtClean="0"/>
              <a:t>Cropping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 paper of CVPR2013</a:t>
            </a:r>
          </a:p>
          <a:p>
            <a:r>
              <a:rPr lang="en-US" dirty="0" smtClean="0"/>
              <a:t>Student: Le </a:t>
            </a:r>
            <a:r>
              <a:rPr lang="en-US" dirty="0" err="1" smtClean="0"/>
              <a:t>Thi</a:t>
            </a:r>
            <a:r>
              <a:rPr lang="en-US" dirty="0" smtClean="0"/>
              <a:t> Ngoc </a:t>
            </a:r>
            <a:r>
              <a:rPr lang="en-US" dirty="0" err="1" smtClean="0"/>
              <a:t>Hanh</a:t>
            </a:r>
            <a:endParaRPr lang="en-US" dirty="0" smtClean="0"/>
          </a:p>
          <a:p>
            <a:r>
              <a:rPr lang="en-US" dirty="0" smtClean="0"/>
              <a:t>Id: P76077052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4782" y="921327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attention - based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4782" y="895350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aesthetics - based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28600" y="1809750"/>
          <a:ext cx="8305800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(1) </a:t>
                      </a:r>
                      <a:r>
                        <a:rPr lang="en-US" dirty="0" smtClean="0"/>
                        <a:t>Focus</a:t>
                      </a:r>
                      <a:r>
                        <a:rPr lang="en-US" baseline="0" dirty="0" smtClean="0"/>
                        <a:t> on main subject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or principle region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/>
                        <a:t>(2) Search for a crop window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 on composition</a:t>
                      </a:r>
                      <a:r>
                        <a:rPr lang="en-US" baseline="0" dirty="0" smtClean="0"/>
                        <a:t> – related image properties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542309" y="1548245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00800" y="1530927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aesthetics -based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3790950"/>
          </a:xfrm>
        </p:spPr>
        <p:txBody>
          <a:bodyPr>
            <a:normAutofit/>
          </a:bodyPr>
          <a:lstStyle/>
          <a:p>
            <a:r>
              <a:rPr lang="en-US" dirty="0" smtClean="0"/>
              <a:t>[17] </a:t>
            </a:r>
            <a:r>
              <a:rPr lang="en-US" dirty="0"/>
              <a:t>M. </a:t>
            </a:r>
            <a:r>
              <a:rPr lang="en-US" dirty="0" err="1"/>
              <a:t>Nishiyama</a:t>
            </a:r>
            <a:r>
              <a:rPr lang="en-US" dirty="0"/>
              <a:t>, T. Okabe, Y. Sato, and I. Sato. </a:t>
            </a:r>
            <a:r>
              <a:rPr lang="en-US" dirty="0" err="1"/>
              <a:t>Sensationbased</a:t>
            </a:r>
            <a:r>
              <a:rPr lang="en-US" dirty="0"/>
              <a:t> photo cropping. In </a:t>
            </a:r>
            <a:r>
              <a:rPr lang="en-US" i="1" dirty="0"/>
              <a:t>ACM </a:t>
            </a:r>
            <a:r>
              <a:rPr lang="en-US" i="1" dirty="0" smtClean="0"/>
              <a:t>Multimedia</a:t>
            </a:r>
            <a:r>
              <a:rPr lang="en-US" dirty="0" smtClean="0"/>
              <a:t>, 2009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5" y="1881187"/>
            <a:ext cx="4752975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257550"/>
            <a:ext cx="4038600" cy="1509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Trained an SVM to label subject regions of a photo as high or low quality, then find the cropping candidate with the highest quality score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aesthetics -based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37780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[25] </a:t>
            </a:r>
            <a:r>
              <a:rPr lang="en-US" sz="2400" dirty="0"/>
              <a:t>L. Zhang, M. Song, Q. Zhao, X. Liu, J. Bu, and </a:t>
            </a:r>
            <a:r>
              <a:rPr lang="en-US" sz="2400" dirty="0" err="1" smtClean="0"/>
              <a:t>C.Chen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Probabilistic </a:t>
            </a:r>
            <a:r>
              <a:rPr lang="en-US" sz="2400" dirty="0" err="1"/>
              <a:t>graphlet</a:t>
            </a:r>
            <a:r>
              <a:rPr lang="en-US" sz="2400" dirty="0"/>
              <a:t> transfer for photo cropping. </a:t>
            </a:r>
            <a:r>
              <a:rPr lang="en-US" sz="2400" i="1" dirty="0"/>
              <a:t>IEEE</a:t>
            </a:r>
            <a:br>
              <a:rPr lang="en-US" sz="2400" i="1" dirty="0"/>
            </a:br>
            <a:r>
              <a:rPr lang="en-US" sz="2400" i="1" dirty="0"/>
              <a:t>Trans. Image Proc.</a:t>
            </a:r>
            <a:r>
              <a:rPr lang="en-US" sz="2400" dirty="0"/>
              <a:t>, 2012 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074156"/>
            <a:ext cx="5665688" cy="2707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13737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Learned local aesthetic features based on position relationships among regions, and used this to measure the quality of cropping candidates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4782" y="921327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attention - based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4782" y="895350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aesthetics - based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17593"/>
              </p:ext>
            </p:extLst>
          </p:nvPr>
        </p:nvGraphicFramePr>
        <p:xfrm>
          <a:off x="228600" y="1809750"/>
          <a:ext cx="8610600" cy="2773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1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Method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(1) </a:t>
                      </a:r>
                      <a:r>
                        <a:rPr lang="en-US" b="0" dirty="0" smtClean="0"/>
                        <a:t>Focus</a:t>
                      </a:r>
                      <a:r>
                        <a:rPr lang="en-US" b="0" baseline="0" dirty="0" smtClean="0"/>
                        <a:t> on main subject </a:t>
                      </a:r>
                      <a:r>
                        <a:rPr lang="en-US" b="0" baseline="0" dirty="0" smtClean="0">
                          <a:sym typeface="Wingdings" pitchFamily="2" charset="2"/>
                        </a:rPr>
                        <a:t>or principle region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="0" baseline="0" dirty="0" smtClean="0"/>
                        <a:t>(2) Search for a crop window</a:t>
                      </a:r>
                      <a:r>
                        <a:rPr lang="en-US" b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Center on composition</a:t>
                      </a:r>
                      <a:r>
                        <a:rPr lang="en-US" b="0" baseline="0" dirty="0" smtClean="0"/>
                        <a:t> – related image properties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the attention-based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approach to image cropping helps to remove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unnecessary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 from an image, it gives little consideration to overall image composition, and thus may lead to a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 that is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visually pleasing</a:t>
                      </a:r>
                      <a:r>
                        <a:rPr lang="en-US" sz="160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may change an image differently than a human would,</a:t>
                      </a:r>
                      <a:r>
                        <a:rPr kumimoji="0"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crop boundaries through regions that are better</a:t>
                      </a:r>
                      <a:r>
                        <a:rPr lang="en-US" sz="1600" dirty="0" smtClean="0"/>
                        <a:t> included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kumimoji="0"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removed as a whole, or maintain distracting content</a:t>
                      </a:r>
                      <a:r>
                        <a:rPr lang="en-US" sz="1600" dirty="0" smtClean="0"/>
                        <a:t> </a:t>
                      </a:r>
                      <a:br>
                        <a:rPr lang="en-US" sz="1600" dirty="0" smtClean="0"/>
                      </a:b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542309" y="1548245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00800" y="1530927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Present the technique that directly accounts for aesthetic evaluation in determining the crop boundaries of an input image.</a:t>
            </a:r>
          </a:p>
          <a:p>
            <a:r>
              <a:rPr lang="en-US" dirty="0" smtClean="0"/>
              <a:t>The features that model what is removed or changed in an image by a crop.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approach - </a:t>
            </a:r>
            <a:r>
              <a:rPr lang="en-US" dirty="0"/>
              <a:t>Block </a:t>
            </a:r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57250"/>
            <a:ext cx="5011788" cy="376047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 construction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50"/>
            <a:ext cx="3629025" cy="31337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1106672"/>
            <a:ext cx="44527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image is manually cropped by 3 expert photographers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7078" y="2128727"/>
            <a:ext cx="44481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crop </a:t>
            </a:r>
            <a:r>
              <a:rPr lang="en-US" dirty="0" smtClean="0">
                <a:sym typeface="Wingdings" panose="05000000000000000000" pitchFamily="2" charset="2"/>
              </a:rPr>
              <a:t> record the upper left corner 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(x</a:t>
            </a:r>
            <a:r>
              <a:rPr lang="en-US" i="1" baseline="-25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1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, y</a:t>
            </a:r>
            <a:r>
              <a:rPr lang="en-US" i="1" baseline="-25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1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) </a:t>
            </a:r>
            <a:r>
              <a:rPr lang="en-US" dirty="0" smtClean="0">
                <a:sym typeface="Wingdings" panose="05000000000000000000" pitchFamily="2" charset="2"/>
              </a:rPr>
              <a:t>and lower right corner 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(x</a:t>
            </a:r>
            <a:r>
              <a:rPr lang="en-US" i="1" baseline="-25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, y</a:t>
            </a:r>
            <a:r>
              <a:rPr lang="en-US" i="1" baseline="-25000" dirty="0" smtClean="0">
                <a:latin typeface="Georgia" panose="02040502050405020303" pitchFamily="18" charset="0"/>
                <a:sym typeface="Wingdings" panose="05000000000000000000" pitchFamily="2" charset="2"/>
              </a:rPr>
              <a:t>2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)</a:t>
            </a:r>
            <a:endParaRPr lang="en-US" i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7078" y="3168775"/>
            <a:ext cx="445273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Providing up to 3 reasons for choosing the crop window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200400" y="1300542"/>
            <a:ext cx="1066800" cy="26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3200400" y="1563967"/>
            <a:ext cx="1086678" cy="887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1563967"/>
            <a:ext cx="1066800" cy="1862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>
                <a:latin typeface="Candara" panose="020E0502030303020204" pitchFamily="34" charset="0"/>
              </a:rPr>
              <a:t>17</a:t>
            </a:fld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4300" y="890910"/>
            <a:ext cx="8901110" cy="3273110"/>
            <a:chOff x="114300" y="890910"/>
            <a:chExt cx="8901110" cy="3273110"/>
          </a:xfrm>
        </p:grpSpPr>
        <p:grpSp>
          <p:nvGrpSpPr>
            <p:cNvPr id="43" name="Group 42"/>
            <p:cNvGrpSpPr/>
            <p:nvPr/>
          </p:nvGrpSpPr>
          <p:grpSpPr>
            <a:xfrm>
              <a:off x="114300" y="890910"/>
              <a:ext cx="8901110" cy="3273110"/>
              <a:chOff x="114300" y="890910"/>
              <a:chExt cx="8901110" cy="32731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" y="3028950"/>
                <a:ext cx="1676400" cy="6096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Image decomposition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05237" y="3028950"/>
                <a:ext cx="1752600" cy="6096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Exclusion feature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5600" y="3020786"/>
                <a:ext cx="1752600" cy="6096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Composition feature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4300" y="3638550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[ </a:t>
                </a:r>
                <a:r>
                  <a:rPr lang="en-US" sz="1400" i="1" dirty="0" smtClean="0"/>
                  <a:t>To obtain the foreground region</a:t>
                </a:r>
                <a:r>
                  <a:rPr lang="en-US" sz="1400" dirty="0" smtClean="0"/>
                  <a:t>]</a:t>
                </a:r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640800"/>
                <a:ext cx="2814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[ </a:t>
                </a:r>
                <a:r>
                  <a:rPr lang="en-US" sz="1400" i="1" dirty="0" smtClean="0"/>
                  <a:t>To specify what type of regions are often exclude from final crops</a:t>
                </a:r>
                <a:r>
                  <a:rPr lang="en-US" sz="1400" dirty="0" smtClean="0"/>
                  <a:t>] 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00773" y="3640800"/>
                <a:ext cx="2814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[ </a:t>
                </a:r>
                <a:r>
                  <a:rPr lang="en-US" sz="1400" i="1" dirty="0" smtClean="0"/>
                  <a:t>Related feature such as: visual balance, the rule of thirds</a:t>
                </a:r>
                <a:r>
                  <a:rPr lang="en-US" sz="1400" dirty="0" smtClean="0"/>
                  <a:t>] </a:t>
                </a:r>
                <a:endParaRPr lang="en-US" sz="14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4112" y="890910"/>
                <a:ext cx="2762250" cy="1590675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447800" y="2481585"/>
              <a:ext cx="6172200" cy="547365"/>
              <a:chOff x="1447800" y="2481585"/>
              <a:chExt cx="6172200" cy="54736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648200" y="2481585"/>
                <a:ext cx="0" cy="166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447800" y="2647950"/>
                <a:ext cx="6172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1447800" y="2647950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7620000" y="2656114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648200" y="2656114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49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Image 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Augment the foreground detection by incorporating a human face detector into the saliency map computation</a:t>
            </a:r>
          </a:p>
          <a:p>
            <a:r>
              <a:rPr lang="en-US" dirty="0" smtClean="0"/>
              <a:t>The remainder of the image is then segmented using the graph-based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3105150"/>
            <a:ext cx="6543675" cy="12858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>
                <a:latin typeface="Candara" panose="020E0502030303020204" pitchFamily="34" charset="0"/>
              </a:rPr>
              <a:t>19</a:t>
            </a:fld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14300" y="890910"/>
            <a:ext cx="8901110" cy="3273110"/>
            <a:chOff x="114300" y="890910"/>
            <a:chExt cx="8901110" cy="3273110"/>
          </a:xfrm>
        </p:grpSpPr>
        <p:grpSp>
          <p:nvGrpSpPr>
            <p:cNvPr id="43" name="Group 42"/>
            <p:cNvGrpSpPr/>
            <p:nvPr/>
          </p:nvGrpSpPr>
          <p:grpSpPr>
            <a:xfrm>
              <a:off x="114300" y="890910"/>
              <a:ext cx="8901110" cy="3273110"/>
              <a:chOff x="114300" y="890910"/>
              <a:chExt cx="8901110" cy="327311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" y="3028950"/>
                <a:ext cx="1676400" cy="6096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Image decomposition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805237" y="3028950"/>
                <a:ext cx="1752600" cy="6096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Exclusion feature</a:t>
                </a: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05600" y="3020786"/>
                <a:ext cx="1752600" cy="6096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Composition feature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4300" y="3638550"/>
                <a:ext cx="266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[ </a:t>
                </a:r>
                <a:r>
                  <a:rPr lang="en-US" sz="1400" i="1" dirty="0" smtClean="0"/>
                  <a:t>To obtain the foreground region</a:t>
                </a:r>
                <a:r>
                  <a:rPr lang="en-US" sz="1400" dirty="0" smtClean="0"/>
                  <a:t>]</a:t>
                </a:r>
                <a:endParaRPr lang="en-US" sz="14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76600" y="3640800"/>
                <a:ext cx="2814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[ </a:t>
                </a:r>
                <a:r>
                  <a:rPr lang="en-US" sz="1400" i="1" dirty="0" smtClean="0"/>
                  <a:t>To specify what type of regions are often exclude from final crops</a:t>
                </a:r>
                <a:r>
                  <a:rPr lang="en-US" sz="1400" dirty="0" smtClean="0"/>
                  <a:t>] </a:t>
                </a:r>
                <a:endParaRPr lang="en-US" sz="1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00773" y="3640800"/>
                <a:ext cx="28146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[ </a:t>
                </a:r>
                <a:r>
                  <a:rPr lang="en-US" sz="1400" i="1" dirty="0" smtClean="0"/>
                  <a:t>Related feature such as: visual balance, the rule of thirds</a:t>
                </a:r>
                <a:r>
                  <a:rPr lang="en-US" sz="1400" dirty="0" smtClean="0"/>
                  <a:t>] </a:t>
                </a:r>
                <a:endParaRPr lang="en-US" sz="1400" dirty="0"/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424112" y="890910"/>
                <a:ext cx="2762250" cy="1590675"/>
              </a:xfrm>
              <a:prstGeom prst="rect">
                <a:avLst/>
              </a:prstGeom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1447800" y="2481585"/>
              <a:ext cx="6172200" cy="547365"/>
              <a:chOff x="1447800" y="2481585"/>
              <a:chExt cx="6172200" cy="54736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4648200" y="2481585"/>
                <a:ext cx="0" cy="1663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447800" y="2647950"/>
                <a:ext cx="61722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1447800" y="2647950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7620000" y="2656114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4648200" y="2656114"/>
                <a:ext cx="0" cy="3728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682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38000" y="1208314"/>
            <a:ext cx="1914525" cy="12668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00" y="1228044"/>
            <a:ext cx="1914525" cy="1257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523" y="1200150"/>
            <a:ext cx="1914525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480" y="1205252"/>
            <a:ext cx="1924050" cy="1266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37" y="2721088"/>
            <a:ext cx="1924050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2523" y="2710031"/>
            <a:ext cx="1924050" cy="1285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25" y="2693278"/>
            <a:ext cx="1895475" cy="129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3117" y="2711563"/>
            <a:ext cx="19335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Exclusion feature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53063" y="1581150"/>
            <a:ext cx="4876800" cy="762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crop-out </a:t>
            </a:r>
            <a:r>
              <a:rPr lang="en-US" sz="2400" i="1" dirty="0" smtClean="0">
                <a:solidFill>
                  <a:srgbClr val="0070C0"/>
                </a:solidFill>
              </a:rPr>
              <a:t>value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/* </a:t>
            </a:r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en-US" sz="1400" dirty="0" smtClean="0"/>
              <a:t>ndicates </a:t>
            </a:r>
            <a:r>
              <a:rPr lang="en-US" sz="1400" dirty="0"/>
              <a:t>the likelihood that a region with a certain set</a:t>
            </a:r>
            <a:br>
              <a:rPr lang="en-US" sz="1400" dirty="0"/>
            </a:br>
            <a:r>
              <a:rPr lang="en-US" sz="1400" dirty="0"/>
              <a:t>of features will be cropped out of an </a:t>
            </a:r>
            <a:r>
              <a:rPr lang="en-US" sz="1400" dirty="0" smtClean="0"/>
              <a:t>image </a:t>
            </a:r>
            <a:r>
              <a:rPr lang="en-US" sz="1400" i="1" dirty="0" smtClean="0">
                <a:solidFill>
                  <a:schemeClr val="tx1"/>
                </a:solidFill>
              </a:rPr>
              <a:t>*/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47017"/>
            <a:ext cx="1718224" cy="762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Exclusion features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29000" y="3109017"/>
            <a:ext cx="4876800" cy="8382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70C0"/>
                </a:solidFill>
              </a:rPr>
              <a:t>cut-through </a:t>
            </a:r>
            <a:r>
              <a:rPr lang="en-US" sz="2400" i="1" dirty="0" smtClean="0">
                <a:solidFill>
                  <a:srgbClr val="0070C0"/>
                </a:solidFill>
              </a:rPr>
              <a:t>value</a:t>
            </a: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/*</a:t>
            </a:r>
            <a:r>
              <a:rPr lang="en-US" sz="1400" dirty="0">
                <a:solidFill>
                  <a:schemeClr val="tx1"/>
                </a:solidFill>
              </a:rPr>
              <a:t> represents the chance that a crop boundary </a:t>
            </a:r>
            <a:r>
              <a:rPr lang="en-US" sz="1400" dirty="0" smtClean="0">
                <a:solidFill>
                  <a:schemeClr val="tx1"/>
                </a:solidFill>
              </a:rPr>
              <a:t>will pass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through </a:t>
            </a:r>
            <a:r>
              <a:rPr lang="en-US" sz="1400" dirty="0">
                <a:solidFill>
                  <a:schemeClr val="tx1"/>
                </a:solidFill>
              </a:rPr>
              <a:t>a region with certain </a:t>
            </a:r>
            <a:r>
              <a:rPr lang="en-US" sz="1400" dirty="0" smtClean="0">
                <a:solidFill>
                  <a:schemeClr val="tx1"/>
                </a:solidFill>
              </a:rPr>
              <a:t>properties </a:t>
            </a:r>
            <a:r>
              <a:rPr lang="en-US" sz="1400" i="1" dirty="0" smtClean="0">
                <a:solidFill>
                  <a:schemeClr val="tx1"/>
                </a:solidFill>
              </a:rPr>
              <a:t>*/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24433" y="2575617"/>
            <a:ext cx="415376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2594810" y="2004117"/>
            <a:ext cx="834190" cy="1447800"/>
          </a:xfrm>
          <a:prstGeom prst="leftBrac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Exclusion feature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48690"/>
            <a:ext cx="7297882" cy="36960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isolate a region from the foreground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construct a graph for all the regions in the image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link cost is calculated as: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i="1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w</a:t>
            </a:r>
            <a:r>
              <a:rPr lang="en-US" i="1" baseline="-250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i,j</a:t>
            </a:r>
            <a:r>
              <a:rPr lang="en-US" dirty="0" smtClean="0">
                <a:sym typeface="Wingdings" panose="05000000000000000000" pitchFamily="2" charset="2"/>
              </a:rPr>
              <a:t>: the connection weight between region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 &amp; j</a:t>
            </a:r>
          </a:p>
          <a:p>
            <a:pPr marL="0" indent="0">
              <a:buNone/>
            </a:pPr>
            <a:r>
              <a:rPr lang="en-US" i="1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DH</a:t>
            </a:r>
            <a:r>
              <a:rPr lang="en-US" i="1" baseline="-250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i,j</a:t>
            </a:r>
            <a:r>
              <a:rPr lang="en-US" dirty="0" smtClean="0">
                <a:sym typeface="Wingdings" panose="05000000000000000000" pitchFamily="2" charset="2"/>
              </a:rPr>
              <a:t>: texture distance </a:t>
            </a:r>
            <a:r>
              <a:rPr lang="en-US" dirty="0">
                <a:sym typeface="Wingdings" panose="05000000000000000000" pitchFamily="2" charset="2"/>
              </a:rPr>
              <a:t>between region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&amp; j</a:t>
            </a:r>
          </a:p>
          <a:p>
            <a:pPr marL="0" indent="0">
              <a:buNone/>
            </a:pPr>
            <a:r>
              <a:rPr lang="en-US" i="1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DC</a:t>
            </a:r>
            <a:r>
              <a:rPr lang="en-US" i="1" baseline="-250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i,j</a:t>
            </a:r>
            <a:r>
              <a:rPr lang="en-US" dirty="0" smtClean="0">
                <a:sym typeface="Wingdings" panose="05000000000000000000" pitchFamily="2" charset="2"/>
              </a:rPr>
              <a:t>: color distance </a:t>
            </a:r>
            <a:r>
              <a:rPr lang="en-US" dirty="0">
                <a:sym typeface="Wingdings" panose="05000000000000000000" pitchFamily="2" charset="2"/>
              </a:rPr>
              <a:t>between region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dirty="0" smtClean="0">
                <a:sym typeface="Wingdings" panose="05000000000000000000" pitchFamily="2" charset="2"/>
              </a:rPr>
              <a:t>j</a:t>
            </a:r>
          </a:p>
          <a:p>
            <a:pPr marL="0" indent="0">
              <a:buNone/>
            </a:pPr>
            <a:r>
              <a:rPr lang="en-US" i="1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M</a:t>
            </a:r>
            <a:r>
              <a:rPr lang="en-US" i="1" baseline="-25000" dirty="0" err="1" smtClean="0">
                <a:latin typeface="Georgia" panose="02040502050405020303" pitchFamily="18" charset="0"/>
                <a:sym typeface="Wingdings" panose="05000000000000000000" pitchFamily="2" charset="2"/>
              </a:rPr>
              <a:t>i</a:t>
            </a:r>
            <a:r>
              <a:rPr lang="en-US" i="1" dirty="0" smtClean="0">
                <a:latin typeface="Georgia" panose="02040502050405020303" pitchFamily="18" charset="0"/>
                <a:sym typeface="Wingdings" panose="05000000000000000000" pitchFamily="2" charset="2"/>
              </a:rPr>
              <a:t>, </a:t>
            </a:r>
            <a:r>
              <a:rPr lang="en-US" i="1" dirty="0" err="1">
                <a:latin typeface="Georgia" panose="02040502050405020303" pitchFamily="18" charset="0"/>
                <a:sym typeface="Wingdings" panose="05000000000000000000" pitchFamily="2" charset="2"/>
              </a:rPr>
              <a:t>M</a:t>
            </a:r>
            <a:r>
              <a:rPr lang="en-US" i="1" baseline="-25000" dirty="0" err="1">
                <a:latin typeface="Georgia" panose="02040502050405020303" pitchFamily="18" charset="0"/>
                <a:sym typeface="Wingdings" panose="05000000000000000000" pitchFamily="2" charset="2"/>
              </a:rPr>
              <a:t>j</a:t>
            </a:r>
            <a:r>
              <a:rPr lang="en-US" dirty="0" smtClean="0">
                <a:sym typeface="Wingdings" panose="05000000000000000000" pitchFamily="2" charset="2"/>
              </a:rPr>
              <a:t>: areas of region </a:t>
            </a:r>
            <a:r>
              <a:rPr lang="en-US" dirty="0" err="1" smtClean="0">
                <a:sym typeface="Wingdings" panose="05000000000000000000" pitchFamily="2" charset="2"/>
              </a:rPr>
              <a:t>i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>
                <a:sym typeface="Wingdings" panose="05000000000000000000" pitchFamily="2" charset="2"/>
              </a:rPr>
              <a:t>j</a:t>
            </a:r>
            <a:r>
              <a:rPr lang="en-US" dirty="0" smtClean="0">
                <a:sym typeface="Wingdings" panose="05000000000000000000" pitchFamily="2" charset="2"/>
              </a:rPr>
              <a:t> respectively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90750"/>
            <a:ext cx="5121800" cy="762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3" y="1882920"/>
            <a:ext cx="18383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63" y="3257550"/>
            <a:ext cx="17621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Shape complexity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shape complexity of a region </a:t>
            </a:r>
            <a:r>
              <a:rPr lang="en-US" dirty="0" smtClean="0">
                <a:sym typeface="Wingdings" panose="05000000000000000000" pitchFamily="2" charset="2"/>
              </a:rPr>
              <a:t> deciding whether to crop it out or cut it through</a:t>
            </a:r>
            <a:endParaRPr lang="en-US" dirty="0" smtClean="0"/>
          </a:p>
          <a:p>
            <a:r>
              <a:rPr lang="en-US" dirty="0" smtClean="0"/>
              <a:t>Use the high-frequency component of the region’s boundary, </a:t>
            </a:r>
            <a:r>
              <a:rPr lang="en-US" dirty="0"/>
              <a:t>computed as the sum of all </a:t>
            </a:r>
            <a:r>
              <a:rPr lang="en-US" dirty="0" smtClean="0"/>
              <a:t>Fourier descriptors except </a:t>
            </a:r>
            <a:r>
              <a:rPr lang="en-US" dirty="0"/>
              <a:t>for the first six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Sharpness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49210"/>
            <a:ext cx="3884782" cy="37033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region with a complex shape may be more desirable to cut through than one with a simpler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982" y="971550"/>
            <a:ext cx="4538782" cy="36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Sharpness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sharpness of a region </a:t>
            </a:r>
            <a:r>
              <a:rPr lang="en-US" dirty="0" smtClean="0">
                <a:sym typeface="Wingdings" panose="05000000000000000000" pitchFamily="2" charset="2"/>
              </a:rPr>
              <a:t> influence region exclusion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Model region sharpness by taking the ratio of the region’s high </a:t>
            </a:r>
            <a:r>
              <a:rPr lang="en-US" dirty="0"/>
              <a:t>frequency power to its total power 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85" y="2266950"/>
            <a:ext cx="1990725" cy="79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80397"/>
            <a:ext cx="598170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Composition feature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Positive examples: e</a:t>
            </a:r>
            <a:r>
              <a:rPr lang="en-US" dirty="0" smtClean="0"/>
              <a:t>xpert crops from training set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Negative example: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use SVM regression to predict the probability of a given crop to be a positive example </a:t>
            </a:r>
            <a:r>
              <a:rPr lang="en-US" dirty="0" smtClean="0">
                <a:sym typeface="Wingdings" panose="05000000000000000000" pitchFamily="2" charset="2"/>
              </a:rPr>
              <a:t> composition score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31" y="1962150"/>
            <a:ext cx="5638800" cy="8763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Utilize exclusion features to identify a set of candidates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28750"/>
            <a:ext cx="634365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70721"/>
            <a:ext cx="5181599" cy="26510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selection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Evaluate each of candidate:</a:t>
            </a:r>
          </a:p>
          <a:p>
            <a:endParaRPr lang="en-US" dirty="0"/>
          </a:p>
          <a:p>
            <a:r>
              <a:rPr lang="en-US" dirty="0" smtClean="0"/>
              <a:t>The crop that minimizes </a:t>
            </a:r>
            <a:r>
              <a:rPr lang="en-US" i="1" dirty="0" err="1" smtClean="0">
                <a:latin typeface="Georgia" panose="02040502050405020303" pitchFamily="18" charset="0"/>
              </a:rPr>
              <a:t>E</a:t>
            </a:r>
            <a:r>
              <a:rPr lang="en-US" i="1" baseline="-25000" dirty="0" err="1" smtClean="0">
                <a:latin typeface="Georgia" panose="02040502050405020303" pitchFamily="18" charset="0"/>
              </a:rPr>
              <a:t>final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/>
              <a:t>is selected as the final crop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28750"/>
            <a:ext cx="5895975" cy="4762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399" y="857250"/>
            <a:ext cx="719827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52575"/>
            <a:ext cx="82486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7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4782" y="921327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attention - based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4782" y="895350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aesthetics - based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017728"/>
              </p:ext>
            </p:extLst>
          </p:nvPr>
        </p:nvGraphicFramePr>
        <p:xfrm>
          <a:off x="228600" y="1809750"/>
          <a:ext cx="8305800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(1) </a:t>
                      </a:r>
                      <a:r>
                        <a:rPr lang="en-US" dirty="0" smtClean="0"/>
                        <a:t>Focus</a:t>
                      </a:r>
                      <a:r>
                        <a:rPr lang="en-US" baseline="0" dirty="0" smtClean="0"/>
                        <a:t> on main subject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or principle region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/>
                        <a:t>(2) Search for a crop window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 on composition</a:t>
                      </a:r>
                      <a:r>
                        <a:rPr lang="en-US" baseline="0" dirty="0" smtClean="0"/>
                        <a:t> – related image properties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542309" y="1548245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00800" y="1530927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incorrect foreground detection result, which is generally caused by poor saliency map estimation, will </a:t>
            </a:r>
            <a:r>
              <a:rPr lang="en-US" dirty="0" smtClean="0"/>
              <a:t>lead to </a:t>
            </a:r>
            <a:r>
              <a:rPr lang="en-US" dirty="0"/>
              <a:t>low cropping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86" y="2205037"/>
            <a:ext cx="5803986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attention -based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[6] </a:t>
            </a:r>
            <a:r>
              <a:rPr lang="en-US" sz="2400" dirty="0"/>
              <a:t>G. </a:t>
            </a:r>
            <a:r>
              <a:rPr lang="en-US" sz="2400" dirty="0" err="1"/>
              <a:t>Ciocca</a:t>
            </a:r>
            <a:r>
              <a:rPr lang="en-US" sz="2400" dirty="0"/>
              <a:t>, C. Cusano, F. </a:t>
            </a:r>
            <a:r>
              <a:rPr lang="en-US" sz="2400" dirty="0" err="1"/>
              <a:t>Gasparini</a:t>
            </a:r>
            <a:r>
              <a:rPr lang="en-US" sz="2400" dirty="0"/>
              <a:t>, and R. </a:t>
            </a:r>
            <a:r>
              <a:rPr lang="en-US" sz="2400" dirty="0" err="1"/>
              <a:t>Schettini</a:t>
            </a:r>
            <a:r>
              <a:rPr lang="en-US" sz="2400" dirty="0"/>
              <a:t>. </a:t>
            </a:r>
            <a:r>
              <a:rPr lang="en-US" sz="2400" dirty="0" err="1"/>
              <a:t>SelfAdaptive</a:t>
            </a:r>
            <a:r>
              <a:rPr lang="en-US" sz="2400" dirty="0"/>
              <a:t> Image Cropping for Small Displays. </a:t>
            </a:r>
            <a:r>
              <a:rPr lang="en-US" sz="2400" i="1" dirty="0"/>
              <a:t>IEEE </a:t>
            </a:r>
            <a:r>
              <a:rPr lang="en-US" sz="2400" i="1" dirty="0" err="1" smtClean="0"/>
              <a:t>Trans.Consumer</a:t>
            </a:r>
            <a:r>
              <a:rPr lang="en-US" sz="2400" i="1" dirty="0" smtClean="0"/>
              <a:t> Electronics</a:t>
            </a:r>
            <a:r>
              <a:rPr lang="en-US" sz="24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14550"/>
            <a:ext cx="6296025" cy="2181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64" y="4249528"/>
            <a:ext cx="861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Detect </a:t>
            </a:r>
            <a:r>
              <a:rPr lang="en-US" sz="1400" dirty="0">
                <a:solidFill>
                  <a:srgbClr val="0070C0"/>
                </a:solidFill>
              </a:rPr>
              <a:t>a </a:t>
            </a:r>
            <a:r>
              <a:rPr lang="en-US" sz="1400" dirty="0" smtClean="0">
                <a:solidFill>
                  <a:srgbClr val="0070C0"/>
                </a:solidFill>
              </a:rPr>
              <a:t>subject region </a:t>
            </a:r>
            <a:r>
              <a:rPr lang="en-US" sz="1400" dirty="0">
                <a:solidFill>
                  <a:srgbClr val="0070C0"/>
                </a:solidFill>
              </a:rPr>
              <a:t>based on human faces, skin color and/or high saliency map </a:t>
            </a:r>
            <a:r>
              <a:rPr lang="en-US" sz="1400" dirty="0" smtClean="0">
                <a:solidFill>
                  <a:srgbClr val="0070C0"/>
                </a:solidFill>
              </a:rPr>
              <a:t>values</a:t>
            </a:r>
          </a:p>
          <a:p>
            <a:r>
              <a:rPr lang="en-US" sz="1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0070C0"/>
                </a:solidFill>
              </a:rPr>
              <a:t>place </a:t>
            </a:r>
            <a:r>
              <a:rPr lang="en-US" sz="1400" dirty="0">
                <a:solidFill>
                  <a:srgbClr val="0070C0"/>
                </a:solidFill>
              </a:rPr>
              <a:t>a bounding box around it </a:t>
            </a:r>
            <a:br>
              <a:rPr lang="en-US" sz="14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</a:t>
            </a:r>
            <a:r>
              <a:rPr lang="en-US" dirty="0" smtClean="0"/>
              <a:t>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attention -based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[26] </a:t>
            </a:r>
            <a:r>
              <a:rPr lang="en-US" dirty="0"/>
              <a:t>M. Zhang, L. Zhang, Y. Sun, L. Feng, and W. Ma. </a:t>
            </a:r>
            <a:r>
              <a:rPr lang="en-US" dirty="0" smtClean="0"/>
              <a:t>Auto cropping </a:t>
            </a:r>
            <a:r>
              <a:rPr lang="en-US" dirty="0"/>
              <a:t>for digital photographs. In </a:t>
            </a:r>
            <a:r>
              <a:rPr lang="en-US" i="1" dirty="0"/>
              <a:t>ICME</a:t>
            </a:r>
            <a:r>
              <a:rPr lang="en-US" dirty="0"/>
              <a:t>, 2005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16302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Use </a:t>
            </a:r>
            <a:r>
              <a:rPr lang="en-US" dirty="0">
                <a:solidFill>
                  <a:srgbClr val="0070C0"/>
                </a:solidFill>
              </a:rPr>
              <a:t>face detection to find regions of interest, and then </a:t>
            </a:r>
            <a:r>
              <a:rPr lang="en-US" dirty="0" smtClean="0">
                <a:solidFill>
                  <a:srgbClr val="0070C0"/>
                </a:solidFill>
              </a:rPr>
              <a:t>crop the </a:t>
            </a:r>
            <a:r>
              <a:rPr lang="en-US" dirty="0">
                <a:solidFill>
                  <a:srgbClr val="0070C0"/>
                </a:solidFill>
              </a:rPr>
              <a:t>image in a manner that aligns the faces according to </a:t>
            </a:r>
            <a:r>
              <a:rPr lang="en-US" dirty="0" smtClean="0">
                <a:solidFill>
                  <a:srgbClr val="0070C0"/>
                </a:solidFill>
              </a:rPr>
              <a:t>one of </a:t>
            </a:r>
            <a:r>
              <a:rPr lang="en-US" dirty="0">
                <a:solidFill>
                  <a:srgbClr val="0070C0"/>
                </a:solidFill>
              </a:rPr>
              <a:t>14 predefined templates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15890"/>
            <a:ext cx="4989690" cy="21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44782" y="921327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attention - based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354782" y="895350"/>
            <a:ext cx="2493818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aesthetics - based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60182"/>
              </p:ext>
            </p:extLst>
          </p:nvPr>
        </p:nvGraphicFramePr>
        <p:xfrm>
          <a:off x="228600" y="1809750"/>
          <a:ext cx="8305800" cy="914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67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(1) </a:t>
                      </a:r>
                      <a:r>
                        <a:rPr lang="en-US" dirty="0" smtClean="0"/>
                        <a:t>Focus</a:t>
                      </a:r>
                      <a:r>
                        <a:rPr lang="en-US" baseline="0" dirty="0" smtClean="0"/>
                        <a:t> on main subject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or principle region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/>
                        <a:t>(2) Search for a crop window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Center on composition</a:t>
                      </a:r>
                      <a:r>
                        <a:rPr lang="en-US" baseline="0" dirty="0" smtClean="0"/>
                        <a:t> – related image properties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542309" y="1548245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400800" y="1530927"/>
            <a:ext cx="457200" cy="2286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attention -based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[21] </a:t>
            </a:r>
            <a:r>
              <a:rPr lang="en-US" sz="2400" dirty="0"/>
              <a:t>B. Suh, H. Ling, B. B. B., and D. W. </a:t>
            </a:r>
            <a:r>
              <a:rPr lang="en-US" sz="2400" dirty="0" smtClean="0"/>
              <a:t>Jacobs. Automatic</a:t>
            </a:r>
            <a:r>
              <a:rPr lang="en-US" sz="2400" dirty="0"/>
              <a:t> </a:t>
            </a:r>
            <a:r>
              <a:rPr lang="en-US" sz="2400" dirty="0" smtClean="0"/>
              <a:t>thumbnail </a:t>
            </a:r>
            <a:r>
              <a:rPr lang="en-US" sz="2400" dirty="0"/>
              <a:t>cropping and its effectiveness. In </a:t>
            </a:r>
            <a:r>
              <a:rPr lang="en-US" sz="2400" i="1" dirty="0"/>
              <a:t>ACM </a:t>
            </a:r>
            <a:r>
              <a:rPr lang="en-US" sz="2400" i="1" dirty="0" err="1" smtClean="0"/>
              <a:t>Symp</a:t>
            </a:r>
            <a:r>
              <a:rPr lang="en-US" sz="2400" i="1" dirty="0" smtClean="0"/>
              <a:t>. UIST</a:t>
            </a:r>
            <a:r>
              <a:rPr lang="en-US" sz="2400" dirty="0"/>
              <a:t>, pages 95–104, 2003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785938"/>
            <a:ext cx="4943475" cy="2962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27" y="3712258"/>
            <a:ext cx="342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Determined </a:t>
            </a:r>
            <a:r>
              <a:rPr lang="en-US" dirty="0">
                <a:solidFill>
                  <a:srgbClr val="0070C0"/>
                </a:solidFill>
              </a:rPr>
              <a:t>crops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based on the summed saliency values of candidate windows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attention -based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[12] </a:t>
            </a:r>
            <a:r>
              <a:rPr lang="en-US" dirty="0"/>
              <a:t>J. Luo. Subject content-based intelligent cropping of </a:t>
            </a:r>
            <a:r>
              <a:rPr lang="en-US" dirty="0" smtClean="0"/>
              <a:t>digital photos</a:t>
            </a:r>
            <a:r>
              <a:rPr lang="en-US" dirty="0"/>
              <a:t>. In </a:t>
            </a:r>
            <a:r>
              <a:rPr lang="en-US" i="1" dirty="0"/>
              <a:t>ICME</a:t>
            </a:r>
            <a:r>
              <a:rPr lang="en-US" dirty="0"/>
              <a:t>, pages 2218–2221, 2007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33272" y="3701551"/>
            <a:ext cx="3425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omputed </a:t>
            </a:r>
            <a:r>
              <a:rPr lang="en-US" dirty="0">
                <a:solidFill>
                  <a:srgbClr val="0070C0"/>
                </a:solidFill>
              </a:rPr>
              <a:t>a subject belief map and found the window that maximizes subject content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09750"/>
            <a:ext cx="4495800" cy="33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works: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attention -based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Graphics Lab - NCKU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[16] </a:t>
            </a:r>
            <a:r>
              <a:rPr lang="en-US" sz="2400" dirty="0"/>
              <a:t>L. </a:t>
            </a:r>
            <a:r>
              <a:rPr lang="en-US" sz="2400" dirty="0" err="1"/>
              <a:t>Marchesotti</a:t>
            </a:r>
            <a:r>
              <a:rPr lang="en-US" sz="2400" dirty="0"/>
              <a:t>, C. </a:t>
            </a:r>
            <a:r>
              <a:rPr lang="en-US" sz="2400" dirty="0" err="1"/>
              <a:t>Cifarelli</a:t>
            </a:r>
            <a:r>
              <a:rPr lang="en-US" sz="2400" dirty="0"/>
              <a:t>, and G. </a:t>
            </a:r>
            <a:r>
              <a:rPr lang="en-US" sz="2400" dirty="0" err="1"/>
              <a:t>Csurka</a:t>
            </a:r>
            <a:r>
              <a:rPr lang="en-US" sz="2400" dirty="0"/>
              <a:t>. A framework </a:t>
            </a:r>
            <a:r>
              <a:rPr lang="en-US" sz="2400" dirty="0" smtClean="0"/>
              <a:t>for visual </a:t>
            </a:r>
            <a:r>
              <a:rPr lang="en-US" sz="2400" dirty="0"/>
              <a:t>saliency detection with applications to image </a:t>
            </a:r>
            <a:r>
              <a:rPr lang="en-US" sz="2400" dirty="0" err="1"/>
              <a:t>thumbnailing</a:t>
            </a:r>
            <a:r>
              <a:rPr lang="en-US" sz="2400" dirty="0"/>
              <a:t>. In </a:t>
            </a:r>
            <a:r>
              <a:rPr lang="en-US" sz="2400" i="1" dirty="0"/>
              <a:t>ICCV</a:t>
            </a:r>
            <a:r>
              <a:rPr lang="en-US" sz="2400" dirty="0"/>
              <a:t>, pages 2232–2239, 2009 </a:t>
            </a:r>
            <a:br>
              <a:rPr lang="en-US" sz="2400" dirty="0"/>
            </a:b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053046"/>
            <a:ext cx="4267200" cy="3101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486150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Trained </a:t>
            </a:r>
            <a:r>
              <a:rPr lang="en-US" dirty="0">
                <a:solidFill>
                  <a:srgbClr val="0070C0"/>
                </a:solidFill>
              </a:rPr>
              <a:t>a classifier based on an annotated image database to determine salient regions and selected the largest, most central region as a thumbnail 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2002</TotalTime>
  <Words>1419</Words>
  <Application>Microsoft Office PowerPoint</Application>
  <PresentationFormat>如螢幕大小 (16:9)</PresentationFormat>
  <Paragraphs>199</Paragraphs>
  <Slides>30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Bookman Old Style</vt:lpstr>
      <vt:lpstr>Calibri</vt:lpstr>
      <vt:lpstr>Candara</vt:lpstr>
      <vt:lpstr>Georgia</vt:lpstr>
      <vt:lpstr>Gill Sans MT</vt:lpstr>
      <vt:lpstr>Wingdings</vt:lpstr>
      <vt:lpstr>Wingdings 3</vt:lpstr>
      <vt:lpstr>Origin</vt:lpstr>
      <vt:lpstr>Presentation Paper</vt:lpstr>
      <vt:lpstr>Introduction</vt:lpstr>
      <vt:lpstr>Previous work</vt:lpstr>
      <vt:lpstr>Related works: attention -based</vt:lpstr>
      <vt:lpstr>Related works: attention -based</vt:lpstr>
      <vt:lpstr>Related works</vt:lpstr>
      <vt:lpstr>Related works: attention -based</vt:lpstr>
      <vt:lpstr>Related works: attention -based</vt:lpstr>
      <vt:lpstr>Related works: attention -based</vt:lpstr>
      <vt:lpstr>Related works</vt:lpstr>
      <vt:lpstr>Related works: aesthetics -based</vt:lpstr>
      <vt:lpstr>Related works: aesthetics -based</vt:lpstr>
      <vt:lpstr>Previous work</vt:lpstr>
      <vt:lpstr>Proposed approach</vt:lpstr>
      <vt:lpstr>Proposed approach - Block Diagram</vt:lpstr>
      <vt:lpstr>Training set construction</vt:lpstr>
      <vt:lpstr>Feature extraction</vt:lpstr>
      <vt:lpstr>Image decomposition</vt:lpstr>
      <vt:lpstr>Feature extraction</vt:lpstr>
      <vt:lpstr>Exclusion feature</vt:lpstr>
      <vt:lpstr>Exclusion feature</vt:lpstr>
      <vt:lpstr>Shape complexity</vt:lpstr>
      <vt:lpstr>Sharpness</vt:lpstr>
      <vt:lpstr>Sharpness</vt:lpstr>
      <vt:lpstr>Composition feature</vt:lpstr>
      <vt:lpstr>Crop selection</vt:lpstr>
      <vt:lpstr>Crop selection</vt:lpstr>
      <vt:lpstr>Result</vt:lpstr>
      <vt:lpstr>Result</vt:lpstr>
      <vt:lpstr>Discussion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Hanh</dc:creator>
  <cp:lastModifiedBy>CG</cp:lastModifiedBy>
  <cp:revision>275</cp:revision>
  <dcterms:created xsi:type="dcterms:W3CDTF">2018-03-13T16:17:55Z</dcterms:created>
  <dcterms:modified xsi:type="dcterms:W3CDTF">2018-05-14T07:09:54Z</dcterms:modified>
</cp:coreProperties>
</file>