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61" r:id="rId8"/>
    <p:sldId id="262" r:id="rId9"/>
    <p:sldId id="269" r:id="rId10"/>
    <p:sldId id="270" r:id="rId11"/>
    <p:sldId id="275" r:id="rId12"/>
    <p:sldId id="276" r:id="rId13"/>
    <p:sldId id="277" r:id="rId14"/>
    <p:sldId id="259" r:id="rId15"/>
    <p:sldId id="263" r:id="rId16"/>
    <p:sldId id="271" r:id="rId17"/>
    <p:sldId id="272" r:id="rId18"/>
    <p:sldId id="278" r:id="rId19"/>
    <p:sldId id="264" r:id="rId20"/>
    <p:sldId id="279" r:id="rId21"/>
    <p:sldId id="273" r:id="rId22"/>
    <p:sldId id="265" r:id="rId23"/>
    <p:sldId id="260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 dirty="0" smtClean="0"/>
              <a:t>Selecting Suitable Image Retargeting Methods with Multi-instance Multi-label Learning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/>
              <a:t>Muyang</a:t>
            </a:r>
            <a:r>
              <a:rPr lang="en-US" altLang="zh-TW" dirty="0"/>
              <a:t> Song, </a:t>
            </a:r>
            <a:r>
              <a:rPr lang="en-US" altLang="zh-TW" dirty="0" err="1"/>
              <a:t>Tongwei</a:t>
            </a:r>
            <a:r>
              <a:rPr lang="en-US" altLang="zh-TW" dirty="0"/>
              <a:t> Ren, Yan Liu, </a:t>
            </a:r>
            <a:r>
              <a:rPr lang="en-US" altLang="zh-TW" dirty="0" err="1"/>
              <a:t>Jia</a:t>
            </a:r>
            <a:r>
              <a:rPr lang="en-US" altLang="zh-TW" dirty="0"/>
              <a:t> </a:t>
            </a:r>
            <a:r>
              <a:rPr lang="en-US" altLang="zh-TW" dirty="0" err="1"/>
              <a:t>Bei</a:t>
            </a:r>
            <a:r>
              <a:rPr lang="en-US" altLang="zh-TW" dirty="0"/>
              <a:t>, and </a:t>
            </a:r>
            <a:r>
              <a:rPr lang="en-US" altLang="zh-TW" dirty="0" err="1"/>
              <a:t>Zhihong</a:t>
            </a:r>
            <a:r>
              <a:rPr lang="en-US" altLang="zh-TW" dirty="0"/>
              <a:t> Zhao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022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Selection Using Multi-instance Multi-label Learning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This paper solve the problem with MIMLSVM algorithm</a:t>
                </a:r>
              </a:p>
              <a:p>
                <a:pPr lvl="1"/>
                <a:r>
                  <a:rPr lang="en-US" altLang="zh-TW" dirty="0"/>
                  <a:t>Zhou, Z.H., Zhang, M.L., Huang, S.J., Li, Y.F.: Multi-instance Multi-label Learning. Artificial Intelligence 176(1), 2291–2320 (2012)</a:t>
                </a:r>
              </a:p>
              <a:p>
                <a:r>
                  <a:rPr lang="en-US" altLang="zh-TW" dirty="0" smtClean="0"/>
                  <a:t>Collect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from the training dataset and put them into a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Carry out k-</a:t>
                </a:r>
                <a:r>
                  <a:rPr lang="en-US" altLang="zh-TW" dirty="0" err="1" smtClean="0"/>
                  <a:t>medoids</a:t>
                </a:r>
                <a:r>
                  <a:rPr lang="en-US" altLang="zh-TW" dirty="0" smtClean="0"/>
                  <a:t> clustering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using </a:t>
                </a:r>
                <a:r>
                  <a:rPr lang="en-US" altLang="zh-TW" dirty="0" err="1" smtClean="0"/>
                  <a:t>Hausdorff</a:t>
                </a:r>
                <a:r>
                  <a:rPr lang="en-US" altLang="zh-TW" dirty="0" smtClean="0"/>
                  <a:t> distance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56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K-</a:t>
            </a:r>
            <a:r>
              <a:rPr lang="en-US" altLang="zh-TW" dirty="0" err="1"/>
              <a:t>M</a:t>
            </a:r>
            <a:r>
              <a:rPr lang="en-US" altLang="zh-TW" dirty="0" err="1" smtClean="0"/>
              <a:t>edoids</a:t>
            </a:r>
            <a:r>
              <a:rPr lang="en-US" altLang="zh-TW" dirty="0" smtClean="0"/>
              <a:t> Clustering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給定</a:t>
            </a:r>
            <a:r>
              <a:rPr lang="en-US" altLang="zh-TW" dirty="0" smtClean="0"/>
              <a:t>k</a:t>
            </a:r>
            <a:r>
              <a:rPr lang="zh-TW" altLang="en-US" dirty="0" smtClean="0"/>
              <a:t>的值，隨機挑選</a:t>
            </a:r>
            <a:r>
              <a:rPr lang="en-US" altLang="zh-TW" dirty="0" smtClean="0"/>
              <a:t>k</a:t>
            </a:r>
            <a:r>
              <a:rPr lang="zh-TW" altLang="en-US" dirty="0" smtClean="0"/>
              <a:t>個點作為每一個群</a:t>
            </a:r>
            <a:r>
              <a:rPr lang="en-US" altLang="zh-TW" dirty="0" smtClean="0"/>
              <a:t>(cluster)</a:t>
            </a:r>
            <a:r>
              <a:rPr lang="zh-TW" altLang="en-US" dirty="0" smtClean="0"/>
              <a:t>的中心點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medoids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計算剩下的每個點和每個群的中心點的距離，距離哪個群的中心點最近，那個點就會被分到那個群</a:t>
            </a:r>
            <a:endParaRPr lang="en-US" altLang="zh-TW" dirty="0" smtClean="0"/>
          </a:p>
          <a:p>
            <a:r>
              <a:rPr lang="zh-TW" altLang="en-US" dirty="0" smtClean="0"/>
              <a:t>重新計算每個群的中心點：將群中的點兩兩算出距離，新的中心點就是與其它點的距離和最小的那一個</a:t>
            </a:r>
            <a:endParaRPr lang="en-US" altLang="zh-TW" dirty="0" smtClean="0"/>
          </a:p>
          <a:p>
            <a:r>
              <a:rPr lang="zh-TW" altLang="en-US" dirty="0" smtClean="0"/>
              <a:t>重複第二和第三個步驟，直到整個群不再變化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691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Hausdorff</a:t>
            </a:r>
            <a:r>
              <a:rPr lang="en-US" altLang="zh-TW" dirty="0" smtClean="0"/>
              <a:t> Distance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描述兩組點集合之間相似程度的一種量度</a:t>
                </a:r>
                <a:endParaRPr lang="en-US" altLang="zh-TW" dirty="0" smtClean="0"/>
              </a:p>
              <a:p>
                <a:pPr lvl="1"/>
                <a:r>
                  <a:rPr lang="zh-TW" altLang="en-US" dirty="0" smtClean="0"/>
                  <a:t>假設有兩組集合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 smtClean="0"/>
                  <a:t>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7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97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Selection Using Multi-instance Multi-label Learning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data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 will be divided into k partitions</a:t>
                </a:r>
              </a:p>
              <a:p>
                <a:r>
                  <a:rPr lang="en-US" altLang="zh-TW" dirty="0" smtClean="0"/>
                  <a:t>Calculate the </a:t>
                </a:r>
                <a:r>
                  <a:rPr lang="en-US" altLang="zh-TW" dirty="0" err="1"/>
                  <a:t>Hausdorff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the </a:t>
                </a:r>
                <a:r>
                  <a:rPr lang="en-US" altLang="zh-TW" dirty="0" err="1" smtClean="0"/>
                  <a:t>medoid</a:t>
                </a:r>
                <a:r>
                  <a:rPr lang="en-US" altLang="zh-TW" dirty="0" smtClean="0"/>
                  <a:t> of each partition</a:t>
                </a:r>
              </a:p>
              <a:p>
                <a:r>
                  <a:rPr lang="en-US" altLang="zh-TW" dirty="0" err="1" smtClean="0"/>
                  <a:t>Transfrom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to a k-dimensional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Assume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Given </a:t>
                </a:r>
                <a:r>
                  <a:rPr lang="en-US" altLang="zh-TW" dirty="0"/>
                  <a:t>the training </a:t>
                </a:r>
                <a:r>
                  <a:rPr lang="en-US" altLang="zh-TW" dirty="0" smtClean="0"/>
                  <a:t>dataset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Learn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：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 r="-4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4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Experiments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140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Dataset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RetargetMe</a:t>
            </a:r>
            <a:endParaRPr lang="en-US" altLang="zh-TW" dirty="0" smtClean="0"/>
          </a:p>
          <a:p>
            <a:r>
              <a:rPr lang="en-US" altLang="zh-TW" dirty="0" smtClean="0"/>
              <a:t>Randomly divide the dataset into 10 groups, use 9 groups as training data and the other group as testing data</a:t>
            </a:r>
          </a:p>
        </p:txBody>
      </p:sp>
    </p:spTree>
    <p:extLst>
      <p:ext uri="{BB962C8B-B14F-4D97-AF65-F5344CB8AC3E}">
        <p14:creationId xmlns:p14="http://schemas.microsoft.com/office/powerpoint/2010/main" val="90692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Features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dirty="0"/>
              <a:t>Lines/edges</a:t>
            </a:r>
          </a:p>
          <a:p>
            <a:pPr lvl="1"/>
            <a:r>
              <a:rPr lang="en-US" altLang="zh-TW" dirty="0"/>
              <a:t>Faces/people</a:t>
            </a:r>
          </a:p>
          <a:p>
            <a:pPr lvl="1"/>
            <a:r>
              <a:rPr lang="en-US" altLang="zh-TW" dirty="0"/>
              <a:t>Texture</a:t>
            </a:r>
          </a:p>
          <a:p>
            <a:pPr lvl="1"/>
            <a:r>
              <a:rPr lang="en-US" altLang="zh-TW" dirty="0"/>
              <a:t>Foreground objects</a:t>
            </a:r>
          </a:p>
          <a:p>
            <a:pPr lvl="1"/>
            <a:r>
              <a:rPr lang="en-US" altLang="zh-TW" dirty="0"/>
              <a:t>Geometric structures</a:t>
            </a:r>
          </a:p>
          <a:p>
            <a:pPr lvl="1"/>
            <a:r>
              <a:rPr lang="en-US" altLang="zh-TW" dirty="0"/>
              <a:t>Symmetry</a:t>
            </a:r>
          </a:p>
          <a:p>
            <a:pPr lvl="1"/>
            <a:r>
              <a:rPr lang="en-US" altLang="zh-TW" dirty="0"/>
              <a:t>Outdoors</a:t>
            </a:r>
          </a:p>
          <a:p>
            <a:pPr lvl="1"/>
            <a:r>
              <a:rPr lang="en-US" altLang="zh-TW" dirty="0" smtClean="0"/>
              <a:t>Indoors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04091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Image retargeting methods:</a:t>
            </a:r>
          </a:p>
          <a:p>
            <a:pPr lvl="1"/>
            <a:r>
              <a:rPr lang="en-US" altLang="zh-TW" dirty="0" smtClean="0"/>
              <a:t>Seam carving (SC)</a:t>
            </a:r>
          </a:p>
          <a:p>
            <a:pPr lvl="1"/>
            <a:r>
              <a:rPr lang="en-US" altLang="zh-TW" dirty="0" smtClean="0"/>
              <a:t>Non-homogeneous warping (WARP)</a:t>
            </a:r>
          </a:p>
          <a:p>
            <a:pPr lvl="1"/>
            <a:r>
              <a:rPr lang="en-US" altLang="zh-TW" dirty="0" smtClean="0"/>
              <a:t>Scale-and-stretch (SNS)</a:t>
            </a:r>
          </a:p>
          <a:p>
            <a:pPr lvl="1"/>
            <a:r>
              <a:rPr lang="en-US" altLang="zh-TW" dirty="0" smtClean="0"/>
              <a:t>Multi-operator (MULTIOP)</a:t>
            </a:r>
          </a:p>
          <a:p>
            <a:pPr lvl="1"/>
            <a:r>
              <a:rPr lang="en-US" altLang="zh-TW" dirty="0" smtClean="0"/>
              <a:t>Shift-maps (SM)</a:t>
            </a:r>
          </a:p>
          <a:p>
            <a:pPr lvl="1"/>
            <a:r>
              <a:rPr lang="en-US" altLang="zh-TW" dirty="0" smtClean="0"/>
              <a:t>Streaming video (SV)</a:t>
            </a:r>
          </a:p>
          <a:p>
            <a:pPr lvl="1"/>
            <a:r>
              <a:rPr lang="en-US" altLang="zh-TW" dirty="0" smtClean="0"/>
              <a:t>Uniform scaling (SCL)</a:t>
            </a:r>
          </a:p>
          <a:p>
            <a:pPr lvl="1"/>
            <a:r>
              <a:rPr lang="en-US" altLang="zh-TW" dirty="0" smtClean="0"/>
              <a:t>Manual cropping (CR)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075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RetargetMe</a:t>
            </a:r>
            <a:r>
              <a:rPr lang="en-US" altLang="zh-TW" dirty="0" smtClean="0"/>
              <a:t> provides manual evaluation results of target image quality.</a:t>
            </a:r>
          </a:p>
          <a:p>
            <a:r>
              <a:rPr lang="en-US" altLang="zh-TW" dirty="0" smtClean="0"/>
              <a:t>For each original image, if the number of votes of a target image is not less than 80% of the highest vote of all the target images generated from it, this paper will treat the corresponding image retargeting method as a suitable method for this original image.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3691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70562"/>
            <a:ext cx="4140648" cy="528216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081593" y="2857482"/>
            <a:ext cx="372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(a) Original image</a:t>
            </a: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(b) Seam carving (SC)</a:t>
            </a: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(c) Non-homogeneous warping (WARP)</a:t>
            </a: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(d) Scale-and-stretch (SNS)</a:t>
            </a: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(e) Multi-operator (MULTIOP)</a:t>
            </a: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(f) Shift-maps (SM)</a:t>
            </a: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(g) Streaming video (SV)</a:t>
            </a: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(h) Uniform scaling (SCL)</a:t>
            </a: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Cropping (CR)</a:t>
            </a:r>
          </a:p>
        </p:txBody>
      </p:sp>
    </p:spTree>
    <p:extLst>
      <p:ext uri="{BB962C8B-B14F-4D97-AF65-F5344CB8AC3E}">
        <p14:creationId xmlns:p14="http://schemas.microsoft.com/office/powerpoint/2010/main" val="346080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Introduction</a:t>
            </a:r>
            <a:endParaRPr lang="zh-TW" altLang="en-US" sz="36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679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Compare the proposed approach with automatic quality assessment based selection strategy</a:t>
            </a:r>
          </a:p>
          <a:p>
            <a:pPr lvl="1"/>
            <a:r>
              <a:rPr lang="en-US" altLang="zh-TW" dirty="0" smtClean="0"/>
              <a:t>Bidirectional similarity (BDS)</a:t>
            </a:r>
          </a:p>
          <a:p>
            <a:pPr lvl="1"/>
            <a:r>
              <a:rPr lang="en-US" altLang="zh-TW" dirty="0" smtClean="0"/>
              <a:t>Bidirectional warping (BDW)</a:t>
            </a:r>
          </a:p>
          <a:p>
            <a:pPr lvl="1"/>
            <a:r>
              <a:rPr lang="en-US" altLang="zh-TW" dirty="0" smtClean="0"/>
              <a:t>Edge histogram (EH)</a:t>
            </a:r>
          </a:p>
          <a:p>
            <a:pPr lvl="1"/>
            <a:r>
              <a:rPr lang="en-US" altLang="zh-TW" dirty="0" smtClean="0"/>
              <a:t>Color layout (CL)</a:t>
            </a:r>
          </a:p>
          <a:p>
            <a:pPr lvl="1"/>
            <a:r>
              <a:rPr lang="en-US" altLang="zh-TW" dirty="0" smtClean="0"/>
              <a:t>SIFT-flow (</a:t>
            </a:r>
            <a:r>
              <a:rPr lang="en-US" altLang="zh-TW" dirty="0" err="1" smtClean="0"/>
              <a:t>SIFTflow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Earth-mover’s distance (EMD)</a:t>
            </a:r>
          </a:p>
          <a:p>
            <a:r>
              <a:rPr lang="en-US" altLang="zh-TW" dirty="0" smtClean="0"/>
              <a:t>Calculate </a:t>
            </a:r>
            <a:r>
              <a:rPr lang="en-US" altLang="zh-TW" dirty="0"/>
              <a:t>precision, recall F1 measure and </a:t>
            </a:r>
            <a:r>
              <a:rPr lang="en-US" altLang="zh-TW" dirty="0" smtClean="0"/>
              <a:t>hit-rate of each method</a:t>
            </a:r>
            <a:endParaRPr lang="en-US" altLang="zh-TW" dirty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6070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</a:t>
            </a:r>
            <a:endParaRPr lang="zh-TW" altLang="en-US" dirty="0"/>
          </a:p>
        </p:txBody>
      </p:sp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656"/>
          <a:stretch/>
        </p:blipFill>
        <p:spPr>
          <a:xfrm>
            <a:off x="677334" y="4791159"/>
            <a:ext cx="6172200" cy="432143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2"/>
          <a:srcRect b="31023"/>
          <a:stretch/>
        </p:blipFill>
        <p:spPr>
          <a:xfrm>
            <a:off x="677334" y="2519406"/>
            <a:ext cx="6172200" cy="22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1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Discussion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096165"/>
            <a:ext cx="63246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09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Conclusion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676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this paper, we propose an image retargeting method selection approach based on the characteristics of original image.</a:t>
            </a:r>
          </a:p>
          <a:p>
            <a:r>
              <a:rPr lang="en-US" altLang="zh-TW" dirty="0" smtClean="0"/>
              <a:t>Select the suitable image retargeting methods for a given image based on several simple features of the original image.</a:t>
            </a:r>
          </a:p>
          <a:p>
            <a:r>
              <a:rPr lang="en-US" altLang="zh-TW" dirty="0" smtClean="0"/>
              <a:t>The future work will focus on enlarging the dataset and re-label the ground truth of suitable retargeting method manually.</a:t>
            </a:r>
          </a:p>
        </p:txBody>
      </p:sp>
    </p:spTree>
    <p:extLst>
      <p:ext uri="{BB962C8B-B14F-4D97-AF65-F5344CB8AC3E}">
        <p14:creationId xmlns:p14="http://schemas.microsoft.com/office/powerpoint/2010/main" val="317572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Image retargeting methods:</a:t>
            </a:r>
          </a:p>
          <a:p>
            <a:pPr lvl="1"/>
            <a:r>
              <a:rPr lang="en-US" altLang="zh-TW" dirty="0" smtClean="0"/>
              <a:t>Seam carving</a:t>
            </a:r>
          </a:p>
          <a:p>
            <a:pPr lvl="1"/>
            <a:r>
              <a:rPr lang="en-US" altLang="zh-TW" dirty="0" smtClean="0"/>
              <a:t>Non-homogeneous warping</a:t>
            </a:r>
          </a:p>
          <a:p>
            <a:pPr lvl="1"/>
            <a:r>
              <a:rPr lang="en-US" altLang="zh-TW" dirty="0" smtClean="0"/>
              <a:t>Scale-and-Stretch method</a:t>
            </a:r>
          </a:p>
          <a:p>
            <a:pPr lvl="1"/>
            <a:r>
              <a:rPr lang="en-US" altLang="zh-TW" dirty="0" smtClean="0"/>
              <a:t>Multi-operator method</a:t>
            </a:r>
          </a:p>
          <a:p>
            <a:pPr lvl="1"/>
            <a:r>
              <a:rPr lang="en-US" altLang="zh-TW" dirty="0" smtClean="0"/>
              <a:t>Shift map method</a:t>
            </a:r>
          </a:p>
          <a:p>
            <a:pPr lvl="1"/>
            <a:r>
              <a:rPr lang="en-US" altLang="zh-TW" dirty="0" smtClean="0"/>
              <a:t>Streaming video method</a:t>
            </a:r>
          </a:p>
          <a:p>
            <a:r>
              <a:rPr lang="en-US" altLang="zh-TW" dirty="0" smtClean="0"/>
              <a:t>Each </a:t>
            </a:r>
            <a:r>
              <a:rPr lang="en-US" altLang="zh-TW" dirty="0"/>
              <a:t>image retargeting method succeeds on some images but fails on others.</a:t>
            </a:r>
            <a:endParaRPr lang="zh-TW" altLang="en-US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404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institutive strategy is generating target images with different image retargeting methods, and selecting the good results from them.</a:t>
            </a:r>
          </a:p>
          <a:p>
            <a:r>
              <a:rPr lang="en-US" altLang="zh-TW" dirty="0" smtClean="0"/>
              <a:t>A better strategy is selecting the suitable methods from all candidate methods, and generating the target images by the selected methods.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455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709059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9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Image Retargeting Methods Selection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780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Image Characteristic Analysis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Designate some easy-to-find features and ask the users to manually annotate these features to represent original image characteristic accurately.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548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Selection Using Multi-instance Multi-label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Treat an image feature as an instance and a suitable retargeting method as a label.</a:t>
            </a:r>
          </a:p>
          <a:p>
            <a:r>
              <a:rPr lang="en-US" altLang="zh-TW" dirty="0" smtClean="0"/>
              <a:t>Each image may have multiple features and multiple suitable retargeting methods.</a:t>
            </a:r>
          </a:p>
          <a:p>
            <a:r>
              <a:rPr lang="en-US" altLang="zh-TW" dirty="0" smtClean="0"/>
              <a:t>The selection of suitable image retargeting methods can be represented as a multi-instance multi-label learning problem.</a:t>
            </a:r>
          </a:p>
        </p:txBody>
      </p:sp>
    </p:spTree>
    <p:extLst>
      <p:ext uri="{BB962C8B-B14F-4D97-AF65-F5344CB8AC3E}">
        <p14:creationId xmlns:p14="http://schemas.microsoft.com/office/powerpoint/2010/main" val="306950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Selection Using Multi-instance Multi-label Learning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the feature set of the original image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the suitable retargeting methods of image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>
                    <a:ea typeface="Cambria Math" panose="02040503050406030204" pitchFamily="18" charset="0"/>
                  </a:rPr>
                  <a:t>Find the relationship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：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r>
                  <a:rPr lang="en-US" altLang="zh-TW" dirty="0"/>
                  <a:t>Given </a:t>
                </a:r>
                <a:r>
                  <a:rPr lang="en-US" altLang="zh-TW" dirty="0"/>
                  <a:t>the training </a:t>
                </a:r>
                <a:r>
                  <a:rPr lang="en-US" altLang="zh-TW" dirty="0" smtClean="0"/>
                  <a:t>dataset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Learn the function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：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53877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</TotalTime>
  <Words>679</Words>
  <Application>Microsoft Office PowerPoint</Application>
  <PresentationFormat>寬螢幕</PresentationFormat>
  <Paragraphs>104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微軟正黑體</vt:lpstr>
      <vt:lpstr>Arial</vt:lpstr>
      <vt:lpstr>Cambria Math</vt:lpstr>
      <vt:lpstr>Trebuchet MS</vt:lpstr>
      <vt:lpstr>Wingdings 3</vt:lpstr>
      <vt:lpstr>多面向</vt:lpstr>
      <vt:lpstr>Selecting Suitable Image Retargeting Methods with Multi-instance Multi-label Learning</vt:lpstr>
      <vt:lpstr>Introduction</vt:lpstr>
      <vt:lpstr>Introduction</vt:lpstr>
      <vt:lpstr>Introduction</vt:lpstr>
      <vt:lpstr>Introduction</vt:lpstr>
      <vt:lpstr>Image Retargeting Methods Selection</vt:lpstr>
      <vt:lpstr>Image Characteristic Analysis</vt:lpstr>
      <vt:lpstr>Selection Using Multi-instance Multi-label Learning</vt:lpstr>
      <vt:lpstr>Selection Using Multi-instance Multi-label Learning</vt:lpstr>
      <vt:lpstr>Selection Using Multi-instance Multi-label Learning</vt:lpstr>
      <vt:lpstr>K-Medoids Clustering</vt:lpstr>
      <vt:lpstr>Hausdorff Distance</vt:lpstr>
      <vt:lpstr>Selection Using Multi-instance Multi-label Learning</vt:lpstr>
      <vt:lpstr>Experiments</vt:lpstr>
      <vt:lpstr>Dataset</vt:lpstr>
      <vt:lpstr>Dataset</vt:lpstr>
      <vt:lpstr>Dataset</vt:lpstr>
      <vt:lpstr>Results</vt:lpstr>
      <vt:lpstr>Results</vt:lpstr>
      <vt:lpstr>Comparison</vt:lpstr>
      <vt:lpstr>Comparison</vt:lpstr>
      <vt:lpstr>Discussion</vt:lpstr>
      <vt:lpstr>Conclusion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127</cp:revision>
  <dcterms:created xsi:type="dcterms:W3CDTF">2019-11-06T01:09:41Z</dcterms:created>
  <dcterms:modified xsi:type="dcterms:W3CDTF">2019-11-06T05:49:28Z</dcterms:modified>
</cp:coreProperties>
</file>