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handoutMasterIdLst>
    <p:handoutMasterId r:id="rId31"/>
  </p:handoutMasterIdLst>
  <p:sldIdLst>
    <p:sldId id="365" r:id="rId2"/>
    <p:sldId id="367" r:id="rId3"/>
    <p:sldId id="366" r:id="rId4"/>
    <p:sldId id="389" r:id="rId5"/>
    <p:sldId id="368" r:id="rId6"/>
    <p:sldId id="398" r:id="rId7"/>
    <p:sldId id="373" r:id="rId8"/>
    <p:sldId id="399" r:id="rId9"/>
    <p:sldId id="375" r:id="rId10"/>
    <p:sldId id="385" r:id="rId11"/>
    <p:sldId id="386" r:id="rId12"/>
    <p:sldId id="387" r:id="rId13"/>
    <p:sldId id="388" r:id="rId14"/>
    <p:sldId id="377" r:id="rId15"/>
    <p:sldId id="395" r:id="rId16"/>
    <p:sldId id="400" r:id="rId17"/>
    <p:sldId id="405" r:id="rId18"/>
    <p:sldId id="401" r:id="rId19"/>
    <p:sldId id="402" r:id="rId20"/>
    <p:sldId id="392" r:id="rId21"/>
    <p:sldId id="396" r:id="rId22"/>
    <p:sldId id="403" r:id="rId23"/>
    <p:sldId id="371" r:id="rId24"/>
    <p:sldId id="404" r:id="rId25"/>
    <p:sldId id="397" r:id="rId26"/>
    <p:sldId id="406" r:id="rId27"/>
    <p:sldId id="372" r:id="rId28"/>
    <p:sldId id="394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22" autoAdjust="0"/>
    <p:restoredTop sz="86410" autoAdjust="0"/>
  </p:normalViewPr>
  <p:slideViewPr>
    <p:cSldViewPr>
      <p:cViewPr varScale="1">
        <p:scale>
          <a:sx n="93" d="100"/>
          <a:sy n="93" d="100"/>
        </p:scale>
        <p:origin x="9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89A66-F8DF-4896-8447-F1B993854B61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A350-65E2-4961-9F77-A852FBF6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87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E49D0-77A1-42E1-8A65-790EA4FFA7BA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406FC-6627-4829-9C99-9B932009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2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BEDC7247-202E-40C2-A635-44B75ACD77CF}" type="datetime1">
              <a:rPr lang="en-US" smtClean="0"/>
              <a:t>12/18/2019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F0C4-EA93-4C04-AA24-74101A5D3BEA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EA7F-A856-4FF9-AC92-A43CEBFBC236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8305800" cy="43815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100"/>
            </a:lvl1pPr>
          </a:lstStyle>
          <a:p>
            <a:fld id="{42EEF920-8E19-483E-AFBE-DCF9C4D0C07A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100" i="1"/>
            </a:lvl1pPr>
          </a:lstStyle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4786312"/>
            <a:ext cx="1981200" cy="27432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742951"/>
            <a:ext cx="8839200" cy="3962399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8640" indent="-274320"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22148" y="647700"/>
            <a:ext cx="1946148" cy="0"/>
          </a:xfrm>
          <a:prstGeom prst="line">
            <a:avLst/>
          </a:prstGeom>
          <a:ln cmpd="thinThick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C4338543-EDC7-40B0-8DD5-9523D6735443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4271-57A5-4512-A4AB-A6943CCFF72E}" type="datetime1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FA0A-043B-4797-A6FC-961B9F08819E}" type="datetime1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7E99-C47F-465D-A820-4EAB5D1D9444}" type="datetime1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328F-8D5D-455E-A209-0FABF77ADBCA}" type="datetime1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E66A-D52E-4DCF-BB0D-0BBA45C7712A}" type="datetime1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249B-C374-46A4-A7FB-26017D16EF86}" type="datetime1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CEEA1B-DF69-4EDC-9FCE-E067A26F9FCE}" type="datetime1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Paper Presentation – CG Fall 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1. Introdution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1047750"/>
            <a:ext cx="7785225" cy="19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1. Introduction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26979"/>
            <a:ext cx="4876800" cy="559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113" y="1931525"/>
            <a:ext cx="5181600" cy="3129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276350"/>
            <a:ext cx="4758044" cy="7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1. Introduction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895350"/>
            <a:ext cx="8839200" cy="18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1. Introduction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726" y="1352550"/>
            <a:ext cx="4480174" cy="685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827" y="742950"/>
            <a:ext cx="449045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1. 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smtClean="0"/>
              <a:t>Major drawback of these works: </a:t>
            </a:r>
          </a:p>
          <a:p>
            <a:r>
              <a:rPr lang="en-US" sz="2800" smtClean="0"/>
              <a:t>The removed or squeezed image content in original image are allowed to be matched with pixles in the retargeted image .</a:t>
            </a:r>
          </a:p>
          <a:p>
            <a:pPr marL="0" indent="0">
              <a:buNone/>
            </a:pPr>
            <a:r>
              <a:rPr lang="en-US" sz="2800" smtClean="0">
                <a:sym typeface="Wingdings" panose="05000000000000000000" pitchFamily="2" charset="2"/>
              </a:rPr>
              <a:t> they are not necessary and inhibit the estimation of real geometric change.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565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219200" y="823913"/>
            <a:ext cx="7467600" cy="39623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smtClean="0"/>
              <a:t>Introduction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>
                <a:solidFill>
                  <a:srgbClr val="FF0000"/>
                </a:solidFill>
              </a:rPr>
              <a:t>Geometric change estimation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/>
              <a:t>Aspect Ratio Similarity (ARS)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/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21784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2. Geometric change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949560"/>
            <a:ext cx="8839200" cy="2755790"/>
          </a:xfrm>
        </p:spPr>
        <p:txBody>
          <a:bodyPr/>
          <a:lstStyle/>
          <a:p>
            <a:r>
              <a:rPr lang="en-US" smtClean="0"/>
              <a:t>Matching energy function: consider about the </a:t>
            </a:r>
            <a:r>
              <a:rPr lang="en-US" i="1" smtClean="0">
                <a:solidFill>
                  <a:srgbClr val="0070C0"/>
                </a:solidFill>
              </a:rPr>
              <a:t>data</a:t>
            </a:r>
            <a:r>
              <a:rPr lang="en-US" smtClean="0"/>
              <a:t> term and </a:t>
            </a:r>
            <a:r>
              <a:rPr lang="en-US" i="1" smtClean="0">
                <a:solidFill>
                  <a:srgbClr val="0070C0"/>
                </a:solidFill>
              </a:rPr>
              <a:t>smoothness</a:t>
            </a:r>
            <a:r>
              <a:rPr lang="en-US" smtClean="0"/>
              <a:t> term.</a:t>
            </a: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3600" y="1123950"/>
                <a:ext cx="685800" cy="56400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𝑜𝑟𝑔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123950"/>
                <a:ext cx="685800" cy="564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43600" y="1144340"/>
                <a:ext cx="685800" cy="52322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𝑟𝑒𝑡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144340"/>
                <a:ext cx="6858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1"/>
            <a:endCxn id="6" idx="3"/>
          </p:cNvCxnSpPr>
          <p:nvPr/>
        </p:nvCxnSpPr>
        <p:spPr>
          <a:xfrm flipH="1">
            <a:off x="2819400" y="1405950"/>
            <a:ext cx="31242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4200" y="1162679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smtClean="0"/>
              <a:t>Find resampling location for each pixel</a:t>
            </a:r>
            <a:endParaRPr lang="en-US" sz="12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477421"/>
            <a:ext cx="4377018" cy="12553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366" y="3105107"/>
            <a:ext cx="4245440" cy="16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2585715"/>
            <a:ext cx="5860889" cy="2356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18" y="101876"/>
            <a:ext cx="797371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51248" y="824025"/>
            <a:ext cx="4340352" cy="3581400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>
                <a:solidFill>
                  <a:srgbClr val="0070C0"/>
                </a:solidFill>
              </a:rPr>
              <a:t>Base on the geometric change, we can:</a:t>
            </a:r>
          </a:p>
          <a:p>
            <a:r>
              <a:rPr lang="en-US" smtClean="0"/>
              <a:t>Estimate the cropping window ideally for CR;</a:t>
            </a:r>
          </a:p>
          <a:p>
            <a:r>
              <a:rPr lang="en-US" smtClean="0"/>
              <a:t>Find out the uniform squeeze for SCL;</a:t>
            </a:r>
          </a:p>
          <a:p>
            <a:r>
              <a:rPr lang="en-US" smtClean="0"/>
              <a:t>Effectively recover the removed seams for SC;</a:t>
            </a:r>
          </a:p>
          <a:p>
            <a:r>
              <a:rPr lang="en-US" smtClean="0"/>
              <a:t>Estimate the seriously warped region for WARP.</a:t>
            </a:r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63"/>
            <a:ext cx="4437736" cy="511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2. Geometric change estimation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4300" y="3057956"/>
            <a:ext cx="8839200" cy="1728355"/>
          </a:xfrm>
        </p:spPr>
        <p:txBody>
          <a:bodyPr>
            <a:noAutofit/>
          </a:bodyPr>
          <a:lstStyle/>
          <a:p>
            <a:r>
              <a:rPr lang="en-US" smtClean="0"/>
              <a:t>Almost </a:t>
            </a:r>
            <a:r>
              <a:rPr lang="en-US"/>
              <a:t>all the </a:t>
            </a:r>
            <a:r>
              <a:rPr lang="en-US" b="1">
                <a:solidFill>
                  <a:srgbClr val="C00000"/>
                </a:solidFill>
              </a:rPr>
              <a:t>quality </a:t>
            </a:r>
            <a:r>
              <a:rPr lang="en-US" b="1" smtClean="0">
                <a:solidFill>
                  <a:srgbClr val="C00000"/>
                </a:solidFill>
              </a:rPr>
              <a:t>degradation</a:t>
            </a:r>
            <a:r>
              <a:rPr lang="en-US" smtClean="0"/>
              <a:t> in </a:t>
            </a:r>
            <a:r>
              <a:rPr lang="en-US"/>
              <a:t>the retargeted image is related to the </a:t>
            </a:r>
            <a:r>
              <a:rPr lang="en-US" b="1">
                <a:solidFill>
                  <a:srgbClr val="C00000"/>
                </a:solidFill>
              </a:rPr>
              <a:t>geometric change</a:t>
            </a:r>
            <a:r>
              <a:rPr lang="en-US"/>
              <a:t> </a:t>
            </a:r>
            <a:r>
              <a:rPr lang="en-US" smtClean="0"/>
              <a:t>.</a:t>
            </a:r>
          </a:p>
          <a:p>
            <a:r>
              <a:rPr lang="en-US" smtClean="0"/>
              <a:t>Based what </a:t>
            </a:r>
            <a:r>
              <a:rPr lang="en-US"/>
              <a:t>we estimate, the visual quality </a:t>
            </a:r>
            <a:r>
              <a:rPr lang="en-US" smtClean="0"/>
              <a:t>of the </a:t>
            </a:r>
            <a:r>
              <a:rPr lang="en-US"/>
              <a:t>retargeted image can be effectively evaluated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728662"/>
            <a:ext cx="5943600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0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b="1" smtClean="0">
                <a:solidFill>
                  <a:srgbClr val="0070C0"/>
                </a:solidFill>
              </a:rPr>
              <a:t>Base on the geometric change, we can:</a:t>
            </a:r>
          </a:p>
          <a:p>
            <a:r>
              <a:rPr lang="en-US" smtClean="0"/>
              <a:t>Estimate the cropping window ideally for CR;</a:t>
            </a:r>
          </a:p>
          <a:p>
            <a:r>
              <a:rPr lang="en-US" smtClean="0"/>
              <a:t>Find out the uniform squeeze for SCL;</a:t>
            </a:r>
          </a:p>
          <a:p>
            <a:r>
              <a:rPr lang="en-US" smtClean="0"/>
              <a:t>Effectively recover the removed seams for SC;</a:t>
            </a:r>
          </a:p>
          <a:p>
            <a:r>
              <a:rPr lang="en-US" smtClean="0"/>
              <a:t>Estimate the seriously warped region for WARP.</a:t>
            </a:r>
          </a:p>
        </p:txBody>
      </p:sp>
    </p:spTree>
    <p:extLst>
      <p:ext uri="{BB962C8B-B14F-4D97-AF65-F5344CB8AC3E}">
        <p14:creationId xmlns:p14="http://schemas.microsoft.com/office/powerpoint/2010/main" val="15594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2266950"/>
            <a:ext cx="8839200" cy="220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/>
              <a:t>Published in:</a:t>
            </a:r>
            <a:r>
              <a:rPr lang="en-US" b="1"/>
              <a:t> </a:t>
            </a:r>
            <a:r>
              <a:rPr lang="en-US" sz="1600"/>
              <a:t>2016 IEEE International Conference on Acoustics, Speech and Signal Processing (ICASSP</a:t>
            </a:r>
            <a:r>
              <a:rPr lang="en-US" sz="1600" smtClean="0"/>
              <a:t>)</a:t>
            </a:r>
          </a:p>
          <a:p>
            <a:pPr marL="0" indent="0">
              <a:buNone/>
            </a:pPr>
            <a:endParaRPr lang="en-US" sz="1600" smtClean="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 smtClean="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 smtClean="0"/>
          </a:p>
          <a:p>
            <a:pPr marL="0" indent="0">
              <a:buNone/>
            </a:pPr>
            <a:r>
              <a:rPr lang="en-US" sz="1600" b="1" smtClean="0">
                <a:solidFill>
                  <a:srgbClr val="0070C0"/>
                </a:solidFill>
              </a:rPr>
              <a:t>Presenter: Le Ngoc Hanh</a:t>
            </a:r>
            <a:endParaRPr lang="en-US" sz="1600" b="1">
              <a:solidFill>
                <a:srgbClr val="0070C0"/>
              </a:solidFill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9" y="209550"/>
            <a:ext cx="8839200" cy="17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/>
              <a:t>2. Geometric change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854652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Geometric change is the </a:t>
            </a:r>
            <a:r>
              <a:rPr lang="en-US" sz="240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reason for quality degradation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 of the retargeted image (IR).</a:t>
            </a:r>
          </a:p>
          <a:p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Propose a measurement of quality of IR based on the estimation and evaluation of the geometric change.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563"/>
          <a:stretch/>
        </p:blipFill>
        <p:spPr>
          <a:xfrm>
            <a:off x="3886200" y="887557"/>
            <a:ext cx="5102035" cy="348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219200" y="823913"/>
            <a:ext cx="7467600" cy="39623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smtClean="0"/>
              <a:t>Introduction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/>
              <a:t>Geometric change estimation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>
                <a:solidFill>
                  <a:srgbClr val="FF0000"/>
                </a:solidFill>
              </a:rPr>
              <a:t>Aspect Ratio Similarity (ARS)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/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9541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3. Aspect Ratio Similarity (ARS)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2646079"/>
            <a:ext cx="8839200" cy="1447800"/>
          </a:xfrm>
        </p:spPr>
        <p:txBody>
          <a:bodyPr/>
          <a:lstStyle/>
          <a:p>
            <a:r>
              <a:rPr lang="en-US" smtClean="0"/>
              <a:t>Establish the local geometric change from (O) to (R) by </a:t>
            </a:r>
            <a:r>
              <a:rPr lang="en-US" b="1" smtClean="0">
                <a:solidFill>
                  <a:srgbClr val="C00000"/>
                </a:solidFill>
              </a:rPr>
              <a:t>dividing (O) and (R) into blocks</a:t>
            </a:r>
            <a:r>
              <a:rPr lang="en-US" smtClean="0"/>
              <a:t>. The ARS of each block pair indicate its information loss and visual distortion.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3782" y="1149494"/>
            <a:ext cx="19050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Original image (O)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8218" y="1123950"/>
            <a:ext cx="1295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Retargeted image(R)</a:t>
            </a: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10800000" flipV="1">
            <a:off x="2819400" y="2038142"/>
            <a:ext cx="3657600" cy="76408"/>
          </a:xfrm>
          <a:prstGeom prst="curvedConnector3">
            <a:avLst>
              <a:gd name="adj1" fmla="val 50000"/>
            </a:avLst>
          </a:prstGeom>
          <a:ln w="63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04682" y="1671760"/>
            <a:ext cx="3239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Estimate locations for all the pixels in (R)</a:t>
            </a:r>
            <a:endParaRPr lang="en-US" sz="1400"/>
          </a:p>
        </p:txBody>
      </p:sp>
      <p:sp>
        <p:nvSpPr>
          <p:cNvPr id="14" name="Oval 13"/>
          <p:cNvSpPr/>
          <p:nvPr/>
        </p:nvSpPr>
        <p:spPr>
          <a:xfrm>
            <a:off x="6483927" y="200014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36273" y="205005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3. Aspect </a:t>
            </a:r>
            <a:r>
              <a:rPr lang="en-US"/>
              <a:t>Ratio Similarity (ARS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73207"/>
            <a:ext cx="4495800" cy="1720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519" y="2717328"/>
            <a:ext cx="4563081" cy="212989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828800" y="2493572"/>
            <a:ext cx="0" cy="106877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28800" y="3562350"/>
            <a:ext cx="16002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59708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Define the saliency map </a:t>
            </a:r>
            <a:r>
              <a:rPr lang="en-US" sz="1200" smtClean="0">
                <a:sym typeface="Wingdings" panose="05000000000000000000" pitchFamily="2" charset="2"/>
              </a:rPr>
              <a:t> to obtain the perceptual quality for the whole image</a:t>
            </a:r>
            <a:endParaRPr lang="en-US" sz="1200"/>
          </a:p>
        </p:txBody>
      </p:sp>
      <p:sp>
        <p:nvSpPr>
          <p:cNvPr id="3" name="Rectangle 2"/>
          <p:cNvSpPr/>
          <p:nvPr/>
        </p:nvSpPr>
        <p:spPr>
          <a:xfrm>
            <a:off x="612648" y="1428750"/>
            <a:ext cx="3654552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67200" y="3486150"/>
            <a:ext cx="3505200" cy="5726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3. Aspect </a:t>
            </a:r>
            <a:r>
              <a:rPr lang="en-US"/>
              <a:t>Ratio Similarity (ARS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855" y="990048"/>
            <a:ext cx="4027792" cy="609600"/>
            <a:chOff x="318655" y="1503098"/>
            <a:chExt cx="4027792" cy="609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35776" r="13328" b="35602"/>
            <a:stretch/>
          </p:blipFill>
          <p:spPr>
            <a:xfrm>
              <a:off x="318655" y="1503098"/>
              <a:ext cx="3954893" cy="609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41247" y="1521597"/>
              <a:ext cx="3505200" cy="5726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886200" y="2428599"/>
            <a:ext cx="5164861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or equal to zero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, it indicates that the retargeted block is suffering from serious </a:t>
            </a:r>
            <a:r>
              <a:rPr lang="en-US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loss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distortion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 or even removed totally .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55" y="3486150"/>
            <a:ext cx="4260852" cy="101566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to 1</a:t>
            </a:r>
            <a:r>
              <a:rPr 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block content in original image is generally kept in </a:t>
            </a:r>
            <a:r>
              <a:rPr lang="en-US" sz="2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quality</a:t>
            </a:r>
            <a:r>
              <a:rPr 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retargeted image.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36447" y="1466850"/>
            <a:ext cx="271741" cy="2037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83528" y="1428750"/>
            <a:ext cx="2853746" cy="1537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219200" y="823913"/>
            <a:ext cx="7467600" cy="39623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smtClean="0"/>
              <a:t>Introduction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/>
              <a:t>Geometric change estimation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/>
              <a:t>Aspect Ratio Similarity (ARS)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>
                <a:solidFill>
                  <a:srgbClr val="FF0000"/>
                </a:solidFill>
              </a:rPr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0072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4. 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" y="2269649"/>
            <a:ext cx="8839200" cy="2526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9" y="440175"/>
            <a:ext cx="3733857" cy="1674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4800" y="971550"/>
            <a:ext cx="1600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88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4. Conclusion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735806"/>
            <a:ext cx="8839200" cy="25217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smtClean="0"/>
              <a:t>Contributions:</a:t>
            </a:r>
          </a:p>
          <a:p>
            <a:r>
              <a:rPr lang="en-US" smtClean="0"/>
              <a:t>All </a:t>
            </a:r>
            <a:r>
              <a:rPr lang="en-US"/>
              <a:t>the quality </a:t>
            </a:r>
            <a:r>
              <a:rPr lang="en-US" smtClean="0"/>
              <a:t>degradation in </a:t>
            </a:r>
            <a:r>
              <a:rPr lang="en-US"/>
              <a:t>the retargeted image is related to the geometric change </a:t>
            </a:r>
            <a:r>
              <a:rPr lang="en-US" smtClean="0">
                <a:sym typeface="Wingdings" panose="05000000000000000000" pitchFamily="2" charset="2"/>
              </a:rPr>
              <a:t> this paper propose an ARS metric on the </a:t>
            </a:r>
            <a:r>
              <a:rPr lang="en-US" smtClean="0"/>
              <a:t>estimation </a:t>
            </a:r>
            <a:r>
              <a:rPr lang="en-US"/>
              <a:t>and evaluation of the geometric change </a:t>
            </a:r>
            <a:r>
              <a:rPr lang="en-US" smtClean="0"/>
              <a:t>during image retargeting.</a:t>
            </a:r>
          </a:p>
          <a:p>
            <a:r>
              <a:rPr lang="en-US"/>
              <a:t>Compared to other state-of-the-art methods in </a:t>
            </a:r>
            <a:r>
              <a:rPr lang="en-US" smtClean="0"/>
              <a:t>the widely </a:t>
            </a:r>
            <a:r>
              <a:rPr lang="en-US"/>
              <a:t>used dataset, the </a:t>
            </a:r>
            <a:r>
              <a:rPr lang="en-US" smtClean="0"/>
              <a:t>ARS metric </a:t>
            </a:r>
            <a:r>
              <a:rPr lang="en-US"/>
              <a:t>yields statistically </a:t>
            </a:r>
            <a:r>
              <a:rPr lang="en-US" smtClean="0"/>
              <a:t>better results </a:t>
            </a:r>
            <a:r>
              <a:rPr lang="en-US"/>
              <a:t>in the prediction </a:t>
            </a:r>
            <a:r>
              <a:rPr lang="en-US" smtClean="0"/>
              <a:t>accuracy.</a:t>
            </a:r>
          </a:p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8600" y="2876551"/>
            <a:ext cx="8839200" cy="1828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0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b="1" smtClean="0"/>
              <a:t>Drawback:</a:t>
            </a:r>
          </a:p>
          <a:p>
            <a:r>
              <a:rPr lang="en-US" smtClean="0"/>
              <a:t>ARS does not detect the overall structure change of the image </a:t>
            </a:r>
            <a:r>
              <a:rPr lang="en-US" smtClean="0">
                <a:sym typeface="Wingdings" panose="05000000000000000000" pitchFamily="2" charset="2"/>
              </a:rPr>
              <a:t> this evalution is not comprehensive.</a:t>
            </a:r>
          </a:p>
          <a:p>
            <a:r>
              <a:rPr lang="en-US" smtClean="0">
                <a:sym typeface="Wingdings" panose="05000000000000000000" pitchFamily="2" charset="2"/>
              </a:rPr>
              <a:t>What if the saliency map method employed in this research is not good?</a:t>
            </a:r>
          </a:p>
          <a:p>
            <a:pPr marL="0" indent="0">
              <a:buFont typeface="Wingdings 3"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End.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1655177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C00000"/>
                </a:solidFill>
                <a:latin typeface="Buxton Sketch" panose="03080500000500000004" pitchFamily="66" charset="0"/>
              </a:rPr>
              <a:t>Thanks for your listening</a:t>
            </a:r>
            <a:endParaRPr lang="en-US" sz="4800">
              <a:solidFill>
                <a:srgbClr val="C00000"/>
              </a:solidFill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219200" y="823913"/>
            <a:ext cx="7467600" cy="39623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smtClean="0"/>
              <a:t>Introduction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/>
              <a:t>Geometric change estimation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/>
              <a:t>Aspect Ratio Similarity (ARS)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/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5194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219200" y="823913"/>
            <a:ext cx="7467600" cy="39623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smtClean="0">
                <a:solidFill>
                  <a:srgbClr val="FF0000"/>
                </a:solidFill>
              </a:rPr>
              <a:t>Introduction</a:t>
            </a:r>
            <a:r>
              <a:rPr lang="en-US" sz="2800" b="1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/>
              <a:t>Geometric change estimation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/>
              <a:t>Aspect Ratio Similarity (ARS)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/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21669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1. 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5" b="63793"/>
          <a:stretch/>
        </p:blipFill>
        <p:spPr>
          <a:xfrm>
            <a:off x="990600" y="851499"/>
            <a:ext cx="20193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5" b="63793"/>
          <a:stretch/>
        </p:blipFill>
        <p:spPr>
          <a:xfrm>
            <a:off x="5703167" y="971343"/>
            <a:ext cx="1524000" cy="12076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2439990"/>
            <a:ext cx="209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Original image</a:t>
            </a:r>
          </a:p>
          <a:p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Size: H x W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5931" y="2179518"/>
            <a:ext cx="198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Retargeted image</a:t>
            </a:r>
          </a:p>
          <a:p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Size: h’ x w’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311338" y="1260844"/>
            <a:ext cx="2209800" cy="90141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CAIR</a:t>
            </a:r>
            <a:r>
              <a:rPr lang="en-US" baseline="30000" smtClean="0">
                <a:solidFill>
                  <a:schemeClr val="tx1"/>
                </a:solidFill>
              </a:rPr>
              <a:t>*</a:t>
            </a:r>
            <a:r>
              <a:rPr lang="en-US" smtClean="0">
                <a:solidFill>
                  <a:schemeClr val="tx1"/>
                </a:solidFill>
              </a:rPr>
              <a:t> operator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7965" y="88226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(*): Content Aware Image Retargeting</a:t>
            </a:r>
            <a:endParaRPr lang="en-US" sz="1200"/>
          </a:p>
        </p:txBody>
      </p:sp>
      <p:grpSp>
        <p:nvGrpSpPr>
          <p:cNvPr id="5" name="Group 4"/>
          <p:cNvGrpSpPr/>
          <p:nvPr/>
        </p:nvGrpSpPr>
        <p:grpSpPr>
          <a:xfrm>
            <a:off x="380174" y="3094271"/>
            <a:ext cx="7570085" cy="556932"/>
            <a:chOff x="380174" y="3094271"/>
            <a:chExt cx="7570085" cy="556932"/>
          </a:xfrm>
        </p:grpSpPr>
        <p:sp>
          <p:nvSpPr>
            <p:cNvPr id="18" name="Rounded Rectangle 17"/>
            <p:cNvSpPr/>
            <p:nvPr/>
          </p:nvSpPr>
          <p:spPr>
            <a:xfrm>
              <a:off x="380174" y="3117803"/>
              <a:ext cx="3527769" cy="53340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FFC000"/>
                  </a:solidFill>
                </a:rPr>
                <a:t>Preserve </a:t>
              </a:r>
              <a:r>
                <a:rPr lang="en-US" sz="1200" smtClean="0">
                  <a:solidFill>
                    <a:srgbClr val="FFC000"/>
                  </a:solidFill>
                </a:rPr>
                <a:t>visually</a:t>
              </a:r>
              <a:r>
                <a:rPr lang="en-US" smtClean="0">
                  <a:solidFill>
                    <a:srgbClr val="FFC000"/>
                  </a:solidFill>
                </a:rPr>
                <a:t> important </a:t>
              </a:r>
              <a:r>
                <a:rPr lang="en-US" sz="1200" smtClean="0">
                  <a:solidFill>
                    <a:srgbClr val="FFC000"/>
                  </a:solidFill>
                </a:rPr>
                <a:t>content and structure </a:t>
              </a:r>
              <a:endParaRPr lang="en-US" sz="1200">
                <a:solidFill>
                  <a:srgbClr val="FFC00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443132" y="3094271"/>
              <a:ext cx="3507127" cy="53340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FFC000"/>
                  </a:solidFill>
                </a:rPr>
                <a:t>Limit </a:t>
              </a:r>
              <a:r>
                <a:rPr lang="en-US" sz="1200" smtClean="0">
                  <a:solidFill>
                    <a:srgbClr val="FFC000"/>
                  </a:solidFill>
                </a:rPr>
                <a:t>the visual</a:t>
              </a:r>
              <a:r>
                <a:rPr lang="en-US" smtClean="0">
                  <a:solidFill>
                    <a:srgbClr val="FFC000"/>
                  </a:solidFill>
                </a:rPr>
                <a:t> distortions </a:t>
              </a:r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20" name="Plus 19"/>
            <p:cNvSpPr/>
            <p:nvPr/>
          </p:nvSpPr>
          <p:spPr>
            <a:xfrm>
              <a:off x="3960305" y="3178679"/>
              <a:ext cx="403569" cy="342095"/>
            </a:xfrm>
            <a:prstGeom prst="mathPlus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11318" y="1986052"/>
            <a:ext cx="1295400" cy="1095580"/>
            <a:chOff x="3511318" y="1986052"/>
            <a:chExt cx="1295400" cy="1095580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4159018" y="2605012"/>
              <a:ext cx="2542" cy="47662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511318" y="2286101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Requirements</a:t>
              </a:r>
              <a:endParaRPr lang="en-US" sz="140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4153806" y="1986052"/>
              <a:ext cx="5212" cy="352407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55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1. 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1976" y="2938592"/>
            <a:ext cx="2718272" cy="1751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13530"/>
            <a:ext cx="3699164" cy="1371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181600" y="1920498"/>
            <a:ext cx="2774002" cy="369332"/>
            <a:chOff x="4419600" y="1973818"/>
            <a:chExt cx="2774002" cy="369332"/>
          </a:xfrm>
        </p:grpSpPr>
        <p:sp>
          <p:nvSpPr>
            <p:cNvPr id="9" name="Rectangle 8"/>
            <p:cNvSpPr/>
            <p:nvPr/>
          </p:nvSpPr>
          <p:spPr>
            <a:xfrm>
              <a:off x="4533900" y="1973818"/>
              <a:ext cx="2659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rgbClr val="333333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Drawback: </a:t>
              </a:r>
              <a:r>
                <a:rPr lang="en-US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poor </a:t>
              </a:r>
              <a:r>
                <a:rPr lang="en-US">
                  <a:solidFill>
                    <a:srgbClr val="333333"/>
                  </a:solidFill>
                  <a:latin typeface="Georgia" panose="02040502050405020303" pitchFamily="18" charset="0"/>
                </a:rPr>
                <a:t>viewing</a:t>
              </a:r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419600" y="2038350"/>
              <a:ext cx="1143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2830" y="3597887"/>
            <a:ext cx="5266764" cy="369332"/>
            <a:chOff x="3465022" y="3630178"/>
            <a:chExt cx="5266764" cy="369332"/>
          </a:xfrm>
        </p:grpSpPr>
        <p:sp>
          <p:nvSpPr>
            <p:cNvPr id="7" name="Rectangle 6"/>
            <p:cNvSpPr/>
            <p:nvPr/>
          </p:nvSpPr>
          <p:spPr>
            <a:xfrm>
              <a:off x="3550187" y="3630178"/>
              <a:ext cx="51815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mtClean="0">
                  <a:solidFill>
                    <a:srgbClr val="333333"/>
                  </a:solidFill>
                  <a:latin typeface="Georgia" panose="02040502050405020303" pitchFamily="18" charset="0"/>
                </a:rPr>
                <a:t>Drawback: the </a:t>
              </a:r>
              <a:r>
                <a:rPr lang="en-US">
                  <a:solidFill>
                    <a:srgbClr val="333333"/>
                  </a:solidFill>
                  <a:latin typeface="Georgia" panose="02040502050405020303" pitchFamily="18" charset="0"/>
                </a:rPr>
                <a:t>context information may get lost</a:t>
              </a:r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465022" y="3697182"/>
              <a:ext cx="1143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04267" y="793439"/>
            <a:ext cx="519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333333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From its beginning, traditional resizing methods: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3060" y="1905472"/>
            <a:ext cx="586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/>
              <a:t>(*)</a:t>
            </a:r>
            <a:endParaRPr lang="en-US" sz="1100"/>
          </a:p>
        </p:txBody>
      </p:sp>
      <p:sp>
        <p:nvSpPr>
          <p:cNvPr id="14" name="TextBox 13"/>
          <p:cNvSpPr txBox="1"/>
          <p:nvPr/>
        </p:nvSpPr>
        <p:spPr>
          <a:xfrm>
            <a:off x="848809" y="3546299"/>
            <a:ext cx="586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/>
              <a:t>(*)</a:t>
            </a:r>
            <a:endParaRPr lang="en-US" sz="1100"/>
          </a:p>
        </p:txBody>
      </p:sp>
      <p:sp>
        <p:nvSpPr>
          <p:cNvPr id="15" name="TextBox 14"/>
          <p:cNvSpPr txBox="1"/>
          <p:nvPr/>
        </p:nvSpPr>
        <p:spPr>
          <a:xfrm>
            <a:off x="7086600" y="29906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(*): source from wikipedia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059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1. 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58551" y="1994203"/>
            <a:ext cx="4293288" cy="2279499"/>
          </a:xfrm>
          <a:prstGeom prst="rect">
            <a:avLst/>
          </a:prstGeom>
          <a:ln w="9525">
            <a:solidFill>
              <a:schemeClr val="tx1"/>
            </a:solidFill>
            <a:prstDash val="sysDash"/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0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b="1" smtClean="0"/>
              <a:t>Continuous methods: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Add a deformed mesh </a:t>
            </a:r>
            <a:r>
              <a:rPr lang="en-US" smtClean="0">
                <a:sym typeface="Wingdings" panose="05000000000000000000" pitchFamily="2" charset="2"/>
              </a:rPr>
              <a:t> then resize the mesh under constraint equations.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>
                <a:sym typeface="Wingdings" panose="05000000000000000000" pitchFamily="2" charset="2"/>
              </a:rPr>
              <a:t>[</a:t>
            </a:r>
            <a:r>
              <a:rPr lang="en-US" smtClean="0">
                <a:solidFill>
                  <a:srgbClr val="0070C0"/>
                </a:solidFill>
                <a:sym typeface="Wingdings" panose="05000000000000000000" pitchFamily="2" charset="2"/>
              </a:rPr>
              <a:t>Scaling</a:t>
            </a:r>
            <a:r>
              <a:rPr lang="en-US" smtClean="0">
                <a:solidFill>
                  <a:srgbClr val="FF0000"/>
                </a:solidFill>
                <a:sym typeface="Wingdings" panose="05000000000000000000" pitchFamily="2" charset="2"/>
              </a:rPr>
              <a:t>, Scale-and-Stretch</a:t>
            </a:r>
            <a:r>
              <a:rPr lang="en-US" smtClean="0">
                <a:sym typeface="Wingdings" panose="05000000000000000000" pitchFamily="2" charset="2"/>
              </a:rPr>
              <a:t>, Streaming Video, </a:t>
            </a:r>
            <a:r>
              <a:rPr lang="en-US" smtClean="0">
                <a:solidFill>
                  <a:srgbClr val="0070C0"/>
                </a:solidFill>
                <a:sym typeface="Wingdings" panose="05000000000000000000" pitchFamily="2" charset="2"/>
              </a:rPr>
              <a:t>Warping</a:t>
            </a:r>
            <a:r>
              <a:rPr lang="en-US" smtClean="0">
                <a:sym typeface="Wingdings" panose="05000000000000000000" pitchFamily="2" charset="2"/>
              </a:rPr>
              <a:t>]</a:t>
            </a:r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28599" y="1991064"/>
            <a:ext cx="4038600" cy="2279499"/>
          </a:xfrm>
          <a:prstGeom prst="rect">
            <a:avLst/>
          </a:prstGeom>
          <a:ln w="9525">
            <a:solidFill>
              <a:schemeClr val="tx1"/>
            </a:solidFill>
            <a:prstDash val="sysDash"/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0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b="1" smtClean="0"/>
              <a:t>Discrete methods: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Treat images as pixels </a:t>
            </a:r>
            <a:r>
              <a:rPr lang="en-US" smtClean="0">
                <a:sym typeface="Wingdings" panose="05000000000000000000" pitchFamily="2" charset="2"/>
              </a:rPr>
              <a:t> the deformation is mainly due to the retention or discarding of content.</a:t>
            </a:r>
            <a:endParaRPr lang="en-US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[</a:t>
            </a:r>
            <a:r>
              <a:rPr lang="en-US" smtClean="0">
                <a:solidFill>
                  <a:srgbClr val="FF0000"/>
                </a:solidFill>
              </a:rPr>
              <a:t>Seam Carving</a:t>
            </a:r>
            <a:r>
              <a:rPr lang="en-US" smtClean="0"/>
              <a:t>, </a:t>
            </a:r>
            <a:r>
              <a:rPr lang="en-US" smtClean="0">
                <a:solidFill>
                  <a:srgbClr val="0070C0"/>
                </a:solidFill>
              </a:rPr>
              <a:t>Cropping</a:t>
            </a:r>
            <a:r>
              <a:rPr lang="en-US" smtClean="0"/>
              <a:t>, Shift-Map]</a:t>
            </a:r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2781299" y="436971"/>
            <a:ext cx="2971801" cy="989759"/>
          </a:xfrm>
          <a:prstGeom prst="flowChartMagneticDisk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C000"/>
                </a:solidFill>
              </a:rPr>
              <a:t>CAIR </a:t>
            </a:r>
            <a:r>
              <a:rPr lang="en-US" smtClean="0">
                <a:solidFill>
                  <a:srgbClr val="FFC000"/>
                </a:solidFill>
              </a:rPr>
              <a:t>operators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Striped Right Arrow 10"/>
          <p:cNvSpPr/>
          <p:nvPr/>
        </p:nvSpPr>
        <p:spPr>
          <a:xfrm rot="5400000">
            <a:off x="3167074" y="1483592"/>
            <a:ext cx="454152" cy="387501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 rot="5400000">
            <a:off x="4919674" y="1460898"/>
            <a:ext cx="454152" cy="387501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51" y="1931573"/>
            <a:ext cx="3695700" cy="2465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40" y="1942479"/>
            <a:ext cx="4110318" cy="285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1. 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5" b="63793"/>
          <a:stretch/>
        </p:blipFill>
        <p:spPr>
          <a:xfrm>
            <a:off x="990600" y="851499"/>
            <a:ext cx="20193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5" b="63793"/>
          <a:stretch/>
        </p:blipFill>
        <p:spPr>
          <a:xfrm>
            <a:off x="5703167" y="971343"/>
            <a:ext cx="1524000" cy="12076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2439990"/>
            <a:ext cx="209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Original image</a:t>
            </a:r>
          </a:p>
          <a:p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Size: H x W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5931" y="2179518"/>
            <a:ext cx="198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Retargeted image</a:t>
            </a:r>
          </a:p>
          <a:p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Size: h’ x w’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311338" y="1260844"/>
            <a:ext cx="2209800" cy="90141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CAIR</a:t>
            </a:r>
            <a:r>
              <a:rPr lang="en-US" baseline="30000" smtClean="0">
                <a:solidFill>
                  <a:schemeClr val="tx1"/>
                </a:solidFill>
              </a:rPr>
              <a:t>*</a:t>
            </a:r>
            <a:r>
              <a:rPr lang="en-US" smtClean="0">
                <a:solidFill>
                  <a:schemeClr val="tx1"/>
                </a:solidFill>
              </a:rPr>
              <a:t> operator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7965" y="88226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(*): Content Aware Image Retargeting</a:t>
            </a:r>
            <a:endParaRPr lang="en-US" sz="1200"/>
          </a:p>
        </p:txBody>
      </p:sp>
      <p:grpSp>
        <p:nvGrpSpPr>
          <p:cNvPr id="5" name="Group 4"/>
          <p:cNvGrpSpPr/>
          <p:nvPr/>
        </p:nvGrpSpPr>
        <p:grpSpPr>
          <a:xfrm>
            <a:off x="380174" y="3094271"/>
            <a:ext cx="7570085" cy="556932"/>
            <a:chOff x="380174" y="3094271"/>
            <a:chExt cx="7570085" cy="556932"/>
          </a:xfrm>
        </p:grpSpPr>
        <p:sp>
          <p:nvSpPr>
            <p:cNvPr id="18" name="Rounded Rectangle 17"/>
            <p:cNvSpPr/>
            <p:nvPr/>
          </p:nvSpPr>
          <p:spPr>
            <a:xfrm>
              <a:off x="380174" y="3117803"/>
              <a:ext cx="3527769" cy="53340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FFC000"/>
                  </a:solidFill>
                </a:rPr>
                <a:t>Preserve </a:t>
              </a:r>
              <a:r>
                <a:rPr lang="en-US" sz="1200" smtClean="0">
                  <a:solidFill>
                    <a:srgbClr val="FFC000"/>
                  </a:solidFill>
                </a:rPr>
                <a:t>visually</a:t>
              </a:r>
              <a:r>
                <a:rPr lang="en-US" smtClean="0">
                  <a:solidFill>
                    <a:srgbClr val="FFC000"/>
                  </a:solidFill>
                </a:rPr>
                <a:t> important </a:t>
              </a:r>
              <a:r>
                <a:rPr lang="en-US" sz="1200" smtClean="0">
                  <a:solidFill>
                    <a:srgbClr val="FFC000"/>
                  </a:solidFill>
                </a:rPr>
                <a:t>content and structure </a:t>
              </a:r>
              <a:endParaRPr lang="en-US" sz="1200">
                <a:solidFill>
                  <a:srgbClr val="FFC00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443132" y="3094271"/>
              <a:ext cx="3507127" cy="53340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FFC000"/>
                  </a:solidFill>
                </a:rPr>
                <a:t>Limit </a:t>
              </a:r>
              <a:r>
                <a:rPr lang="en-US" sz="1200" smtClean="0">
                  <a:solidFill>
                    <a:srgbClr val="FFC000"/>
                  </a:solidFill>
                </a:rPr>
                <a:t>the visual</a:t>
              </a:r>
              <a:r>
                <a:rPr lang="en-US" smtClean="0">
                  <a:solidFill>
                    <a:srgbClr val="FFC000"/>
                  </a:solidFill>
                </a:rPr>
                <a:t> distortions </a:t>
              </a:r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20" name="Plus 19"/>
            <p:cNvSpPr/>
            <p:nvPr/>
          </p:nvSpPr>
          <p:spPr>
            <a:xfrm>
              <a:off x="3960305" y="3178679"/>
              <a:ext cx="403569" cy="342095"/>
            </a:xfrm>
            <a:prstGeom prst="mathPlus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11318" y="1986052"/>
            <a:ext cx="1295400" cy="1095580"/>
            <a:chOff x="3511318" y="1986052"/>
            <a:chExt cx="1295400" cy="1095580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4159018" y="2605012"/>
              <a:ext cx="2542" cy="47662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511318" y="2286101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Requirements</a:t>
              </a:r>
              <a:endParaRPr lang="en-US" sz="140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4153806" y="1986052"/>
              <a:ext cx="5212" cy="352407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ight Arrow 20"/>
          <p:cNvSpPr/>
          <p:nvPr/>
        </p:nvSpPr>
        <p:spPr>
          <a:xfrm>
            <a:off x="563764" y="4151596"/>
            <a:ext cx="377952" cy="37525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8643" y="4151596"/>
            <a:ext cx="430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Quality for the images after retargeting!!!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1. 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Some previous works related to measuring the quality of the Image Retargeting</a:t>
            </a:r>
            <a:r>
              <a:rPr lang="en-US"/>
              <a:t>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71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20731</TotalTime>
  <Words>797</Words>
  <Application>Microsoft Office PowerPoint</Application>
  <PresentationFormat>如螢幕大小 (16:9)</PresentationFormat>
  <Paragraphs>150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7" baseType="lpstr">
      <vt:lpstr>Buxton Sketch</vt:lpstr>
      <vt:lpstr>Bookman Old Style</vt:lpstr>
      <vt:lpstr>Calibri</vt:lpstr>
      <vt:lpstr>Cambria Math</vt:lpstr>
      <vt:lpstr>Georgia</vt:lpstr>
      <vt:lpstr>Gill Sans MT</vt:lpstr>
      <vt:lpstr>Wingdings</vt:lpstr>
      <vt:lpstr>Wingdings 3</vt:lpstr>
      <vt:lpstr>Origin</vt:lpstr>
      <vt:lpstr>Paper Presentation – CG Fall 2019</vt:lpstr>
      <vt:lpstr>PowerPoint 簡報</vt:lpstr>
      <vt:lpstr>Outline</vt:lpstr>
      <vt:lpstr>Outline</vt:lpstr>
      <vt:lpstr>1. Introduction</vt:lpstr>
      <vt:lpstr>1. Introduction</vt:lpstr>
      <vt:lpstr>1. Introduction</vt:lpstr>
      <vt:lpstr>1. Introduction</vt:lpstr>
      <vt:lpstr>1. Introduction</vt:lpstr>
      <vt:lpstr>1. Introdution</vt:lpstr>
      <vt:lpstr>1. Introduction</vt:lpstr>
      <vt:lpstr>1. Introduction</vt:lpstr>
      <vt:lpstr>1. Introduction</vt:lpstr>
      <vt:lpstr>1. Introduction</vt:lpstr>
      <vt:lpstr>Outline</vt:lpstr>
      <vt:lpstr>2. Geometric change estimation</vt:lpstr>
      <vt:lpstr>PowerPoint 簡報</vt:lpstr>
      <vt:lpstr>PowerPoint 簡報</vt:lpstr>
      <vt:lpstr>2. Geometric change estimation</vt:lpstr>
      <vt:lpstr>2. Geometric change estimation</vt:lpstr>
      <vt:lpstr>Outline</vt:lpstr>
      <vt:lpstr>3. Aspect Ratio Similarity (ARS)</vt:lpstr>
      <vt:lpstr>3. Aspect Ratio Similarity (ARS)</vt:lpstr>
      <vt:lpstr>3. Aspect Ratio Similarity (ARS)</vt:lpstr>
      <vt:lpstr>Outline</vt:lpstr>
      <vt:lpstr>4. Conclusion</vt:lpstr>
      <vt:lpstr>4. Conclusion</vt:lpstr>
      <vt:lpstr>End.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Ngoc Hanh</dc:creator>
  <cp:lastModifiedBy>USER</cp:lastModifiedBy>
  <cp:revision>2130</cp:revision>
  <dcterms:created xsi:type="dcterms:W3CDTF">2018-03-13T16:17:55Z</dcterms:created>
  <dcterms:modified xsi:type="dcterms:W3CDTF">2019-12-18T07:05:55Z</dcterms:modified>
</cp:coreProperties>
</file>