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8" r:id="rId12"/>
    <p:sldId id="269" r:id="rId13"/>
    <p:sldId id="267" r:id="rId14"/>
    <p:sldId id="266" r:id="rId15"/>
    <p:sldId id="270" r:id="rId16"/>
    <p:sldId id="276" r:id="rId17"/>
    <p:sldId id="277" r:id="rId18"/>
    <p:sldId id="274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896" autoAdjust="0"/>
  </p:normalViewPr>
  <p:slideViewPr>
    <p:cSldViewPr snapToGrid="0">
      <p:cViewPr varScale="1">
        <p:scale>
          <a:sx n="58" d="100"/>
          <a:sy n="58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4DFB5-2B2C-463A-98B0-E58DD028CCEF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670F-2F6A-4BFD-9023-59D42722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39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dirty="0" smtClean="0"/>
              <a:t>the input strokes parsed with labeling of convexity (red/blue for convex/concave)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the 2D domain mesh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the 2D 4-direction field modeling curvature directions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the finally solved 2D curvature field with curvature directions and magnitudes (red/blue for positive/negative curvatures)</a:t>
            </a:r>
          </a:p>
          <a:p>
            <a:pPr marL="228600" indent="-228600">
              <a:buAutoNum type="alphaLcParenBoth"/>
            </a:pPr>
            <a:r>
              <a:rPr lang="en-US" dirty="0" smtClean="0"/>
              <a:t>the solved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60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ω0,ω1 </a:t>
            </a:r>
            <a:r>
              <a:rPr lang="en-US" dirty="0" smtClean="0"/>
              <a:t>&gt; 0 are weights, |Γ| is the length of boundary curve. </a:t>
            </a:r>
          </a:p>
          <a:p>
            <a:r>
              <a:rPr lang="en-US" dirty="0" smtClean="0"/>
              <a:t>The sum of the two terms denoted </a:t>
            </a:r>
            <a:r>
              <a:rPr lang="en-US" dirty="0" err="1" smtClean="0"/>
              <a:t>Ebdry</a:t>
            </a:r>
            <a:r>
              <a:rPr lang="en-US" dirty="0" smtClean="0"/>
              <a:t> , a quadratic function of z, is added to </a:t>
            </a:r>
            <a:r>
              <a:rPr lang="en-US" dirty="0" err="1" smtClean="0"/>
              <a:t>Ematch</a:t>
            </a:r>
            <a:r>
              <a:rPr lang="en-US" dirty="0" smtClean="0"/>
              <a:t> when solving for the height </a:t>
            </a:r>
            <a:r>
              <a:rPr lang="en-US" dirty="0" err="1" smtClean="0"/>
              <a:t>eld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29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63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• boundary - where the surface discontinues, </a:t>
            </a:r>
          </a:p>
          <a:p>
            <a:r>
              <a:rPr lang="en-US" altLang="zh-TW" dirty="0" smtClean="0"/>
              <a:t>• bending stroke - projection of a principal curvature line of the spatial surface, can represent convex/concave surface curvature, </a:t>
            </a:r>
          </a:p>
          <a:p>
            <a:r>
              <a:rPr lang="en-US" altLang="zh-TW" dirty="0" smtClean="0"/>
              <a:t>• sharp feature - a curve across which the normal vectors change discontinuously with convex/concave angles, </a:t>
            </a:r>
          </a:p>
          <a:p>
            <a:r>
              <a:rPr lang="en-US" altLang="zh-TW" dirty="0" smtClean="0"/>
              <a:t>• ridge/valley - a curve across which the surface always bends back/forward, </a:t>
            </a:r>
          </a:p>
          <a:p>
            <a:r>
              <a:rPr lang="en-US" altLang="zh-TW" dirty="0" smtClean="0"/>
              <a:t>• flat stroke - a curve along which the surface has no bending, </a:t>
            </a:r>
          </a:p>
          <a:p>
            <a:r>
              <a:rPr lang="en-US" altLang="zh-TW" dirty="0" smtClean="0"/>
              <a:t>• contour - boundary with known surface normal directions, or object silhouette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63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給定一個</a:t>
            </a:r>
            <a:r>
              <a:rPr lang="en-US" altLang="zh-TW" dirty="0" smtClean="0"/>
              <a:t>2d bending</a:t>
            </a:r>
            <a:r>
              <a:rPr lang="en-US" altLang="zh-TW" baseline="0" dirty="0" smtClean="0"/>
              <a:t> strokes</a:t>
            </a:r>
            <a:r>
              <a:rPr lang="zh-TW" altLang="en-US" baseline="0" dirty="0" smtClean="0"/>
              <a:t>集合散佈在</a:t>
            </a:r>
            <a:r>
              <a:rPr lang="en-US" altLang="zh-TW" baseline="0" dirty="0" smtClean="0"/>
              <a:t>sketching domain</a:t>
            </a:r>
          </a:p>
          <a:p>
            <a:pPr marL="0" indent="0">
              <a:buNone/>
            </a:pPr>
            <a:r>
              <a:rPr lang="zh-TW" altLang="en-US" baseline="0" dirty="0" smtClean="0"/>
              <a:t>我們要如何知道</a:t>
            </a:r>
            <a:r>
              <a:rPr lang="en-US" altLang="zh-TW" baseline="0" dirty="0" smtClean="0"/>
              <a:t>stroke</a:t>
            </a:r>
            <a:r>
              <a:rPr lang="zh-TW" altLang="en-US" baseline="0" dirty="0" smtClean="0"/>
              <a:t>的特性</a:t>
            </a:r>
            <a:endParaRPr lang="en-US" altLang="zh-TW" baseline="0" dirty="0" smtClean="0"/>
          </a:p>
          <a:p>
            <a:pPr marL="0" indent="0">
              <a:buNone/>
            </a:pPr>
            <a:r>
              <a:rPr lang="zh-TW" altLang="en-US" dirty="0" smtClean="0"/>
              <a:t>如上所示 一條</a:t>
            </a:r>
            <a:r>
              <a:rPr lang="en-US" altLang="zh-TW" dirty="0" smtClean="0"/>
              <a:t>stroke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curvature</a:t>
            </a:r>
            <a:r>
              <a:rPr lang="zh-TW" altLang="en-US" dirty="0" smtClean="0"/>
              <a:t>算法為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我們可以選擇沿著特定方向走 然後算出來的</a:t>
            </a:r>
            <a:r>
              <a:rPr lang="en-US" altLang="zh-TW" dirty="0" smtClean="0"/>
              <a:t>k&gt;0</a:t>
            </a:r>
            <a:r>
              <a:rPr lang="zh-TW" altLang="en-US" dirty="0" smtClean="0"/>
              <a:t>就說是</a:t>
            </a:r>
            <a:r>
              <a:rPr lang="en-US" altLang="zh-TW" dirty="0" smtClean="0"/>
              <a:t>planar convex</a:t>
            </a:r>
            <a:r>
              <a:rPr lang="zh-TW" altLang="en-US" dirty="0" smtClean="0"/>
              <a:t>反之亦然</a:t>
            </a:r>
            <a:endParaRPr lang="en-US" altLang="zh-TW" dirty="0" smtClean="0"/>
          </a:p>
          <a:p>
            <a:pPr marL="228600" indent="-228600">
              <a:buAutoNum type="alphaLcParenBoth"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我們可以透過觀察得到以下</a:t>
            </a:r>
            <a:r>
              <a:rPr lang="en-US" altLang="zh-TW" dirty="0" smtClean="0"/>
              <a:t>stroke</a:t>
            </a:r>
            <a:r>
              <a:rPr lang="zh-TW" altLang="en-US" dirty="0" smtClean="0"/>
              <a:t>之間的特性</a:t>
            </a:r>
            <a:r>
              <a:rPr lang="en-US" altLang="zh-TW" dirty="0" smtClean="0"/>
              <a:t>: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a simple stroke is slightly more likely to be convex (the convex prior);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two sequential simple strokes with the same/opposite planar convexity are likely to have the same/opposite convexity properties; 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two parallel simple strokes with the same planar convexity are likely to have the same convexity property. </a:t>
            </a:r>
          </a:p>
          <a:p>
            <a:pPr marL="228600" indent="-228600">
              <a:buAutoNum type="alphaLcParenBoth"/>
            </a:pPr>
            <a:endParaRPr lang="en-US" altLang="zh-TW" dirty="0" smtClean="0"/>
          </a:p>
          <a:p>
            <a:pPr marL="228600" indent="-228600">
              <a:buAutoNum type="alphaLcParenBoth"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where the labeling </a:t>
            </a:r>
            <a:r>
              <a:rPr lang="en-US" altLang="zh-TW" dirty="0" err="1" smtClean="0"/>
              <a:t>xs</a:t>
            </a:r>
            <a:r>
              <a:rPr lang="en-US" altLang="zh-TW" dirty="0" smtClean="0"/>
              <a:t> ∈ {0, 1} denotes if the stroke s is convex or concave.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63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這裡可以看到</a:t>
                </a:r>
                <a:r>
                  <a:rPr lang="en-US" altLang="zh-TW" dirty="0" smtClean="0"/>
                  <a:t>s0 s2</a:t>
                </a:r>
                <a:r>
                  <a:rPr lang="zh-TW" altLang="en-US" dirty="0" smtClean="0"/>
                  <a:t>兩條連續的</a:t>
                </a:r>
                <a:r>
                  <a:rPr lang="en-US" altLang="zh-TW" dirty="0" smtClean="0"/>
                  <a:t>stroke</a:t>
                </a:r>
              </a:p>
              <a:p>
                <a:r>
                  <a:rPr lang="en-US" altLang="zh-TW" dirty="0" smtClean="0"/>
                  <a:t>S0, s1</a:t>
                </a:r>
                <a:r>
                  <a:rPr lang="zh-TW" altLang="en-US" dirty="0" smtClean="0"/>
                  <a:t>則是平行的兩條</a:t>
                </a:r>
                <a:r>
                  <a:rPr lang="en-US" altLang="zh-TW" dirty="0" smtClean="0"/>
                  <a:t>stroke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確認兩條</a:t>
                </a:r>
                <a:r>
                  <a:rPr lang="en-US" altLang="zh-TW" dirty="0" smtClean="0"/>
                  <a:t>stroke</a:t>
                </a:r>
                <a:r>
                  <a:rPr lang="zh-TW" altLang="en-US" dirty="0" smtClean="0"/>
                  <a:t>關係的條件為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2= </m:t>
                    </m:r>
                  </m:oMath>
                </a14:m>
                <a:r>
                  <a:rPr lang="en-US" altLang="zh-TW" dirty="0" smtClean="0"/>
                  <a:t>15</a:t>
                </a:r>
                <a:r>
                  <a:rPr lang="zh-TW" altLang="en-US" dirty="0" smtClean="0"/>
                  <a:t>度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Alpha1= 20</a:t>
                </a:r>
                <a:r>
                  <a:rPr lang="zh-TW" altLang="en-US" dirty="0" smtClean="0"/>
                  <a:t>度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d = D/30, D</a:t>
                </a:r>
                <a:r>
                  <a:rPr lang="zh-TW" altLang="en-US" dirty="0" smtClean="0"/>
                  <a:t>代表</a:t>
                </a:r>
                <a:r>
                  <a:rPr lang="en-US" altLang="zh-TW" dirty="0" smtClean="0"/>
                  <a:t>bounding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box</a:t>
                </a:r>
                <a:r>
                  <a:rPr lang="zh-TW" altLang="en-US" dirty="0" smtClean="0"/>
                  <a:t>的對角線長度</a:t>
                </a:r>
                <a:endParaRPr lang="zh-TW" altLang="en-US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這裡可以看到</a:t>
                </a:r>
                <a:r>
                  <a:rPr lang="en-US" altLang="zh-TW" dirty="0" smtClean="0"/>
                  <a:t>s0 s2</a:t>
                </a:r>
                <a:r>
                  <a:rPr lang="zh-TW" altLang="en-US" dirty="0" smtClean="0"/>
                  <a:t>兩條連續的</a:t>
                </a:r>
                <a:r>
                  <a:rPr lang="en-US" altLang="zh-TW" dirty="0" smtClean="0"/>
                  <a:t>stroke</a:t>
                </a:r>
              </a:p>
              <a:p>
                <a:r>
                  <a:rPr lang="en-US" altLang="zh-TW" dirty="0" smtClean="0"/>
                  <a:t>S0, s1</a:t>
                </a:r>
                <a:r>
                  <a:rPr lang="zh-TW" altLang="en-US" dirty="0" smtClean="0"/>
                  <a:t>則是平行的兩條</a:t>
                </a:r>
                <a:r>
                  <a:rPr lang="en-US" altLang="zh-TW" dirty="0" smtClean="0"/>
                  <a:t>stroke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dirty="0" smtClean="0"/>
                  <a:t>確認兩條</a:t>
                </a:r>
                <a:r>
                  <a:rPr lang="en-US" altLang="zh-TW" dirty="0" smtClean="0"/>
                  <a:t>stroke</a:t>
                </a:r>
                <a:r>
                  <a:rPr lang="zh-TW" altLang="en-US" dirty="0" smtClean="0"/>
                  <a:t>關係的條件為</a:t>
                </a:r>
                <a:r>
                  <a:rPr lang="zh-TW" altLang="en-US" i="0" dirty="0" smtClean="0">
                    <a:latin typeface="Cambria Math" panose="02040503050406030204" pitchFamily="18" charset="0"/>
                  </a:rPr>
                  <a:t>𝛼</a:t>
                </a:r>
                <a:r>
                  <a:rPr lang="en-US" altLang="zh-TW" b="0" i="0" dirty="0" smtClean="0">
                    <a:latin typeface="Cambria Math" panose="02040503050406030204" pitchFamily="18" charset="0"/>
                  </a:rPr>
                  <a:t>0=</a:t>
                </a:r>
                <a:r>
                  <a:rPr lang="zh-TW" altLang="en-US" i="0" dirty="0" smtClean="0">
                    <a:latin typeface="Cambria Math" panose="02040503050406030204" pitchFamily="18" charset="0"/>
                  </a:rPr>
                  <a:t>𝛼</a:t>
                </a:r>
                <a:r>
                  <a:rPr lang="en-US" altLang="zh-TW" b="0" i="0" dirty="0" smtClean="0">
                    <a:latin typeface="Cambria Math" panose="02040503050406030204" pitchFamily="18" charset="0"/>
                  </a:rPr>
                  <a:t>2= </a:t>
                </a:r>
                <a:r>
                  <a:rPr lang="en-US" altLang="zh-TW" dirty="0" smtClean="0"/>
                  <a:t>15</a:t>
                </a:r>
                <a:r>
                  <a:rPr lang="zh-TW" altLang="en-US" dirty="0" smtClean="0"/>
                  <a:t>度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Alpha1= 20</a:t>
                </a:r>
                <a:r>
                  <a:rPr lang="zh-TW" altLang="en-US" dirty="0" smtClean="0"/>
                  <a:t>度</a:t>
                </a:r>
                <a:endParaRPr lang="en-US" altLang="zh-TW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 smtClean="0"/>
                  <a:t>d = D/30, D</a:t>
                </a:r>
                <a:r>
                  <a:rPr lang="zh-TW" altLang="en-US" dirty="0" smtClean="0"/>
                  <a:t>代表</a:t>
                </a:r>
                <a:r>
                  <a:rPr lang="en-US" altLang="zh-TW" dirty="0" smtClean="0"/>
                  <a:t>bounding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box</a:t>
                </a:r>
                <a:r>
                  <a:rPr lang="zh-TW" altLang="en-US" dirty="0" smtClean="0"/>
                  <a:t>的對角線長度</a:t>
                </a:r>
                <a:endParaRPr lang="zh-TW" altLang="en-US" dirty="0"/>
              </a:p>
              <a:p>
                <a:endParaRPr lang="en-US" altLang="zh-TW" dirty="0" smtClean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04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triangulate the 2D</a:t>
            </a:r>
          </a:p>
          <a:p>
            <a:r>
              <a:rPr lang="en-US" altLang="zh-TW" dirty="0" smtClean="0"/>
              <a:t>domain Ω </a:t>
            </a:r>
            <a:r>
              <a:rPr lang="en-US" altLang="zh-TW" dirty="0" err="1" smtClean="0"/>
              <a:t>dened</a:t>
            </a:r>
            <a:r>
              <a:rPr lang="en-US" altLang="zh-TW" dirty="0" smtClean="0"/>
              <a:t> by the boundary curves Γ into a planar mesh M,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23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假定</a:t>
            </a:r>
            <a:r>
              <a:rPr lang="en-US" altLang="zh-TW" dirty="0" smtClean="0"/>
              <a:t>spatial surface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被參數化成</a:t>
            </a:r>
            <a:r>
              <a:rPr lang="en-US" altLang="zh-TW" baseline="0" dirty="0" err="1" smtClean="0"/>
              <a:t>monge</a:t>
            </a:r>
            <a:r>
              <a:rPr lang="en-US" altLang="zh-TW" baseline="0" dirty="0" smtClean="0"/>
              <a:t> patch </a:t>
            </a:r>
            <a:r>
              <a:rPr lang="zh-TW" altLang="en-US" baseline="0" dirty="0" smtClean="0"/>
              <a:t>定義如上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dN</a:t>
            </a:r>
            <a:r>
              <a:rPr lang="zh-TW" altLang="en-US" baseline="0" dirty="0" smtClean="0"/>
              <a:t>那一串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是一個 </a:t>
            </a:r>
            <a:r>
              <a:rPr lang="en-US" altLang="zh-TW" baseline="0" dirty="0" smtClean="0"/>
              <a:t>linear mapping </a:t>
            </a:r>
            <a:r>
              <a:rPr lang="zh-TW" altLang="en-US" baseline="0" dirty="0" smtClean="0"/>
              <a:t>把右下角那些性質</a:t>
            </a:r>
            <a:r>
              <a:rPr lang="en-US" altLang="zh-TW" baseline="0" dirty="0" smtClean="0"/>
              <a:t>encode</a:t>
            </a:r>
            <a:r>
              <a:rPr lang="zh-TW" altLang="en-US" baseline="0" dirty="0" smtClean="0"/>
              <a:t>起來 也就是</a:t>
            </a:r>
            <a:r>
              <a:rPr lang="en-US" altLang="zh-TW" baseline="0" dirty="0" smtClean="0"/>
              <a:t>w</a:t>
            </a:r>
            <a:r>
              <a:rPr lang="zh-TW" altLang="en-US" baseline="0" dirty="0" smtClean="0"/>
              <a:t>就是右下角這個性質</a:t>
            </a:r>
            <a:endParaRPr lang="en-US" altLang="zh-TW" baseline="0" dirty="0" smtClean="0"/>
          </a:p>
          <a:p>
            <a:r>
              <a:rPr lang="zh-TW" altLang="en-US" baseline="0" dirty="0" smtClean="0"/>
              <a:t>包含</a:t>
            </a:r>
            <a:r>
              <a:rPr lang="en-US" altLang="zh-TW" baseline="0" dirty="0" smtClean="0"/>
              <a:t>principal curvature direction / magnitude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09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接下來我們要在給定</a:t>
            </a:r>
            <a:r>
              <a:rPr lang="en-US" altLang="zh-TW" dirty="0" smtClean="0"/>
              <a:t>bending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stroke</a:t>
            </a:r>
            <a:r>
              <a:rPr lang="zh-TW" altLang="en-US" dirty="0" smtClean="0"/>
              <a:t>的前提下算</a:t>
            </a:r>
            <a:r>
              <a:rPr lang="en-US" altLang="zh-TW" dirty="0" smtClean="0"/>
              <a:t>curvature field</a:t>
            </a:r>
          </a:p>
          <a:p>
            <a:r>
              <a:rPr lang="en-US" altLang="zh-TW" dirty="0" smtClean="0"/>
              <a:t>The curvature direction field {u, v} is defined as a piecewise constant </a:t>
            </a:r>
          </a:p>
          <a:p>
            <a:r>
              <a:rPr lang="en-US" altLang="zh-TW" dirty="0" smtClean="0"/>
              <a:t>non-orthogonal 4-direction field over M, and</a:t>
            </a:r>
          </a:p>
          <a:p>
            <a:r>
              <a:rPr lang="en-US" altLang="zh-TW" dirty="0" smtClean="0"/>
              <a:t>the curvature magnitude field {</a:t>
            </a:r>
            <a:r>
              <a:rPr lang="el-GR" altLang="zh-TW" dirty="0" smtClean="0"/>
              <a:t>λ</a:t>
            </a:r>
            <a:r>
              <a:rPr lang="en-US" altLang="zh-TW" dirty="0" smtClean="0"/>
              <a:t>u, </a:t>
            </a:r>
            <a:r>
              <a:rPr lang="el-GR" altLang="zh-TW" dirty="0" smtClean="0"/>
              <a:t>λ</a:t>
            </a:r>
            <a:r>
              <a:rPr lang="en-US" altLang="zh-TW" dirty="0" smtClean="0"/>
              <a:t>v } is defined similarly as two</a:t>
            </a:r>
          </a:p>
          <a:p>
            <a:r>
              <a:rPr lang="en-US" altLang="zh-TW" dirty="0" smtClean="0"/>
              <a:t>piecewise constant scalar fields.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78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 </a:t>
            </a:r>
            <a:r>
              <a:rPr lang="en-US" altLang="zh-TW" dirty="0" smtClean="0"/>
              <a:t>initial</a:t>
            </a:r>
            <a:r>
              <a:rPr lang="zh-TW" altLang="en-US" dirty="0" smtClean="0"/>
              <a:t> </a:t>
            </a:r>
            <a:r>
              <a:rPr lang="en-US" altLang="zh-TW" dirty="0" smtClean="0"/>
              <a:t>guess</a:t>
            </a:r>
            <a:r>
              <a:rPr lang="zh-TW" altLang="en-US" dirty="0" smtClean="0"/>
              <a:t>才不會有平面的結果產生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這會使得</a:t>
            </a:r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r>
              <a:rPr lang="en-US" altLang="zh-TW" dirty="0" smtClean="0"/>
              <a:t>match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term</a:t>
            </a:r>
            <a:r>
              <a:rPr lang="zh-TW" altLang="en-US" dirty="0" smtClean="0"/>
              <a:t>得到最小值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Init</a:t>
            </a:r>
            <a:r>
              <a:rPr lang="zh-TW" altLang="en-US" dirty="0" smtClean="0"/>
              <a:t>玩了以後開始解</a:t>
            </a:r>
            <a:r>
              <a:rPr lang="en-US" altLang="zh-TW" dirty="0" smtClean="0"/>
              <a:t>E bend field</a:t>
            </a:r>
            <a:r>
              <a:rPr lang="zh-TW" altLang="en-US" dirty="0" smtClean="0"/>
              <a:t>跟 </a:t>
            </a:r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r>
              <a:rPr lang="en-US" altLang="zh-TW" dirty="0" smtClean="0"/>
              <a:t>lambda </a:t>
            </a:r>
            <a:r>
              <a:rPr lang="zh-TW" altLang="en-US" dirty="0" smtClean="0"/>
              <a:t>根據</a:t>
            </a:r>
            <a:r>
              <a:rPr lang="en-US" altLang="zh-TW" dirty="0" smtClean="0"/>
              <a:t>bending </a:t>
            </a:r>
            <a:r>
              <a:rPr lang="en-US" altLang="zh-TW" dirty="0" err="1" smtClean="0"/>
              <a:t>strok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constraint</a:t>
            </a:r>
          </a:p>
          <a:p>
            <a:r>
              <a:rPr lang="zh-TW" altLang="en-US" dirty="0" smtClean="0"/>
              <a:t>但因為我們只要</a:t>
            </a:r>
            <a:r>
              <a:rPr lang="en-US" altLang="zh-TW" dirty="0" err="1" smtClean="0"/>
              <a:t>init</a:t>
            </a:r>
            <a:r>
              <a:rPr lang="zh-TW" altLang="en-US" dirty="0" smtClean="0"/>
              <a:t> </a:t>
            </a:r>
            <a:r>
              <a:rPr lang="en-US" altLang="zh-TW" dirty="0" smtClean="0"/>
              <a:t>guess</a:t>
            </a:r>
            <a:r>
              <a:rPr lang="zh-TW" altLang="en-US" dirty="0" smtClean="0"/>
              <a:t>的平面 </a:t>
            </a:r>
            <a:r>
              <a:rPr lang="en-US" altLang="zh-TW" dirty="0" smtClean="0"/>
              <a:t>non-linear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r>
              <a:rPr lang="en-US" altLang="zh-TW" dirty="0" smtClean="0"/>
              <a:t>match</a:t>
            </a:r>
            <a:r>
              <a:rPr lang="zh-TW" altLang="en-US" dirty="0" smtClean="0"/>
              <a:t>並不會在這一個階段完全解完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得到</a:t>
            </a:r>
            <a:r>
              <a:rPr lang="en-US" altLang="zh-TW" dirty="0" err="1" smtClean="0"/>
              <a:t>init</a:t>
            </a:r>
            <a:r>
              <a:rPr lang="zh-TW" altLang="en-US" dirty="0" smtClean="0"/>
              <a:t>的平面後才是</a:t>
            </a:r>
            <a:r>
              <a:rPr lang="en-US" altLang="zh-TW" dirty="0" smtClean="0"/>
              <a:t>joint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opt</a:t>
            </a:r>
          </a:p>
          <a:p>
            <a:r>
              <a:rPr lang="zh-TW" altLang="en-US" dirty="0" smtClean="0"/>
              <a:t>被兩個因素影響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1.stroke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spatial shape(</a:t>
            </a:r>
            <a:r>
              <a:rPr lang="zh-TW" altLang="en-US" dirty="0" smtClean="0"/>
              <a:t>會嵌入在表面中</a:t>
            </a:r>
            <a:r>
              <a:rPr lang="en-US" altLang="zh-TW" dirty="0" smtClean="0"/>
              <a:t>)2.</a:t>
            </a:r>
            <a:r>
              <a:rPr lang="zh-TW" altLang="en-US" dirty="0" smtClean="0"/>
              <a:t>表面的</a:t>
            </a:r>
            <a:r>
              <a:rPr lang="en-US" altLang="zh-TW" dirty="0" smtClean="0"/>
              <a:t>orientation</a:t>
            </a:r>
            <a:r>
              <a:rPr lang="zh-TW" altLang="en-US" dirty="0" smtClean="0"/>
              <a:t>相對於</a:t>
            </a:r>
            <a:r>
              <a:rPr lang="en-US" altLang="zh-TW" dirty="0" smtClean="0"/>
              <a:t>projection direction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53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neighborhood size to estimate curvature with should be chosen: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if the neighborhood is too big, the estimated curvature can be too conservative and </a:t>
            </a:r>
            <a:r>
              <a:rPr lang="en-US" altLang="zh-TW" dirty="0" err="1" smtClean="0"/>
              <a:t>inexible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 while a size too small causes instability and inaccuracy due to the locally noisy shape of the lifted stroke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fast computation, we simply divide a lifted stroke into segments of approximate length D/30</a:t>
            </a:r>
          </a:p>
          <a:p>
            <a:r>
              <a:rPr lang="en-US" altLang="zh-TW" dirty="0" smtClean="0"/>
              <a:t>and estimate the curvature for each segment</a:t>
            </a:r>
          </a:p>
          <a:p>
            <a:r>
              <a:rPr lang="en-US" altLang="zh-TW" dirty="0" smtClean="0"/>
              <a:t>which is then assigned to stroke points belonging to the segment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carry out the circle </a:t>
            </a:r>
            <a:r>
              <a:rPr lang="en-US" altLang="zh-TW" dirty="0" err="1" smtClean="0"/>
              <a:t>tting</a:t>
            </a:r>
            <a:r>
              <a:rPr lang="en-US" altLang="zh-TW" dirty="0" smtClean="0"/>
              <a:t> for curvature estimation, </a:t>
            </a:r>
          </a:p>
          <a:p>
            <a:r>
              <a:rPr lang="en-US" altLang="zh-TW" dirty="0" smtClean="0"/>
              <a:t>we minimize the standard geometric </a:t>
            </a:r>
            <a:r>
              <a:rPr lang="en-US" altLang="zh-TW" dirty="0" err="1" smtClean="0"/>
              <a:t>tting</a:t>
            </a:r>
            <a:r>
              <a:rPr lang="en-US" altLang="zh-TW" dirty="0" smtClean="0"/>
              <a:t> error, plus a regularization of radius for robustness: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最後一張圖片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公式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的註解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where {pi } are the points to be </a:t>
            </a:r>
            <a:r>
              <a:rPr lang="en-US" altLang="zh-TW" dirty="0" err="1" smtClean="0"/>
              <a:t>tted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 (</a:t>
            </a:r>
            <a:r>
              <a:rPr lang="en-US" altLang="zh-TW" dirty="0" err="1" smtClean="0"/>
              <a:t>c,r</a:t>
            </a:r>
            <a:r>
              <a:rPr lang="en-US" altLang="zh-TW" dirty="0" smtClean="0"/>
              <a:t>) </a:t>
            </a:r>
            <a:r>
              <a:rPr lang="en-US" altLang="zh-TW" dirty="0" err="1" smtClean="0"/>
              <a:t>dene</a:t>
            </a:r>
            <a:r>
              <a:rPr lang="en-US" altLang="zh-TW" dirty="0" smtClean="0"/>
              <a:t> the circle, </a:t>
            </a:r>
          </a:p>
          <a:p>
            <a:r>
              <a:rPr lang="en-US" altLang="zh-TW" dirty="0" smtClean="0"/>
              <a:t>and µ = 2 ×10−5 is a very small weight. </a:t>
            </a:r>
          </a:p>
          <a:p>
            <a:r>
              <a:rPr lang="en-US" altLang="zh-TW" dirty="0" smtClean="0"/>
              <a:t>This optimization is a nonlinear least square problem with only 3 variables and is solved by </a:t>
            </a:r>
            <a:r>
              <a:rPr lang="en-US" altLang="zh-TW" dirty="0" err="1" smtClean="0"/>
              <a:t>GaussNewton</a:t>
            </a:r>
            <a:r>
              <a:rPr lang="en-US" altLang="zh-TW" dirty="0" smtClean="0"/>
              <a:t> iterations.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A670F-2F6A-4BFD-9023-59D427220B4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1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28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9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9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9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1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8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04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19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2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56548-6266-4AD7-8108-8E64BCF3F8A0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7B3D-DD2D-4013-BD85-CFAF926F4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453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5400" dirty="0" err="1" smtClean="0">
                <a:latin typeface="Perpetua" panose="02020502060401020303" pitchFamily="18" charset="0"/>
              </a:rPr>
              <a:t>BendSketch</a:t>
            </a:r>
            <a:r>
              <a:rPr lang="en-US" altLang="zh-TW" sz="5400" dirty="0" smtClean="0">
                <a:latin typeface="Perpetua" panose="02020502060401020303" pitchFamily="18" charset="0"/>
              </a:rPr>
              <a:t>: </a:t>
            </a:r>
            <a:r>
              <a:rPr lang="en-US" altLang="zh-TW" sz="5400" dirty="0">
                <a:latin typeface="Perpetua" panose="02020502060401020303" pitchFamily="18" charset="0"/>
              </a:rPr>
              <a:t>Modeling Freeform Surfaces Through 2D Sketching</a:t>
            </a:r>
            <a:endParaRPr lang="zh-TW" altLang="en-US" sz="5400" dirty="0">
              <a:latin typeface="Perpetua" panose="020205020604010203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835121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dirty="0"/>
              <a:t>CHANGJIAN LI, The University of Hong Kong and Microsoft Research </a:t>
            </a:r>
            <a:r>
              <a:rPr lang="en-US" altLang="zh-TW" dirty="0" smtClean="0"/>
              <a:t>Asia </a:t>
            </a:r>
            <a:r>
              <a:rPr lang="en-US" altLang="zh-TW" dirty="0"/>
              <a:t>HAO PAN, YANG LIU, and XIN TONG, </a:t>
            </a:r>
            <a:r>
              <a:rPr lang="en-US" altLang="zh-TW" dirty="0" smtClean="0"/>
              <a:t>Microsoft Research Asia </a:t>
            </a:r>
          </a:p>
          <a:p>
            <a:pPr algn="l"/>
            <a:r>
              <a:rPr lang="en-US" altLang="zh-TW" dirty="0" smtClean="0"/>
              <a:t>ALLA </a:t>
            </a:r>
            <a:r>
              <a:rPr lang="en-US" altLang="zh-TW" dirty="0"/>
              <a:t>SHEFFER, University of British Columbia 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WENPING </a:t>
            </a:r>
            <a:r>
              <a:rPr lang="en-US" altLang="zh-TW" dirty="0"/>
              <a:t>WANG, The University of Hong Kong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4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Joint Optimization of Surface and Curvature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We solve the height field surface and curvature magnitudes through two major step</a:t>
                </a:r>
              </a:p>
              <a:p>
                <a:pPr lvl="1"/>
                <a:r>
                  <a:rPr lang="en-US" altLang="zh-TW" dirty="0" smtClean="0"/>
                  <a:t>Initial guess of the surface shape</a:t>
                </a:r>
              </a:p>
              <a:p>
                <a:pPr lvl="1"/>
                <a:r>
                  <a:rPr lang="en-US" altLang="zh-TW" dirty="0" smtClean="0"/>
                  <a:t>Iteratively update both the curvature value along the stroked and the surface shape</a:t>
                </a:r>
              </a:p>
              <a:p>
                <a:r>
                  <a:rPr lang="en-US" altLang="zh-TW" dirty="0" smtClean="0"/>
                  <a:t>Initialization</a:t>
                </a:r>
              </a:p>
              <a:p>
                <a:pPr lvl="1"/>
                <a:r>
                  <a:rPr lang="en-US" altLang="zh-TW" dirty="0" smtClean="0"/>
                  <a:t>Initial estimation of the surface to escape the trivial solution of a flat surface</a:t>
                </a:r>
              </a:p>
              <a:p>
                <a:pPr lvl="1"/>
                <a:r>
                  <a:rPr lang="en-US" altLang="zh-TW" dirty="0" smtClean="0"/>
                  <a:t>For each simple bending stroke, assign to the whole stroke a constant absolute spatial curvature value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TW" i="0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Joint optimization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(iterative process)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(1) Estimate principal curvatures by analyzing the lifted strokes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(2) Diffuse curvature values through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(3) Update surface shape by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en-US" altLang="zh-TW" dirty="0" smtClean="0"/>
                  <a:t> for one iteration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043" t="-2663" r="-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Estimating </a:t>
            </a:r>
            <a:r>
              <a:rPr lang="en-US" altLang="zh-TW" dirty="0"/>
              <a:t>P</a:t>
            </a:r>
            <a:r>
              <a:rPr lang="en-US" altLang="zh-TW" dirty="0" smtClean="0"/>
              <a:t>rincipal Curvatures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estimate the principal curvature along a bending curve, we lift the planar curve to the current spatial surface</a:t>
            </a:r>
          </a:p>
          <a:p>
            <a:r>
              <a:rPr lang="en-US" altLang="zh-TW" dirty="0" smtClean="0"/>
              <a:t>For each point in the lifted curve, the normal</a:t>
            </a:r>
          </a:p>
          <a:p>
            <a:pPr marL="0" indent="0">
              <a:buNone/>
            </a:pPr>
            <a:r>
              <a:rPr lang="en-US" altLang="zh-TW" dirty="0" smtClean="0"/>
              <a:t>   section plane is  spanned by the surface nor-</a:t>
            </a:r>
          </a:p>
          <a:p>
            <a:pPr marL="0" indent="0">
              <a:buNone/>
            </a:pPr>
            <a:r>
              <a:rPr lang="en-US" altLang="zh-TW" dirty="0" smtClean="0"/>
              <a:t>   mal N at the point and the curve tangent T.</a:t>
            </a:r>
            <a:endParaRPr lang="en-US" altLang="zh-TW" dirty="0"/>
          </a:p>
          <a:p>
            <a:r>
              <a:rPr lang="en-US" altLang="zh-TW" dirty="0" smtClean="0"/>
              <a:t>On which we project a neighborhood of the </a:t>
            </a:r>
            <a:r>
              <a:rPr lang="en-US" altLang="zh-TW" dirty="0" err="1" smtClean="0"/>
              <a:t>spatialcurve</a:t>
            </a:r>
            <a:r>
              <a:rPr lang="en-US" altLang="zh-TW" dirty="0" smtClean="0"/>
              <a:t>, and fit a circle to the projected image.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580" y="2470336"/>
            <a:ext cx="2962275" cy="1809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5387975"/>
            <a:ext cx="40290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User Adjustment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Surface may differ from user expectation</a:t>
                </a:r>
              </a:p>
              <a:p>
                <a:pPr lvl="1"/>
                <a:r>
                  <a:rPr lang="en-US" altLang="zh-TW" sz="2800" dirty="0"/>
                  <a:t>Stroke are sketch with insufficient accuracy</a:t>
                </a:r>
              </a:p>
              <a:p>
                <a:pPr lvl="1"/>
                <a:r>
                  <a:rPr lang="en-US" altLang="zh-TW" sz="2800" dirty="0"/>
                  <a:t>The bas-relief </a:t>
                </a:r>
                <a:r>
                  <a:rPr lang="en-US" altLang="zh-TW" sz="2800" dirty="0" smtClean="0"/>
                  <a:t>ambiguity</a:t>
                </a:r>
              </a:p>
              <a:p>
                <a:pPr lvl="1"/>
                <a:endParaRPr lang="en-US" altLang="zh-TW" sz="2800" dirty="0" smtClean="0"/>
              </a:p>
              <a:p>
                <a:r>
                  <a:rPr lang="en-US" altLang="zh-TW" dirty="0" smtClean="0"/>
                  <a:t>Modification of sketched strokes</a:t>
                </a:r>
              </a:p>
              <a:p>
                <a:pPr lvl="1"/>
                <a:r>
                  <a:rPr lang="en-US" altLang="zh-TW" sz="2800" dirty="0" smtClean="0"/>
                  <a:t>When the curvature along selected parts of stroked are scaled, the curvature magnitude field is recomputed by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under new constraints, and the surface is updated by fully optimizing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1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Boundary Conditions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To determine a unique </a:t>
                </a:r>
                <a:r>
                  <a:rPr lang="en-US" altLang="zh-TW" dirty="0"/>
                  <a:t>surface, we still need </a:t>
                </a:r>
                <a:r>
                  <a:rPr lang="en-US" altLang="zh-TW" dirty="0" smtClean="0"/>
                  <a:t>sufficient </a:t>
                </a:r>
                <a:r>
                  <a:rPr lang="en-US" altLang="zh-TW" dirty="0"/>
                  <a:t>boundary </a:t>
                </a:r>
                <a:r>
                  <a:rPr lang="en-US" altLang="zh-TW" dirty="0" smtClean="0"/>
                  <a:t>constraints</a:t>
                </a:r>
              </a:p>
              <a:p>
                <a:pPr lvl="1"/>
                <a:r>
                  <a:rPr lang="en-US" altLang="zh-TW" sz="2800" dirty="0" smtClean="0"/>
                  <a:t>Positional constraint – all boundary points should be close to the drawing plane or a specified boundary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TW" altLang="en-US" sz="2800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, which amounts to penalizing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zh-TW" altLang="en-US" sz="28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</m:d>
                      </m:den>
                    </m:f>
                    <m:nary>
                      <m:naryPr>
                        <m:ctrlPr>
                          <a:rPr lang="zh-TW" altLang="en-US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  <m:t>𝛤</m:t>
                        </m:r>
                      </m:sub>
                      <m:sup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80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zh-TW" alt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zh-TW" alt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TW" alt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zh-TW" altLang="en-US" sz="28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alt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zh-TW" altLang="en-US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zh-TW" altLang="en-US" sz="2800" i="0" dirty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zh-TW" alt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8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TW" altLang="en-US" sz="28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for planar boundary.</a:t>
                </a:r>
              </a:p>
              <a:p>
                <a:pPr lvl="1"/>
                <a:r>
                  <a:rPr lang="en-US" altLang="zh-TW" sz="2800" dirty="0" smtClean="0"/>
                  <a:t>Regularity </a:t>
                </a:r>
                <a:r>
                  <a:rPr lang="en-US" altLang="zh-TW" sz="2800" dirty="0" err="1" smtClean="0"/>
                  <a:t>constrant</a:t>
                </a:r>
                <a:r>
                  <a:rPr lang="en-US" altLang="zh-TW" sz="2800" dirty="0" smtClean="0"/>
                  <a:t> – the boundary curve should be smooth in space, by penalizing the variation of heights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8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</m:d>
                      </m:den>
                    </m:f>
                    <m:nary>
                      <m:naryPr>
                        <m:ctrlPr>
                          <a:rPr lang="zh-TW" alt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𝛤</m:t>
                        </m:r>
                      </m:sub>
                      <m:sup>
                        <m:r>
                          <a:rPr lang="en-US" altLang="zh-TW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zh-TW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sz="28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zh-TW" altLang="en-US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zh-TW" altLang="en-US" sz="2800" dirty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zh-TW" alt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4527"/>
            <a:ext cx="10515600" cy="35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370" y="1825625"/>
            <a:ext cx="7157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2" y="1915319"/>
            <a:ext cx="83724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8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14" y="1825625"/>
            <a:ext cx="76329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9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Comparison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642" y="1606360"/>
            <a:ext cx="4479900" cy="52848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72" y="1606360"/>
            <a:ext cx="4596893" cy="52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Comparison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619250"/>
            <a:ext cx="8105775" cy="523875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Sketch-based modeling provides a powerful paradigm for geometric modeling</a:t>
            </a:r>
          </a:p>
          <a:p>
            <a:r>
              <a:rPr lang="en-US" altLang="zh-TW" dirty="0" smtClean="0"/>
              <a:t>While existing sketching tools, they are not well suited for designing free form surface with complex curvature patterns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30" y="3634691"/>
            <a:ext cx="6813176" cy="2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C</a:t>
            </a:r>
            <a:r>
              <a:rPr lang="en-US" altLang="zh-TW" dirty="0" smtClean="0"/>
              <a:t>omparison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12" y="2601119"/>
            <a:ext cx="80295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Appendix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Discretization of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zh-TW" i="1" dirty="0" err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For each triangle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TW" alt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with vertices indexed by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, j, k, the gradient of height field function over the triangle is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68786" y="3299142"/>
                <a:ext cx="7773988" cy="947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TW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86" y="3299142"/>
                <a:ext cx="7773988" cy="947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4518771"/>
            <a:ext cx="75342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Appendix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7678" y="1825625"/>
            <a:ext cx="7556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Perpetua" panose="02020502060401020303" pitchFamily="18" charset="0"/>
              </a:rPr>
              <a:t>Surface Sketching </a:t>
            </a:r>
            <a:r>
              <a:rPr lang="en-US" altLang="zh-TW" dirty="0">
                <a:latin typeface="Perpetua" panose="02020502060401020303" pitchFamily="18" charset="0"/>
              </a:rPr>
              <a:t>P</a:t>
            </a:r>
            <a:r>
              <a:rPr lang="en-US" altLang="zh-TW" dirty="0" smtClean="0">
                <a:latin typeface="Perpetua" panose="02020502060401020303" pitchFamily="18" charset="0"/>
              </a:rPr>
              <a:t>ipeline</a:t>
            </a:r>
            <a:endParaRPr lang="zh-TW" altLang="en-US" dirty="0">
              <a:latin typeface="Perpetua" panose="02020502060401020303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433652"/>
            <a:ext cx="10515600" cy="2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75" y="1690688"/>
            <a:ext cx="7873652" cy="44289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Stroke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Boundry</a:t>
            </a:r>
            <a:endParaRPr lang="en-US" altLang="zh-TW" dirty="0" smtClean="0"/>
          </a:p>
          <a:p>
            <a:r>
              <a:rPr lang="en-US" altLang="zh-TW" dirty="0" smtClean="0"/>
              <a:t>Bending stroke</a:t>
            </a:r>
          </a:p>
          <a:p>
            <a:r>
              <a:rPr lang="en-US" altLang="zh-TW" dirty="0" smtClean="0"/>
              <a:t>Sharp feature</a:t>
            </a:r>
          </a:p>
          <a:p>
            <a:r>
              <a:rPr lang="en-US" altLang="zh-TW" dirty="0" smtClean="0">
                <a:solidFill>
                  <a:srgbClr val="92D050"/>
                </a:solidFill>
              </a:rPr>
              <a:t>Ridge</a:t>
            </a:r>
            <a:r>
              <a:rPr lang="en-US" altLang="zh-TW" dirty="0" smtClean="0"/>
              <a:t>/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Valley</a:t>
            </a:r>
          </a:p>
          <a:p>
            <a:r>
              <a:rPr lang="en-US" altLang="zh-TW" dirty="0" smtClean="0">
                <a:solidFill>
                  <a:schemeClr val="accent1"/>
                </a:solidFill>
              </a:rPr>
              <a:t>Flat stroke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ontour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8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Stroke Parsing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accent4"/>
                    </a:solidFill>
                  </a:rPr>
                  <a:t>Simple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accent4"/>
                    </a:solidFill>
                  </a:rPr>
                  <a:t>S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troke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 given a stroke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[0,1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 signed curvature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TW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TW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TW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TW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 smtClean="0"/>
                  <a:t> ; if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dirty="0" smtClean="0"/>
                  <a:t> (planar convex)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0" dirty="0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altLang="zh-TW" dirty="0" smtClean="0"/>
                  <a:t> (planar concave) , the stroke is a simple stroke, denote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altLang="zh-TW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𝑔𝑛</m:t>
                    </m:r>
                    <m:d>
                      <m:dPr>
                        <m:ctrlP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TW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input stroke are first segmented into simple strokes, a graph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altLang="zh-TW" dirty="0" smtClean="0"/>
                  <a:t> is built.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: simple strokes,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 smtClean="0"/>
                  <a:t> : relation of two simple strokes</a:t>
                </a:r>
              </a:p>
              <a:p>
                <a:r>
                  <a:rPr lang="en-US" altLang="zh-TW" dirty="0" smtClean="0"/>
                  <a:t>Then we solve the following standard graph labeling problem: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25268" y="4852712"/>
                <a:ext cx="9601200" cy="1184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sSup>
                        <m:sSupPr>
                          <m:ctrlP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altLang="zh-TW" sz="28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pt-BR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/>
                        <m:e>
                          <m:r>
                            <a:rPr lang="pt-BR" altLang="zh-TW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pt-BR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zh-TW" sz="28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                  (1)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68" y="4852712"/>
                <a:ext cx="9601200" cy="1184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65532" y="6091333"/>
                <a:ext cx="13598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zh-TW" altLang="en-US" sz="2400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32" y="6091333"/>
                <a:ext cx="1359859" cy="369332"/>
              </a:xfrm>
              <a:prstGeom prst="rect">
                <a:avLst/>
              </a:prstGeom>
              <a:blipFill>
                <a:blip r:embed="rId5"/>
                <a:stretch>
                  <a:fillRect l="-2242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45341" y="6053322"/>
                <a:ext cx="23846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TW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(0)=0.4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41" y="6053322"/>
                <a:ext cx="2384612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14482" y="6054536"/>
                <a:ext cx="23846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TW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(1)=0.6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82" y="6054536"/>
                <a:ext cx="2384612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878798" y="6053322"/>
                <a:ext cx="30536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TW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zh-TW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98" y="6053322"/>
                <a:ext cx="3053652" cy="461665"/>
              </a:xfrm>
              <a:prstGeom prst="rect">
                <a:avLst/>
              </a:prstGeom>
              <a:blipFill>
                <a:blip r:embed="rId8"/>
                <a:stretch>
                  <a:fillRect l="-200" r="-3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932450" y="6053322"/>
                <a:ext cx="35284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altLang="zh-TW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altLang="zh-TW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 smtClean="0"/>
                  <a:t> 1.0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450" y="6053322"/>
                <a:ext cx="3528491" cy="461665"/>
              </a:xfrm>
              <a:prstGeom prst="rect">
                <a:avLst/>
              </a:prstGeom>
              <a:blipFill>
                <a:blip r:embed="rId9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7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Relation of Convex/Concave </a:t>
            </a:r>
            <a:r>
              <a:rPr lang="en-US" altLang="zh-TW" dirty="0"/>
              <a:t>P</a:t>
            </a:r>
            <a:r>
              <a:rPr lang="en-US" altLang="zh-TW" dirty="0" smtClean="0"/>
              <a:t>roperties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7460" y="2441413"/>
            <a:ext cx="7977079" cy="29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Domain Triangulation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Triangulate the 2d domain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defined by the boundary curves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into a planar mesh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Use the Delaunay </a:t>
                </a:r>
                <a:r>
                  <a:rPr lang="en-US" altLang="zh-TW" dirty="0"/>
                  <a:t>R</a:t>
                </a:r>
                <a:r>
                  <a:rPr lang="en-US" altLang="zh-TW" dirty="0" smtClean="0"/>
                  <a:t>efinement Algorithm to </a:t>
                </a:r>
                <a:r>
                  <a:rPr lang="en-US" altLang="zh-TW" dirty="0"/>
                  <a:t>generate </a:t>
                </a:r>
                <a:r>
                  <a:rPr lang="en-US" altLang="zh-TW" dirty="0" smtClean="0"/>
                  <a:t>mesh [</a:t>
                </a:r>
                <a:r>
                  <a:rPr lang="en-US" altLang="zh-TW" dirty="0">
                    <a:solidFill>
                      <a:srgbClr val="7030A0"/>
                    </a:solidFill>
                  </a:rPr>
                  <a:t>CGA 2016</a:t>
                </a:r>
                <a:r>
                  <a:rPr lang="en-US" altLang="zh-TW" dirty="0"/>
                  <a:t>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613" y="3267635"/>
            <a:ext cx="2692774" cy="3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Surface from curvature </a:t>
            </a:r>
            <a:r>
              <a:rPr lang="en-US" altLang="zh-TW" dirty="0" err="1" smtClean="0"/>
              <a:t>fieild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Problem formulation. Let the spatial surface be parameterized as </a:t>
                </a:r>
                <a:r>
                  <a:rPr lang="en-US" altLang="zh-TW" dirty="0" err="1"/>
                  <a:t>M</a:t>
                </a:r>
                <a:r>
                  <a:rPr lang="en-US" altLang="zh-TW" dirty="0" err="1" smtClean="0"/>
                  <a:t>onge</a:t>
                </a:r>
                <a:r>
                  <a:rPr lang="en-US" altLang="zh-TW" dirty="0" smtClean="0"/>
                  <a:t> patch over the 2D domain</a:t>
                </a:r>
              </a:p>
              <a:p>
                <a:r>
                  <a:rPr lang="en-US" altLang="zh-TW" dirty="0"/>
                  <a:t>S</a:t>
                </a:r>
                <a:r>
                  <a:rPr lang="en-US" altLang="zh-TW" dirty="0" smtClean="0"/>
                  <a:t>patial surface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TW" altLang="en-US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TW" altLang="en-US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TW" altLang="en-US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TW" altLang="en-US" i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TW" altLang="en-US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zh-TW" alt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endParaRPr lang="en-US" altLang="zh-TW" dirty="0" smtClean="0">
                  <a:solidFill>
                    <a:srgbClr val="FFC000"/>
                  </a:solidFill>
                </a:endParaRPr>
              </a:p>
              <a:p>
                <a:r>
                  <a:rPr lang="en-US" altLang="zh-TW" dirty="0" smtClean="0"/>
                  <a:t>The Weingarten shape operator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zh-TW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0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dirty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TW" altLang="en-US" i="0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z-Cyrl-AZ" altLang="zh-TW" i="1" dirty="0">
                        <a:latin typeface="Cambria Math" panose="02040503050406030204" pitchFamily="18" charset="0"/>
                      </a:rPr>
                      <m:t>ІІ</m:t>
                    </m:r>
                    <m:sSup>
                      <m:sSupPr>
                        <m:ctrlPr>
                          <a:rPr lang="zh-TW" alt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zh-TW" altLang="en-US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first fundamental forms of the surface, </a:t>
                </a:r>
                <a14:m>
                  <m:oMath xmlns:m="http://schemas.openxmlformats.org/officeDocument/2006/math">
                    <m:r>
                      <a:rPr lang="az-Cyrl-AZ" altLang="zh-TW" i="1" dirty="0">
                        <a:latin typeface="Cambria Math" panose="02040503050406030204" pitchFamily="18" charset="0"/>
                      </a:rPr>
                      <m:t>ІІ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second fundamental forms of the surface</a:t>
                </a:r>
              </a:p>
              <a:p>
                <a:r>
                  <a:rPr lang="en-US" altLang="zh-TW" dirty="0" smtClean="0"/>
                  <a:t>As such, given a curvature field we can infer the surface shape through minimizing the following energy: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04681" y="5621497"/>
                <a:ext cx="10376815" cy="906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𝑚𝑎𝑡𝑐h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zh-TW" altLang="en-US" sz="2800" i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zh-TW" altLang="en-US" sz="280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zh-TW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zh-TW" alt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zh-TW" altLang="en-US" sz="2800" i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zh-TW" altLang="en-US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zh-TW" altLang="en-US" sz="2800" i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zh-TW" altLang="en-US" sz="2800" i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         (2)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81" y="5621497"/>
                <a:ext cx="10376815" cy="9061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643" y="6448425"/>
            <a:ext cx="1590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Curvature </a:t>
            </a:r>
            <a:r>
              <a:rPr lang="en-US" altLang="zh-TW" dirty="0"/>
              <a:t>F</a:t>
            </a:r>
            <a:r>
              <a:rPr lang="en-US" altLang="zh-TW" dirty="0" smtClean="0"/>
              <a:t>ield </a:t>
            </a:r>
            <a:r>
              <a:rPr lang="en-US" altLang="zh-TW" dirty="0"/>
              <a:t>C</a:t>
            </a:r>
            <a:r>
              <a:rPr lang="en-US" altLang="zh-TW" dirty="0" smtClean="0"/>
              <a:t>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Curvature direction field : regulate the principal curvature directions of a smooth surface as projected on </a:t>
            </a:r>
            <a:r>
              <a:rPr lang="en-US" altLang="zh-TW" dirty="0"/>
              <a:t>a plane [</a:t>
            </a:r>
            <a:r>
              <a:rPr lang="en-US" altLang="zh-TW" dirty="0" err="1">
                <a:solidFill>
                  <a:srgbClr val="7030A0"/>
                </a:solidFill>
              </a:rPr>
              <a:t>Iarussi</a:t>
            </a:r>
            <a:r>
              <a:rPr lang="en-US" altLang="zh-TW" dirty="0">
                <a:solidFill>
                  <a:srgbClr val="7030A0"/>
                </a:solidFill>
              </a:rPr>
              <a:t> et al. 2015</a:t>
            </a:r>
            <a:r>
              <a:rPr lang="en-US" altLang="zh-TW" dirty="0"/>
              <a:t>]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Curvature magnitude field : regulate the principal curvature values through minimizing the following energy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30436" y="2618919"/>
                <a:ext cx="7259680" cy="9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𝑓𝑖𝑒𝑙𝑑</m:t>
                          </m:r>
                        </m:sub>
                      </m:sSub>
                      <m:d>
                        <m:dPr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zh-TW" altLang="en-US" sz="2800" i="0" dirty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sz="2800" dirty="0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zh-TW" altLang="en-US" sz="2800" i="1" dirty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36" y="2618919"/>
                <a:ext cx="7259680" cy="99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25669" y="4743555"/>
                <a:ext cx="10469213" cy="998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0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TW" altLang="en-US" sz="2800" i="0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TW" alt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zh-TW" altLang="en-US" sz="2800" i="0" dirty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den>
                      </m:f>
                      <m:nary>
                        <m:naryPr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zh-TW" altLang="en-US" sz="280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0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TW" altLang="en-US" sz="2800" i="0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TW" sz="280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0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zh-TW" altLang="en-US" sz="2800" dirty="0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zh-TW" altLang="en-US" sz="2800" i="1" dirty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69" y="4743555"/>
                <a:ext cx="10469213" cy="998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9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1444</Words>
  <Application>Microsoft Office PowerPoint</Application>
  <PresentationFormat>Widescreen</PresentationFormat>
  <Paragraphs>158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新細明體</vt:lpstr>
      <vt:lpstr>Arial</vt:lpstr>
      <vt:lpstr>Calibri</vt:lpstr>
      <vt:lpstr>Calibri Light</vt:lpstr>
      <vt:lpstr>Cambria Math</vt:lpstr>
      <vt:lpstr>Perpetua</vt:lpstr>
      <vt:lpstr>Office Theme</vt:lpstr>
      <vt:lpstr>BendSketch: Modeling Freeform Surfaces Through 2D Sketching</vt:lpstr>
      <vt:lpstr>Introduction </vt:lpstr>
      <vt:lpstr>Surface Sketching Pipeline</vt:lpstr>
      <vt:lpstr>Stroke Types</vt:lpstr>
      <vt:lpstr>Stroke Parsing</vt:lpstr>
      <vt:lpstr>Relation of Convex/Concave Properties</vt:lpstr>
      <vt:lpstr>Domain Triangulation </vt:lpstr>
      <vt:lpstr>Surface from curvature fieild</vt:lpstr>
      <vt:lpstr>Curvature Field Computation</vt:lpstr>
      <vt:lpstr>Joint Optimization of Surface and Curvature</vt:lpstr>
      <vt:lpstr>Estimating Principal Curvatures</vt:lpstr>
      <vt:lpstr>User Adjustment</vt:lpstr>
      <vt:lpstr>Boundary Conditions</vt:lpstr>
      <vt:lpstr>Result</vt:lpstr>
      <vt:lpstr>Result</vt:lpstr>
      <vt:lpstr>Result</vt:lpstr>
      <vt:lpstr>Result</vt:lpstr>
      <vt:lpstr>Comparison</vt:lpstr>
      <vt:lpstr>Comparison</vt:lpstr>
      <vt:lpstr>Comparison</vt:lpstr>
      <vt:lpstr>Appendix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Tony</dc:creator>
  <cp:lastModifiedBy>washengjie</cp:lastModifiedBy>
  <cp:revision>49</cp:revision>
  <dcterms:created xsi:type="dcterms:W3CDTF">2019-10-06T12:19:50Z</dcterms:created>
  <dcterms:modified xsi:type="dcterms:W3CDTF">2019-10-16T06:22:18Z</dcterms:modified>
</cp:coreProperties>
</file>