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71" r:id="rId10"/>
    <p:sldId id="272" r:id="rId11"/>
    <p:sldId id="273" r:id="rId12"/>
    <p:sldId id="274" r:id="rId13"/>
    <p:sldId id="268" r:id="rId14"/>
    <p:sldId id="269" r:id="rId15"/>
    <p:sldId id="275" r:id="rId16"/>
    <p:sldId id="277" r:id="rId17"/>
    <p:sldId id="278" r:id="rId18"/>
    <p:sldId id="280" r:id="rId19"/>
    <p:sldId id="282" r:id="rId20"/>
    <p:sldId id="28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2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498EE0A4-5226-4384-B155-CE679C54B6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0A64711-CA69-4B6F-8B6D-D9ACE7AF77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F1430-7A03-4D9D-BFE8-FD76DC6D3EB9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D0DB0BF-C411-4C6A-A437-339B274CBC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77C5DDE-6B4B-4EBC-953D-E59A045D30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E2D36-66EC-4511-9D03-73EE8FA7E0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905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28571-F0E7-4C23-9DCD-7CC3FA7E9AC0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D6A0C-105E-403C-AE74-024AB7653B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13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D6A0C-105E-403C-AE74-024AB7653B7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471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D6A0C-105E-403C-AE74-024AB7653B7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34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D6A0C-105E-403C-AE74-024AB7653B7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037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D6A0C-105E-403C-AE74-024AB7653B7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484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D6A0C-105E-403C-AE74-024AB7653B7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3298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D6A0C-105E-403C-AE74-024AB7653B7D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943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6F63-1AF2-474B-9CA3-F36FED3CAE79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49F5-785C-45E1-B607-1638B014CA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339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6F63-1AF2-474B-9CA3-F36FED3CAE79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49F5-785C-45E1-B607-1638B014CA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092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6F63-1AF2-474B-9CA3-F36FED3CAE79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49F5-785C-45E1-B607-1638B014CA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52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01752"/>
            <a:ext cx="7729728" cy="816221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1703294"/>
            <a:ext cx="7729728" cy="403673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6F63-1AF2-474B-9CA3-F36FED3CAE79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49F5-785C-45E1-B607-1638B014CA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94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6F63-1AF2-474B-9CA3-F36FED3CAE79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49F5-785C-45E1-B607-1638B014CA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12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6F63-1AF2-474B-9CA3-F36FED3CAE79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49F5-785C-45E1-B607-1638B014CA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321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6F63-1AF2-474B-9CA3-F36FED3CAE79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49F5-785C-45E1-B607-1638B014CA2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2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6F63-1AF2-474B-9CA3-F36FED3CAE79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49F5-785C-45E1-B607-1638B014CA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358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6F63-1AF2-474B-9CA3-F36FED3CAE79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49F5-785C-45E1-B607-1638B014CA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22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6F63-1AF2-474B-9CA3-F36FED3CAE79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49F5-785C-45E1-B607-1638B014CA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92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ACF6F63-1AF2-474B-9CA3-F36FED3CAE79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49F5-785C-45E1-B607-1638B014CA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91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ACF6F63-1AF2-474B-9CA3-F36FED3CAE79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61B49F5-785C-45E1-B607-1638B014CA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03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4BECF2-397B-4764-A4D8-FC3519E78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818" y="2681287"/>
            <a:ext cx="10760363" cy="1495425"/>
          </a:xfrm>
        </p:spPr>
        <p:txBody>
          <a:bodyPr>
            <a:normAutofit/>
          </a:bodyPr>
          <a:lstStyle/>
          <a:p>
            <a:r>
              <a:rPr lang="en-US" altLang="zh-TW" cap="none" dirty="0"/>
              <a:t>Modeling of Clouds from a Single Photograph</a:t>
            </a:r>
            <a:endParaRPr lang="zh-TW" altLang="en-US" cap="none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618CAF4-F9F0-4263-BA5A-28196C8280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0345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172757-37E1-4A85-8EBB-7E0E54002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5" y="1047564"/>
            <a:ext cx="6880195" cy="56639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sz="2400" b="1" dirty="0"/>
              <a:t> Calculation of Cloud Intensity and Opacity</a:t>
            </a:r>
            <a:endParaRPr lang="zh-TW" altLang="zh-TW" sz="2400" b="1" dirty="0"/>
          </a:p>
          <a:p>
            <a:r>
              <a:rPr lang="en-US" altLang="zh-TW" dirty="0"/>
              <a:t>The intensity of light for k(&gt; 1)th order scattering can be represented by the following recursive equations :</a:t>
            </a:r>
          </a:p>
          <a:p>
            <a:endParaRPr lang="en-US" altLang="zh-TW" u="sng" dirty="0"/>
          </a:p>
          <a:p>
            <a:endParaRPr lang="en-US" altLang="zh-TW" u="sng" dirty="0"/>
          </a:p>
          <a:p>
            <a:endParaRPr lang="en-US" altLang="zh-TW" u="sng" dirty="0"/>
          </a:p>
          <a:p>
            <a:endParaRPr lang="en-US" altLang="zh-TW" u="sng" dirty="0"/>
          </a:p>
          <a:p>
            <a:r>
              <a:rPr lang="zh-TW" altLang="zh-TW" dirty="0"/>
              <a:t>ω</a:t>
            </a:r>
            <a:r>
              <a:rPr lang="en-US" altLang="zh-TW" dirty="0"/>
              <a:t>’ = direction from y to x</a:t>
            </a:r>
          </a:p>
          <a:p>
            <a:r>
              <a:rPr lang="en-US" altLang="zh-TW" dirty="0"/>
              <a:t>G = the form factor calculated by the geometric </a:t>
            </a:r>
          </a:p>
          <a:p>
            <a:pPr marL="0" indent="0">
              <a:buNone/>
            </a:pPr>
            <a:r>
              <a:rPr lang="en-US" altLang="zh-TW" dirty="0"/>
              <a:t>	relation between x and y</a:t>
            </a:r>
          </a:p>
          <a:p>
            <a:r>
              <a:rPr lang="el-GR" altLang="zh-TW" dirty="0"/>
              <a:t>θ</a:t>
            </a:r>
            <a:r>
              <a:rPr lang="en-US" altLang="zh-TW" baseline="-25000" dirty="0"/>
              <a:t>k </a:t>
            </a:r>
            <a:r>
              <a:rPr lang="en-US" altLang="zh-TW" dirty="0"/>
              <a:t>= angle between </a:t>
            </a:r>
            <a:r>
              <a:rPr lang="el-GR" altLang="zh-TW" dirty="0"/>
              <a:t>ω</a:t>
            </a:r>
            <a:r>
              <a:rPr lang="en-US" altLang="zh-TW" dirty="0"/>
              <a:t> and </a:t>
            </a:r>
            <a:r>
              <a:rPr lang="el-GR" altLang="zh-TW" dirty="0"/>
              <a:t>ω</a:t>
            </a:r>
            <a:r>
              <a:rPr lang="en-US" altLang="zh-TW" dirty="0"/>
              <a:t>’</a:t>
            </a:r>
          </a:p>
          <a:p>
            <a:r>
              <a:rPr lang="en-US" altLang="zh-TW" dirty="0" err="1"/>
              <a:t>Vc</a:t>
            </a:r>
            <a:r>
              <a:rPr lang="en-US" altLang="zh-TW" dirty="0"/>
              <a:t> = all the points within the cloud volume</a:t>
            </a:r>
          </a:p>
          <a:p>
            <a:pPr marL="0" indent="0">
              <a:buNone/>
            </a:pPr>
            <a:endParaRPr lang="en-US" altLang="zh-TW" u="sng" dirty="0"/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DECE6BD7-FA4C-434B-AF93-10DF55945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4993"/>
            <a:ext cx="7729728" cy="62188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Calculation of cloud image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1C50260-497D-43C9-94A2-B8FBE1900F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85109" y="2062436"/>
            <a:ext cx="6106891" cy="361990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1AF4EB8-CB26-48C9-9D8F-40CF461462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497" y="2267243"/>
            <a:ext cx="6106891" cy="178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96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172757-37E1-4A85-8EBB-7E0E54002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5" y="1047564"/>
            <a:ext cx="6880195" cy="56639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sz="2400" b="1" dirty="0"/>
              <a:t> Calculation of Cloud Intensity and Opacity</a:t>
            </a:r>
            <a:endParaRPr lang="zh-TW" altLang="zh-TW" sz="2400" b="1" dirty="0"/>
          </a:p>
          <a:p>
            <a:pPr marL="0" indent="0">
              <a:buNone/>
            </a:pPr>
            <a:endParaRPr lang="en-US" altLang="zh-TW" u="sng" dirty="0"/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DECE6BD7-FA4C-434B-AF93-10DF55945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4993"/>
            <a:ext cx="7729728" cy="62188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Calculation of cloud image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1C50260-497D-43C9-94A2-B8FBE1900F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85109" y="2062436"/>
            <a:ext cx="6106891" cy="361990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EDB94F1-C179-4C7F-A0F9-B8C3269745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8775" y="3547180"/>
            <a:ext cx="6196658" cy="71255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56AC87B-CD3A-4D9A-A8DC-DB142B51EEA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8775" y="4259732"/>
            <a:ext cx="4715000" cy="119115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AD0912C-9103-4D74-9D8B-F48FAD8C4B7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8775" y="1722043"/>
            <a:ext cx="6397961" cy="160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66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172757-37E1-4A85-8EBB-7E0E54002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5" y="1047564"/>
            <a:ext cx="6880195" cy="56639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sz="2400" b="1" dirty="0"/>
              <a:t> Calculation of Cloud Intensity and Opacity</a:t>
            </a:r>
            <a:endParaRPr lang="zh-TW" altLang="zh-TW" sz="2400" b="1" dirty="0"/>
          </a:p>
          <a:p>
            <a:r>
              <a:rPr lang="en-US" altLang="zh-TW" dirty="0"/>
              <a:t>The intensity of light reaching the viewpoint is obtained by accumulating </a:t>
            </a:r>
            <a:r>
              <a:rPr lang="en-US" altLang="zh-TW" i="1" dirty="0" err="1"/>
              <a:t>I</a:t>
            </a:r>
            <a:r>
              <a:rPr lang="en-US" altLang="zh-TW" i="1" baseline="-25000" dirty="0" err="1"/>
              <a:t>m</a:t>
            </a:r>
            <a:r>
              <a:rPr lang="en-US" altLang="zh-TW" dirty="0"/>
              <a:t> along the viewing ray</a:t>
            </a:r>
          </a:p>
          <a:p>
            <a:r>
              <a:rPr lang="en-US" altLang="zh-TW" dirty="0"/>
              <a:t>The light of the sky behind the clouds also reaches the viewpoint after being attenuated by the cloud particles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 = the thickness of the clouds</a:t>
            </a:r>
          </a:p>
          <a:p>
            <a:endParaRPr lang="en-US" altLang="zh-TW" u="sng" dirty="0"/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DECE6BD7-FA4C-434B-AF93-10DF55945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4993"/>
            <a:ext cx="7729728" cy="62188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Calculation of cloud image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1C50260-497D-43C9-94A2-B8FBE1900F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85109" y="2062436"/>
            <a:ext cx="6106891" cy="361990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FA2B677-663F-4AA3-B304-F146CAFE4A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0627" y="3033407"/>
            <a:ext cx="5815373" cy="107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9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901FA7-53E5-430D-B57B-9C444AAB9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1753"/>
            <a:ext cx="7729728" cy="62188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Calculation of cloud image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172757-37E1-4A85-8EBB-7E0E54002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04" y="1099395"/>
            <a:ext cx="10697592" cy="5586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2400" i="1" dirty="0"/>
              <a:t>I</a:t>
            </a:r>
            <a:r>
              <a:rPr lang="en-US" altLang="zh-TW" sz="2400" i="1" baseline="-25000" dirty="0"/>
              <a:t>sun</a:t>
            </a:r>
            <a:r>
              <a:rPr lang="en-US" altLang="zh-TW" sz="2400" i="1" dirty="0"/>
              <a:t>(λ) = i</a:t>
            </a:r>
            <a:r>
              <a:rPr lang="en-US" altLang="zh-TW" sz="2400" i="1" baseline="-25000" dirty="0"/>
              <a:t>sun </a:t>
            </a:r>
            <a:r>
              <a:rPr lang="en-US" altLang="zh-TW" sz="2400" i="1" dirty="0"/>
              <a:t>c</a:t>
            </a:r>
            <a:r>
              <a:rPr lang="en-US" altLang="zh-TW" sz="2400" i="1" baseline="-25000" dirty="0"/>
              <a:t>sun</a:t>
            </a:r>
            <a:r>
              <a:rPr lang="en-US" altLang="zh-TW" sz="2400" i="1" dirty="0"/>
              <a:t>(λ)</a:t>
            </a:r>
          </a:p>
          <a:p>
            <a:pPr marL="0" indent="0">
              <a:buNone/>
            </a:pPr>
            <a:r>
              <a:rPr lang="en-US" altLang="zh-TW" dirty="0"/>
              <a:t>Combine Eq. (3) and Eq. (4)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zh-TW" altLang="zh-TW" sz="2400" dirty="0"/>
              <a:t>α</a:t>
            </a:r>
            <a:r>
              <a:rPr lang="en-US" altLang="zh-TW" sz="2400" dirty="0"/>
              <a:t> =   opacity</a:t>
            </a:r>
          </a:p>
          <a:p>
            <a:pPr marL="0" indent="0" algn="ctr">
              <a:buNone/>
            </a:pPr>
            <a:r>
              <a:rPr lang="zh-TW" altLang="zh-TW" sz="2400" dirty="0"/>
              <a:t>β</a:t>
            </a:r>
            <a:r>
              <a:rPr lang="en-US" altLang="zh-TW" sz="2400" dirty="0"/>
              <a:t> = intensity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A0F05DD-D3B8-4AD1-AD0F-F27846524F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025113"/>
            <a:ext cx="6196658" cy="71255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12BF393-A89D-45C4-AE85-F068BF4A55A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76627" y="1660711"/>
            <a:ext cx="5815373" cy="107695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70F7364-DCF4-4A1D-BF81-A821E80F789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997671" y="3429000"/>
            <a:ext cx="6196657" cy="2015947"/>
          </a:xfrm>
          <a:prstGeom prst="rect">
            <a:avLst/>
          </a:prstGeom>
        </p:spPr>
      </p:pic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1B614DE0-61EA-4AC3-92BA-F4B376915284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3098329" y="2737665"/>
            <a:ext cx="2997671" cy="6913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822A8EF9-B20E-46EF-9593-D90EC4AD1C36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6096000" y="2737665"/>
            <a:ext cx="3188314" cy="6913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72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901FA7-53E5-430D-B57B-9C444AAB9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1753"/>
            <a:ext cx="7729728" cy="62188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Modeling of clouds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172757-37E1-4A85-8EBB-7E0E54002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517" y="1012054"/>
            <a:ext cx="10616284" cy="55441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b="1" dirty="0"/>
              <a:t> </a:t>
            </a:r>
            <a:r>
              <a:rPr lang="en-US" altLang="zh-TW" sz="2400" b="1" dirty="0"/>
              <a:t>Cirrus(</a:t>
            </a:r>
            <a:r>
              <a:rPr lang="zh-TW" altLang="zh-TW" sz="2400" b="1" dirty="0"/>
              <a:t>卷雲</a:t>
            </a:r>
            <a:r>
              <a:rPr lang="en-US" altLang="zh-TW" sz="2400" b="1" dirty="0"/>
              <a:t>)</a:t>
            </a:r>
            <a:endParaRPr lang="zh-TW" altLang="zh-TW" sz="2400" b="1" dirty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511375D-FD9A-45CF-BC50-D8C616B4A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06" y="1526230"/>
            <a:ext cx="11361905" cy="165714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55B2FA0-6111-48D4-9628-75079052C9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66325" y="3429000"/>
            <a:ext cx="5459349" cy="280794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B8A82CE-57B8-40B4-B941-057864ADA280}"/>
              </a:ext>
            </a:extLst>
          </p:cNvPr>
          <p:cNvSpPr txBox="1"/>
          <p:nvPr/>
        </p:nvSpPr>
        <p:spPr>
          <a:xfrm>
            <a:off x="1363144" y="4228034"/>
            <a:ext cx="1547555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User assumed</a:t>
            </a:r>
            <a:endParaRPr lang="zh-TW" altLang="en-US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81094CA6-A935-45BE-A893-729DB16F415A}"/>
              </a:ext>
            </a:extLst>
          </p:cNvPr>
          <p:cNvCxnSpPr>
            <a:stCxn id="6" idx="3"/>
          </p:cNvCxnSpPr>
          <p:nvPr/>
        </p:nvCxnSpPr>
        <p:spPr>
          <a:xfrm>
            <a:off x="2910699" y="4412700"/>
            <a:ext cx="569348" cy="83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882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901FA7-53E5-430D-B57B-9C444AAB9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1753"/>
            <a:ext cx="7729728" cy="62188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Modeling of clouds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172757-37E1-4A85-8EBB-7E0E54002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517" y="1012054"/>
            <a:ext cx="10616284" cy="55441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sz="2400" b="1" dirty="0"/>
              <a:t> Altocumulus(</a:t>
            </a:r>
            <a:r>
              <a:rPr lang="zh-TW" altLang="zh-TW" sz="2400" b="1" dirty="0"/>
              <a:t>高積雲</a:t>
            </a:r>
            <a:r>
              <a:rPr lang="en-US" altLang="zh-TW" sz="2400" b="1" dirty="0"/>
              <a:t>)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TW" sz="2400" dirty="0"/>
          </a:p>
          <a:p>
            <a:pPr>
              <a:buFont typeface="Wingdings" panose="05000000000000000000" pitchFamily="2" charset="2"/>
              <a:buChar char="l"/>
            </a:pPr>
            <a:endParaRPr lang="en-US" altLang="zh-TW" sz="2400" dirty="0"/>
          </a:p>
          <a:p>
            <a:pPr>
              <a:buFont typeface="Wingdings" panose="05000000000000000000" pitchFamily="2" charset="2"/>
              <a:buChar char="l"/>
            </a:pPr>
            <a:endParaRPr lang="en-US" altLang="zh-TW" sz="2400" dirty="0"/>
          </a:p>
          <a:p>
            <a:pPr>
              <a:buFont typeface="Wingdings" panose="05000000000000000000" pitchFamily="2" charset="2"/>
              <a:buChar char="l"/>
            </a:pPr>
            <a:endParaRPr lang="en-US" altLang="zh-TW" sz="2400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/>
              <a:t>Typically consist of many small cloud cells</a:t>
            </a:r>
          </a:p>
          <a:p>
            <a:pPr marL="0" indent="0">
              <a:buNone/>
            </a:pPr>
            <a:endParaRPr lang="en-US" altLang="zh-TW" sz="2400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/>
              <a:t>The basic idea is to generate a set of </a:t>
            </a:r>
            <a:r>
              <a:rPr lang="en-US" altLang="zh-TW" sz="2400" dirty="0" err="1"/>
              <a:t>metaballs</a:t>
            </a:r>
            <a:r>
              <a:rPr lang="en-US" altLang="zh-TW" sz="2400" dirty="0"/>
              <a:t> to approximate the cloud image</a:t>
            </a:r>
          </a:p>
          <a:p>
            <a:pPr>
              <a:buFont typeface="Wingdings" panose="05000000000000000000" pitchFamily="2" charset="2"/>
              <a:buChar char="l"/>
            </a:pPr>
            <a:endParaRPr lang="zh-TW" altLang="zh-TW" dirty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8A44F82-0D56-4F78-B0F2-1DBB8CDB5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96" y="1511559"/>
            <a:ext cx="10142207" cy="153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37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901FA7-53E5-430D-B57B-9C444AAB9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1753"/>
            <a:ext cx="7729728" cy="62188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Modeling of clouds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172757-37E1-4A85-8EBB-7E0E54002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517" y="1012054"/>
            <a:ext cx="5999310" cy="55441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sz="2400" b="1" dirty="0"/>
              <a:t> Altocumulus(</a:t>
            </a:r>
            <a:r>
              <a:rPr lang="zh-TW" altLang="zh-TW" sz="2400" b="1" dirty="0"/>
              <a:t>高積雲</a:t>
            </a:r>
            <a:r>
              <a:rPr lang="en-US" altLang="zh-TW" sz="2400" b="1" dirty="0"/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(b) a set of binary images </a:t>
            </a:r>
            <a:r>
              <a:rPr lang="en-US" altLang="zh-TW" dirty="0" err="1"/>
              <a:t>I</a:t>
            </a:r>
            <a:r>
              <a:rPr lang="en-US" altLang="zh-TW" baseline="-25000" dirty="0" err="1"/>
              <a:t>k,B</a:t>
            </a:r>
            <a:r>
              <a:rPr lang="en-US" altLang="zh-TW" dirty="0"/>
              <a:t>(k = 1,2,···,n) are</a:t>
            </a:r>
          </a:p>
          <a:p>
            <a:pPr marL="0" indent="0">
              <a:buNone/>
            </a:pPr>
            <a:r>
              <a:rPr lang="en-US" altLang="zh-TW" dirty="0"/>
              <a:t>        created by using a set of thresholds for α</a:t>
            </a:r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(c) a distance transform is applied to each of  </a:t>
            </a:r>
          </a:p>
          <a:p>
            <a:pPr marL="0" indent="0">
              <a:buNone/>
            </a:pPr>
            <a:r>
              <a:rPr lang="en-US" altLang="zh-TW" dirty="0"/>
              <a:t>        </a:t>
            </a:r>
            <a:r>
              <a:rPr lang="en-US" altLang="zh-TW" dirty="0" err="1"/>
              <a:t>I</a:t>
            </a:r>
            <a:r>
              <a:rPr lang="en-US" altLang="zh-TW" baseline="-25000" dirty="0" err="1"/>
              <a:t>k,B</a:t>
            </a:r>
            <a:r>
              <a:rPr lang="en-US" altLang="zh-TW" baseline="-25000" dirty="0"/>
              <a:t> </a:t>
            </a:r>
            <a:r>
              <a:rPr lang="en-US" altLang="zh-TW" dirty="0"/>
              <a:t>and a distance image, </a:t>
            </a:r>
            <a:r>
              <a:rPr lang="en-US" altLang="zh-TW" dirty="0" err="1"/>
              <a:t>I</a:t>
            </a:r>
            <a:r>
              <a:rPr lang="en-US" altLang="zh-TW" baseline="-25000" dirty="0" err="1"/>
              <a:t>k,D</a:t>
            </a:r>
            <a:r>
              <a:rPr lang="en-US" altLang="zh-TW" baseline="-25000" dirty="0"/>
              <a:t> </a:t>
            </a:r>
            <a:r>
              <a:rPr lang="en-US" altLang="zh-TW" dirty="0"/>
              <a:t>is created </a:t>
            </a:r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(d) Each pixel in </a:t>
            </a:r>
            <a:r>
              <a:rPr lang="en-US" altLang="zh-TW" dirty="0" err="1"/>
              <a:t>I</a:t>
            </a:r>
            <a:r>
              <a:rPr lang="en-US" altLang="zh-TW" baseline="-25000" dirty="0" err="1"/>
              <a:t>k,D</a:t>
            </a:r>
            <a:r>
              <a:rPr lang="en-US" altLang="zh-TW" baseline="-25000" dirty="0"/>
              <a:t> </a:t>
            </a:r>
            <a:r>
              <a:rPr lang="en-US" altLang="zh-TW" dirty="0"/>
              <a:t>stores the distance to the  </a:t>
            </a:r>
          </a:p>
          <a:p>
            <a:pPr marL="0" indent="0">
              <a:buNone/>
            </a:pPr>
            <a:r>
              <a:rPr lang="en-US" altLang="zh-TW" dirty="0"/>
              <a:t>        nearest black pixel. </a:t>
            </a:r>
            <a:r>
              <a:rPr lang="en-US" altLang="zh-TW" dirty="0" err="1"/>
              <a:t>Metaballs</a:t>
            </a:r>
            <a:r>
              <a:rPr lang="en-US" altLang="zh-TW" dirty="0"/>
              <a:t> are then</a:t>
            </a:r>
          </a:p>
          <a:p>
            <a:pPr marL="0" indent="0">
              <a:buNone/>
            </a:pPr>
            <a:r>
              <a:rPr lang="en-US" altLang="zh-TW" dirty="0"/>
              <a:t>        generated at the locations of all white pixels of </a:t>
            </a:r>
            <a:r>
              <a:rPr lang="en-US" altLang="zh-TW" dirty="0" err="1"/>
              <a:t>I</a:t>
            </a:r>
            <a:r>
              <a:rPr lang="en-US" altLang="zh-TW" baseline="-25000" dirty="0" err="1"/>
              <a:t>k,B</a:t>
            </a:r>
            <a:endParaRPr lang="en-US" altLang="zh-TW" baseline="-25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CEAADF3-3173-47B3-B7AC-716F03AEFA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997959" y="1012054"/>
            <a:ext cx="4837029" cy="57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85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901FA7-53E5-430D-B57B-9C444AAB9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1753"/>
            <a:ext cx="7729728" cy="62188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Modeling of clouds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172757-37E1-4A85-8EBB-7E0E54002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012" y="1012054"/>
            <a:ext cx="6549815" cy="55441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sz="2400" b="1" dirty="0"/>
              <a:t> Altocumulus(</a:t>
            </a:r>
            <a:r>
              <a:rPr lang="zh-TW" altLang="zh-TW" sz="2400" b="1" dirty="0"/>
              <a:t>高積雲</a:t>
            </a:r>
            <a:r>
              <a:rPr lang="en-US" altLang="zh-TW" sz="2400" b="1" dirty="0"/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(e) In order to make the synthetic clouds look like those in the input photograph, the center densities of the </a:t>
            </a:r>
            <a:r>
              <a:rPr lang="en-US" altLang="zh-TW" dirty="0" err="1"/>
              <a:t>metaballs</a:t>
            </a:r>
            <a:r>
              <a:rPr lang="en-US" altLang="zh-TW" dirty="0"/>
              <a:t> are determined so that the cumulative density at each pixel becomes the same as the cloud intensity β(p).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(f) With a similar method to that used for cirrus clouds, the cloud plane is specified by the user, and the center positions of the </a:t>
            </a:r>
            <a:r>
              <a:rPr lang="en-US" altLang="zh-TW" dirty="0" err="1"/>
              <a:t>metaballs</a:t>
            </a:r>
            <a:r>
              <a:rPr lang="en-US" altLang="zh-TW" dirty="0"/>
              <a:t> are projected onto the plane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endParaRPr lang="en-US" altLang="zh-TW" baseline="-25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CEAADF3-3173-47B3-B7AC-716F03AEFA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997959" y="1012054"/>
            <a:ext cx="4837029" cy="579422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E6D57B2-24EB-4570-A3A5-883873E3D87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82214" y="2868553"/>
            <a:ext cx="6099409" cy="112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54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901FA7-53E5-430D-B57B-9C444AAB9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1753"/>
            <a:ext cx="7729728" cy="62188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Modeling of clouds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172757-37E1-4A85-8EBB-7E0E54002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1012054"/>
            <a:ext cx="6480699" cy="55441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sz="2400" b="1" dirty="0"/>
              <a:t> Cumulus(</a:t>
            </a:r>
            <a:r>
              <a:rPr lang="zh-TW" altLang="zh-TW" sz="2400" b="1" dirty="0"/>
              <a:t>積雲</a:t>
            </a:r>
            <a:r>
              <a:rPr lang="en-US" altLang="zh-TW" sz="2400" b="1" dirty="0"/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(a) </a:t>
            </a:r>
          </a:p>
          <a:p>
            <a:pPr marL="0" indent="0">
              <a:buNone/>
            </a:pPr>
            <a:r>
              <a:rPr lang="en-US" altLang="zh-TW" dirty="0"/>
              <a:t>Cloud image is converted into binary image.</a:t>
            </a:r>
          </a:p>
          <a:p>
            <a:pPr marL="0" indent="0">
              <a:buNone/>
            </a:pPr>
            <a:r>
              <a:rPr lang="en-US" altLang="zh-TW" sz="2000" dirty="0"/>
              <a:t>Distance transform is applied to the binary image and medial axes are extracted.</a:t>
            </a:r>
          </a:p>
          <a:p>
            <a:pPr marL="0" indent="0">
              <a:buNone/>
            </a:pPr>
            <a:r>
              <a:rPr lang="en-US" altLang="zh-TW" sz="2000" dirty="0"/>
              <a:t>The colors of the medial axes correspond to the distances: the blue color corresponds to zero and the red color to the longest distance.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(b) (c)</a:t>
            </a:r>
          </a:p>
          <a:p>
            <a:pPr marL="0" indent="0">
              <a:buNone/>
            </a:pPr>
            <a:r>
              <a:rPr lang="en-US" altLang="zh-TW" dirty="0"/>
              <a:t>Minimize the energy function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CE144A8-645B-490D-B51F-A52E6DCD5B2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51045" y="1367464"/>
            <a:ext cx="5340955" cy="504985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4E49DEF-4763-4B61-A8F2-6C7125B496E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69521" y="5163424"/>
            <a:ext cx="5594429" cy="104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14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901FA7-53E5-430D-B57B-9C444AAB9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1753"/>
            <a:ext cx="7729728" cy="62188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Modeling of clouds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172757-37E1-4A85-8EBB-7E0E54002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1012054"/>
            <a:ext cx="6480699" cy="55441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sz="2400" b="1" dirty="0"/>
              <a:t> Cumulus(</a:t>
            </a:r>
            <a:r>
              <a:rPr lang="zh-TW" altLang="zh-TW" sz="2400" b="1" dirty="0"/>
              <a:t>積雲</a:t>
            </a:r>
            <a:r>
              <a:rPr lang="en-US" altLang="zh-TW" sz="2400" b="1" dirty="0"/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(d) The density distribution inside the surface shape is generated by invoking the Perlin Noise.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First, a binary volume is created by subdividing the bounding box of the surface shape into a regular grid.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Then, the three-dimensional version of the distance transform is applied to the binary volume.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Next, the distance is normalized so that the maximum distance becomes 1.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Use the product of the Perlin noise and the normalized distance as the density at each grid point. 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CE144A8-645B-490D-B51F-A52E6DCD5B2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51045" y="1367464"/>
            <a:ext cx="5340955" cy="504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97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901FA7-53E5-430D-B57B-9C444AAB9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1753"/>
            <a:ext cx="7729728" cy="62188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172757-37E1-4A85-8EBB-7E0E54002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Two major approaches to modeling clouds:</a:t>
            </a:r>
          </a:p>
          <a:p>
            <a:endParaRPr lang="en-US" altLang="zh-TW" dirty="0"/>
          </a:p>
          <a:p>
            <a:r>
              <a:rPr lang="en-US" altLang="zh-TW" dirty="0"/>
              <a:t>- </a:t>
            </a:r>
            <a:r>
              <a:rPr lang="en-US" altLang="zh-TW" b="1" dirty="0"/>
              <a:t>Procedural approach</a:t>
            </a:r>
          </a:p>
          <a:p>
            <a:pPr lvl="1"/>
            <a:r>
              <a:rPr lang="en-US" altLang="zh-TW" dirty="0"/>
              <a:t>Low computational cost</a:t>
            </a:r>
          </a:p>
          <a:p>
            <a:pPr lvl="1"/>
            <a:r>
              <a:rPr lang="en-US" altLang="zh-TW" dirty="0"/>
              <a:t>Parameters have to be determined manually by trial and error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- </a:t>
            </a:r>
            <a:r>
              <a:rPr lang="en-US" altLang="zh-TW" b="1" dirty="0"/>
              <a:t>Physically based approach</a:t>
            </a:r>
          </a:p>
          <a:p>
            <a:pPr lvl="1"/>
            <a:r>
              <a:rPr lang="en-US" altLang="zh-TW" dirty="0"/>
              <a:t>High cost</a:t>
            </a:r>
          </a:p>
          <a:p>
            <a:pPr lvl="1"/>
            <a:r>
              <a:rPr lang="en-US" altLang="zh-TW" dirty="0"/>
              <a:t>Only simulating the physical process</a:t>
            </a:r>
          </a:p>
        </p:txBody>
      </p:sp>
    </p:spTree>
    <p:extLst>
      <p:ext uri="{BB962C8B-B14F-4D97-AF65-F5344CB8AC3E}">
        <p14:creationId xmlns:p14="http://schemas.microsoft.com/office/powerpoint/2010/main" val="572930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901FA7-53E5-430D-B57B-9C444AAB9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1753"/>
            <a:ext cx="7729728" cy="62188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4979F7A-0F62-4D8B-BDB0-3368E5A315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5009" y="1085192"/>
            <a:ext cx="5481256" cy="233203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BAF9D47-2F22-4384-845E-08431197579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00" y="1102360"/>
            <a:ext cx="5481256" cy="54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8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901FA7-53E5-430D-B57B-9C444AAB9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1753"/>
            <a:ext cx="7729728" cy="62188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172757-37E1-4A85-8EBB-7E0E54002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394" y="1487054"/>
            <a:ext cx="9511212" cy="46316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GOAL</a:t>
            </a:r>
            <a:r>
              <a:rPr lang="zh-TW" altLang="en-US" dirty="0"/>
              <a:t>：</a:t>
            </a:r>
            <a:r>
              <a:rPr lang="en-US" altLang="zh-TW" sz="2400" dirty="0"/>
              <a:t>use the photograph as a guide to synthesize that look similar to 	those in the photograph. (Not reproduce exactly the same clouds.)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Three types of cloud</a:t>
            </a:r>
            <a:r>
              <a:rPr lang="zh-TW" altLang="en-US" dirty="0"/>
              <a:t>：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Cirrus(</a:t>
            </a:r>
            <a:r>
              <a:rPr lang="zh-TW" altLang="en-US" dirty="0"/>
              <a:t>卷雲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/>
              <a:t>Altocumulus(</a:t>
            </a:r>
            <a:r>
              <a:rPr lang="zh-TW" altLang="en-US" dirty="0"/>
              <a:t>高積雲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/>
              <a:t>Cumulus(</a:t>
            </a:r>
            <a:r>
              <a:rPr lang="zh-TW" altLang="en-US" dirty="0"/>
              <a:t>積雲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/>
              <a:t>Cirrus is generally thin and self-shadows are seldom observed. Therefore, cirrus is modeled as a </a:t>
            </a:r>
            <a:r>
              <a:rPr lang="en-US" altLang="zh-TW" u="sng" dirty="0"/>
              <a:t>two-dimensional texture</a:t>
            </a:r>
            <a:r>
              <a:rPr lang="en-US" altLang="zh-TW" dirty="0"/>
              <a:t>.</a:t>
            </a:r>
          </a:p>
          <a:p>
            <a:endParaRPr lang="zh-TW" altLang="zh-TW" dirty="0"/>
          </a:p>
          <a:p>
            <a:r>
              <a:rPr lang="en-US" altLang="zh-TW" dirty="0"/>
              <a:t>Altocumulus and cumulus possess volumetric features and </a:t>
            </a:r>
            <a:r>
              <a:rPr lang="en-US" altLang="zh-TW" u="sng" dirty="0"/>
              <a:t>three-dimensional density distributions</a:t>
            </a:r>
            <a:r>
              <a:rPr lang="en-US" altLang="zh-TW" dirty="0"/>
              <a:t> must be generated.</a:t>
            </a:r>
            <a:endParaRPr lang="zh-TW" altLang="zh-TW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4256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901FA7-53E5-430D-B57B-9C444AAB9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1753"/>
            <a:ext cx="7729728" cy="62188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Related Work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4217D23-1EBC-4D65-85BD-BB64961795AE}"/>
              </a:ext>
            </a:extLst>
          </p:cNvPr>
          <p:cNvSpPr/>
          <p:nvPr/>
        </p:nvSpPr>
        <p:spPr>
          <a:xfrm>
            <a:off x="2026948" y="1011507"/>
            <a:ext cx="7507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DOBASHI Y., NISHITA T., YAMASHITA H., OKITA T.: Using metaballs to modeling and animate clouds from satellite images. </a:t>
            </a:r>
            <a:r>
              <a:rPr lang="en-US" altLang="zh-TW" i="1" dirty="0"/>
              <a:t>The Visual Computer 15</a:t>
            </a:r>
            <a:r>
              <a:rPr lang="en-US" altLang="zh-TW" dirty="0"/>
              <a:t>, 9 (1998), 471–482.</a:t>
            </a:r>
            <a:endParaRPr lang="zh-TW" altLang="en-US" sz="2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C487087-8F36-47E6-815D-7D7A4C1E4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905" y="2022707"/>
            <a:ext cx="5649753" cy="467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2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901FA7-53E5-430D-B57B-9C444AAB9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1753"/>
            <a:ext cx="7729728" cy="62188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Overview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172757-37E1-4A85-8EBB-7E0E54002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23039CA-23F3-460B-905F-A7073520B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" y="1046806"/>
            <a:ext cx="10695709" cy="55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54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901FA7-53E5-430D-B57B-9C444AAB9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1753"/>
            <a:ext cx="7729728" cy="62188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Calculation of cloud image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172757-37E1-4A85-8EBB-7E0E54002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3436" y="1624614"/>
            <a:ext cx="8345128" cy="4177557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The first process is to create the sky image by estimating sky colors behind the clouds in the input image.</a:t>
            </a:r>
          </a:p>
          <a:p>
            <a:endParaRPr lang="en-US" altLang="zh-TW" sz="2400" dirty="0"/>
          </a:p>
          <a:p>
            <a:r>
              <a:rPr lang="en-US" altLang="zh-TW" sz="2400" dirty="0"/>
              <a:t>Then, the intensity and the opacity of the clouds are calculated by comparing the input photograph with the sky image.</a:t>
            </a:r>
          </a:p>
        </p:txBody>
      </p:sp>
    </p:spTree>
    <p:extLst>
      <p:ext uri="{BB962C8B-B14F-4D97-AF65-F5344CB8AC3E}">
        <p14:creationId xmlns:p14="http://schemas.microsoft.com/office/powerpoint/2010/main" val="323894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172757-37E1-4A85-8EBB-7E0E54002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1128683"/>
            <a:ext cx="4492932" cy="47725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dirty="0"/>
              <a:t> </a:t>
            </a:r>
            <a:r>
              <a:rPr lang="en-US" altLang="zh-TW" sz="2400" b="1" dirty="0"/>
              <a:t>Calculation of sky image</a:t>
            </a:r>
            <a:endParaRPr lang="en-US" altLang="zh-TW" dirty="0"/>
          </a:p>
          <a:p>
            <a:r>
              <a:rPr lang="en-US" altLang="zh-TW" dirty="0"/>
              <a:t>To create the sky image, each pixel in the input image is roughly classified into either a </a:t>
            </a:r>
            <a:r>
              <a:rPr lang="en-US" altLang="zh-TW" u="sng" dirty="0"/>
              <a:t>cloud pixel</a:t>
            </a:r>
            <a:r>
              <a:rPr lang="en-US" altLang="zh-TW" dirty="0"/>
              <a:t> or a </a:t>
            </a:r>
            <a:r>
              <a:rPr lang="en-US" altLang="zh-TW" u="sng" dirty="0"/>
              <a:t>sky pixel</a:t>
            </a:r>
            <a:r>
              <a:rPr lang="en-US" altLang="zh-TW" dirty="0"/>
              <a:t>, </a:t>
            </a:r>
            <a:r>
              <a:rPr lang="zh-TW" altLang="en-US" dirty="0"/>
              <a:t> </a:t>
            </a:r>
            <a:r>
              <a:rPr lang="en-US" altLang="zh-TW" dirty="0"/>
              <a:t>and the cloud pixels are removed</a:t>
            </a:r>
          </a:p>
          <a:p>
            <a:endParaRPr lang="en-US" altLang="zh-TW" dirty="0"/>
          </a:p>
          <a:p>
            <a:r>
              <a:rPr lang="en-US" altLang="zh-TW" dirty="0"/>
              <a:t>The sky image is created by extending the colors of the surrounding sky pixels into the removed cloud areas</a:t>
            </a:r>
            <a:endParaRPr lang="en-US" altLang="zh-TW" u="sng" dirty="0"/>
          </a:p>
          <a:p>
            <a:endParaRPr lang="en-US" altLang="zh-TW" u="sng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圖片 6" descr="一張含有 螢幕擷取畫面 的圖片&#10;&#10;自動產生的描述">
            <a:extLst>
              <a:ext uri="{FF2B5EF4-FFF2-40B4-BE49-F238E27FC236}">
                <a16:creationId xmlns:a16="http://schemas.microsoft.com/office/drawing/2014/main" id="{3442B7E0-DA52-430D-B890-35659E962D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08592" y="1011901"/>
            <a:ext cx="6510705" cy="4834197"/>
          </a:xfrm>
          <a:prstGeom prst="rect">
            <a:avLst/>
          </a:prstGeom>
        </p:spPr>
      </p:pic>
      <p:sp>
        <p:nvSpPr>
          <p:cNvPr id="18" name="標題 1">
            <a:extLst>
              <a:ext uri="{FF2B5EF4-FFF2-40B4-BE49-F238E27FC236}">
                <a16:creationId xmlns:a16="http://schemas.microsoft.com/office/drawing/2014/main" id="{DECE6BD7-FA4C-434B-AF93-10DF55945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4993"/>
            <a:ext cx="7729728" cy="62188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Calculation of cloud image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3551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901FA7-53E5-430D-B57B-9C444AAB9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1753"/>
            <a:ext cx="7729728" cy="62188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Calculation of cloud image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B172757-37E1-4A85-8EBB-7E0E54002E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5319" y="1029810"/>
                <a:ext cx="10085033" cy="55264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/>
                  <a:t>Intensity of pixel p </a:t>
                </a:r>
                <a:r>
                  <a:rPr lang="zh-TW" altLang="en-US" dirty="0"/>
                  <a:t>：</a:t>
                </a:r>
                <a:r>
                  <a:rPr lang="pt-BR" altLang="zh-TW" sz="2400" i="1" dirty="0"/>
                  <a:t>I(p,λ)(λ = R,G,B) </a:t>
                </a:r>
                <a:r>
                  <a:rPr lang="pt-BR" altLang="zh-TW" sz="2400" dirty="0"/>
                  <a:t>;  </a:t>
                </a:r>
                <a:r>
                  <a:rPr lang="pt-BR" altLang="zh-TW" dirty="0"/>
                  <a:t>Threshold</a:t>
                </a:r>
                <a:r>
                  <a:rPr lang="zh-TW" altLang="en-US" sz="2400" dirty="0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pt-BR" altLang="zh-TW" sz="2400" i="1" dirty="0">
                  <a:latin typeface="+mn-ea"/>
                </a:endParaRPr>
              </a:p>
              <a:p>
                <a:pPr marL="0" indent="0">
                  <a:buNone/>
                </a:pPr>
                <a:endParaRPr lang="pt-BR" altLang="zh-TW" sz="2400" i="1" dirty="0"/>
              </a:p>
              <a:p>
                <a:pPr marL="0" indent="0">
                  <a:buNone/>
                </a:pPr>
                <a:endParaRPr lang="pt-BR" altLang="zh-TW" sz="2400" i="1" dirty="0"/>
              </a:p>
              <a:p>
                <a:pPr marL="0" indent="0">
                  <a:buNone/>
                </a:pPr>
                <a:endParaRPr lang="pt-BR" altLang="zh-TW" sz="2400" i="1" dirty="0"/>
              </a:p>
              <a:p>
                <a:pPr marL="0" indent="0">
                  <a:buNone/>
                </a:pPr>
                <a:endParaRPr lang="pt-BR" altLang="zh-TW" sz="2400" i="1" dirty="0"/>
              </a:p>
              <a:p>
                <a:pPr marL="0" indent="0">
                  <a:buNone/>
                </a:pPr>
                <a:r>
                  <a:rPr lang="pt-BR" altLang="zh-TW" dirty="0"/>
                  <a:t>If </a:t>
                </a:r>
                <a:r>
                  <a:rPr lang="pt-BR" altLang="zh-TW" i="1" dirty="0"/>
                  <a:t>S(p)</a:t>
                </a:r>
                <a:r>
                  <a:rPr lang="pt-BR" altLang="zh-TW" dirty="0"/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pt-BR" altLang="zh-TW" dirty="0"/>
                  <a:t> , then pixel p is labeled as a cloud pixel.</a:t>
                </a:r>
              </a:p>
              <a:p>
                <a:pPr marL="0" indent="0">
                  <a:buNone/>
                </a:pPr>
                <a:endParaRPr lang="pt-BR" altLang="zh-TW" dirty="0"/>
              </a:p>
              <a:p>
                <a:pPr marL="0" indent="0">
                  <a:buNone/>
                </a:pPr>
                <a:r>
                  <a:rPr lang="pt-BR" altLang="zh-TW" dirty="0"/>
                  <a:t>Next, the sky image is created by interpolating the colors of the cloud pixels from the surrounding sky colors.Use Poisson image editing to solve for cloud pixel </a:t>
                </a:r>
                <a:r>
                  <a:rPr lang="pt-BR" altLang="zh-TW" i="1" dirty="0"/>
                  <a:t>p</a:t>
                </a:r>
                <a:r>
                  <a:rPr lang="pt-BR" altLang="zh-TW" i="1" baseline="-25000" dirty="0"/>
                  <a:t>c</a:t>
                </a:r>
              </a:p>
              <a:p>
                <a:pPr marL="0" indent="0">
                  <a:buNone/>
                </a:pPr>
                <a:endParaRPr lang="en-US" altLang="zh-TW" i="1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B172757-37E1-4A85-8EBB-7E0E54002E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5319" y="1029810"/>
                <a:ext cx="10085033" cy="5526437"/>
              </a:xfrm>
              <a:blipFill>
                <a:blip r:embed="rId2"/>
                <a:stretch>
                  <a:fillRect l="-665" t="-9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C4C541DC-AFCA-473A-83FD-46471D045F4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31136" y="1442621"/>
            <a:ext cx="7764107" cy="201523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0F5EAB4-56AE-498E-BA72-C87BD057055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830695" y="5400774"/>
            <a:ext cx="4530609" cy="42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57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B172757-37E1-4A85-8EBB-7E0E54002E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775" y="1047564"/>
                <a:ext cx="6880195" cy="5810435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u"/>
                </a:pPr>
                <a:r>
                  <a:rPr lang="en-US" altLang="zh-TW" sz="2400" b="1" dirty="0"/>
                  <a:t> Calculation of Cloud Intensity and Opacity</a:t>
                </a:r>
                <a:endParaRPr lang="zh-TW" altLang="zh-TW" sz="2400" b="1" dirty="0"/>
              </a:p>
              <a:p>
                <a:r>
                  <a:rPr lang="en-US" altLang="zh-TW" dirty="0"/>
                  <a:t>The intensity of light reaching point y from the sun and scattered into direction ω is represented by :</a:t>
                </a:r>
              </a:p>
              <a:p>
                <a:endParaRPr lang="en-US" altLang="zh-TW" u="sng" dirty="0"/>
              </a:p>
              <a:p>
                <a:endParaRPr lang="en-US" altLang="zh-TW" u="sng" dirty="0"/>
              </a:p>
              <a:p>
                <a:endParaRPr lang="en-US" altLang="zh-TW" u="sng" dirty="0"/>
              </a:p>
              <a:p>
                <a:endParaRPr lang="en-US" altLang="zh-TW" u="sng" dirty="0"/>
              </a:p>
              <a:p>
                <a:r>
                  <a:rPr lang="el-GR" altLang="zh-TW" dirty="0"/>
                  <a:t>λ</a:t>
                </a:r>
                <a:r>
                  <a:rPr lang="en-US" altLang="zh-TW" dirty="0"/>
                  <a:t> = wavelength</a:t>
                </a:r>
              </a:p>
              <a:p>
                <a:r>
                  <a:rPr lang="en-US" altLang="zh-TW" i="1" dirty="0"/>
                  <a:t>I</a:t>
                </a:r>
                <a:r>
                  <a:rPr lang="en-US" altLang="zh-TW" i="1" baseline="-25000" dirty="0"/>
                  <a:t>sun </a:t>
                </a:r>
                <a:r>
                  <a:rPr lang="en-US" altLang="zh-TW" i="1" dirty="0"/>
                  <a:t> = </a:t>
                </a:r>
                <a:r>
                  <a:rPr lang="en-US" altLang="zh-TW" dirty="0"/>
                  <a:t>sunlight intensity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mtClean="0">
                        <a:latin typeface="Cambria Math" panose="02040503050406030204" pitchFamily="18" charset="0"/>
                      </a:rPr>
                      <m:t>ρ</m:t>
                    </m:r>
                  </m:oMath>
                </a14:m>
                <a:r>
                  <a:rPr lang="en-US" altLang="zh-TW" dirty="0"/>
                  <a:t> = density of clouds</a:t>
                </a:r>
              </a:p>
              <a:p>
                <a:r>
                  <a:rPr lang="en-US" altLang="zh-TW" i="1" dirty="0"/>
                  <a:t>F</a:t>
                </a:r>
                <a:r>
                  <a:rPr lang="en-US" altLang="zh-TW" dirty="0"/>
                  <a:t> = phase function</a:t>
                </a:r>
              </a:p>
              <a:p>
                <a:r>
                  <a:rPr lang="zh-TW" altLang="zh-TW" dirty="0"/>
                  <a:t>θ</a:t>
                </a:r>
                <a:r>
                  <a:rPr lang="en-US" altLang="zh-TW" baseline="-25000" dirty="0"/>
                  <a:t>1 </a:t>
                </a:r>
                <a:r>
                  <a:rPr lang="en-US" altLang="zh-TW" dirty="0"/>
                  <a:t>= phase angle (between sunlight direction and </a:t>
                </a:r>
                <a:r>
                  <a:rPr lang="el-GR" altLang="zh-TW" dirty="0"/>
                  <a:t>ω</a:t>
                </a:r>
                <a:r>
                  <a:rPr lang="en-US" altLang="zh-TW" dirty="0"/>
                  <a:t>)</a:t>
                </a:r>
              </a:p>
              <a:p>
                <a:r>
                  <a:rPr lang="en-US" altLang="zh-TW" dirty="0"/>
                  <a:t>g(x</a:t>
                </a:r>
                <a:r>
                  <a:rPr lang="en-US" altLang="zh-TW" baseline="-25000" dirty="0"/>
                  <a:t>s</a:t>
                </a:r>
                <a:r>
                  <a:rPr lang="en-US" altLang="zh-TW" dirty="0"/>
                  <a:t>, y) = attenuation ratio between Xs and y</a:t>
                </a:r>
                <a:endParaRPr lang="en-US" altLang="zh-TW" i="1" u="sng" baseline="-250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B172757-37E1-4A85-8EBB-7E0E54002E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775" y="1047564"/>
                <a:ext cx="6880195" cy="5810435"/>
              </a:xfrm>
              <a:blipFill>
                <a:blip r:embed="rId2"/>
                <a:stretch>
                  <a:fillRect l="-1241" t="-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標題 1">
            <a:extLst>
              <a:ext uri="{FF2B5EF4-FFF2-40B4-BE49-F238E27FC236}">
                <a16:creationId xmlns:a16="http://schemas.microsoft.com/office/drawing/2014/main" id="{DECE6BD7-FA4C-434B-AF93-10DF55945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4993"/>
            <a:ext cx="7729728" cy="62188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Calculation of cloud image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1C50260-497D-43C9-94A2-B8FBE1900FE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85109" y="2062436"/>
            <a:ext cx="6106891" cy="361990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A5D3322-D928-4932-BD17-5B0B5637191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85300" y="2358523"/>
            <a:ext cx="4753138" cy="13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07229"/>
      </p:ext>
    </p:extLst>
  </p:cSld>
  <p:clrMapOvr>
    <a:masterClrMapping/>
  </p:clrMapOvr>
</p:sld>
</file>

<file path=ppt/theme/theme1.xml><?xml version="1.0" encoding="utf-8"?>
<a:theme xmlns:a="http://schemas.openxmlformats.org/drawingml/2006/main" name="包裹">
  <a:themeElements>
    <a:clrScheme name="包裹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包裹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包裹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890</Words>
  <Application>Microsoft Office PowerPoint</Application>
  <PresentationFormat>寬螢幕</PresentationFormat>
  <Paragraphs>145</Paragraphs>
  <Slides>20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微軟正黑體</vt:lpstr>
      <vt:lpstr>Arial</vt:lpstr>
      <vt:lpstr>Calibri</vt:lpstr>
      <vt:lpstr>Cambria Math</vt:lpstr>
      <vt:lpstr>Corbel</vt:lpstr>
      <vt:lpstr>Gill Sans MT</vt:lpstr>
      <vt:lpstr>Wingdings</vt:lpstr>
      <vt:lpstr>包裹</vt:lpstr>
      <vt:lpstr>Modeling of Clouds from a Single Photograph</vt:lpstr>
      <vt:lpstr>Introduction</vt:lpstr>
      <vt:lpstr>Introduction</vt:lpstr>
      <vt:lpstr>Related Work</vt:lpstr>
      <vt:lpstr>Overview</vt:lpstr>
      <vt:lpstr>Calculation of cloud image</vt:lpstr>
      <vt:lpstr>Calculation of cloud image</vt:lpstr>
      <vt:lpstr>Calculation of cloud image</vt:lpstr>
      <vt:lpstr>Calculation of cloud image</vt:lpstr>
      <vt:lpstr>Calculation of cloud image</vt:lpstr>
      <vt:lpstr>Calculation of cloud image</vt:lpstr>
      <vt:lpstr>Calculation of cloud image</vt:lpstr>
      <vt:lpstr>Calculation of cloud image</vt:lpstr>
      <vt:lpstr>Modeling of clouds</vt:lpstr>
      <vt:lpstr>Modeling of clouds</vt:lpstr>
      <vt:lpstr>Modeling of clouds</vt:lpstr>
      <vt:lpstr>Modeling of clouds</vt:lpstr>
      <vt:lpstr>Modeling of clouds</vt:lpstr>
      <vt:lpstr>Modeling of clouds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of Clouds from a Single Photograph</dc:title>
  <dc:creator>user</dc:creator>
  <cp:lastModifiedBy>graphics-HTF</cp:lastModifiedBy>
  <cp:revision>24</cp:revision>
  <dcterms:created xsi:type="dcterms:W3CDTF">2019-10-22T20:07:53Z</dcterms:created>
  <dcterms:modified xsi:type="dcterms:W3CDTF">2019-10-23T05:33:30Z</dcterms:modified>
</cp:coreProperties>
</file>