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78" r:id="rId5"/>
    <p:sldId id="281" r:id="rId6"/>
    <p:sldId id="282" r:id="rId7"/>
    <p:sldId id="305" r:id="rId8"/>
    <p:sldId id="277" r:id="rId9"/>
    <p:sldId id="288" r:id="rId10"/>
    <p:sldId id="286" r:id="rId11"/>
    <p:sldId id="299" r:id="rId12"/>
    <p:sldId id="287" r:id="rId13"/>
    <p:sldId id="312" r:id="rId14"/>
    <p:sldId id="289" r:id="rId15"/>
    <p:sldId id="292" r:id="rId16"/>
    <p:sldId id="293" r:id="rId17"/>
    <p:sldId id="294" r:id="rId18"/>
    <p:sldId id="296" r:id="rId19"/>
    <p:sldId id="297" r:id="rId20"/>
    <p:sldId id="310" r:id="rId21"/>
    <p:sldId id="306" r:id="rId22"/>
    <p:sldId id="301" r:id="rId23"/>
    <p:sldId id="302" r:id="rId24"/>
    <p:sldId id="303" r:id="rId25"/>
    <p:sldId id="300" r:id="rId26"/>
    <p:sldId id="307" r:id="rId27"/>
    <p:sldId id="309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00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0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8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86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64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77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46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6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8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1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89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34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35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1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96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1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0A9B55-414D-49DB-AF27-B42C0E1E63C9}" type="datetimeFigureOut">
              <a:rPr lang="zh-TW" altLang="en-US" smtClean="0"/>
              <a:t>2019/3/11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DF56C-F8F2-436E-8159-826E9FF0E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49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Opengl</a:t>
            </a:r>
            <a:r>
              <a:rPr lang="en-US" altLang="zh-TW" dirty="0" smtClean="0"/>
              <a:t> implementation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caramelyo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How to specify an object in OpenGL ?</a:t>
            </a:r>
          </a:p>
          <a:p>
            <a:pPr lvl="1"/>
            <a:r>
              <a:rPr lang="en-US" altLang="zh-TW" sz="2000" dirty="0" smtClean="0"/>
              <a:t>Use VAO, VBO and EBO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88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VBO </a:t>
            </a:r>
            <a:r>
              <a:rPr lang="en-US" altLang="zh-TW" sz="2200" dirty="0"/>
              <a:t>: Vertex buffer object. </a:t>
            </a:r>
            <a:r>
              <a:rPr lang="en-US" altLang="zh-TW" sz="2200" dirty="0" smtClean="0"/>
              <a:t>It can store a large number of vertice</a:t>
            </a:r>
            <a:r>
              <a:rPr lang="en-US" altLang="zh-TW" sz="2200" dirty="0"/>
              <a:t>s</a:t>
            </a:r>
            <a:r>
              <a:rPr lang="en-US" altLang="zh-TW" sz="2200" dirty="0" smtClean="0"/>
              <a:t> in the GPU’s memory</a:t>
            </a:r>
          </a:p>
          <a:p>
            <a:r>
              <a:rPr lang="en-US" altLang="zh-TW" sz="2200" dirty="0" smtClean="0"/>
              <a:t>It usually stores something like positions, texture coordinates, normal vectors or indices</a:t>
            </a:r>
            <a:endParaRPr lang="zh-TW" altLang="en-US" sz="2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3" y="3966633"/>
            <a:ext cx="7941960" cy="17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VAO : Vertex array object. It can be bound vertex buffer objects</a:t>
            </a:r>
          </a:p>
          <a:p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36" y="3411090"/>
            <a:ext cx="482984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/>
              <a:t>VBO : Vertex buffer object. It can store a large number of vertices in the GPU’s memory</a:t>
            </a:r>
          </a:p>
          <a:p>
            <a:r>
              <a:rPr lang="en-US" altLang="zh-TW" sz="2200" dirty="0" smtClean="0"/>
              <a:t>VAO : Vertex array object. It can be bound vertex buffer objects</a:t>
            </a:r>
          </a:p>
          <a:p>
            <a:endParaRPr lang="zh-TW" altLang="en-US" sz="2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83" y="4408893"/>
            <a:ext cx="4067743" cy="20005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408892"/>
            <a:ext cx="5530873" cy="20005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7" b="56011"/>
          <a:stretch/>
        </p:blipFill>
        <p:spPr>
          <a:xfrm>
            <a:off x="8229600" y="3655983"/>
            <a:ext cx="2587626" cy="6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Send data to VBO</a:t>
            </a:r>
          </a:p>
          <a:p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38" y="2719552"/>
            <a:ext cx="6509585" cy="38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Enable the vertex attribute (it’s disable by default) and then specify how OpenGL should interpret the vertex data</a:t>
            </a:r>
          </a:p>
          <a:p>
            <a:r>
              <a:rPr lang="en-US" altLang="zh-TW" sz="2200" dirty="0" smtClean="0"/>
              <a:t>It’s related to vertex </a:t>
            </a:r>
            <a:r>
              <a:rPr lang="en-US" altLang="zh-TW" sz="2200" dirty="0" err="1" smtClean="0"/>
              <a:t>shader</a:t>
            </a:r>
            <a:r>
              <a:rPr lang="en-US" altLang="zh-TW" sz="2200" dirty="0" smtClean="0"/>
              <a:t>, which we will talk about in later class</a:t>
            </a:r>
          </a:p>
          <a:p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84" y="3862584"/>
            <a:ext cx="7078063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So as normal vectors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6" y="3447712"/>
            <a:ext cx="715427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Something else</a:t>
            </a:r>
          </a:p>
          <a:p>
            <a:r>
              <a:rPr lang="en-US" altLang="zh-TW" sz="2200" dirty="0" smtClean="0"/>
              <a:t>When we try to draw a rectangle, there is some overlap on the vertices specified !!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51" y="3682375"/>
            <a:ext cx="3931124" cy="21088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867471" y="4736787"/>
            <a:ext cx="12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uplicate!!!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2178" y="4306812"/>
            <a:ext cx="3504897" cy="449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212177" y="5156161"/>
            <a:ext cx="3504897" cy="449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A better way is to store only the unique vertices and then specify the order at which we want to draw these vertices</a:t>
            </a:r>
          </a:p>
          <a:p>
            <a:r>
              <a:rPr lang="en-US" altLang="zh-TW" sz="2200" dirty="0" smtClean="0"/>
              <a:t>Use element buffer object(EBO)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816244" y="3772506"/>
            <a:ext cx="5870538" cy="22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How to use EBO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0" y="3753158"/>
            <a:ext cx="8237394" cy="14986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0" y="5547467"/>
            <a:ext cx="8237394" cy="9635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3D2E291-D1AB-4B93-B157-C81C5FB97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629907"/>
            <a:ext cx="5362309" cy="21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Create a window for OpenG</a:t>
            </a:r>
            <a:r>
              <a:rPr lang="en-US" altLang="zh-TW" sz="2400" dirty="0"/>
              <a:t>L</a:t>
            </a:r>
            <a:endParaRPr lang="en-US" altLang="zh-TW" sz="2400" dirty="0" smtClean="0"/>
          </a:p>
          <a:p>
            <a:pPr lvl="1"/>
            <a:r>
              <a:rPr lang="en-US" altLang="zh-TW" sz="2200" dirty="0" err="1" smtClean="0"/>
              <a:t>Glfw</a:t>
            </a:r>
            <a:r>
              <a:rPr lang="en-US" altLang="zh-TW" sz="2200" dirty="0" smtClean="0"/>
              <a:t> setting</a:t>
            </a:r>
          </a:p>
          <a:p>
            <a:r>
              <a:rPr lang="en-US" altLang="zh-TW" sz="2400" dirty="0"/>
              <a:t>Read an </a:t>
            </a:r>
            <a:r>
              <a:rPr lang="en-US" altLang="zh-TW" sz="2400" dirty="0" err="1"/>
              <a:t>obj</a:t>
            </a:r>
            <a:r>
              <a:rPr lang="en-US" altLang="zh-TW" sz="2400" dirty="0"/>
              <a:t> file</a:t>
            </a:r>
          </a:p>
          <a:p>
            <a:pPr lvl="1"/>
            <a:r>
              <a:rPr lang="en-US" altLang="zh-TW" sz="2200" dirty="0" smtClean="0"/>
              <a:t>VAO, VBO and EBO</a:t>
            </a:r>
          </a:p>
          <a:p>
            <a:r>
              <a:rPr lang="en-US" altLang="zh-TW" sz="2400" dirty="0" smtClean="0"/>
              <a:t>Rendering</a:t>
            </a:r>
          </a:p>
          <a:p>
            <a:r>
              <a:rPr lang="en-US" altLang="zh-TW" sz="2400" dirty="0" smtClean="0"/>
              <a:t>Others</a:t>
            </a:r>
          </a:p>
          <a:p>
            <a:r>
              <a:rPr lang="en-US" altLang="zh-TW" sz="2400" dirty="0" smtClean="0"/>
              <a:t>Difference between old and new </a:t>
            </a:r>
            <a:r>
              <a:rPr lang="en-US" altLang="zh-TW" sz="2400" dirty="0"/>
              <a:t>O</a:t>
            </a:r>
            <a:r>
              <a:rPr lang="en-US" altLang="zh-TW" sz="2400" dirty="0" smtClean="0"/>
              <a:t>penGL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79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Draw an object with EBO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3D2E291-D1AB-4B93-B157-C81C5FB97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22" y="2524225"/>
            <a:ext cx="6206117" cy="24573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92577" r="33470" b="-155"/>
          <a:stretch/>
        </p:blipFill>
        <p:spPr>
          <a:xfrm>
            <a:off x="1355886" y="5363748"/>
            <a:ext cx="8791253" cy="4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Release those objects we load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52" y="3466765"/>
            <a:ext cx="445832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Basic rendering sample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43" y="3438186"/>
            <a:ext cx="5782482" cy="2429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44666" y="3840468"/>
            <a:ext cx="5068982" cy="539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Rendering function (self-defined)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08" y="2103967"/>
            <a:ext cx="4963218" cy="9716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3113753"/>
            <a:ext cx="8496057" cy="36197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21784F2-7F6C-4D9C-93B6-3266D1F6D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5" t="31667" r="67188" b="32500"/>
          <a:stretch/>
        </p:blipFill>
        <p:spPr>
          <a:xfrm>
            <a:off x="7649107" y="3113753"/>
            <a:ext cx="3168119" cy="20033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80125" y="4047338"/>
            <a:ext cx="4899667" cy="963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80125" y="5010911"/>
            <a:ext cx="8237101" cy="780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21169" y="6473952"/>
            <a:ext cx="5624967" cy="250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5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Set a value to vertex </a:t>
            </a:r>
            <a:r>
              <a:rPr lang="en-US" altLang="zh-TW" sz="2200" dirty="0" err="1" smtClean="0"/>
              <a:t>shader</a:t>
            </a:r>
            <a:endParaRPr lang="en-US" altLang="zh-TW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17" y="3162445"/>
            <a:ext cx="853559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It can be set before rendering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05" y="3734744"/>
            <a:ext cx="6496957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 between old and new OpenGL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err="1" smtClean="0"/>
              <a:t>glutMainLoop</a:t>
            </a:r>
            <a:endParaRPr lang="en-US" altLang="zh-TW" sz="2200" dirty="0" smtClean="0"/>
          </a:p>
          <a:p>
            <a:pPr lvl="1"/>
            <a:r>
              <a:rPr lang="en-US" altLang="zh-TW" sz="2000" dirty="0" smtClean="0"/>
              <a:t>You cannot define the rendering function</a:t>
            </a:r>
          </a:p>
          <a:p>
            <a:r>
              <a:rPr lang="en-US" altLang="zh-TW" sz="2200" dirty="0" err="1" smtClean="0"/>
              <a:t>PushMatrix</a:t>
            </a:r>
            <a:r>
              <a:rPr lang="en-US" altLang="zh-TW" sz="2200" dirty="0" smtClean="0"/>
              <a:t> and </a:t>
            </a:r>
            <a:r>
              <a:rPr lang="en-US" altLang="zh-TW" sz="2200" dirty="0" err="1" smtClean="0"/>
              <a:t>PopMatrix</a:t>
            </a:r>
            <a:endParaRPr lang="en-US" altLang="zh-TW" sz="2200" dirty="0" smtClean="0"/>
          </a:p>
          <a:p>
            <a:r>
              <a:rPr lang="en-US" altLang="zh-TW" sz="2200" dirty="0" err="1" smtClean="0"/>
              <a:t>Shader</a:t>
            </a:r>
            <a:endParaRPr lang="en-US" altLang="zh-TW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54" y="4447988"/>
            <a:ext cx="6230219" cy="13432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84" y="3570229"/>
            <a:ext cx="2302189" cy="3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237480"/>
            <a:ext cx="10131425" cy="3649133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60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9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altLang="zh-TW" sz="2200" dirty="0" err="1"/>
              <a:t>g</a:t>
            </a:r>
            <a:r>
              <a:rPr lang="en-US" altLang="zh-TW" sz="2200" dirty="0" err="1" smtClean="0"/>
              <a:t>lfw</a:t>
            </a:r>
            <a:r>
              <a:rPr lang="en-US" altLang="zh-TW" sz="2200" dirty="0" smtClean="0"/>
              <a:t> window initial setting</a:t>
            </a:r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0" y="5495619"/>
            <a:ext cx="4903202" cy="11241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0" y="2065867"/>
            <a:ext cx="4927386" cy="45538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97770" y="5418993"/>
            <a:ext cx="685800" cy="3722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23304" y="5674911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width &amp;&amp; height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6539" y="6019360"/>
            <a:ext cx="1254275" cy="205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410814" y="5937491"/>
            <a:ext cx="12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 smtClean="0">
                <a:solidFill>
                  <a:srgbClr val="FF0000"/>
                </a:solidFill>
              </a:rPr>
              <a:t>nd of </a:t>
            </a:r>
            <a:r>
              <a:rPr lang="en-US" altLang="zh-TW" dirty="0" err="1" smtClean="0">
                <a:solidFill>
                  <a:srgbClr val="FF0000"/>
                </a:solidFill>
              </a:rPr>
              <a:t>glfw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Set current window</a:t>
            </a:r>
          </a:p>
          <a:p>
            <a:r>
              <a:rPr lang="en-US" altLang="zh-TW" sz="2200" dirty="0" smtClean="0"/>
              <a:t>How to use </a:t>
            </a:r>
            <a:r>
              <a:rPr lang="en-US" altLang="zh-TW" sz="2200" dirty="0" err="1" smtClean="0"/>
              <a:t>glew</a:t>
            </a:r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42" y="3685281"/>
            <a:ext cx="8448542" cy="20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err="1" smtClean="0"/>
              <a:t>glfwSwapInterval</a:t>
            </a:r>
            <a:r>
              <a:rPr lang="en-US" altLang="zh-TW" sz="2200" dirty="0" smtClean="0"/>
              <a:t> : set the number of screen updates to wait from the time </a:t>
            </a:r>
            <a:r>
              <a:rPr lang="en-US" altLang="zh-TW" sz="2200" dirty="0" err="1" smtClean="0"/>
              <a:t>glfwSwapBuffers</a:t>
            </a:r>
            <a:r>
              <a:rPr lang="en-US" altLang="zh-TW" sz="2200" dirty="0" smtClean="0"/>
              <a:t> was called before swapping the buffers and returning</a:t>
            </a:r>
          </a:p>
          <a:p>
            <a:r>
              <a:rPr lang="en-US" altLang="zh-TW" sz="2200" dirty="0" err="1" smtClean="0"/>
              <a:t>glfwSwapBuffers</a:t>
            </a:r>
            <a:r>
              <a:rPr lang="en-US" altLang="zh-TW" sz="2200" dirty="0" smtClean="0"/>
              <a:t> : swap frame buffer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408659"/>
            <a:ext cx="5782482" cy="7356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1" y="3678449"/>
            <a:ext cx="4067175" cy="2895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196328"/>
            <a:ext cx="5782482" cy="24292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5490" y="5258882"/>
            <a:ext cx="5415310" cy="5323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Set key callback(key event)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68" y="3154123"/>
            <a:ext cx="8898487" cy="11696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69" y="4781446"/>
            <a:ext cx="8898487" cy="15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Poll events when rendering</a:t>
            </a:r>
          </a:p>
          <a:p>
            <a:r>
              <a:rPr lang="en-US" altLang="zh-TW" sz="2200" dirty="0" smtClean="0"/>
              <a:t>The end of </a:t>
            </a:r>
            <a:r>
              <a:rPr lang="en-US" altLang="zh-TW" sz="2200" dirty="0" err="1" smtClean="0"/>
              <a:t>glfw</a:t>
            </a:r>
            <a:endParaRPr lang="zh-TW" altLang="en-US" sz="2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47964" b="5042"/>
          <a:stretch/>
        </p:blipFill>
        <p:spPr>
          <a:xfrm>
            <a:off x="2869339" y="5613392"/>
            <a:ext cx="5782482" cy="7776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39" y="3040590"/>
            <a:ext cx="5782482" cy="24292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6512" y="4770813"/>
            <a:ext cx="4076162" cy="483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39344"/>
            <a:ext cx="5582429" cy="109552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06" y="3284488"/>
            <a:ext cx="5282658" cy="28526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Glfw</a:t>
            </a:r>
            <a:r>
              <a:rPr lang="en-US" altLang="zh-TW" dirty="0" smtClean="0"/>
              <a:t>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Set </a:t>
            </a:r>
            <a:r>
              <a:rPr lang="en-US" altLang="zh-TW" sz="2200" dirty="0" err="1" smtClean="0"/>
              <a:t>glfw</a:t>
            </a:r>
            <a:r>
              <a:rPr lang="en-US" altLang="zh-TW" sz="2200" dirty="0" smtClean="0"/>
              <a:t> window reshaping callback(optional)</a:t>
            </a:r>
            <a:endParaRPr lang="zh-TW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2021225" y="5405852"/>
            <a:ext cx="475790" cy="212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68016" y="5779496"/>
            <a:ext cx="139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ender range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68016" y="5405852"/>
            <a:ext cx="1264423" cy="212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389616" y="5767791"/>
            <a:ext cx="11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start point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668903"/>
            <a:ext cx="5582429" cy="5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VAO, VBO and EBO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sz="2200" dirty="0" smtClean="0"/>
              <a:t>Read an object with </a:t>
            </a:r>
            <a:r>
              <a:rPr lang="en-US" altLang="zh-TW" sz="2200" dirty="0" err="1" smtClean="0"/>
              <a:t>tiny_obj_loader</a:t>
            </a:r>
            <a:r>
              <a:rPr lang="en-US" altLang="zh-TW" sz="2200" dirty="0" smtClean="0"/>
              <a:t> 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87" y="4465575"/>
            <a:ext cx="5734850" cy="9050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92" y="3660313"/>
            <a:ext cx="3803641" cy="3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5057</TotalTime>
  <Words>416</Words>
  <Application>Microsoft Office PowerPoint</Application>
  <PresentationFormat>寬螢幕</PresentationFormat>
  <Paragraphs>76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天體</vt:lpstr>
      <vt:lpstr>Opengl implementation</vt:lpstr>
      <vt:lpstr>outline</vt:lpstr>
      <vt:lpstr>Glfw setting</vt:lpstr>
      <vt:lpstr>Glfw setting</vt:lpstr>
      <vt:lpstr>Glfw setting</vt:lpstr>
      <vt:lpstr>Glfw setting</vt:lpstr>
      <vt:lpstr>Glfw setting</vt:lpstr>
      <vt:lpstr>Glfw setting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VAO, VBO and EBO</vt:lpstr>
      <vt:lpstr>rendering</vt:lpstr>
      <vt:lpstr>rendering</vt:lpstr>
      <vt:lpstr>rendering</vt:lpstr>
      <vt:lpstr>others</vt:lpstr>
      <vt:lpstr>Difference between old and new OpenGL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CaramelYo</dc:creator>
  <cp:lastModifiedBy>CaramelYo</cp:lastModifiedBy>
  <cp:revision>228</cp:revision>
  <dcterms:created xsi:type="dcterms:W3CDTF">2019-02-22T08:18:23Z</dcterms:created>
  <dcterms:modified xsi:type="dcterms:W3CDTF">2019-03-11T06:50:00Z</dcterms:modified>
</cp:coreProperties>
</file>