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365" r:id="rId2"/>
    <p:sldId id="394" r:id="rId3"/>
    <p:sldId id="371" r:id="rId4"/>
    <p:sldId id="387" r:id="rId5"/>
    <p:sldId id="366" r:id="rId6"/>
    <p:sldId id="367" r:id="rId7"/>
    <p:sldId id="372" r:id="rId8"/>
    <p:sldId id="373" r:id="rId9"/>
    <p:sldId id="386" r:id="rId10"/>
    <p:sldId id="368" r:id="rId11"/>
    <p:sldId id="374" r:id="rId12"/>
    <p:sldId id="375" r:id="rId13"/>
    <p:sldId id="376" r:id="rId14"/>
    <p:sldId id="377" r:id="rId15"/>
    <p:sldId id="382" r:id="rId16"/>
    <p:sldId id="378" r:id="rId17"/>
    <p:sldId id="379" r:id="rId18"/>
    <p:sldId id="384" r:id="rId19"/>
    <p:sldId id="385" r:id="rId20"/>
    <p:sldId id="380" r:id="rId21"/>
    <p:sldId id="381" r:id="rId22"/>
    <p:sldId id="383" r:id="rId23"/>
    <p:sldId id="369" r:id="rId24"/>
    <p:sldId id="388" r:id="rId25"/>
    <p:sldId id="389" r:id="rId26"/>
    <p:sldId id="393" r:id="rId27"/>
    <p:sldId id="391" r:id="rId28"/>
    <p:sldId id="392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6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70" autoAdjust="0"/>
    <p:restoredTop sz="86410" autoAdjust="0"/>
  </p:normalViewPr>
  <p:slideViewPr>
    <p:cSldViewPr>
      <p:cViewPr varScale="1">
        <p:scale>
          <a:sx n="147" d="100"/>
          <a:sy n="147" d="100"/>
        </p:scale>
        <p:origin x="37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89A66-F8DF-4896-8447-F1B993854B61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4A350-65E2-4961-9F77-A852FBF6A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87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E49D0-77A1-42E1-8A65-790EA4FFA7BA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06FC-6627-4829-9C99-9B932009F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258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2914650"/>
            <a:ext cx="6858000" cy="74295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3843338"/>
            <a:ext cx="6858000" cy="4000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>
            <a:lvl1pPr>
              <a:defRPr sz="1400"/>
            </a:lvl1pPr>
          </a:lstStyle>
          <a:p>
            <a:fld id="{B29B1093-F7ED-4ACA-8EF2-6B2486652423}" type="datetime1">
              <a:rPr lang="en-US" smtClean="0"/>
              <a:t>4/29/2019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4766310"/>
            <a:ext cx="1219200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2736056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3786188"/>
            <a:ext cx="7315200" cy="51435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36056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3786188"/>
            <a:ext cx="228600" cy="51435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BC99-C649-4144-B4B8-81E62433F64B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5DA58-4EE6-44DE-B69B-CB5E28A4B3ED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361127" y="2401464"/>
            <a:ext cx="43891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57150"/>
            <a:ext cx="7772400" cy="762000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100"/>
            </a:lvl1pPr>
          </a:lstStyle>
          <a:p>
            <a:fld id="{854704EA-E5BF-4CB0-B6E8-4382CCFA42B2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100" i="1"/>
            </a:lvl1pPr>
          </a:lstStyle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81000" y="895350"/>
            <a:ext cx="8305800" cy="3810000"/>
          </a:xfrm>
        </p:spPr>
        <p:txBody>
          <a:bodyPr>
            <a:normAutofit/>
          </a:bodyPr>
          <a:lstStyle>
            <a:lvl1pPr>
              <a:defRPr sz="2400" b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7700" y="819150"/>
            <a:ext cx="57150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28850"/>
            <a:ext cx="6858000" cy="8001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3200400"/>
            <a:ext cx="6781800" cy="85725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4766310"/>
            <a:ext cx="2286000" cy="274320"/>
          </a:xfrm>
        </p:spPr>
        <p:txBody>
          <a:bodyPr/>
          <a:lstStyle/>
          <a:p>
            <a:fld id="{AC1A4B13-6F21-45DE-81D9-2C3642B8184F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4766310"/>
            <a:ext cx="3474720" cy="274320"/>
          </a:xfrm>
        </p:spPr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4766310"/>
            <a:ext cx="1520952" cy="274320"/>
          </a:xfrm>
        </p:spPr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114550"/>
            <a:ext cx="7315200" cy="96012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114550"/>
            <a:ext cx="228600" cy="96012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704D5-B730-4ED3-A3A7-8C9AD92F7309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912114"/>
            <a:ext cx="4041648" cy="370332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4406"/>
            <a:ext cx="4040188" cy="51435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1" y="971550"/>
            <a:ext cx="4041775" cy="51435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D9A31-5DEA-47FD-AE85-7BC53915C5F6}" type="datetime1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38600" cy="30289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6858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5447-10CD-4F20-A90D-3B94A84B5757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240B-62DD-407B-8C98-DF6C214A64DE}" type="datetime1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228600"/>
            <a:ext cx="2514600" cy="62865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914401"/>
            <a:ext cx="2514600" cy="3632597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5135-3D4D-4C24-8D75-93B1BC10D84D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915025" y="2493169"/>
            <a:ext cx="45262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57150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642"/>
            <a:ext cx="8229600" cy="506016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428750"/>
            <a:ext cx="8229600" cy="3202686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8229600" cy="40005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7743-5A81-4080-B6F5-2CE622DDB176}" type="datetime1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75642"/>
            <a:ext cx="182880" cy="51435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74295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36827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4767263"/>
            <a:ext cx="2289048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24FE25-42D8-4040-9A1E-4216BF9B3017}" type="datetime1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4767263"/>
            <a:ext cx="3505200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Progress of Retargeting work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4767263"/>
            <a:ext cx="19812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2120E0-8FF9-480B-9492-11076B6A8DC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4764881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42957" y="4835567"/>
            <a:ext cx="143137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paper – CGAP (Spring, 2019)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C59-0583-4C9F-844A-25681B90BB97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 Method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7180-7158-4A90-A3D9-DE6A53F30EB3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51981"/>
            <a:ext cx="2133600" cy="3911599"/>
          </a:xfrm>
          <a:prstGeom prst="rect">
            <a:avLst/>
          </a:prstGeom>
        </p:spPr>
      </p:pic>
      <p:sp>
        <p:nvSpPr>
          <p:cNvPr id="16" name="Content Placeholder 5"/>
          <p:cNvSpPr>
            <a:spLocks noGrp="1"/>
          </p:cNvSpPr>
          <p:nvPr>
            <p:ph sz="quarter" idx="1"/>
          </p:nvPr>
        </p:nvSpPr>
        <p:spPr>
          <a:xfrm>
            <a:off x="3505200" y="895350"/>
            <a:ext cx="5181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Propose new method: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Resizing</a:t>
            </a:r>
            <a:r>
              <a:rPr lang="en-US" dirty="0" smtClean="0"/>
              <a:t> is applied </a:t>
            </a:r>
            <a:r>
              <a:rPr lang="en-US" b="1" dirty="0" smtClean="0">
                <a:solidFill>
                  <a:srgbClr val="7030A0"/>
                </a:solidFill>
              </a:rPr>
              <a:t>in feature space </a:t>
            </a:r>
            <a:r>
              <a:rPr lang="en-US" dirty="0" smtClean="0"/>
              <a:t>and the results are mapped back into image space by reconstruction.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558424"/>
            <a:ext cx="3124200" cy="214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9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</a:t>
            </a:r>
            <a:r>
              <a:rPr lang="en-US" dirty="0" smtClean="0"/>
              <a:t>Method</a:t>
            </a:r>
            <a:br>
              <a:rPr lang="en-US" dirty="0" smtClean="0"/>
            </a:br>
            <a:r>
              <a:rPr lang="en-US" sz="2200" dirty="0">
                <a:solidFill>
                  <a:srgbClr val="7030A0"/>
                </a:solidFill>
              </a:rPr>
              <a:t>3.1 Feature Maps resizing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1BA84-A4F4-43D1-9063-A58B5101A216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77" y="888206"/>
            <a:ext cx="2079313" cy="3810000"/>
          </a:xfrm>
        </p:spPr>
      </p:pic>
      <p:sp>
        <p:nvSpPr>
          <p:cNvPr id="11" name="Rectangle 10"/>
          <p:cNvSpPr/>
          <p:nvPr/>
        </p:nvSpPr>
        <p:spPr>
          <a:xfrm>
            <a:off x="3124200" y="1123950"/>
            <a:ext cx="16002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image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I(h, w)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123950"/>
            <a:ext cx="1600200" cy="6096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Target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feature maps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1" idx="3"/>
            <a:endCxn id="12" idx="1"/>
          </p:cNvCxnSpPr>
          <p:nvPr/>
        </p:nvCxnSpPr>
        <p:spPr>
          <a:xfrm>
            <a:off x="4724400" y="1428750"/>
            <a:ext cx="1905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62600" y="971550"/>
            <a:ext cx="42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418" y="1940310"/>
            <a:ext cx="2182644" cy="2775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Method</a:t>
            </a:r>
            <a:br>
              <a:rPr lang="en-US" dirty="0"/>
            </a:br>
            <a:r>
              <a:rPr lang="en-US" sz="2200" dirty="0">
                <a:solidFill>
                  <a:srgbClr val="7030A0"/>
                </a:solidFill>
              </a:rPr>
              <a:t>3.1 Feature Maps resizing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88C2-B37A-4C11-B9CB-551951B65829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5999" y="948042"/>
            <a:ext cx="2792649" cy="887739"/>
            <a:chOff x="228600" y="998210"/>
            <a:chExt cx="2792649" cy="887739"/>
          </a:xfrm>
        </p:grpSpPr>
        <p:sp>
          <p:nvSpPr>
            <p:cNvPr id="15" name="Line Callout 2 (Accent Bar) 14"/>
            <p:cNvSpPr/>
            <p:nvPr/>
          </p:nvSpPr>
          <p:spPr>
            <a:xfrm>
              <a:off x="228600" y="998210"/>
              <a:ext cx="2792649" cy="887739"/>
            </a:xfrm>
            <a:prstGeom prst="accentCallout2">
              <a:avLst>
                <a:gd name="adj1" fmla="val 39006"/>
                <a:gd name="adj2" fmla="val 101482"/>
                <a:gd name="adj3" fmla="val 40065"/>
                <a:gd name="adj4" fmla="val 121831"/>
                <a:gd name="adj5" fmla="val 150698"/>
                <a:gd name="adj6" fmla="val 11245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1097" y="1055397"/>
              <a:ext cx="2740152" cy="773363"/>
              <a:chOff x="675262" y="1271380"/>
              <a:chExt cx="2740152" cy="82141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7387" y="1271380"/>
                <a:ext cx="1986874" cy="24045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262" y="1532022"/>
                <a:ext cx="2740152" cy="560775"/>
              </a:xfrm>
              <a:prstGeom prst="rect">
                <a:avLst/>
              </a:prstGeom>
            </p:spPr>
          </p:pic>
        </p:grp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1" y="3555648"/>
            <a:ext cx="2057400" cy="40314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745" y="1964552"/>
            <a:ext cx="1986874" cy="22638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52065" y="2812503"/>
            <a:ext cx="2399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Resizing task in feature-space</a:t>
            </a:r>
            <a:endParaRPr lang="en-US" sz="1400" dirty="0"/>
          </a:p>
        </p:txBody>
      </p:sp>
      <p:sp>
        <p:nvSpPr>
          <p:cNvPr id="27" name="Right Arrow 26"/>
          <p:cNvSpPr/>
          <p:nvPr/>
        </p:nvSpPr>
        <p:spPr>
          <a:xfrm rot="5400000">
            <a:off x="5361950" y="2315200"/>
            <a:ext cx="281528" cy="42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5361950" y="3075951"/>
            <a:ext cx="281528" cy="424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07513" y="3335395"/>
                <a:ext cx="2516017" cy="143186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For each level I,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200" dirty="0" smtClean="0"/>
                  <a:t>  matches the dimension of </a:t>
                </a:r>
                <a:r>
                  <a:rPr lang="en-US" sz="1200" dirty="0" err="1" smtClean="0"/>
                  <a:t>i-th</a:t>
                </a:r>
                <a:r>
                  <a:rPr lang="en-US" sz="1200" dirty="0" smtClean="0"/>
                  <a:t> feature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/>
                  <a:t>(O)</a:t>
                </a:r>
              </a:p>
              <a:p>
                <a:pPr algn="ctr"/>
                <a:r>
                  <a:rPr lang="en-US" sz="1200" dirty="0"/>
                  <a:t> </a:t>
                </a:r>
                <a:r>
                  <a:rPr lang="en-US" sz="1200" dirty="0" err="1" smtClean="0"/>
                  <a:t>i.e</a:t>
                </a:r>
                <a:r>
                  <a:rPr lang="en-US" sz="1200" dirty="0" smtClean="0"/>
                  <a:t>: dimension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1200" dirty="0" smtClean="0"/>
                  <a:t>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12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bSup>
                  </m:oMath>
                </a14:m>
                <a:r>
                  <a:rPr lang="en-US" sz="1200" dirty="0" smtClean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sz="1200" dirty="0" smtClean="0"/>
                  <a:t>) but </a:t>
                </a:r>
              </a:p>
              <a:p>
                <a:pPr algn="ctr"/>
                <a:r>
                  <a:rPr lang="en-US" sz="1200" dirty="0" smtClean="0"/>
                  <a:t>contains the most important information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 smtClean="0"/>
                  <a:t>(I)</a:t>
                </a:r>
                <a:endParaRPr lang="en-US" sz="1200" dirty="0"/>
              </a:p>
              <a:p>
                <a:pPr algn="ctr"/>
                <a:r>
                  <a:rPr lang="en-US" sz="1200" dirty="0" smtClean="0"/>
                  <a:t> </a:t>
                </a:r>
                <a:endParaRPr lang="en-US" sz="1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13" y="3335395"/>
                <a:ext cx="2516017" cy="14318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33284" y="982174"/>
            <a:ext cx="114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VGG19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160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Method</a:t>
            </a:r>
            <a:br>
              <a:rPr lang="en-US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3.1 Feature Maps resizing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EBD9-C54A-4625-9FD4-ACE3547ACC66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idea of Seam Carving: remove unimportant pixels from the image, </a:t>
            </a:r>
            <a:r>
              <a:rPr lang="en-US" dirty="0" err="1" smtClean="0"/>
              <a:t>i.e</a:t>
            </a:r>
            <a:r>
              <a:rPr lang="en-US" dirty="0" smtClean="0"/>
              <a:t> pixels with less “energy”: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Finding seams: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09750"/>
            <a:ext cx="2486025" cy="733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676517"/>
            <a:ext cx="3209925" cy="207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Deep Seam Carving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C5C7B-44F0-43D1-915D-4F26F27740B5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Current study defines seam carving in a feature map instead of an image:</a:t>
            </a:r>
          </a:p>
          <a:p>
            <a:r>
              <a:rPr lang="en-US" dirty="0" smtClean="0"/>
              <a:t>Instead </a:t>
            </a:r>
            <a:r>
              <a:rPr lang="en-US" dirty="0"/>
              <a:t>of removing pixels from an image we remove neurons from the CNN layer of the feature-map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dirty="0" smtClean="0"/>
              <a:t>Using a </a:t>
            </a:r>
            <a:r>
              <a:rPr lang="en-US" dirty="0"/>
              <a:t>hierarchical method to define the importance-map of each layer</a:t>
            </a:r>
            <a:r>
              <a:rPr lang="en-US" sz="2000" dirty="0"/>
              <a:t> </a:t>
            </a:r>
            <a:r>
              <a:rPr lang="en-US" dirty="0" smtClean="0"/>
              <a:t>to </a:t>
            </a:r>
            <a:r>
              <a:rPr lang="en-US" dirty="0"/>
              <a:t>find minimal seams on </a:t>
            </a:r>
            <a:r>
              <a:rPr lang="en-US" dirty="0" smtClean="0"/>
              <a:t>feature-maps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15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Deep Seam Carving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60F4-6337-427F-86DD-B37B3EAB78A8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2647950"/>
            <a:ext cx="8305800" cy="2057400"/>
          </a:xfrm>
        </p:spPr>
        <p:txBody>
          <a:bodyPr>
            <a:noAutofit/>
          </a:bodyPr>
          <a:lstStyle/>
          <a:p>
            <a:r>
              <a:rPr lang="en-US" dirty="0" smtClean="0"/>
              <a:t>Starting </a:t>
            </a:r>
            <a:r>
              <a:rPr lang="en-US" dirty="0"/>
              <a:t>from the deepest, smallest in resolution, </a:t>
            </a:r>
            <a:r>
              <a:rPr lang="en-US" dirty="0" smtClean="0"/>
              <a:t>level</a:t>
            </a:r>
            <a:br>
              <a:rPr lang="en-US" dirty="0" smtClean="0"/>
            </a:br>
            <a:r>
              <a:rPr lang="en-US" dirty="0" smtClean="0"/>
              <a:t>which </a:t>
            </a:r>
            <a:r>
              <a:rPr lang="en-US" dirty="0"/>
              <a:t>contains high-level semantic information, we move</a:t>
            </a:r>
            <a:br>
              <a:rPr lang="en-US" dirty="0"/>
            </a:br>
            <a:r>
              <a:rPr lang="en-US" dirty="0"/>
              <a:t>to shallower, larger resolution, layers that contain low-level</a:t>
            </a:r>
            <a:br>
              <a:rPr lang="en-US" dirty="0"/>
            </a:br>
            <a:r>
              <a:rPr lang="en-US" dirty="0"/>
              <a:t>features and refine the seams from previous </a:t>
            </a:r>
            <a:r>
              <a:rPr lang="en-US" dirty="0" smtClean="0"/>
              <a:t>layers consistently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89722"/>
            <a:ext cx="7154823" cy="153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4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Deep Seam Carving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4BC38-2837-4C06-B0DA-4B499EFD4DC2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important map of each layer at position (</a:t>
            </a:r>
            <a:r>
              <a:rPr lang="en-US" dirty="0" err="1" smtClean="0"/>
              <a:t>i</a:t>
            </a:r>
            <a:r>
              <a:rPr lang="en-US" dirty="0" smtClean="0"/>
              <a:t>, j) is defined as: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481652"/>
            <a:ext cx="2133600" cy="443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511300"/>
            <a:ext cx="4648200" cy="9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200" dirty="0">
                <a:solidFill>
                  <a:schemeClr val="accent2">
                    <a:lumMod val="50000"/>
                  </a:schemeClr>
                </a:solidFill>
              </a:rPr>
              <a:t>Deep Seam Carving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BAE2A-B55B-4980-A73F-2DD41983176C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895350"/>
                <a:ext cx="8610600" cy="830845"/>
              </a:xfrm>
            </p:spPr>
            <p:txBody>
              <a:bodyPr>
                <a:noAutofit/>
              </a:bodyPr>
              <a:lstStyle/>
              <a:p>
                <a:r>
                  <a:rPr lang="en-US" sz="2000" b="1" dirty="0"/>
                  <a:t>Hierarchical method: </a:t>
                </a:r>
                <a:r>
                  <a:rPr lang="en-US" sz="2000" dirty="0"/>
                  <a:t>define the important map of the deepest layer L at 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en-US" sz="2000" dirty="0" smtClean="0"/>
                  <a:t>level </a:t>
                </a:r>
                <a:r>
                  <a:rPr lang="en-US" sz="2000" dirty="0">
                    <a:latin typeface="+mn-lt"/>
                  </a:rPr>
                  <a:t>l</a:t>
                </a:r>
                <a:r>
                  <a:rPr lang="en-US" sz="2000" dirty="0">
                    <a:sym typeface="Wingdings" panose="05000000000000000000" pitchFamily="2" charset="2"/>
                  </a:rPr>
                  <a:t> move up from level </a:t>
                </a:r>
                <a:r>
                  <a:rPr lang="en-US" sz="2000" dirty="0">
                    <a:latin typeface="+mn-lt"/>
                    <a:sym typeface="Wingdings" panose="05000000000000000000" pitchFamily="2" charset="2"/>
                  </a:rPr>
                  <a:t>l</a:t>
                </a:r>
                <a:r>
                  <a:rPr lang="en-US" sz="2000" dirty="0">
                    <a:sym typeface="Wingdings" panose="05000000000000000000" pitchFamily="2" charset="2"/>
                  </a:rPr>
                  <a:t> to level </a:t>
                </a:r>
                <a:r>
                  <a:rPr lang="en-US" sz="2000" dirty="0">
                    <a:latin typeface="+mn-lt"/>
                    <a:sym typeface="Wingdings" panose="05000000000000000000" pitchFamily="2" charset="2"/>
                  </a:rPr>
                  <a:t>l </a:t>
                </a:r>
                <a:r>
                  <a:rPr lang="en-US" sz="2000" dirty="0" smtClean="0">
                    <a:latin typeface="+mn-lt"/>
                    <a:sym typeface="Wingdings" panose="05000000000000000000" pitchFamily="2" charset="2"/>
                  </a:rPr>
                  <a:t>– 1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; keep track of all seams that were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(I)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895350"/>
                <a:ext cx="8610600" cy="830845"/>
              </a:xfrm>
              <a:blipFill>
                <a:blip r:embed="rId2"/>
                <a:stretch>
                  <a:fillRect l="-779" t="-4412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900" y="2002094"/>
                <a:ext cx="419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Define the minimal seams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(I)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2002094"/>
                <a:ext cx="4191000" cy="646331"/>
              </a:xfrm>
              <a:prstGeom prst="rect">
                <a:avLst/>
              </a:prstGeom>
              <a:blipFill>
                <a:blip r:embed="rId3"/>
                <a:stretch>
                  <a:fillRect l="-1163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81000" y="2428608"/>
            <a:ext cx="3769672" cy="1300867"/>
            <a:chOff x="4591131" y="2744771"/>
            <a:chExt cx="3769672" cy="130086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1131" y="2744771"/>
              <a:ext cx="3769672" cy="10492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91131" y="3797988"/>
              <a:ext cx="3276600" cy="247650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827" y="1868143"/>
            <a:ext cx="4298373" cy="287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Grid warping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D92E0-E9C7-4AC3-812E-10DE7231BC69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4800" y="897298"/>
            <a:ext cx="8305800" cy="3810000"/>
          </a:xfrm>
        </p:spPr>
        <p:txBody>
          <a:bodyPr/>
          <a:lstStyle/>
          <a:p>
            <a:r>
              <a:rPr lang="en-US" dirty="0"/>
              <a:t>Grid warping in image space is applied</a:t>
            </a:r>
            <a:br>
              <a:rPr lang="en-US" dirty="0"/>
            </a:br>
            <a:r>
              <a:rPr lang="en-US" dirty="0"/>
              <a:t>by first dividing the image to a grid of cells and then scaling </a:t>
            </a:r>
            <a:br>
              <a:rPr lang="en-US" dirty="0"/>
            </a:br>
            <a:r>
              <a:rPr lang="en-US" dirty="0"/>
              <a:t>each cell linearly using a different scaling factor </a:t>
            </a:r>
            <a:endParaRPr lang="en-US" dirty="0" smtClean="0"/>
          </a:p>
          <a:p>
            <a:r>
              <a:rPr lang="en-US" dirty="0" smtClean="0"/>
              <a:t>The scaling factor is defined as:</a:t>
            </a:r>
          </a:p>
          <a:p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0" y="2266950"/>
            <a:ext cx="9132182" cy="2470331"/>
            <a:chOff x="0" y="2266950"/>
            <a:chExt cx="9132182" cy="2470331"/>
          </a:xfrm>
        </p:grpSpPr>
        <p:grpSp>
          <p:nvGrpSpPr>
            <p:cNvPr id="20" name="Group 19"/>
            <p:cNvGrpSpPr/>
            <p:nvPr/>
          </p:nvGrpSpPr>
          <p:grpSpPr>
            <a:xfrm>
              <a:off x="0" y="2266950"/>
              <a:ext cx="9132182" cy="2470331"/>
              <a:chOff x="0" y="2266950"/>
              <a:chExt cx="9132182" cy="247033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114595" y="2679384"/>
                <a:ext cx="2607196" cy="91604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3761185"/>
                <a:ext cx="4899619" cy="976096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41182" y="2266950"/>
                <a:ext cx="4191000" cy="824869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4114800" y="2495550"/>
                <a:ext cx="0" cy="306749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114800" y="2495550"/>
                <a:ext cx="82638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124200" y="3409950"/>
                <a:ext cx="0" cy="185476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1219200" y="3595426"/>
                <a:ext cx="1905000" cy="0"/>
              </a:xfrm>
              <a:prstGeom prst="line">
                <a:avLst/>
              </a:prstGeom>
              <a:ln/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1219200" y="3595426"/>
                <a:ext cx="0" cy="4241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07855" y="2648410"/>
              <a:ext cx="1219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Target width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624445" y="2805475"/>
              <a:ext cx="14156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55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3.1 Feature Maps resizing 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Deep multi-operator</a:t>
            </a:r>
            <a:endParaRPr lang="en-US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419BC-3032-411B-9AE1-7E4C149D654C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combination of deep seam carving </a:t>
            </a:r>
            <a:r>
              <a:rPr lang="en-US" dirty="0"/>
              <a:t>and grid-warping is done by preventing deep </a:t>
            </a:r>
            <a:r>
              <a:rPr lang="en-US" dirty="0" smtClean="0"/>
              <a:t>seam carving </a:t>
            </a:r>
            <a:r>
              <a:rPr lang="en-US" dirty="0"/>
              <a:t>from removing seams with semantic </a:t>
            </a:r>
            <a:r>
              <a:rPr lang="en-US" dirty="0" smtClean="0"/>
              <a:t>content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terminate </a:t>
            </a:r>
            <a:r>
              <a:rPr lang="en-US" dirty="0"/>
              <a:t>the seam removal once the </a:t>
            </a:r>
            <a:r>
              <a:rPr lang="en-US" dirty="0" smtClean="0"/>
              <a:t>next </a:t>
            </a:r>
            <a:r>
              <a:rPr lang="en-US" dirty="0" err="1" smtClean="0"/>
              <a:t>seam’s</a:t>
            </a:r>
            <a:r>
              <a:rPr lang="en-US" dirty="0" smtClean="0"/>
              <a:t> </a:t>
            </a:r>
            <a:r>
              <a:rPr lang="en-US" dirty="0"/>
              <a:t>total importance is above a given </a:t>
            </a:r>
            <a:r>
              <a:rPr lang="en-US" dirty="0" smtClean="0"/>
              <a:t>threshold.</a:t>
            </a:r>
          </a:p>
          <a:p>
            <a:r>
              <a:rPr lang="en-US" dirty="0" smtClean="0"/>
              <a:t>Once deep </a:t>
            </a:r>
            <a:r>
              <a:rPr lang="en-US" dirty="0"/>
              <a:t>seam-carving is terminated, and the image is </a:t>
            </a:r>
            <a:r>
              <a:rPr lang="en-US" dirty="0" smtClean="0"/>
              <a:t>reconstructed.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0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paper – CGAP (Spring, 2019)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CC59-0583-4C9F-844A-25681B90BB97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120E0-8FF9-480B-9492-11076B6A8DC2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035499"/>
            <a:ext cx="7886700" cy="17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68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Method</a:t>
            </a:r>
            <a:br>
              <a:rPr lang="en-US" dirty="0"/>
            </a:br>
            <a:r>
              <a:rPr lang="en-US" sz="2200" dirty="0" smtClean="0">
                <a:solidFill>
                  <a:srgbClr val="7030A0"/>
                </a:solidFill>
              </a:rPr>
              <a:t>3.2. Image Reconstruction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22EBF-95B4-4F37-AF69-B7A71E3A16DE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895349"/>
            <a:ext cx="8305800" cy="17668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the target feature – maps to reconstruct desired output </a:t>
            </a:r>
            <a:r>
              <a:rPr lang="en-US" dirty="0"/>
              <a:t>by iteratively applying </a:t>
            </a:r>
            <a:r>
              <a:rPr lang="en-US" dirty="0" smtClean="0"/>
              <a:t>back-propagation to </a:t>
            </a:r>
            <a:r>
              <a:rPr lang="en-US" dirty="0"/>
              <a:t>change the values of an </a:t>
            </a:r>
            <a:r>
              <a:rPr lang="en-US" dirty="0" smtClean="0"/>
              <a:t>image.</a:t>
            </a:r>
          </a:p>
          <a:p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005162"/>
            <a:ext cx="3287840" cy="2471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126" y="2276472"/>
            <a:ext cx="2619375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26" y="3312869"/>
            <a:ext cx="4452522" cy="7189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857" y="1727276"/>
            <a:ext cx="4817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</a:t>
            </a:r>
            <a:r>
              <a:rPr lang="en-US" sz="2000" dirty="0" smtClean="0"/>
              <a:t>pdate </a:t>
            </a:r>
            <a:r>
              <a:rPr lang="en-US" sz="2000" i="1" dirty="0"/>
              <a:t>O </a:t>
            </a:r>
            <a:r>
              <a:rPr lang="en-US" sz="2000" dirty="0" smtClean="0"/>
              <a:t>by minimizing </a:t>
            </a:r>
            <a:r>
              <a:rPr lang="en-US" sz="2000" dirty="0"/>
              <a:t>the total </a:t>
            </a:r>
            <a:r>
              <a:rPr lang="en-US" sz="2000" dirty="0" smtClean="0"/>
              <a:t>loss: 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20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Method</a:t>
            </a:r>
            <a:br>
              <a:rPr lang="en-US" dirty="0"/>
            </a:br>
            <a:r>
              <a:rPr lang="en-US" sz="2200" dirty="0" smtClean="0">
                <a:solidFill>
                  <a:srgbClr val="7030A0"/>
                </a:solidFill>
              </a:rPr>
              <a:t>3.3. Image Refinement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BDFB-3376-4352-BD71-BF042511EAD8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916781"/>
            <a:ext cx="3838575" cy="3752850"/>
          </a:xfrm>
        </p:spPr>
      </p:pic>
      <p:sp>
        <p:nvSpPr>
          <p:cNvPr id="8" name="TextBox 7"/>
          <p:cNvSpPr txBox="1"/>
          <p:nvPr/>
        </p:nvSpPr>
        <p:spPr>
          <a:xfrm>
            <a:off x="457200" y="916781"/>
            <a:ext cx="4648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Regions defined </a:t>
            </a:r>
            <a:r>
              <a:rPr lang="en-US" sz="2000" dirty="0"/>
              <a:t>by the target feature-maps will most likely be preserved </a:t>
            </a:r>
            <a:r>
              <a:rPr lang="en-US" sz="2000" dirty="0" smtClean="0"/>
              <a:t>and reconstructed </a:t>
            </a:r>
            <a:r>
              <a:rPr lang="en-US" sz="2000" dirty="0"/>
              <a:t>properly </a:t>
            </a:r>
            <a:endParaRPr lang="en-US" sz="2000" dirty="0" smtClean="0"/>
          </a:p>
          <a:p>
            <a:r>
              <a:rPr lang="en-US" dirty="0"/>
              <a:t>S</a:t>
            </a:r>
            <a:r>
              <a:rPr lang="en-US" dirty="0" smtClean="0"/>
              <a:t>ome artifacts such </a:t>
            </a:r>
            <a:r>
              <a:rPr lang="en-US" dirty="0"/>
              <a:t>as checkerboard patterns and noisy pixels still </a:t>
            </a:r>
            <a:r>
              <a:rPr lang="en-US" dirty="0" smtClean="0"/>
              <a:t>appear in </a:t>
            </a:r>
            <a:r>
              <a:rPr lang="en-US" dirty="0"/>
              <a:t>the resulting reconstructed image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dirty="0"/>
              <a:t>A</a:t>
            </a:r>
            <a:r>
              <a:rPr lang="en-US" dirty="0" smtClean="0"/>
              <a:t>rtifacts appear because </a:t>
            </a:r>
            <a:r>
              <a:rPr lang="en-US" dirty="0"/>
              <a:t>content removed from the original image is </a:t>
            </a:r>
            <a:r>
              <a:rPr lang="en-US" dirty="0" smtClean="0"/>
              <a:t>causing discontinuities </a:t>
            </a:r>
            <a:r>
              <a:rPr lang="en-US" dirty="0"/>
              <a:t>between better-preserved important regions</a:t>
            </a:r>
            <a:br>
              <a:rPr lang="en-US" dirty="0"/>
            </a:br>
            <a:r>
              <a:rPr lang="en-US" dirty="0"/>
              <a:t>and such locations accumulate gradients more than others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5399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Method</a:t>
            </a:r>
            <a:br>
              <a:rPr lang="en-US" dirty="0"/>
            </a:br>
            <a:r>
              <a:rPr lang="en-US" sz="2200" dirty="0">
                <a:solidFill>
                  <a:srgbClr val="7030A0"/>
                </a:solidFill>
              </a:rPr>
              <a:t>3.3. Image Refinement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033F-DF9D-469F-A46E-29F8A9B7F78E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215237" y="917647"/>
            <a:ext cx="4724400" cy="3810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Utilized </a:t>
            </a:r>
            <a:r>
              <a:rPr lang="en-US" dirty="0"/>
              <a:t>a </a:t>
            </a:r>
            <a:r>
              <a:rPr lang="en-US" dirty="0" smtClean="0"/>
              <a:t>grid sampler </a:t>
            </a:r>
            <a:r>
              <a:rPr lang="en-US" dirty="0"/>
              <a:t>layer </a:t>
            </a:r>
            <a:r>
              <a:rPr lang="en-US" i="1" dirty="0"/>
              <a:t>G </a:t>
            </a:r>
            <a:r>
              <a:rPr lang="en-US" dirty="0" smtClean="0"/>
              <a:t>to </a:t>
            </a:r>
            <a:r>
              <a:rPr lang="en-US" dirty="0"/>
              <a:t>overcome </a:t>
            </a:r>
            <a:r>
              <a:rPr lang="en-US" dirty="0" smtClean="0"/>
              <a:t>the mentioned artifacts. </a:t>
            </a:r>
          </a:p>
          <a:p>
            <a:r>
              <a:rPr lang="en-US" dirty="0" smtClean="0"/>
              <a:t>Grid sampling </a:t>
            </a:r>
            <a:r>
              <a:rPr lang="en-US" dirty="0"/>
              <a:t>layer learns a mapping from positions of </a:t>
            </a:r>
            <a:r>
              <a:rPr lang="en-US" dirty="0" smtClean="0"/>
              <a:t>neurons in </a:t>
            </a:r>
            <a:r>
              <a:rPr lang="en-US" dirty="0"/>
              <a:t>its input to positions in the output. </a:t>
            </a:r>
            <a:endParaRPr lang="en-US" dirty="0" smtClean="0"/>
          </a:p>
          <a:p>
            <a:r>
              <a:rPr lang="en-US" dirty="0" smtClean="0"/>
              <a:t>Place such </a:t>
            </a:r>
            <a:r>
              <a:rPr lang="en-US" dirty="0"/>
              <a:t>a layer as the first layer of the network, modifying </a:t>
            </a:r>
            <a:r>
              <a:rPr lang="en-US" dirty="0" smtClean="0"/>
              <a:t>the input </a:t>
            </a:r>
            <a:r>
              <a:rPr lang="en-US" dirty="0"/>
              <a:t>to the network to be </a:t>
            </a:r>
            <a:r>
              <a:rPr lang="en-US" i="1" dirty="0"/>
              <a:t>G</a:t>
            </a:r>
            <a:r>
              <a:rPr lang="en-US" dirty="0"/>
              <a:t>(</a:t>
            </a:r>
            <a:r>
              <a:rPr lang="en-US" i="1" dirty="0"/>
              <a:t>O</a:t>
            </a:r>
            <a:r>
              <a:rPr lang="en-US" dirty="0"/>
              <a:t>) instead of </a:t>
            </a:r>
            <a:r>
              <a:rPr lang="en-US" i="1" dirty="0"/>
              <a:t>O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940161"/>
            <a:ext cx="3788726" cy="304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E51E-4900-41B9-9DF5-A47E0A591BD3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855518"/>
            <a:ext cx="7312152" cy="371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FCAB-C643-4D05-A92E-0F8B99A5A8D4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" y="971550"/>
            <a:ext cx="9144000" cy="22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7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Results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2207E-25FD-42EF-AB19-E6A94D62E3A7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895350"/>
            <a:ext cx="911999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Discussion - Limitations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04EA-E5BF-4CB0-B6E8-4382CCFA42B2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VGG19 </a:t>
            </a:r>
            <a:r>
              <a:rPr lang="en-US" dirty="0" smtClean="0"/>
              <a:t>was </a:t>
            </a:r>
            <a:r>
              <a:rPr lang="en-US" dirty="0"/>
              <a:t>trained for the purpose of </a:t>
            </a:r>
            <a:r>
              <a:rPr lang="en-US" dirty="0" smtClean="0"/>
              <a:t>object detection</a:t>
            </a:r>
            <a:r>
              <a:rPr lang="en-US" dirty="0"/>
              <a:t>, and DNR relies on its ability to detect </a:t>
            </a:r>
            <a:r>
              <a:rPr lang="en-US" dirty="0" smtClean="0"/>
              <a:t>semantic regions </a:t>
            </a:r>
            <a:r>
              <a:rPr lang="en-US" dirty="0"/>
              <a:t>and objects. However, the network doesn’t </a:t>
            </a:r>
            <a:r>
              <a:rPr lang="en-US" dirty="0" smtClean="0"/>
              <a:t>always succeed </a:t>
            </a:r>
            <a:r>
              <a:rPr lang="en-US" dirty="0"/>
              <a:t>in providing </a:t>
            </a:r>
            <a:r>
              <a:rPr lang="en-US" dirty="0" smtClean="0"/>
              <a:t>semantic information </a:t>
            </a:r>
            <a:r>
              <a:rPr lang="en-US" dirty="0"/>
              <a:t>on important </a:t>
            </a:r>
            <a:r>
              <a:rPr lang="en-US" dirty="0" smtClean="0"/>
              <a:t>regions.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Choosing </a:t>
            </a:r>
            <a:r>
              <a:rPr lang="en-US" dirty="0"/>
              <a:t>the correct threshold </a:t>
            </a:r>
            <a:r>
              <a:rPr lang="en-US" dirty="0" smtClean="0"/>
              <a:t>to switch </a:t>
            </a:r>
            <a:r>
              <a:rPr lang="en-US" dirty="0"/>
              <a:t>from seam-carving to warping in our </a:t>
            </a:r>
            <a:r>
              <a:rPr lang="en-US" dirty="0" smtClean="0"/>
              <a:t>multi-operator scheme</a:t>
            </a:r>
            <a:r>
              <a:rPr lang="en-US" dirty="0"/>
              <a:t>.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</a:t>
            </a:r>
            <a:r>
              <a:rPr lang="en-US" dirty="0"/>
              <a:t>time to produce results using DNR is </a:t>
            </a:r>
            <a:r>
              <a:rPr lang="en-US" dirty="0" smtClean="0"/>
              <a:t>still large </a:t>
            </a:r>
            <a:r>
              <a:rPr lang="en-US" dirty="0" smtClean="0">
                <a:sym typeface="Wingdings" panose="05000000000000000000" pitchFamily="2" charset="2"/>
              </a:rPr>
              <a:t> is it possible to </a:t>
            </a:r>
            <a:r>
              <a:rPr lang="en-US" dirty="0" smtClean="0"/>
              <a:t>extent </a:t>
            </a:r>
            <a:r>
              <a:rPr lang="en-US" dirty="0"/>
              <a:t>of DNR to videos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2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04EA-E5BF-4CB0-B6E8-4382CCFA42B2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Káº¿t quáº£ hÃ¬nh áº£nh cho Q&amp;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368"/>
            <a:ext cx="8420913" cy="504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8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704EA-E5BF-4CB0-B6E8-4382CCFA42B2}" type="datetime1">
              <a:rPr lang="en-US" smtClean="0"/>
              <a:t>4/29/2019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7700" y="1428750"/>
            <a:ext cx="750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Thanks for your listening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386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9A20-BB0C-4796-A7B0-203A86794BB9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5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4AC4-3178-447E-B34D-26B772894FA0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CB2120E0-8FF9-480B-9492-11076B6A8D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retargeting work is stated as:</a:t>
            </a:r>
          </a:p>
          <a:p>
            <a:pPr marL="0" indent="0">
              <a:buNone/>
            </a:pPr>
            <a:r>
              <a:rPr lang="en-US" dirty="0" smtClean="0"/>
              <a:t>Given </a:t>
            </a:r>
            <a:r>
              <a:rPr lang="en-US" dirty="0"/>
              <a:t>an image I of size m × n and a new size </a:t>
            </a:r>
            <a:r>
              <a:rPr lang="en-US" dirty="0" smtClean="0"/>
              <a:t>m’ </a:t>
            </a:r>
            <a:r>
              <a:rPr lang="en-US" dirty="0"/>
              <a:t>× </a:t>
            </a:r>
            <a:r>
              <a:rPr lang="en-US" dirty="0" smtClean="0"/>
              <a:t>n’, </a:t>
            </a:r>
            <a:r>
              <a:rPr lang="en-US" dirty="0"/>
              <a:t>the goal is</a:t>
            </a:r>
            <a:br>
              <a:rPr lang="en-US" dirty="0"/>
            </a:br>
            <a:r>
              <a:rPr lang="en-US" dirty="0"/>
              <a:t>to produce a new image </a:t>
            </a:r>
            <a:r>
              <a:rPr lang="en-US" dirty="0" smtClean="0"/>
              <a:t>I’ </a:t>
            </a:r>
            <a:r>
              <a:rPr lang="en-US" dirty="0"/>
              <a:t>of size </a:t>
            </a:r>
            <a:r>
              <a:rPr lang="en-US" dirty="0" smtClean="0"/>
              <a:t>m’ </a:t>
            </a:r>
            <a:r>
              <a:rPr lang="en-US" dirty="0"/>
              <a:t>× </a:t>
            </a:r>
            <a:r>
              <a:rPr lang="en-US" dirty="0" smtClean="0"/>
              <a:t>n’ </a:t>
            </a:r>
            <a:r>
              <a:rPr lang="en-US" dirty="0"/>
              <a:t>that will be a good representative of the image I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54" y="2511871"/>
            <a:ext cx="3422327" cy="22553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58" y="2511871"/>
            <a:ext cx="1709457" cy="22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CE45C-1D5C-44A4-935B-FA7EC7F6A835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895350"/>
            <a:ext cx="8308848" cy="838200"/>
          </a:xfrm>
        </p:spPr>
        <p:txBody>
          <a:bodyPr>
            <a:noAutofit/>
          </a:bodyPr>
          <a:lstStyle/>
          <a:p>
            <a:r>
              <a:rPr lang="en-US" sz="2000" dirty="0"/>
              <a:t>Traditional image resizing methods usually work in pixel</a:t>
            </a:r>
            <a:br>
              <a:rPr lang="en-US" sz="2000" dirty="0"/>
            </a:br>
            <a:r>
              <a:rPr lang="en-US" sz="2000" dirty="0"/>
              <a:t>space and use various saliency measures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25346"/>
            <a:ext cx="5029200" cy="14772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389174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n-US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Common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saliency measures account for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low-level features only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Current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resizing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operators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do not directly account for the second quality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measure of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maintaining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natural look of the resulting image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403" y="3111639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(Source image: K</a:t>
            </a:r>
            <a:r>
              <a:rPr lang="en-US" sz="1000" i="1" dirty="0"/>
              <a:t>. P. M. T. N. G. Daniel Vaquero, Matthew Turk. A </a:t>
            </a:r>
            <a:r>
              <a:rPr lang="en-US" sz="1000" i="1" dirty="0" smtClean="0"/>
              <a:t>survey of </a:t>
            </a:r>
            <a:r>
              <a:rPr lang="en-US" sz="1000" i="1" dirty="0"/>
              <a:t>image retargeting techniques. volume 7798, pages 7798 </a:t>
            </a:r>
            <a:r>
              <a:rPr lang="en-US" sz="1000" i="1" dirty="0" smtClean="0"/>
              <a:t>– 7798 </a:t>
            </a:r>
            <a:r>
              <a:rPr lang="en-US" sz="1000" i="1" dirty="0"/>
              <a:t>– 15, </a:t>
            </a:r>
            <a:r>
              <a:rPr lang="en-US" sz="1000" i="1" dirty="0" smtClean="0"/>
              <a:t>2010) </a:t>
            </a:r>
            <a:r>
              <a:rPr lang="en-US" sz="1000" i="1" dirty="0"/>
              <a:t/>
            </a:r>
            <a:br>
              <a:rPr lang="en-US" sz="1000" i="1" dirty="0"/>
            </a:b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55022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Related 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8BE5-43AB-478B-9A0C-4675AF825A1D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Snip Same Side Corner Rectangle 6"/>
          <p:cNvSpPr/>
          <p:nvPr/>
        </p:nvSpPr>
        <p:spPr>
          <a:xfrm>
            <a:off x="381000" y="2612664"/>
            <a:ext cx="3821222" cy="685800"/>
          </a:xfrm>
          <a:prstGeom prst="snip2Same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Processing Techniques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nip Same Side Corner Rectangle 7"/>
          <p:cNvSpPr/>
          <p:nvPr/>
        </p:nvSpPr>
        <p:spPr>
          <a:xfrm>
            <a:off x="4678957" y="2607685"/>
            <a:ext cx="3841796" cy="685800"/>
          </a:xfrm>
          <a:prstGeom prst="snip2Same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Deep learning Techniques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57400" y="1123949"/>
            <a:ext cx="4811199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Retargeting work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1733549"/>
            <a:ext cx="0" cy="87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1733549"/>
            <a:ext cx="0" cy="87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87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2. Related 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2.1 Image Processing Technique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EC7C-9F0D-4345-A25E-2D3EFCAF9695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Snip Same Side Corner Rectangle 7"/>
          <p:cNvSpPr/>
          <p:nvPr/>
        </p:nvSpPr>
        <p:spPr>
          <a:xfrm>
            <a:off x="2251641" y="1519237"/>
            <a:ext cx="3821222" cy="685800"/>
          </a:xfrm>
          <a:prstGeom prst="snip2Same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Image Processing Techniques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779180" y="2905124"/>
            <a:ext cx="2944922" cy="381000"/>
          </a:xfrm>
          <a:prstGeom prst="snip2Same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Discrete </a:t>
            </a:r>
            <a:r>
              <a:rPr lang="en-US" i="1" dirty="0">
                <a:solidFill>
                  <a:schemeClr val="tx1"/>
                </a:solidFill>
              </a:rPr>
              <a:t>methods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Snip Same Side Corner Rectangle 10"/>
          <p:cNvSpPr/>
          <p:nvPr/>
        </p:nvSpPr>
        <p:spPr>
          <a:xfrm>
            <a:off x="4600402" y="2905123"/>
            <a:ext cx="2944922" cy="381000"/>
          </a:xfrm>
          <a:prstGeom prst="snip2Same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Continuous methods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2205037"/>
            <a:ext cx="0" cy="70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10200" y="2205036"/>
            <a:ext cx="0" cy="70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9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>2. Related 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7030A0"/>
                </a:solidFill>
              </a:rPr>
              <a:t>2.1 Deep learning techniques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C409-DD98-4B45-B67A-DC8699FA110A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3464" y="3284874"/>
            <a:ext cx="4886325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1" y="935321"/>
            <a:ext cx="8796338" cy="185788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71600" y="2793206"/>
            <a:ext cx="0" cy="4881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3643" y="3824522"/>
            <a:ext cx="4210896" cy="94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2. Related work</a:t>
            </a:r>
            <a:r>
              <a:rPr lang="en-US" dirty="0"/>
              <a:t/>
            </a:r>
            <a:br>
              <a:rPr lang="en-US" dirty="0"/>
            </a:br>
            <a:r>
              <a:rPr lang="en-US" sz="2200" dirty="0">
                <a:solidFill>
                  <a:srgbClr val="7030A0"/>
                </a:solidFill>
              </a:rPr>
              <a:t>2.1 Deep learning techniques</a:t>
            </a:r>
            <a:endParaRPr lang="en-US" sz="2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49325-2A31-4B43-9AC1-3813FD802C51}" type="datetime1">
              <a:rPr lang="en-US" smtClean="0"/>
              <a:t>4/29/2019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CB2120E0-8FF9-480B-9492-11076B6A8DC2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4409" y="839443"/>
            <a:ext cx="9119591" cy="3927820"/>
            <a:chOff x="24409" y="839443"/>
            <a:chExt cx="9119591" cy="392782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409" y="3409951"/>
              <a:ext cx="4509491" cy="13573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839443"/>
              <a:ext cx="4495800" cy="2892867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 flipV="1">
              <a:off x="4038600" y="2343150"/>
              <a:ext cx="0" cy="1066801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038600" y="2343150"/>
              <a:ext cx="609600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9" y="1577419"/>
            <a:ext cx="4261842" cy="6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6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19807</TotalTime>
  <Words>745</Words>
  <Application>Microsoft Office PowerPoint</Application>
  <PresentationFormat>如螢幕大小 (16:9)</PresentationFormat>
  <Paragraphs>146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Origin</vt:lpstr>
      <vt:lpstr>Present paper – CGAP (Spring, 2019)</vt:lpstr>
      <vt:lpstr>Present paper – CGAP (Spring, 2019)</vt:lpstr>
      <vt:lpstr>Outline</vt:lpstr>
      <vt:lpstr>1. Introduction</vt:lpstr>
      <vt:lpstr>1. Introduction</vt:lpstr>
      <vt:lpstr>2. Related work</vt:lpstr>
      <vt:lpstr>2. Related work 2.1 Image Processing Technique</vt:lpstr>
      <vt:lpstr>2. Related work 2.1 Deep learning techniques</vt:lpstr>
      <vt:lpstr>2. Related work 2.1 Deep learning techniques</vt:lpstr>
      <vt:lpstr>3. Method</vt:lpstr>
      <vt:lpstr>3. Method 3.1 Feature Maps resizing</vt:lpstr>
      <vt:lpstr>3. Method 3.1 Feature Maps resizing</vt:lpstr>
      <vt:lpstr>3. Method 3.1 Feature Maps resizing </vt:lpstr>
      <vt:lpstr>3.1 Feature Maps resizing  Deep Seam Carving</vt:lpstr>
      <vt:lpstr>3.1 Feature Maps resizing  Deep Seam Carving</vt:lpstr>
      <vt:lpstr>3.1 Feature Maps resizing  Deep Seam Carving</vt:lpstr>
      <vt:lpstr>3.1 Feature Maps resizing  Deep Seam Carving</vt:lpstr>
      <vt:lpstr>3.1 Feature Maps resizing  Grid warping</vt:lpstr>
      <vt:lpstr>3.1 Feature Maps resizing  Deep multi-operator</vt:lpstr>
      <vt:lpstr>3. Method 3.2. Image Reconstruction</vt:lpstr>
      <vt:lpstr>3. Method 3.3. Image Refinement</vt:lpstr>
      <vt:lpstr>3. Method 3.3. Image Refinement</vt:lpstr>
      <vt:lpstr>4. Results</vt:lpstr>
      <vt:lpstr>4. Results</vt:lpstr>
      <vt:lpstr>4. Results</vt:lpstr>
      <vt:lpstr>5. Discussion - Limitations</vt:lpstr>
      <vt:lpstr>PowerPoint 簡報</vt:lpstr>
      <vt:lpstr>End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Ngoc Hanh</dc:creator>
  <cp:lastModifiedBy>User</cp:lastModifiedBy>
  <cp:revision>1621</cp:revision>
  <dcterms:created xsi:type="dcterms:W3CDTF">2018-03-13T16:17:55Z</dcterms:created>
  <dcterms:modified xsi:type="dcterms:W3CDTF">2019-04-29T07:03:10Z</dcterms:modified>
</cp:coreProperties>
</file>