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5" r:id="rId19"/>
    <p:sldId id="274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0" d="100"/>
          <a:sy n="60" d="100"/>
        </p:scale>
        <p:origin x="42" y="12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按一下以編輯母片子標題樣式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4C2F5-4CF7-4F00-A965-A325CBAECEED}" type="datetimeFigureOut">
              <a:rPr lang="zh-TW" altLang="en-US" smtClean="0"/>
              <a:t>2020/11/4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58FA0CBB-A36B-4EB2-B05E-0FE7FB62C72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939865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與輔助字幕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4C2F5-4CF7-4F00-A965-A325CBAECEED}" type="datetimeFigureOut">
              <a:rPr lang="zh-TW" altLang="en-US" smtClean="0"/>
              <a:t>2020/11/4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8FA0CBB-A36B-4EB2-B05E-0FE7FB62C72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109373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 (含輔助字幕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4C2F5-4CF7-4F00-A965-A325CBAECEED}" type="datetimeFigureOut">
              <a:rPr lang="zh-TW" altLang="en-US" smtClean="0"/>
              <a:t>2020/11/4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8FA0CBB-A36B-4EB2-B05E-0FE7FB62C727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666066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4C2F5-4CF7-4F00-A965-A325CBAECEED}" type="datetimeFigureOut">
              <a:rPr lang="zh-TW" altLang="en-US" smtClean="0"/>
              <a:t>2020/11/4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8FA0CBB-A36B-4EB2-B05E-0FE7FB62C72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083557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4C2F5-4CF7-4F00-A965-A325CBAECEED}" type="datetimeFigureOut">
              <a:rPr lang="zh-TW" altLang="en-US" smtClean="0"/>
              <a:t>2020/11/4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8FA0CBB-A36B-4EB2-B05E-0FE7FB62C727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268112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是非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4C2F5-4CF7-4F00-A965-A325CBAECEED}" type="datetimeFigureOut">
              <a:rPr lang="zh-TW" altLang="en-US" smtClean="0"/>
              <a:t>2020/11/4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8FA0CBB-A36B-4EB2-B05E-0FE7FB62C72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8627858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4C2F5-4CF7-4F00-A965-A325CBAECEED}" type="datetimeFigureOut">
              <a:rPr lang="zh-TW" altLang="en-US" smtClean="0"/>
              <a:t>2020/11/4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A0CBB-A36B-4EB2-B05E-0FE7FB62C72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0302964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4C2F5-4CF7-4F00-A965-A325CBAECEED}" type="datetimeFigureOut">
              <a:rPr lang="zh-TW" altLang="en-US" smtClean="0"/>
              <a:t>2020/11/4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A0CBB-A36B-4EB2-B05E-0FE7FB62C72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4003525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4C2F5-4CF7-4F00-A965-A325CBAECEED}" type="datetimeFigureOut">
              <a:rPr lang="zh-TW" altLang="en-US" smtClean="0"/>
              <a:t>2020/11/4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A0CBB-A36B-4EB2-B05E-0FE7FB62C72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465149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4C2F5-4CF7-4F00-A965-A325CBAECEED}" type="datetimeFigureOut">
              <a:rPr lang="zh-TW" altLang="en-US" smtClean="0"/>
              <a:t>2020/11/4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A0CBB-A36B-4EB2-B05E-0FE7FB62C72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766319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4C2F5-4CF7-4F00-A965-A325CBAECEED}" type="datetimeFigureOut">
              <a:rPr lang="zh-TW" altLang="en-US" smtClean="0"/>
              <a:t>2020/11/4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8FA0CBB-A36B-4EB2-B05E-0FE7FB62C72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25510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4C2F5-4CF7-4F00-A965-A325CBAECEED}" type="datetimeFigureOut">
              <a:rPr lang="zh-TW" altLang="en-US" smtClean="0"/>
              <a:t>2020/11/4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58FA0CBB-A36B-4EB2-B05E-0FE7FB62C72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776678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4C2F5-4CF7-4F00-A965-A325CBAECEED}" type="datetimeFigureOut">
              <a:rPr lang="zh-TW" altLang="en-US" smtClean="0"/>
              <a:t>2020/11/4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58FA0CBB-A36B-4EB2-B05E-0FE7FB62C72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528129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4C2F5-4CF7-4F00-A965-A325CBAECEED}" type="datetimeFigureOut">
              <a:rPr lang="zh-TW" altLang="en-US" smtClean="0"/>
              <a:t>2020/11/4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A0CBB-A36B-4EB2-B05E-0FE7FB62C72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565966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4C2F5-4CF7-4F00-A965-A325CBAECEED}" type="datetimeFigureOut">
              <a:rPr lang="zh-TW" altLang="en-US" smtClean="0"/>
              <a:t>2020/11/4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A0CBB-A36B-4EB2-B05E-0FE7FB62C72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611174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4C2F5-4CF7-4F00-A965-A325CBAECEED}" type="datetimeFigureOut">
              <a:rPr lang="zh-TW" altLang="en-US" smtClean="0"/>
              <a:t>2020/11/4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A0CBB-A36B-4EB2-B05E-0FE7FB62C72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145965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4C2F5-4CF7-4F00-A965-A325CBAECEED}" type="datetimeFigureOut">
              <a:rPr lang="zh-TW" altLang="en-US" smtClean="0"/>
              <a:t>2020/11/4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8FA0CBB-A36B-4EB2-B05E-0FE7FB62C72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386644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34C2F5-4CF7-4F00-A965-A325CBAECEED}" type="datetimeFigureOut">
              <a:rPr lang="zh-TW" altLang="en-US" smtClean="0"/>
              <a:t>2020/11/4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58FA0CBB-A36B-4EB2-B05E-0FE7FB62C72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148269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  <p:sldLayoutId id="2147483762" r:id="rId12"/>
    <p:sldLayoutId id="2147483763" r:id="rId13"/>
    <p:sldLayoutId id="2147483764" r:id="rId14"/>
    <p:sldLayoutId id="2147483765" r:id="rId15"/>
    <p:sldLayoutId id="2147483766" r:id="rId16"/>
    <p:sldLayoutId id="214748376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ieeexplore.ieee.org/xpl/conhome/8882741/proceeding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6A27CCE-4EDA-45AD-BD4D-8C899D8A70D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/>
              <a:t>Predicting Animation Skeletons for 3D Articulated Models via Volumetric Nets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E0DC688A-EC0A-4734-94C6-338D4F77DED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9346113" cy="1799884"/>
          </a:xfrm>
        </p:spPr>
        <p:txBody>
          <a:bodyPr>
            <a:normAutofit/>
          </a:bodyPr>
          <a:lstStyle/>
          <a:p>
            <a:r>
              <a:rPr lang="en-US" altLang="zh-TW" dirty="0"/>
              <a:t>Zhan Xu Yang Zhou1 </a:t>
            </a:r>
            <a:r>
              <a:rPr lang="en-US" altLang="zh-TW" dirty="0" err="1"/>
              <a:t>Evangelos</a:t>
            </a:r>
            <a:r>
              <a:rPr lang="en-US" altLang="zh-TW" dirty="0"/>
              <a:t> </a:t>
            </a:r>
            <a:r>
              <a:rPr lang="en-US" altLang="zh-TW" dirty="0" err="1"/>
              <a:t>Kalogerakis</a:t>
            </a:r>
            <a:r>
              <a:rPr lang="en-US" altLang="zh-TW" dirty="0"/>
              <a:t> Karan Singh </a:t>
            </a:r>
          </a:p>
          <a:p>
            <a:r>
              <a:rPr lang="en-US" altLang="zh-TW" dirty="0"/>
              <a:t> University of Massachusetts Amherst,  University of Toronto </a:t>
            </a:r>
            <a:endParaRPr lang="en-US" altLang="zh-TW" b="1" i="0" dirty="0">
              <a:solidFill>
                <a:srgbClr val="333333"/>
              </a:solidFill>
              <a:effectLst/>
              <a:latin typeface="Arial" panose="020B0604020202020204" pitchFamily="34" charset="0"/>
            </a:endParaRPr>
          </a:p>
          <a:p>
            <a:r>
              <a:rPr lang="en-US" altLang="zh-TW" b="1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Date of Conference: </a:t>
            </a:r>
            <a:r>
              <a:rPr lang="en-US" altLang="zh-TW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16-19 Sept. 2019</a:t>
            </a:r>
          </a:p>
          <a:p>
            <a:r>
              <a:rPr lang="en-US" altLang="zh-TW" b="1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Published in: </a:t>
            </a:r>
            <a:r>
              <a:rPr lang="en-US" altLang="zh-TW" b="0" i="0" u="none" strike="noStrike" dirty="0">
                <a:solidFill>
                  <a:srgbClr val="006699"/>
                </a:solidFill>
                <a:effectLst/>
                <a:latin typeface="Arial" panose="020B0604020202020204" pitchFamily="34" charset="0"/>
                <a:hlinkClick r:id="rId2"/>
              </a:rPr>
              <a:t>2019 International Conference on 3D Vision (3DV)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2348454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BCFA8C9-FE6C-489B-9A2C-CE4F5D35EE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Overview</a:t>
            </a:r>
            <a:br>
              <a:rPr lang="en-US" altLang="zh-TW" dirty="0"/>
            </a:br>
            <a:endParaRPr lang="zh-TW" altLang="en-US" dirty="0"/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DDCE2288-8B02-4DC2-9E8C-4110D5F05FEB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4683669" y="1264556"/>
            <a:ext cx="10363826" cy="78883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2400" b="1" dirty="0"/>
              <a:t>-Input shape representation</a:t>
            </a:r>
            <a:endParaRPr lang="zh-TW" altLang="en-US" sz="2400" b="1" dirty="0"/>
          </a:p>
        </p:txBody>
      </p:sp>
      <p:sp>
        <p:nvSpPr>
          <p:cNvPr id="10" name="內容版面配置區 2">
            <a:extLst>
              <a:ext uri="{FF2B5EF4-FFF2-40B4-BE49-F238E27FC236}">
                <a16:creationId xmlns:a16="http://schemas.microsoft.com/office/drawing/2014/main" id="{D45E4AED-BCF2-4E21-8733-F59A7330FC7A}"/>
              </a:ext>
            </a:extLst>
          </p:cNvPr>
          <p:cNvSpPr txBox="1">
            <a:spLocks/>
          </p:cNvSpPr>
          <p:nvPr/>
        </p:nvSpPr>
        <p:spPr>
          <a:xfrm>
            <a:off x="913774" y="2367092"/>
            <a:ext cx="9834437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TW" sz="2400" dirty="0"/>
              <a:t>Input 3D models are in the form of polygon mesh soups with varying topology.</a:t>
            </a:r>
          </a:p>
          <a:p>
            <a:r>
              <a:rPr lang="en-US" altLang="zh-TW" sz="2400" dirty="0"/>
              <a:t>A volumetric network is well suited for this task due to its ability to make predictions away from the 3D model surface.</a:t>
            </a:r>
          </a:p>
          <a:p>
            <a:r>
              <a:rPr lang="en-US" altLang="zh-TW" sz="2400" dirty="0"/>
              <a:t>We use an implicit shape representation, namely Signed Distance Function (SDF), as input to our volumetric network</a:t>
            </a:r>
          </a:p>
        </p:txBody>
      </p:sp>
    </p:spTree>
    <p:extLst>
      <p:ext uri="{BB962C8B-B14F-4D97-AF65-F5344CB8AC3E}">
        <p14:creationId xmlns:p14="http://schemas.microsoft.com/office/powerpoint/2010/main" val="20364128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BCFA8C9-FE6C-489B-9A2C-CE4F5D35EE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Overview</a:t>
            </a:r>
            <a:br>
              <a:rPr lang="en-US" altLang="zh-TW" dirty="0"/>
            </a:br>
            <a:endParaRPr lang="zh-TW" altLang="en-US" dirty="0"/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DDCE2288-8B02-4DC2-9E8C-4110D5F05FEB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4683669" y="1264556"/>
            <a:ext cx="10363826" cy="78883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2400" b="1" dirty="0"/>
              <a:t>-User Control</a:t>
            </a:r>
            <a:endParaRPr lang="zh-TW" altLang="en-US" sz="2400" b="1" dirty="0"/>
          </a:p>
        </p:txBody>
      </p:sp>
      <p:sp>
        <p:nvSpPr>
          <p:cNvPr id="10" name="內容版面配置區 2">
            <a:extLst>
              <a:ext uri="{FF2B5EF4-FFF2-40B4-BE49-F238E27FC236}">
                <a16:creationId xmlns:a16="http://schemas.microsoft.com/office/drawing/2014/main" id="{D45E4AED-BCF2-4E21-8733-F59A7330FC7A}"/>
              </a:ext>
            </a:extLst>
          </p:cNvPr>
          <p:cNvSpPr txBox="1">
            <a:spLocks/>
          </p:cNvSpPr>
          <p:nvPr/>
        </p:nvSpPr>
        <p:spPr>
          <a:xfrm>
            <a:off x="913774" y="2367092"/>
            <a:ext cx="9834437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TW" sz="2400" dirty="0"/>
              <a:t>The reason for allowing user control is that the choice of animations skeleton often depends on the task.</a:t>
            </a:r>
          </a:p>
          <a:p>
            <a:r>
              <a:rPr lang="en-US" altLang="zh-TW" sz="2400" dirty="0"/>
              <a:t>She animation of small parts (such as fingers, ears and so on.) would not be noticeable and would also cause additional computational overhead.</a:t>
            </a:r>
          </a:p>
        </p:txBody>
      </p:sp>
    </p:spTree>
    <p:extLst>
      <p:ext uri="{BB962C8B-B14F-4D97-AF65-F5344CB8AC3E}">
        <p14:creationId xmlns:p14="http://schemas.microsoft.com/office/powerpoint/2010/main" val="22857940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BCFA8C9-FE6C-489B-9A2C-CE4F5D35EE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Architecture</a:t>
            </a:r>
            <a:br>
              <a:rPr lang="en-US" altLang="zh-TW" dirty="0"/>
            </a:br>
            <a:endParaRPr lang="zh-TW" altLang="en-US" dirty="0"/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DDCE2288-8B02-4DC2-9E8C-4110D5F05FEB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4683669" y="1264556"/>
            <a:ext cx="10363826" cy="78883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2400" b="1" dirty="0"/>
              <a:t>-Input Shape Representation</a:t>
            </a:r>
            <a:endParaRPr lang="zh-TW" altLang="en-US" sz="2400" b="1" dirty="0"/>
          </a:p>
        </p:txBody>
      </p:sp>
      <p:sp>
        <p:nvSpPr>
          <p:cNvPr id="10" name="內容版面配置區 2">
            <a:extLst>
              <a:ext uri="{FF2B5EF4-FFF2-40B4-BE49-F238E27FC236}">
                <a16:creationId xmlns:a16="http://schemas.microsoft.com/office/drawing/2014/main" id="{D45E4AED-BCF2-4E21-8733-F59A7330FC7A}"/>
              </a:ext>
            </a:extLst>
          </p:cNvPr>
          <p:cNvSpPr txBox="1">
            <a:spLocks/>
          </p:cNvSpPr>
          <p:nvPr/>
        </p:nvSpPr>
        <p:spPr>
          <a:xfrm>
            <a:off x="913774" y="2367092"/>
            <a:ext cx="9834437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TW" sz="2400" dirty="0"/>
              <a:t>Our input 3D models are in the form of polygon mesh soups.</a:t>
            </a:r>
          </a:p>
          <a:p>
            <a:r>
              <a:rPr lang="en-US" altLang="zh-TW" sz="2400" dirty="0"/>
              <a:t>We first extract an implicit representation of the shape in the form of the </a:t>
            </a:r>
            <a:r>
              <a:rPr lang="en-US" altLang="zh-TW" sz="2400" b="1" dirty="0"/>
              <a:t>Signed Distance Function (SDF</a:t>
            </a:r>
            <a:r>
              <a:rPr lang="en-US" altLang="zh-TW" sz="2400" dirty="0"/>
              <a:t>) extracted through a fast marching method to make models be processed by 3D </a:t>
            </a:r>
            <a:r>
              <a:rPr lang="en-US" altLang="zh-TW" sz="2400" dirty="0" err="1"/>
              <a:t>netowrks</a:t>
            </a:r>
            <a:r>
              <a:rPr lang="en-US" altLang="zh-TW" sz="2400" dirty="0"/>
              <a:t>.</a:t>
            </a:r>
          </a:p>
          <a:p>
            <a:endParaRPr lang="en-US" altLang="zh-TW" sz="2400" dirty="0"/>
          </a:p>
        </p:txBody>
      </p:sp>
      <p:pic>
        <p:nvPicPr>
          <p:cNvPr id="3" name="圖片 2">
            <a:extLst>
              <a:ext uri="{FF2B5EF4-FFF2-40B4-BE49-F238E27FC236}">
                <a16:creationId xmlns:a16="http://schemas.microsoft.com/office/drawing/2014/main" id="{9902F971-D66E-4352-B9D6-A8D5916E71D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26870" y="4042611"/>
            <a:ext cx="2072439" cy="28153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33565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BCFA8C9-FE6C-489B-9A2C-CE4F5D35EE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Architecture</a:t>
            </a:r>
            <a:br>
              <a:rPr lang="en-US" altLang="zh-TW" dirty="0"/>
            </a:br>
            <a:endParaRPr lang="zh-TW" altLang="en-US" dirty="0"/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DDCE2288-8B02-4DC2-9E8C-4110D5F05FEB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4683669" y="1264556"/>
            <a:ext cx="10363826" cy="78883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2400" b="1" dirty="0"/>
              <a:t>-Hourglass module</a:t>
            </a:r>
            <a:endParaRPr lang="zh-TW" altLang="en-US" sz="2400" b="1" dirty="0"/>
          </a:p>
        </p:txBody>
      </p:sp>
      <p:sp>
        <p:nvSpPr>
          <p:cNvPr id="10" name="內容版面配置區 2">
            <a:extLst>
              <a:ext uri="{FF2B5EF4-FFF2-40B4-BE49-F238E27FC236}">
                <a16:creationId xmlns:a16="http://schemas.microsoft.com/office/drawing/2014/main" id="{D45E4AED-BCF2-4E21-8733-F59A7330FC7A}"/>
              </a:ext>
            </a:extLst>
          </p:cNvPr>
          <p:cNvSpPr txBox="1">
            <a:spLocks/>
          </p:cNvSpPr>
          <p:nvPr/>
        </p:nvSpPr>
        <p:spPr>
          <a:xfrm>
            <a:off x="913774" y="2367092"/>
            <a:ext cx="9898605" cy="364869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TW" sz="2400" dirty="0"/>
              <a:t>The convolution layer has a 3D kernel of size 5 × 5 × 5, and the residual block contains two convolutional layers with kernels    3 × 3 × 3 and stride 1.</a:t>
            </a:r>
          </a:p>
          <a:p>
            <a:r>
              <a:rPr lang="en-US" altLang="zh-TW" sz="2400" dirty="0"/>
              <a:t>The output of this residual block is a new shape feature map S (1) of size 88 × 88 × 88 × 8.</a:t>
            </a:r>
          </a:p>
          <a:p>
            <a:r>
              <a:rPr lang="en-US" altLang="zh-TW" sz="2400" dirty="0"/>
              <a:t>The decoder is made out of 3 residual blocks that are symmetric to the encoder.</a:t>
            </a:r>
          </a:p>
          <a:p>
            <a:r>
              <a:rPr lang="en-US" altLang="zh-TW" sz="2400" dirty="0"/>
              <a:t>The decoder outputs a feature map with the same resolution as the input (size 88 × 88 × 88 × 8).</a:t>
            </a:r>
          </a:p>
        </p:txBody>
      </p:sp>
    </p:spTree>
    <p:extLst>
      <p:ext uri="{BB962C8B-B14F-4D97-AF65-F5344CB8AC3E}">
        <p14:creationId xmlns:p14="http://schemas.microsoft.com/office/powerpoint/2010/main" val="39370520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BCFA8C9-FE6C-489B-9A2C-CE4F5D35EE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Architecture</a:t>
            </a:r>
            <a:br>
              <a:rPr lang="en-US" altLang="zh-TW" dirty="0"/>
            </a:br>
            <a:endParaRPr lang="zh-TW" altLang="en-US" dirty="0"/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DDCE2288-8B02-4DC2-9E8C-4110D5F05FEB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4683669" y="1264556"/>
            <a:ext cx="10363826" cy="78883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2400" b="1" dirty="0"/>
              <a:t>-Stacked hourglass network</a:t>
            </a:r>
            <a:endParaRPr lang="zh-TW" altLang="en-US" sz="2400" b="1" dirty="0"/>
          </a:p>
        </p:txBody>
      </p:sp>
      <p:sp>
        <p:nvSpPr>
          <p:cNvPr id="10" name="內容版面配置區 2">
            <a:extLst>
              <a:ext uri="{FF2B5EF4-FFF2-40B4-BE49-F238E27FC236}">
                <a16:creationId xmlns:a16="http://schemas.microsoft.com/office/drawing/2014/main" id="{D45E4AED-BCF2-4E21-8733-F59A7330FC7A}"/>
              </a:ext>
            </a:extLst>
          </p:cNvPr>
          <p:cNvSpPr txBox="1">
            <a:spLocks/>
          </p:cNvSpPr>
          <p:nvPr/>
        </p:nvSpPr>
        <p:spPr>
          <a:xfrm>
            <a:off x="913774" y="2367092"/>
            <a:ext cx="9898605" cy="364869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TW" sz="2400" dirty="0"/>
              <a:t>The predictions of joints and bones are inter-dependent i.e., the location of joints should affect the location of bones and vice versa.</a:t>
            </a:r>
          </a:p>
          <a:p>
            <a:r>
              <a:rPr lang="en-US" altLang="zh-TW" sz="2400" dirty="0"/>
              <a:t>To avoid multiple near-duplicate joint predictions, we apply non-maximum suppression as a postprocessing step to obtain the joints of the animation skeleton.</a:t>
            </a:r>
          </a:p>
          <a:p>
            <a:r>
              <a:rPr lang="en-US" altLang="zh-TW" sz="2400" dirty="0"/>
              <a:t>We use a Minimum Spanning Tree (MST) algorithm that minimizes a cost function over edges between extracted joints representing candidate skeleton bones.</a:t>
            </a:r>
          </a:p>
        </p:txBody>
      </p:sp>
    </p:spTree>
    <p:extLst>
      <p:ext uri="{BB962C8B-B14F-4D97-AF65-F5344CB8AC3E}">
        <p14:creationId xmlns:p14="http://schemas.microsoft.com/office/powerpoint/2010/main" val="19664771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BCFA8C9-FE6C-489B-9A2C-CE4F5D35EE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Training</a:t>
            </a:r>
            <a:br>
              <a:rPr lang="en-US" altLang="zh-TW" dirty="0"/>
            </a:br>
            <a:endParaRPr lang="zh-TW" altLang="en-US" dirty="0"/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DDCE2288-8B02-4DC2-9E8C-4110D5F05FEB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4683669" y="1264556"/>
            <a:ext cx="10363826" cy="78883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2400" b="1" dirty="0"/>
              <a:t>-Dataset</a:t>
            </a:r>
            <a:endParaRPr lang="zh-TW" altLang="en-US" sz="2400" b="1" dirty="0"/>
          </a:p>
        </p:txBody>
      </p:sp>
      <p:sp>
        <p:nvSpPr>
          <p:cNvPr id="10" name="內容版面配置區 2">
            <a:extLst>
              <a:ext uri="{FF2B5EF4-FFF2-40B4-BE49-F238E27FC236}">
                <a16:creationId xmlns:a16="http://schemas.microsoft.com/office/drawing/2014/main" id="{D45E4AED-BCF2-4E21-8733-F59A7330FC7A}"/>
              </a:ext>
            </a:extLst>
          </p:cNvPr>
          <p:cNvSpPr txBox="1">
            <a:spLocks/>
          </p:cNvSpPr>
          <p:nvPr/>
        </p:nvSpPr>
        <p:spPr>
          <a:xfrm>
            <a:off x="1146697" y="1671005"/>
            <a:ext cx="9898605" cy="364869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TW" sz="2400" dirty="0"/>
              <a:t>We first collected a dataset of 3277 rigged characters from an online repository, called Models Resource.</a:t>
            </a:r>
          </a:p>
          <a:p>
            <a:r>
              <a:rPr lang="en-US" altLang="zh-TW" sz="2400" dirty="0"/>
              <a:t>The average number of joints per character in our dataset was 26.4. </a:t>
            </a:r>
          </a:p>
          <a:p>
            <a:r>
              <a:rPr lang="en-US" altLang="zh-TW" sz="2400" dirty="0"/>
              <a:t>In total, we generated up to 5 variations of each model in our training split, resulting totally in 15, 526 training models. </a:t>
            </a:r>
          </a:p>
        </p:txBody>
      </p:sp>
      <p:pic>
        <p:nvPicPr>
          <p:cNvPr id="3" name="圖片 2">
            <a:extLst>
              <a:ext uri="{FF2B5EF4-FFF2-40B4-BE49-F238E27FC236}">
                <a16:creationId xmlns:a16="http://schemas.microsoft.com/office/drawing/2014/main" id="{1DC02540-9D15-48DE-83B5-CF1C6FF935C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20552" y="4355444"/>
            <a:ext cx="3904248" cy="23206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018468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BCFA8C9-FE6C-489B-9A2C-CE4F5D35EE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Training </a:t>
            </a:r>
            <a:br>
              <a:rPr lang="en-US" altLang="zh-TW" dirty="0"/>
            </a:br>
            <a:endParaRPr lang="zh-TW" altLang="en-US" dirty="0"/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DDCE2288-8B02-4DC2-9E8C-4110D5F05FEB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4683669" y="1264556"/>
            <a:ext cx="10363826" cy="78883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2400" b="1" dirty="0"/>
              <a:t>-</a:t>
            </a:r>
            <a:r>
              <a:rPr lang="en-US" altLang="zh-TW" sz="2400" b="1" dirty="0" err="1"/>
              <a:t>Trainning</a:t>
            </a:r>
            <a:r>
              <a:rPr lang="en-US" altLang="zh-TW" sz="2400" b="1" dirty="0"/>
              <a:t> objective</a:t>
            </a:r>
            <a:endParaRPr lang="zh-TW" altLang="en-US" sz="2400" b="1" dirty="0"/>
          </a:p>
        </p:txBody>
      </p:sp>
      <p:sp>
        <p:nvSpPr>
          <p:cNvPr id="10" name="內容版面配置區 2">
            <a:extLst>
              <a:ext uri="{FF2B5EF4-FFF2-40B4-BE49-F238E27FC236}">
                <a16:creationId xmlns:a16="http://schemas.microsoft.com/office/drawing/2014/main" id="{D45E4AED-BCF2-4E21-8733-F59A7330FC7A}"/>
              </a:ext>
            </a:extLst>
          </p:cNvPr>
          <p:cNvSpPr txBox="1">
            <a:spLocks/>
          </p:cNvSpPr>
          <p:nvPr/>
        </p:nvSpPr>
        <p:spPr>
          <a:xfrm>
            <a:off x="1146697" y="1671005"/>
            <a:ext cx="9898605" cy="364869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TW" sz="2400" dirty="0"/>
              <a:t>Then for each training model m, we generate a target map for joints Pˆ </a:t>
            </a:r>
            <a:r>
              <a:rPr lang="en-US" altLang="zh-TW" sz="1600" dirty="0" err="1"/>
              <a:t>v,m</a:t>
            </a:r>
            <a:r>
              <a:rPr lang="en-US" altLang="zh-TW" sz="2400" dirty="0"/>
              <a:t> and bones Pˆ </a:t>
            </a:r>
            <a:r>
              <a:rPr lang="en-US" altLang="zh-TW" sz="1600" dirty="0" err="1"/>
              <a:t>b,m</a:t>
            </a:r>
            <a:r>
              <a:rPr lang="en-US" altLang="zh-TW" sz="2400" dirty="0"/>
              <a:t> based on their animation skeleton.</a:t>
            </a:r>
          </a:p>
        </p:txBody>
      </p:sp>
      <p:pic>
        <p:nvPicPr>
          <p:cNvPr id="4" name="圖片 3">
            <a:extLst>
              <a:ext uri="{FF2B5EF4-FFF2-40B4-BE49-F238E27FC236}">
                <a16:creationId xmlns:a16="http://schemas.microsoft.com/office/drawing/2014/main" id="{377B9F1C-9003-46D8-AE7B-0353F3F2DD3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23262" y="2707547"/>
            <a:ext cx="7345475" cy="31774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369491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BCFA8C9-FE6C-489B-9A2C-CE4F5D35EE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Results</a:t>
            </a:r>
            <a:endParaRPr lang="zh-TW" altLang="en-US" dirty="0"/>
          </a:p>
        </p:txBody>
      </p:sp>
      <p:pic>
        <p:nvPicPr>
          <p:cNvPr id="11" name="圖片 10">
            <a:extLst>
              <a:ext uri="{FF2B5EF4-FFF2-40B4-BE49-F238E27FC236}">
                <a16:creationId xmlns:a16="http://schemas.microsoft.com/office/drawing/2014/main" id="{F35976CF-C0D3-4772-83EA-EB71794CB27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04816" y="1804737"/>
            <a:ext cx="10199795" cy="3882191"/>
          </a:xfrm>
          <a:prstGeom prst="rect">
            <a:avLst/>
          </a:prstGeom>
        </p:spPr>
      </p:pic>
      <p:sp>
        <p:nvSpPr>
          <p:cNvPr id="12" name="內容版面配置區 5">
            <a:extLst>
              <a:ext uri="{FF2B5EF4-FFF2-40B4-BE49-F238E27FC236}">
                <a16:creationId xmlns:a16="http://schemas.microsoft.com/office/drawing/2014/main" id="{07F77C30-EDD3-4E1A-88E1-4031D7686188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4683669" y="1264556"/>
            <a:ext cx="10363826" cy="78883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2400" b="1" dirty="0"/>
              <a:t>-Comparisons</a:t>
            </a:r>
            <a:endParaRPr lang="zh-TW" alt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70943138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BCFA8C9-FE6C-489B-9A2C-CE4F5D35EE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Results</a:t>
            </a:r>
            <a:endParaRPr lang="zh-TW" altLang="en-US" dirty="0"/>
          </a:p>
        </p:txBody>
      </p:sp>
      <p:sp>
        <p:nvSpPr>
          <p:cNvPr id="12" name="內容版面配置區 5">
            <a:extLst>
              <a:ext uri="{FF2B5EF4-FFF2-40B4-BE49-F238E27FC236}">
                <a16:creationId xmlns:a16="http://schemas.microsoft.com/office/drawing/2014/main" id="{07F77C30-EDD3-4E1A-88E1-4031D7686188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4683669" y="1264556"/>
            <a:ext cx="10363826" cy="78883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2400" b="1" dirty="0"/>
              <a:t>-Comparisons</a:t>
            </a:r>
            <a:endParaRPr lang="zh-TW" altLang="en-US" sz="2400" b="1" dirty="0"/>
          </a:p>
        </p:txBody>
      </p:sp>
      <p:pic>
        <p:nvPicPr>
          <p:cNvPr id="3" name="圖片 2">
            <a:extLst>
              <a:ext uri="{FF2B5EF4-FFF2-40B4-BE49-F238E27FC236}">
                <a16:creationId xmlns:a16="http://schemas.microsoft.com/office/drawing/2014/main" id="{3431CB71-7DEC-4894-9766-9FE6FC342F8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12595" y="1905000"/>
            <a:ext cx="6852987" cy="2101818"/>
          </a:xfrm>
          <a:prstGeom prst="rect">
            <a:avLst/>
          </a:prstGeom>
        </p:spPr>
      </p:pic>
      <p:sp>
        <p:nvSpPr>
          <p:cNvPr id="4" name="內容版面配置區 2">
            <a:extLst>
              <a:ext uri="{FF2B5EF4-FFF2-40B4-BE49-F238E27FC236}">
                <a16:creationId xmlns:a16="http://schemas.microsoft.com/office/drawing/2014/main" id="{1E305D34-413A-4956-BD08-3B42250BE475}"/>
              </a:ext>
            </a:extLst>
          </p:cNvPr>
          <p:cNvSpPr txBox="1">
            <a:spLocks/>
          </p:cNvSpPr>
          <p:nvPr/>
        </p:nvSpPr>
        <p:spPr>
          <a:xfrm>
            <a:off x="1900676" y="4409541"/>
            <a:ext cx="9898605" cy="364869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TW" sz="2400" dirty="0"/>
              <a:t>Our CD-joint2bone measure is also lower than CD-joint indicating that our predicted skeletons tend to overlap more with the reference ones.</a:t>
            </a:r>
          </a:p>
          <a:p>
            <a:r>
              <a:rPr lang="en-US" altLang="zh-TW" sz="2400" dirty="0"/>
              <a:t>MR : If a predicted joint is located closer to a reference joint than this tolerance, it counts as a correct prediction.</a:t>
            </a:r>
          </a:p>
        </p:txBody>
      </p:sp>
    </p:spTree>
    <p:extLst>
      <p:ext uri="{BB962C8B-B14F-4D97-AF65-F5344CB8AC3E}">
        <p14:creationId xmlns:p14="http://schemas.microsoft.com/office/powerpoint/2010/main" val="339020418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BCFA8C9-FE6C-489B-9A2C-CE4F5D35EE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Conclusion</a:t>
            </a:r>
            <a:br>
              <a:rPr lang="en-US" altLang="zh-TW" dirty="0"/>
            </a:br>
            <a:endParaRPr lang="zh-TW" altLang="en-US" dirty="0"/>
          </a:p>
        </p:txBody>
      </p:sp>
      <p:sp>
        <p:nvSpPr>
          <p:cNvPr id="10" name="內容版面配置區 2">
            <a:extLst>
              <a:ext uri="{FF2B5EF4-FFF2-40B4-BE49-F238E27FC236}">
                <a16:creationId xmlns:a16="http://schemas.microsoft.com/office/drawing/2014/main" id="{D45E4AED-BCF2-4E21-8733-F59A7330FC7A}"/>
              </a:ext>
            </a:extLst>
          </p:cNvPr>
          <p:cNvSpPr txBox="1">
            <a:spLocks/>
          </p:cNvSpPr>
          <p:nvPr/>
        </p:nvSpPr>
        <p:spPr>
          <a:xfrm>
            <a:off x="1146697" y="1671005"/>
            <a:ext cx="9898605" cy="364869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TW" sz="2400" dirty="0"/>
              <a:t>We presented a method for learning animation skeletons for 3D computer characters.</a:t>
            </a:r>
          </a:p>
          <a:p>
            <a:r>
              <a:rPr lang="en-US" altLang="zh-TW" sz="2400" dirty="0"/>
              <a:t>Our method represents a first step towards learning a generic, cross-category model for producing animation skeletons of 3D models.</a:t>
            </a:r>
          </a:p>
          <a:p>
            <a:r>
              <a:rPr lang="en-US" altLang="zh-TW" sz="2400" dirty="0"/>
              <a:t>The method is based on a volumetric networks with limited resolution, which can result in missing joints for small parts, such as fingers, or misplacing other joints, such as knees and elbows.</a:t>
            </a:r>
          </a:p>
        </p:txBody>
      </p:sp>
    </p:spTree>
    <p:extLst>
      <p:ext uri="{BB962C8B-B14F-4D97-AF65-F5344CB8AC3E}">
        <p14:creationId xmlns:p14="http://schemas.microsoft.com/office/powerpoint/2010/main" val="40879784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2F0E3E7-59E9-4190-A771-C052F0DB71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39843" y="672237"/>
            <a:ext cx="8911687" cy="1280890"/>
          </a:xfrm>
        </p:spPr>
        <p:txBody>
          <a:bodyPr/>
          <a:lstStyle/>
          <a:p>
            <a:r>
              <a:rPr lang="en-US" altLang="zh-TW" dirty="0"/>
              <a:t>Outline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6AC9DC84-F9BE-46C1-A559-434EDC2F9709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639843" y="1953127"/>
            <a:ext cx="10363826" cy="3424107"/>
          </a:xfrm>
        </p:spPr>
        <p:txBody>
          <a:bodyPr>
            <a:normAutofit/>
          </a:bodyPr>
          <a:lstStyle/>
          <a:p>
            <a:r>
              <a:rPr lang="en-US" altLang="zh-TW" sz="2400" dirty="0"/>
              <a:t>Introduction</a:t>
            </a:r>
          </a:p>
          <a:p>
            <a:r>
              <a:rPr lang="en-US" altLang="zh-TW" sz="2400" dirty="0"/>
              <a:t>Related Work</a:t>
            </a:r>
          </a:p>
          <a:p>
            <a:r>
              <a:rPr lang="en-US" altLang="zh-TW" sz="2400" dirty="0"/>
              <a:t>Overview</a:t>
            </a:r>
          </a:p>
          <a:p>
            <a:r>
              <a:rPr lang="en-US" altLang="zh-TW" sz="2400" dirty="0"/>
              <a:t>Architecture</a:t>
            </a:r>
          </a:p>
          <a:p>
            <a:r>
              <a:rPr lang="en-US" altLang="zh-TW" sz="2400" dirty="0" err="1"/>
              <a:t>Trainning</a:t>
            </a:r>
            <a:endParaRPr lang="en-US" altLang="zh-TW" sz="2400" dirty="0"/>
          </a:p>
          <a:p>
            <a:r>
              <a:rPr lang="en-US" altLang="zh-TW" sz="2400" dirty="0"/>
              <a:t>Results</a:t>
            </a:r>
          </a:p>
          <a:p>
            <a:r>
              <a:rPr lang="en-US" altLang="zh-TW" sz="2400" dirty="0" err="1"/>
              <a:t>Conclution</a:t>
            </a:r>
            <a:endParaRPr lang="en-US" altLang="zh-TW" sz="2400" dirty="0"/>
          </a:p>
          <a:p>
            <a:endParaRPr lang="zh-TW" altLang="en-US" sz="2400" dirty="0"/>
          </a:p>
        </p:txBody>
      </p:sp>
    </p:spTree>
    <p:extLst>
      <p:ext uri="{BB962C8B-B14F-4D97-AF65-F5344CB8AC3E}">
        <p14:creationId xmlns:p14="http://schemas.microsoft.com/office/powerpoint/2010/main" val="42940475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BCFA8C9-FE6C-489B-9A2C-CE4F5D35EE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Introduction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1DAF61C4-CE6A-4400-A451-9F1D970F54BC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870510" y="2033777"/>
            <a:ext cx="5225490" cy="3629086"/>
          </a:xfrm>
        </p:spPr>
        <p:txBody>
          <a:bodyPr>
            <a:normAutofit/>
          </a:bodyPr>
          <a:lstStyle/>
          <a:p>
            <a:r>
              <a:rPr lang="en-US" altLang="zh-TW" sz="2400" dirty="0"/>
              <a:t>Skeleton-based representation</a:t>
            </a:r>
          </a:p>
          <a:p>
            <a:r>
              <a:rPr lang="en-US" altLang="zh-TW" sz="2400" dirty="0"/>
              <a:t>Various input models (polygon) :                                                                                        s humanoids, quadrupeds, birds, fish,                                                                                      robots and so on.</a:t>
            </a:r>
          </a:p>
          <a:p>
            <a:r>
              <a:rPr lang="en-US" altLang="zh-TW" sz="2400" dirty="0"/>
              <a:t>The method does not require input textual descriptions (labels) of joints.</a:t>
            </a:r>
          </a:p>
          <a:p>
            <a:endParaRPr lang="zh-TW" altLang="en-US" sz="2400" dirty="0"/>
          </a:p>
        </p:txBody>
      </p:sp>
      <p:pic>
        <p:nvPicPr>
          <p:cNvPr id="4" name="圖片 3">
            <a:extLst>
              <a:ext uri="{FF2B5EF4-FFF2-40B4-BE49-F238E27FC236}">
                <a16:creationId xmlns:a16="http://schemas.microsoft.com/office/drawing/2014/main" id="{33AE2F8F-8567-42BF-9896-E27B1C26452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0" y="1700463"/>
            <a:ext cx="5331888" cy="40907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15841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BCFA8C9-FE6C-489B-9A2C-CE4F5D35EE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Contributions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1DAF61C4-CE6A-4400-A451-9F1D970F54BC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9834437" cy="3424107"/>
          </a:xfrm>
        </p:spPr>
        <p:txBody>
          <a:bodyPr>
            <a:normAutofit/>
          </a:bodyPr>
          <a:lstStyle/>
          <a:p>
            <a:r>
              <a:rPr lang="en-US" altLang="zh-TW" sz="2400" dirty="0"/>
              <a:t>A deep architecture that incorporates volumetric and geometric shape features to predict animation skeletons tailored for input 3D models of articulated characters.                                                           </a:t>
            </a:r>
          </a:p>
          <a:p>
            <a:r>
              <a:rPr lang="en-US" altLang="zh-TW" sz="2400" dirty="0"/>
              <a:t>A method to control the level-of-detail of the output skeleton via a single, optional input parameter.</a:t>
            </a:r>
          </a:p>
          <a:p>
            <a:r>
              <a:rPr lang="en-US" altLang="zh-TW" sz="2400" dirty="0"/>
              <a:t>A dataset of rigged 3D computer character models mined from the web for training and testing learning methods for animation skeleton prediction. </a:t>
            </a:r>
            <a:endParaRPr lang="zh-TW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4407284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BCFA8C9-FE6C-489B-9A2C-CE4F5D35EE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Related Work</a:t>
            </a:r>
            <a:br>
              <a:rPr lang="en-US" altLang="zh-TW" dirty="0"/>
            </a:b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1DAF61C4-CE6A-4400-A451-9F1D970F54BC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9834437" cy="3424107"/>
          </a:xfrm>
        </p:spPr>
        <p:txBody>
          <a:bodyPr>
            <a:normAutofit/>
          </a:bodyPr>
          <a:lstStyle/>
          <a:p>
            <a:r>
              <a:rPr lang="en-US" altLang="zh-TW" sz="2400" dirty="0"/>
              <a:t>Early algorithms for skeleton extraction from 2D images were based on gradients of intensity maps or distance maps.</a:t>
            </a:r>
          </a:p>
          <a:p>
            <a:r>
              <a:rPr lang="en-US" altLang="zh-TW" sz="2400" dirty="0"/>
              <a:t>Their extracted joints often do not lie near locations where rigid parts are connected.</a:t>
            </a:r>
          </a:p>
          <a:p>
            <a:r>
              <a:rPr lang="en-US" altLang="zh-TW" sz="2400" dirty="0"/>
              <a:t>Geometric skeletons may produce segments for non-articulating parts (i.e., parts that lack their own motion).</a:t>
            </a:r>
            <a:endParaRPr lang="zh-TW" altLang="en-US" sz="2400" dirty="0"/>
          </a:p>
        </p:txBody>
      </p:sp>
      <p:sp>
        <p:nvSpPr>
          <p:cNvPr id="4" name="標題 1">
            <a:extLst>
              <a:ext uri="{FF2B5EF4-FFF2-40B4-BE49-F238E27FC236}">
                <a16:creationId xmlns:a16="http://schemas.microsoft.com/office/drawing/2014/main" id="{A98176D0-9E74-4DB2-9389-4907DD4E19D0}"/>
              </a:ext>
            </a:extLst>
          </p:cNvPr>
          <p:cNvSpPr txBox="1">
            <a:spLocks/>
          </p:cNvSpPr>
          <p:nvPr/>
        </p:nvSpPr>
        <p:spPr>
          <a:xfrm>
            <a:off x="5953745" y="1086202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altLang="zh-TW" sz="2800" b="1" dirty="0"/>
              <a:t>-Geometric skeletons</a:t>
            </a:r>
            <a:endParaRPr lang="zh-TW" alt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0116687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BCFA8C9-FE6C-489B-9A2C-CE4F5D35EE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Related Work</a:t>
            </a:r>
            <a:br>
              <a:rPr lang="en-US" altLang="zh-TW" dirty="0"/>
            </a:b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1DAF61C4-CE6A-4400-A451-9F1D970F54BC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9834437" cy="3424107"/>
          </a:xfrm>
        </p:spPr>
        <p:txBody>
          <a:bodyPr>
            <a:normAutofit/>
          </a:bodyPr>
          <a:lstStyle/>
          <a:p>
            <a:r>
              <a:rPr lang="en-US" altLang="zh-TW" sz="2400" dirty="0"/>
              <a:t>Methods that try to recover 3D locations of joints from 2D images  or directly from 3D point cloud and volumetric data.</a:t>
            </a:r>
          </a:p>
          <a:p>
            <a:r>
              <a:rPr lang="en-US" altLang="zh-TW" sz="2400" dirty="0"/>
              <a:t>These approaches aim to predict a pre-defined set of joints for a particular class of objects.</a:t>
            </a:r>
          </a:p>
          <a:p>
            <a:r>
              <a:rPr lang="en-US" altLang="zh-TW" sz="2400" dirty="0"/>
              <a:t>But</a:t>
            </a:r>
            <a:r>
              <a:rPr lang="zh-TW" altLang="en-US" sz="2400" dirty="0"/>
              <a:t> </a:t>
            </a:r>
            <a:r>
              <a:rPr lang="en-US" altLang="zh-TW" sz="2400" dirty="0"/>
              <a:t>we don’t assume any prior skeletal structure.</a:t>
            </a:r>
          </a:p>
        </p:txBody>
      </p:sp>
      <p:sp>
        <p:nvSpPr>
          <p:cNvPr id="4" name="標題 1">
            <a:extLst>
              <a:ext uri="{FF2B5EF4-FFF2-40B4-BE49-F238E27FC236}">
                <a16:creationId xmlns:a16="http://schemas.microsoft.com/office/drawing/2014/main" id="{A98176D0-9E74-4DB2-9389-4907DD4E19D0}"/>
              </a:ext>
            </a:extLst>
          </p:cNvPr>
          <p:cNvSpPr txBox="1">
            <a:spLocks/>
          </p:cNvSpPr>
          <p:nvPr/>
        </p:nvSpPr>
        <p:spPr>
          <a:xfrm>
            <a:off x="5953745" y="1086202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altLang="zh-TW" sz="2800" b="1" dirty="0"/>
              <a:t>-3D Pose Estimation</a:t>
            </a:r>
            <a:endParaRPr lang="zh-TW" alt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9221609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BCFA8C9-FE6C-489B-9A2C-CE4F5D35EE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Related Work</a:t>
            </a:r>
            <a:br>
              <a:rPr lang="en-US" altLang="zh-TW" dirty="0"/>
            </a:b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1DAF61C4-CE6A-4400-A451-9F1D970F54BC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9834437" cy="3424107"/>
          </a:xfrm>
        </p:spPr>
        <p:txBody>
          <a:bodyPr>
            <a:normAutofit/>
          </a:bodyPr>
          <a:lstStyle/>
          <a:p>
            <a:r>
              <a:rPr lang="en-US" altLang="zh-TW" sz="2400" dirty="0"/>
              <a:t>A popular method for automatically extracting an animation skeleton for an input 3D model is Pinocchio.</a:t>
            </a:r>
          </a:p>
          <a:p>
            <a:r>
              <a:rPr lang="en-US" altLang="zh-TW" sz="2400" dirty="0"/>
              <a:t>The method can evaluate the fitting cost for different templates.</a:t>
            </a:r>
          </a:p>
          <a:p>
            <a:r>
              <a:rPr lang="en-US" altLang="zh-TW" sz="2400" dirty="0"/>
              <a:t>But our method aims to learn a generic model of skeleton prediction without requiring any particular input templates.</a:t>
            </a:r>
            <a:endParaRPr lang="zh-TW" altLang="en-US" sz="2400" dirty="0"/>
          </a:p>
        </p:txBody>
      </p:sp>
      <p:sp>
        <p:nvSpPr>
          <p:cNvPr id="4" name="標題 1">
            <a:extLst>
              <a:ext uri="{FF2B5EF4-FFF2-40B4-BE49-F238E27FC236}">
                <a16:creationId xmlns:a16="http://schemas.microsoft.com/office/drawing/2014/main" id="{A98176D0-9E74-4DB2-9389-4907DD4E19D0}"/>
              </a:ext>
            </a:extLst>
          </p:cNvPr>
          <p:cNvSpPr txBox="1">
            <a:spLocks/>
          </p:cNvSpPr>
          <p:nvPr/>
        </p:nvSpPr>
        <p:spPr>
          <a:xfrm>
            <a:off x="5953745" y="1086202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altLang="zh-TW" sz="2800" b="1" dirty="0"/>
              <a:t>-Automatic </a:t>
            </a:r>
            <a:r>
              <a:rPr lang="en-US" altLang="zh-TW" sz="2800" b="1" dirty="0" err="1"/>
              <a:t>Charater</a:t>
            </a:r>
            <a:r>
              <a:rPr lang="en-US" altLang="zh-TW" sz="2800" b="1" dirty="0"/>
              <a:t> Rigging</a:t>
            </a:r>
            <a:endParaRPr lang="zh-TW" alt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5212132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BCFA8C9-FE6C-489B-9A2C-CE4F5D35EE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Overview</a:t>
            </a:r>
            <a:br>
              <a:rPr lang="en-US" altLang="zh-TW" dirty="0"/>
            </a:br>
            <a:endParaRPr lang="zh-TW" altLang="en-US" dirty="0"/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DDCE2288-8B02-4DC2-9E8C-4110D5F05FEB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507332" y="5800102"/>
            <a:ext cx="10363826" cy="342410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3200" dirty="0"/>
              <a:t>Pipeline of method and deep architecture</a:t>
            </a:r>
            <a:endParaRPr lang="zh-TW" altLang="en-US" sz="3200" dirty="0"/>
          </a:p>
        </p:txBody>
      </p:sp>
      <p:pic>
        <p:nvPicPr>
          <p:cNvPr id="7" name="圖片 6">
            <a:extLst>
              <a:ext uri="{FF2B5EF4-FFF2-40B4-BE49-F238E27FC236}">
                <a16:creationId xmlns:a16="http://schemas.microsoft.com/office/drawing/2014/main" id="{7BAFFE4A-303F-4BEE-B782-C39436E9C1E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7389" y="1993012"/>
            <a:ext cx="11220142" cy="3005638"/>
          </a:xfrm>
          <a:prstGeom prst="rect">
            <a:avLst/>
          </a:prstGeom>
        </p:spPr>
      </p:pic>
      <p:sp>
        <p:nvSpPr>
          <p:cNvPr id="8" name="內容版面配置區 5">
            <a:extLst>
              <a:ext uri="{FF2B5EF4-FFF2-40B4-BE49-F238E27FC236}">
                <a16:creationId xmlns:a16="http://schemas.microsoft.com/office/drawing/2014/main" id="{76FEDB4E-9752-4178-BC3B-A813BDF4FB39}"/>
              </a:ext>
            </a:extLst>
          </p:cNvPr>
          <p:cNvSpPr txBox="1">
            <a:spLocks/>
          </p:cNvSpPr>
          <p:nvPr/>
        </p:nvSpPr>
        <p:spPr>
          <a:xfrm>
            <a:off x="6322698" y="280958"/>
            <a:ext cx="10363826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US" altLang="zh-TW" sz="2400" dirty="0"/>
              <a:t>SDF (signed distance function)</a:t>
            </a:r>
          </a:p>
          <a:p>
            <a:pPr marL="0" indent="0">
              <a:buFont typeface="Wingdings 3" charset="2"/>
              <a:buNone/>
            </a:pPr>
            <a:r>
              <a:rPr lang="en-US" altLang="zh-TW" sz="2400" dirty="0"/>
              <a:t>LVD (local vertex density)</a:t>
            </a:r>
          </a:p>
          <a:p>
            <a:pPr marL="0" indent="0">
              <a:buFont typeface="Wingdings 3" charset="2"/>
              <a:buNone/>
            </a:pPr>
            <a:r>
              <a:rPr lang="en-US" altLang="zh-TW" sz="2400" dirty="0"/>
              <a:t>surface LSD (local shape diameter)</a:t>
            </a:r>
          </a:p>
          <a:p>
            <a:pPr marL="0" indent="0">
              <a:buFont typeface="Wingdings 3" charset="2"/>
              <a:buNone/>
            </a:pPr>
            <a:endParaRPr lang="en-US" altLang="zh-TW" sz="2400" dirty="0"/>
          </a:p>
          <a:p>
            <a:pPr marL="0" indent="0">
              <a:buFont typeface="Wingdings 3" charset="2"/>
              <a:buNone/>
            </a:pPr>
            <a:endParaRPr lang="zh-TW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2949800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BCFA8C9-FE6C-489B-9A2C-CE4F5D35EE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Overview</a:t>
            </a:r>
            <a:br>
              <a:rPr lang="en-US" altLang="zh-TW" dirty="0"/>
            </a:br>
            <a:endParaRPr lang="zh-TW" altLang="en-US" dirty="0"/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DDCE2288-8B02-4DC2-9E8C-4110D5F05FEB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4683669" y="1264556"/>
            <a:ext cx="10363826" cy="78883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2400" b="1" dirty="0"/>
              <a:t>-Simultaneous joint and bone prediction</a:t>
            </a:r>
            <a:endParaRPr lang="zh-TW" altLang="en-US" sz="2400" b="1" dirty="0"/>
          </a:p>
        </p:txBody>
      </p:sp>
      <p:sp>
        <p:nvSpPr>
          <p:cNvPr id="10" name="內容版面配置區 2">
            <a:extLst>
              <a:ext uri="{FF2B5EF4-FFF2-40B4-BE49-F238E27FC236}">
                <a16:creationId xmlns:a16="http://schemas.microsoft.com/office/drawing/2014/main" id="{D45E4AED-BCF2-4E21-8733-F59A7330FC7A}"/>
              </a:ext>
            </a:extLst>
          </p:cNvPr>
          <p:cNvSpPr txBox="1">
            <a:spLocks/>
          </p:cNvSpPr>
          <p:nvPr/>
        </p:nvSpPr>
        <p:spPr>
          <a:xfrm>
            <a:off x="913774" y="2367092"/>
            <a:ext cx="9834437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TW" sz="2400" dirty="0"/>
              <a:t>In general, input characters can vary significantly in terms of structure.</a:t>
            </a:r>
          </a:p>
          <a:p>
            <a:r>
              <a:rPr lang="en-US" altLang="zh-TW" sz="2400" dirty="0"/>
              <a:t>Since joint and bone predictions are not independent of each other, our method simultaneously learns to extract both through a shared stack of encoder-decoder modules.</a:t>
            </a:r>
          </a:p>
        </p:txBody>
      </p:sp>
    </p:spTree>
    <p:extLst>
      <p:ext uri="{BB962C8B-B14F-4D97-AF65-F5344CB8AC3E}">
        <p14:creationId xmlns:p14="http://schemas.microsoft.com/office/powerpoint/2010/main" val="433277511"/>
      </p:ext>
    </p:extLst>
  </p:cSld>
  <p:clrMapOvr>
    <a:masterClrMapping/>
  </p:clrMapOvr>
</p:sld>
</file>

<file path=ppt/theme/theme1.xml><?xml version="1.0" encoding="utf-8"?>
<a:theme xmlns:a="http://schemas.openxmlformats.org/drawingml/2006/main" name="絲縷">
  <a:themeElements>
    <a:clrScheme name="絲縷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絲縷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絲縷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114</TotalTime>
  <Words>980</Words>
  <Application>Microsoft Office PowerPoint</Application>
  <PresentationFormat>寬螢幕</PresentationFormat>
  <Paragraphs>87</Paragraphs>
  <Slides>19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19</vt:i4>
      </vt:variant>
    </vt:vector>
  </HeadingPairs>
  <TitlesOfParts>
    <vt:vector size="24" baseType="lpstr">
      <vt:lpstr>Arial</vt:lpstr>
      <vt:lpstr>Century Gothic</vt:lpstr>
      <vt:lpstr>Times New Roman</vt:lpstr>
      <vt:lpstr>Wingdings 3</vt:lpstr>
      <vt:lpstr>絲縷</vt:lpstr>
      <vt:lpstr>Predicting Animation Skeletons for 3D Articulated Models via Volumetric Nets</vt:lpstr>
      <vt:lpstr>Outline</vt:lpstr>
      <vt:lpstr>Introduction</vt:lpstr>
      <vt:lpstr>Contributions</vt:lpstr>
      <vt:lpstr>Related Work </vt:lpstr>
      <vt:lpstr>Related Work </vt:lpstr>
      <vt:lpstr>Related Work </vt:lpstr>
      <vt:lpstr>Overview </vt:lpstr>
      <vt:lpstr>Overview </vt:lpstr>
      <vt:lpstr>Overview </vt:lpstr>
      <vt:lpstr>Overview </vt:lpstr>
      <vt:lpstr>Architecture </vt:lpstr>
      <vt:lpstr>Architecture </vt:lpstr>
      <vt:lpstr>Architecture </vt:lpstr>
      <vt:lpstr>Training </vt:lpstr>
      <vt:lpstr>Training  </vt:lpstr>
      <vt:lpstr>Results</vt:lpstr>
      <vt:lpstr>Results</vt:lpstr>
      <vt:lpstr>Conclusion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Predicting Animation Skeletons for 3D Articulated Models via Volumetric Nets</dc:title>
  <dc:creator>溢茗 劉</dc:creator>
  <cp:lastModifiedBy>溢茗 劉</cp:lastModifiedBy>
  <cp:revision>13</cp:revision>
  <dcterms:created xsi:type="dcterms:W3CDTF">2020-11-04T03:10:50Z</dcterms:created>
  <dcterms:modified xsi:type="dcterms:W3CDTF">2020-11-04T05:05:20Z</dcterms:modified>
</cp:coreProperties>
</file>