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notesMasterIdLst>
    <p:notesMasterId r:id="rId42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請按這裡移動投影片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zh-TW" sz="2000" b="0" strike="noStrike" spc="-1">
                <a:latin typeface="Arial"/>
              </a:rPr>
              <a:t>請按這裡編輯備註格式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&lt;頁首&gt;</a:t>
            </a:r>
          </a:p>
        </p:txBody>
      </p:sp>
      <p:sp>
        <p:nvSpPr>
          <p:cNvPr id="53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&lt;日期/時間&gt;</a:t>
            </a:r>
          </a:p>
        </p:txBody>
      </p:sp>
      <p:sp>
        <p:nvSpPr>
          <p:cNvPr id="53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&lt;頁尾&gt;</a:t>
            </a:r>
          </a:p>
        </p:txBody>
      </p:sp>
      <p:sp>
        <p:nvSpPr>
          <p:cNvPr id="53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B8A934A-ED24-4D6E-944B-0D10A00FA10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zh-TW" sz="2000" b="0" strike="noStrike" spc="-1">
                <a:latin typeface="Arial"/>
              </a:rPr>
              <a:t>這是我要講的</a:t>
            </a:r>
            <a:r>
              <a:rPr lang="en-US" sz="2000" b="0" strike="noStrike" spc="-1">
                <a:latin typeface="Arial"/>
              </a:rPr>
              <a:t>outline. </a:t>
            </a: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zh-TW" sz="2000" b="0" strike="noStrike" spc="-1">
                <a:latin typeface="Arial"/>
              </a:rPr>
              <a:t>首先從介紹講到方法。</a:t>
            </a:r>
            <a:endParaRPr lang="en-US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zh-TW" sz="2000" b="0" strike="noStrike" spc="-1">
                <a:latin typeface="Arial"/>
              </a:rPr>
              <a:t>接著講他們的結果以及限制。</a:t>
            </a:r>
            <a:endParaRPr lang="en-US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zh-TW" sz="2000" b="0" strike="noStrike" spc="-1">
                <a:latin typeface="Arial"/>
              </a:rPr>
              <a:t>最後再講結論。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612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AF9ACD7-6739-426F-869B-F2AB053D582A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31" name="CustomShape 2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0" y="4323960"/>
            <a:ext cx="1743120" cy="77724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請按這裡編輯題名文字格式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latin typeface="Arial"/>
              </a:rPr>
              <a:t>請按這裡編輯大綱文字格式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800" b="0" strike="noStrike" spc="-1">
                <a:latin typeface="Arial"/>
              </a:rPr>
              <a:t>第二個大綱層次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400" b="0" strike="noStrike" spc="-1">
                <a:latin typeface="Arial"/>
              </a:rPr>
              <a:t>第三個大綱層次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latin typeface="Arial"/>
              </a:rPr>
              <a:t>第四個大綱層次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第五個大綱層次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第六個大綱層次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第七個大綱層次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80" name="CustomShape 15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-2880" y="711360"/>
            <a:ext cx="1587240" cy="50580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請按這裡編輯題名文字格式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latin typeface="Arial"/>
              </a:rPr>
              <a:t>請按這裡編輯大綱文字格式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800" b="0" strike="noStrike" spc="-1">
                <a:latin typeface="Arial"/>
              </a:rPr>
              <a:t>第二個大綱層次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400" b="0" strike="noStrike" spc="-1">
                <a:latin typeface="Arial"/>
              </a:rPr>
              <a:t>第三個大綱層次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latin typeface="Arial"/>
              </a:rPr>
              <a:t>第四個大綱層次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第五個大綱層次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第六個大綱層次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第七個大綱層次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133" name="CustomShape 2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3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4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5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7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8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9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0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1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2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13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5" name="Group 14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146" name="CustomShape 15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6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7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8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9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20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21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22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23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24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25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6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8" name="CustomShape 27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28"/>
          <p:cNvSpPr/>
          <p:nvPr/>
        </p:nvSpPr>
        <p:spPr>
          <a:xfrm flipV="1">
            <a:off x="-2880" y="711360"/>
            <a:ext cx="1587240" cy="50580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請按這裡編輯題名文字格式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61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latin typeface="Arial"/>
              </a:rPr>
              <a:t>請按這裡編輯大綱文字格式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800" b="0" strike="noStrike" spc="-1">
                <a:latin typeface="Arial"/>
              </a:rPr>
              <a:t>第二個大綱層次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400" b="0" strike="noStrike" spc="-1">
                <a:latin typeface="Arial"/>
              </a:rPr>
              <a:t>第三個大綱層次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latin typeface="Arial"/>
              </a:rPr>
              <a:t>第四個大綱層次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第五個大綱層次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第六個大綱層次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第七個大綱層次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199" name="CustomShape 2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4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5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6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7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8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9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0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11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2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3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1" name="Group 14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212" name="CustomShape 15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6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7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8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9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0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21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22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23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24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25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26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4" name="CustomShape 27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CustomShape 28"/>
          <p:cNvSpPr/>
          <p:nvPr/>
        </p:nvSpPr>
        <p:spPr>
          <a:xfrm flipV="1">
            <a:off x="-2880" y="711360"/>
            <a:ext cx="1587240" cy="50580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請按這裡編輯題名文字格式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27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latin typeface="Arial"/>
              </a:rPr>
              <a:t>請按這裡編輯大綱文字格式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800" b="0" strike="noStrike" spc="-1">
                <a:latin typeface="Arial"/>
              </a:rPr>
              <a:t>第二個大綱層次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400" b="0" strike="noStrike" spc="-1">
                <a:latin typeface="Arial"/>
              </a:rPr>
              <a:t>第三個大綱層次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latin typeface="Arial"/>
              </a:rPr>
              <a:t>第四個大綱層次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第五個大綱層次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第六個大綱層次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第七個大綱層次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1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265" name="CustomShape 2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3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4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5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6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7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8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9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10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11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12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13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7" name="Group 14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278" name="CustomShape 15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16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17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18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19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20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21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22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23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24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25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26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0" name="CustomShape 27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1" name="CustomShape 28"/>
          <p:cNvSpPr/>
          <p:nvPr/>
        </p:nvSpPr>
        <p:spPr>
          <a:xfrm flipV="1">
            <a:off x="-2880" y="711360"/>
            <a:ext cx="1587240" cy="50580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請按這裡編輯題名文字格式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93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latin typeface="Arial"/>
              </a:rPr>
              <a:t>請按這裡編輯大綱文字格式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800" b="0" strike="noStrike" spc="-1">
                <a:latin typeface="Arial"/>
              </a:rPr>
              <a:t>第二個大綱層次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400" b="0" strike="noStrike" spc="-1">
                <a:latin typeface="Arial"/>
              </a:rPr>
              <a:t>第三個大綱層次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latin typeface="Arial"/>
              </a:rPr>
              <a:t>第四個大綱層次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第五個大綱層次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第六個大綱層次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第七個大綱層次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1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331" name="CustomShape 2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CustomShape 3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CustomShape 4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CustomShape 5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6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CustomShape 7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8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CustomShape 9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10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11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12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13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43" name="Group 14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344" name="CustomShape 15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16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17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18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19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20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21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22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CustomShape 23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24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25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CustomShape 26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56" name="CustomShape 27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7" name="CustomShape 28"/>
          <p:cNvSpPr/>
          <p:nvPr/>
        </p:nvSpPr>
        <p:spPr>
          <a:xfrm flipV="1">
            <a:off x="-2880" y="711360"/>
            <a:ext cx="1587240" cy="50580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請按這裡編輯題名文字格式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5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latin typeface="Arial"/>
              </a:rPr>
              <a:t>請按這裡編輯大綱文字格式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800" b="0" strike="noStrike" spc="-1">
                <a:latin typeface="Arial"/>
              </a:rPr>
              <a:t>第二個大綱層次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400" b="0" strike="noStrike" spc="-1">
                <a:latin typeface="Arial"/>
              </a:rPr>
              <a:t>第三個大綱層次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latin typeface="Arial"/>
              </a:rPr>
              <a:t>第四個大綱層次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第五個大綱層次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第六個大綱層次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第七個大綱層次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roup 1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397" name="CustomShape 2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CustomShape 3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" name="CustomShape 4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CustomShape 5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CustomShape 6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CustomShape 7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CustomShape 8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CustomShape 9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CustomShape 10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CustomShape 11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CustomShape 12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" name="CustomShape 13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9" name="Group 14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410" name="CustomShape 15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" name="CustomShape 16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CustomShape 17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CustomShape 18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CustomShape 19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CustomShape 20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CustomShape 21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CustomShape 22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CustomShape 23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CustomShape 24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CustomShape 25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CustomShape 26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2" name="CustomShape 27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3" name="CustomShape 28"/>
          <p:cNvSpPr/>
          <p:nvPr/>
        </p:nvSpPr>
        <p:spPr>
          <a:xfrm flipV="1">
            <a:off x="-2880" y="711360"/>
            <a:ext cx="1587240" cy="50580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請按這裡編輯題名文字格式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2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latin typeface="Arial"/>
              </a:rPr>
              <a:t>請按這裡編輯大綱文字格式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800" b="0" strike="noStrike" spc="-1">
                <a:latin typeface="Arial"/>
              </a:rPr>
              <a:t>第二個大綱層次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400" b="0" strike="noStrike" spc="-1">
                <a:latin typeface="Arial"/>
              </a:rPr>
              <a:t>第三個大綱層次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latin typeface="Arial"/>
              </a:rPr>
              <a:t>第四個大綱層次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第五個大綱層次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第六個大綱層次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第七個大綱層次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roup 1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463" name="CustomShape 2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" name="CustomShape 3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CustomShape 4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" name="CustomShape 5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" name="CustomShape 6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CustomShape 7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" name="CustomShape 8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" name="CustomShape 9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" name="CustomShape 10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" name="CustomShape 11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" name="CustomShape 12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" name="CustomShape 13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75" name="Group 14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476" name="CustomShape 15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" name="CustomShape 16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" name="CustomShape 17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" name="CustomShape 18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" name="CustomShape 19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" name="CustomShape 20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" name="CustomShape 21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" name="CustomShape 22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" name="CustomShape 23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" name="CustomShape 24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" name="CustomShape 25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" name="CustomShape 26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88" name="CustomShape 27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9" name="CustomShape 28"/>
          <p:cNvSpPr/>
          <p:nvPr/>
        </p:nvSpPr>
        <p:spPr>
          <a:xfrm flipV="1">
            <a:off x="-2880" y="711360"/>
            <a:ext cx="1587240" cy="50580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0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請按這裡編輯題名文字格式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91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latin typeface="Arial"/>
              </a:rPr>
              <a:t>請按這裡編輯大綱文字格式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800" b="0" strike="noStrike" spc="-1">
                <a:latin typeface="Arial"/>
              </a:rPr>
              <a:t>第二個大綱層次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400" b="0" strike="noStrike" spc="-1">
                <a:latin typeface="Arial"/>
              </a:rPr>
              <a:t>第三個大綱層次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latin typeface="Arial"/>
              </a:rPr>
              <a:t>第四個大綱層次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第五個大綱層次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第六個大綱層次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第七個大綱層次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ustomShape 1"/>
          <p:cNvSpPr/>
          <p:nvPr/>
        </p:nvSpPr>
        <p:spPr>
          <a:xfrm>
            <a:off x="2577240" y="1247040"/>
            <a:ext cx="8913960" cy="22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1000" lnSpcReduction="10000"/>
          </a:bodyPr>
          <a:lstStyle/>
          <a:p>
            <a:pPr>
              <a:lnSpc>
                <a:spcPct val="100000"/>
              </a:lnSpc>
            </a:pPr>
            <a:r>
              <a:rPr lang="en-US" sz="5400" b="1" strike="noStrike" spc="-1">
                <a:solidFill>
                  <a:srgbClr val="262626"/>
                </a:solidFill>
                <a:latin typeface="Century Gothic"/>
                <a:ea typeface="DejaVu Sans"/>
              </a:rPr>
              <a:t>3D Shape Segmentation via Shape Fully Convolutional Networks 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535" name="CustomShape 2"/>
          <p:cNvSpPr/>
          <p:nvPr/>
        </p:nvSpPr>
        <p:spPr>
          <a:xfrm>
            <a:off x="1270800" y="5610960"/>
            <a:ext cx="7848000" cy="12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1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595959"/>
                </a:solidFill>
                <a:latin typeface="Century Gothic"/>
                <a:ea typeface="DejaVu Sans"/>
              </a:rPr>
              <a:t>State Key Lab for Novel Software Technology, Nanjing University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595959"/>
                </a:solidFill>
                <a:latin typeface="Century Gothic"/>
                <a:ea typeface="DejaVu Sans"/>
              </a:rPr>
              <a:t>Author: Pengyu Wang, Yuan Gan, Panpan Shui, Fenggen Yu , Yan Zhang , Songle Chen, Zhengxing Sun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0" strike="noStrike" spc="-1">
                <a:solidFill>
                  <a:srgbClr val="595959"/>
                </a:solidFill>
                <a:latin typeface="Century Gothic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36" name="CustomShape 3"/>
          <p:cNvSpPr/>
          <p:nvPr/>
        </p:nvSpPr>
        <p:spPr>
          <a:xfrm>
            <a:off x="10667880" y="6171120"/>
            <a:ext cx="1194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By: </a:t>
            </a:r>
            <a:r>
              <a:rPr lang="zh-TW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藍晧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37" name="CustomShape 4"/>
          <p:cNvSpPr/>
          <p:nvPr/>
        </p:nvSpPr>
        <p:spPr>
          <a:xfrm>
            <a:off x="4242240" y="4358160"/>
            <a:ext cx="443304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      </a:t>
            </a:r>
            <a:r>
              <a:rPr lang="en-US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Article: Science Direct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      Submitted: 2017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      Accepted: 2018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1936286" y="110628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Geometric Feature Extraction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  <p:sp>
        <p:nvSpPr>
          <p:cNvPr id="553" name="CustomShape 2"/>
          <p:cNvSpPr/>
          <p:nvPr/>
        </p:nvSpPr>
        <p:spPr>
          <a:xfrm>
            <a:off x="2042640" y="1944000"/>
            <a:ext cx="890064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Three low-level features: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Average geodesic distance (AGD)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Shape context (SC)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Spin Image (SI)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2"/>
          <p:cNvSpPr/>
          <p:nvPr/>
        </p:nvSpPr>
        <p:spPr>
          <a:xfrm>
            <a:off x="1936286" y="1953127"/>
            <a:ext cx="890064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440">
              <a:lnSpc>
                <a:spcPct val="100000"/>
              </a:lnSpc>
              <a:buClr>
                <a:srgbClr val="000000"/>
              </a:buClr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Average geodesic distance (AGD): Find shortest path from point to point and compute the  average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556" name="圖片 555"/>
          <p:cNvPicPr/>
          <p:nvPr/>
        </p:nvPicPr>
        <p:blipFill>
          <a:blip r:embed="rId2"/>
          <a:stretch/>
        </p:blipFill>
        <p:spPr>
          <a:xfrm>
            <a:off x="3312000" y="2664000"/>
            <a:ext cx="5583960" cy="3366720"/>
          </a:xfrm>
          <a:prstGeom prst="rect">
            <a:avLst/>
          </a:prstGeom>
          <a:ln>
            <a:noFill/>
          </a:ln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FFC199A6-8E1A-4E43-B817-40A31F5F27C7}"/>
              </a:ext>
            </a:extLst>
          </p:cNvPr>
          <p:cNvSpPr/>
          <p:nvPr/>
        </p:nvSpPr>
        <p:spPr>
          <a:xfrm>
            <a:off x="1936286" y="110628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Geometric Feature Extraction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圖片 557"/>
          <p:cNvPicPr/>
          <p:nvPr/>
        </p:nvPicPr>
        <p:blipFill>
          <a:blip r:embed="rId2"/>
          <a:stretch/>
        </p:blipFill>
        <p:spPr>
          <a:xfrm>
            <a:off x="3096000" y="1944000"/>
            <a:ext cx="6131880" cy="4447800"/>
          </a:xfrm>
          <a:prstGeom prst="rect">
            <a:avLst/>
          </a:prstGeom>
          <a:ln>
            <a:noFill/>
          </a:ln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2F041B04-C72C-4B53-AB93-0C87AED5B9C6}"/>
              </a:ext>
            </a:extLst>
          </p:cNvPr>
          <p:cNvSpPr/>
          <p:nvPr/>
        </p:nvSpPr>
        <p:spPr>
          <a:xfrm>
            <a:off x="1936286" y="110628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Geometric Feature Extraction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2"/>
          <p:cNvSpPr/>
          <p:nvPr/>
        </p:nvSpPr>
        <p:spPr>
          <a:xfrm>
            <a:off x="1936286" y="2041380"/>
            <a:ext cx="890064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Shape context (SC): A way of describing shapes that allows for measuring shape similarity and the recovering of point correspondences.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561" name="圖片 560"/>
          <p:cNvPicPr/>
          <p:nvPr/>
        </p:nvPicPr>
        <p:blipFill>
          <a:blip r:embed="rId2"/>
          <a:stretch/>
        </p:blipFill>
        <p:spPr>
          <a:xfrm>
            <a:off x="3569760" y="2817720"/>
            <a:ext cx="5213880" cy="3733920"/>
          </a:xfrm>
          <a:prstGeom prst="rect">
            <a:avLst/>
          </a:prstGeom>
          <a:ln>
            <a:noFill/>
          </a:ln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232B74E3-7318-4B0C-9E83-EF6495C0036E}"/>
              </a:ext>
            </a:extLst>
          </p:cNvPr>
          <p:cNvSpPr/>
          <p:nvPr/>
        </p:nvSpPr>
        <p:spPr>
          <a:xfrm>
            <a:off x="1936286" y="110628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Geometric Feature Extraction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2"/>
          <p:cNvSpPr/>
          <p:nvPr/>
        </p:nvSpPr>
        <p:spPr>
          <a:xfrm>
            <a:off x="1936286" y="2022275"/>
            <a:ext cx="890064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440">
              <a:lnSpc>
                <a:spcPct val="100000"/>
              </a:lnSpc>
              <a:buClr>
                <a:srgbClr val="000000"/>
              </a:buClr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Spin Image (SI): Describe feature description based on point cloud. Largely used for surface matching and object recognition in 3D scenes.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564" name="圖片 563"/>
          <p:cNvPicPr/>
          <p:nvPr/>
        </p:nvPicPr>
        <p:blipFill>
          <a:blip r:embed="rId2"/>
          <a:stretch/>
        </p:blipFill>
        <p:spPr>
          <a:xfrm>
            <a:off x="3600000" y="3330360"/>
            <a:ext cx="4952160" cy="2285280"/>
          </a:xfrm>
          <a:prstGeom prst="rect">
            <a:avLst/>
          </a:prstGeom>
          <a:ln>
            <a:noFill/>
          </a:ln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265EAC86-B92A-4D6C-827D-B573EE87EE30}"/>
              </a:ext>
            </a:extLst>
          </p:cNvPr>
          <p:cNvSpPr/>
          <p:nvPr/>
        </p:nvSpPr>
        <p:spPr>
          <a:xfrm>
            <a:off x="1936286" y="110628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Geometric Feature Extraction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圖片 565"/>
          <p:cNvPicPr/>
          <p:nvPr/>
        </p:nvPicPr>
        <p:blipFill>
          <a:blip r:embed="rId2"/>
          <a:stretch/>
        </p:blipFill>
        <p:spPr>
          <a:xfrm>
            <a:off x="2766960" y="1872000"/>
            <a:ext cx="5872680" cy="968760"/>
          </a:xfrm>
          <a:prstGeom prst="rect">
            <a:avLst/>
          </a:prstGeom>
          <a:ln>
            <a:noFill/>
          </a:ln>
        </p:spPr>
      </p:pic>
      <p:pic>
        <p:nvPicPr>
          <p:cNvPr id="567" name="圖片 566"/>
          <p:cNvPicPr/>
          <p:nvPr/>
        </p:nvPicPr>
        <p:blipFill>
          <a:blip r:embed="rId3"/>
          <a:stretch/>
        </p:blipFill>
        <p:spPr>
          <a:xfrm>
            <a:off x="2376000" y="3384000"/>
            <a:ext cx="6847560" cy="2714760"/>
          </a:xfrm>
          <a:prstGeom prst="rect">
            <a:avLst/>
          </a:prstGeom>
          <a:ln>
            <a:noFill/>
          </a:ln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181CB253-3FF9-4C3B-98C1-304350DF6327}"/>
              </a:ext>
            </a:extLst>
          </p:cNvPr>
          <p:cNvSpPr/>
          <p:nvPr/>
        </p:nvSpPr>
        <p:spPr>
          <a:xfrm>
            <a:off x="1936286" y="110628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Geometric Feature Extraction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圖片 568"/>
          <p:cNvPicPr/>
          <p:nvPr/>
        </p:nvPicPr>
        <p:blipFill>
          <a:blip r:embed="rId2"/>
          <a:stretch/>
        </p:blipFill>
        <p:spPr>
          <a:xfrm>
            <a:off x="826200" y="1797840"/>
            <a:ext cx="5293440" cy="4607640"/>
          </a:xfrm>
          <a:prstGeom prst="rect">
            <a:avLst/>
          </a:prstGeom>
          <a:ln>
            <a:noFill/>
          </a:ln>
        </p:spPr>
      </p:pic>
      <p:pic>
        <p:nvPicPr>
          <p:cNvPr id="570" name="圖片 569"/>
          <p:cNvPicPr/>
          <p:nvPr/>
        </p:nvPicPr>
        <p:blipFill>
          <a:blip r:embed="rId3"/>
          <a:stretch/>
        </p:blipFill>
        <p:spPr>
          <a:xfrm>
            <a:off x="6869160" y="893520"/>
            <a:ext cx="4722480" cy="587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圖片 4"/>
          <p:cNvPicPr/>
          <p:nvPr/>
        </p:nvPicPr>
        <p:blipFill>
          <a:blip r:embed="rId2"/>
          <a:stretch/>
        </p:blipFill>
        <p:spPr>
          <a:xfrm>
            <a:off x="326520" y="1404000"/>
            <a:ext cx="11637720" cy="3619800"/>
          </a:xfrm>
          <a:prstGeom prst="rect">
            <a:avLst/>
          </a:prstGeom>
          <a:ln>
            <a:noFill/>
          </a:ln>
        </p:spPr>
      </p:pic>
      <p:sp>
        <p:nvSpPr>
          <p:cNvPr id="572" name="CustomShape 1"/>
          <p:cNvSpPr/>
          <p:nvPr/>
        </p:nvSpPr>
        <p:spPr>
          <a:xfrm>
            <a:off x="1397880" y="5368680"/>
            <a:ext cx="65887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Century Gothic"/>
                <a:ea typeface="DejaVu Sans"/>
              </a:rPr>
              <a:t>Keypoints: </a:t>
            </a:r>
            <a:endParaRPr lang="en-US" sz="18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Breadth-first search</a:t>
            </a:r>
            <a:endParaRPr lang="en-US" sz="18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Receptive field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73" name="CustomShape 2"/>
          <p:cNvSpPr/>
          <p:nvPr/>
        </p:nvSpPr>
        <p:spPr>
          <a:xfrm>
            <a:off x="1595520" y="822034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Convolution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圖片 6"/>
          <p:cNvPicPr/>
          <p:nvPr/>
        </p:nvPicPr>
        <p:blipFill>
          <a:blip r:embed="rId2"/>
          <a:stretch/>
        </p:blipFill>
        <p:spPr>
          <a:xfrm>
            <a:off x="1152000" y="1440000"/>
            <a:ext cx="9318600" cy="3923280"/>
          </a:xfrm>
          <a:prstGeom prst="rect">
            <a:avLst/>
          </a:prstGeom>
          <a:ln>
            <a:noFill/>
          </a:ln>
        </p:spPr>
      </p:pic>
      <p:sp>
        <p:nvSpPr>
          <p:cNvPr id="575" name="CustomShape 1"/>
          <p:cNvSpPr/>
          <p:nvPr/>
        </p:nvSpPr>
        <p:spPr>
          <a:xfrm>
            <a:off x="1790949" y="821777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Pooling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  <p:sp>
        <p:nvSpPr>
          <p:cNvPr id="576" name="CustomShape 2"/>
          <p:cNvSpPr/>
          <p:nvPr/>
        </p:nvSpPr>
        <p:spPr>
          <a:xfrm>
            <a:off x="1368000" y="5472000"/>
            <a:ext cx="65887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Century Gothic"/>
                <a:ea typeface="DejaVu Sans"/>
              </a:rPr>
              <a:t>Keypoints: </a:t>
            </a:r>
            <a:endParaRPr lang="en-US" sz="18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Graph coarsening = 2</a:t>
            </a:r>
            <a:endParaRPr lang="en-US" sz="18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Pooling size = 4</a:t>
            </a:r>
            <a:endParaRPr lang="en-US" sz="18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Pooling method: max pooling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圖片 576"/>
          <p:cNvPicPr/>
          <p:nvPr/>
        </p:nvPicPr>
        <p:blipFill>
          <a:blip r:embed="rId2"/>
          <a:stretch/>
        </p:blipFill>
        <p:spPr>
          <a:xfrm>
            <a:off x="3168000" y="1440000"/>
            <a:ext cx="5412960" cy="5049000"/>
          </a:xfrm>
          <a:prstGeom prst="rect">
            <a:avLst/>
          </a:prstGeom>
          <a:ln>
            <a:noFill/>
          </a:ln>
        </p:spPr>
      </p:pic>
      <p:sp>
        <p:nvSpPr>
          <p:cNvPr id="578" name="CustomShape 1"/>
          <p:cNvSpPr/>
          <p:nvPr/>
        </p:nvSpPr>
        <p:spPr>
          <a:xfrm>
            <a:off x="1784418" y="88056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Generating Layer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2593080" y="1208520"/>
            <a:ext cx="8910360" cy="69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262626"/>
                </a:solidFill>
                <a:latin typeface="Century Gothic"/>
                <a:ea typeface="DejaVu Sans"/>
              </a:rPr>
              <a:t>Outline: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Introduction &amp; Abstract</a:t>
            </a:r>
            <a:endParaRPr lang="en-US" sz="18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Methods</a:t>
            </a:r>
            <a:endParaRPr lang="en-US" sz="18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Results</a:t>
            </a:r>
            <a:endParaRPr lang="en-US" sz="18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Experimental Discussion and Comparison</a:t>
            </a:r>
            <a:endParaRPr lang="en-US" sz="18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Conclusion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圖片 4"/>
          <p:cNvPicPr/>
          <p:nvPr/>
        </p:nvPicPr>
        <p:blipFill>
          <a:blip r:embed="rId2"/>
          <a:stretch/>
        </p:blipFill>
        <p:spPr>
          <a:xfrm>
            <a:off x="893520" y="926640"/>
            <a:ext cx="10403280" cy="5003280"/>
          </a:xfrm>
          <a:prstGeom prst="rect">
            <a:avLst/>
          </a:prstGeom>
          <a:ln>
            <a:noFill/>
          </a:ln>
        </p:spPr>
      </p:pic>
      <p:sp>
        <p:nvSpPr>
          <p:cNvPr id="580" name="CustomShape 1"/>
          <p:cNvSpPr/>
          <p:nvPr/>
        </p:nvSpPr>
        <p:spPr>
          <a:xfrm>
            <a:off x="2304000" y="6115320"/>
            <a:ext cx="8900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Model → convolution → pooling → generating → deconvolution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圖片 580"/>
          <p:cNvPicPr/>
          <p:nvPr/>
        </p:nvPicPr>
        <p:blipFill>
          <a:blip r:embed="rId2"/>
          <a:stretch/>
        </p:blipFill>
        <p:spPr>
          <a:xfrm>
            <a:off x="1872000" y="3150720"/>
            <a:ext cx="4761720" cy="808920"/>
          </a:xfrm>
          <a:prstGeom prst="rect">
            <a:avLst/>
          </a:prstGeom>
          <a:ln>
            <a:noFill/>
          </a:ln>
        </p:spPr>
      </p:pic>
      <p:sp>
        <p:nvSpPr>
          <p:cNvPr id="582" name="CustomShape 1"/>
          <p:cNvSpPr/>
          <p:nvPr/>
        </p:nvSpPr>
        <p:spPr>
          <a:xfrm>
            <a:off x="1826280" y="78624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4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6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Optimization: Multi-label graph cuts method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  <p:pic>
        <p:nvPicPr>
          <p:cNvPr id="583" name="圖片 582"/>
          <p:cNvPicPr/>
          <p:nvPr/>
        </p:nvPicPr>
        <p:blipFill>
          <a:blip r:embed="rId3"/>
          <a:stretch/>
        </p:blipFill>
        <p:spPr>
          <a:xfrm>
            <a:off x="6768000" y="1623960"/>
            <a:ext cx="4999680" cy="499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4747440" y="3111583"/>
            <a:ext cx="2697120" cy="84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262626"/>
                </a:solidFill>
                <a:latin typeface="Century Gothic"/>
                <a:ea typeface="DejaVu Sans"/>
              </a:rPr>
              <a:t>Results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圖片 5"/>
          <p:cNvPicPr/>
          <p:nvPr/>
        </p:nvPicPr>
        <p:blipFill>
          <a:blip r:embed="rId2"/>
          <a:stretch/>
        </p:blipFill>
        <p:spPr>
          <a:xfrm>
            <a:off x="975240" y="1186920"/>
            <a:ext cx="10422720" cy="4971600"/>
          </a:xfrm>
          <a:prstGeom prst="rect">
            <a:avLst/>
          </a:prstGeom>
          <a:ln>
            <a:noFill/>
          </a:ln>
        </p:spPr>
      </p:pic>
      <p:sp>
        <p:nvSpPr>
          <p:cNvPr id="586" name="CustomShape 1"/>
          <p:cNvSpPr/>
          <p:nvPr/>
        </p:nvSpPr>
        <p:spPr>
          <a:xfrm>
            <a:off x="1338840" y="6328800"/>
            <a:ext cx="5217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(a) Training result  (b) Testing result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1338840" y="6328800"/>
            <a:ext cx="5217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(a) Training result  (b) Testing result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588" name="圖片 2"/>
          <p:cNvPicPr/>
          <p:nvPr/>
        </p:nvPicPr>
        <p:blipFill>
          <a:blip r:embed="rId2"/>
          <a:stretch/>
        </p:blipFill>
        <p:spPr>
          <a:xfrm>
            <a:off x="603000" y="1751040"/>
            <a:ext cx="10984320" cy="450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圖片 4"/>
          <p:cNvPicPr/>
          <p:nvPr/>
        </p:nvPicPr>
        <p:blipFill>
          <a:blip r:embed="rId2"/>
          <a:stretch/>
        </p:blipFill>
        <p:spPr>
          <a:xfrm>
            <a:off x="0" y="1772280"/>
            <a:ext cx="12190680" cy="331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3072180" y="3056811"/>
            <a:ext cx="6047640" cy="11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Experimental Discussion and Comparison</a:t>
            </a:r>
            <a:endParaRPr lang="en-US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1995069" y="110628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Computation Time and Comparison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  <p:sp>
        <p:nvSpPr>
          <p:cNvPr id="592" name="CustomShape 2"/>
          <p:cNvSpPr/>
          <p:nvPr/>
        </p:nvSpPr>
        <p:spPr>
          <a:xfrm>
            <a:off x="2042640" y="1944000"/>
            <a:ext cx="8900640" cy="131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Intel(R) Xeon(R) CPU E5- 2620 v3 @ 2.40GHz with 12 cores and NVIDIA GeForce TITAN X GPU. 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Used </a:t>
            </a:r>
            <a:r>
              <a:rPr lang="en-US" sz="1800" b="0" strike="noStrike" spc="-1">
                <a:solidFill>
                  <a:srgbClr val="C42F1A"/>
                </a:solidFill>
                <a:latin typeface="Trebuchet MS"/>
                <a:ea typeface="DejaVu Sans"/>
              </a:rPr>
              <a:t>50 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shapes for training and triangles of each shape range from </a:t>
            </a:r>
            <a:r>
              <a:rPr lang="en-US" sz="1800" b="0" strike="noStrike" spc="-1">
                <a:solidFill>
                  <a:srgbClr val="C42F1A"/>
                </a:solidFill>
                <a:latin typeface="Trebuchet MS"/>
                <a:ea typeface="DejaVu Sans"/>
              </a:rPr>
              <a:t>1000~5000 </a:t>
            </a:r>
            <a:r>
              <a:rPr lang="en-US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takes </a:t>
            </a:r>
            <a:r>
              <a:rPr lang="en-US" sz="1800" b="0" strike="noStrike" spc="-1">
                <a:solidFill>
                  <a:srgbClr val="C42F1A"/>
                </a:solidFill>
                <a:latin typeface="Trebuchet MS"/>
                <a:ea typeface="DejaVu Sans"/>
              </a:rPr>
              <a:t>2 hours</a:t>
            </a:r>
            <a:r>
              <a:rPr lang="en-US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93" name="CustomShape 3"/>
          <p:cNvSpPr/>
          <p:nvPr/>
        </p:nvSpPr>
        <p:spPr>
          <a:xfrm>
            <a:off x="2115000" y="3581280"/>
            <a:ext cx="8900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From COSEG large dataset, selected:</a:t>
            </a:r>
            <a:r>
              <a:rPr lang="en-US" sz="1800" b="0" strike="noStrike" spc="-1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Trebuchet MS"/>
                <a:ea typeface="DejaVu Sans"/>
              </a:rPr>
              <a:t>50 </a:t>
            </a:r>
            <a:r>
              <a:rPr lang="en-US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shapes for training from the chair dataset. </a:t>
            </a:r>
            <a:r>
              <a:rPr lang="en-US" sz="1800" b="0" strike="noStrike" spc="-1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Trebuchet MS"/>
                <a:ea typeface="DejaVu Sans"/>
              </a:rPr>
              <a:t>20 </a:t>
            </a:r>
            <a:r>
              <a:rPr lang="en-US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shapes for training from the vase dataset.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594" name="圖片 593"/>
          <p:cNvPicPr/>
          <p:nvPr/>
        </p:nvPicPr>
        <p:blipFill>
          <a:blip r:embed="rId2"/>
          <a:stretch/>
        </p:blipFill>
        <p:spPr>
          <a:xfrm>
            <a:off x="2880000" y="4515120"/>
            <a:ext cx="6619320" cy="218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1910160" y="102204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7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Accuracy Comparison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  <p:pic>
        <p:nvPicPr>
          <p:cNvPr id="596" name="圖片 595"/>
          <p:cNvPicPr/>
          <p:nvPr/>
        </p:nvPicPr>
        <p:blipFill>
          <a:blip r:embed="rId2"/>
          <a:stretch/>
        </p:blipFill>
        <p:spPr>
          <a:xfrm>
            <a:off x="1656000" y="2180520"/>
            <a:ext cx="9124920" cy="4515120"/>
          </a:xfrm>
          <a:prstGeom prst="rect">
            <a:avLst/>
          </a:prstGeom>
          <a:ln>
            <a:noFill/>
          </a:ln>
        </p:spPr>
      </p:pic>
      <p:sp>
        <p:nvSpPr>
          <p:cNvPr id="597" name="CustomShape 2"/>
          <p:cNvSpPr/>
          <p:nvPr/>
        </p:nvSpPr>
        <p:spPr>
          <a:xfrm>
            <a:off x="1656000" y="1723320"/>
            <a:ext cx="9404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Princeton Benchmark: Randomly selected N=6 and N=12 shapes for training process.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2042640" y="110628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7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Feature Sensibility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  <p:sp>
        <p:nvSpPr>
          <p:cNvPr id="599" name="CustomShape 2"/>
          <p:cNvSpPr/>
          <p:nvPr/>
        </p:nvSpPr>
        <p:spPr>
          <a:xfrm>
            <a:off x="2042640" y="1944000"/>
            <a:ext cx="890064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In this paper, the author combines average geodesic distance, shape context, and spin image to produce the shape segmentation.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To verify the validity of the combination, they tried to classify the accuracy of each dataset of PSB under a single feature.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600" name="圖片 599"/>
          <p:cNvPicPr/>
          <p:nvPr/>
        </p:nvPicPr>
        <p:blipFill>
          <a:blip r:embed="rId2"/>
          <a:stretch/>
        </p:blipFill>
        <p:spPr>
          <a:xfrm>
            <a:off x="4021560" y="3427920"/>
            <a:ext cx="4618080" cy="337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CustomShape 1"/>
          <p:cNvSpPr/>
          <p:nvPr/>
        </p:nvSpPr>
        <p:spPr>
          <a:xfrm>
            <a:off x="3837039" y="3143897"/>
            <a:ext cx="4517921" cy="84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262626"/>
                </a:solidFill>
                <a:latin typeface="Century Gothic"/>
                <a:ea typeface="DejaVu Sans"/>
              </a:rPr>
              <a:t>Introduction &amp; Abstract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4747440" y="3092889"/>
            <a:ext cx="2697120" cy="84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Limitation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CustomShape 1"/>
          <p:cNvSpPr/>
          <p:nvPr/>
        </p:nvSpPr>
        <p:spPr>
          <a:xfrm>
            <a:off x="1982006" y="117036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Limitation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  <p:sp>
        <p:nvSpPr>
          <p:cNvPr id="603" name="CustomShape 2"/>
          <p:cNvSpPr/>
          <p:nvPr/>
        </p:nvSpPr>
        <p:spPr>
          <a:xfrm>
            <a:off x="2042640" y="1944000"/>
            <a:ext cx="89006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1.  Shapes involved in the calculation must be </a:t>
            </a:r>
            <a:r>
              <a:rPr lang="en-US" sz="1800" b="0" strike="noStrike" spc="-1">
                <a:solidFill>
                  <a:srgbClr val="C9211E"/>
                </a:solidFill>
                <a:latin typeface="Trebuchet MS"/>
                <a:ea typeface="DejaVu Sans"/>
              </a:rPr>
              <a:t>manifold meshes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, for they can easily determine the connection between triangles.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2. </a:t>
            </a:r>
            <a:r>
              <a:rPr lang="en-US" sz="1800" b="0" strike="noStrike" spc="-1">
                <a:solidFill>
                  <a:srgbClr val="C9211E"/>
                </a:solidFill>
                <a:latin typeface="Trebuchet MS"/>
                <a:ea typeface="DejaVu Sans"/>
              </a:rPr>
              <a:t>No feature selection function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04" name="CustomShape 3"/>
          <p:cNvSpPr/>
          <p:nvPr/>
        </p:nvSpPr>
        <p:spPr>
          <a:xfrm>
            <a:off x="1872000" y="5832000"/>
            <a:ext cx="8900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Future work: making it possible for automatic feature selection and build end-to-end structure.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605" name="圖片 604"/>
          <p:cNvPicPr/>
          <p:nvPr/>
        </p:nvPicPr>
        <p:blipFill>
          <a:blip r:embed="rId2"/>
          <a:stretch/>
        </p:blipFill>
        <p:spPr>
          <a:xfrm>
            <a:off x="2304000" y="3240000"/>
            <a:ext cx="3497040" cy="2447640"/>
          </a:xfrm>
          <a:prstGeom prst="rect">
            <a:avLst/>
          </a:prstGeom>
          <a:ln>
            <a:noFill/>
          </a:ln>
        </p:spPr>
      </p:pic>
      <p:pic>
        <p:nvPicPr>
          <p:cNvPr id="606" name="圖片 605"/>
          <p:cNvPicPr/>
          <p:nvPr/>
        </p:nvPicPr>
        <p:blipFill>
          <a:blip r:embed="rId3"/>
          <a:stretch/>
        </p:blipFill>
        <p:spPr>
          <a:xfrm>
            <a:off x="6411240" y="3231360"/>
            <a:ext cx="3452400" cy="245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CustomShape 1"/>
          <p:cNvSpPr/>
          <p:nvPr/>
        </p:nvSpPr>
        <p:spPr>
          <a:xfrm>
            <a:off x="4747440" y="3190860"/>
            <a:ext cx="2697120" cy="84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Conclusion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1"/>
          <p:cNvSpPr/>
          <p:nvPr/>
        </p:nvSpPr>
        <p:spPr>
          <a:xfrm>
            <a:off x="1949349" y="110628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Conclusions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  <p:sp>
        <p:nvSpPr>
          <p:cNvPr id="609" name="CustomShape 2"/>
          <p:cNvSpPr/>
          <p:nvPr/>
        </p:nvSpPr>
        <p:spPr>
          <a:xfrm>
            <a:off x="2042640" y="1944000"/>
            <a:ext cx="8900640" cy="33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Design a novel </a:t>
            </a:r>
            <a:r>
              <a:rPr lang="en-US" sz="1800" b="0" strike="noStrike" spc="-1">
                <a:solidFill>
                  <a:srgbClr val="C9211E"/>
                </a:solidFill>
                <a:latin typeface="Trebuchet MS"/>
                <a:ea typeface="DejaVu Sans"/>
              </a:rPr>
              <a:t>shape fully convolutional network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 architecture which can automatically carry out triangles-to-triangles </a:t>
            </a:r>
            <a:r>
              <a:rPr lang="en-US" sz="1800" b="0" strike="noStrike" spc="-1">
                <a:solidFill>
                  <a:srgbClr val="C9211E"/>
                </a:solidFill>
                <a:latin typeface="Trebuchet MS"/>
                <a:ea typeface="DejaVu Sans"/>
              </a:rPr>
              <a:t>learning and prediction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, and complete </a:t>
            </a:r>
            <a:r>
              <a:rPr lang="en-US" sz="1800" b="0" strike="noStrike" spc="-1">
                <a:solidFill>
                  <a:srgbClr val="C9211E"/>
                </a:solidFill>
                <a:latin typeface="Trebuchet MS"/>
                <a:ea typeface="DejaVu Sans"/>
              </a:rPr>
              <a:t>segmentation task with high quality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For more accurate segmentation results, they optimize the segmentation results using </a:t>
            </a:r>
            <a:r>
              <a:rPr lang="en-US" sz="1800" b="0" strike="noStrike" spc="-1">
                <a:solidFill>
                  <a:srgbClr val="C9211E"/>
                </a:solidFill>
                <a:latin typeface="Trebuchet MS"/>
                <a:ea typeface="DejaVu Sans"/>
              </a:rPr>
              <a:t>multi-label graph cut </a:t>
            </a: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method, which can also improve the local smoothness  of triangle labels.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  <a:ea typeface="DejaVu Sans"/>
              </a:rPr>
              <a:t>Obtain good results from both large and small datasets with small number of features.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1982160" y="1058091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000" lnSpcReduction="20000"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262626"/>
                </a:solidFill>
                <a:latin typeface="Century Gothic"/>
                <a:ea typeface="DejaVu Sans"/>
              </a:rPr>
              <a:t>Introduction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  <p:sp>
        <p:nvSpPr>
          <p:cNvPr id="542" name="CustomShape 2"/>
          <p:cNvSpPr/>
          <p:nvPr/>
        </p:nvSpPr>
        <p:spPr>
          <a:xfrm>
            <a:off x="1982160" y="2053080"/>
            <a:ext cx="8552520" cy="365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The results obtained from </a:t>
            </a:r>
            <a:r>
              <a:rPr lang="en-US" sz="1800" b="0" strike="noStrike" spc="-1">
                <a:solidFill>
                  <a:srgbClr val="FF0000"/>
                </a:solidFill>
                <a:latin typeface="Century Gothic"/>
                <a:ea typeface="DejaVu Sans"/>
              </a:rPr>
              <a:t>shape segmentation </a:t>
            </a: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can be applied to various fields of computer graphics, such as </a:t>
            </a:r>
            <a:r>
              <a:rPr lang="en-US" sz="1800" b="0" strike="noStrike" spc="-1">
                <a:solidFill>
                  <a:srgbClr val="FF0000"/>
                </a:solidFill>
                <a:latin typeface="Century Gothic"/>
                <a:ea typeface="DejaVu Sans"/>
              </a:rPr>
              <a:t>shape editing</a:t>
            </a: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, </a:t>
            </a:r>
            <a:r>
              <a:rPr lang="en-US" sz="1800" b="0" strike="noStrike" spc="-1">
                <a:solidFill>
                  <a:srgbClr val="FF0000"/>
                </a:solidFill>
                <a:latin typeface="Century Gothic"/>
                <a:ea typeface="DejaVu Sans"/>
              </a:rPr>
              <a:t>deformation</a:t>
            </a: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, and </a:t>
            </a:r>
            <a:r>
              <a:rPr lang="en-US" sz="1800" b="0" strike="noStrike" spc="-1">
                <a:solidFill>
                  <a:srgbClr val="FF0000"/>
                </a:solidFill>
                <a:latin typeface="Century Gothic"/>
                <a:ea typeface="DejaVu Sans"/>
              </a:rPr>
              <a:t>modelling</a:t>
            </a: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0000"/>
                </a:solidFill>
                <a:latin typeface="Century Gothic"/>
                <a:ea typeface="DejaVu Sans"/>
              </a:rPr>
              <a:t>Fully convolutional network (FCN) </a:t>
            </a: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can train pixel-to-pixels on semantic segmentation, with no requirement over the size of the input image.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70C0"/>
                </a:solidFill>
                <a:latin typeface="Century Gothic"/>
                <a:ea typeface="DejaVu Sans"/>
              </a:rPr>
              <a:t>Motivation: </a:t>
            </a: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Want to combine the concept of fully convolutional network with 3D shape instead of 2D image.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70C0"/>
                </a:solidFill>
                <a:latin typeface="Century Gothic"/>
                <a:ea typeface="DejaVu Sans"/>
              </a:rPr>
              <a:t>Challenge: </a:t>
            </a: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Data structure of a 3D shape is irregular, so it cannot be directly represented as the data structure of an image.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2"/>
          <p:cNvSpPr/>
          <p:nvPr/>
        </p:nvSpPr>
        <p:spPr>
          <a:xfrm>
            <a:off x="2064600" y="1893600"/>
            <a:ext cx="8900640" cy="393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Design and implement a new FCN architecture that operates directly on 3D shapes by converting 3D shape into a graph structure.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Combine two methods: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   1. </a:t>
            </a:r>
            <a:r>
              <a:rPr lang="en-US" sz="1800" b="0" strike="noStrike" spc="-1">
                <a:solidFill>
                  <a:srgbClr val="FF0000"/>
                </a:solidFill>
                <a:latin typeface="Century Gothic"/>
                <a:ea typeface="DejaVu Sans"/>
              </a:rPr>
              <a:t>FCN</a:t>
            </a: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process of convolution and pooling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   2. Existing methods of </a:t>
            </a:r>
            <a:r>
              <a:rPr lang="en-US" sz="1800" b="0" strike="noStrike" spc="-1">
                <a:solidFill>
                  <a:srgbClr val="FF0000"/>
                </a:solidFill>
                <a:latin typeface="Century Gothic"/>
                <a:ea typeface="DejaVu Sans"/>
              </a:rPr>
              <a:t>Graph Convolutional Neural Networks (GCNN)</a:t>
            </a: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Using the existing methods and concepts, the author design a new shape fully convolutional network architecture and named it </a:t>
            </a:r>
            <a:r>
              <a:rPr lang="en-US" sz="1800" b="0" i="1" strike="noStrike" spc="-1">
                <a:solidFill>
                  <a:srgbClr val="FF0000"/>
                </a:solidFill>
                <a:latin typeface="Century Gothic"/>
                <a:ea typeface="DejaVu Sans"/>
              </a:rPr>
              <a:t>Shape Fully Convolutional Network</a:t>
            </a: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(SFCN)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Century Gothic"/>
                <a:ea typeface="DejaVu Sans"/>
              </a:rPr>
              <a:t>Main devise: </a:t>
            </a:r>
            <a:endParaRPr lang="en-US" sz="18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A novel trained triangles-to-triangles model for shape segmentation</a:t>
            </a:r>
            <a:endParaRPr lang="en-US" sz="18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Use the multiple features of the shape to complete the training on the SFCN.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D685503A-855A-451E-A852-406219BD3377}"/>
              </a:ext>
            </a:extLst>
          </p:cNvPr>
          <p:cNvSpPr/>
          <p:nvPr/>
        </p:nvSpPr>
        <p:spPr>
          <a:xfrm>
            <a:off x="1982160" y="1058091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4500" lnSpcReduction="20000"/>
          </a:bodyPr>
          <a:lstStyle/>
          <a:p>
            <a:pPr>
              <a:lnSpc>
                <a:spcPct val="100000"/>
              </a:lnSpc>
            </a:pP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49322539-F710-461A-A066-A594673E11BE}"/>
              </a:ext>
            </a:extLst>
          </p:cNvPr>
          <p:cNvSpPr/>
          <p:nvPr/>
        </p:nvSpPr>
        <p:spPr>
          <a:xfrm>
            <a:off x="2064600" y="105588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000" lnSpcReduction="20000"/>
          </a:bodyPr>
          <a:lstStyle/>
          <a:p>
            <a:pPr>
              <a:lnSpc>
                <a:spcPct val="100000"/>
              </a:lnSpc>
            </a:pPr>
            <a:r>
              <a:rPr lang="en-US" sz="4200" b="0" strike="noStrike" spc="-1" dirty="0">
                <a:solidFill>
                  <a:srgbClr val="262626"/>
                </a:solidFill>
                <a:latin typeface="Century Gothic"/>
                <a:ea typeface="DejaVu Sans"/>
              </a:rPr>
              <a:t>Brief Method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圖片 8"/>
          <p:cNvPicPr/>
          <p:nvPr/>
        </p:nvPicPr>
        <p:blipFill>
          <a:blip r:embed="rId2"/>
          <a:stretch/>
        </p:blipFill>
        <p:spPr>
          <a:xfrm>
            <a:off x="2824200" y="1540080"/>
            <a:ext cx="6116040" cy="5113080"/>
          </a:xfrm>
          <a:prstGeom prst="rect">
            <a:avLst/>
          </a:prstGeom>
          <a:ln>
            <a:noFill/>
          </a:ln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D05D6DDB-33D4-4B3F-A745-8338D9D6DC5C}"/>
              </a:ext>
            </a:extLst>
          </p:cNvPr>
          <p:cNvSpPr/>
          <p:nvPr/>
        </p:nvSpPr>
        <p:spPr>
          <a:xfrm>
            <a:off x="1982160" y="1058091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000" lnSpcReduction="20000"/>
          </a:bodyPr>
          <a:lstStyle/>
          <a:p>
            <a:pPr>
              <a:lnSpc>
                <a:spcPct val="100000"/>
              </a:lnSpc>
            </a:pPr>
            <a:r>
              <a:rPr lang="en-US" sz="4200" b="0" strike="noStrike" spc="-1" dirty="0">
                <a:solidFill>
                  <a:srgbClr val="262626"/>
                </a:solidFill>
                <a:latin typeface="Century Gothic"/>
                <a:ea typeface="DejaVu Sans"/>
              </a:rPr>
              <a:t>Pipeline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1923223" y="1055880"/>
            <a:ext cx="639108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000" lnSpcReduction="20000"/>
          </a:bodyPr>
          <a:lstStyle/>
          <a:p>
            <a:pPr>
              <a:lnSpc>
                <a:spcPct val="100000"/>
              </a:lnSpc>
            </a:pPr>
            <a:r>
              <a:rPr lang="en-US" sz="4200" b="0" strike="noStrike" spc="-1" dirty="0">
                <a:solidFill>
                  <a:srgbClr val="262626"/>
                </a:solidFill>
                <a:latin typeface="Century Gothic"/>
                <a:ea typeface="DejaVu Sans"/>
              </a:rPr>
              <a:t>Contribution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  <p:sp>
        <p:nvSpPr>
          <p:cNvPr id="548" name="CustomShape 2"/>
          <p:cNvSpPr/>
          <p:nvPr/>
        </p:nvSpPr>
        <p:spPr>
          <a:xfrm>
            <a:off x="2064600" y="1893600"/>
            <a:ext cx="8900640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Design a fully convolutional network architecture named SFCN, and is able to achieve </a:t>
            </a:r>
            <a:r>
              <a:rPr lang="en-US" sz="1800" b="0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effective convolution and pooling operations </a:t>
            </a:r>
            <a:r>
              <a:rPr lang="en-US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on the 3D shapes.</a:t>
            </a: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en-US" sz="1800" b="0" strike="noStrike" spc="-1" dirty="0">
              <a:solidFill>
                <a:srgbClr val="000000"/>
              </a:solidFill>
              <a:latin typeface="Century Gothic"/>
              <a:ea typeface="DejaVu Sans"/>
            </a:endParaRPr>
          </a:p>
          <a:p>
            <a:pPr marL="343080" indent="-341640">
              <a:buClr>
                <a:srgbClr val="000000"/>
              </a:buClr>
              <a:buFont typeface="StarSymbol"/>
              <a:buAutoNum type="arabicPeriod"/>
            </a:pPr>
            <a:r>
              <a:rPr lang="en-US" altLang="zh-TW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Present the shape segmentation and labelling based on SFCN. It can be triangles-to-triangles by </a:t>
            </a:r>
            <a:r>
              <a:rPr lang="en-US" altLang="zh-TW" sz="1800" b="0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three low-level geometric features</a:t>
            </a:r>
            <a:r>
              <a:rPr lang="en-US" altLang="zh-TW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.</a:t>
            </a:r>
          </a:p>
          <a:p>
            <a:pPr marL="343080" indent="-341640">
              <a:buClr>
                <a:srgbClr val="000000"/>
              </a:buClr>
              <a:buFont typeface="StarSymbol"/>
              <a:buAutoNum type="arabicPeriod"/>
            </a:pPr>
            <a:endParaRPr lang="en-US" altLang="zh-TW" sz="1800" b="0" strike="noStrike" spc="-1" dirty="0">
              <a:solidFill>
                <a:srgbClr val="000000"/>
              </a:solidFill>
              <a:latin typeface="Century Gothic"/>
              <a:ea typeface="DejaVu Sans"/>
            </a:endParaRPr>
          </a:p>
          <a:p>
            <a:pPr marL="343080" indent="-341640">
              <a:buClr>
                <a:srgbClr val="000000"/>
              </a:buClr>
              <a:buFont typeface="StarSymbol"/>
              <a:buAutoNum type="arabicPeriod"/>
            </a:pPr>
            <a:r>
              <a:rPr lang="en-US" altLang="zh-TW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Excellent segmentation results on training and </a:t>
            </a:r>
            <a:r>
              <a:rPr lang="en-US" altLang="zh-TW" sz="1800" b="0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predicting mixed datasets </a:t>
            </a:r>
            <a:r>
              <a:rPr lang="en-US" altLang="zh-TW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of different categories of shapes are achieved.</a:t>
            </a:r>
            <a:endParaRPr lang="en-US" altLang="zh-TW" sz="1800" b="0" strike="noStrike" spc="-1" dirty="0">
              <a:latin typeface="Arial"/>
            </a:endParaRPr>
          </a:p>
          <a:p>
            <a:pPr marL="343080" indent="-341640">
              <a:buClr>
                <a:srgbClr val="000000"/>
              </a:buClr>
              <a:buFont typeface="StarSymbol"/>
              <a:buAutoNum type="arabicPeriod"/>
            </a:pPr>
            <a:endParaRPr lang="en-US" altLang="zh-TW" sz="18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en-US" sz="1800" b="0" strike="noStrike" spc="-1" dirty="0">
              <a:solidFill>
                <a:srgbClr val="000000"/>
              </a:solidFill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1"/>
          <p:cNvSpPr/>
          <p:nvPr/>
        </p:nvSpPr>
        <p:spPr>
          <a:xfrm>
            <a:off x="4747440" y="3007980"/>
            <a:ext cx="2697120" cy="84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262626"/>
                </a:solidFill>
                <a:latin typeface="Century Gothic"/>
                <a:ea typeface="DejaVu Sans"/>
              </a:rPr>
              <a:t>Methods</a:t>
            </a:r>
            <a:br>
              <a:rPr dirty="0"/>
            </a:b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圖片 4"/>
          <p:cNvPicPr/>
          <p:nvPr/>
        </p:nvPicPr>
        <p:blipFill>
          <a:blip r:embed="rId2"/>
          <a:stretch/>
        </p:blipFill>
        <p:spPr>
          <a:xfrm>
            <a:off x="771480" y="2138400"/>
            <a:ext cx="5322960" cy="2579760"/>
          </a:xfrm>
          <a:prstGeom prst="rect">
            <a:avLst/>
          </a:prstGeom>
          <a:ln>
            <a:noFill/>
          </a:ln>
        </p:spPr>
      </p:pic>
      <p:sp>
        <p:nvSpPr>
          <p:cNvPr id="551" name="CustomShape 1"/>
          <p:cNvSpPr/>
          <p:nvPr/>
        </p:nvSpPr>
        <p:spPr>
          <a:xfrm>
            <a:off x="6154920" y="2134440"/>
            <a:ext cx="549468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By analogy with images, triangles of the 3D shape can be seen as pixels on the image, but unlike pixels, triangles of the shape have no ordered sequence rules.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Each 3D shape can be represented as </a:t>
            </a:r>
            <a:r>
              <a:rPr lang="en-US" sz="1800" b="0" i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G=(V,E) </a:t>
            </a:r>
            <a:r>
              <a:rPr lang="en-US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with vertex </a:t>
            </a:r>
            <a:r>
              <a:rPr lang="en-US" sz="1800" b="0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v </a:t>
            </a:r>
            <a:r>
              <a:rPr lang="en-US" sz="1800" b="0" i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 </a:t>
            </a:r>
            <a:r>
              <a:rPr lang="en-US" sz="1800" b="0" i="1" strike="noStrike" spc="-1" dirty="0" err="1">
                <a:solidFill>
                  <a:srgbClr val="FF0000"/>
                </a:solidFill>
                <a:latin typeface="Century Gothic"/>
                <a:ea typeface="DejaVu Sans"/>
              </a:rPr>
              <a:t>V</a:t>
            </a:r>
            <a:r>
              <a:rPr lang="en-US" sz="1800" b="0" i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for a triangle and edge </a:t>
            </a:r>
            <a:r>
              <a:rPr lang="en-US" sz="1800" b="0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e</a:t>
            </a:r>
            <a:r>
              <a:rPr lang="en-US" sz="1800" b="0" strike="noStrike" spc="-1" dirty="0">
                <a:solidFill>
                  <a:srgbClr val="FF0000"/>
                </a:solidFill>
                <a:latin typeface="Century Gothic"/>
                <a:ea typeface="Cambria Math"/>
              </a:rPr>
              <a:t> </a:t>
            </a:r>
            <a:r>
              <a:rPr lang="en-US" sz="1800" b="0" i="1" strike="noStrike" spc="-1" dirty="0">
                <a:solidFill>
                  <a:srgbClr val="FF0000"/>
                </a:solidFill>
                <a:latin typeface="Century Gothic"/>
                <a:ea typeface="Cambria Math"/>
              </a:rPr>
              <a:t> </a:t>
            </a:r>
            <a:r>
              <a:rPr lang="en-US" sz="1800" b="0" i="1" strike="noStrike" spc="-1" dirty="0" err="1">
                <a:solidFill>
                  <a:srgbClr val="FF0000"/>
                </a:solidFill>
                <a:latin typeface="Century Gothic"/>
                <a:ea typeface="Cambria Math"/>
              </a:rPr>
              <a:t>E</a:t>
            </a:r>
            <a:r>
              <a:rPr lang="en-US" sz="1800" b="0" i="1" strike="noStrike" spc="-1" dirty="0">
                <a:solidFill>
                  <a:srgbClr val="FF0000"/>
                </a:solidFill>
                <a:latin typeface="Century Gothic"/>
                <a:ea typeface="Cambria Math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Century Gothic"/>
                <a:ea typeface="Cambria Math"/>
              </a:rPr>
              <a:t>for the connection of adjacent triangles.</a:t>
            </a:r>
            <a:endParaRPr lang="en-US" sz="1800" b="0" strike="noStrike" spc="-1" dirty="0"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B147EAC-9079-4BF8-8C5A-FDC01B39D686}"/>
                  </a:ext>
                </a:extLst>
              </p:cNvPr>
              <p:cNvSpPr txBox="1"/>
              <p:nvPr/>
            </p:nvSpPr>
            <p:spPr>
              <a:xfrm>
                <a:off x="8798065" y="3810000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B147EAC-9079-4BF8-8C5A-FDC01B39D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065" y="3810000"/>
                <a:ext cx="208390" cy="276999"/>
              </a:xfrm>
              <a:prstGeom prst="rect">
                <a:avLst/>
              </a:prstGeom>
              <a:blipFill>
                <a:blip r:embed="rId3"/>
                <a:stretch>
                  <a:fillRect l="-17647" r="-20588" b="-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C5D0AB7-218B-4A4B-916C-B48617ED137D}"/>
                  </a:ext>
                </a:extLst>
              </p:cNvPr>
              <p:cNvSpPr txBox="1"/>
              <p:nvPr/>
            </p:nvSpPr>
            <p:spPr>
              <a:xfrm>
                <a:off x="7304545" y="4105065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C5D0AB7-218B-4A4B-916C-B48617ED1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545" y="4105065"/>
                <a:ext cx="208390" cy="276999"/>
              </a:xfrm>
              <a:prstGeom prst="rect">
                <a:avLst/>
              </a:prstGeom>
              <a:blipFill>
                <a:blip r:embed="rId4"/>
                <a:stretch>
                  <a:fillRect l="-17647" r="-20588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1847</TotalTime>
  <Words>879</Words>
  <Application>Microsoft Office PowerPoint</Application>
  <PresentationFormat>寬螢幕</PresentationFormat>
  <Paragraphs>119</Paragraphs>
  <Slides>33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33</vt:i4>
      </vt:variant>
    </vt:vector>
  </HeadingPairs>
  <TitlesOfParts>
    <vt:vector size="50" baseType="lpstr">
      <vt:lpstr>StarSymbol</vt:lpstr>
      <vt:lpstr>Arial</vt:lpstr>
      <vt:lpstr>Cambria Math</vt:lpstr>
      <vt:lpstr>Century Gothic</vt:lpstr>
      <vt:lpstr>Symbol</vt:lpstr>
      <vt:lpstr>Times New Roman</vt:lpstr>
      <vt:lpstr>Trebuchet MS</vt:lpstr>
      <vt:lpstr>Wingdings</vt:lpstr>
      <vt:lpstr>Wingdings 3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Shape Segmentation via Shape Fully Convolutional Networks</dc:title>
  <dc:subject/>
  <dc:creator>Victor L</dc:creator>
  <dc:description/>
  <cp:lastModifiedBy>藍晧</cp:lastModifiedBy>
  <cp:revision>30</cp:revision>
  <dcterms:created xsi:type="dcterms:W3CDTF">2020-10-15T05:52:25Z</dcterms:created>
  <dcterms:modified xsi:type="dcterms:W3CDTF">2020-10-21T05:07:51Z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寬螢幕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