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70" r:id="rId4"/>
    <p:sldId id="271" r:id="rId5"/>
    <p:sldId id="272" r:id="rId6"/>
    <p:sldId id="273" r:id="rId7"/>
    <p:sldId id="276" r:id="rId8"/>
    <p:sldId id="275" r:id="rId9"/>
    <p:sldId id="278" r:id="rId10"/>
    <p:sldId id="269" r:id="rId11"/>
    <p:sldId id="277" r:id="rId12"/>
    <p:sldId id="264" r:id="rId13"/>
    <p:sldId id="265" r:id="rId14"/>
    <p:sldId id="26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50e6e308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50e6e308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50e6e3082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50e6e3082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50e6e3082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50e6e3082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50e6e3082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50e6e3082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76074054@mail.ncku.edu.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76074698@gs.ncku.edu.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Final Project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lighting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EA402C-2441-4A82-A733-FFD70DD3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作業規定</a:t>
            </a:r>
          </a:p>
        </p:txBody>
      </p:sp>
      <p:sp>
        <p:nvSpPr>
          <p:cNvPr id="21" name="Google Shape;101;p20">
            <a:extLst>
              <a:ext uri="{FF2B5EF4-FFF2-40B4-BE49-F238E27FC236}">
                <a16:creationId xmlns:a16="http://schemas.microsoft.com/office/drawing/2014/main" id="{8F44BECE-A99D-497D-9FB7-382C212693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8245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altLang="en-US" dirty="0"/>
              <a:t>模型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機器人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需有按鍵可操作各部位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須實作出跑步動畫</a:t>
            </a:r>
            <a:endParaRPr lang="en-US" altLang="zh-TW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altLang="en-US" dirty="0"/>
              <a:t>打光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環境光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漫反射光照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鏡面光照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zh-TW" altLang="en-US" dirty="0"/>
              <a:t>點光源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altLang="zh-TW" dirty="0" err="1"/>
              <a:t>Phong</a:t>
            </a:r>
            <a:r>
              <a:rPr lang="zh-TW" altLang="en-US" dirty="0"/>
              <a:t> </a:t>
            </a:r>
            <a:r>
              <a:rPr lang="en-US" altLang="zh-TW" dirty="0"/>
              <a:t>&amp; Blinn </a:t>
            </a:r>
            <a:r>
              <a:rPr lang="en-US" altLang="zh-TW" dirty="0" err="1"/>
              <a:t>Phong</a:t>
            </a:r>
            <a:r>
              <a:rPr lang="en-US" altLang="zh-TW" dirty="0"/>
              <a:t> (</a:t>
            </a:r>
            <a:r>
              <a:rPr lang="zh-TW" altLang="en-US" dirty="0"/>
              <a:t>須可以切換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772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EADDDC-7A29-48B9-91F2-61547328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機器人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3859ED-8FF6-4F8E-A167-3F99D7DC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solidFill>
            <a:schemeClr val="tx1"/>
          </a:solidFill>
        </p:spPr>
        <p:txBody>
          <a:bodyPr/>
          <a:lstStyle/>
          <a:p>
            <a:endParaRPr lang="zh-TW" alt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734C808-6ACA-4D01-9711-EDB540E63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18" y="1254865"/>
            <a:ext cx="1562443" cy="321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B3D6C0-48E0-43F2-BB64-A8D8CC569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52" y="1526774"/>
            <a:ext cx="3866340" cy="266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>
            <a:extLst>
              <a:ext uri="{FF2B5EF4-FFF2-40B4-BE49-F238E27FC236}">
                <a16:creationId xmlns:a16="http://schemas.microsoft.com/office/drawing/2014/main" id="{756DC0BE-B1C3-44B0-A940-9BD758B15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114" y="1932372"/>
            <a:ext cx="114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solidFill>
                  <a:schemeClr val="bg1"/>
                </a:solidFill>
                <a:latin typeface="Arial" panose="020B0604020202020204" pitchFamily="34" charset="0"/>
              </a:rPr>
              <a:t>torso</a:t>
            </a:r>
          </a:p>
        </p:txBody>
      </p:sp>
    </p:spTree>
    <p:extLst>
      <p:ext uri="{BB962C8B-B14F-4D97-AF65-F5344CB8AC3E}">
        <p14:creationId xmlns:p14="http://schemas.microsoft.com/office/powerpoint/2010/main" val="39920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作業規定 --- Conti.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可參考</a:t>
            </a:r>
            <a:r>
              <a:rPr lang="zh-TW" altLang="en-US" dirty="0"/>
              <a:t>作業三</a:t>
            </a:r>
            <a:r>
              <a:rPr lang="zh-TW" dirty="0"/>
              <a:t>Sample Code做修改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將作業編譯成release檔</a:t>
            </a:r>
            <a:endParaRPr lang="en-US" altLang="zh-TW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altLang="en-US"/>
              <a:t>需繳交完整程式碼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上傳作業時需包含一份readme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(內容需包含:作業環境、方法說明、程式如何操作)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TW" dirty="0"/>
              <a:t>截止時間 : 20</a:t>
            </a:r>
            <a:r>
              <a:rPr lang="en-US" altLang="zh-TW" dirty="0"/>
              <a:t>20</a:t>
            </a:r>
            <a:r>
              <a:rPr lang="zh-TW" dirty="0"/>
              <a:t>/</a:t>
            </a:r>
            <a:r>
              <a:rPr lang="en-US" altLang="zh-TW" dirty="0"/>
              <a:t>6</a:t>
            </a:r>
            <a:r>
              <a:rPr lang="zh-TW" dirty="0"/>
              <a:t>/</a:t>
            </a:r>
            <a:r>
              <a:rPr lang="en-US" altLang="zh-TW" dirty="0"/>
              <a:t>24</a:t>
            </a:r>
            <a:r>
              <a:rPr lang="zh-TW" dirty="0"/>
              <a:t>(</a:t>
            </a:r>
            <a:r>
              <a:rPr lang="zh-TW" altLang="en-US" dirty="0"/>
              <a:t>三</a:t>
            </a:r>
            <a:r>
              <a:rPr lang="zh-TW" dirty="0"/>
              <a:t>) 晚上23:55 請上傳至moodle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補充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若發生執行之後只看到白色視窗的情形，請將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main.cpp裡static void render()裡面的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glm::mat4 proj_matrix, model_matrix, view_matrix, </a:t>
            </a:r>
            <a:r>
              <a:rPr lang="zh-TW" dirty="0">
                <a:solidFill>
                  <a:srgbClr val="E06666"/>
                </a:solidFill>
              </a:rPr>
              <a:t>eye</a:t>
            </a:r>
            <a:r>
              <a:rPr lang="zh-TW" dirty="0"/>
              <a:t>;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改成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glm::mat4 proj_matrix, model_matrix, view_matrix, </a:t>
            </a:r>
            <a:r>
              <a:rPr lang="zh-TW" dirty="0">
                <a:solidFill>
                  <a:srgbClr val="E06666"/>
                </a:solidFill>
              </a:rPr>
              <a:t>eye(1.0f)</a:t>
            </a:r>
            <a:r>
              <a:rPr lang="zh-TW" dirty="0"/>
              <a:t>;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補充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Office hour: 星期一至五 下午一點至下午六點 (星期五seminar除外)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助教信箱 : 陳雅暄 </a:t>
            </a:r>
            <a:r>
              <a:rPr lang="zh-TW" u="sng" dirty="0">
                <a:solidFill>
                  <a:schemeClr val="hlink"/>
                </a:solidFill>
                <a:hlinkClick r:id="rId3"/>
              </a:rPr>
              <a:t>p76074054@</a:t>
            </a:r>
            <a:r>
              <a:rPr lang="en-US" altLang="zh-TW" u="sng" dirty="0">
                <a:solidFill>
                  <a:schemeClr val="hlink"/>
                </a:solidFill>
              </a:rPr>
              <a:t>gs.ncku.edu.tw</a:t>
            </a: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dirty="0"/>
              <a:t>   李晨維 </a:t>
            </a:r>
            <a:r>
              <a:rPr lang="zh-TW" u="sng" dirty="0">
                <a:solidFill>
                  <a:schemeClr val="hlink"/>
                </a:solidFill>
                <a:hlinkClick r:id="rId4"/>
              </a:rPr>
              <a:t>p76074698@</a:t>
            </a:r>
            <a:r>
              <a:rPr lang="en-US" altLang="zh-TW" u="sng" dirty="0" err="1">
                <a:solidFill>
                  <a:schemeClr val="hlink"/>
                </a:solidFill>
                <a:hlinkClick r:id="rId4"/>
              </a:rPr>
              <a:t>gs.n</a:t>
            </a:r>
            <a:r>
              <a:rPr lang="zh-TW" u="sng" dirty="0">
                <a:solidFill>
                  <a:schemeClr val="hlink"/>
                </a:solidFill>
                <a:hlinkClick r:id="rId4"/>
              </a:rPr>
              <a:t>cku.edu.tw</a:t>
            </a:r>
            <a:endParaRPr dirty="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Outline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altLang="zh-TW" dirty="0"/>
              <a:t>Lighting</a:t>
            </a:r>
            <a:r>
              <a:rPr lang="zh-TW" altLang="en-US" dirty="0"/>
              <a:t> 簡介</a:t>
            </a:r>
            <a:endParaRPr lang="en-US" altLang="zh-TW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altLang="en-US" dirty="0"/>
              <a:t>作業規定</a:t>
            </a:r>
            <a:endParaRPr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7CF1C9F-CB9D-4164-9D13-FFF02AB4DC06}"/>
              </a:ext>
            </a:extLst>
          </p:cNvPr>
          <p:cNvSpPr txBox="1"/>
          <p:nvPr/>
        </p:nvSpPr>
        <p:spPr>
          <a:xfrm>
            <a:off x="3036017" y="4359776"/>
            <a:ext cx="5947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</a:rPr>
              <a:t>https://learnopengl-cn.github.io/02%20Lighting/02%20Basic%20Lighting/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53A333F-2DBE-4C58-9688-A25E8793BEF1}"/>
              </a:ext>
            </a:extLst>
          </p:cNvPr>
          <p:cNvSpPr/>
          <p:nvPr/>
        </p:nvSpPr>
        <p:spPr>
          <a:xfrm>
            <a:off x="1554605" y="4704242"/>
            <a:ext cx="84138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https://learnopengl-cn.github.io/05%20Advanced%20Lighting/01%20Advanced%20Lighting/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4A2A6-24BE-4144-B1D4-B4FDC6D0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Phong</a:t>
            </a:r>
            <a:r>
              <a:rPr lang="en-US" altLang="zh-TW" dirty="0"/>
              <a:t> shading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A486B5-12AF-4F78-A9BC-60B1A1A797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環境光</a:t>
            </a:r>
            <a:r>
              <a:rPr lang="en-US" altLang="zh-TW" dirty="0"/>
              <a:t>(ambient)</a:t>
            </a:r>
          </a:p>
          <a:p>
            <a:r>
              <a:rPr lang="zh-TW" altLang="en-US" dirty="0"/>
              <a:t>漫反射光照</a:t>
            </a:r>
            <a:r>
              <a:rPr lang="en-US" altLang="zh-TW" dirty="0"/>
              <a:t>(diffuse)</a:t>
            </a:r>
          </a:p>
          <a:p>
            <a:r>
              <a:rPr lang="zh-TW" altLang="en-US" dirty="0"/>
              <a:t>鏡面光照</a:t>
            </a:r>
            <a:r>
              <a:rPr lang="en-US" altLang="zh-TW" dirty="0"/>
              <a:t>(specular)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D9DFF8D-D7C5-476F-9765-DE9640282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77" y="2571750"/>
            <a:ext cx="6789843" cy="1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6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590C25-EEDB-4ED1-9440-77A6723E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環境光</a:t>
            </a:r>
            <a:r>
              <a:rPr lang="en-US" altLang="zh-TW" dirty="0"/>
              <a:t>(ambient)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B04B83-AAB0-4DE3-9A51-D7A4EB50C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現實環境中光線會來自四面八方，但直接計算各種光源所造成的影響會極度消耗運算資源。因此我們可以直接將光的顏色乘上一個常數，並乘上物體顏色來模擬環境中四處散射的光。</a:t>
            </a:r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1F751B4-AC9F-4721-ACDE-664AED7F0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083" y="2419405"/>
            <a:ext cx="4558141" cy="227907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F98F154-3D60-491B-8216-00BC2C988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02" y="2333327"/>
            <a:ext cx="3086259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6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5F0D7E-AAD7-4DCC-AA2A-0BEE31F0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漫反射光照</a:t>
            </a:r>
            <a:r>
              <a:rPr lang="en-US" altLang="zh-TW" dirty="0"/>
              <a:t>(diffuse)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6A786AC-50A4-4310-8B8D-8048ADA0E9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光線照射到物體粗糙表面時，光線會往四周反射。</a:t>
            </a:r>
            <a:endParaRPr lang="en-US" altLang="zh-TW" dirty="0"/>
          </a:p>
          <a:p>
            <a:pPr marL="11430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BFDDEDF-9295-49B0-8D61-591561780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112" y="2289767"/>
            <a:ext cx="3498610" cy="25302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1D5D743-6DF5-4413-9076-1B6D64B279FD}"/>
                  </a:ext>
                </a:extLst>
              </p:cNvPr>
              <p:cNvSpPr txBox="1"/>
              <p:nvPr/>
            </p:nvSpPr>
            <p:spPr>
              <a:xfrm>
                <a:off x="658021" y="3241360"/>
                <a:ext cx="415977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𝐷𝑖𝑓𝑓𝑢𝑠𝑒</m:t>
                          </m:r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zh-TW" altLang="en-US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𝑙𝑖𝑔h𝑡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𝑐𝑜𝑙𝑜𝑟</m:t>
                      </m:r>
                      <m:r>
                        <a:rPr lang="en-US" altLang="zh-TW" sz="2000" b="0" i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TW" altLang="en-US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000" dirty="0">
                  <a:solidFill>
                    <a:schemeClr val="bg1">
                      <a:lumMod val="25000"/>
                      <a:lumOff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1D5D743-6DF5-4413-9076-1B6D64B27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1" y="3241360"/>
                <a:ext cx="4159770" cy="307777"/>
              </a:xfrm>
              <a:prstGeom prst="rect">
                <a:avLst/>
              </a:prstGeom>
              <a:blipFill>
                <a:blip r:embed="rId3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B06828B-AD58-4003-B0A9-71B1E87E127B}"/>
                  </a:ext>
                </a:extLst>
              </p:cNvPr>
              <p:cNvSpPr/>
              <p:nvPr/>
            </p:nvSpPr>
            <p:spPr>
              <a:xfrm>
                <a:off x="658021" y="2706500"/>
                <a:ext cx="27461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TW" altLang="en-US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TW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000" b="0" i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(0, </m:t>
                      </m:r>
                      <m:r>
                        <m:rPr>
                          <m:sty m:val="p"/>
                        </m:rPr>
                        <a:rPr lang="en-US" altLang="zh-TW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B06828B-AD58-4003-B0A9-71B1E87E1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1" y="2706500"/>
                <a:ext cx="2746136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D4E3D6C-A86F-4883-B98A-F687C9B12EEF}"/>
                  </a:ext>
                </a:extLst>
              </p:cNvPr>
              <p:cNvSpPr/>
              <p:nvPr/>
            </p:nvSpPr>
            <p:spPr>
              <a:xfrm>
                <a:off x="658021" y="2171640"/>
                <a:ext cx="43581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𝑙𝑖𝑔h𝑡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𝑝𝑜𝑠𝑖𝑡𝑖𝑜𝑛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𝑜𝑏𝑗𝑒𝑐𝑡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𝑝𝑜𝑠𝑖𝑡𝑖𝑜𝑛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D4E3D6C-A86F-4883-B98A-F687C9B12E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1" y="2171640"/>
                <a:ext cx="4358181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>
            <a:extLst>
              <a:ext uri="{FF2B5EF4-FFF2-40B4-BE49-F238E27FC236}">
                <a16:creationId xmlns:a16="http://schemas.microsoft.com/office/drawing/2014/main" id="{485BAC13-B11A-465D-A973-A087B6027AC2}"/>
              </a:ext>
            </a:extLst>
          </p:cNvPr>
          <p:cNvSpPr txBox="1"/>
          <p:nvPr/>
        </p:nvSpPr>
        <p:spPr>
          <a:xfrm>
            <a:off x="5711252" y="30874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179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AAA061-419C-4B90-9CF0-EC625D73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鏡面光照</a:t>
            </a:r>
            <a:r>
              <a:rPr lang="en-US" altLang="zh-TW" dirty="0"/>
              <a:t>(specular)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D8834C-17BC-4DBC-8321-5EE2B4C029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光線照射到物體光滑表面時，光線會往固定方向反射。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B24868B-94A8-46CC-859F-1D7867C9D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175" y="2062651"/>
            <a:ext cx="3476125" cy="2506224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FD2900E0-8216-4AC3-80A0-A6844AE44B3D}"/>
              </a:ext>
            </a:extLst>
          </p:cNvPr>
          <p:cNvSpPr txBox="1"/>
          <p:nvPr/>
        </p:nvSpPr>
        <p:spPr>
          <a:xfrm>
            <a:off x="5898629" y="28606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L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7AEC717-7EEB-4983-843B-6B98AFA564BD}"/>
              </a:ext>
            </a:extLst>
          </p:cNvPr>
          <p:cNvSpPr txBox="1"/>
          <p:nvPr/>
        </p:nvSpPr>
        <p:spPr>
          <a:xfrm>
            <a:off x="7989757" y="3387274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</a:t>
            </a:r>
            <a:endParaRPr lang="zh-TW" alt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30D3286E-DFB4-49B6-8311-9C708A5A599F}"/>
                  </a:ext>
                </a:extLst>
              </p:cNvPr>
              <p:cNvSpPr txBox="1"/>
              <p:nvPr/>
            </p:nvSpPr>
            <p:spPr>
              <a:xfrm>
                <a:off x="725091" y="2398346"/>
                <a:ext cx="42176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𝑠𝑝𝑒𝑐𝑢𝑙𝑎𝑟</m:t>
                      </m:r>
                      <m:r>
                        <a:rPr lang="en-US" altLang="zh-TW" sz="2000" b="0" i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𝑙𝑖𝑔h𝑡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𝑐𝑜𝑙𝑜𝑟</m:t>
                      </m:r>
                      <m:sSup>
                        <m:sSupPr>
                          <m:ctrlP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TW" sz="2000" i="1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altLang="zh-TW" sz="2000" i="1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TW" altLang="en-US" sz="2000" i="1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altLang="zh-TW" sz="2000" dirty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</a:rPr>
                            <m:t>)</m:t>
                          </m:r>
                        </m:e>
                        <m:sup>
                          <m:r>
                            <a:rPr lang="en-US" altLang="zh-TW" sz="2000" b="0" i="1" smtClean="0">
                              <a:solidFill>
                                <a:schemeClr val="bg1">
                                  <a:lumMod val="25000"/>
                                  <a:lumOff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000" dirty="0">
                  <a:solidFill>
                    <a:schemeClr val="bg1">
                      <a:lumMod val="25000"/>
                      <a:lumOff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30D3286E-DFB4-49B6-8311-9C708A5A5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91" y="2398346"/>
                <a:ext cx="4217693" cy="307777"/>
              </a:xfrm>
              <a:prstGeom prst="rect">
                <a:avLst/>
              </a:prstGeom>
              <a:blipFill>
                <a:blip r:embed="rId3"/>
                <a:stretch>
                  <a:fillRect l="-1590" b="-372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31BA623-5EAC-41B5-B974-684A6E167352}"/>
                  </a:ext>
                </a:extLst>
              </p:cNvPr>
              <p:cNvSpPr/>
              <p:nvPr/>
            </p:nvSpPr>
            <p:spPr>
              <a:xfrm>
                <a:off x="584616" y="2773498"/>
                <a:ext cx="27187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altLang="zh-TW" sz="2000" i="1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TW" altLang="en-US" sz="2000" i="1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m:rPr>
                          <m:nor/>
                        </m:rPr>
                        <a:rPr lang="en-US" altLang="zh-TW" sz="2000" dirty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en-US" altLang="zh-TW" sz="2000" b="0" i="0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</a:rPr>
                        <m:t> = </m:t>
                      </m:r>
                      <m:r>
                        <m:rPr>
                          <m:nor/>
                        </m:rPr>
                        <a:rPr lang="en-US" altLang="zh-TW" sz="2000" b="0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</a:rPr>
                        <m:t>max</m:t>
                      </m:r>
                      <m:r>
                        <a:rPr lang="en-US" altLang="zh-TW" sz="2000" i="1" dirty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31BA623-5EAC-41B5-B974-684A6E1673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6" y="2773498"/>
                <a:ext cx="2718758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010F903-02D6-4933-B3F6-79C74EB7BF48}"/>
                  </a:ext>
                </a:extLst>
              </p:cNvPr>
              <p:cNvSpPr/>
              <p:nvPr/>
            </p:nvSpPr>
            <p:spPr>
              <a:xfrm>
                <a:off x="584616" y="3207046"/>
                <a:ext cx="46441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𝑣𝑖𝑒𝑤𝑒𝑟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𝑝𝑜𝑠𝑖𝑡𝑖𝑜𝑛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𝑜𝑏𝑗𝑒𝑐𝑡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𝑝𝑜𝑠𝑖𝑡𝑖𝑜𝑛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010F903-02D6-4933-B3F6-79C74EB7BF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6" y="3207046"/>
                <a:ext cx="4644155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231A092-4997-4A6C-BD4A-728A2DE25D07}"/>
                  </a:ext>
                </a:extLst>
              </p:cNvPr>
              <p:cNvSpPr/>
              <p:nvPr/>
            </p:nvSpPr>
            <p:spPr>
              <a:xfrm>
                <a:off x="584616" y="3607156"/>
                <a:ext cx="25029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𝑟𝑒𝑓𝑙𝑎𝑐𝑡𝑖𝑜𝑛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b="0" i="1" dirty="0" smtClean="0">
                          <a:solidFill>
                            <a:schemeClr val="bg1">
                              <a:lumMod val="25000"/>
                              <a:lumOff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231A092-4997-4A6C-BD4A-728A2DE25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16" y="3607156"/>
                <a:ext cx="2502993" cy="400110"/>
              </a:xfrm>
              <a:prstGeom prst="rect">
                <a:avLst/>
              </a:prstGeom>
              <a:blipFill>
                <a:blip r:embed="rId6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8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BDCAE5-30DA-46E2-8D7F-D510F212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Problems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E4ED1A-58D4-42BB-A391-5EDB4EEBA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當物體為鏡面，而</a:t>
            </a:r>
            <a:r>
              <a:rPr lang="en-US" altLang="zh-TW" dirty="0"/>
              <a:t>R</a:t>
            </a:r>
            <a:r>
              <a:rPr lang="zh-TW" altLang="en-US" dirty="0"/>
              <a:t>跟</a:t>
            </a:r>
            <a:r>
              <a:rPr lang="en-US" altLang="zh-TW" dirty="0"/>
              <a:t>V</a:t>
            </a:r>
            <a:r>
              <a:rPr lang="zh-TW" altLang="en-US" dirty="0"/>
              <a:t>的夾角大於</a:t>
            </a:r>
            <a:r>
              <a:rPr lang="en-US" altLang="zh-TW" dirty="0"/>
              <a:t>90</a:t>
            </a:r>
            <a:r>
              <a:rPr lang="zh-TW" altLang="en-US" dirty="0"/>
              <a:t>度時，</a:t>
            </a:r>
            <a:r>
              <a:rPr lang="en-US" altLang="zh-TW" dirty="0"/>
              <a:t>cos</a:t>
            </a:r>
            <a:r>
              <a:rPr lang="zh-TW" altLang="en-US" dirty="0"/>
              <a:t>值會變成負數，代表鏡面光照對觀察者沒有影響，但現實中還是可以觀察的到鏡面光照。</a:t>
            </a:r>
            <a:endParaRPr lang="en-US" altLang="zh-TW" dirty="0"/>
          </a:p>
          <a:p>
            <a:r>
              <a:rPr lang="zh-TW" altLang="en-US" dirty="0"/>
              <a:t>為了修正此問題，採用了半程向量</a:t>
            </a:r>
            <a:r>
              <a:rPr lang="en-US" altLang="zh-TW" dirty="0"/>
              <a:t>(Halfway Vector)</a:t>
            </a:r>
            <a:r>
              <a:rPr lang="zh-TW" altLang="en-US" dirty="0"/>
              <a:t>進行運算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3F4BE76-6FC0-498F-965E-CD05DEAEF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338" y="2778083"/>
            <a:ext cx="5092962" cy="179079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C0C2F586-6D02-44E4-B63C-8E48A52A9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54" y="2571750"/>
            <a:ext cx="2540131" cy="19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8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96BC78-31E2-472C-933F-508553E3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Blinn </a:t>
            </a:r>
            <a:r>
              <a:rPr lang="en-US" altLang="zh-TW" dirty="0" err="1"/>
              <a:t>phong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2EC56B-AD15-4D95-95EB-4200D972E5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將鏡面光照公式中的法向量取代為半程向量</a:t>
            </a:r>
            <a:endParaRPr lang="en-US" altLang="zh-TW" dirty="0"/>
          </a:p>
          <a:p>
            <a:r>
              <a:rPr lang="zh-TW" altLang="en-US" dirty="0"/>
              <a:t>半程向量</a:t>
            </a:r>
            <a:r>
              <a:rPr lang="en-US" altLang="zh-TW" dirty="0"/>
              <a:t>(Halfway Vector)</a:t>
            </a:r>
          </a:p>
          <a:p>
            <a:pPr lvl="1"/>
            <a:r>
              <a:rPr lang="zh-TW" altLang="en-US" dirty="0"/>
              <a:t>光線與視線夾角的一半，該方向上的單位向量。</a:t>
            </a:r>
            <a:endParaRPr lang="en-US" altLang="zh-TW" dirty="0"/>
          </a:p>
          <a:p>
            <a:pPr lvl="1"/>
            <a:r>
              <a:rPr lang="zh-TW" altLang="en-US" dirty="0"/>
              <a:t>當半程向量與法線向量太接近時鏡面光照與觀測者的角度越小，</a:t>
            </a:r>
            <a:r>
              <a:rPr lang="en-US" altLang="zh-TW" dirty="0"/>
              <a:t>cos</a:t>
            </a:r>
            <a:r>
              <a:rPr lang="zh-TW" altLang="en-US" dirty="0"/>
              <a:t>值越接近</a:t>
            </a:r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D8B179B-74A5-431B-AFE9-B7A31C9EE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201" y="2860675"/>
            <a:ext cx="2902099" cy="205750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BD071BF-F349-4CA6-B050-69FBF57CD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069" y="1152475"/>
            <a:ext cx="2036288" cy="118505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C72A9BA-A00A-4F25-BA39-56A39EDE7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862" y="2889251"/>
            <a:ext cx="5080261" cy="20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9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發光值</a:t>
            </a:r>
            <a:r>
              <a:rPr lang="en-US" altLang="zh-TW" dirty="0"/>
              <a:t>(Shininess)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上個投影片的</a:t>
            </a:r>
            <a:r>
              <a:rPr lang="en-US" altLang="zh-TW" dirty="0"/>
              <a:t>n</a:t>
            </a:r>
            <a:r>
              <a:rPr lang="zh-TW" altLang="en-US" dirty="0"/>
              <a:t>為物體的發光值</a:t>
            </a:r>
            <a:endParaRPr lang="en-US" altLang="zh-TW" dirty="0"/>
          </a:p>
          <a:p>
            <a:r>
              <a:rPr lang="en-US" altLang="zh-TW" dirty="0"/>
              <a:t>n</a:t>
            </a:r>
            <a:r>
              <a:rPr lang="zh-TW" altLang="en-US" dirty="0"/>
              <a:t>越大，反射光會越強，散射會越少，高光點越小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1" y="2090059"/>
            <a:ext cx="4664700" cy="273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7390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674</Words>
  <Application>Microsoft Office PowerPoint</Application>
  <PresentationFormat>如螢幕大小 (16:9)</PresentationFormat>
  <Paragraphs>69</Paragraphs>
  <Slides>14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Arial</vt:lpstr>
      <vt:lpstr>Cambria Math</vt:lpstr>
      <vt:lpstr>Simple Dark</vt:lpstr>
      <vt:lpstr>Final Project</vt:lpstr>
      <vt:lpstr>Outline</vt:lpstr>
      <vt:lpstr>Phong shading</vt:lpstr>
      <vt:lpstr>環境光(ambient) </vt:lpstr>
      <vt:lpstr>漫反射光照(diffuse) </vt:lpstr>
      <vt:lpstr>鏡面光照(specular) </vt:lpstr>
      <vt:lpstr>Problems</vt:lpstr>
      <vt:lpstr>Blinn phong</vt:lpstr>
      <vt:lpstr>發光值(Shininess)</vt:lpstr>
      <vt:lpstr>作業規定</vt:lpstr>
      <vt:lpstr>機器人</vt:lpstr>
      <vt:lpstr>作業規定 --- Conti.</vt:lpstr>
      <vt:lpstr>補充</vt:lpstr>
      <vt:lpstr>補充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 Animation</dc:title>
  <dc:creator>ariel</dc:creator>
  <cp:lastModifiedBy>雅暄 陳</cp:lastModifiedBy>
  <cp:revision>87</cp:revision>
  <dcterms:modified xsi:type="dcterms:W3CDTF">2020-06-08T06:36:28Z</dcterms:modified>
</cp:coreProperties>
</file>