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61" r:id="rId3"/>
    <p:sldId id="257" r:id="rId4"/>
    <p:sldId id="258" r:id="rId5"/>
    <p:sldId id="262" r:id="rId6"/>
    <p:sldId id="260" r:id="rId7"/>
    <p:sldId id="263" r:id="rId8"/>
    <p:sldId id="267" r:id="rId9"/>
    <p:sldId id="259"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335" r:id="rId23"/>
    <p:sldId id="277" r:id="rId24"/>
    <p:sldId id="278" r:id="rId25"/>
    <p:sldId id="279" r:id="rId26"/>
    <p:sldId id="281" r:id="rId27"/>
    <p:sldId id="280" r:id="rId28"/>
    <p:sldId id="282" r:id="rId29"/>
    <p:sldId id="283" r:id="rId30"/>
    <p:sldId id="284" r:id="rId31"/>
    <p:sldId id="285" r:id="rId32"/>
    <p:sldId id="287" r:id="rId33"/>
    <p:sldId id="290" r:id="rId34"/>
    <p:sldId id="286" r:id="rId35"/>
    <p:sldId id="288" r:id="rId36"/>
    <p:sldId id="289" r:id="rId37"/>
    <p:sldId id="291" r:id="rId38"/>
    <p:sldId id="292" r:id="rId39"/>
    <p:sldId id="293" r:id="rId40"/>
    <p:sldId id="294" r:id="rId41"/>
    <p:sldId id="295" r:id="rId42"/>
    <p:sldId id="297" r:id="rId43"/>
    <p:sldId id="304" r:id="rId44"/>
    <p:sldId id="312" r:id="rId45"/>
    <p:sldId id="305" r:id="rId46"/>
    <p:sldId id="303" r:id="rId47"/>
    <p:sldId id="313" r:id="rId48"/>
    <p:sldId id="306" r:id="rId49"/>
    <p:sldId id="309" r:id="rId50"/>
    <p:sldId id="310" r:id="rId51"/>
    <p:sldId id="330" r:id="rId52"/>
    <p:sldId id="336" r:id="rId53"/>
    <p:sldId id="337" r:id="rId54"/>
    <p:sldId id="334" r:id="rId55"/>
    <p:sldId id="314" r:id="rId56"/>
    <p:sldId id="307" r:id="rId57"/>
    <p:sldId id="315" r:id="rId58"/>
    <p:sldId id="311" r:id="rId59"/>
    <p:sldId id="308" r:id="rId60"/>
    <p:sldId id="316" r:id="rId61"/>
    <p:sldId id="317" r:id="rId62"/>
    <p:sldId id="318" r:id="rId63"/>
    <p:sldId id="319" r:id="rId64"/>
    <p:sldId id="320" r:id="rId65"/>
    <p:sldId id="321" r:id="rId66"/>
    <p:sldId id="322" r:id="rId67"/>
    <p:sldId id="323" r:id="rId68"/>
    <p:sldId id="324" r:id="rId69"/>
    <p:sldId id="328" r:id="rId70"/>
    <p:sldId id="329" r:id="rId71"/>
    <p:sldId id="326" r:id="rId72"/>
    <p:sldId id="327" r:id="rId73"/>
    <p:sldId id="331" r:id="rId74"/>
    <p:sldId id="332" r:id="rId7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7C4"/>
    <a:srgbClr val="BAD8C4"/>
    <a:srgbClr val="C4E1C4"/>
    <a:srgbClr val="282B2E"/>
    <a:srgbClr val="CEEBCE"/>
    <a:srgbClr val="D8F5D8"/>
    <a:srgbClr val="A3E7A3"/>
    <a:srgbClr val="3C3F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89026" autoAdjust="0"/>
  </p:normalViewPr>
  <p:slideViewPr>
    <p:cSldViewPr snapToGrid="0">
      <p:cViewPr>
        <p:scale>
          <a:sx n="75" d="100"/>
          <a:sy n="75" d="100"/>
        </p:scale>
        <p:origin x="211" y="11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1906E-D68A-409A-8AD2-7D82A34D370E}" type="datetimeFigureOut">
              <a:rPr lang="zh-TW" altLang="en-US" smtClean="0"/>
              <a:t>2021-09-26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82ABF-5E08-4835-88AD-06DAD692492B}" type="slidenum">
              <a:rPr lang="zh-TW" altLang="en-US" smtClean="0"/>
              <a:t>‹#›</a:t>
            </a:fld>
            <a:endParaRPr lang="zh-TW" altLang="en-US"/>
          </a:p>
        </p:txBody>
      </p:sp>
    </p:spTree>
    <p:extLst>
      <p:ext uri="{BB962C8B-B14F-4D97-AF65-F5344CB8AC3E}">
        <p14:creationId xmlns:p14="http://schemas.microsoft.com/office/powerpoint/2010/main" val="281240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1</a:t>
            </a:fld>
            <a:endParaRPr lang="zh-TW" altLang="en-US"/>
          </a:p>
        </p:txBody>
      </p:sp>
    </p:spTree>
    <p:extLst>
      <p:ext uri="{BB962C8B-B14F-4D97-AF65-F5344CB8AC3E}">
        <p14:creationId xmlns:p14="http://schemas.microsoft.com/office/powerpoint/2010/main" val="337937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glfwPollEvents</a:t>
            </a:r>
            <a:r>
              <a:rPr lang="zh-TW" altLang="en-US" dirty="0"/>
              <a:t>會得到</a:t>
            </a:r>
            <a:r>
              <a:rPr lang="en-US" altLang="zh-TW" dirty="0"/>
              <a:t>window</a:t>
            </a:r>
            <a:r>
              <a:rPr lang="zh-TW" altLang="en-US" dirty="0"/>
              <a:t>中使用者的輸入</a:t>
            </a:r>
            <a:endParaRPr lang="en-US" altLang="zh-TW" dirty="0"/>
          </a:p>
          <a:p>
            <a:r>
              <a:rPr lang="en-US" altLang="zh-TW" dirty="0" err="1"/>
              <a:t>glfwGetKey</a:t>
            </a:r>
            <a:r>
              <a:rPr lang="zh-TW" altLang="en-US" dirty="0"/>
              <a:t>判斷是否按下</a:t>
            </a:r>
            <a:r>
              <a:rPr lang="en-US" altLang="zh-TW" dirty="0"/>
              <a:t>ESC</a:t>
            </a:r>
            <a:r>
              <a:rPr lang="zh-TW" altLang="en-US" dirty="0"/>
              <a:t>，如果有就將</a:t>
            </a:r>
            <a:r>
              <a:rPr lang="en-US" altLang="zh-TW" dirty="0"/>
              <a:t>window</a:t>
            </a:r>
            <a:r>
              <a:rPr lang="zh-TW" altLang="en-US" dirty="0"/>
              <a:t>關閉</a:t>
            </a:r>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41</a:t>
            </a:fld>
            <a:endParaRPr lang="zh-TW" altLang="en-US"/>
          </a:p>
        </p:txBody>
      </p:sp>
    </p:spTree>
    <p:extLst>
      <p:ext uri="{BB962C8B-B14F-4D97-AF65-F5344CB8AC3E}">
        <p14:creationId xmlns:p14="http://schemas.microsoft.com/office/powerpoint/2010/main" val="483003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建立一個</a:t>
            </a:r>
            <a:r>
              <a:rPr lang="en-US" altLang="zh-TW" dirty="0"/>
              <a:t>render loop</a:t>
            </a:r>
            <a:r>
              <a:rPr lang="zh-TW" altLang="en-US" dirty="0"/>
              <a:t>，偵測是否要關閉視窗</a:t>
            </a:r>
            <a:endParaRPr lang="en-US" altLang="zh-TW" dirty="0"/>
          </a:p>
          <a:p>
            <a:endParaRPr lang="en-US" altLang="zh-TW" dirty="0"/>
          </a:p>
          <a:p>
            <a:r>
              <a:rPr lang="en-US" altLang="zh-TW" dirty="0" err="1"/>
              <a:t>glfwSwapBuffers</a:t>
            </a:r>
            <a:r>
              <a:rPr lang="en-US" altLang="zh-TW" dirty="0"/>
              <a:t> will swap the color buffer (a large 2D buffer that contains color values for each pixel in GLFW's window) that is used to render to during this render iteration and show it as output to the screen. </a:t>
            </a:r>
          </a:p>
          <a:p>
            <a:endParaRPr lang="en-US" altLang="zh-TW" dirty="0"/>
          </a:p>
          <a:p>
            <a:r>
              <a:rPr lang="en-US" altLang="zh-TW" dirty="0" err="1"/>
              <a:t>glfwPollEvents</a:t>
            </a:r>
            <a:r>
              <a:rPr lang="en-US" altLang="zh-TW" dirty="0"/>
              <a:t> </a:t>
            </a:r>
            <a:r>
              <a:rPr lang="zh-TW" altLang="en-US" dirty="0"/>
              <a:t>偵測使用者的操作（</a:t>
            </a:r>
            <a:r>
              <a:rPr lang="en-US" altLang="zh-TW" dirty="0"/>
              <a:t>ex:</a:t>
            </a:r>
            <a:r>
              <a:rPr lang="zh-TW" altLang="en-US" dirty="0"/>
              <a:t>鍵盤、滑鼠）</a:t>
            </a:r>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42</a:t>
            </a:fld>
            <a:endParaRPr lang="zh-TW" altLang="en-US"/>
          </a:p>
        </p:txBody>
      </p:sp>
    </p:spTree>
    <p:extLst>
      <p:ext uri="{BB962C8B-B14F-4D97-AF65-F5344CB8AC3E}">
        <p14:creationId xmlns:p14="http://schemas.microsoft.com/office/powerpoint/2010/main" val="263938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44</a:t>
            </a:fld>
            <a:endParaRPr lang="zh-TW" altLang="en-US"/>
          </a:p>
        </p:txBody>
      </p:sp>
    </p:spTree>
    <p:extLst>
      <p:ext uri="{BB962C8B-B14F-4D97-AF65-F5344CB8AC3E}">
        <p14:creationId xmlns:p14="http://schemas.microsoft.com/office/powerpoint/2010/main" val="2412860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45</a:t>
            </a:fld>
            <a:endParaRPr lang="zh-TW" altLang="en-US"/>
          </a:p>
        </p:txBody>
      </p:sp>
    </p:spTree>
    <p:extLst>
      <p:ext uri="{BB962C8B-B14F-4D97-AF65-F5344CB8AC3E}">
        <p14:creationId xmlns:p14="http://schemas.microsoft.com/office/powerpoint/2010/main" val="1599569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46</a:t>
            </a:fld>
            <a:endParaRPr lang="zh-TW" altLang="en-US"/>
          </a:p>
        </p:txBody>
      </p:sp>
    </p:spTree>
    <p:extLst>
      <p:ext uri="{BB962C8B-B14F-4D97-AF65-F5344CB8AC3E}">
        <p14:creationId xmlns:p14="http://schemas.microsoft.com/office/powerpoint/2010/main" val="112408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47</a:t>
            </a:fld>
            <a:endParaRPr lang="zh-TW" altLang="en-US"/>
          </a:p>
        </p:txBody>
      </p:sp>
    </p:spTree>
    <p:extLst>
      <p:ext uri="{BB962C8B-B14F-4D97-AF65-F5344CB8AC3E}">
        <p14:creationId xmlns:p14="http://schemas.microsoft.com/office/powerpoint/2010/main" val="3295885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48</a:t>
            </a:fld>
            <a:endParaRPr lang="zh-TW" altLang="en-US"/>
          </a:p>
        </p:txBody>
      </p:sp>
    </p:spTree>
    <p:extLst>
      <p:ext uri="{BB962C8B-B14F-4D97-AF65-F5344CB8AC3E}">
        <p14:creationId xmlns:p14="http://schemas.microsoft.com/office/powerpoint/2010/main" val="3836997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49</a:t>
            </a:fld>
            <a:endParaRPr lang="zh-TW" altLang="en-US"/>
          </a:p>
        </p:txBody>
      </p:sp>
    </p:spTree>
    <p:extLst>
      <p:ext uri="{BB962C8B-B14F-4D97-AF65-F5344CB8AC3E}">
        <p14:creationId xmlns:p14="http://schemas.microsoft.com/office/powerpoint/2010/main" val="931605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50</a:t>
            </a:fld>
            <a:endParaRPr lang="zh-TW" altLang="en-US"/>
          </a:p>
        </p:txBody>
      </p:sp>
    </p:spTree>
    <p:extLst>
      <p:ext uri="{BB962C8B-B14F-4D97-AF65-F5344CB8AC3E}">
        <p14:creationId xmlns:p14="http://schemas.microsoft.com/office/powerpoint/2010/main" val="1063201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51</a:t>
            </a:fld>
            <a:endParaRPr lang="zh-TW" altLang="en-US"/>
          </a:p>
        </p:txBody>
      </p:sp>
    </p:spTree>
    <p:extLst>
      <p:ext uri="{BB962C8B-B14F-4D97-AF65-F5344CB8AC3E}">
        <p14:creationId xmlns:p14="http://schemas.microsoft.com/office/powerpoint/2010/main" val="386504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6</a:t>
            </a:fld>
            <a:endParaRPr lang="zh-TW" altLang="en-US"/>
          </a:p>
        </p:txBody>
      </p:sp>
    </p:spTree>
    <p:extLst>
      <p:ext uri="{BB962C8B-B14F-4D97-AF65-F5344CB8AC3E}">
        <p14:creationId xmlns:p14="http://schemas.microsoft.com/office/powerpoint/2010/main" val="1600125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52</a:t>
            </a:fld>
            <a:endParaRPr lang="zh-TW" altLang="en-US"/>
          </a:p>
        </p:txBody>
      </p:sp>
    </p:spTree>
    <p:extLst>
      <p:ext uri="{BB962C8B-B14F-4D97-AF65-F5344CB8AC3E}">
        <p14:creationId xmlns:p14="http://schemas.microsoft.com/office/powerpoint/2010/main" val="2787138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53</a:t>
            </a:fld>
            <a:endParaRPr lang="zh-TW" altLang="en-US"/>
          </a:p>
        </p:txBody>
      </p:sp>
    </p:spTree>
    <p:extLst>
      <p:ext uri="{BB962C8B-B14F-4D97-AF65-F5344CB8AC3E}">
        <p14:creationId xmlns:p14="http://schemas.microsoft.com/office/powerpoint/2010/main" val="1266410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55</a:t>
            </a:fld>
            <a:endParaRPr lang="zh-TW" altLang="en-US"/>
          </a:p>
        </p:txBody>
      </p:sp>
    </p:spTree>
    <p:extLst>
      <p:ext uri="{BB962C8B-B14F-4D97-AF65-F5344CB8AC3E}">
        <p14:creationId xmlns:p14="http://schemas.microsoft.com/office/powerpoint/2010/main" val="1838288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56</a:t>
            </a:fld>
            <a:endParaRPr lang="zh-TW" altLang="en-US"/>
          </a:p>
        </p:txBody>
      </p:sp>
    </p:spTree>
    <p:extLst>
      <p:ext uri="{BB962C8B-B14F-4D97-AF65-F5344CB8AC3E}">
        <p14:creationId xmlns:p14="http://schemas.microsoft.com/office/powerpoint/2010/main" val="83228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57</a:t>
            </a:fld>
            <a:endParaRPr lang="zh-TW" altLang="en-US"/>
          </a:p>
        </p:txBody>
      </p:sp>
    </p:spTree>
    <p:extLst>
      <p:ext uri="{BB962C8B-B14F-4D97-AF65-F5344CB8AC3E}">
        <p14:creationId xmlns:p14="http://schemas.microsoft.com/office/powerpoint/2010/main" val="3978590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58</a:t>
            </a:fld>
            <a:endParaRPr lang="zh-TW" altLang="en-US"/>
          </a:p>
        </p:txBody>
      </p:sp>
    </p:spTree>
    <p:extLst>
      <p:ext uri="{BB962C8B-B14F-4D97-AF65-F5344CB8AC3E}">
        <p14:creationId xmlns:p14="http://schemas.microsoft.com/office/powerpoint/2010/main" val="4222619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59</a:t>
            </a:fld>
            <a:endParaRPr lang="zh-TW" altLang="en-US"/>
          </a:p>
        </p:txBody>
      </p:sp>
    </p:spTree>
    <p:extLst>
      <p:ext uri="{BB962C8B-B14F-4D97-AF65-F5344CB8AC3E}">
        <p14:creationId xmlns:p14="http://schemas.microsoft.com/office/powerpoint/2010/main" val="2373605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60</a:t>
            </a:fld>
            <a:endParaRPr lang="zh-TW" altLang="en-US"/>
          </a:p>
        </p:txBody>
      </p:sp>
    </p:spTree>
    <p:extLst>
      <p:ext uri="{BB962C8B-B14F-4D97-AF65-F5344CB8AC3E}">
        <p14:creationId xmlns:p14="http://schemas.microsoft.com/office/powerpoint/2010/main" val="861618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61</a:t>
            </a:fld>
            <a:endParaRPr lang="zh-TW" altLang="en-US"/>
          </a:p>
        </p:txBody>
      </p:sp>
    </p:spTree>
    <p:extLst>
      <p:ext uri="{BB962C8B-B14F-4D97-AF65-F5344CB8AC3E}">
        <p14:creationId xmlns:p14="http://schemas.microsoft.com/office/powerpoint/2010/main" val="773002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62</a:t>
            </a:fld>
            <a:endParaRPr lang="zh-TW" altLang="en-US"/>
          </a:p>
        </p:txBody>
      </p:sp>
    </p:spTree>
    <p:extLst>
      <p:ext uri="{BB962C8B-B14F-4D97-AF65-F5344CB8AC3E}">
        <p14:creationId xmlns:p14="http://schemas.microsoft.com/office/powerpoint/2010/main" val="425647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引入</a:t>
            </a:r>
            <a:r>
              <a:rPr lang="en-US" altLang="zh-TW" dirty="0" err="1"/>
              <a:t>glfw</a:t>
            </a:r>
            <a:r>
              <a:rPr lang="zh-TW" altLang="en-US" dirty="0"/>
              <a:t>和</a:t>
            </a:r>
            <a:r>
              <a:rPr lang="en-US" altLang="zh-TW" dirty="0" err="1"/>
              <a:t>glew</a:t>
            </a:r>
            <a:r>
              <a:rPr lang="zh-TW" altLang="en-US" dirty="0"/>
              <a:t>的函示庫</a:t>
            </a:r>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34</a:t>
            </a:fld>
            <a:endParaRPr lang="zh-TW" altLang="en-US"/>
          </a:p>
        </p:txBody>
      </p:sp>
    </p:spTree>
    <p:extLst>
      <p:ext uri="{BB962C8B-B14F-4D97-AF65-F5344CB8AC3E}">
        <p14:creationId xmlns:p14="http://schemas.microsoft.com/office/powerpoint/2010/main" val="359254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63</a:t>
            </a:fld>
            <a:endParaRPr lang="zh-TW" altLang="en-US"/>
          </a:p>
        </p:txBody>
      </p:sp>
    </p:spTree>
    <p:extLst>
      <p:ext uri="{BB962C8B-B14F-4D97-AF65-F5344CB8AC3E}">
        <p14:creationId xmlns:p14="http://schemas.microsoft.com/office/powerpoint/2010/main" val="2609170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64</a:t>
            </a:fld>
            <a:endParaRPr lang="zh-TW" altLang="en-US"/>
          </a:p>
        </p:txBody>
      </p:sp>
    </p:spTree>
    <p:extLst>
      <p:ext uri="{BB962C8B-B14F-4D97-AF65-F5344CB8AC3E}">
        <p14:creationId xmlns:p14="http://schemas.microsoft.com/office/powerpoint/2010/main" val="4003461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65</a:t>
            </a:fld>
            <a:endParaRPr lang="zh-TW" altLang="en-US"/>
          </a:p>
        </p:txBody>
      </p:sp>
    </p:spTree>
    <p:extLst>
      <p:ext uri="{BB962C8B-B14F-4D97-AF65-F5344CB8AC3E}">
        <p14:creationId xmlns:p14="http://schemas.microsoft.com/office/powerpoint/2010/main" val="3187853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66</a:t>
            </a:fld>
            <a:endParaRPr lang="zh-TW" altLang="en-US"/>
          </a:p>
        </p:txBody>
      </p:sp>
    </p:spTree>
    <p:extLst>
      <p:ext uri="{BB962C8B-B14F-4D97-AF65-F5344CB8AC3E}">
        <p14:creationId xmlns:p14="http://schemas.microsoft.com/office/powerpoint/2010/main" val="3174122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67</a:t>
            </a:fld>
            <a:endParaRPr lang="zh-TW" altLang="en-US"/>
          </a:p>
        </p:txBody>
      </p:sp>
    </p:spTree>
    <p:extLst>
      <p:ext uri="{BB962C8B-B14F-4D97-AF65-F5344CB8AC3E}">
        <p14:creationId xmlns:p14="http://schemas.microsoft.com/office/powerpoint/2010/main" val="544368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68</a:t>
            </a:fld>
            <a:endParaRPr lang="zh-TW" altLang="en-US"/>
          </a:p>
        </p:txBody>
      </p:sp>
    </p:spTree>
    <p:extLst>
      <p:ext uri="{BB962C8B-B14F-4D97-AF65-F5344CB8AC3E}">
        <p14:creationId xmlns:p14="http://schemas.microsoft.com/office/powerpoint/2010/main" val="2195031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69</a:t>
            </a:fld>
            <a:endParaRPr lang="zh-TW" altLang="en-US"/>
          </a:p>
        </p:txBody>
      </p:sp>
    </p:spTree>
    <p:extLst>
      <p:ext uri="{BB962C8B-B14F-4D97-AF65-F5344CB8AC3E}">
        <p14:creationId xmlns:p14="http://schemas.microsoft.com/office/powerpoint/2010/main" val="706547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70</a:t>
            </a:fld>
            <a:endParaRPr lang="zh-TW" altLang="en-US"/>
          </a:p>
        </p:txBody>
      </p:sp>
    </p:spTree>
    <p:extLst>
      <p:ext uri="{BB962C8B-B14F-4D97-AF65-F5344CB8AC3E}">
        <p14:creationId xmlns:p14="http://schemas.microsoft.com/office/powerpoint/2010/main" val="1250509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71</a:t>
            </a:fld>
            <a:endParaRPr lang="zh-TW" altLang="en-US"/>
          </a:p>
        </p:txBody>
      </p:sp>
    </p:spTree>
    <p:extLst>
      <p:ext uri="{BB962C8B-B14F-4D97-AF65-F5344CB8AC3E}">
        <p14:creationId xmlns:p14="http://schemas.microsoft.com/office/powerpoint/2010/main" val="3130057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72</a:t>
            </a:fld>
            <a:endParaRPr lang="zh-TW" altLang="en-US"/>
          </a:p>
        </p:txBody>
      </p:sp>
    </p:spTree>
    <p:extLst>
      <p:ext uri="{BB962C8B-B14F-4D97-AF65-F5344CB8AC3E}">
        <p14:creationId xmlns:p14="http://schemas.microsoft.com/office/powerpoint/2010/main" val="345631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初始化</a:t>
            </a:r>
            <a:r>
              <a:rPr lang="en-US" altLang="zh-TW" dirty="0"/>
              <a:t>GLFW</a:t>
            </a:r>
          </a:p>
          <a:p>
            <a:r>
              <a:rPr lang="zh-TW" altLang="en-US" dirty="0"/>
              <a:t>設定</a:t>
            </a:r>
            <a:r>
              <a:rPr lang="en-US" altLang="zh-TW" dirty="0" err="1"/>
              <a:t>opengl</a:t>
            </a:r>
            <a:r>
              <a:rPr lang="zh-TW" altLang="en-US" dirty="0"/>
              <a:t>版本</a:t>
            </a:r>
            <a:r>
              <a:rPr lang="en-US" altLang="zh-TW" dirty="0"/>
              <a:t>(3.3)</a:t>
            </a:r>
          </a:p>
          <a:p>
            <a:r>
              <a:rPr lang="zh-TW" altLang="en-US" dirty="0"/>
              <a:t>主版本號</a:t>
            </a:r>
            <a:r>
              <a:rPr lang="en-US" altLang="zh-TW" dirty="0"/>
              <a:t>3</a:t>
            </a:r>
          </a:p>
          <a:p>
            <a:r>
              <a:rPr lang="zh-TW" altLang="en-US" dirty="0"/>
              <a:t>次版本號</a:t>
            </a:r>
            <a:r>
              <a:rPr lang="en-US" altLang="zh-TW" dirty="0"/>
              <a:t>3</a:t>
            </a:r>
          </a:p>
          <a:p>
            <a:r>
              <a:rPr lang="en-US" altLang="zh-TW" dirty="0"/>
              <a:t>OpenGL profile: core profile</a:t>
            </a:r>
          </a:p>
          <a:p>
            <a:r>
              <a:rPr lang="zh-TW" altLang="en-US" dirty="0"/>
              <a:t>最後一行：</a:t>
            </a:r>
            <a:r>
              <a:rPr lang="en-US" altLang="zh-TW" dirty="0"/>
              <a:t>mac</a:t>
            </a:r>
            <a:r>
              <a:rPr lang="zh-TW" altLang="en-US" dirty="0"/>
              <a:t>才需要</a:t>
            </a:r>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35</a:t>
            </a:fld>
            <a:endParaRPr lang="zh-TW" altLang="en-US"/>
          </a:p>
        </p:txBody>
      </p:sp>
    </p:spTree>
    <p:extLst>
      <p:ext uri="{BB962C8B-B14F-4D97-AF65-F5344CB8AC3E}">
        <p14:creationId xmlns:p14="http://schemas.microsoft.com/office/powerpoint/2010/main" val="2589005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73</a:t>
            </a:fld>
            <a:endParaRPr lang="zh-TW" altLang="en-US"/>
          </a:p>
        </p:txBody>
      </p:sp>
    </p:spTree>
    <p:extLst>
      <p:ext uri="{BB962C8B-B14F-4D97-AF65-F5344CB8AC3E}">
        <p14:creationId xmlns:p14="http://schemas.microsoft.com/office/powerpoint/2010/main" val="991423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74</a:t>
            </a:fld>
            <a:endParaRPr lang="zh-TW" altLang="en-US"/>
          </a:p>
        </p:txBody>
      </p:sp>
    </p:spTree>
    <p:extLst>
      <p:ext uri="{BB962C8B-B14F-4D97-AF65-F5344CB8AC3E}">
        <p14:creationId xmlns:p14="http://schemas.microsoft.com/office/powerpoint/2010/main" val="228401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建立一個</a:t>
            </a:r>
            <a:r>
              <a:rPr lang="en-US" altLang="zh-TW" dirty="0"/>
              <a:t>window object</a:t>
            </a:r>
          </a:p>
          <a:p>
            <a:r>
              <a:rPr lang="zh-TW" altLang="en-US" dirty="0"/>
              <a:t>設定為</a:t>
            </a:r>
            <a:r>
              <a:rPr lang="en-US" altLang="zh-TW" dirty="0"/>
              <a:t>800*600</a:t>
            </a:r>
          </a:p>
          <a:p>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36</a:t>
            </a:fld>
            <a:endParaRPr lang="zh-TW" altLang="en-US"/>
          </a:p>
        </p:txBody>
      </p:sp>
    </p:spTree>
    <p:extLst>
      <p:ext uri="{BB962C8B-B14F-4D97-AF65-F5344CB8AC3E}">
        <p14:creationId xmlns:p14="http://schemas.microsoft.com/office/powerpoint/2010/main" val="243433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初始化</a:t>
            </a:r>
            <a:r>
              <a:rPr lang="en-US" altLang="zh-TW" dirty="0"/>
              <a:t>GLEW</a:t>
            </a:r>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37</a:t>
            </a:fld>
            <a:endParaRPr lang="zh-TW" altLang="en-US"/>
          </a:p>
        </p:txBody>
      </p:sp>
    </p:spTree>
    <p:extLst>
      <p:ext uri="{BB962C8B-B14F-4D97-AF65-F5344CB8AC3E}">
        <p14:creationId xmlns:p14="http://schemas.microsoft.com/office/powerpoint/2010/main" val="119480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設定</a:t>
            </a:r>
            <a:r>
              <a:rPr lang="en-US" altLang="zh-TW" dirty="0"/>
              <a:t>window</a:t>
            </a:r>
            <a:r>
              <a:rPr lang="zh-TW" altLang="en-US" dirty="0"/>
              <a:t>可以繪製的範圍</a:t>
            </a:r>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38</a:t>
            </a:fld>
            <a:endParaRPr lang="zh-TW" altLang="en-US"/>
          </a:p>
        </p:txBody>
      </p:sp>
    </p:spTree>
    <p:extLst>
      <p:ext uri="{BB962C8B-B14F-4D97-AF65-F5344CB8AC3E}">
        <p14:creationId xmlns:p14="http://schemas.microsoft.com/office/powerpoint/2010/main" val="205973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建立一個</a:t>
            </a:r>
            <a:r>
              <a:rPr lang="en-US" altLang="zh-TW" dirty="0"/>
              <a:t>render loop</a:t>
            </a:r>
            <a:r>
              <a:rPr lang="zh-TW" altLang="en-US" dirty="0"/>
              <a:t>，偵測是否要關閉視窗</a:t>
            </a:r>
            <a:endParaRPr lang="en-US" altLang="zh-TW" dirty="0"/>
          </a:p>
          <a:p>
            <a:endParaRPr lang="en-US" altLang="zh-TW" dirty="0"/>
          </a:p>
          <a:p>
            <a:r>
              <a:rPr lang="en-US" altLang="zh-TW" dirty="0" err="1"/>
              <a:t>glfwSwapBuffers</a:t>
            </a:r>
            <a:r>
              <a:rPr lang="en-US" altLang="zh-TW" dirty="0"/>
              <a:t> will swap the color buffer (a large 2D buffer that contains color values for each pixel in GLFW's window) that is used to render to during this render iteration and show it as output to the screen. </a:t>
            </a:r>
          </a:p>
          <a:p>
            <a:endParaRPr lang="en-US" altLang="zh-TW" dirty="0"/>
          </a:p>
          <a:p>
            <a:r>
              <a:rPr lang="en-US" altLang="zh-TW" dirty="0" err="1"/>
              <a:t>glfwPollEvents</a:t>
            </a:r>
            <a:r>
              <a:rPr lang="en-US" altLang="zh-TW" dirty="0"/>
              <a:t> </a:t>
            </a:r>
            <a:r>
              <a:rPr lang="zh-TW" altLang="en-US" dirty="0"/>
              <a:t>偵測使用者的操作（</a:t>
            </a:r>
            <a:r>
              <a:rPr lang="en-US" altLang="zh-TW" dirty="0"/>
              <a:t>ex:</a:t>
            </a:r>
            <a:r>
              <a:rPr lang="zh-TW" altLang="en-US" dirty="0"/>
              <a:t>鍵盤、滑鼠）</a:t>
            </a:r>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39</a:t>
            </a:fld>
            <a:endParaRPr lang="zh-TW" altLang="en-US"/>
          </a:p>
        </p:txBody>
      </p:sp>
    </p:spTree>
    <p:extLst>
      <p:ext uri="{BB962C8B-B14F-4D97-AF65-F5344CB8AC3E}">
        <p14:creationId xmlns:p14="http://schemas.microsoft.com/office/powerpoint/2010/main" val="84258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離開</a:t>
            </a:r>
            <a:r>
              <a:rPr lang="en-US" altLang="zh-TW" dirty="0"/>
              <a:t>render loop</a:t>
            </a:r>
            <a:r>
              <a:rPr lang="zh-TW" altLang="en-US" dirty="0"/>
              <a:t>後，將配置的資源</a:t>
            </a:r>
            <a:r>
              <a:rPr lang="en-US" altLang="zh-TW" dirty="0"/>
              <a:t>delete/clean</a:t>
            </a:r>
            <a:endParaRPr lang="zh-TW" altLang="en-US" dirty="0"/>
          </a:p>
        </p:txBody>
      </p:sp>
      <p:sp>
        <p:nvSpPr>
          <p:cNvPr id="4" name="投影片編號版面配置區 3"/>
          <p:cNvSpPr>
            <a:spLocks noGrp="1"/>
          </p:cNvSpPr>
          <p:nvPr>
            <p:ph type="sldNum" sz="quarter" idx="5"/>
          </p:nvPr>
        </p:nvSpPr>
        <p:spPr/>
        <p:txBody>
          <a:bodyPr/>
          <a:lstStyle/>
          <a:p>
            <a:fld id="{85D82ABF-5E08-4835-88AD-06DAD692492B}" type="slidenum">
              <a:rPr lang="zh-TW" altLang="en-US" smtClean="0"/>
              <a:t>40</a:t>
            </a:fld>
            <a:endParaRPr lang="zh-TW" altLang="en-US"/>
          </a:p>
        </p:txBody>
      </p:sp>
    </p:spTree>
    <p:extLst>
      <p:ext uri="{BB962C8B-B14F-4D97-AF65-F5344CB8AC3E}">
        <p14:creationId xmlns:p14="http://schemas.microsoft.com/office/powerpoint/2010/main" val="36296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E2D7DE-B72D-42F6-B053-56FB3C057738}"/>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876F5D2-089D-4698-BB30-70B0842CB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4FFCAF6-2DB3-461A-AE46-2244550903E8}"/>
              </a:ext>
            </a:extLst>
          </p:cNvPr>
          <p:cNvSpPr>
            <a:spLocks noGrp="1"/>
          </p:cNvSpPr>
          <p:nvPr>
            <p:ph type="dt" sz="half" idx="10"/>
          </p:nvPr>
        </p:nvSpPr>
        <p:spPr/>
        <p:txBody>
          <a:bodyPr/>
          <a:lstStyle/>
          <a:p>
            <a:fld id="{CC153391-0D7B-4035-A7A0-3DB99D78D818}" type="datetimeFigureOut">
              <a:rPr lang="zh-TW" altLang="en-US" smtClean="0"/>
              <a:t>2021-09-26</a:t>
            </a:fld>
            <a:endParaRPr lang="zh-TW" altLang="en-US"/>
          </a:p>
        </p:txBody>
      </p:sp>
      <p:sp>
        <p:nvSpPr>
          <p:cNvPr id="5" name="頁尾版面配置區 4">
            <a:extLst>
              <a:ext uri="{FF2B5EF4-FFF2-40B4-BE49-F238E27FC236}">
                <a16:creationId xmlns:a16="http://schemas.microsoft.com/office/drawing/2014/main" id="{26713080-AEE1-4A68-805E-62A06427019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C92F9C7-9A71-475C-92D4-67EB7300BC99}"/>
              </a:ext>
            </a:extLst>
          </p:cNvPr>
          <p:cNvSpPr>
            <a:spLocks noGrp="1"/>
          </p:cNvSpPr>
          <p:nvPr>
            <p:ph type="sldNum" sz="quarter" idx="12"/>
          </p:nvPr>
        </p:nvSpPr>
        <p:spPr/>
        <p:txBody>
          <a:bodyPr/>
          <a:lstStyle/>
          <a:p>
            <a:fld id="{ECBDD924-4879-4651-9AF4-B0EDFC3521AA}" type="slidenum">
              <a:rPr lang="zh-TW" altLang="en-US" smtClean="0"/>
              <a:t>‹#›</a:t>
            </a:fld>
            <a:endParaRPr lang="zh-TW" altLang="en-US"/>
          </a:p>
        </p:txBody>
      </p:sp>
    </p:spTree>
    <p:extLst>
      <p:ext uri="{BB962C8B-B14F-4D97-AF65-F5344CB8AC3E}">
        <p14:creationId xmlns:p14="http://schemas.microsoft.com/office/powerpoint/2010/main" val="409108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134A41-30BE-4198-9875-978BA4C99E5E}"/>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31D1F09C-A893-408B-AC44-65DD844059A9}"/>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585311D-2002-4BCA-98D0-7BC006DD4F4D}"/>
              </a:ext>
            </a:extLst>
          </p:cNvPr>
          <p:cNvSpPr>
            <a:spLocks noGrp="1"/>
          </p:cNvSpPr>
          <p:nvPr>
            <p:ph type="dt" sz="half" idx="10"/>
          </p:nvPr>
        </p:nvSpPr>
        <p:spPr/>
        <p:txBody>
          <a:bodyPr/>
          <a:lstStyle/>
          <a:p>
            <a:fld id="{CC153391-0D7B-4035-A7A0-3DB99D78D818}" type="datetimeFigureOut">
              <a:rPr lang="zh-TW" altLang="en-US" smtClean="0"/>
              <a:t>2021-09-26</a:t>
            </a:fld>
            <a:endParaRPr lang="zh-TW" altLang="en-US"/>
          </a:p>
        </p:txBody>
      </p:sp>
      <p:sp>
        <p:nvSpPr>
          <p:cNvPr id="5" name="頁尾版面配置區 4">
            <a:extLst>
              <a:ext uri="{FF2B5EF4-FFF2-40B4-BE49-F238E27FC236}">
                <a16:creationId xmlns:a16="http://schemas.microsoft.com/office/drawing/2014/main" id="{C0D41B31-DA1D-4DE2-8D8B-70CC543B6CD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488B661-1A0F-41EE-8483-3634E42C9DA4}"/>
              </a:ext>
            </a:extLst>
          </p:cNvPr>
          <p:cNvSpPr>
            <a:spLocks noGrp="1"/>
          </p:cNvSpPr>
          <p:nvPr>
            <p:ph type="sldNum" sz="quarter" idx="12"/>
          </p:nvPr>
        </p:nvSpPr>
        <p:spPr/>
        <p:txBody>
          <a:bodyPr/>
          <a:lstStyle/>
          <a:p>
            <a:fld id="{ECBDD924-4879-4651-9AF4-B0EDFC3521AA}" type="slidenum">
              <a:rPr lang="zh-TW" altLang="en-US" smtClean="0"/>
              <a:t>‹#›</a:t>
            </a:fld>
            <a:endParaRPr lang="zh-TW" altLang="en-US"/>
          </a:p>
        </p:txBody>
      </p:sp>
    </p:spTree>
    <p:extLst>
      <p:ext uri="{BB962C8B-B14F-4D97-AF65-F5344CB8AC3E}">
        <p14:creationId xmlns:p14="http://schemas.microsoft.com/office/powerpoint/2010/main" val="17818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D103617-6B83-4328-B5CD-0359A2B9EA0B}"/>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0730D71-0393-4A2B-AA48-E35CA784C8EF}"/>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3579A93-EAC6-49DE-ABDF-867303003B2B}"/>
              </a:ext>
            </a:extLst>
          </p:cNvPr>
          <p:cNvSpPr>
            <a:spLocks noGrp="1"/>
          </p:cNvSpPr>
          <p:nvPr>
            <p:ph type="dt" sz="half" idx="10"/>
          </p:nvPr>
        </p:nvSpPr>
        <p:spPr/>
        <p:txBody>
          <a:bodyPr/>
          <a:lstStyle/>
          <a:p>
            <a:fld id="{CC153391-0D7B-4035-A7A0-3DB99D78D818}" type="datetimeFigureOut">
              <a:rPr lang="zh-TW" altLang="en-US" smtClean="0"/>
              <a:t>2021-09-26</a:t>
            </a:fld>
            <a:endParaRPr lang="zh-TW" altLang="en-US"/>
          </a:p>
        </p:txBody>
      </p:sp>
      <p:sp>
        <p:nvSpPr>
          <p:cNvPr id="5" name="頁尾版面配置區 4">
            <a:extLst>
              <a:ext uri="{FF2B5EF4-FFF2-40B4-BE49-F238E27FC236}">
                <a16:creationId xmlns:a16="http://schemas.microsoft.com/office/drawing/2014/main" id="{2D5616EC-9669-4DBB-B618-DA48DADAD40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D2FD5C3-2A24-4F14-B1ED-9BC8C8BF4207}"/>
              </a:ext>
            </a:extLst>
          </p:cNvPr>
          <p:cNvSpPr>
            <a:spLocks noGrp="1"/>
          </p:cNvSpPr>
          <p:nvPr>
            <p:ph type="sldNum" sz="quarter" idx="12"/>
          </p:nvPr>
        </p:nvSpPr>
        <p:spPr/>
        <p:txBody>
          <a:bodyPr/>
          <a:lstStyle/>
          <a:p>
            <a:fld id="{ECBDD924-4879-4651-9AF4-B0EDFC3521AA}" type="slidenum">
              <a:rPr lang="zh-TW" altLang="en-US" smtClean="0"/>
              <a:t>‹#›</a:t>
            </a:fld>
            <a:endParaRPr lang="zh-TW" altLang="en-US"/>
          </a:p>
        </p:txBody>
      </p:sp>
    </p:spTree>
    <p:extLst>
      <p:ext uri="{BB962C8B-B14F-4D97-AF65-F5344CB8AC3E}">
        <p14:creationId xmlns:p14="http://schemas.microsoft.com/office/powerpoint/2010/main" val="60454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28393C-E591-445B-A11F-D501C9C6320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447B2B6-CC8B-4592-8FDC-9EBE0C4365E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F733EC0-4057-4463-B109-1916D82E475B}"/>
              </a:ext>
            </a:extLst>
          </p:cNvPr>
          <p:cNvSpPr>
            <a:spLocks noGrp="1"/>
          </p:cNvSpPr>
          <p:nvPr>
            <p:ph type="dt" sz="half" idx="10"/>
          </p:nvPr>
        </p:nvSpPr>
        <p:spPr/>
        <p:txBody>
          <a:bodyPr/>
          <a:lstStyle/>
          <a:p>
            <a:fld id="{CC153391-0D7B-4035-A7A0-3DB99D78D818}" type="datetimeFigureOut">
              <a:rPr lang="zh-TW" altLang="en-US" smtClean="0"/>
              <a:t>2021-09-26</a:t>
            </a:fld>
            <a:endParaRPr lang="zh-TW" altLang="en-US"/>
          </a:p>
        </p:txBody>
      </p:sp>
      <p:sp>
        <p:nvSpPr>
          <p:cNvPr id="5" name="頁尾版面配置區 4">
            <a:extLst>
              <a:ext uri="{FF2B5EF4-FFF2-40B4-BE49-F238E27FC236}">
                <a16:creationId xmlns:a16="http://schemas.microsoft.com/office/drawing/2014/main" id="{31D847E6-0134-4D7B-9EBE-031A99243E8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4590817-4176-4890-AB21-50E5887AAD29}"/>
              </a:ext>
            </a:extLst>
          </p:cNvPr>
          <p:cNvSpPr>
            <a:spLocks noGrp="1"/>
          </p:cNvSpPr>
          <p:nvPr>
            <p:ph type="sldNum" sz="quarter" idx="12"/>
          </p:nvPr>
        </p:nvSpPr>
        <p:spPr/>
        <p:txBody>
          <a:bodyPr/>
          <a:lstStyle/>
          <a:p>
            <a:fld id="{ECBDD924-4879-4651-9AF4-B0EDFC3521AA}" type="slidenum">
              <a:rPr lang="zh-TW" altLang="en-US" smtClean="0"/>
              <a:t>‹#›</a:t>
            </a:fld>
            <a:endParaRPr lang="zh-TW" altLang="en-US"/>
          </a:p>
        </p:txBody>
      </p:sp>
    </p:spTree>
    <p:extLst>
      <p:ext uri="{BB962C8B-B14F-4D97-AF65-F5344CB8AC3E}">
        <p14:creationId xmlns:p14="http://schemas.microsoft.com/office/powerpoint/2010/main" val="204176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0920F3-D567-40D3-83B9-F9212A02A96B}"/>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C42B65B1-0FF7-4319-B0D0-FD42DE9D37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9EB01DDB-94E4-4509-8245-4AA01AC9DD91}"/>
              </a:ext>
            </a:extLst>
          </p:cNvPr>
          <p:cNvSpPr>
            <a:spLocks noGrp="1"/>
          </p:cNvSpPr>
          <p:nvPr>
            <p:ph type="dt" sz="half" idx="10"/>
          </p:nvPr>
        </p:nvSpPr>
        <p:spPr/>
        <p:txBody>
          <a:bodyPr/>
          <a:lstStyle/>
          <a:p>
            <a:fld id="{CC153391-0D7B-4035-A7A0-3DB99D78D818}" type="datetimeFigureOut">
              <a:rPr lang="zh-TW" altLang="en-US" smtClean="0"/>
              <a:t>2021-09-26</a:t>
            </a:fld>
            <a:endParaRPr lang="zh-TW" altLang="en-US"/>
          </a:p>
        </p:txBody>
      </p:sp>
      <p:sp>
        <p:nvSpPr>
          <p:cNvPr id="5" name="頁尾版面配置區 4">
            <a:extLst>
              <a:ext uri="{FF2B5EF4-FFF2-40B4-BE49-F238E27FC236}">
                <a16:creationId xmlns:a16="http://schemas.microsoft.com/office/drawing/2014/main" id="{5934405E-7E66-43A8-BB52-66E6B453504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639DFA9-9924-4669-9E4D-B59B93394C15}"/>
              </a:ext>
            </a:extLst>
          </p:cNvPr>
          <p:cNvSpPr>
            <a:spLocks noGrp="1"/>
          </p:cNvSpPr>
          <p:nvPr>
            <p:ph type="sldNum" sz="quarter" idx="12"/>
          </p:nvPr>
        </p:nvSpPr>
        <p:spPr/>
        <p:txBody>
          <a:bodyPr/>
          <a:lstStyle/>
          <a:p>
            <a:fld id="{ECBDD924-4879-4651-9AF4-B0EDFC3521AA}" type="slidenum">
              <a:rPr lang="zh-TW" altLang="en-US" smtClean="0"/>
              <a:t>‹#›</a:t>
            </a:fld>
            <a:endParaRPr lang="zh-TW" altLang="en-US"/>
          </a:p>
        </p:txBody>
      </p:sp>
    </p:spTree>
    <p:extLst>
      <p:ext uri="{BB962C8B-B14F-4D97-AF65-F5344CB8AC3E}">
        <p14:creationId xmlns:p14="http://schemas.microsoft.com/office/powerpoint/2010/main" val="45972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2EA030-7B1A-44A7-B885-A84DF1F1704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6C54BD4-14FB-4EC5-A548-C28BB51BDB0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8A581AE4-2850-4C28-AD40-9BB185B202A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BDC3FDD3-FB93-4E4F-B1A4-CC19ECC8ADEE}"/>
              </a:ext>
            </a:extLst>
          </p:cNvPr>
          <p:cNvSpPr>
            <a:spLocks noGrp="1"/>
          </p:cNvSpPr>
          <p:nvPr>
            <p:ph type="dt" sz="half" idx="10"/>
          </p:nvPr>
        </p:nvSpPr>
        <p:spPr/>
        <p:txBody>
          <a:bodyPr/>
          <a:lstStyle/>
          <a:p>
            <a:fld id="{CC153391-0D7B-4035-A7A0-3DB99D78D818}" type="datetimeFigureOut">
              <a:rPr lang="zh-TW" altLang="en-US" smtClean="0"/>
              <a:t>2021-09-26</a:t>
            </a:fld>
            <a:endParaRPr lang="zh-TW" altLang="en-US"/>
          </a:p>
        </p:txBody>
      </p:sp>
      <p:sp>
        <p:nvSpPr>
          <p:cNvPr id="6" name="頁尾版面配置區 5">
            <a:extLst>
              <a:ext uri="{FF2B5EF4-FFF2-40B4-BE49-F238E27FC236}">
                <a16:creationId xmlns:a16="http://schemas.microsoft.com/office/drawing/2014/main" id="{614E15BF-A32C-4119-BA14-40F5B56AF39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1DEC19C-CEAF-4607-AA48-09BD163590DE}"/>
              </a:ext>
            </a:extLst>
          </p:cNvPr>
          <p:cNvSpPr>
            <a:spLocks noGrp="1"/>
          </p:cNvSpPr>
          <p:nvPr>
            <p:ph type="sldNum" sz="quarter" idx="12"/>
          </p:nvPr>
        </p:nvSpPr>
        <p:spPr/>
        <p:txBody>
          <a:bodyPr/>
          <a:lstStyle/>
          <a:p>
            <a:fld id="{ECBDD924-4879-4651-9AF4-B0EDFC3521AA}" type="slidenum">
              <a:rPr lang="zh-TW" altLang="en-US" smtClean="0"/>
              <a:t>‹#›</a:t>
            </a:fld>
            <a:endParaRPr lang="zh-TW" altLang="en-US"/>
          </a:p>
        </p:txBody>
      </p:sp>
    </p:spTree>
    <p:extLst>
      <p:ext uri="{BB962C8B-B14F-4D97-AF65-F5344CB8AC3E}">
        <p14:creationId xmlns:p14="http://schemas.microsoft.com/office/powerpoint/2010/main" val="340825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A7F071-7B32-422A-96B8-B3CE8941DB93}"/>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6241922-F11D-4D15-BE8A-6E2F4BC7B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3B70D0FD-F1FA-4D46-B6C2-8E36AD49386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0811B723-4828-4AFB-A43D-3934F4D27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1C2C893-3CE6-45BD-8F55-27FA8946AE4B}"/>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743B67E4-30FA-430D-8429-802E48BC6B8F}"/>
              </a:ext>
            </a:extLst>
          </p:cNvPr>
          <p:cNvSpPr>
            <a:spLocks noGrp="1"/>
          </p:cNvSpPr>
          <p:nvPr>
            <p:ph type="dt" sz="half" idx="10"/>
          </p:nvPr>
        </p:nvSpPr>
        <p:spPr/>
        <p:txBody>
          <a:bodyPr/>
          <a:lstStyle/>
          <a:p>
            <a:fld id="{CC153391-0D7B-4035-A7A0-3DB99D78D818}" type="datetimeFigureOut">
              <a:rPr lang="zh-TW" altLang="en-US" smtClean="0"/>
              <a:t>2021-09-26</a:t>
            </a:fld>
            <a:endParaRPr lang="zh-TW" altLang="en-US"/>
          </a:p>
        </p:txBody>
      </p:sp>
      <p:sp>
        <p:nvSpPr>
          <p:cNvPr id="8" name="頁尾版面配置區 7">
            <a:extLst>
              <a:ext uri="{FF2B5EF4-FFF2-40B4-BE49-F238E27FC236}">
                <a16:creationId xmlns:a16="http://schemas.microsoft.com/office/drawing/2014/main" id="{2809396A-FA76-4C6D-B27E-9D7E89675739}"/>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80088C99-5D3E-4750-A788-79C8BB18AFD1}"/>
              </a:ext>
            </a:extLst>
          </p:cNvPr>
          <p:cNvSpPr>
            <a:spLocks noGrp="1"/>
          </p:cNvSpPr>
          <p:nvPr>
            <p:ph type="sldNum" sz="quarter" idx="12"/>
          </p:nvPr>
        </p:nvSpPr>
        <p:spPr/>
        <p:txBody>
          <a:bodyPr/>
          <a:lstStyle/>
          <a:p>
            <a:fld id="{ECBDD924-4879-4651-9AF4-B0EDFC3521AA}" type="slidenum">
              <a:rPr lang="zh-TW" altLang="en-US" smtClean="0"/>
              <a:t>‹#›</a:t>
            </a:fld>
            <a:endParaRPr lang="zh-TW" altLang="en-US"/>
          </a:p>
        </p:txBody>
      </p:sp>
    </p:spTree>
    <p:extLst>
      <p:ext uri="{BB962C8B-B14F-4D97-AF65-F5344CB8AC3E}">
        <p14:creationId xmlns:p14="http://schemas.microsoft.com/office/powerpoint/2010/main" val="78119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B623AE-41C9-4B67-9A96-A5CBC70A595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D185A357-3AAD-4D61-90E7-DD7D451E135C}"/>
              </a:ext>
            </a:extLst>
          </p:cNvPr>
          <p:cNvSpPr>
            <a:spLocks noGrp="1"/>
          </p:cNvSpPr>
          <p:nvPr>
            <p:ph type="dt" sz="half" idx="10"/>
          </p:nvPr>
        </p:nvSpPr>
        <p:spPr/>
        <p:txBody>
          <a:bodyPr/>
          <a:lstStyle/>
          <a:p>
            <a:fld id="{CC153391-0D7B-4035-A7A0-3DB99D78D818}" type="datetimeFigureOut">
              <a:rPr lang="zh-TW" altLang="en-US" smtClean="0"/>
              <a:t>2021-09-26</a:t>
            </a:fld>
            <a:endParaRPr lang="zh-TW" altLang="en-US"/>
          </a:p>
        </p:txBody>
      </p:sp>
      <p:sp>
        <p:nvSpPr>
          <p:cNvPr id="4" name="頁尾版面配置區 3">
            <a:extLst>
              <a:ext uri="{FF2B5EF4-FFF2-40B4-BE49-F238E27FC236}">
                <a16:creationId xmlns:a16="http://schemas.microsoft.com/office/drawing/2014/main" id="{19E49BB1-8C9C-4D08-A681-EE421EBB3C4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623AE90-4F9E-4514-A0B0-C4EE94F2D5DE}"/>
              </a:ext>
            </a:extLst>
          </p:cNvPr>
          <p:cNvSpPr>
            <a:spLocks noGrp="1"/>
          </p:cNvSpPr>
          <p:nvPr>
            <p:ph type="sldNum" sz="quarter" idx="12"/>
          </p:nvPr>
        </p:nvSpPr>
        <p:spPr/>
        <p:txBody>
          <a:bodyPr/>
          <a:lstStyle/>
          <a:p>
            <a:fld id="{ECBDD924-4879-4651-9AF4-B0EDFC3521AA}" type="slidenum">
              <a:rPr lang="zh-TW" altLang="en-US" smtClean="0"/>
              <a:t>‹#›</a:t>
            </a:fld>
            <a:endParaRPr lang="zh-TW" altLang="en-US"/>
          </a:p>
        </p:txBody>
      </p:sp>
    </p:spTree>
    <p:extLst>
      <p:ext uri="{BB962C8B-B14F-4D97-AF65-F5344CB8AC3E}">
        <p14:creationId xmlns:p14="http://schemas.microsoft.com/office/powerpoint/2010/main" val="347268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F8CDB7A-C971-4457-ACFD-3C93FF467E39}"/>
              </a:ext>
            </a:extLst>
          </p:cNvPr>
          <p:cNvSpPr>
            <a:spLocks noGrp="1"/>
          </p:cNvSpPr>
          <p:nvPr>
            <p:ph type="dt" sz="half" idx="10"/>
          </p:nvPr>
        </p:nvSpPr>
        <p:spPr/>
        <p:txBody>
          <a:bodyPr/>
          <a:lstStyle/>
          <a:p>
            <a:fld id="{CC153391-0D7B-4035-A7A0-3DB99D78D818}" type="datetimeFigureOut">
              <a:rPr lang="zh-TW" altLang="en-US" smtClean="0"/>
              <a:t>2021-09-26</a:t>
            </a:fld>
            <a:endParaRPr lang="zh-TW" altLang="en-US"/>
          </a:p>
        </p:txBody>
      </p:sp>
      <p:sp>
        <p:nvSpPr>
          <p:cNvPr id="3" name="頁尾版面配置區 2">
            <a:extLst>
              <a:ext uri="{FF2B5EF4-FFF2-40B4-BE49-F238E27FC236}">
                <a16:creationId xmlns:a16="http://schemas.microsoft.com/office/drawing/2014/main" id="{D857BDE3-FEE5-4B13-89C7-F496140E647A}"/>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0FE4E484-D946-4271-B41D-F46C53246C05}"/>
              </a:ext>
            </a:extLst>
          </p:cNvPr>
          <p:cNvSpPr>
            <a:spLocks noGrp="1"/>
          </p:cNvSpPr>
          <p:nvPr>
            <p:ph type="sldNum" sz="quarter" idx="12"/>
          </p:nvPr>
        </p:nvSpPr>
        <p:spPr/>
        <p:txBody>
          <a:bodyPr/>
          <a:lstStyle/>
          <a:p>
            <a:fld id="{ECBDD924-4879-4651-9AF4-B0EDFC3521AA}" type="slidenum">
              <a:rPr lang="zh-TW" altLang="en-US" smtClean="0"/>
              <a:t>‹#›</a:t>
            </a:fld>
            <a:endParaRPr lang="zh-TW" altLang="en-US"/>
          </a:p>
        </p:txBody>
      </p:sp>
    </p:spTree>
    <p:extLst>
      <p:ext uri="{BB962C8B-B14F-4D97-AF65-F5344CB8AC3E}">
        <p14:creationId xmlns:p14="http://schemas.microsoft.com/office/powerpoint/2010/main" val="290266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273D96-E1C7-4B86-82BE-9A94F3DBCBA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69C13CC9-DE31-40B6-BD3A-7E129E75C7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1842AD1-E1F8-4935-B2DD-242EC4A30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B252775-200F-472D-8E37-BC336F84996C}"/>
              </a:ext>
            </a:extLst>
          </p:cNvPr>
          <p:cNvSpPr>
            <a:spLocks noGrp="1"/>
          </p:cNvSpPr>
          <p:nvPr>
            <p:ph type="dt" sz="half" idx="10"/>
          </p:nvPr>
        </p:nvSpPr>
        <p:spPr/>
        <p:txBody>
          <a:bodyPr/>
          <a:lstStyle/>
          <a:p>
            <a:fld id="{CC153391-0D7B-4035-A7A0-3DB99D78D818}" type="datetimeFigureOut">
              <a:rPr lang="zh-TW" altLang="en-US" smtClean="0"/>
              <a:t>2021-09-26</a:t>
            </a:fld>
            <a:endParaRPr lang="zh-TW" altLang="en-US"/>
          </a:p>
        </p:txBody>
      </p:sp>
      <p:sp>
        <p:nvSpPr>
          <p:cNvPr id="6" name="頁尾版面配置區 5">
            <a:extLst>
              <a:ext uri="{FF2B5EF4-FFF2-40B4-BE49-F238E27FC236}">
                <a16:creationId xmlns:a16="http://schemas.microsoft.com/office/drawing/2014/main" id="{069C48E4-6594-43E8-BED5-4F1786ECCAC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90786EB-BC62-4124-9DE9-24103DD7323A}"/>
              </a:ext>
            </a:extLst>
          </p:cNvPr>
          <p:cNvSpPr>
            <a:spLocks noGrp="1"/>
          </p:cNvSpPr>
          <p:nvPr>
            <p:ph type="sldNum" sz="quarter" idx="12"/>
          </p:nvPr>
        </p:nvSpPr>
        <p:spPr/>
        <p:txBody>
          <a:bodyPr/>
          <a:lstStyle/>
          <a:p>
            <a:fld id="{ECBDD924-4879-4651-9AF4-B0EDFC3521AA}" type="slidenum">
              <a:rPr lang="zh-TW" altLang="en-US" smtClean="0"/>
              <a:t>‹#›</a:t>
            </a:fld>
            <a:endParaRPr lang="zh-TW" altLang="en-US"/>
          </a:p>
        </p:txBody>
      </p:sp>
    </p:spTree>
    <p:extLst>
      <p:ext uri="{BB962C8B-B14F-4D97-AF65-F5344CB8AC3E}">
        <p14:creationId xmlns:p14="http://schemas.microsoft.com/office/powerpoint/2010/main" val="89567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194ECD-DEA8-412B-9CFD-AC4F93D1728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D4766F36-B53C-4CC1-AF87-9851FC35B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F6761150-9B80-44E2-A937-6959B4937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C98670B-C700-432F-88BE-B780AC35C391}"/>
              </a:ext>
            </a:extLst>
          </p:cNvPr>
          <p:cNvSpPr>
            <a:spLocks noGrp="1"/>
          </p:cNvSpPr>
          <p:nvPr>
            <p:ph type="dt" sz="half" idx="10"/>
          </p:nvPr>
        </p:nvSpPr>
        <p:spPr/>
        <p:txBody>
          <a:bodyPr/>
          <a:lstStyle/>
          <a:p>
            <a:fld id="{CC153391-0D7B-4035-A7A0-3DB99D78D818}" type="datetimeFigureOut">
              <a:rPr lang="zh-TW" altLang="en-US" smtClean="0"/>
              <a:t>2021-09-26</a:t>
            </a:fld>
            <a:endParaRPr lang="zh-TW" altLang="en-US"/>
          </a:p>
        </p:txBody>
      </p:sp>
      <p:sp>
        <p:nvSpPr>
          <p:cNvPr id="6" name="頁尾版面配置區 5">
            <a:extLst>
              <a:ext uri="{FF2B5EF4-FFF2-40B4-BE49-F238E27FC236}">
                <a16:creationId xmlns:a16="http://schemas.microsoft.com/office/drawing/2014/main" id="{E7DD23B5-089A-4F5C-BA27-5230D40E28D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715D11A-C98D-4A11-890A-ABB96868C380}"/>
              </a:ext>
            </a:extLst>
          </p:cNvPr>
          <p:cNvSpPr>
            <a:spLocks noGrp="1"/>
          </p:cNvSpPr>
          <p:nvPr>
            <p:ph type="sldNum" sz="quarter" idx="12"/>
          </p:nvPr>
        </p:nvSpPr>
        <p:spPr/>
        <p:txBody>
          <a:bodyPr/>
          <a:lstStyle/>
          <a:p>
            <a:fld id="{ECBDD924-4879-4651-9AF4-B0EDFC3521AA}" type="slidenum">
              <a:rPr lang="zh-TW" altLang="en-US" smtClean="0"/>
              <a:t>‹#›</a:t>
            </a:fld>
            <a:endParaRPr lang="zh-TW" altLang="en-US"/>
          </a:p>
        </p:txBody>
      </p:sp>
    </p:spTree>
    <p:extLst>
      <p:ext uri="{BB962C8B-B14F-4D97-AF65-F5344CB8AC3E}">
        <p14:creationId xmlns:p14="http://schemas.microsoft.com/office/powerpoint/2010/main" val="216713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2B2E"/>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3E4BC48-2F92-477C-A499-BFC0C5256A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CD25AAD-EF0F-4453-8F10-82264B5EE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3611542-9401-436F-A3D2-329E49BBF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53391-0D7B-4035-A7A0-3DB99D78D818}" type="datetimeFigureOut">
              <a:rPr lang="zh-TW" altLang="en-US" smtClean="0"/>
              <a:t>2021-09-26</a:t>
            </a:fld>
            <a:endParaRPr lang="zh-TW" altLang="en-US"/>
          </a:p>
        </p:txBody>
      </p:sp>
      <p:sp>
        <p:nvSpPr>
          <p:cNvPr id="5" name="頁尾版面配置區 4">
            <a:extLst>
              <a:ext uri="{FF2B5EF4-FFF2-40B4-BE49-F238E27FC236}">
                <a16:creationId xmlns:a16="http://schemas.microsoft.com/office/drawing/2014/main" id="{9F274B5E-3147-462C-8A22-06ABAFAA91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06F75AF-D329-4BB2-AC8F-128CFE5B1C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DD924-4879-4651-9AF4-B0EDFC3521AA}" type="slidenum">
              <a:rPr lang="zh-TW" altLang="en-US" smtClean="0"/>
              <a:t>‹#›</a:t>
            </a:fld>
            <a:endParaRPr lang="zh-TW" altLang="en-US"/>
          </a:p>
        </p:txBody>
      </p:sp>
    </p:spTree>
    <p:extLst>
      <p:ext uri="{BB962C8B-B14F-4D97-AF65-F5344CB8AC3E}">
        <p14:creationId xmlns:p14="http://schemas.microsoft.com/office/powerpoint/2010/main" val="35256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learnopengl.com/Getting-started/Hello-Window"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lfw.org/download.html"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glew.sourceforge.net/"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5245767"/>
            <a:chOff x="0" y="0"/>
            <a:chExt cx="12192000" cy="5245766"/>
          </a:xfrm>
        </p:grpSpPr>
        <p:sp>
          <p:nvSpPr>
            <p:cNvPr id="5" name="矩形 4">
              <a:extLst>
                <a:ext uri="{FF2B5EF4-FFF2-40B4-BE49-F238E27FC236}">
                  <a16:creationId xmlns:a16="http://schemas.microsoft.com/office/drawing/2014/main" id="{CAB68C6E-0814-4AE4-9406-4C405FB80FA1}"/>
                </a:ext>
              </a:extLst>
            </p:cNvPr>
            <p:cNvSpPr/>
            <p:nvPr/>
          </p:nvSpPr>
          <p:spPr>
            <a:xfrm>
              <a:off x="0" y="0"/>
              <a:ext cx="12192000" cy="4853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2207792"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文字方塊 12">
            <a:extLst>
              <a:ext uri="{FF2B5EF4-FFF2-40B4-BE49-F238E27FC236}">
                <a16:creationId xmlns:a16="http://schemas.microsoft.com/office/drawing/2014/main" id="{CB79C11A-A43B-4FC1-8E71-D3640C3F6E7E}"/>
              </a:ext>
            </a:extLst>
          </p:cNvPr>
          <p:cNvSpPr txBox="1"/>
          <p:nvPr/>
        </p:nvSpPr>
        <p:spPr>
          <a:xfrm>
            <a:off x="819150" y="5388642"/>
            <a:ext cx="10553700" cy="959237"/>
          </a:xfrm>
          <a:prstGeom prst="rect">
            <a:avLst/>
          </a:prstGeom>
          <a:noFill/>
        </p:spPr>
        <p:txBody>
          <a:bodyPr wrap="square" rtlCol="0">
            <a:spAutoFit/>
          </a:bodyPr>
          <a:lstStyle/>
          <a:p>
            <a:pPr algn="ctr">
              <a:spcAft>
                <a:spcPts val="1000"/>
              </a:spcAft>
            </a:pPr>
            <a:r>
              <a:rPr lang="zh-TW" altLang="en-US" sz="2400" spc="100" dirty="0">
                <a:solidFill>
                  <a:schemeClr val="bg1"/>
                </a:solidFill>
                <a:latin typeface="微軟正黑體" panose="020B0604030504040204" pitchFamily="34" charset="-120"/>
                <a:ea typeface="微軟正黑體" panose="020B0604030504040204" pitchFamily="34" charset="-120"/>
              </a:rPr>
              <a:t>卞正冠</a:t>
            </a:r>
            <a:r>
              <a:rPr lang="en-US" altLang="zh-TW" sz="2400" spc="100" dirty="0">
                <a:solidFill>
                  <a:schemeClr val="bg1"/>
                </a:solidFill>
                <a:latin typeface="微軟正黑體" panose="020B0604030504040204" pitchFamily="34" charset="-120"/>
                <a:ea typeface="微軟正黑體" panose="020B0604030504040204" pitchFamily="34" charset="-120"/>
              </a:rPr>
              <a:t> </a:t>
            </a:r>
            <a:r>
              <a:rPr lang="zh-TW" altLang="en-US" sz="2400" spc="100" dirty="0">
                <a:solidFill>
                  <a:schemeClr val="bg1"/>
                </a:solidFill>
                <a:latin typeface="微軟正黑體" panose="020B0604030504040204" pitchFamily="34" charset="-120"/>
                <a:ea typeface="微軟正黑體" panose="020B0604030504040204" pitchFamily="34" charset="-120"/>
              </a:rPr>
              <a:t> </a:t>
            </a:r>
            <a:r>
              <a:rPr lang="en-US" altLang="zh-TW" sz="2400" spc="100" dirty="0">
                <a:solidFill>
                  <a:schemeClr val="bg1"/>
                </a:solidFill>
                <a:latin typeface="微軟正黑體" panose="020B0604030504040204" pitchFamily="34" charset="-120"/>
                <a:ea typeface="微軟正黑體" panose="020B0604030504040204" pitchFamily="34" charset="-120"/>
              </a:rPr>
              <a:t>P76094703@gs.ncku.edu.tw</a:t>
            </a:r>
          </a:p>
          <a:p>
            <a:pPr algn="ctr">
              <a:spcAft>
                <a:spcPts val="1000"/>
              </a:spcAft>
            </a:pPr>
            <a:r>
              <a:rPr lang="zh-TW" altLang="en-US" sz="2400" spc="100" dirty="0">
                <a:solidFill>
                  <a:schemeClr val="bg1"/>
                </a:solidFill>
                <a:latin typeface="微軟正黑體" panose="020B0604030504040204" pitchFamily="34" charset="-120"/>
                <a:ea typeface="微軟正黑體" panose="020B0604030504040204" pitchFamily="34" charset="-120"/>
              </a:rPr>
              <a:t>姚勝翊 </a:t>
            </a:r>
            <a:r>
              <a:rPr lang="en-US" altLang="zh-TW" sz="2400" spc="100" dirty="0">
                <a:solidFill>
                  <a:schemeClr val="bg1"/>
                </a:solidFill>
                <a:latin typeface="微軟正黑體" panose="020B0604030504040204" pitchFamily="34" charset="-120"/>
                <a:ea typeface="微軟正黑體" panose="020B0604030504040204" pitchFamily="34" charset="-120"/>
              </a:rPr>
              <a:t>ND8081018@gs.ncku.edu.tw</a:t>
            </a:r>
          </a:p>
        </p:txBody>
      </p:sp>
      <p:sp>
        <p:nvSpPr>
          <p:cNvPr id="14" name="文字方塊 13">
            <a:extLst>
              <a:ext uri="{FF2B5EF4-FFF2-40B4-BE49-F238E27FC236}">
                <a16:creationId xmlns:a16="http://schemas.microsoft.com/office/drawing/2014/main" id="{53AC6451-D677-47E3-B00C-E31CC269D94D}"/>
              </a:ext>
            </a:extLst>
          </p:cNvPr>
          <p:cNvSpPr txBox="1"/>
          <p:nvPr/>
        </p:nvSpPr>
        <p:spPr>
          <a:xfrm>
            <a:off x="1647824" y="1306645"/>
            <a:ext cx="5476876" cy="2954655"/>
          </a:xfrm>
          <a:prstGeom prst="rect">
            <a:avLst/>
          </a:prstGeom>
          <a:noFill/>
        </p:spPr>
        <p:txBody>
          <a:bodyPr wrap="square" rtlCol="0">
            <a:spAutoFit/>
          </a:bodyPr>
          <a:lstStyle/>
          <a:p>
            <a:r>
              <a:rPr lang="en-US" altLang="zh-TW" sz="8800" b="1" spc="200" dirty="0">
                <a:solidFill>
                  <a:schemeClr val="bg1"/>
                </a:solidFill>
                <a:latin typeface="Arial Rounded MT Bold" panose="020F0704030504030204" pitchFamily="34" charset="0"/>
                <a:ea typeface="+mj-ea"/>
                <a:cs typeface="Aharoni" panose="02010803020104030203" pitchFamily="2" charset="-79"/>
              </a:rPr>
              <a:t>Learn</a:t>
            </a:r>
          </a:p>
          <a:p>
            <a:endParaRPr lang="en-US" altLang="zh-TW" sz="1000" b="1" spc="200" dirty="0">
              <a:solidFill>
                <a:schemeClr val="bg1"/>
              </a:solidFill>
              <a:latin typeface="Arial Rounded MT Bold" panose="020F0704030504030204" pitchFamily="34" charset="0"/>
              <a:ea typeface="+mj-ea"/>
              <a:cs typeface="Aharoni" panose="02010803020104030203" pitchFamily="2" charset="-79"/>
            </a:endParaRPr>
          </a:p>
          <a:p>
            <a:r>
              <a:rPr lang="en-US" altLang="zh-TW" sz="8800" b="1" spc="200" dirty="0">
                <a:solidFill>
                  <a:schemeClr val="bg1"/>
                </a:solidFill>
                <a:latin typeface="Arial Rounded MT Bold" panose="020F0704030504030204" pitchFamily="34" charset="0"/>
                <a:ea typeface="+mj-ea"/>
                <a:cs typeface="Aharoni" panose="02010803020104030203" pitchFamily="2" charset="-79"/>
              </a:rPr>
              <a:t>OpenGL</a:t>
            </a:r>
            <a:endParaRPr lang="zh-TW" altLang="en-US" sz="8800" b="1" spc="200" dirty="0">
              <a:solidFill>
                <a:schemeClr val="bg1"/>
              </a:solidFill>
              <a:latin typeface="Arial Rounded MT Bold" panose="020F0704030504030204" pitchFamily="34" charset="0"/>
              <a:ea typeface="+mj-ea"/>
              <a:cs typeface="Aharoni" panose="02010803020104030203" pitchFamily="2" charset="-79"/>
            </a:endParaRPr>
          </a:p>
        </p:txBody>
      </p:sp>
    </p:spTree>
    <p:extLst>
      <p:ext uri="{BB962C8B-B14F-4D97-AF65-F5344CB8AC3E}">
        <p14:creationId xmlns:p14="http://schemas.microsoft.com/office/powerpoint/2010/main" val="250920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25477"/>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09F20213-0A50-4771-AD92-6672F0C8B65B}"/>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409CDEA5-3C6F-499B-9DAB-FF7D8C74CAD3}"/>
              </a:ext>
            </a:extLst>
          </p:cNvPr>
          <p:cNvPicPr>
            <a:picLocks noChangeAspect="1"/>
          </p:cNvPicPr>
          <p:nvPr/>
        </p:nvPicPr>
        <p:blipFill>
          <a:blip r:embed="rId2"/>
          <a:stretch>
            <a:fillRect/>
          </a:stretch>
        </p:blipFill>
        <p:spPr>
          <a:xfrm>
            <a:off x="2661919" y="2167906"/>
            <a:ext cx="6868162" cy="4226560"/>
          </a:xfrm>
          <a:prstGeom prst="rect">
            <a:avLst/>
          </a:prstGeom>
          <a:effectLst>
            <a:glow rad="63500">
              <a:schemeClr val="accent3">
                <a:satMod val="175000"/>
                <a:alpha val="40000"/>
              </a:schemeClr>
            </a:glow>
          </a:effectLst>
        </p:spPr>
      </p:pic>
      <p:sp>
        <p:nvSpPr>
          <p:cNvPr id="12" name="矩形 11">
            <a:extLst>
              <a:ext uri="{FF2B5EF4-FFF2-40B4-BE49-F238E27FC236}">
                <a16:creationId xmlns:a16="http://schemas.microsoft.com/office/drawing/2014/main" id="{E491EA12-181A-4DC0-B1AB-6152DB1F2F95}"/>
              </a:ext>
            </a:extLst>
          </p:cNvPr>
          <p:cNvSpPr/>
          <p:nvPr/>
        </p:nvSpPr>
        <p:spPr>
          <a:xfrm>
            <a:off x="6268720" y="2407920"/>
            <a:ext cx="3261361" cy="650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73606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25477"/>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09F20213-0A50-4771-AD92-6672F0C8B65B}"/>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11" name="圖片 10">
            <a:extLst>
              <a:ext uri="{FF2B5EF4-FFF2-40B4-BE49-F238E27FC236}">
                <a16:creationId xmlns:a16="http://schemas.microsoft.com/office/drawing/2014/main" id="{6DCF22F9-33AE-45C7-B5AC-68890235E123}"/>
              </a:ext>
            </a:extLst>
          </p:cNvPr>
          <p:cNvPicPr>
            <a:picLocks noChangeAspect="1"/>
          </p:cNvPicPr>
          <p:nvPr/>
        </p:nvPicPr>
        <p:blipFill>
          <a:blip r:embed="rId2"/>
          <a:stretch>
            <a:fillRect/>
          </a:stretch>
        </p:blipFill>
        <p:spPr>
          <a:xfrm>
            <a:off x="1935119" y="3027587"/>
            <a:ext cx="8321761" cy="2507197"/>
          </a:xfrm>
          <a:prstGeom prst="rect">
            <a:avLst/>
          </a:prstGeom>
          <a:effectLst>
            <a:glow rad="63500">
              <a:schemeClr val="accent3">
                <a:satMod val="175000"/>
                <a:alpha val="40000"/>
              </a:schemeClr>
            </a:glow>
          </a:effectLst>
        </p:spPr>
      </p:pic>
      <p:sp>
        <p:nvSpPr>
          <p:cNvPr id="10" name="矩形 9">
            <a:extLst>
              <a:ext uri="{FF2B5EF4-FFF2-40B4-BE49-F238E27FC236}">
                <a16:creationId xmlns:a16="http://schemas.microsoft.com/office/drawing/2014/main" id="{1FF1F570-2F4B-4DA5-9EA8-A1B40B66A577}"/>
              </a:ext>
            </a:extLst>
          </p:cNvPr>
          <p:cNvSpPr/>
          <p:nvPr/>
        </p:nvSpPr>
        <p:spPr>
          <a:xfrm>
            <a:off x="8291281" y="4062791"/>
            <a:ext cx="2143040" cy="6514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68300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25477"/>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09F20213-0A50-4771-AD92-6672F0C8B65B}"/>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D2003645-4E73-4F65-B43E-BF4C1946A885}"/>
              </a:ext>
            </a:extLst>
          </p:cNvPr>
          <p:cNvPicPr>
            <a:picLocks noChangeAspect="1"/>
          </p:cNvPicPr>
          <p:nvPr/>
        </p:nvPicPr>
        <p:blipFill>
          <a:blip r:embed="rId2"/>
          <a:stretch>
            <a:fillRect/>
          </a:stretch>
        </p:blipFill>
        <p:spPr>
          <a:xfrm>
            <a:off x="2091343" y="2694882"/>
            <a:ext cx="8009314" cy="2735817"/>
          </a:xfrm>
          <a:prstGeom prst="rect">
            <a:avLst/>
          </a:prstGeom>
          <a:effectLst>
            <a:glow rad="63500">
              <a:schemeClr val="accent3">
                <a:satMod val="175000"/>
                <a:alpha val="40000"/>
              </a:schemeClr>
            </a:glow>
          </a:effectLst>
        </p:spPr>
      </p:pic>
      <p:sp>
        <p:nvSpPr>
          <p:cNvPr id="10" name="矩形 9">
            <a:extLst>
              <a:ext uri="{FF2B5EF4-FFF2-40B4-BE49-F238E27FC236}">
                <a16:creationId xmlns:a16="http://schemas.microsoft.com/office/drawing/2014/main" id="{1FF1F570-2F4B-4DA5-9EA8-A1B40B66A577}"/>
              </a:ext>
            </a:extLst>
          </p:cNvPr>
          <p:cNvSpPr/>
          <p:nvPr/>
        </p:nvSpPr>
        <p:spPr>
          <a:xfrm>
            <a:off x="5963920" y="3312160"/>
            <a:ext cx="4338321" cy="1203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5423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0" name="圖片 9">
            <a:extLst>
              <a:ext uri="{FF2B5EF4-FFF2-40B4-BE49-F238E27FC236}">
                <a16:creationId xmlns:a16="http://schemas.microsoft.com/office/drawing/2014/main" id="{59C904A3-B52C-4D9F-8553-627FABB93E00}"/>
              </a:ext>
            </a:extLst>
          </p:cNvPr>
          <p:cNvPicPr>
            <a:picLocks noChangeAspect="1"/>
          </p:cNvPicPr>
          <p:nvPr/>
        </p:nvPicPr>
        <p:blipFill>
          <a:blip r:embed="rId2"/>
          <a:stretch>
            <a:fillRect/>
          </a:stretch>
        </p:blipFill>
        <p:spPr>
          <a:xfrm>
            <a:off x="2537096" y="1785299"/>
            <a:ext cx="7117808" cy="4936544"/>
          </a:xfrm>
          <a:prstGeom prst="rect">
            <a:avLst/>
          </a:prstGeom>
          <a:effectLst>
            <a:glow rad="63500">
              <a:schemeClr val="accent3">
                <a:satMod val="175000"/>
                <a:alpha val="40000"/>
              </a:schemeClr>
            </a:glow>
          </a:effectLst>
        </p:spPr>
      </p:pic>
      <p:sp>
        <p:nvSpPr>
          <p:cNvPr id="11" name="文字方塊 10">
            <a:extLst>
              <a:ext uri="{FF2B5EF4-FFF2-40B4-BE49-F238E27FC236}">
                <a16:creationId xmlns:a16="http://schemas.microsoft.com/office/drawing/2014/main" id="{2B93AB82-FBC9-436D-8E42-53D12F331D6A}"/>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Tree>
    <p:extLst>
      <p:ext uri="{BB962C8B-B14F-4D97-AF65-F5344CB8AC3E}">
        <p14:creationId xmlns:p14="http://schemas.microsoft.com/office/powerpoint/2010/main" val="161902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 name="圖片 2">
            <a:extLst>
              <a:ext uri="{FF2B5EF4-FFF2-40B4-BE49-F238E27FC236}">
                <a16:creationId xmlns:a16="http://schemas.microsoft.com/office/drawing/2014/main" id="{9D5F182A-C6AD-4E07-A39B-1B70C299A36C}"/>
              </a:ext>
            </a:extLst>
          </p:cNvPr>
          <p:cNvPicPr>
            <a:picLocks noChangeAspect="1"/>
          </p:cNvPicPr>
          <p:nvPr/>
        </p:nvPicPr>
        <p:blipFill>
          <a:blip r:embed="rId2"/>
          <a:stretch>
            <a:fillRect/>
          </a:stretch>
        </p:blipFill>
        <p:spPr>
          <a:xfrm>
            <a:off x="2579065" y="2237906"/>
            <a:ext cx="7033870" cy="4031329"/>
          </a:xfrm>
          <a:prstGeom prst="rect">
            <a:avLst/>
          </a:prstGeom>
          <a:effectLst>
            <a:glow rad="63500">
              <a:schemeClr val="accent3">
                <a:satMod val="175000"/>
                <a:alpha val="40000"/>
              </a:schemeClr>
            </a:glow>
          </a:effectLst>
        </p:spPr>
      </p:pic>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Tree>
    <p:extLst>
      <p:ext uri="{BB962C8B-B14F-4D97-AF65-F5344CB8AC3E}">
        <p14:creationId xmlns:p14="http://schemas.microsoft.com/office/powerpoint/2010/main" val="363506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4" name="圖片 3">
            <a:extLst>
              <a:ext uri="{FF2B5EF4-FFF2-40B4-BE49-F238E27FC236}">
                <a16:creationId xmlns:a16="http://schemas.microsoft.com/office/drawing/2014/main" id="{6906143F-C642-4418-8751-A85979630746}"/>
              </a:ext>
            </a:extLst>
          </p:cNvPr>
          <p:cNvPicPr>
            <a:picLocks noChangeAspect="1"/>
          </p:cNvPicPr>
          <p:nvPr/>
        </p:nvPicPr>
        <p:blipFill>
          <a:blip r:embed="rId2"/>
          <a:stretch>
            <a:fillRect/>
          </a:stretch>
        </p:blipFill>
        <p:spPr>
          <a:xfrm>
            <a:off x="2844181" y="2007267"/>
            <a:ext cx="6503638" cy="4510588"/>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20106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6" name="圖片 5">
            <a:extLst>
              <a:ext uri="{FF2B5EF4-FFF2-40B4-BE49-F238E27FC236}">
                <a16:creationId xmlns:a16="http://schemas.microsoft.com/office/drawing/2014/main" id="{3E374EE7-6BDA-4C09-8C67-0D2DDC4DEB0C}"/>
              </a:ext>
            </a:extLst>
          </p:cNvPr>
          <p:cNvPicPr>
            <a:picLocks noChangeAspect="1"/>
          </p:cNvPicPr>
          <p:nvPr/>
        </p:nvPicPr>
        <p:blipFill>
          <a:blip r:embed="rId2"/>
          <a:stretch>
            <a:fillRect/>
          </a:stretch>
        </p:blipFill>
        <p:spPr>
          <a:xfrm>
            <a:off x="2619982" y="1785299"/>
            <a:ext cx="3017576" cy="4826000"/>
          </a:xfrm>
          <a:prstGeom prst="rect">
            <a:avLst/>
          </a:prstGeom>
          <a:effectLst>
            <a:glow rad="63500">
              <a:schemeClr val="accent3">
                <a:satMod val="175000"/>
                <a:alpha val="40000"/>
              </a:schemeClr>
            </a:glow>
          </a:effectLst>
        </p:spPr>
      </p:pic>
      <p:pic>
        <p:nvPicPr>
          <p:cNvPr id="10" name="圖片 9">
            <a:extLst>
              <a:ext uri="{FF2B5EF4-FFF2-40B4-BE49-F238E27FC236}">
                <a16:creationId xmlns:a16="http://schemas.microsoft.com/office/drawing/2014/main" id="{BF599D85-F0F4-4FD5-A179-D267D66B237C}"/>
              </a:ext>
            </a:extLst>
          </p:cNvPr>
          <p:cNvPicPr>
            <a:picLocks noChangeAspect="1"/>
          </p:cNvPicPr>
          <p:nvPr/>
        </p:nvPicPr>
        <p:blipFill rotWithShape="1">
          <a:blip r:embed="rId2"/>
          <a:srcRect l="24074" t="81802"/>
          <a:stretch/>
        </p:blipFill>
        <p:spPr>
          <a:xfrm>
            <a:off x="6299200" y="3273285"/>
            <a:ext cx="4826000" cy="1850027"/>
          </a:xfrm>
          <a:prstGeom prst="rect">
            <a:avLst/>
          </a:prstGeom>
          <a:effectLst>
            <a:glow rad="63500">
              <a:schemeClr val="accent3">
                <a:satMod val="175000"/>
                <a:alpha val="40000"/>
              </a:schemeClr>
            </a:glow>
          </a:effectLst>
        </p:spPr>
      </p:pic>
      <p:cxnSp>
        <p:nvCxnSpPr>
          <p:cNvPr id="7" name="直線接點 6">
            <a:extLst>
              <a:ext uri="{FF2B5EF4-FFF2-40B4-BE49-F238E27FC236}">
                <a16:creationId xmlns:a16="http://schemas.microsoft.com/office/drawing/2014/main" id="{467A84D3-681F-4A1F-8155-6D28AD637DCE}"/>
              </a:ext>
            </a:extLst>
          </p:cNvPr>
          <p:cNvCxnSpPr/>
          <p:nvPr/>
        </p:nvCxnSpPr>
        <p:spPr>
          <a:xfrm flipV="1">
            <a:off x="5506720" y="4886960"/>
            <a:ext cx="955040" cy="1625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44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13" name="圖片 12">
            <a:extLst>
              <a:ext uri="{FF2B5EF4-FFF2-40B4-BE49-F238E27FC236}">
                <a16:creationId xmlns:a16="http://schemas.microsoft.com/office/drawing/2014/main" id="{4E177C71-0A63-49CD-ABC7-E179EDB292DA}"/>
              </a:ext>
            </a:extLst>
          </p:cNvPr>
          <p:cNvPicPr>
            <a:picLocks noChangeAspect="1"/>
          </p:cNvPicPr>
          <p:nvPr/>
        </p:nvPicPr>
        <p:blipFill>
          <a:blip r:embed="rId2"/>
          <a:stretch>
            <a:fillRect/>
          </a:stretch>
        </p:blipFill>
        <p:spPr>
          <a:xfrm>
            <a:off x="2602977" y="2007267"/>
            <a:ext cx="6986046" cy="4695960"/>
          </a:xfrm>
          <a:prstGeom prst="rect">
            <a:avLst/>
          </a:prstGeom>
          <a:effectLst>
            <a:glow rad="63500">
              <a:schemeClr val="accent3">
                <a:satMod val="175000"/>
                <a:alpha val="40000"/>
              </a:schemeClr>
            </a:glow>
          </a:effectLst>
        </p:spPr>
      </p:pic>
      <p:sp>
        <p:nvSpPr>
          <p:cNvPr id="12" name="矩形 11">
            <a:extLst>
              <a:ext uri="{FF2B5EF4-FFF2-40B4-BE49-F238E27FC236}">
                <a16:creationId xmlns:a16="http://schemas.microsoft.com/office/drawing/2014/main" id="{90CE979F-268A-4E06-B415-DF0F082380EA}"/>
              </a:ext>
            </a:extLst>
          </p:cNvPr>
          <p:cNvSpPr/>
          <p:nvPr/>
        </p:nvSpPr>
        <p:spPr>
          <a:xfrm>
            <a:off x="2499360" y="2263028"/>
            <a:ext cx="6126479" cy="355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145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24141715-DF11-4B1C-9DD4-EEC4F15562C1}"/>
              </a:ext>
            </a:extLst>
          </p:cNvPr>
          <p:cNvPicPr>
            <a:picLocks noChangeAspect="1"/>
          </p:cNvPicPr>
          <p:nvPr/>
        </p:nvPicPr>
        <p:blipFill>
          <a:blip r:embed="rId2"/>
          <a:stretch>
            <a:fillRect/>
          </a:stretch>
        </p:blipFill>
        <p:spPr>
          <a:xfrm>
            <a:off x="1513839" y="2622031"/>
            <a:ext cx="9164322" cy="346643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16587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4" name="圖片 3">
            <a:extLst>
              <a:ext uri="{FF2B5EF4-FFF2-40B4-BE49-F238E27FC236}">
                <a16:creationId xmlns:a16="http://schemas.microsoft.com/office/drawing/2014/main" id="{2F72C3CD-A069-4529-ADD7-A6518AD9E71C}"/>
              </a:ext>
            </a:extLst>
          </p:cNvPr>
          <p:cNvPicPr>
            <a:picLocks noChangeAspect="1"/>
          </p:cNvPicPr>
          <p:nvPr/>
        </p:nvPicPr>
        <p:blipFill>
          <a:blip r:embed="rId2"/>
          <a:stretch>
            <a:fillRect/>
          </a:stretch>
        </p:blipFill>
        <p:spPr>
          <a:xfrm>
            <a:off x="3596640" y="2231327"/>
            <a:ext cx="4998720" cy="422401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52100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5245767"/>
            <a:chOff x="0" y="0"/>
            <a:chExt cx="12192000" cy="5245766"/>
          </a:xfrm>
        </p:grpSpPr>
        <p:sp>
          <p:nvSpPr>
            <p:cNvPr id="5" name="矩形 4">
              <a:extLst>
                <a:ext uri="{FF2B5EF4-FFF2-40B4-BE49-F238E27FC236}">
                  <a16:creationId xmlns:a16="http://schemas.microsoft.com/office/drawing/2014/main" id="{CAB68C6E-0814-4AE4-9406-4C405FB80FA1}"/>
                </a:ext>
              </a:extLst>
            </p:cNvPr>
            <p:cNvSpPr/>
            <p:nvPr/>
          </p:nvSpPr>
          <p:spPr>
            <a:xfrm>
              <a:off x="0" y="0"/>
              <a:ext cx="12192000" cy="4853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2207792"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文字方塊 13">
            <a:extLst>
              <a:ext uri="{FF2B5EF4-FFF2-40B4-BE49-F238E27FC236}">
                <a16:creationId xmlns:a16="http://schemas.microsoft.com/office/drawing/2014/main" id="{53AC6451-D677-47E3-B00C-E31CC269D94D}"/>
              </a:ext>
            </a:extLst>
          </p:cNvPr>
          <p:cNvSpPr txBox="1"/>
          <p:nvPr/>
        </p:nvSpPr>
        <p:spPr>
          <a:xfrm>
            <a:off x="1647824" y="2871285"/>
            <a:ext cx="8451216" cy="1446550"/>
          </a:xfrm>
          <a:prstGeom prst="rect">
            <a:avLst/>
          </a:prstGeom>
          <a:noFill/>
        </p:spPr>
        <p:txBody>
          <a:bodyPr wrap="square" rtlCol="0">
            <a:spAutoFit/>
          </a:bodyPr>
          <a:lstStyle/>
          <a:p>
            <a:r>
              <a:rPr lang="en-US" altLang="zh-TW" sz="8800" b="1" spc="200" dirty="0">
                <a:solidFill>
                  <a:schemeClr val="bg1"/>
                </a:solidFill>
                <a:latin typeface="Arial Rounded MT Bold" panose="020F0704030504030204" pitchFamily="34" charset="0"/>
                <a:ea typeface="+mj-ea"/>
                <a:cs typeface="Aharoni" panose="02010803020104030203" pitchFamily="2" charset="-79"/>
              </a:rPr>
              <a:t>Introduction</a:t>
            </a:r>
            <a:endParaRPr lang="zh-TW" altLang="en-US" sz="8800" b="1" spc="200" dirty="0">
              <a:solidFill>
                <a:schemeClr val="bg1"/>
              </a:solidFill>
              <a:latin typeface="Arial Rounded MT Bold" panose="020F0704030504030204" pitchFamily="34" charset="0"/>
              <a:ea typeface="+mj-ea"/>
              <a:cs typeface="Aharoni" panose="02010803020104030203" pitchFamily="2" charset="-79"/>
            </a:endParaRPr>
          </a:p>
        </p:txBody>
      </p:sp>
    </p:spTree>
    <p:extLst>
      <p:ext uri="{BB962C8B-B14F-4D97-AF65-F5344CB8AC3E}">
        <p14:creationId xmlns:p14="http://schemas.microsoft.com/office/powerpoint/2010/main" val="528299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6" name="圖片 5">
            <a:extLst>
              <a:ext uri="{FF2B5EF4-FFF2-40B4-BE49-F238E27FC236}">
                <a16:creationId xmlns:a16="http://schemas.microsoft.com/office/drawing/2014/main" id="{36DB8904-4788-4381-BBE6-4E76DA974303}"/>
              </a:ext>
            </a:extLst>
          </p:cNvPr>
          <p:cNvPicPr>
            <a:picLocks noChangeAspect="1"/>
          </p:cNvPicPr>
          <p:nvPr/>
        </p:nvPicPr>
        <p:blipFill>
          <a:blip r:embed="rId2"/>
          <a:stretch>
            <a:fillRect/>
          </a:stretch>
        </p:blipFill>
        <p:spPr>
          <a:xfrm>
            <a:off x="3119119" y="2569033"/>
            <a:ext cx="5953762" cy="3548598"/>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242530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1E49357-A15F-469A-81BB-378F96D49A7F}"/>
              </a:ext>
            </a:extLst>
          </p:cNvPr>
          <p:cNvPicPr>
            <a:picLocks noChangeAspect="1"/>
          </p:cNvPicPr>
          <p:nvPr/>
        </p:nvPicPr>
        <p:blipFill>
          <a:blip r:embed="rId2"/>
          <a:stretch>
            <a:fillRect/>
          </a:stretch>
        </p:blipFill>
        <p:spPr>
          <a:xfrm>
            <a:off x="3036305" y="2052919"/>
            <a:ext cx="6119390" cy="4183743"/>
          </a:xfrm>
          <a:prstGeom prst="rect">
            <a:avLst/>
          </a:prstGeom>
          <a:effectLst>
            <a:glow rad="63500">
              <a:schemeClr val="accent3">
                <a:satMod val="175000"/>
                <a:alpha val="40000"/>
              </a:schemeClr>
            </a:glow>
          </a:effectLst>
        </p:spPr>
      </p:pic>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Tree>
    <p:extLst>
      <p:ext uri="{BB962C8B-B14F-4D97-AF65-F5344CB8AC3E}">
        <p14:creationId xmlns:p14="http://schemas.microsoft.com/office/powerpoint/2010/main" val="4041721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10" name="圖片 9">
            <a:extLst>
              <a:ext uri="{FF2B5EF4-FFF2-40B4-BE49-F238E27FC236}">
                <a16:creationId xmlns:a16="http://schemas.microsoft.com/office/drawing/2014/main" id="{B28A942D-FA85-4530-861A-BB620D3892FF}"/>
              </a:ext>
            </a:extLst>
          </p:cNvPr>
          <p:cNvPicPr>
            <a:picLocks noChangeAspect="1"/>
          </p:cNvPicPr>
          <p:nvPr/>
        </p:nvPicPr>
        <p:blipFill>
          <a:blip r:embed="rId2"/>
          <a:stretch>
            <a:fillRect/>
          </a:stretch>
        </p:blipFill>
        <p:spPr>
          <a:xfrm>
            <a:off x="3779520" y="1953719"/>
            <a:ext cx="4632960" cy="4430764"/>
          </a:xfrm>
          <a:prstGeom prst="rect">
            <a:avLst/>
          </a:prstGeom>
        </p:spPr>
      </p:pic>
    </p:spTree>
    <p:extLst>
      <p:ext uri="{BB962C8B-B14F-4D97-AF65-F5344CB8AC3E}">
        <p14:creationId xmlns:p14="http://schemas.microsoft.com/office/powerpoint/2010/main" val="3678524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4" name="圖片 3">
            <a:extLst>
              <a:ext uri="{FF2B5EF4-FFF2-40B4-BE49-F238E27FC236}">
                <a16:creationId xmlns:a16="http://schemas.microsoft.com/office/drawing/2014/main" id="{EBA0EC40-B519-48BF-9A3B-8965284D7E97}"/>
              </a:ext>
            </a:extLst>
          </p:cNvPr>
          <p:cNvPicPr>
            <a:picLocks noChangeAspect="1"/>
          </p:cNvPicPr>
          <p:nvPr/>
        </p:nvPicPr>
        <p:blipFill>
          <a:blip r:embed="rId2"/>
          <a:stretch>
            <a:fillRect/>
          </a:stretch>
        </p:blipFill>
        <p:spPr>
          <a:xfrm>
            <a:off x="3013443" y="2157549"/>
            <a:ext cx="6165114" cy="4168501"/>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021902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6" name="圖片 5">
            <a:extLst>
              <a:ext uri="{FF2B5EF4-FFF2-40B4-BE49-F238E27FC236}">
                <a16:creationId xmlns:a16="http://schemas.microsoft.com/office/drawing/2014/main" id="{57ABCDB2-2AF2-49A9-9CB1-FD9A056B1B65}"/>
              </a:ext>
            </a:extLst>
          </p:cNvPr>
          <p:cNvPicPr>
            <a:picLocks noChangeAspect="1"/>
          </p:cNvPicPr>
          <p:nvPr/>
        </p:nvPicPr>
        <p:blipFill>
          <a:blip r:embed="rId2"/>
          <a:stretch>
            <a:fillRect/>
          </a:stretch>
        </p:blipFill>
        <p:spPr>
          <a:xfrm>
            <a:off x="3547070" y="2059483"/>
            <a:ext cx="5097860" cy="432399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598075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999F9405-9D62-45DA-85D8-8CC6750DF9FE}"/>
              </a:ext>
            </a:extLst>
          </p:cNvPr>
          <p:cNvPicPr>
            <a:picLocks noChangeAspect="1"/>
          </p:cNvPicPr>
          <p:nvPr/>
        </p:nvPicPr>
        <p:blipFill>
          <a:blip r:embed="rId2"/>
          <a:stretch>
            <a:fillRect/>
          </a:stretch>
        </p:blipFill>
        <p:spPr>
          <a:xfrm>
            <a:off x="950728" y="2641598"/>
            <a:ext cx="10290544" cy="324104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521510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4" name="圖片 3">
            <a:extLst>
              <a:ext uri="{FF2B5EF4-FFF2-40B4-BE49-F238E27FC236}">
                <a16:creationId xmlns:a16="http://schemas.microsoft.com/office/drawing/2014/main" id="{D54955DA-D572-442E-9081-B1E8DB1F87FC}"/>
              </a:ext>
            </a:extLst>
          </p:cNvPr>
          <p:cNvPicPr>
            <a:picLocks noChangeAspect="1"/>
          </p:cNvPicPr>
          <p:nvPr/>
        </p:nvPicPr>
        <p:blipFill>
          <a:blip r:embed="rId2"/>
          <a:stretch>
            <a:fillRect/>
          </a:stretch>
        </p:blipFill>
        <p:spPr>
          <a:xfrm>
            <a:off x="3573058" y="2081526"/>
            <a:ext cx="5045884" cy="427990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951708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6" name="圖片 5">
            <a:extLst>
              <a:ext uri="{FF2B5EF4-FFF2-40B4-BE49-F238E27FC236}">
                <a16:creationId xmlns:a16="http://schemas.microsoft.com/office/drawing/2014/main" id="{E5BB332E-77B9-4A6A-99A9-53B6DF078174}"/>
              </a:ext>
            </a:extLst>
          </p:cNvPr>
          <p:cNvPicPr>
            <a:picLocks noChangeAspect="1"/>
          </p:cNvPicPr>
          <p:nvPr/>
        </p:nvPicPr>
        <p:blipFill>
          <a:blip r:embed="rId2"/>
          <a:stretch>
            <a:fillRect/>
          </a:stretch>
        </p:blipFill>
        <p:spPr>
          <a:xfrm>
            <a:off x="3028684" y="2110371"/>
            <a:ext cx="6134632" cy="4259949"/>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080832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10" name="圖片 9">
            <a:extLst>
              <a:ext uri="{FF2B5EF4-FFF2-40B4-BE49-F238E27FC236}">
                <a16:creationId xmlns:a16="http://schemas.microsoft.com/office/drawing/2014/main" id="{059D4B0E-97D7-4812-8935-066022531FA5}"/>
              </a:ext>
            </a:extLst>
          </p:cNvPr>
          <p:cNvPicPr>
            <a:picLocks noChangeAspect="1"/>
          </p:cNvPicPr>
          <p:nvPr/>
        </p:nvPicPr>
        <p:blipFill>
          <a:blip r:embed="rId2"/>
          <a:stretch>
            <a:fillRect/>
          </a:stretch>
        </p:blipFill>
        <p:spPr>
          <a:xfrm>
            <a:off x="3028683" y="2298139"/>
            <a:ext cx="6134634" cy="388441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439623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98828D86-30FA-4A50-8588-5DC011896E08}"/>
              </a:ext>
            </a:extLst>
          </p:cNvPr>
          <p:cNvPicPr>
            <a:picLocks noChangeAspect="1"/>
          </p:cNvPicPr>
          <p:nvPr/>
        </p:nvPicPr>
        <p:blipFill>
          <a:blip r:embed="rId2"/>
          <a:stretch>
            <a:fillRect/>
          </a:stretch>
        </p:blipFill>
        <p:spPr>
          <a:xfrm>
            <a:off x="3028684" y="2007267"/>
            <a:ext cx="6134632" cy="4168501"/>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11986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09F20213-0A50-4771-AD92-6672F0C8B65B}"/>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Introduction</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2" name="Content Placeholder 2">
            <a:extLst>
              <a:ext uri="{FF2B5EF4-FFF2-40B4-BE49-F238E27FC236}">
                <a16:creationId xmlns:a16="http://schemas.microsoft.com/office/drawing/2014/main" id="{A8A4AD6E-9107-458F-9448-801F1E7E077D}"/>
              </a:ext>
            </a:extLst>
          </p:cNvPr>
          <p:cNvSpPr txBox="1">
            <a:spLocks/>
          </p:cNvSpPr>
          <p:nvPr/>
        </p:nvSpPr>
        <p:spPr>
          <a:xfrm>
            <a:off x="933450" y="2476500"/>
            <a:ext cx="10325100" cy="39004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50000"/>
              </a:lnSpc>
              <a:spcAft>
                <a:spcPts val="2000"/>
              </a:spcAft>
              <a:buFont typeface="Wingdings" panose="05000000000000000000" pitchFamily="2" charset="2"/>
              <a:buChar char="l"/>
            </a:pPr>
            <a:r>
              <a:rPr lang="en-US" altLang="zh-TW" sz="2800" spc="100" dirty="0">
                <a:solidFill>
                  <a:schemeClr val="bg1"/>
                </a:solidFill>
                <a:latin typeface="Arial Rounded MT Bold" panose="020F0704030504030204" pitchFamily="34" charset="0"/>
              </a:rPr>
              <a:t>Mainly considered as a specification for rendering 2D and 3D vector graphics.</a:t>
            </a:r>
            <a:endParaRPr lang="en-US" sz="2800" spc="100" dirty="0">
              <a:solidFill>
                <a:schemeClr val="bg1"/>
              </a:solidFill>
              <a:latin typeface="Arial Rounded MT Bold" panose="020F0704030504030204" pitchFamily="34" charset="0"/>
            </a:endParaRPr>
          </a:p>
          <a:p>
            <a:pPr marL="457200" indent="-457200" algn="just">
              <a:lnSpc>
                <a:spcPct val="150000"/>
              </a:lnSpc>
              <a:spcAft>
                <a:spcPts val="2000"/>
              </a:spcAft>
              <a:buFont typeface="Wingdings" panose="05000000000000000000" pitchFamily="2" charset="2"/>
              <a:buChar char="l"/>
            </a:pPr>
            <a:r>
              <a:rPr lang="en-US" sz="2800" spc="100" dirty="0">
                <a:solidFill>
                  <a:schemeClr val="bg1"/>
                </a:solidFill>
                <a:latin typeface="Arial Rounded MT Bold" panose="020F0704030504030204" pitchFamily="34" charset="0"/>
              </a:rPr>
              <a:t>Created in 1991 by Silicon Graphics, Inc. Now it is managed by </a:t>
            </a:r>
            <a:r>
              <a:rPr lang="en-US" sz="2800" spc="100" dirty="0" err="1">
                <a:solidFill>
                  <a:schemeClr val="bg1"/>
                </a:solidFill>
                <a:latin typeface="Arial Rounded MT Bold" panose="020F0704030504030204" pitchFamily="34" charset="0"/>
              </a:rPr>
              <a:t>Khronos</a:t>
            </a:r>
            <a:r>
              <a:rPr lang="en-US" sz="2800" spc="100" dirty="0">
                <a:solidFill>
                  <a:schemeClr val="bg1"/>
                </a:solidFill>
                <a:latin typeface="Arial Rounded MT Bold" panose="020F0704030504030204" pitchFamily="34" charset="0"/>
              </a:rPr>
              <a:t> Group.</a:t>
            </a:r>
          </a:p>
          <a:p>
            <a:pPr marL="457200" indent="-457200" algn="just">
              <a:lnSpc>
                <a:spcPct val="150000"/>
              </a:lnSpc>
              <a:spcAft>
                <a:spcPts val="2000"/>
              </a:spcAft>
              <a:buFont typeface="Wingdings" panose="05000000000000000000" pitchFamily="2" charset="2"/>
              <a:buChar char="l"/>
            </a:pPr>
            <a:endParaRPr lang="en-US" sz="2800" spc="1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336309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4" name="圖片 3">
            <a:extLst>
              <a:ext uri="{FF2B5EF4-FFF2-40B4-BE49-F238E27FC236}">
                <a16:creationId xmlns:a16="http://schemas.microsoft.com/office/drawing/2014/main" id="{A7F19B97-737A-4284-B494-6CAA5C4A8D98}"/>
              </a:ext>
            </a:extLst>
          </p:cNvPr>
          <p:cNvPicPr>
            <a:picLocks noChangeAspect="1"/>
          </p:cNvPicPr>
          <p:nvPr/>
        </p:nvPicPr>
        <p:blipFill>
          <a:blip r:embed="rId2"/>
          <a:stretch>
            <a:fillRect/>
          </a:stretch>
        </p:blipFill>
        <p:spPr>
          <a:xfrm>
            <a:off x="3638728" y="2007267"/>
            <a:ext cx="4914544" cy="416850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2312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6" name="圖片 5">
            <a:extLst>
              <a:ext uri="{FF2B5EF4-FFF2-40B4-BE49-F238E27FC236}">
                <a16:creationId xmlns:a16="http://schemas.microsoft.com/office/drawing/2014/main" id="{F984C712-BAAC-478C-A766-F2F2D9899A8D}"/>
              </a:ext>
            </a:extLst>
          </p:cNvPr>
          <p:cNvPicPr>
            <a:picLocks noChangeAspect="1"/>
          </p:cNvPicPr>
          <p:nvPr/>
        </p:nvPicPr>
        <p:blipFill>
          <a:blip r:embed="rId2"/>
          <a:stretch>
            <a:fillRect/>
          </a:stretch>
        </p:blipFill>
        <p:spPr>
          <a:xfrm>
            <a:off x="1019193" y="2477037"/>
            <a:ext cx="10153614" cy="322896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998188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82B2E"/>
        </a:solidFill>
        <a:effectLst/>
      </p:bgPr>
    </p:bg>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Visual Studio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CC2B7662-3889-4090-8C52-233F6976530D}"/>
              </a:ext>
            </a:extLst>
          </p:cNvPr>
          <p:cNvPicPr>
            <a:picLocks noChangeAspect="1"/>
          </p:cNvPicPr>
          <p:nvPr/>
        </p:nvPicPr>
        <p:blipFill>
          <a:blip r:embed="rId2"/>
          <a:stretch>
            <a:fillRect/>
          </a:stretch>
        </p:blipFill>
        <p:spPr>
          <a:xfrm>
            <a:off x="3799840" y="2007267"/>
            <a:ext cx="4592320" cy="4391898"/>
          </a:xfrm>
          <a:prstGeom prst="rect">
            <a:avLst/>
          </a:prstGeom>
          <a:effectLst>
            <a:glow rad="63500">
              <a:schemeClr val="accent3">
                <a:satMod val="175000"/>
                <a:alpha val="40000"/>
              </a:schemeClr>
            </a:glow>
          </a:effectLst>
        </p:spPr>
      </p:pic>
      <p:sp>
        <p:nvSpPr>
          <p:cNvPr id="10" name="矩形 9">
            <a:extLst>
              <a:ext uri="{FF2B5EF4-FFF2-40B4-BE49-F238E27FC236}">
                <a16:creationId xmlns:a16="http://schemas.microsoft.com/office/drawing/2014/main" id="{1C8296F0-2165-4A3E-84A8-64A8429670A6}"/>
              </a:ext>
            </a:extLst>
          </p:cNvPr>
          <p:cNvSpPr/>
          <p:nvPr/>
        </p:nvSpPr>
        <p:spPr>
          <a:xfrm>
            <a:off x="3647441" y="2323988"/>
            <a:ext cx="3677920" cy="856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12869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5245767"/>
            <a:chOff x="0" y="0"/>
            <a:chExt cx="12192000" cy="5245766"/>
          </a:xfrm>
        </p:grpSpPr>
        <p:sp>
          <p:nvSpPr>
            <p:cNvPr id="5" name="矩形 4">
              <a:extLst>
                <a:ext uri="{FF2B5EF4-FFF2-40B4-BE49-F238E27FC236}">
                  <a16:creationId xmlns:a16="http://schemas.microsoft.com/office/drawing/2014/main" id="{CAB68C6E-0814-4AE4-9406-4C405FB80FA1}"/>
                </a:ext>
              </a:extLst>
            </p:cNvPr>
            <p:cNvSpPr/>
            <p:nvPr/>
          </p:nvSpPr>
          <p:spPr>
            <a:xfrm>
              <a:off x="0" y="0"/>
              <a:ext cx="12192000" cy="4853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2207792"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文字方塊 13">
            <a:extLst>
              <a:ext uri="{FF2B5EF4-FFF2-40B4-BE49-F238E27FC236}">
                <a16:creationId xmlns:a16="http://schemas.microsoft.com/office/drawing/2014/main" id="{53AC6451-D677-47E3-B00C-E31CC269D94D}"/>
              </a:ext>
            </a:extLst>
          </p:cNvPr>
          <p:cNvSpPr txBox="1"/>
          <p:nvPr/>
        </p:nvSpPr>
        <p:spPr>
          <a:xfrm>
            <a:off x="1657984" y="1348073"/>
            <a:ext cx="8451216" cy="2800767"/>
          </a:xfrm>
          <a:prstGeom prst="rect">
            <a:avLst/>
          </a:prstGeom>
          <a:noFill/>
        </p:spPr>
        <p:txBody>
          <a:bodyPr wrap="square" rtlCol="0">
            <a:spAutoFit/>
          </a:bodyPr>
          <a:lstStyle/>
          <a:p>
            <a:r>
              <a:rPr lang="en-US" altLang="zh-TW" sz="8800" b="1" spc="200" dirty="0">
                <a:solidFill>
                  <a:schemeClr val="bg1"/>
                </a:solidFill>
                <a:latin typeface="Arial Rounded MT Bold" panose="020F0704030504030204" pitchFamily="34" charset="0"/>
                <a:ea typeface="+mj-ea"/>
                <a:cs typeface="Aharoni" panose="02010803020104030203" pitchFamily="2" charset="-79"/>
              </a:rPr>
              <a:t>Creating</a:t>
            </a:r>
          </a:p>
          <a:p>
            <a:r>
              <a:rPr lang="en-US" altLang="zh-TW" sz="8800" b="1" spc="200" dirty="0">
                <a:solidFill>
                  <a:schemeClr val="bg1"/>
                </a:solidFill>
                <a:latin typeface="Arial Rounded MT Bold" panose="020F0704030504030204" pitchFamily="34" charset="0"/>
                <a:ea typeface="+mj-ea"/>
                <a:cs typeface="Aharoni" panose="02010803020104030203" pitchFamily="2" charset="-79"/>
              </a:rPr>
              <a:t>a</a:t>
            </a:r>
            <a:r>
              <a:rPr lang="zh-TW" altLang="en-US" sz="8800" b="1" spc="200" dirty="0">
                <a:solidFill>
                  <a:schemeClr val="bg1"/>
                </a:solidFill>
                <a:latin typeface="Arial Rounded MT Bold" panose="020F0704030504030204" pitchFamily="34" charset="0"/>
                <a:ea typeface="+mj-ea"/>
                <a:cs typeface="Aharoni" panose="02010803020104030203" pitchFamily="2" charset="-79"/>
              </a:rPr>
              <a:t> </a:t>
            </a:r>
            <a:r>
              <a:rPr lang="en-US" altLang="zh-TW" sz="8800" b="1" spc="200" dirty="0">
                <a:solidFill>
                  <a:schemeClr val="bg1"/>
                </a:solidFill>
                <a:latin typeface="Arial Rounded MT Bold" panose="020F0704030504030204" pitchFamily="34" charset="0"/>
                <a:ea typeface="+mj-ea"/>
                <a:cs typeface="Aharoni" panose="02010803020104030203" pitchFamily="2" charset="-79"/>
              </a:rPr>
              <a:t>window</a:t>
            </a:r>
            <a:endParaRPr lang="zh-TW" altLang="en-US" sz="8800" b="1" spc="200" dirty="0">
              <a:solidFill>
                <a:schemeClr val="bg1"/>
              </a:solidFill>
              <a:latin typeface="Arial Rounded MT Bold" panose="020F0704030504030204" pitchFamily="34" charset="0"/>
              <a:ea typeface="+mj-ea"/>
              <a:cs typeface="Aharoni" panose="02010803020104030203" pitchFamily="2" charset="-79"/>
            </a:endParaRPr>
          </a:p>
        </p:txBody>
      </p:sp>
    </p:spTree>
    <p:extLst>
      <p:ext uri="{BB962C8B-B14F-4D97-AF65-F5344CB8AC3E}">
        <p14:creationId xmlns:p14="http://schemas.microsoft.com/office/powerpoint/2010/main" val="1212621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854583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Include</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14" name="圖片 13">
            <a:extLst>
              <a:ext uri="{FF2B5EF4-FFF2-40B4-BE49-F238E27FC236}">
                <a16:creationId xmlns:a16="http://schemas.microsoft.com/office/drawing/2014/main" id="{FC028C21-C052-4E5C-8B3B-1E815691F90C}"/>
              </a:ext>
            </a:extLst>
          </p:cNvPr>
          <p:cNvPicPr>
            <a:picLocks noChangeAspect="1"/>
          </p:cNvPicPr>
          <p:nvPr/>
        </p:nvPicPr>
        <p:blipFill>
          <a:blip r:embed="rId3"/>
          <a:stretch>
            <a:fillRect/>
          </a:stretch>
        </p:blipFill>
        <p:spPr>
          <a:xfrm>
            <a:off x="1935193" y="3682332"/>
            <a:ext cx="8321614" cy="116840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428014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807954" y="-6510"/>
            <a:ext cx="1024255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Init GLFW</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2534B3C6-C0D9-4A43-8629-3A1FE91F6C86}"/>
              </a:ext>
            </a:extLst>
          </p:cNvPr>
          <p:cNvPicPr>
            <a:picLocks noChangeAspect="1"/>
          </p:cNvPicPr>
          <p:nvPr/>
        </p:nvPicPr>
        <p:blipFill>
          <a:blip r:embed="rId3"/>
          <a:stretch>
            <a:fillRect/>
          </a:stretch>
        </p:blipFill>
        <p:spPr>
          <a:xfrm>
            <a:off x="1141496" y="3309308"/>
            <a:ext cx="9909008" cy="216978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074060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941959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Create a window object</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4" name="圖片 3">
            <a:extLst>
              <a:ext uri="{FF2B5EF4-FFF2-40B4-BE49-F238E27FC236}">
                <a16:creationId xmlns:a16="http://schemas.microsoft.com/office/drawing/2014/main" id="{EEACF314-3D98-43C7-BD3B-CA79D89461D0}"/>
              </a:ext>
            </a:extLst>
          </p:cNvPr>
          <p:cNvPicPr>
            <a:picLocks noChangeAspect="1"/>
          </p:cNvPicPr>
          <p:nvPr/>
        </p:nvPicPr>
        <p:blipFill>
          <a:blip r:embed="rId3"/>
          <a:stretch>
            <a:fillRect/>
          </a:stretch>
        </p:blipFill>
        <p:spPr>
          <a:xfrm>
            <a:off x="1169883" y="3177228"/>
            <a:ext cx="9852234" cy="216978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680840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854583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Init GLEW</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D78AA576-2564-4C50-941B-3AFDD25DC587}"/>
              </a:ext>
            </a:extLst>
          </p:cNvPr>
          <p:cNvPicPr>
            <a:picLocks noChangeAspect="1"/>
          </p:cNvPicPr>
          <p:nvPr/>
        </p:nvPicPr>
        <p:blipFill>
          <a:blip r:embed="rId3"/>
          <a:stretch>
            <a:fillRect/>
          </a:stretch>
        </p:blipFill>
        <p:spPr>
          <a:xfrm>
            <a:off x="1665691" y="3081330"/>
            <a:ext cx="8860618" cy="226568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114511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854583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Viewport</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4" name="圖片 3">
            <a:extLst>
              <a:ext uri="{FF2B5EF4-FFF2-40B4-BE49-F238E27FC236}">
                <a16:creationId xmlns:a16="http://schemas.microsoft.com/office/drawing/2014/main" id="{F6D896A3-6108-4817-A409-CD42C9573818}"/>
              </a:ext>
            </a:extLst>
          </p:cNvPr>
          <p:cNvPicPr>
            <a:picLocks noChangeAspect="1"/>
          </p:cNvPicPr>
          <p:nvPr/>
        </p:nvPicPr>
        <p:blipFill>
          <a:blip r:embed="rId3"/>
          <a:stretch>
            <a:fillRect/>
          </a:stretch>
        </p:blipFill>
        <p:spPr>
          <a:xfrm>
            <a:off x="2550404" y="3429000"/>
            <a:ext cx="7091192" cy="49784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438899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854583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Render loop</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11172886-A7A9-45F3-A4D8-18786D534F7F}"/>
              </a:ext>
            </a:extLst>
          </p:cNvPr>
          <p:cNvPicPr>
            <a:picLocks noChangeAspect="1"/>
          </p:cNvPicPr>
          <p:nvPr/>
        </p:nvPicPr>
        <p:blipFill>
          <a:blip r:embed="rId3"/>
          <a:stretch>
            <a:fillRect/>
          </a:stretch>
        </p:blipFill>
        <p:spPr>
          <a:xfrm>
            <a:off x="1550566" y="3058160"/>
            <a:ext cx="9088222" cy="206248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23156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09F20213-0A50-4771-AD92-6672F0C8B65B}"/>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Introduction</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0" name="Content Placeholder 2">
            <a:extLst>
              <a:ext uri="{FF2B5EF4-FFF2-40B4-BE49-F238E27FC236}">
                <a16:creationId xmlns:a16="http://schemas.microsoft.com/office/drawing/2014/main" id="{5A7C4113-8E09-4489-AD49-6F9642000FC4}"/>
              </a:ext>
            </a:extLst>
          </p:cNvPr>
          <p:cNvSpPr txBox="1">
            <a:spLocks/>
          </p:cNvSpPr>
          <p:nvPr/>
        </p:nvSpPr>
        <p:spPr>
          <a:xfrm>
            <a:off x="1550566" y="2430244"/>
            <a:ext cx="4180840" cy="3249195"/>
          </a:xfrm>
          <a:prstGeom prst="rect">
            <a:avLst/>
          </a:prstGeom>
        </p:spPr>
        <p:txBody>
          <a:bodyPr vert="horz" lIns="91440" tIns="45720" rIns="91440" bIns="45720" rtlCol="0">
            <a:noAutofit/>
          </a:bodyPr>
          <a:lstStyle>
            <a:defPPr>
              <a:defRPr lang="zh-TW"/>
            </a:defPPr>
            <a:lvl1pPr marL="457200"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l"/>
            <a:r>
              <a:rPr lang="en-US" dirty="0"/>
              <a:t>Cross-platform</a:t>
            </a:r>
          </a:p>
          <a:p>
            <a:pPr lvl="1" algn="l">
              <a:lnSpc>
                <a:spcPct val="100000"/>
              </a:lnSpc>
              <a:spcAft>
                <a:spcPts val="1000"/>
              </a:spcAft>
            </a:pPr>
            <a:r>
              <a:rPr lang="en-US" sz="2800" dirty="0">
                <a:solidFill>
                  <a:schemeClr val="bg1"/>
                </a:solidFill>
                <a:latin typeface="Arial Rounded MT Bold" panose="020F0704030504030204" pitchFamily="34" charset="0"/>
              </a:rPr>
              <a:t>Linux</a:t>
            </a:r>
          </a:p>
          <a:p>
            <a:pPr lvl="1" algn="l">
              <a:lnSpc>
                <a:spcPct val="100000"/>
              </a:lnSpc>
              <a:spcAft>
                <a:spcPts val="1000"/>
              </a:spcAft>
            </a:pPr>
            <a:r>
              <a:rPr lang="en-US" sz="2800" dirty="0">
                <a:solidFill>
                  <a:schemeClr val="bg1"/>
                </a:solidFill>
                <a:latin typeface="Arial Rounded MT Bold" panose="020F0704030504030204" pitchFamily="34" charset="0"/>
              </a:rPr>
              <a:t>Windows</a:t>
            </a:r>
          </a:p>
          <a:p>
            <a:pPr lvl="1" algn="l">
              <a:lnSpc>
                <a:spcPct val="100000"/>
              </a:lnSpc>
              <a:spcAft>
                <a:spcPts val="1000"/>
              </a:spcAft>
            </a:pPr>
            <a:r>
              <a:rPr lang="en-US" sz="2800" dirty="0">
                <a:solidFill>
                  <a:schemeClr val="bg1"/>
                </a:solidFill>
                <a:latin typeface="Arial Rounded MT Bold" panose="020F0704030504030204" pitchFamily="34" charset="0"/>
              </a:rPr>
              <a:t>etc.</a:t>
            </a:r>
          </a:p>
        </p:txBody>
      </p:sp>
      <p:sp>
        <p:nvSpPr>
          <p:cNvPr id="11" name="Content Placeholder 2">
            <a:extLst>
              <a:ext uri="{FF2B5EF4-FFF2-40B4-BE49-F238E27FC236}">
                <a16:creationId xmlns:a16="http://schemas.microsoft.com/office/drawing/2014/main" id="{BC833994-2497-4AD1-B6E7-6628E4CBAA51}"/>
              </a:ext>
            </a:extLst>
          </p:cNvPr>
          <p:cNvSpPr txBox="1">
            <a:spLocks/>
          </p:cNvSpPr>
          <p:nvPr/>
        </p:nvSpPr>
        <p:spPr>
          <a:xfrm>
            <a:off x="6019800" y="2430245"/>
            <a:ext cx="4180840" cy="4617121"/>
          </a:xfrm>
          <a:prstGeom prst="rect">
            <a:avLst/>
          </a:prstGeom>
        </p:spPr>
        <p:txBody>
          <a:bodyPr vert="horz" lIns="91440" tIns="45720" rIns="91440" bIns="45720" rtlCol="0">
            <a:noAutofit/>
          </a:bodyPr>
          <a:lstStyle>
            <a:defPPr>
              <a:defRPr lang="zh-TW"/>
            </a:defPPr>
            <a:lvl1pPr marL="457200"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l"/>
            <a:r>
              <a:rPr lang="en-US" dirty="0"/>
              <a:t>Cross-Language</a:t>
            </a:r>
          </a:p>
          <a:p>
            <a:pPr lvl="1" algn="l">
              <a:lnSpc>
                <a:spcPct val="100000"/>
              </a:lnSpc>
              <a:spcAft>
                <a:spcPts val="1000"/>
              </a:spcAft>
            </a:pPr>
            <a:r>
              <a:rPr lang="en-US" sz="2800" dirty="0">
                <a:solidFill>
                  <a:schemeClr val="bg1"/>
                </a:solidFill>
                <a:latin typeface="Arial Rounded MT Bold" panose="020F0704030504030204" pitchFamily="34" charset="0"/>
              </a:rPr>
              <a:t>C &amp; C++</a:t>
            </a:r>
          </a:p>
          <a:p>
            <a:pPr lvl="1" algn="l">
              <a:lnSpc>
                <a:spcPct val="100000"/>
              </a:lnSpc>
              <a:spcAft>
                <a:spcPts val="1000"/>
              </a:spcAft>
            </a:pPr>
            <a:r>
              <a:rPr lang="en-US" sz="2800" dirty="0">
                <a:solidFill>
                  <a:schemeClr val="bg1"/>
                </a:solidFill>
                <a:latin typeface="Arial Rounded MT Bold" panose="020F0704030504030204" pitchFamily="34" charset="0"/>
              </a:rPr>
              <a:t>Java</a:t>
            </a:r>
          </a:p>
          <a:p>
            <a:pPr lvl="1" algn="l">
              <a:lnSpc>
                <a:spcPct val="100000"/>
              </a:lnSpc>
              <a:spcAft>
                <a:spcPts val="1000"/>
              </a:spcAft>
            </a:pPr>
            <a:r>
              <a:rPr lang="en-US" sz="2800" dirty="0">
                <a:solidFill>
                  <a:schemeClr val="bg1"/>
                </a:solidFill>
                <a:latin typeface="Arial Rounded MT Bold" panose="020F0704030504030204" pitchFamily="34" charset="0"/>
              </a:rPr>
              <a:t>Python</a:t>
            </a:r>
          </a:p>
          <a:p>
            <a:pPr lvl="1" algn="l">
              <a:lnSpc>
                <a:spcPct val="100000"/>
              </a:lnSpc>
              <a:spcAft>
                <a:spcPts val="1000"/>
              </a:spcAft>
            </a:pPr>
            <a:r>
              <a:rPr lang="en-US" sz="2800" dirty="0">
                <a:solidFill>
                  <a:schemeClr val="bg1"/>
                </a:solidFill>
                <a:latin typeface="Arial Rounded MT Bold" panose="020F0704030504030204" pitchFamily="34" charset="0"/>
              </a:rPr>
              <a:t>etc.</a:t>
            </a:r>
          </a:p>
        </p:txBody>
      </p:sp>
    </p:spTree>
    <p:extLst>
      <p:ext uri="{BB962C8B-B14F-4D97-AF65-F5344CB8AC3E}">
        <p14:creationId xmlns:p14="http://schemas.microsoft.com/office/powerpoint/2010/main" val="439681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End of the main function</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7" name="圖片 6">
            <a:extLst>
              <a:ext uri="{FF2B5EF4-FFF2-40B4-BE49-F238E27FC236}">
                <a16:creationId xmlns:a16="http://schemas.microsoft.com/office/drawing/2014/main" id="{280CE7A3-A091-4488-8936-8FC039630FB1}"/>
              </a:ext>
            </a:extLst>
          </p:cNvPr>
          <p:cNvPicPr>
            <a:picLocks noChangeAspect="1"/>
          </p:cNvPicPr>
          <p:nvPr/>
        </p:nvPicPr>
        <p:blipFill>
          <a:blip r:embed="rId3"/>
          <a:stretch>
            <a:fillRect/>
          </a:stretch>
        </p:blipFill>
        <p:spPr>
          <a:xfrm>
            <a:off x="2629228" y="3677919"/>
            <a:ext cx="6933544" cy="145288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188848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Input</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6800E015-ADC2-477D-9F82-FA3AC69E4EF4}"/>
              </a:ext>
            </a:extLst>
          </p:cNvPr>
          <p:cNvPicPr>
            <a:picLocks noChangeAspect="1"/>
          </p:cNvPicPr>
          <p:nvPr/>
        </p:nvPicPr>
        <p:blipFill>
          <a:blip r:embed="rId3"/>
          <a:stretch>
            <a:fillRect/>
          </a:stretch>
        </p:blipFill>
        <p:spPr>
          <a:xfrm>
            <a:off x="2254250" y="2317584"/>
            <a:ext cx="7418070" cy="1317798"/>
          </a:xfrm>
          <a:prstGeom prst="rect">
            <a:avLst/>
          </a:prstGeom>
          <a:effectLst>
            <a:glow rad="63500">
              <a:schemeClr val="accent3">
                <a:satMod val="175000"/>
                <a:alpha val="40000"/>
              </a:schemeClr>
            </a:glow>
          </a:effectLst>
        </p:spPr>
      </p:pic>
      <p:pic>
        <p:nvPicPr>
          <p:cNvPr id="6" name="圖片 5">
            <a:extLst>
              <a:ext uri="{FF2B5EF4-FFF2-40B4-BE49-F238E27FC236}">
                <a16:creationId xmlns:a16="http://schemas.microsoft.com/office/drawing/2014/main" id="{F0F10AF2-5B00-4ABB-90E7-D986EC9CA54C}"/>
              </a:ext>
            </a:extLst>
          </p:cNvPr>
          <p:cNvPicPr>
            <a:picLocks noChangeAspect="1"/>
          </p:cNvPicPr>
          <p:nvPr/>
        </p:nvPicPr>
        <p:blipFill>
          <a:blip r:embed="rId4"/>
          <a:stretch>
            <a:fillRect/>
          </a:stretch>
        </p:blipFill>
        <p:spPr>
          <a:xfrm>
            <a:off x="2254250" y="3874579"/>
            <a:ext cx="7418070" cy="2264237"/>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177836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854583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Create a window</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12" name="圖片 11">
            <a:extLst>
              <a:ext uri="{FF2B5EF4-FFF2-40B4-BE49-F238E27FC236}">
                <a16:creationId xmlns:a16="http://schemas.microsoft.com/office/drawing/2014/main" id="{262E25D9-6F51-41A0-BC41-6E289D6085E1}"/>
              </a:ext>
            </a:extLst>
          </p:cNvPr>
          <p:cNvPicPr>
            <a:picLocks noChangeAspect="1"/>
          </p:cNvPicPr>
          <p:nvPr/>
        </p:nvPicPr>
        <p:blipFill>
          <a:blip r:embed="rId3"/>
          <a:stretch>
            <a:fillRect/>
          </a:stretch>
        </p:blipFill>
        <p:spPr>
          <a:xfrm>
            <a:off x="2197430" y="2138129"/>
            <a:ext cx="7797140" cy="4476137"/>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558668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5245767"/>
            <a:chOff x="0" y="0"/>
            <a:chExt cx="12192000" cy="5245766"/>
          </a:xfrm>
        </p:grpSpPr>
        <p:sp>
          <p:nvSpPr>
            <p:cNvPr id="5" name="矩形 4">
              <a:extLst>
                <a:ext uri="{FF2B5EF4-FFF2-40B4-BE49-F238E27FC236}">
                  <a16:creationId xmlns:a16="http://schemas.microsoft.com/office/drawing/2014/main" id="{CAB68C6E-0814-4AE4-9406-4C405FB80FA1}"/>
                </a:ext>
              </a:extLst>
            </p:cNvPr>
            <p:cNvSpPr/>
            <p:nvPr/>
          </p:nvSpPr>
          <p:spPr>
            <a:xfrm>
              <a:off x="0" y="0"/>
              <a:ext cx="12192000" cy="4853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2207792"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文字方塊 13">
            <a:extLst>
              <a:ext uri="{FF2B5EF4-FFF2-40B4-BE49-F238E27FC236}">
                <a16:creationId xmlns:a16="http://schemas.microsoft.com/office/drawing/2014/main" id="{53AC6451-D677-47E3-B00C-E31CC269D94D}"/>
              </a:ext>
            </a:extLst>
          </p:cNvPr>
          <p:cNvSpPr txBox="1"/>
          <p:nvPr/>
        </p:nvSpPr>
        <p:spPr>
          <a:xfrm>
            <a:off x="1647824" y="1479365"/>
            <a:ext cx="8451216" cy="2800767"/>
          </a:xfrm>
          <a:prstGeom prst="rect">
            <a:avLst/>
          </a:prstGeom>
          <a:noFill/>
        </p:spPr>
        <p:txBody>
          <a:bodyPr wrap="square" rtlCol="0">
            <a:spAutoFit/>
          </a:bodyPr>
          <a:lstStyle/>
          <a:p>
            <a:r>
              <a:rPr lang="en-US" altLang="zh-TW" sz="8800" b="1" spc="200" dirty="0">
                <a:solidFill>
                  <a:schemeClr val="bg1"/>
                </a:solidFill>
                <a:latin typeface="Arial Rounded MT Bold" panose="020F0704030504030204" pitchFamily="34" charset="0"/>
                <a:ea typeface="+mj-ea"/>
                <a:cs typeface="Aharoni" panose="02010803020104030203" pitchFamily="2" charset="-79"/>
              </a:rPr>
              <a:t>Render pipeline</a:t>
            </a:r>
            <a:endParaRPr lang="zh-TW" altLang="en-US" sz="8800" b="1" spc="200" dirty="0">
              <a:solidFill>
                <a:schemeClr val="bg1"/>
              </a:solidFill>
              <a:latin typeface="Arial Rounded MT Bold" panose="020F0704030504030204" pitchFamily="34" charset="0"/>
              <a:ea typeface="+mj-ea"/>
              <a:cs typeface="Aharoni" panose="02010803020104030203" pitchFamily="2" charset="-79"/>
            </a:endParaRPr>
          </a:p>
        </p:txBody>
      </p:sp>
    </p:spTree>
    <p:extLst>
      <p:ext uri="{BB962C8B-B14F-4D97-AF65-F5344CB8AC3E}">
        <p14:creationId xmlns:p14="http://schemas.microsoft.com/office/powerpoint/2010/main" val="1107715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Pipeline</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0" name="文字方塊 9">
            <a:extLst>
              <a:ext uri="{FF2B5EF4-FFF2-40B4-BE49-F238E27FC236}">
                <a16:creationId xmlns:a16="http://schemas.microsoft.com/office/drawing/2014/main" id="{CAE934F8-5B2B-44D6-BA52-F18766F81A17}"/>
              </a:ext>
            </a:extLst>
          </p:cNvPr>
          <p:cNvSpPr txBox="1"/>
          <p:nvPr/>
        </p:nvSpPr>
        <p:spPr>
          <a:xfrm>
            <a:off x="1422400" y="2471885"/>
            <a:ext cx="9347200" cy="3240952"/>
          </a:xfrm>
          <a:prstGeom prst="rect">
            <a:avLst/>
          </a:prstGeom>
          <a:noFill/>
        </p:spPr>
        <p:txBody>
          <a:bodyPr wrap="square">
            <a:spAutoFit/>
          </a:bodyPr>
          <a:lstStyle/>
          <a:p>
            <a:pPr algn="just">
              <a:lnSpc>
                <a:spcPct val="150000"/>
              </a:lnSpc>
            </a:pPr>
            <a:r>
              <a:rPr lang="en-US" altLang="zh-TW" sz="2800" spc="100" dirty="0">
                <a:solidFill>
                  <a:schemeClr val="bg1"/>
                </a:solidFill>
                <a:latin typeface="Arial Rounded MT Bold" panose="020F0704030504030204" pitchFamily="34" charset="0"/>
              </a:rPr>
              <a:t>The graphics pipeline can be divided into two large parts: the first transforms your 3D coordinates into 2D coordinates and the second part transforms the 2D coordinates into actual colored pixels.</a:t>
            </a:r>
            <a:endParaRPr lang="zh-TW" altLang="en-US" sz="2800" spc="1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426108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Shader</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0" name="文字方塊 9">
            <a:extLst>
              <a:ext uri="{FF2B5EF4-FFF2-40B4-BE49-F238E27FC236}">
                <a16:creationId xmlns:a16="http://schemas.microsoft.com/office/drawing/2014/main" id="{171155CC-802A-4BC9-B708-521AAE6A6A17}"/>
              </a:ext>
            </a:extLst>
          </p:cNvPr>
          <p:cNvSpPr txBox="1"/>
          <p:nvPr/>
        </p:nvSpPr>
        <p:spPr>
          <a:xfrm>
            <a:off x="1483360" y="2330620"/>
            <a:ext cx="9509760" cy="3433312"/>
          </a:xfrm>
          <a:prstGeom prst="rect">
            <a:avLst/>
          </a:prstGeom>
          <a:noFill/>
        </p:spPr>
        <p:txBody>
          <a:bodyPr wrap="square">
            <a:spAutoFit/>
          </a:bodyPr>
          <a:lstStyle/>
          <a:p>
            <a:pPr marL="342900" indent="-342900" algn="just">
              <a:lnSpc>
                <a:spcPct val="150000"/>
              </a:lnSpc>
              <a:spcBef>
                <a:spcPts val="500"/>
              </a:spcBef>
              <a:spcAft>
                <a:spcPts val="1000"/>
              </a:spcAft>
              <a:buFont typeface="Wingdings" panose="05000000000000000000" pitchFamily="2" charset="2"/>
              <a:buChar char="l"/>
            </a:pPr>
            <a:r>
              <a:rPr lang="en-US" altLang="zh-TW" sz="2800" spc="100" dirty="0">
                <a:solidFill>
                  <a:schemeClr val="bg1"/>
                </a:solidFill>
                <a:latin typeface="Arial Rounded MT Bold" panose="020F0704030504030204" pitchFamily="34" charset="0"/>
              </a:rPr>
              <a:t>Graphics cards process your data within the graphics pipeline.</a:t>
            </a:r>
          </a:p>
          <a:p>
            <a:pPr marL="342900" indent="-342900" algn="just">
              <a:lnSpc>
                <a:spcPct val="150000"/>
              </a:lnSpc>
              <a:spcBef>
                <a:spcPts val="500"/>
              </a:spcBef>
              <a:spcAft>
                <a:spcPts val="1000"/>
              </a:spcAft>
              <a:buFont typeface="Wingdings" panose="05000000000000000000" pitchFamily="2" charset="2"/>
              <a:buChar char="l"/>
            </a:pPr>
            <a:r>
              <a:rPr lang="en-US" altLang="zh-TW" sz="2800" spc="100" dirty="0">
                <a:solidFill>
                  <a:schemeClr val="bg1"/>
                </a:solidFill>
                <a:latin typeface="Arial Rounded MT Bold" panose="020F0704030504030204" pitchFamily="34" charset="0"/>
              </a:rPr>
              <a:t>The processing cores run small programs on the GPU for each step of the pipeline. These small programs are called shaders. </a:t>
            </a:r>
          </a:p>
        </p:txBody>
      </p:sp>
    </p:spTree>
    <p:extLst>
      <p:ext uri="{BB962C8B-B14F-4D97-AF65-F5344CB8AC3E}">
        <p14:creationId xmlns:p14="http://schemas.microsoft.com/office/powerpoint/2010/main" val="604059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Pipeline</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7" name="圖片 6">
            <a:extLst>
              <a:ext uri="{FF2B5EF4-FFF2-40B4-BE49-F238E27FC236}">
                <a16:creationId xmlns:a16="http://schemas.microsoft.com/office/drawing/2014/main" id="{D1B8C4F0-2CB6-49B2-B4ED-B5D5A3BD6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680" y="2007267"/>
            <a:ext cx="7579360" cy="4332786"/>
          </a:xfrm>
          <a:prstGeom prst="rect">
            <a:avLst/>
          </a:prstGeom>
        </p:spPr>
      </p:pic>
    </p:spTree>
    <p:extLst>
      <p:ext uri="{BB962C8B-B14F-4D97-AF65-F5344CB8AC3E}">
        <p14:creationId xmlns:p14="http://schemas.microsoft.com/office/powerpoint/2010/main" val="2182098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205865"/>
            <a:ext cx="10628630" cy="977512"/>
          </a:xfrm>
          <a:prstGeom prst="rect">
            <a:avLst/>
          </a:prstGeom>
          <a:noFill/>
        </p:spPr>
        <p:txBody>
          <a:bodyPr wrap="square" rtlCol="0" anchor="t" anchorCtr="0">
            <a:spAutoFit/>
          </a:bodyPr>
          <a:lstStyle/>
          <a:p>
            <a:pPr>
              <a:lnSpc>
                <a:spcPct val="150000"/>
              </a:lnSpc>
            </a:pPr>
            <a:r>
              <a:rPr lang="en-US" altLang="zh-TW" sz="4400" spc="100" dirty="0">
                <a:solidFill>
                  <a:schemeClr val="bg1"/>
                </a:solidFill>
                <a:latin typeface="Arial Rounded MT Bold" panose="020F0704030504030204" pitchFamily="34" charset="0"/>
                <a:ea typeface="+mj-ea"/>
                <a:cs typeface="Aharoni" panose="02010803020104030203" pitchFamily="2" charset="-79"/>
              </a:rPr>
              <a:t>Normalized Device</a:t>
            </a:r>
            <a:r>
              <a:rPr lang="zh-TW" altLang="en-US" sz="4400" spc="100" dirty="0">
                <a:solidFill>
                  <a:schemeClr val="bg1"/>
                </a:solidFill>
                <a:latin typeface="Arial Rounded MT Bold" panose="020F0704030504030204" pitchFamily="34" charset="0"/>
                <a:ea typeface="+mj-ea"/>
                <a:cs typeface="Aharoni" panose="02010803020104030203" pitchFamily="2" charset="-79"/>
              </a:rPr>
              <a:t> </a:t>
            </a:r>
            <a:r>
              <a:rPr lang="en-US" altLang="zh-TW" sz="4400" spc="100" dirty="0">
                <a:solidFill>
                  <a:schemeClr val="bg1"/>
                </a:solidFill>
                <a:latin typeface="Arial Rounded MT Bold" panose="020F0704030504030204" pitchFamily="34" charset="0"/>
                <a:ea typeface="+mj-ea"/>
                <a:cs typeface="Aharoni" panose="02010803020104030203" pitchFamily="2" charset="-79"/>
              </a:rPr>
              <a:t>Coordinate(NDC)</a:t>
            </a:r>
            <a:endParaRPr lang="zh-TW" altLang="en-US" sz="44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3" name="Content Placeholder 2">
            <a:extLst>
              <a:ext uri="{FF2B5EF4-FFF2-40B4-BE49-F238E27FC236}">
                <a16:creationId xmlns:a16="http://schemas.microsoft.com/office/drawing/2014/main" id="{59B0BBF2-18EE-4381-BA3A-6F467382F583}"/>
              </a:ext>
            </a:extLst>
          </p:cNvPr>
          <p:cNvSpPr txBox="1">
            <a:spLocks/>
          </p:cNvSpPr>
          <p:nvPr/>
        </p:nvSpPr>
        <p:spPr>
          <a:xfrm>
            <a:off x="838200" y="1981789"/>
            <a:ext cx="10515600" cy="2783251"/>
          </a:xfrm>
          <a:prstGeom prst="rect">
            <a:avLst/>
          </a:prstGeom>
        </p:spPr>
        <p:txBody>
          <a:bodyPr vert="horz" lIns="91440" tIns="45720" rIns="91440" bIns="45720" rtlCol="0">
            <a:normAutofit/>
          </a:bodyPr>
          <a:lstStyle>
            <a:defPPr>
              <a:defRPr lang="zh-TW"/>
            </a:defPPr>
            <a:lvl1pPr marL="457200"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0" indent="0">
              <a:buNone/>
            </a:pPr>
            <a:r>
              <a:rPr lang="en-US" dirty="0"/>
              <a:t>Once your vertex coordinates have been processed in the vertex shader, they should be in normalized device coordinates which is a small space where the x, y and z values vary from -1.0 to 1.0.</a:t>
            </a:r>
          </a:p>
        </p:txBody>
      </p:sp>
      <p:grpSp>
        <p:nvGrpSpPr>
          <p:cNvPr id="21" name="群組 20">
            <a:extLst>
              <a:ext uri="{FF2B5EF4-FFF2-40B4-BE49-F238E27FC236}">
                <a16:creationId xmlns:a16="http://schemas.microsoft.com/office/drawing/2014/main" id="{65CD119A-D4F9-4144-98EA-2D64308DB686}"/>
              </a:ext>
            </a:extLst>
          </p:cNvPr>
          <p:cNvGrpSpPr/>
          <p:nvPr/>
        </p:nvGrpSpPr>
        <p:grpSpPr>
          <a:xfrm>
            <a:off x="6451600" y="4138014"/>
            <a:ext cx="5161280" cy="2432841"/>
            <a:chOff x="6136006" y="4013200"/>
            <a:chExt cx="5426074" cy="2557655"/>
          </a:xfrm>
        </p:grpSpPr>
        <p:sp>
          <p:nvSpPr>
            <p:cNvPr id="20" name="矩形 19">
              <a:extLst>
                <a:ext uri="{FF2B5EF4-FFF2-40B4-BE49-F238E27FC236}">
                  <a16:creationId xmlns:a16="http://schemas.microsoft.com/office/drawing/2014/main" id="{61733BD6-4592-404E-BE63-F76905DF782F}"/>
                </a:ext>
              </a:extLst>
            </p:cNvPr>
            <p:cNvSpPr/>
            <p:nvPr/>
          </p:nvSpPr>
          <p:spPr>
            <a:xfrm>
              <a:off x="6136006" y="4013200"/>
              <a:ext cx="5426074" cy="2509520"/>
            </a:xfrm>
            <a:prstGeom prst="rect">
              <a:avLst/>
            </a:prstGeom>
            <a:solidFill>
              <a:schemeClr val="bg1">
                <a:lumMod val="85000"/>
              </a:schemeClr>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Picture 9" descr="A screen shot of a social media post&#10;&#10;Description automatically generated">
              <a:extLst>
                <a:ext uri="{FF2B5EF4-FFF2-40B4-BE49-F238E27FC236}">
                  <a16:creationId xmlns:a16="http://schemas.microsoft.com/office/drawing/2014/main" id="{A9CEB267-A24A-43C0-AA29-6EE38BBF2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765" y="4018917"/>
              <a:ext cx="5181599" cy="2551938"/>
            </a:xfrm>
            <a:prstGeom prst="rect">
              <a:avLst/>
            </a:prstGeom>
          </p:spPr>
        </p:pic>
      </p:grpSp>
    </p:spTree>
    <p:extLst>
      <p:ext uri="{BB962C8B-B14F-4D97-AF65-F5344CB8AC3E}">
        <p14:creationId xmlns:p14="http://schemas.microsoft.com/office/powerpoint/2010/main" val="492880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Vertex Specification</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5" name="Content Placeholder 2">
            <a:extLst>
              <a:ext uri="{FF2B5EF4-FFF2-40B4-BE49-F238E27FC236}">
                <a16:creationId xmlns:a16="http://schemas.microsoft.com/office/drawing/2014/main" id="{F1F02C38-7104-4B09-9E14-755C0CDDC010}"/>
              </a:ext>
            </a:extLst>
          </p:cNvPr>
          <p:cNvSpPr txBox="1">
            <a:spLocks/>
          </p:cNvSpPr>
          <p:nvPr/>
        </p:nvSpPr>
        <p:spPr>
          <a:xfrm>
            <a:off x="726441" y="2218860"/>
            <a:ext cx="5471160" cy="4273380"/>
          </a:xfrm>
          <a:prstGeom prst="rect">
            <a:avLst/>
          </a:prstGeom>
        </p:spPr>
        <p:txBody>
          <a:bodyPr vert="horz" lIns="91440" tIns="45720" rIns="91440" bIns="45720" rtlCol="0">
            <a:normAutofit lnSpcReduction="10000"/>
          </a:bodyPr>
          <a:lstStyle>
            <a:defPPr>
              <a:defRPr lang="zh-TW"/>
            </a:defPPr>
            <a:lvl1pPr marL="457200"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1pPr>
            <a:lvl2pPr lvl="1"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spcBef>
                <a:spcPts val="500"/>
              </a:spcBef>
              <a:spcAft>
                <a:spcPts val="1000"/>
              </a:spcAft>
            </a:pPr>
            <a:r>
              <a:rPr lang="en-US" sz="2400" dirty="0"/>
              <a:t>Vertex specification is the procedure of setting up rendering objects.</a:t>
            </a:r>
          </a:p>
          <a:p>
            <a:pPr>
              <a:spcBef>
                <a:spcPts val="500"/>
              </a:spcBef>
              <a:spcAft>
                <a:spcPts val="1000"/>
              </a:spcAft>
            </a:pPr>
            <a:r>
              <a:rPr lang="en-US" sz="2400" dirty="0"/>
              <a:t>Submit the vertex stream data into the rendering pipeline.</a:t>
            </a:r>
          </a:p>
          <a:p>
            <a:pPr>
              <a:spcBef>
                <a:spcPts val="500"/>
              </a:spcBef>
              <a:spcAft>
                <a:spcPts val="1000"/>
              </a:spcAft>
            </a:pPr>
            <a:r>
              <a:rPr lang="en-US" sz="2400" dirty="0"/>
              <a:t>Tell the program how the data stream is represented.</a:t>
            </a:r>
          </a:p>
          <a:p>
            <a:pPr>
              <a:spcBef>
                <a:spcPts val="500"/>
              </a:spcBef>
              <a:spcAft>
                <a:spcPts val="1000"/>
              </a:spcAft>
            </a:pPr>
            <a:endParaRPr lang="en-US" sz="2400" dirty="0"/>
          </a:p>
        </p:txBody>
      </p:sp>
      <p:pic>
        <p:nvPicPr>
          <p:cNvPr id="16" name="Content Placeholder 6" descr="A screenshot of a video game&#10;&#10;Description automatically generated">
            <a:extLst>
              <a:ext uri="{FF2B5EF4-FFF2-40B4-BE49-F238E27FC236}">
                <a16:creationId xmlns:a16="http://schemas.microsoft.com/office/drawing/2014/main" id="{E7E639A1-7FDB-4AFB-82AC-65C86A9E1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480" y="2328156"/>
            <a:ext cx="5181600" cy="3501850"/>
          </a:xfrm>
          <a:prstGeom prst="rect">
            <a:avLst/>
          </a:prstGeom>
        </p:spPr>
      </p:pic>
    </p:spTree>
    <p:extLst>
      <p:ext uri="{BB962C8B-B14F-4D97-AF65-F5344CB8AC3E}">
        <p14:creationId xmlns:p14="http://schemas.microsoft.com/office/powerpoint/2010/main" val="3345747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VBO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0" name="Content Placeholder 2">
            <a:extLst>
              <a:ext uri="{FF2B5EF4-FFF2-40B4-BE49-F238E27FC236}">
                <a16:creationId xmlns:a16="http://schemas.microsoft.com/office/drawing/2014/main" id="{90F27AE6-FAAB-4E21-A76D-517E1DB445FD}"/>
              </a:ext>
            </a:extLst>
          </p:cNvPr>
          <p:cNvSpPr txBox="1">
            <a:spLocks/>
          </p:cNvSpPr>
          <p:nvPr/>
        </p:nvSpPr>
        <p:spPr>
          <a:xfrm>
            <a:off x="485140" y="2183300"/>
            <a:ext cx="11221720" cy="2622943"/>
          </a:xfrm>
          <a:prstGeom prst="rect">
            <a:avLst/>
          </a:prstGeom>
        </p:spPr>
        <p:txBody>
          <a:bodyPr vert="horz" lIns="91440" tIns="45720" rIns="91440" bIns="45720" rtlCol="0">
            <a:normAutofit fontScale="92500"/>
          </a:bodyPr>
          <a:lstStyle>
            <a:defPPr>
              <a:defRPr lang="zh-TW"/>
            </a:defPPr>
            <a:lvl1pPr marL="457200"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spcBef>
                <a:spcPts val="500"/>
              </a:spcBef>
              <a:spcAft>
                <a:spcPts val="1000"/>
              </a:spcAft>
            </a:pPr>
            <a:r>
              <a:rPr lang="en-US" altLang="zh-TW" spc="100" dirty="0">
                <a:solidFill>
                  <a:schemeClr val="bg1"/>
                </a:solidFill>
                <a:latin typeface="Arial Rounded MT Bold" panose="020F0704030504030204" pitchFamily="34" charset="0"/>
              </a:rPr>
              <a:t>It can be used as a source of vertex array data for OpenGL context.</a:t>
            </a:r>
          </a:p>
          <a:p>
            <a:pPr>
              <a:spcBef>
                <a:spcPts val="500"/>
              </a:spcBef>
              <a:spcAft>
                <a:spcPts val="1000"/>
              </a:spcAft>
            </a:pPr>
            <a:r>
              <a:rPr lang="en-US" altLang="zh-TW" spc="100" dirty="0">
                <a:solidFill>
                  <a:schemeClr val="bg1"/>
                </a:solidFill>
                <a:latin typeface="Arial Rounded MT Bold" panose="020F0704030504030204" pitchFamily="34" charset="0"/>
              </a:rPr>
              <a:t>Usually stores some vertex attributes like position, normal.</a:t>
            </a:r>
          </a:p>
          <a:p>
            <a:pPr>
              <a:spcBef>
                <a:spcPts val="500"/>
              </a:spcBef>
              <a:spcAft>
                <a:spcPts val="1000"/>
              </a:spcAft>
            </a:pPr>
            <a:endParaRPr lang="en-US" dirty="0"/>
          </a:p>
        </p:txBody>
      </p:sp>
      <p:pic>
        <p:nvPicPr>
          <p:cNvPr id="14" name="Content Placeholder 5" descr="A picture containing screen, player, riding, train&#10;&#10;Description automatically generated">
            <a:extLst>
              <a:ext uri="{FF2B5EF4-FFF2-40B4-BE49-F238E27FC236}">
                <a16:creationId xmlns:a16="http://schemas.microsoft.com/office/drawing/2014/main" id="{1F76FF6A-75AC-4D79-8DE5-3E44EA850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580" y="4372682"/>
            <a:ext cx="9514840" cy="2314420"/>
          </a:xfrm>
          <a:prstGeom prst="rect">
            <a:avLst/>
          </a:prstGeom>
        </p:spPr>
      </p:pic>
    </p:spTree>
    <p:extLst>
      <p:ext uri="{BB962C8B-B14F-4D97-AF65-F5344CB8AC3E}">
        <p14:creationId xmlns:p14="http://schemas.microsoft.com/office/powerpoint/2010/main" val="84572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10160"/>
            <a:ext cx="12192000" cy="5245767"/>
            <a:chOff x="0" y="0"/>
            <a:chExt cx="12192000" cy="5245766"/>
          </a:xfrm>
        </p:grpSpPr>
        <p:sp>
          <p:nvSpPr>
            <p:cNvPr id="5" name="矩形 4">
              <a:extLst>
                <a:ext uri="{FF2B5EF4-FFF2-40B4-BE49-F238E27FC236}">
                  <a16:creationId xmlns:a16="http://schemas.microsoft.com/office/drawing/2014/main" id="{CAB68C6E-0814-4AE4-9406-4C405FB80FA1}"/>
                </a:ext>
              </a:extLst>
            </p:cNvPr>
            <p:cNvSpPr/>
            <p:nvPr/>
          </p:nvSpPr>
          <p:spPr>
            <a:xfrm>
              <a:off x="0" y="0"/>
              <a:ext cx="12192000" cy="4853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2207792"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文字方塊 13">
            <a:extLst>
              <a:ext uri="{FF2B5EF4-FFF2-40B4-BE49-F238E27FC236}">
                <a16:creationId xmlns:a16="http://schemas.microsoft.com/office/drawing/2014/main" id="{53AC6451-D677-47E3-B00C-E31CC269D94D}"/>
              </a:ext>
            </a:extLst>
          </p:cNvPr>
          <p:cNvSpPr txBox="1"/>
          <p:nvPr/>
        </p:nvSpPr>
        <p:spPr>
          <a:xfrm>
            <a:off x="1647824" y="1418405"/>
            <a:ext cx="9111616" cy="2800767"/>
          </a:xfrm>
          <a:prstGeom prst="rect">
            <a:avLst/>
          </a:prstGeom>
          <a:noFill/>
        </p:spPr>
        <p:txBody>
          <a:bodyPr wrap="square" rtlCol="0">
            <a:spAutoFit/>
          </a:bodyPr>
          <a:lstStyle/>
          <a:p>
            <a:r>
              <a:rPr lang="en-US" altLang="zh-TW" sz="8800" b="1" spc="200" dirty="0">
                <a:solidFill>
                  <a:schemeClr val="bg1"/>
                </a:solidFill>
                <a:latin typeface="Arial Rounded MT Bold" panose="020F0704030504030204" pitchFamily="34" charset="0"/>
                <a:ea typeface="+mj-ea"/>
                <a:cs typeface="Aharoni" panose="02010803020104030203" pitchFamily="2" charset="-79"/>
              </a:rPr>
              <a:t>Environment</a:t>
            </a:r>
          </a:p>
          <a:p>
            <a:r>
              <a:rPr lang="en-US" altLang="zh-TW" sz="8800" b="1" spc="200" dirty="0">
                <a:solidFill>
                  <a:schemeClr val="bg1"/>
                </a:solidFill>
                <a:latin typeface="Arial Rounded MT Bold" panose="020F0704030504030204" pitchFamily="34" charset="0"/>
                <a:ea typeface="+mj-ea"/>
                <a:cs typeface="Aharoni" panose="02010803020104030203" pitchFamily="2" charset="-79"/>
              </a:rPr>
              <a:t>(Windows, C++)</a:t>
            </a:r>
            <a:endParaRPr lang="zh-TW" altLang="en-US" sz="8800" b="1" spc="200" dirty="0">
              <a:solidFill>
                <a:schemeClr val="bg1"/>
              </a:solidFill>
              <a:latin typeface="Arial Rounded MT Bold" panose="020F0704030504030204" pitchFamily="34" charset="0"/>
              <a:ea typeface="+mj-ea"/>
              <a:cs typeface="Aharoni" panose="02010803020104030203" pitchFamily="2" charset="-79"/>
            </a:endParaRPr>
          </a:p>
        </p:txBody>
      </p:sp>
    </p:spTree>
    <p:extLst>
      <p:ext uri="{BB962C8B-B14F-4D97-AF65-F5344CB8AC3E}">
        <p14:creationId xmlns:p14="http://schemas.microsoft.com/office/powerpoint/2010/main" val="3874459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VAO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2" name="Content Placeholder 2">
            <a:extLst>
              <a:ext uri="{FF2B5EF4-FFF2-40B4-BE49-F238E27FC236}">
                <a16:creationId xmlns:a16="http://schemas.microsoft.com/office/drawing/2014/main" id="{2193760E-CA25-4BA1-9E7B-EABA209F5E4D}"/>
              </a:ext>
            </a:extLst>
          </p:cNvPr>
          <p:cNvSpPr txBox="1">
            <a:spLocks/>
          </p:cNvSpPr>
          <p:nvPr/>
        </p:nvSpPr>
        <p:spPr>
          <a:xfrm>
            <a:off x="838200" y="1981200"/>
            <a:ext cx="5181600" cy="4195762"/>
          </a:xfrm>
          <a:prstGeom prst="rect">
            <a:avLst/>
          </a:prstGeom>
        </p:spPr>
        <p:txBody>
          <a:bodyPr vert="horz" lIns="91440" tIns="45720" rIns="91440" bIns="45720" rtlCol="0">
            <a:normAutofit fontScale="92500" lnSpcReduction="10000"/>
          </a:bodyPr>
          <a:lstStyle>
            <a:defPPr>
              <a:defRPr lang="zh-TW"/>
            </a:defPPr>
            <a:lvl1pPr marL="457200" indent="-457200" algn="just">
              <a:lnSpc>
                <a:spcPct val="150000"/>
              </a:lnSpc>
              <a:spcBef>
                <a:spcPts val="500"/>
              </a:spcBef>
              <a:spcAft>
                <a:spcPts val="1000"/>
              </a:spcAft>
              <a:buFont typeface="Wingdings" panose="05000000000000000000" pitchFamily="2" charset="2"/>
              <a:buChar char="l"/>
              <a:defRPr sz="2400" spc="100">
                <a:solidFill>
                  <a:schemeClr val="bg1"/>
                </a:solidFill>
                <a:latin typeface="Arial Rounded MT Bold" panose="020F0704030504030204" pitchFamily="34" charset="0"/>
              </a:defRPr>
            </a:lvl1pPr>
            <a:lvl2pPr lvl="1"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lvl="1"/>
            <a:r>
              <a:rPr lang="en-US" dirty="0"/>
              <a:t>Vertex array object (VAO)</a:t>
            </a:r>
          </a:p>
          <a:p>
            <a:pPr lvl="1"/>
            <a:r>
              <a:rPr lang="en-US" dirty="0"/>
              <a:t>It stores the necessary state for object data.</a:t>
            </a:r>
          </a:p>
          <a:p>
            <a:pPr lvl="1"/>
            <a:r>
              <a:rPr lang="en-US" dirty="0"/>
              <a:t>It normally stores the format of the data and the VBO provided the data.</a:t>
            </a:r>
          </a:p>
        </p:txBody>
      </p:sp>
      <p:pic>
        <p:nvPicPr>
          <p:cNvPr id="18" name="Content Placeholder 9" descr="A screenshot of a cell phone&#10;&#10;Description automatically generated">
            <a:extLst>
              <a:ext uri="{FF2B5EF4-FFF2-40B4-BE49-F238E27FC236}">
                <a16:creationId xmlns:a16="http://schemas.microsoft.com/office/drawing/2014/main" id="{5E7E25CD-D622-422D-A637-6B503945E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2" y="2367428"/>
            <a:ext cx="5181600" cy="3501850"/>
          </a:xfrm>
          <a:prstGeom prst="rect">
            <a:avLst/>
          </a:prstGeom>
        </p:spPr>
      </p:pic>
    </p:spTree>
    <p:extLst>
      <p:ext uri="{BB962C8B-B14F-4D97-AF65-F5344CB8AC3E}">
        <p14:creationId xmlns:p14="http://schemas.microsoft.com/office/powerpoint/2010/main" val="1109638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EBO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0" name="文字方塊 9">
            <a:extLst>
              <a:ext uri="{FF2B5EF4-FFF2-40B4-BE49-F238E27FC236}">
                <a16:creationId xmlns:a16="http://schemas.microsoft.com/office/drawing/2014/main" id="{AFEF8324-510C-43C7-9245-DD38101C7A8B}"/>
              </a:ext>
            </a:extLst>
          </p:cNvPr>
          <p:cNvSpPr txBox="1"/>
          <p:nvPr/>
        </p:nvSpPr>
        <p:spPr>
          <a:xfrm>
            <a:off x="1386840" y="2613583"/>
            <a:ext cx="4495801" cy="2882977"/>
          </a:xfrm>
          <a:prstGeom prst="rect">
            <a:avLst/>
          </a:prstGeom>
        </p:spPr>
        <p:txBody>
          <a:bodyPr vert="horz" lIns="91440" tIns="45720" rIns="91440" bIns="45720" rtlCol="0">
            <a:normAutofit/>
          </a:bodyPr>
          <a:lstStyle>
            <a:defPPr>
              <a:defRPr lang="zh-TW"/>
            </a:defPPr>
            <a:lvl1pPr marL="457200" indent="-457200" algn="just">
              <a:lnSpc>
                <a:spcPct val="150000"/>
              </a:lnSpc>
              <a:spcBef>
                <a:spcPts val="500"/>
              </a:spcBef>
              <a:spcAft>
                <a:spcPts val="1000"/>
              </a:spcAft>
              <a:buFont typeface="Wingdings" panose="05000000000000000000" pitchFamily="2" charset="2"/>
              <a:buChar char="l"/>
              <a:defRPr sz="2400" spc="100">
                <a:solidFill>
                  <a:schemeClr val="bg1"/>
                </a:solidFill>
                <a:latin typeface="Arial Rounded MT Bold" panose="020F0704030504030204" pitchFamily="34" charset="0"/>
              </a:defRPr>
            </a:lvl1pPr>
            <a:lvl2pPr lvl="1"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0" indent="0">
              <a:buNone/>
            </a:pPr>
            <a:r>
              <a:rPr lang="en-US" altLang="zh-TW" dirty="0"/>
              <a:t>An EBO is a buffer, just like a vertex buffer object, that stores indices that OpenGL uses to decide what vertices to draw.</a:t>
            </a:r>
            <a:endParaRPr lang="zh-TW" altLang="en-US" dirty="0"/>
          </a:p>
        </p:txBody>
      </p:sp>
      <p:pic>
        <p:nvPicPr>
          <p:cNvPr id="7" name="Content Placeholder 6" descr="A screenshot of a video game&#10;&#10;Description automatically generated">
            <a:extLst>
              <a:ext uri="{FF2B5EF4-FFF2-40B4-BE49-F238E27FC236}">
                <a16:creationId xmlns:a16="http://schemas.microsoft.com/office/drawing/2014/main" id="{086B009C-C871-40AF-8FDA-1B2EA21FC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0" y="2511330"/>
            <a:ext cx="5181600" cy="3501850"/>
          </a:xfrm>
          <a:prstGeom prst="rect">
            <a:avLst/>
          </a:prstGeom>
        </p:spPr>
      </p:pic>
    </p:spTree>
    <p:extLst>
      <p:ext uri="{BB962C8B-B14F-4D97-AF65-F5344CB8AC3E}">
        <p14:creationId xmlns:p14="http://schemas.microsoft.com/office/powerpoint/2010/main" val="3557781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Vertex Shader</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7" name="Content Placeholder 3">
            <a:extLst>
              <a:ext uri="{FF2B5EF4-FFF2-40B4-BE49-F238E27FC236}">
                <a16:creationId xmlns:a16="http://schemas.microsoft.com/office/drawing/2014/main" id="{A6B66549-9870-4B81-B73B-4B56FEE2DD5F}"/>
              </a:ext>
            </a:extLst>
          </p:cNvPr>
          <p:cNvSpPr txBox="1">
            <a:spLocks/>
          </p:cNvSpPr>
          <p:nvPr/>
        </p:nvSpPr>
        <p:spPr>
          <a:xfrm>
            <a:off x="1435100" y="2432220"/>
            <a:ext cx="9321800" cy="4195762"/>
          </a:xfrm>
          <a:prstGeom prst="rect">
            <a:avLst/>
          </a:prstGeom>
        </p:spPr>
        <p:txBody>
          <a:bodyPr vert="horz" lIns="91440" tIns="45720" rIns="91440" bIns="45720" rtlCol="0">
            <a:normAutofit/>
          </a:bodyPr>
          <a:lstStyle>
            <a:defPPr>
              <a:defRPr lang="zh-TW"/>
            </a:defPPr>
            <a:lvl1pPr marL="457200" indent="-457200" algn="just">
              <a:lnSpc>
                <a:spcPct val="150000"/>
              </a:lnSpc>
              <a:spcBef>
                <a:spcPts val="500"/>
              </a:spcBef>
              <a:spcAft>
                <a:spcPts val="1000"/>
              </a:spcAft>
              <a:buFont typeface="Wingdings" panose="05000000000000000000" pitchFamily="2" charset="2"/>
              <a:buChar char="l"/>
              <a:defRPr sz="2400" spc="100">
                <a:solidFill>
                  <a:schemeClr val="bg1"/>
                </a:solidFill>
                <a:latin typeface="Arial Rounded MT Bold" panose="020F0704030504030204" pitchFamily="34" charset="0"/>
              </a:defRPr>
            </a:lvl1pPr>
            <a:lvl2pPr lvl="1"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Vertex shader handles the manipulation of the individual vertex.</a:t>
            </a:r>
          </a:p>
          <a:p>
            <a:r>
              <a:rPr lang="en-US" dirty="0"/>
              <a:t>It determines the final attribute of the single vertex.</a:t>
            </a:r>
          </a:p>
          <a:p>
            <a:r>
              <a:rPr lang="en-US" dirty="0"/>
              <a:t>Each input vertex must map to a specific output vertex.</a:t>
            </a:r>
          </a:p>
        </p:txBody>
      </p:sp>
    </p:spTree>
    <p:extLst>
      <p:ext uri="{BB962C8B-B14F-4D97-AF65-F5344CB8AC3E}">
        <p14:creationId xmlns:p14="http://schemas.microsoft.com/office/powerpoint/2010/main" val="3079587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Fragment Shader</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7" name="Content Placeholder 3">
            <a:extLst>
              <a:ext uri="{FF2B5EF4-FFF2-40B4-BE49-F238E27FC236}">
                <a16:creationId xmlns:a16="http://schemas.microsoft.com/office/drawing/2014/main" id="{A6B66549-9870-4B81-B73B-4B56FEE2DD5F}"/>
              </a:ext>
            </a:extLst>
          </p:cNvPr>
          <p:cNvSpPr txBox="1">
            <a:spLocks/>
          </p:cNvSpPr>
          <p:nvPr/>
        </p:nvSpPr>
        <p:spPr>
          <a:xfrm>
            <a:off x="1435100" y="2915716"/>
            <a:ext cx="9321800" cy="2180420"/>
          </a:xfrm>
          <a:prstGeom prst="rect">
            <a:avLst/>
          </a:prstGeom>
        </p:spPr>
        <p:txBody>
          <a:bodyPr vert="horz" lIns="91440" tIns="45720" rIns="91440" bIns="45720" rtlCol="0">
            <a:normAutofit/>
          </a:bodyPr>
          <a:lstStyle>
            <a:defPPr>
              <a:defRPr lang="zh-TW"/>
            </a:defPPr>
            <a:lvl1pPr marL="457200" indent="-457200" algn="just">
              <a:lnSpc>
                <a:spcPct val="150000"/>
              </a:lnSpc>
              <a:spcBef>
                <a:spcPts val="500"/>
              </a:spcBef>
              <a:spcAft>
                <a:spcPts val="1000"/>
              </a:spcAft>
              <a:buFont typeface="Wingdings" panose="05000000000000000000" pitchFamily="2" charset="2"/>
              <a:buChar char="l"/>
              <a:defRPr sz="2400" spc="100">
                <a:solidFill>
                  <a:schemeClr val="bg1"/>
                </a:solidFill>
                <a:latin typeface="Arial Rounded MT Bold" panose="020F0704030504030204" pitchFamily="34" charset="0"/>
              </a:defRPr>
            </a:lvl1pPr>
            <a:lvl2pPr lvl="1"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zh-TW" dirty="0"/>
              <a:t>Manipulate the fragment into colors and depth value.</a:t>
            </a:r>
          </a:p>
          <a:p>
            <a:r>
              <a:rPr lang="en-US" altLang="zh-TW" dirty="0"/>
              <a:t>Determine the color of the fragment.</a:t>
            </a:r>
          </a:p>
        </p:txBody>
      </p:sp>
    </p:spTree>
    <p:extLst>
      <p:ext uri="{BB962C8B-B14F-4D97-AF65-F5344CB8AC3E}">
        <p14:creationId xmlns:p14="http://schemas.microsoft.com/office/powerpoint/2010/main" val="1628358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5245767"/>
            <a:chOff x="0" y="0"/>
            <a:chExt cx="12192000" cy="5245766"/>
          </a:xfrm>
        </p:grpSpPr>
        <p:sp>
          <p:nvSpPr>
            <p:cNvPr id="5" name="矩形 4">
              <a:extLst>
                <a:ext uri="{FF2B5EF4-FFF2-40B4-BE49-F238E27FC236}">
                  <a16:creationId xmlns:a16="http://schemas.microsoft.com/office/drawing/2014/main" id="{CAB68C6E-0814-4AE4-9406-4C405FB80FA1}"/>
                </a:ext>
              </a:extLst>
            </p:cNvPr>
            <p:cNvSpPr/>
            <p:nvPr/>
          </p:nvSpPr>
          <p:spPr>
            <a:xfrm>
              <a:off x="0" y="0"/>
              <a:ext cx="12192000" cy="4853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2207792"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文字方塊 13">
            <a:extLst>
              <a:ext uri="{FF2B5EF4-FFF2-40B4-BE49-F238E27FC236}">
                <a16:creationId xmlns:a16="http://schemas.microsoft.com/office/drawing/2014/main" id="{53AC6451-D677-47E3-B00C-E31CC269D94D}"/>
              </a:ext>
            </a:extLst>
          </p:cNvPr>
          <p:cNvSpPr txBox="1"/>
          <p:nvPr/>
        </p:nvSpPr>
        <p:spPr>
          <a:xfrm>
            <a:off x="1647824" y="1479365"/>
            <a:ext cx="8451216" cy="2800767"/>
          </a:xfrm>
          <a:prstGeom prst="rect">
            <a:avLst/>
          </a:prstGeom>
          <a:noFill/>
        </p:spPr>
        <p:txBody>
          <a:bodyPr wrap="square" rtlCol="0">
            <a:spAutoFit/>
          </a:bodyPr>
          <a:lstStyle/>
          <a:p>
            <a:r>
              <a:rPr lang="en-US" altLang="zh-TW" sz="8800" b="1" spc="200" dirty="0">
                <a:solidFill>
                  <a:schemeClr val="bg1"/>
                </a:solidFill>
                <a:latin typeface="Arial Rounded MT Bold" panose="020F0704030504030204" pitchFamily="34" charset="0"/>
                <a:ea typeface="+mj-ea"/>
                <a:cs typeface="Aharoni" panose="02010803020104030203" pitchFamily="2" charset="-79"/>
              </a:rPr>
              <a:t>Render</a:t>
            </a:r>
          </a:p>
          <a:p>
            <a:r>
              <a:rPr lang="en-US" altLang="zh-TW" sz="8800" b="1" spc="200" dirty="0">
                <a:solidFill>
                  <a:schemeClr val="bg1"/>
                </a:solidFill>
                <a:latin typeface="Arial Rounded MT Bold" panose="020F0704030504030204" pitchFamily="34" charset="0"/>
                <a:ea typeface="+mj-ea"/>
                <a:cs typeface="Aharoni" panose="02010803020104030203" pitchFamily="2" charset="-79"/>
              </a:rPr>
              <a:t>Code</a:t>
            </a:r>
            <a:endParaRPr lang="zh-TW" altLang="en-US" sz="8800" b="1" spc="200" dirty="0">
              <a:solidFill>
                <a:schemeClr val="bg1"/>
              </a:solidFill>
              <a:latin typeface="Arial Rounded MT Bold" panose="020F0704030504030204" pitchFamily="34" charset="0"/>
              <a:ea typeface="+mj-ea"/>
              <a:cs typeface="Aharoni" panose="02010803020104030203" pitchFamily="2" charset="-79"/>
            </a:endParaRPr>
          </a:p>
        </p:txBody>
      </p:sp>
      <p:sp>
        <p:nvSpPr>
          <p:cNvPr id="7" name="文字方塊 6">
            <a:extLst>
              <a:ext uri="{FF2B5EF4-FFF2-40B4-BE49-F238E27FC236}">
                <a16:creationId xmlns:a16="http://schemas.microsoft.com/office/drawing/2014/main" id="{6980E99F-AAA5-4D51-AE66-5485DEADA9B9}"/>
              </a:ext>
            </a:extLst>
          </p:cNvPr>
          <p:cNvSpPr txBox="1"/>
          <p:nvPr/>
        </p:nvSpPr>
        <p:spPr>
          <a:xfrm>
            <a:off x="6604000" y="4382077"/>
            <a:ext cx="6096000" cy="369332"/>
          </a:xfrm>
          <a:prstGeom prst="rect">
            <a:avLst/>
          </a:prstGeom>
          <a:noFill/>
        </p:spPr>
        <p:txBody>
          <a:bodyPr wrap="square">
            <a:spAutoFit/>
          </a:bodyPr>
          <a:lstStyle/>
          <a:p>
            <a:r>
              <a:rPr lang="zh-TW" altLang="en-US" dirty="0">
                <a:hlinkClick r:id="rId2"/>
              </a:rPr>
              <a:t>https://learnopengl.com/Getting-started/Hello-Window</a:t>
            </a:r>
            <a:endParaRPr lang="zh-TW" altLang="en-US" dirty="0"/>
          </a:p>
        </p:txBody>
      </p:sp>
    </p:spTree>
    <p:extLst>
      <p:ext uri="{BB962C8B-B14F-4D97-AF65-F5344CB8AC3E}">
        <p14:creationId xmlns:p14="http://schemas.microsoft.com/office/powerpoint/2010/main" val="1274156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Vertex data</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82A25345-5DC8-4F5B-AD33-C7370CD101B3}"/>
              </a:ext>
            </a:extLst>
          </p:cNvPr>
          <p:cNvPicPr>
            <a:picLocks noChangeAspect="1"/>
          </p:cNvPicPr>
          <p:nvPr/>
        </p:nvPicPr>
        <p:blipFill>
          <a:blip r:embed="rId3"/>
          <a:stretch>
            <a:fillRect/>
          </a:stretch>
        </p:blipFill>
        <p:spPr>
          <a:xfrm>
            <a:off x="3170025" y="4023360"/>
            <a:ext cx="5586520" cy="1899920"/>
          </a:xfrm>
          <a:prstGeom prst="rect">
            <a:avLst/>
          </a:prstGeom>
          <a:effectLst>
            <a:glow rad="63500">
              <a:schemeClr val="accent3">
                <a:satMod val="175000"/>
                <a:alpha val="40000"/>
              </a:schemeClr>
            </a:glow>
          </a:effectLst>
        </p:spPr>
      </p:pic>
      <p:sp>
        <p:nvSpPr>
          <p:cNvPr id="10" name="文字方塊 9">
            <a:extLst>
              <a:ext uri="{FF2B5EF4-FFF2-40B4-BE49-F238E27FC236}">
                <a16:creationId xmlns:a16="http://schemas.microsoft.com/office/drawing/2014/main" id="{9A517653-A76F-43E2-88E7-A7868D509B5B}"/>
              </a:ext>
            </a:extLst>
          </p:cNvPr>
          <p:cNvSpPr txBox="1"/>
          <p:nvPr/>
        </p:nvSpPr>
        <p:spPr>
          <a:xfrm>
            <a:off x="2029460" y="2203620"/>
            <a:ext cx="8133080" cy="2882977"/>
          </a:xfrm>
          <a:prstGeom prst="rect">
            <a:avLst/>
          </a:prstGeom>
        </p:spPr>
        <p:txBody>
          <a:bodyPr vert="horz" lIns="91440" tIns="45720" rIns="91440" bIns="45720" rtlCol="0">
            <a:normAutofit/>
          </a:bodyPr>
          <a:lstStyle>
            <a:defPPr>
              <a:defRPr lang="zh-TW"/>
            </a:defPPr>
            <a:lvl1pPr marL="457200" indent="-457200" algn="just">
              <a:lnSpc>
                <a:spcPct val="150000"/>
              </a:lnSpc>
              <a:spcBef>
                <a:spcPts val="500"/>
              </a:spcBef>
              <a:spcAft>
                <a:spcPts val="1000"/>
              </a:spcAft>
              <a:buFont typeface="Wingdings" panose="05000000000000000000" pitchFamily="2" charset="2"/>
              <a:buChar char="l"/>
              <a:defRPr sz="2400" spc="100">
                <a:solidFill>
                  <a:schemeClr val="bg1"/>
                </a:solidFill>
                <a:latin typeface="Arial Rounded MT Bold" panose="020F0704030504030204" pitchFamily="34" charset="0"/>
              </a:defRPr>
            </a:lvl1pPr>
            <a:lvl2pPr lvl="1"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0" indent="0">
              <a:lnSpc>
                <a:spcPct val="100000"/>
              </a:lnSpc>
              <a:buNone/>
            </a:pPr>
            <a:r>
              <a:rPr lang="en-US" altLang="zh-TW" dirty="0"/>
              <a:t>An array containing 3d position data belonging to 3 vertices:</a:t>
            </a:r>
          </a:p>
          <a:p>
            <a:pPr marL="0" indent="0">
              <a:lnSpc>
                <a:spcPct val="100000"/>
              </a:lnSpc>
              <a:buNone/>
            </a:pPr>
            <a:r>
              <a:rPr lang="en-US" altLang="zh-TW" dirty="0"/>
              <a:t>{ {-0.5, -0.5, 0}, {0.5, -0.5, 0}, {0, 0.5, 0} }</a:t>
            </a:r>
            <a:endParaRPr lang="zh-TW" altLang="en-US" dirty="0"/>
          </a:p>
        </p:txBody>
      </p:sp>
    </p:spTree>
    <p:extLst>
      <p:ext uri="{BB962C8B-B14F-4D97-AF65-F5344CB8AC3E}">
        <p14:creationId xmlns:p14="http://schemas.microsoft.com/office/powerpoint/2010/main" val="3837574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344150" cy="1178656"/>
          </a:xfrm>
          <a:prstGeom prst="rect">
            <a:avLst/>
          </a:prstGeom>
          <a:noFill/>
        </p:spPr>
        <p:txBody>
          <a:bodyPr wrap="square" rtlCol="0" anchor="t" anchorCtr="0">
            <a:spAutoFit/>
          </a:bodyPr>
          <a:lstStyle/>
          <a:p>
            <a:pPr>
              <a:lnSpc>
                <a:spcPct val="150000"/>
              </a:lnSpc>
            </a:pPr>
            <a:r>
              <a:rPr lang="en-US" altLang="zh-TW" sz="5400" spc="100" dirty="0">
                <a:solidFill>
                  <a:schemeClr val="bg1"/>
                </a:solidFill>
                <a:latin typeface="Arial Rounded MT Bold" panose="020F0704030504030204" pitchFamily="34" charset="0"/>
                <a:ea typeface="+mj-ea"/>
                <a:cs typeface="Aharoni" panose="02010803020104030203" pitchFamily="2" charset="-79"/>
              </a:rPr>
              <a:t>Generate the OpenGL object</a:t>
            </a:r>
            <a:endParaRPr lang="zh-TW" altLang="en-US" sz="54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10" name="圖片 9">
            <a:extLst>
              <a:ext uri="{FF2B5EF4-FFF2-40B4-BE49-F238E27FC236}">
                <a16:creationId xmlns:a16="http://schemas.microsoft.com/office/drawing/2014/main" id="{4154A91E-672C-4C26-97E1-435B89CAB8E1}"/>
              </a:ext>
            </a:extLst>
          </p:cNvPr>
          <p:cNvPicPr>
            <a:picLocks noChangeAspect="1"/>
          </p:cNvPicPr>
          <p:nvPr/>
        </p:nvPicPr>
        <p:blipFill>
          <a:blip r:embed="rId3"/>
          <a:stretch>
            <a:fillRect/>
          </a:stretch>
        </p:blipFill>
        <p:spPr>
          <a:xfrm>
            <a:off x="2452981" y="3429000"/>
            <a:ext cx="7286038" cy="131064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428875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344150" cy="1178656"/>
          </a:xfrm>
          <a:prstGeom prst="rect">
            <a:avLst/>
          </a:prstGeom>
          <a:noFill/>
        </p:spPr>
        <p:txBody>
          <a:bodyPr wrap="square" rtlCol="0" anchor="t" anchorCtr="0">
            <a:spAutoFit/>
          </a:bodyPr>
          <a:lstStyle/>
          <a:p>
            <a:pPr>
              <a:lnSpc>
                <a:spcPct val="150000"/>
              </a:lnSpc>
            </a:pPr>
            <a:r>
              <a:rPr lang="en-US" altLang="zh-TW" sz="5400" spc="100" dirty="0">
                <a:solidFill>
                  <a:schemeClr val="bg1"/>
                </a:solidFill>
                <a:latin typeface="Arial Rounded MT Bold" panose="020F0704030504030204" pitchFamily="34" charset="0"/>
                <a:ea typeface="+mj-ea"/>
                <a:cs typeface="Aharoni" panose="02010803020104030203" pitchFamily="2" charset="-79"/>
              </a:rPr>
              <a:t>Bind</a:t>
            </a:r>
            <a:endParaRPr lang="zh-TW" altLang="en-US" sz="54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7" name="圖片 6">
            <a:extLst>
              <a:ext uri="{FF2B5EF4-FFF2-40B4-BE49-F238E27FC236}">
                <a16:creationId xmlns:a16="http://schemas.microsoft.com/office/drawing/2014/main" id="{C6B39200-7722-4B74-A923-9A20D01D24C5}"/>
              </a:ext>
            </a:extLst>
          </p:cNvPr>
          <p:cNvPicPr>
            <a:picLocks noChangeAspect="1"/>
          </p:cNvPicPr>
          <p:nvPr/>
        </p:nvPicPr>
        <p:blipFill>
          <a:blip r:embed="rId3"/>
          <a:stretch>
            <a:fillRect/>
          </a:stretch>
        </p:blipFill>
        <p:spPr>
          <a:xfrm>
            <a:off x="756119" y="4663439"/>
            <a:ext cx="10698812" cy="944882"/>
          </a:xfrm>
          <a:prstGeom prst="rect">
            <a:avLst/>
          </a:prstGeom>
          <a:effectLst>
            <a:glow rad="63500">
              <a:schemeClr val="accent3">
                <a:satMod val="175000"/>
                <a:alpha val="40000"/>
              </a:schemeClr>
            </a:glow>
          </a:effectLst>
        </p:spPr>
      </p:pic>
      <p:sp>
        <p:nvSpPr>
          <p:cNvPr id="12" name="Content Placeholder 4">
            <a:extLst>
              <a:ext uri="{FF2B5EF4-FFF2-40B4-BE49-F238E27FC236}">
                <a16:creationId xmlns:a16="http://schemas.microsoft.com/office/drawing/2014/main" id="{1D796A91-C18C-4321-BE45-4687DBC1497A}"/>
              </a:ext>
            </a:extLst>
          </p:cNvPr>
          <p:cNvSpPr txBox="1">
            <a:spLocks/>
          </p:cNvSpPr>
          <p:nvPr/>
        </p:nvSpPr>
        <p:spPr>
          <a:xfrm>
            <a:off x="847725" y="2423004"/>
            <a:ext cx="10515600" cy="2011992"/>
          </a:xfrm>
          <a:prstGeom prst="rect">
            <a:avLst/>
          </a:prstGeom>
        </p:spPr>
        <p:txBody>
          <a:bodyPr vert="horz" lIns="91440" tIns="45720" rIns="91440" bIns="45720" rtlCol="0">
            <a:noAutofit/>
          </a:bodyPr>
          <a:lstStyle>
            <a:defPPr>
              <a:defRPr lang="zh-TW"/>
            </a:defPPr>
            <a:lvl1pPr marL="457200" indent="-457200" algn="just">
              <a:lnSpc>
                <a:spcPct val="150000"/>
              </a:lnSpc>
              <a:spcBef>
                <a:spcPts val="500"/>
              </a:spcBef>
              <a:spcAft>
                <a:spcPts val="1000"/>
              </a:spcAft>
              <a:buFont typeface="Wingdings" panose="05000000000000000000" pitchFamily="2" charset="2"/>
              <a:buChar char="l"/>
              <a:defRPr sz="2400" spc="100">
                <a:solidFill>
                  <a:schemeClr val="bg1"/>
                </a:solidFill>
                <a:latin typeface="Arial Rounded MT Bold" panose="020F0704030504030204" pitchFamily="34" charset="0"/>
              </a:defRPr>
            </a:lvl1pPr>
            <a:lvl2pPr lvl="1"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Bind the VAO.</a:t>
            </a:r>
          </a:p>
          <a:p>
            <a:r>
              <a:rPr lang="en-US" dirty="0"/>
              <a:t>Bind the buffer object to vertex array object and specify the data</a:t>
            </a:r>
            <a:r>
              <a:rPr lang="zh-TW" altLang="en-US" dirty="0"/>
              <a:t> </a:t>
            </a:r>
            <a:r>
              <a:rPr lang="en-US" altLang="zh-TW" dirty="0"/>
              <a:t>(copy</a:t>
            </a:r>
            <a:r>
              <a:rPr lang="zh-TW" altLang="en-US" dirty="0"/>
              <a:t> </a:t>
            </a:r>
            <a:r>
              <a:rPr lang="en-US" altLang="zh-TW" dirty="0"/>
              <a:t>them</a:t>
            </a:r>
            <a:r>
              <a:rPr lang="zh-TW" altLang="en-US" dirty="0"/>
              <a:t> </a:t>
            </a:r>
            <a:r>
              <a:rPr lang="en-US" altLang="zh-TW" dirty="0"/>
              <a:t>into</a:t>
            </a:r>
            <a:r>
              <a:rPr lang="zh-TW" altLang="en-US" dirty="0"/>
              <a:t> </a:t>
            </a:r>
            <a:r>
              <a:rPr lang="en-US" altLang="zh-TW" dirty="0"/>
              <a:t>OpenGL context memory)</a:t>
            </a:r>
            <a:r>
              <a:rPr lang="en-US" dirty="0"/>
              <a:t>.</a:t>
            </a:r>
          </a:p>
          <a:p>
            <a:endParaRPr lang="en-US" dirty="0"/>
          </a:p>
        </p:txBody>
      </p:sp>
    </p:spTree>
    <p:extLst>
      <p:ext uri="{BB962C8B-B14F-4D97-AF65-F5344CB8AC3E}">
        <p14:creationId xmlns:p14="http://schemas.microsoft.com/office/powerpoint/2010/main" val="333413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Shader</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0" name="文字方塊 9">
            <a:extLst>
              <a:ext uri="{FF2B5EF4-FFF2-40B4-BE49-F238E27FC236}">
                <a16:creationId xmlns:a16="http://schemas.microsoft.com/office/drawing/2014/main" id="{171155CC-802A-4BC9-B708-521AAE6A6A17}"/>
              </a:ext>
            </a:extLst>
          </p:cNvPr>
          <p:cNvSpPr txBox="1"/>
          <p:nvPr/>
        </p:nvSpPr>
        <p:spPr>
          <a:xfrm>
            <a:off x="1341120" y="2879260"/>
            <a:ext cx="9509760" cy="1301959"/>
          </a:xfrm>
          <a:prstGeom prst="rect">
            <a:avLst/>
          </a:prstGeom>
          <a:noFill/>
        </p:spPr>
        <p:txBody>
          <a:bodyPr wrap="square">
            <a:spAutoFit/>
          </a:bodyPr>
          <a:lstStyle/>
          <a:p>
            <a:pPr marL="342900" indent="-342900" algn="just">
              <a:lnSpc>
                <a:spcPct val="150000"/>
              </a:lnSpc>
              <a:spcBef>
                <a:spcPts val="500"/>
              </a:spcBef>
              <a:spcAft>
                <a:spcPts val="1500"/>
              </a:spcAft>
              <a:buFont typeface="Wingdings" panose="05000000000000000000" pitchFamily="2" charset="2"/>
              <a:buChar char="l"/>
            </a:pPr>
            <a:r>
              <a:rPr lang="en-US" altLang="zh-TW" sz="2800" spc="100" dirty="0">
                <a:solidFill>
                  <a:schemeClr val="bg1"/>
                </a:solidFill>
                <a:latin typeface="Arial Rounded MT Bold" panose="020F0704030504030204" pitchFamily="34" charset="0"/>
              </a:rPr>
              <a:t>Shaders are written in the OpenGL Shading Language (GLSL).</a:t>
            </a:r>
          </a:p>
        </p:txBody>
      </p:sp>
    </p:spTree>
    <p:extLst>
      <p:ext uri="{BB962C8B-B14F-4D97-AF65-F5344CB8AC3E}">
        <p14:creationId xmlns:p14="http://schemas.microsoft.com/office/powerpoint/2010/main" val="418118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Vertex Shader</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6" name="圖片 5">
            <a:extLst>
              <a:ext uri="{FF2B5EF4-FFF2-40B4-BE49-F238E27FC236}">
                <a16:creationId xmlns:a16="http://schemas.microsoft.com/office/drawing/2014/main" id="{2A192617-B4FF-490B-9275-8E47024CAC58}"/>
              </a:ext>
            </a:extLst>
          </p:cNvPr>
          <p:cNvPicPr>
            <a:picLocks noChangeAspect="1"/>
          </p:cNvPicPr>
          <p:nvPr/>
        </p:nvPicPr>
        <p:blipFill>
          <a:blip r:embed="rId3"/>
          <a:stretch>
            <a:fillRect/>
          </a:stretch>
        </p:blipFill>
        <p:spPr>
          <a:xfrm>
            <a:off x="2304916" y="2641600"/>
            <a:ext cx="7582168" cy="309880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8136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09F20213-0A50-4771-AD92-6672F0C8B65B}"/>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Requirement</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2" name="Content Placeholder 2">
            <a:extLst>
              <a:ext uri="{FF2B5EF4-FFF2-40B4-BE49-F238E27FC236}">
                <a16:creationId xmlns:a16="http://schemas.microsoft.com/office/drawing/2014/main" id="{A54E4983-073C-4094-96DD-6793845F2EA0}"/>
              </a:ext>
            </a:extLst>
          </p:cNvPr>
          <p:cNvSpPr txBox="1">
            <a:spLocks/>
          </p:cNvSpPr>
          <p:nvPr/>
        </p:nvSpPr>
        <p:spPr>
          <a:xfrm>
            <a:off x="838200" y="2002109"/>
            <a:ext cx="10515600" cy="4195173"/>
          </a:xfrm>
          <a:prstGeom prst="rect">
            <a:avLst/>
          </a:prstGeom>
        </p:spPr>
        <p:txBody>
          <a:bodyPr vert="horz" lIns="91440" tIns="45720" rIns="91440" bIns="45720" rtlCol="0">
            <a:noAutofit/>
          </a:bodyPr>
          <a:lstStyle>
            <a:defPPr>
              <a:defRPr lang="zh-TW"/>
            </a:defPPr>
            <a:lvl1pPr marL="457200"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l">
              <a:lnSpc>
                <a:spcPct val="100000"/>
              </a:lnSpc>
            </a:pPr>
            <a:r>
              <a:rPr lang="en-US" dirty="0"/>
              <a:t>In this slide, we will use the specification:</a:t>
            </a:r>
          </a:p>
          <a:p>
            <a:pPr lvl="1" algn="l">
              <a:lnSpc>
                <a:spcPct val="100000"/>
              </a:lnSpc>
            </a:pPr>
            <a:r>
              <a:rPr lang="en-US" sz="2400" spc="100" dirty="0">
                <a:solidFill>
                  <a:schemeClr val="bg1"/>
                </a:solidFill>
                <a:latin typeface="Arial Rounded MT Bold" panose="020F0704030504030204" pitchFamily="34" charset="0"/>
              </a:rPr>
              <a:t>OpenGL version 3.3 or above.</a:t>
            </a:r>
          </a:p>
          <a:p>
            <a:pPr lvl="1" algn="l">
              <a:lnSpc>
                <a:spcPct val="100000"/>
              </a:lnSpc>
            </a:pPr>
            <a:endParaRPr lang="en-US" sz="2400" spc="100" dirty="0">
              <a:solidFill>
                <a:schemeClr val="bg1"/>
              </a:solidFill>
              <a:latin typeface="Arial Rounded MT Bold" panose="020F0704030504030204" pitchFamily="34" charset="0"/>
            </a:endParaRPr>
          </a:p>
          <a:p>
            <a:pPr algn="l">
              <a:lnSpc>
                <a:spcPct val="100000"/>
              </a:lnSpc>
            </a:pPr>
            <a:r>
              <a:rPr lang="en-US" dirty="0"/>
              <a:t>With the requirement listed below:</a:t>
            </a:r>
          </a:p>
          <a:p>
            <a:pPr lvl="1" algn="l">
              <a:lnSpc>
                <a:spcPct val="100000"/>
              </a:lnSpc>
            </a:pPr>
            <a:r>
              <a:rPr lang="en-US" sz="2400" spc="100" dirty="0">
                <a:solidFill>
                  <a:schemeClr val="bg1"/>
                </a:solidFill>
                <a:latin typeface="Arial Rounded MT Bold" panose="020F0704030504030204" pitchFamily="34" charset="0"/>
              </a:rPr>
              <a:t>Visual Studio - Integrated development environment (IDE)</a:t>
            </a:r>
          </a:p>
          <a:p>
            <a:pPr lvl="1" algn="l">
              <a:lnSpc>
                <a:spcPct val="100000"/>
              </a:lnSpc>
            </a:pPr>
            <a:r>
              <a:rPr lang="en-US" sz="2400" spc="100" dirty="0">
                <a:solidFill>
                  <a:schemeClr val="bg1"/>
                </a:solidFill>
                <a:latin typeface="Arial Rounded MT Bold" panose="020F0704030504030204" pitchFamily="34" charset="0"/>
              </a:rPr>
              <a:t>GLFW - OpenGL utility library</a:t>
            </a:r>
          </a:p>
          <a:p>
            <a:pPr lvl="1" algn="l">
              <a:lnSpc>
                <a:spcPct val="100000"/>
              </a:lnSpc>
            </a:pPr>
            <a:r>
              <a:rPr lang="en-US" sz="2400" spc="100" dirty="0">
                <a:solidFill>
                  <a:schemeClr val="bg1"/>
                </a:solidFill>
                <a:latin typeface="Arial Rounded MT Bold" panose="020F0704030504030204" pitchFamily="34" charset="0"/>
              </a:rPr>
              <a:t>GLEW - </a:t>
            </a:r>
            <a:r>
              <a:rPr lang="en-US" altLang="zh-TW" sz="2400" spc="100" dirty="0">
                <a:solidFill>
                  <a:schemeClr val="bg1"/>
                </a:solidFill>
                <a:latin typeface="Arial Rounded MT Bold" panose="020F0704030504030204" pitchFamily="34" charset="0"/>
              </a:rPr>
              <a:t>OpenGL Extension Wrangler Library</a:t>
            </a:r>
            <a:endParaRPr lang="en-US" sz="2400" spc="1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897151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Fragment Shader</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7" name="圖片 6">
            <a:extLst>
              <a:ext uri="{FF2B5EF4-FFF2-40B4-BE49-F238E27FC236}">
                <a16:creationId xmlns:a16="http://schemas.microsoft.com/office/drawing/2014/main" id="{FCF0C351-26FD-4D35-9AD7-867042171D54}"/>
              </a:ext>
            </a:extLst>
          </p:cNvPr>
          <p:cNvPicPr>
            <a:picLocks noChangeAspect="1"/>
          </p:cNvPicPr>
          <p:nvPr/>
        </p:nvPicPr>
        <p:blipFill>
          <a:blip r:embed="rId3"/>
          <a:stretch>
            <a:fillRect/>
          </a:stretch>
        </p:blipFill>
        <p:spPr>
          <a:xfrm>
            <a:off x="2658391" y="2428239"/>
            <a:ext cx="6875218" cy="372872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71416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Shader</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12" name="圖片 11">
            <a:extLst>
              <a:ext uri="{FF2B5EF4-FFF2-40B4-BE49-F238E27FC236}">
                <a16:creationId xmlns:a16="http://schemas.microsoft.com/office/drawing/2014/main" id="{DF04DE4A-6DDE-4E6E-9C00-4856E5ADB7F9}"/>
              </a:ext>
            </a:extLst>
          </p:cNvPr>
          <p:cNvPicPr>
            <a:picLocks noChangeAspect="1"/>
          </p:cNvPicPr>
          <p:nvPr/>
        </p:nvPicPr>
        <p:blipFill>
          <a:blip r:embed="rId3"/>
          <a:stretch>
            <a:fillRect/>
          </a:stretch>
        </p:blipFill>
        <p:spPr>
          <a:xfrm>
            <a:off x="2225040" y="2218860"/>
            <a:ext cx="7741920" cy="423071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070061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Compile Shader</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4" name="圖片 3">
            <a:extLst>
              <a:ext uri="{FF2B5EF4-FFF2-40B4-BE49-F238E27FC236}">
                <a16:creationId xmlns:a16="http://schemas.microsoft.com/office/drawing/2014/main" id="{3C7E1E67-A60E-4D71-A3CD-8F11BD4EF421}"/>
              </a:ext>
            </a:extLst>
          </p:cNvPr>
          <p:cNvPicPr>
            <a:picLocks noChangeAspect="1"/>
          </p:cNvPicPr>
          <p:nvPr/>
        </p:nvPicPr>
        <p:blipFill>
          <a:blip r:embed="rId3"/>
          <a:stretch>
            <a:fillRect/>
          </a:stretch>
        </p:blipFill>
        <p:spPr>
          <a:xfrm>
            <a:off x="1198880" y="2654686"/>
            <a:ext cx="9794240" cy="2605268"/>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126312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Create Shader Program</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A6D7951D-9F8D-43DC-9061-18A6EFFF9C6E}"/>
              </a:ext>
            </a:extLst>
          </p:cNvPr>
          <p:cNvPicPr>
            <a:picLocks noChangeAspect="1"/>
          </p:cNvPicPr>
          <p:nvPr/>
        </p:nvPicPr>
        <p:blipFill>
          <a:blip r:embed="rId3"/>
          <a:stretch>
            <a:fillRect/>
          </a:stretch>
        </p:blipFill>
        <p:spPr>
          <a:xfrm>
            <a:off x="1713677" y="3718560"/>
            <a:ext cx="8764646" cy="1757680"/>
          </a:xfrm>
          <a:prstGeom prst="rect">
            <a:avLst/>
          </a:prstGeom>
          <a:effectLst>
            <a:glow rad="63500">
              <a:schemeClr val="accent3">
                <a:satMod val="175000"/>
                <a:alpha val="40000"/>
              </a:schemeClr>
            </a:glow>
          </a:effectLst>
        </p:spPr>
      </p:pic>
      <p:sp>
        <p:nvSpPr>
          <p:cNvPr id="10" name="Content Placeholder 9">
            <a:extLst>
              <a:ext uri="{FF2B5EF4-FFF2-40B4-BE49-F238E27FC236}">
                <a16:creationId xmlns:a16="http://schemas.microsoft.com/office/drawing/2014/main" id="{F62922F6-8C0E-4893-9194-094297BCBD1C}"/>
              </a:ext>
            </a:extLst>
          </p:cNvPr>
          <p:cNvSpPr txBox="1">
            <a:spLocks/>
          </p:cNvSpPr>
          <p:nvPr/>
        </p:nvSpPr>
        <p:spPr>
          <a:xfrm>
            <a:off x="1127760" y="3010688"/>
            <a:ext cx="9265920" cy="10294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n-US" sz="2400" spc="100" dirty="0">
                <a:solidFill>
                  <a:schemeClr val="bg1"/>
                </a:solidFill>
                <a:latin typeface="Arial Rounded MT Bold" panose="020F0704030504030204" pitchFamily="34" charset="0"/>
              </a:rPr>
              <a:t>Create a shader program object to link the shader.</a:t>
            </a:r>
            <a:endParaRPr lang="en-US" dirty="0"/>
          </a:p>
        </p:txBody>
      </p:sp>
    </p:spTree>
    <p:extLst>
      <p:ext uri="{BB962C8B-B14F-4D97-AF65-F5344CB8AC3E}">
        <p14:creationId xmlns:p14="http://schemas.microsoft.com/office/powerpoint/2010/main" val="8809035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Vertex attribute array</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8E21E17B-A77D-4083-8535-64041A189ACB}"/>
              </a:ext>
            </a:extLst>
          </p:cNvPr>
          <p:cNvPicPr>
            <a:picLocks noChangeAspect="1"/>
          </p:cNvPicPr>
          <p:nvPr/>
        </p:nvPicPr>
        <p:blipFill>
          <a:blip r:embed="rId3"/>
          <a:stretch>
            <a:fillRect/>
          </a:stretch>
        </p:blipFill>
        <p:spPr>
          <a:xfrm>
            <a:off x="738505" y="4365498"/>
            <a:ext cx="10449560" cy="544634"/>
          </a:xfrm>
          <a:prstGeom prst="rect">
            <a:avLst/>
          </a:prstGeom>
          <a:effectLst>
            <a:glow rad="63500">
              <a:schemeClr val="accent3">
                <a:satMod val="175000"/>
                <a:alpha val="40000"/>
              </a:schemeClr>
            </a:glow>
          </a:effectLst>
        </p:spPr>
      </p:pic>
      <p:sp>
        <p:nvSpPr>
          <p:cNvPr id="10" name="文字方塊 9">
            <a:extLst>
              <a:ext uri="{FF2B5EF4-FFF2-40B4-BE49-F238E27FC236}">
                <a16:creationId xmlns:a16="http://schemas.microsoft.com/office/drawing/2014/main" id="{F6CD69DB-46A0-4405-8B19-F7E5D23EE7BF}"/>
              </a:ext>
            </a:extLst>
          </p:cNvPr>
          <p:cNvSpPr txBox="1"/>
          <p:nvPr/>
        </p:nvSpPr>
        <p:spPr>
          <a:xfrm>
            <a:off x="819785" y="3236343"/>
            <a:ext cx="9144000" cy="1129155"/>
          </a:xfrm>
          <a:prstGeom prst="rect">
            <a:avLst/>
          </a:prstGeom>
        </p:spPr>
        <p:txBody>
          <a:bodyPr vert="horz" lIns="91440" tIns="45720" rIns="91440" bIns="45720" rtlCol="0">
            <a:normAutofit/>
          </a:bodyPr>
          <a:lstStyle>
            <a:defPPr>
              <a:defRPr lang="zh-TW"/>
            </a:defPPr>
            <a:lvl1pPr marL="457200" indent="-457200" algn="just">
              <a:lnSpc>
                <a:spcPct val="150000"/>
              </a:lnSpc>
              <a:spcBef>
                <a:spcPts val="500"/>
              </a:spcBef>
              <a:spcAft>
                <a:spcPts val="1000"/>
              </a:spcAft>
              <a:buFont typeface="Wingdings" panose="05000000000000000000" pitchFamily="2" charset="2"/>
              <a:buChar char="l"/>
              <a:defRPr sz="2400" spc="100">
                <a:solidFill>
                  <a:schemeClr val="bg1"/>
                </a:solidFill>
                <a:latin typeface="Arial Rounded MT Bold" panose="020F0704030504030204" pitchFamily="34" charset="0"/>
              </a:defRPr>
            </a:lvl1pPr>
            <a:lvl2pPr lvl="1"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zh-TW" dirty="0"/>
              <a:t>Enable and specify the generic vertex attribute array.</a:t>
            </a:r>
          </a:p>
        </p:txBody>
      </p:sp>
    </p:spTree>
    <p:extLst>
      <p:ext uri="{BB962C8B-B14F-4D97-AF65-F5344CB8AC3E}">
        <p14:creationId xmlns:p14="http://schemas.microsoft.com/office/powerpoint/2010/main" val="2877764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121920"/>
            <a:ext cx="10679430" cy="1057982"/>
          </a:xfrm>
          <a:prstGeom prst="rect">
            <a:avLst/>
          </a:prstGeom>
          <a:noFill/>
        </p:spPr>
        <p:txBody>
          <a:bodyPr wrap="square" rtlCol="0" anchor="t" anchorCtr="0">
            <a:spAutoFit/>
          </a:bodyPr>
          <a:lstStyle/>
          <a:p>
            <a:pPr>
              <a:lnSpc>
                <a:spcPct val="150000"/>
              </a:lnSpc>
            </a:pPr>
            <a:r>
              <a:rPr lang="en-US" altLang="zh-TW" sz="4800" spc="100" dirty="0">
                <a:solidFill>
                  <a:schemeClr val="bg1"/>
                </a:solidFill>
                <a:latin typeface="Arial Rounded MT Bold" panose="020F0704030504030204" pitchFamily="34" charset="0"/>
                <a:ea typeface="+mj-ea"/>
                <a:cs typeface="Aharoni" panose="02010803020104030203" pitchFamily="2" charset="-79"/>
              </a:rPr>
              <a:t>Render the mesh in render loop</a:t>
            </a:r>
            <a:endParaRPr lang="zh-TW" altLang="en-US" sz="48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4" name="圖片 3">
            <a:extLst>
              <a:ext uri="{FF2B5EF4-FFF2-40B4-BE49-F238E27FC236}">
                <a16:creationId xmlns:a16="http://schemas.microsoft.com/office/drawing/2014/main" id="{75BA4BE5-627A-45B9-B25B-5E461A696E67}"/>
              </a:ext>
            </a:extLst>
          </p:cNvPr>
          <p:cNvPicPr>
            <a:picLocks noChangeAspect="1"/>
          </p:cNvPicPr>
          <p:nvPr/>
        </p:nvPicPr>
        <p:blipFill>
          <a:blip r:embed="rId3"/>
          <a:stretch>
            <a:fillRect/>
          </a:stretch>
        </p:blipFill>
        <p:spPr>
          <a:xfrm>
            <a:off x="1626021" y="4620572"/>
            <a:ext cx="8674528" cy="1717040"/>
          </a:xfrm>
          <a:prstGeom prst="rect">
            <a:avLst/>
          </a:prstGeom>
          <a:effectLst>
            <a:glow rad="63500">
              <a:schemeClr val="accent3">
                <a:satMod val="175000"/>
                <a:alpha val="40000"/>
              </a:schemeClr>
            </a:glow>
          </a:effectLst>
        </p:spPr>
      </p:pic>
      <p:sp>
        <p:nvSpPr>
          <p:cNvPr id="12" name="文字方塊 11">
            <a:extLst>
              <a:ext uri="{FF2B5EF4-FFF2-40B4-BE49-F238E27FC236}">
                <a16:creationId xmlns:a16="http://schemas.microsoft.com/office/drawing/2014/main" id="{6775DB17-0515-49F8-8D18-7873339327DA}"/>
              </a:ext>
            </a:extLst>
          </p:cNvPr>
          <p:cNvSpPr txBox="1"/>
          <p:nvPr/>
        </p:nvSpPr>
        <p:spPr>
          <a:xfrm>
            <a:off x="1626020" y="2250431"/>
            <a:ext cx="8503499" cy="2153021"/>
          </a:xfrm>
          <a:prstGeom prst="rect">
            <a:avLst/>
          </a:prstGeom>
        </p:spPr>
        <p:txBody>
          <a:bodyPr vert="horz" lIns="91440" tIns="45720" rIns="91440" bIns="45720" rtlCol="0">
            <a:normAutofit lnSpcReduction="10000"/>
          </a:bodyPr>
          <a:lstStyle>
            <a:defPPr>
              <a:defRPr lang="zh-TW"/>
            </a:defPPr>
            <a:lvl1pPr marL="457200" indent="-457200" algn="just">
              <a:lnSpc>
                <a:spcPct val="150000"/>
              </a:lnSpc>
              <a:spcBef>
                <a:spcPts val="500"/>
              </a:spcBef>
              <a:spcAft>
                <a:spcPts val="1000"/>
              </a:spcAft>
              <a:buFont typeface="Wingdings" panose="05000000000000000000" pitchFamily="2" charset="2"/>
              <a:buChar char="l"/>
              <a:defRPr sz="2400" spc="100">
                <a:solidFill>
                  <a:schemeClr val="bg1"/>
                </a:solidFill>
                <a:latin typeface="Arial Rounded MT Bold" panose="020F0704030504030204" pitchFamily="34" charset="0"/>
              </a:defRPr>
            </a:lvl1pPr>
            <a:lvl2pPr lvl="1"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lvl="1">
              <a:spcBef>
                <a:spcPts val="0"/>
              </a:spcBef>
              <a:spcAft>
                <a:spcPts val="0"/>
              </a:spcAft>
            </a:pPr>
            <a:r>
              <a:rPr lang="en-US" altLang="zh-TW" sz="2400" dirty="0"/>
              <a:t>Clear the render buffer. </a:t>
            </a:r>
          </a:p>
          <a:p>
            <a:pPr lvl="1">
              <a:spcBef>
                <a:spcPts val="0"/>
              </a:spcBef>
              <a:spcAft>
                <a:spcPts val="0"/>
              </a:spcAft>
            </a:pPr>
            <a:r>
              <a:rPr lang="en-US" altLang="zh-TW" sz="2400" dirty="0"/>
              <a:t>Bind the correct vertex array object and texture.</a:t>
            </a:r>
          </a:p>
          <a:p>
            <a:pPr lvl="1">
              <a:spcBef>
                <a:spcPts val="0"/>
              </a:spcBef>
              <a:spcAft>
                <a:spcPts val="0"/>
              </a:spcAft>
            </a:pPr>
            <a:r>
              <a:rPr lang="en-US" altLang="zh-TW" sz="2400" dirty="0"/>
              <a:t>Use the proper shader program. </a:t>
            </a:r>
          </a:p>
          <a:p>
            <a:pPr lvl="1">
              <a:spcBef>
                <a:spcPts val="0"/>
              </a:spcBef>
              <a:spcAft>
                <a:spcPts val="0"/>
              </a:spcAft>
            </a:pPr>
            <a:r>
              <a:rPr lang="en-US" altLang="zh-TW" sz="2400" dirty="0"/>
              <a:t>Draw the mesh.</a:t>
            </a:r>
          </a:p>
        </p:txBody>
      </p:sp>
    </p:spTree>
    <p:extLst>
      <p:ext uri="{BB962C8B-B14F-4D97-AF65-F5344CB8AC3E}">
        <p14:creationId xmlns:p14="http://schemas.microsoft.com/office/powerpoint/2010/main" val="4249058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Draw a triangle</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18816080-C1C1-4834-B1FF-8AAD18575B5A}"/>
              </a:ext>
            </a:extLst>
          </p:cNvPr>
          <p:cNvPicPr>
            <a:picLocks noChangeAspect="1"/>
          </p:cNvPicPr>
          <p:nvPr/>
        </p:nvPicPr>
        <p:blipFill>
          <a:blip r:embed="rId3"/>
          <a:stretch>
            <a:fillRect/>
          </a:stretch>
        </p:blipFill>
        <p:spPr>
          <a:xfrm>
            <a:off x="3322511" y="2062480"/>
            <a:ext cx="5546978" cy="441960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514529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Draw more triangle</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4" name="圖片 3">
            <a:extLst>
              <a:ext uri="{FF2B5EF4-FFF2-40B4-BE49-F238E27FC236}">
                <a16:creationId xmlns:a16="http://schemas.microsoft.com/office/drawing/2014/main" id="{01731314-C4E4-4650-922D-285843EE6C83}"/>
              </a:ext>
            </a:extLst>
          </p:cNvPr>
          <p:cNvPicPr>
            <a:picLocks noChangeAspect="1"/>
          </p:cNvPicPr>
          <p:nvPr/>
        </p:nvPicPr>
        <p:blipFill>
          <a:blip r:embed="rId3"/>
          <a:stretch>
            <a:fillRect/>
          </a:stretch>
        </p:blipFill>
        <p:spPr>
          <a:xfrm>
            <a:off x="2828545" y="2143759"/>
            <a:ext cx="6534910" cy="3086218"/>
          </a:xfrm>
          <a:prstGeom prst="rect">
            <a:avLst/>
          </a:prstGeom>
          <a:effectLst>
            <a:glow rad="63500">
              <a:schemeClr val="accent3">
                <a:satMod val="175000"/>
                <a:alpha val="40000"/>
              </a:schemeClr>
            </a:glow>
          </a:effectLst>
        </p:spPr>
      </p:pic>
      <p:pic>
        <p:nvPicPr>
          <p:cNvPr id="10" name="圖片 9">
            <a:extLst>
              <a:ext uri="{FF2B5EF4-FFF2-40B4-BE49-F238E27FC236}">
                <a16:creationId xmlns:a16="http://schemas.microsoft.com/office/drawing/2014/main" id="{F5320050-E957-4953-8D5D-522F261D3722}"/>
              </a:ext>
            </a:extLst>
          </p:cNvPr>
          <p:cNvPicPr>
            <a:picLocks noChangeAspect="1"/>
          </p:cNvPicPr>
          <p:nvPr/>
        </p:nvPicPr>
        <p:blipFill>
          <a:blip r:embed="rId4"/>
          <a:stretch>
            <a:fillRect/>
          </a:stretch>
        </p:blipFill>
        <p:spPr>
          <a:xfrm>
            <a:off x="2828545" y="5500289"/>
            <a:ext cx="6534910" cy="32623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61424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Draw more triangle</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65246C06-B593-40CD-84C4-1CE671910266}"/>
              </a:ext>
            </a:extLst>
          </p:cNvPr>
          <p:cNvPicPr>
            <a:picLocks noChangeAspect="1"/>
          </p:cNvPicPr>
          <p:nvPr/>
        </p:nvPicPr>
        <p:blipFill>
          <a:blip r:embed="rId3"/>
          <a:stretch>
            <a:fillRect/>
          </a:stretch>
        </p:blipFill>
        <p:spPr>
          <a:xfrm>
            <a:off x="3190241" y="1968912"/>
            <a:ext cx="5546088" cy="441889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441787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Draw more triangle</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4" name="圖片 3">
            <a:extLst>
              <a:ext uri="{FF2B5EF4-FFF2-40B4-BE49-F238E27FC236}">
                <a16:creationId xmlns:a16="http://schemas.microsoft.com/office/drawing/2014/main" id="{01731314-C4E4-4650-922D-285843EE6C83}"/>
              </a:ext>
            </a:extLst>
          </p:cNvPr>
          <p:cNvPicPr>
            <a:picLocks noChangeAspect="1"/>
          </p:cNvPicPr>
          <p:nvPr/>
        </p:nvPicPr>
        <p:blipFill>
          <a:blip r:embed="rId3"/>
          <a:stretch>
            <a:fillRect/>
          </a:stretch>
        </p:blipFill>
        <p:spPr>
          <a:xfrm>
            <a:off x="6390778" y="2817414"/>
            <a:ext cx="5102212" cy="2409604"/>
          </a:xfrm>
          <a:prstGeom prst="rect">
            <a:avLst/>
          </a:prstGeom>
          <a:effectLst>
            <a:glow rad="63500">
              <a:schemeClr val="accent3">
                <a:satMod val="175000"/>
                <a:alpha val="40000"/>
              </a:schemeClr>
            </a:glow>
          </a:effectLst>
        </p:spPr>
      </p:pic>
      <p:sp>
        <p:nvSpPr>
          <p:cNvPr id="10" name="文字方塊 9">
            <a:extLst>
              <a:ext uri="{FF2B5EF4-FFF2-40B4-BE49-F238E27FC236}">
                <a16:creationId xmlns:a16="http://schemas.microsoft.com/office/drawing/2014/main" id="{E6EF2F3C-230E-4DE9-83C0-081F3AED8B4D}"/>
              </a:ext>
            </a:extLst>
          </p:cNvPr>
          <p:cNvSpPr txBox="1"/>
          <p:nvPr/>
        </p:nvSpPr>
        <p:spPr>
          <a:xfrm>
            <a:off x="933450" y="2401740"/>
            <a:ext cx="5162550" cy="3240952"/>
          </a:xfrm>
          <a:prstGeom prst="rect">
            <a:avLst/>
          </a:prstGeom>
          <a:noFill/>
        </p:spPr>
        <p:txBody>
          <a:bodyPr wrap="square">
            <a:spAutoFit/>
          </a:bodyPr>
          <a:lstStyle/>
          <a:p>
            <a:pPr algn="just">
              <a:lnSpc>
                <a:spcPct val="150000"/>
              </a:lnSpc>
            </a:pPr>
            <a:r>
              <a:rPr lang="zh-TW" altLang="en-US" sz="2800" spc="100" dirty="0">
                <a:solidFill>
                  <a:schemeClr val="bg1"/>
                </a:solidFill>
                <a:latin typeface="Arial Rounded MT Bold" panose="020F0704030504030204" pitchFamily="34" charset="0"/>
              </a:rPr>
              <a:t>As you can see, there is some overlap on the vertices specified. We specify bottom right and top left twice</a:t>
            </a:r>
            <a:r>
              <a:rPr lang="en-US" altLang="zh-TW" sz="2800" spc="100" dirty="0">
                <a:solidFill>
                  <a:schemeClr val="bg1"/>
                </a:solidFill>
                <a:latin typeface="Arial Rounded MT Bold" panose="020F0704030504030204" pitchFamily="34" charset="0"/>
              </a:rPr>
              <a:t>!</a:t>
            </a:r>
            <a:endParaRPr lang="zh-TW" altLang="en-US" sz="2800" spc="1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46822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25477"/>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09F20213-0A50-4771-AD92-6672F0C8B65B}"/>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GLFW</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0" name="文字方塊 9">
            <a:extLst>
              <a:ext uri="{FF2B5EF4-FFF2-40B4-BE49-F238E27FC236}">
                <a16:creationId xmlns:a16="http://schemas.microsoft.com/office/drawing/2014/main" id="{1C4E4CF1-6769-45F2-8798-4427A6175578}"/>
              </a:ext>
            </a:extLst>
          </p:cNvPr>
          <p:cNvSpPr txBox="1"/>
          <p:nvPr/>
        </p:nvSpPr>
        <p:spPr>
          <a:xfrm>
            <a:off x="7482840" y="1085401"/>
            <a:ext cx="6096000" cy="400110"/>
          </a:xfrm>
          <a:prstGeom prst="rect">
            <a:avLst/>
          </a:prstGeom>
          <a:noFill/>
        </p:spPr>
        <p:txBody>
          <a:bodyPr wrap="square">
            <a:spAutoFit/>
          </a:bodyPr>
          <a:lstStyle/>
          <a:p>
            <a:r>
              <a:rPr lang="zh-TW" altLang="en-US" sz="2000" dirty="0">
                <a:latin typeface="Arial Rounded MT Bold" panose="020F0704030504030204" pitchFamily="34" charset="0"/>
                <a:hlinkClick r:id="rId2"/>
              </a:rPr>
              <a:t>https://www.glfw.org/download.html</a:t>
            </a:r>
            <a:endParaRPr lang="zh-TW" altLang="en-US" sz="2000" dirty="0">
              <a:latin typeface="Arial Rounded MT Bold" panose="020F0704030504030204" pitchFamily="34" charset="0"/>
            </a:endParaRPr>
          </a:p>
        </p:txBody>
      </p:sp>
      <p:pic>
        <p:nvPicPr>
          <p:cNvPr id="4" name="圖片 3">
            <a:extLst>
              <a:ext uri="{FF2B5EF4-FFF2-40B4-BE49-F238E27FC236}">
                <a16:creationId xmlns:a16="http://schemas.microsoft.com/office/drawing/2014/main" id="{4425911A-725A-4087-85B6-986DC21E028D}"/>
              </a:ext>
            </a:extLst>
          </p:cNvPr>
          <p:cNvPicPr>
            <a:picLocks noChangeAspect="1"/>
          </p:cNvPicPr>
          <p:nvPr/>
        </p:nvPicPr>
        <p:blipFill>
          <a:blip r:embed="rId3"/>
          <a:stretch>
            <a:fillRect/>
          </a:stretch>
        </p:blipFill>
        <p:spPr>
          <a:xfrm>
            <a:off x="2849983" y="1733650"/>
            <a:ext cx="6492034" cy="4914222"/>
          </a:xfrm>
          <a:prstGeom prst="rect">
            <a:avLst/>
          </a:prstGeom>
          <a:effectLst>
            <a:glow rad="63500">
              <a:schemeClr val="accent3">
                <a:satMod val="175000"/>
                <a:alpha val="40000"/>
              </a:schemeClr>
            </a:glow>
          </a:effectLst>
        </p:spPr>
      </p:pic>
      <p:sp>
        <p:nvSpPr>
          <p:cNvPr id="11" name="矩形 10">
            <a:extLst>
              <a:ext uri="{FF2B5EF4-FFF2-40B4-BE49-F238E27FC236}">
                <a16:creationId xmlns:a16="http://schemas.microsoft.com/office/drawing/2014/main" id="{9841164A-0BE3-4291-8DCC-CB5871EBA1AA}"/>
              </a:ext>
            </a:extLst>
          </p:cNvPr>
          <p:cNvSpPr/>
          <p:nvPr/>
        </p:nvSpPr>
        <p:spPr>
          <a:xfrm>
            <a:off x="7832090" y="1803990"/>
            <a:ext cx="692150" cy="299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03FFD7DB-9096-436F-A0CE-0490281153DF}"/>
              </a:ext>
            </a:extLst>
          </p:cNvPr>
          <p:cNvSpPr/>
          <p:nvPr/>
        </p:nvSpPr>
        <p:spPr>
          <a:xfrm>
            <a:off x="6889677" y="6091510"/>
            <a:ext cx="2580682" cy="4515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71536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Vertex</a:t>
            </a:r>
            <a:r>
              <a:rPr lang="zh-TW" altLang="en-US" sz="6000" spc="100" dirty="0">
                <a:solidFill>
                  <a:schemeClr val="bg1"/>
                </a:solidFill>
                <a:latin typeface="Arial Rounded MT Bold" panose="020F0704030504030204" pitchFamily="34" charset="0"/>
                <a:ea typeface="+mj-ea"/>
                <a:cs typeface="Aharoni" panose="02010803020104030203" pitchFamily="2" charset="-79"/>
              </a:rPr>
              <a:t> </a:t>
            </a:r>
            <a:r>
              <a:rPr lang="en-US" altLang="zh-TW" sz="6000" spc="100" dirty="0">
                <a:solidFill>
                  <a:schemeClr val="bg1"/>
                </a:solidFill>
                <a:latin typeface="Arial Rounded MT Bold" panose="020F0704030504030204" pitchFamily="34" charset="0"/>
                <a:ea typeface="+mj-ea"/>
                <a:cs typeface="Aharoni" panose="02010803020104030203" pitchFamily="2" charset="-79"/>
              </a:rPr>
              <a:t>&amp;</a:t>
            </a:r>
            <a:r>
              <a:rPr lang="zh-TW" altLang="en-US" sz="6000" spc="100" dirty="0">
                <a:solidFill>
                  <a:schemeClr val="bg1"/>
                </a:solidFill>
                <a:latin typeface="Arial Rounded MT Bold" panose="020F0704030504030204" pitchFamily="34" charset="0"/>
                <a:ea typeface="+mj-ea"/>
                <a:cs typeface="Aharoni" panose="02010803020104030203" pitchFamily="2" charset="-79"/>
              </a:rPr>
              <a:t> </a:t>
            </a:r>
            <a:r>
              <a:rPr lang="en-US" altLang="zh-TW" sz="6000" spc="100" dirty="0">
                <a:solidFill>
                  <a:schemeClr val="bg1"/>
                </a:solidFill>
                <a:latin typeface="Arial Rounded MT Bold" panose="020F0704030504030204" pitchFamily="34" charset="0"/>
                <a:ea typeface="+mj-ea"/>
                <a:cs typeface="Aharoni" panose="02010803020104030203" pitchFamily="2" charset="-79"/>
              </a:rPr>
              <a:t>index data</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6" name="圖片 5">
            <a:extLst>
              <a:ext uri="{FF2B5EF4-FFF2-40B4-BE49-F238E27FC236}">
                <a16:creationId xmlns:a16="http://schemas.microsoft.com/office/drawing/2014/main" id="{FF44CDA4-84DD-400B-BB40-1CFA3BEAB76E}"/>
              </a:ext>
            </a:extLst>
          </p:cNvPr>
          <p:cNvPicPr>
            <a:picLocks noChangeAspect="1"/>
          </p:cNvPicPr>
          <p:nvPr/>
        </p:nvPicPr>
        <p:blipFill>
          <a:blip r:embed="rId3"/>
          <a:stretch>
            <a:fillRect/>
          </a:stretch>
        </p:blipFill>
        <p:spPr>
          <a:xfrm>
            <a:off x="1868804" y="2736946"/>
            <a:ext cx="8188962" cy="317248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268602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344150" cy="1178656"/>
          </a:xfrm>
          <a:prstGeom prst="rect">
            <a:avLst/>
          </a:prstGeom>
          <a:noFill/>
        </p:spPr>
        <p:txBody>
          <a:bodyPr wrap="square" rtlCol="0" anchor="t" anchorCtr="0">
            <a:spAutoFit/>
          </a:bodyPr>
          <a:lstStyle/>
          <a:p>
            <a:pPr>
              <a:lnSpc>
                <a:spcPct val="150000"/>
              </a:lnSpc>
            </a:pPr>
            <a:r>
              <a:rPr lang="en-US" altLang="zh-TW" sz="5400" spc="100" dirty="0">
                <a:solidFill>
                  <a:schemeClr val="bg1"/>
                </a:solidFill>
                <a:latin typeface="Arial Rounded MT Bold" panose="020F0704030504030204" pitchFamily="34" charset="0"/>
                <a:ea typeface="+mj-ea"/>
                <a:cs typeface="Aharoni" panose="02010803020104030203" pitchFamily="2" charset="-79"/>
              </a:rPr>
              <a:t>Generate the OpenGL object</a:t>
            </a:r>
            <a:endParaRPr lang="zh-TW" altLang="en-US" sz="54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6" name="圖片 5">
            <a:extLst>
              <a:ext uri="{FF2B5EF4-FFF2-40B4-BE49-F238E27FC236}">
                <a16:creationId xmlns:a16="http://schemas.microsoft.com/office/drawing/2014/main" id="{1DA74243-AB74-4D7F-AE02-A9313C990B5B}"/>
              </a:ext>
            </a:extLst>
          </p:cNvPr>
          <p:cNvPicPr>
            <a:picLocks noChangeAspect="1"/>
          </p:cNvPicPr>
          <p:nvPr/>
        </p:nvPicPr>
        <p:blipFill>
          <a:blip r:embed="rId3"/>
          <a:stretch>
            <a:fillRect/>
          </a:stretch>
        </p:blipFill>
        <p:spPr>
          <a:xfrm>
            <a:off x="2823771" y="3246120"/>
            <a:ext cx="6563507" cy="157370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708747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344150" cy="1178656"/>
          </a:xfrm>
          <a:prstGeom prst="rect">
            <a:avLst/>
          </a:prstGeom>
          <a:noFill/>
        </p:spPr>
        <p:txBody>
          <a:bodyPr wrap="square" rtlCol="0" anchor="t" anchorCtr="0">
            <a:spAutoFit/>
          </a:bodyPr>
          <a:lstStyle/>
          <a:p>
            <a:pPr>
              <a:lnSpc>
                <a:spcPct val="150000"/>
              </a:lnSpc>
            </a:pPr>
            <a:r>
              <a:rPr lang="en-US" altLang="zh-TW" sz="5400" spc="100" dirty="0">
                <a:solidFill>
                  <a:schemeClr val="bg1"/>
                </a:solidFill>
                <a:latin typeface="Arial Rounded MT Bold" panose="020F0704030504030204" pitchFamily="34" charset="0"/>
                <a:ea typeface="+mj-ea"/>
                <a:cs typeface="Aharoni" panose="02010803020104030203" pitchFamily="2" charset="-79"/>
              </a:rPr>
              <a:t>Bind</a:t>
            </a:r>
            <a:endParaRPr lang="zh-TW" altLang="en-US" sz="54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2" name="Content Placeholder 4">
            <a:extLst>
              <a:ext uri="{FF2B5EF4-FFF2-40B4-BE49-F238E27FC236}">
                <a16:creationId xmlns:a16="http://schemas.microsoft.com/office/drawing/2014/main" id="{1D796A91-C18C-4321-BE45-4687DBC1497A}"/>
              </a:ext>
            </a:extLst>
          </p:cNvPr>
          <p:cNvSpPr txBox="1">
            <a:spLocks/>
          </p:cNvSpPr>
          <p:nvPr/>
        </p:nvSpPr>
        <p:spPr>
          <a:xfrm>
            <a:off x="847725" y="2423004"/>
            <a:ext cx="10515600" cy="2011992"/>
          </a:xfrm>
          <a:prstGeom prst="rect">
            <a:avLst/>
          </a:prstGeom>
        </p:spPr>
        <p:txBody>
          <a:bodyPr vert="horz" lIns="91440" tIns="45720" rIns="91440" bIns="45720" rtlCol="0">
            <a:noAutofit/>
          </a:bodyPr>
          <a:lstStyle>
            <a:defPPr>
              <a:defRPr lang="zh-TW"/>
            </a:defPPr>
            <a:lvl1pPr marL="457200" indent="-457200" algn="just">
              <a:lnSpc>
                <a:spcPct val="150000"/>
              </a:lnSpc>
              <a:spcBef>
                <a:spcPts val="500"/>
              </a:spcBef>
              <a:spcAft>
                <a:spcPts val="1000"/>
              </a:spcAft>
              <a:buFont typeface="Wingdings" panose="05000000000000000000" pitchFamily="2" charset="2"/>
              <a:buChar char="l"/>
              <a:defRPr sz="2400" spc="100">
                <a:solidFill>
                  <a:schemeClr val="bg1"/>
                </a:solidFill>
                <a:latin typeface="Arial Rounded MT Bold" panose="020F0704030504030204" pitchFamily="34" charset="0"/>
              </a:defRPr>
            </a:lvl1pPr>
            <a:lvl2pPr lvl="1" indent="-457200" algn="just">
              <a:lnSpc>
                <a:spcPct val="150000"/>
              </a:lnSpc>
              <a:spcBef>
                <a:spcPts val="1000"/>
              </a:spcBef>
              <a:spcAft>
                <a:spcPts val="2000"/>
              </a:spcAft>
              <a:buFont typeface="Wingdings" panose="05000000000000000000" pitchFamily="2" charset="2"/>
              <a:buChar char="l"/>
              <a:defRPr sz="2800" spc="100">
                <a:solidFill>
                  <a:schemeClr val="bg1"/>
                </a:solidFill>
                <a:latin typeface="Arial Rounded MT Bold" panose="020F0704030504030204" pitchFamily="34"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Bind the VAO.</a:t>
            </a:r>
          </a:p>
          <a:p>
            <a:r>
              <a:rPr lang="en-US" dirty="0"/>
              <a:t>Bind the buffer object to vertex array object and specify the data</a:t>
            </a:r>
            <a:r>
              <a:rPr lang="zh-TW" altLang="en-US" dirty="0"/>
              <a:t> </a:t>
            </a:r>
            <a:r>
              <a:rPr lang="en-US" altLang="zh-TW" dirty="0"/>
              <a:t>(copy</a:t>
            </a:r>
            <a:r>
              <a:rPr lang="zh-TW" altLang="en-US" dirty="0"/>
              <a:t> </a:t>
            </a:r>
            <a:r>
              <a:rPr lang="en-US" altLang="zh-TW" dirty="0"/>
              <a:t>them</a:t>
            </a:r>
            <a:r>
              <a:rPr lang="zh-TW" altLang="en-US" dirty="0"/>
              <a:t> </a:t>
            </a:r>
            <a:r>
              <a:rPr lang="en-US" altLang="zh-TW" dirty="0"/>
              <a:t>into</a:t>
            </a:r>
            <a:r>
              <a:rPr lang="zh-TW" altLang="en-US" dirty="0"/>
              <a:t> </a:t>
            </a:r>
            <a:r>
              <a:rPr lang="en-US" altLang="zh-TW" dirty="0"/>
              <a:t>OpenGL context memory)</a:t>
            </a:r>
            <a:r>
              <a:rPr lang="en-US" dirty="0"/>
              <a:t>.</a:t>
            </a:r>
          </a:p>
          <a:p>
            <a:endParaRPr lang="en-US" dirty="0"/>
          </a:p>
        </p:txBody>
      </p:sp>
      <p:pic>
        <p:nvPicPr>
          <p:cNvPr id="3" name="圖片 2">
            <a:extLst>
              <a:ext uri="{FF2B5EF4-FFF2-40B4-BE49-F238E27FC236}">
                <a16:creationId xmlns:a16="http://schemas.microsoft.com/office/drawing/2014/main" id="{9616DBA9-CA2A-4F64-A5F3-909E1620C23B}"/>
              </a:ext>
            </a:extLst>
          </p:cNvPr>
          <p:cNvPicPr>
            <a:picLocks noChangeAspect="1"/>
          </p:cNvPicPr>
          <p:nvPr/>
        </p:nvPicPr>
        <p:blipFill>
          <a:blip r:embed="rId3"/>
          <a:stretch>
            <a:fillRect/>
          </a:stretch>
        </p:blipFill>
        <p:spPr>
          <a:xfrm>
            <a:off x="786350" y="4650437"/>
            <a:ext cx="10619299" cy="1393149"/>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8257985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121920"/>
            <a:ext cx="10679430" cy="1057982"/>
          </a:xfrm>
          <a:prstGeom prst="rect">
            <a:avLst/>
          </a:prstGeom>
          <a:noFill/>
        </p:spPr>
        <p:txBody>
          <a:bodyPr wrap="square" rtlCol="0" anchor="t" anchorCtr="0">
            <a:spAutoFit/>
          </a:bodyPr>
          <a:lstStyle/>
          <a:p>
            <a:pPr>
              <a:lnSpc>
                <a:spcPct val="150000"/>
              </a:lnSpc>
            </a:pPr>
            <a:r>
              <a:rPr lang="en-US" altLang="zh-TW" sz="4800" spc="100" dirty="0">
                <a:solidFill>
                  <a:schemeClr val="bg1"/>
                </a:solidFill>
                <a:latin typeface="Arial Rounded MT Bold" panose="020F0704030504030204" pitchFamily="34" charset="0"/>
                <a:ea typeface="+mj-ea"/>
                <a:cs typeface="Aharoni" panose="02010803020104030203" pitchFamily="2" charset="-79"/>
              </a:rPr>
              <a:t>Render the mesh in render loop</a:t>
            </a:r>
            <a:endParaRPr lang="zh-TW" altLang="en-US" sz="48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00836AB1-2F2B-4B64-9304-D35C52F9620A}"/>
              </a:ext>
            </a:extLst>
          </p:cNvPr>
          <p:cNvPicPr>
            <a:picLocks noChangeAspect="1"/>
          </p:cNvPicPr>
          <p:nvPr/>
        </p:nvPicPr>
        <p:blipFill>
          <a:blip r:embed="rId3"/>
          <a:stretch>
            <a:fillRect/>
          </a:stretch>
        </p:blipFill>
        <p:spPr>
          <a:xfrm>
            <a:off x="1343140" y="2783840"/>
            <a:ext cx="9505720" cy="285496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7406037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C661914C-CB2A-4255-8B6B-906E89B913E7}"/>
              </a:ext>
            </a:extLst>
          </p:cNvPr>
          <p:cNvSpPr txBox="1"/>
          <p:nvPr/>
        </p:nvSpPr>
        <p:spPr>
          <a:xfrm>
            <a:off x="933450" y="0"/>
            <a:ext cx="1005967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Draw more triangle (EBO)</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pic>
        <p:nvPicPr>
          <p:cNvPr id="3" name="圖片 2">
            <a:extLst>
              <a:ext uri="{FF2B5EF4-FFF2-40B4-BE49-F238E27FC236}">
                <a16:creationId xmlns:a16="http://schemas.microsoft.com/office/drawing/2014/main" id="{65246C06-B593-40CD-84C4-1CE671910266}"/>
              </a:ext>
            </a:extLst>
          </p:cNvPr>
          <p:cNvPicPr>
            <a:picLocks noChangeAspect="1"/>
          </p:cNvPicPr>
          <p:nvPr/>
        </p:nvPicPr>
        <p:blipFill>
          <a:blip r:embed="rId3"/>
          <a:stretch>
            <a:fillRect/>
          </a:stretch>
        </p:blipFill>
        <p:spPr>
          <a:xfrm>
            <a:off x="3190241" y="1968912"/>
            <a:ext cx="5546088" cy="441889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75615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25477"/>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09F20213-0A50-4771-AD92-6672F0C8B65B}"/>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GLEW</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
        <p:nvSpPr>
          <p:cNvPr id="10" name="文字方塊 9">
            <a:extLst>
              <a:ext uri="{FF2B5EF4-FFF2-40B4-BE49-F238E27FC236}">
                <a16:creationId xmlns:a16="http://schemas.microsoft.com/office/drawing/2014/main" id="{1C4E4CF1-6769-45F2-8798-4427A6175578}"/>
              </a:ext>
            </a:extLst>
          </p:cNvPr>
          <p:cNvSpPr txBox="1"/>
          <p:nvPr/>
        </p:nvSpPr>
        <p:spPr>
          <a:xfrm>
            <a:off x="8412480" y="1085401"/>
            <a:ext cx="5166360" cy="400110"/>
          </a:xfrm>
          <a:prstGeom prst="rect">
            <a:avLst/>
          </a:prstGeom>
          <a:noFill/>
        </p:spPr>
        <p:txBody>
          <a:bodyPr wrap="square">
            <a:spAutoFit/>
          </a:bodyPr>
          <a:lstStyle/>
          <a:p>
            <a:r>
              <a:rPr lang="en-US" altLang="zh-TW" sz="2000" dirty="0">
                <a:latin typeface="Arial Rounded MT Bold" panose="020F0704030504030204" pitchFamily="34" charset="0"/>
                <a:hlinkClick r:id="rId2"/>
              </a:rPr>
              <a:t>http://glew.sourceforge.net/</a:t>
            </a:r>
            <a:endParaRPr lang="zh-TW" altLang="en-US" sz="2000" dirty="0">
              <a:latin typeface="Arial Rounded MT Bold" panose="020F0704030504030204" pitchFamily="34" charset="0"/>
            </a:endParaRPr>
          </a:p>
        </p:txBody>
      </p:sp>
      <p:pic>
        <p:nvPicPr>
          <p:cNvPr id="3" name="圖片 2">
            <a:extLst>
              <a:ext uri="{FF2B5EF4-FFF2-40B4-BE49-F238E27FC236}">
                <a16:creationId xmlns:a16="http://schemas.microsoft.com/office/drawing/2014/main" id="{7FB40BAC-C92E-43D6-B571-F72D7CCC5B79}"/>
              </a:ext>
            </a:extLst>
          </p:cNvPr>
          <p:cNvPicPr>
            <a:picLocks noChangeAspect="1"/>
          </p:cNvPicPr>
          <p:nvPr/>
        </p:nvPicPr>
        <p:blipFill>
          <a:blip r:embed="rId3"/>
          <a:stretch>
            <a:fillRect/>
          </a:stretch>
        </p:blipFill>
        <p:spPr>
          <a:xfrm>
            <a:off x="1245449" y="2410273"/>
            <a:ext cx="9701101" cy="3505504"/>
          </a:xfrm>
          <a:prstGeom prst="rect">
            <a:avLst/>
          </a:prstGeom>
          <a:effectLst>
            <a:glow rad="63500">
              <a:schemeClr val="accent3">
                <a:satMod val="175000"/>
                <a:alpha val="40000"/>
              </a:schemeClr>
            </a:glow>
          </a:effectLst>
        </p:spPr>
      </p:pic>
      <p:sp>
        <p:nvSpPr>
          <p:cNvPr id="12" name="矩形 11">
            <a:extLst>
              <a:ext uri="{FF2B5EF4-FFF2-40B4-BE49-F238E27FC236}">
                <a16:creationId xmlns:a16="http://schemas.microsoft.com/office/drawing/2014/main" id="{F24EDDBA-957B-4BD4-AF00-CCEDFD21E5DA}"/>
              </a:ext>
            </a:extLst>
          </p:cNvPr>
          <p:cNvSpPr/>
          <p:nvPr/>
        </p:nvSpPr>
        <p:spPr>
          <a:xfrm>
            <a:off x="8728161" y="4897120"/>
            <a:ext cx="2143040" cy="355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33977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535BC7E-AB8D-4047-AA0C-B9D248B406F8}"/>
              </a:ext>
            </a:extLst>
          </p:cNvPr>
          <p:cNvGrpSpPr/>
          <p:nvPr/>
        </p:nvGrpSpPr>
        <p:grpSpPr>
          <a:xfrm>
            <a:off x="0" y="0"/>
            <a:ext cx="12192000" cy="2007266"/>
            <a:chOff x="0" y="3429000"/>
            <a:chExt cx="12192000" cy="1816766"/>
          </a:xfrm>
        </p:grpSpPr>
        <p:sp>
          <p:nvSpPr>
            <p:cNvPr id="5" name="矩形 4">
              <a:extLst>
                <a:ext uri="{FF2B5EF4-FFF2-40B4-BE49-F238E27FC236}">
                  <a16:creationId xmlns:a16="http://schemas.microsoft.com/office/drawing/2014/main" id="{CAB68C6E-0814-4AE4-9406-4C405FB80FA1}"/>
                </a:ext>
              </a:extLst>
            </p:cNvPr>
            <p:cNvSpPr/>
            <p:nvPr/>
          </p:nvSpPr>
          <p:spPr>
            <a:xfrm>
              <a:off x="0" y="3429000"/>
              <a:ext cx="12192000" cy="1424353"/>
            </a:xfrm>
            <a:prstGeom prst="rect">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等腰三角形 7">
              <a:extLst>
                <a:ext uri="{FF2B5EF4-FFF2-40B4-BE49-F238E27FC236}">
                  <a16:creationId xmlns:a16="http://schemas.microsoft.com/office/drawing/2014/main" id="{BDFCFF23-528B-4E62-94D9-0E3EF4DC725A}"/>
                </a:ext>
              </a:extLst>
            </p:cNvPr>
            <p:cNvSpPr/>
            <p:nvPr/>
          </p:nvSpPr>
          <p:spPr>
            <a:xfrm rot="10800000">
              <a:off x="1550567" y="4796587"/>
              <a:ext cx="1171075" cy="449179"/>
            </a:xfrm>
            <a:prstGeom prst="triangle">
              <a:avLst/>
            </a:prstGeom>
            <a:solidFill>
              <a:srgbClr val="BAD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2" name="圖片 11">
            <a:extLst>
              <a:ext uri="{FF2B5EF4-FFF2-40B4-BE49-F238E27FC236}">
                <a16:creationId xmlns:a16="http://schemas.microsoft.com/office/drawing/2014/main" id="{C535F406-E320-4DCA-BD0F-910D3DC153DE}"/>
              </a:ext>
            </a:extLst>
          </p:cNvPr>
          <p:cNvPicPr>
            <a:picLocks noChangeAspect="1"/>
          </p:cNvPicPr>
          <p:nvPr/>
        </p:nvPicPr>
        <p:blipFill>
          <a:blip r:embed="rId2"/>
          <a:stretch>
            <a:fillRect/>
          </a:stretch>
        </p:blipFill>
        <p:spPr>
          <a:xfrm>
            <a:off x="3048000" y="2860983"/>
            <a:ext cx="6096000" cy="2985154"/>
          </a:xfrm>
          <a:prstGeom prst="rect">
            <a:avLst/>
          </a:prstGeom>
          <a:effectLst>
            <a:glow rad="63500">
              <a:schemeClr val="accent3">
                <a:satMod val="175000"/>
                <a:alpha val="40000"/>
              </a:schemeClr>
            </a:glow>
          </a:effectLst>
        </p:spPr>
      </p:pic>
      <p:sp>
        <p:nvSpPr>
          <p:cNvPr id="13" name="文字方塊 12">
            <a:extLst>
              <a:ext uri="{FF2B5EF4-FFF2-40B4-BE49-F238E27FC236}">
                <a16:creationId xmlns:a16="http://schemas.microsoft.com/office/drawing/2014/main" id="{63700D42-488B-4834-8842-F511019F745A}"/>
              </a:ext>
            </a:extLst>
          </p:cNvPr>
          <p:cNvSpPr txBox="1"/>
          <p:nvPr/>
        </p:nvSpPr>
        <p:spPr>
          <a:xfrm>
            <a:off x="933450" y="0"/>
            <a:ext cx="6858000" cy="1299395"/>
          </a:xfrm>
          <a:prstGeom prst="rect">
            <a:avLst/>
          </a:prstGeom>
          <a:noFill/>
        </p:spPr>
        <p:txBody>
          <a:bodyPr wrap="square" rtlCol="0" anchor="t" anchorCtr="0">
            <a:spAutoFit/>
          </a:bodyPr>
          <a:lstStyle/>
          <a:p>
            <a:pPr>
              <a:lnSpc>
                <a:spcPct val="150000"/>
              </a:lnSpc>
            </a:pPr>
            <a:r>
              <a:rPr lang="en-US" altLang="zh-TW" sz="6000" spc="100" dirty="0">
                <a:solidFill>
                  <a:schemeClr val="bg1"/>
                </a:solidFill>
                <a:latin typeface="Arial Rounded MT Bold" panose="020F0704030504030204" pitchFamily="34" charset="0"/>
                <a:ea typeface="+mj-ea"/>
                <a:cs typeface="Aharoni" panose="02010803020104030203" pitchFamily="2" charset="-79"/>
              </a:rPr>
              <a:t>GLFW &amp; GLEW</a:t>
            </a:r>
            <a:endParaRPr lang="zh-TW" altLang="en-US" sz="6000" spc="100" dirty="0">
              <a:solidFill>
                <a:schemeClr val="bg1"/>
              </a:solidFill>
              <a:latin typeface="Arial Rounded MT Bold" panose="020F0704030504030204" pitchFamily="34" charset="0"/>
              <a:ea typeface="+mj-ea"/>
              <a:cs typeface="Aharoni" panose="02010803020104030203" pitchFamily="2" charset="-79"/>
            </a:endParaRPr>
          </a:p>
        </p:txBody>
      </p:sp>
    </p:spTree>
    <p:extLst>
      <p:ext uri="{BB962C8B-B14F-4D97-AF65-F5344CB8AC3E}">
        <p14:creationId xmlns:p14="http://schemas.microsoft.com/office/powerpoint/2010/main" val="423597847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4988E11-7F92-4F9F-9011-83E80447D2C2}">
  <we:reference id="wa104380862" version="1.5.0.0" store="zh-TW" storeType="OMEX"/>
  <we:alternateReferences>
    <we:reference id="wa104380862" version="1.5.0.0" store="WA10438086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1146</TotalTime>
  <Words>1030</Words>
  <Application>Microsoft Office PowerPoint</Application>
  <PresentationFormat>寬螢幕</PresentationFormat>
  <Paragraphs>199</Paragraphs>
  <Slides>74</Slides>
  <Notes>41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74</vt:i4>
      </vt:variant>
    </vt:vector>
  </HeadingPairs>
  <TitlesOfParts>
    <vt:vector size="81" baseType="lpstr">
      <vt:lpstr>微軟正黑體</vt:lpstr>
      <vt:lpstr>Arial</vt:lpstr>
      <vt:lpstr>Arial Rounded MT Bold</vt:lpstr>
      <vt:lpstr>Calibri</vt:lpstr>
      <vt:lpstr>Calibri Light</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正冠 卞</dc:creator>
  <cp:lastModifiedBy>正冠 卞</cp:lastModifiedBy>
  <cp:revision>37</cp:revision>
  <dcterms:created xsi:type="dcterms:W3CDTF">2021-09-26T12:38:16Z</dcterms:created>
  <dcterms:modified xsi:type="dcterms:W3CDTF">2021-09-27T07:45:02Z</dcterms:modified>
</cp:coreProperties>
</file>