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PT Sans Narrow"/>
      <p:regular r:id="rId39"/>
      <p:bold r:id="rId40"/>
    </p:embeddedFont>
    <p:embeddedFont>
      <p:font typeface="Open Sans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TSansNarrow-bold.fntdata"/><Relationship Id="rId20" Type="http://schemas.openxmlformats.org/officeDocument/2006/relationships/slide" Target="slides/slide15.xml"/><Relationship Id="rId42" Type="http://schemas.openxmlformats.org/officeDocument/2006/relationships/font" Target="fonts/OpenSans-bold.fntdata"/><Relationship Id="rId41" Type="http://schemas.openxmlformats.org/officeDocument/2006/relationships/font" Target="fonts/OpenSans-regular.fntdata"/><Relationship Id="rId22" Type="http://schemas.openxmlformats.org/officeDocument/2006/relationships/slide" Target="slides/slide17.xml"/><Relationship Id="rId44" Type="http://schemas.openxmlformats.org/officeDocument/2006/relationships/font" Target="fonts/OpenSans-boldItalic.fntdata"/><Relationship Id="rId21" Type="http://schemas.openxmlformats.org/officeDocument/2006/relationships/slide" Target="slides/slide16.xml"/><Relationship Id="rId43" Type="http://schemas.openxmlformats.org/officeDocument/2006/relationships/font" Target="fonts/OpenSans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PTSansNarrow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853a2c4a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853a2c4a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853a2c4a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853a2c4a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853a2c4a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853a2c4a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853a2c4a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f853a2c4a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853a2c4a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853a2c4a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853a2c4a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853a2c4a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f853a2c4a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f853a2c4a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ce70e0938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ce70e093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853a2c4a7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853a2c4a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ce70e093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ce70e093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ce70e093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ce70e093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ce70e093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ce70e093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ce70e0938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ce70e0938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ce70e0938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ce70e0938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ce70e0938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fce70e0938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ce70e0938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ce70e0938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853a2c4a7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853a2c4a7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853a2c4a7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f853a2c4a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853a2c4a7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f853a2c4a7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853a2c4a7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f853a2c4a7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853a2c4a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853a2c4a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ce70e093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ce70e093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853a2c4a7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853a2c4a7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ce70e0938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fce70e0938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ce70e0938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fce70e0938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ce70e0938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fce70e0938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ce70e093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ce70e093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853a2c4a7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853a2c4a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ce70e0938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ce70e0938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ce70e0938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ce70e0938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ce70e0938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ce70e0938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ce70e093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ce70e093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AutoNum type="alphaLcPeriod"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AutoNum type="romanLcPeriod"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AutoNum type="alphaLcPeriod"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AutoNum type="romanLcPeriod"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AutoNum type="arabicPeriod"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AutoNum type="alphaLcPeriod"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AutoNum type="romanLcPeriod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4800"/>
              <a:t>Motion Representations for Articulated Animation</a:t>
            </a:r>
            <a:endParaRPr sz="48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zh-TW" sz="1520"/>
              <a:t>Aliaksandr Siarohin, Oliver J. Woodford, Jian Ren, Menglei Chai, Sergey Tulyakov</a:t>
            </a:r>
            <a:endParaRPr sz="152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zh-TW" sz="1520"/>
              <a:t>CVPR 2021</a:t>
            </a:r>
            <a:endParaRPr sz="152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2.1.1. FOMM - Coarse Motion Estimation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Extract </a:t>
            </a:r>
            <a:r>
              <a:rPr lang="zh-TW">
                <a:solidFill>
                  <a:schemeClr val="accent2"/>
                </a:solidFill>
              </a:rPr>
              <a:t>source frame S</a:t>
            </a:r>
            <a:r>
              <a:rPr lang="zh-TW"/>
              <a:t> and </a:t>
            </a:r>
            <a:r>
              <a:rPr lang="zh-TW">
                <a:solidFill>
                  <a:schemeClr val="accent2"/>
                </a:solidFill>
              </a:rPr>
              <a:t>driving frame D</a:t>
            </a:r>
            <a:r>
              <a:rPr lang="zh-TW"/>
              <a:t> from the same video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Motions for each object part are represented by </a:t>
            </a:r>
            <a:r>
              <a:rPr lang="zh-TW">
                <a:solidFill>
                  <a:schemeClr val="accent3"/>
                </a:solidFill>
              </a:rPr>
              <a:t>affine transformations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340" y="2877812"/>
            <a:ext cx="1730400" cy="3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2.1.1. FOMM - Coarse Motion Estimation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An </a:t>
            </a:r>
            <a:r>
              <a:rPr lang="zh-TW">
                <a:solidFill>
                  <a:schemeClr val="accent3"/>
                </a:solidFill>
              </a:rPr>
              <a:t>U-Net</a:t>
            </a:r>
            <a:r>
              <a:rPr lang="zh-TW"/>
              <a:t> architecture estimates </a:t>
            </a:r>
            <a:r>
              <a:rPr lang="zh-TW">
                <a:solidFill>
                  <a:schemeClr val="accent3"/>
                </a:solidFill>
              </a:rPr>
              <a:t>K heatmaps</a:t>
            </a:r>
            <a:r>
              <a:rPr lang="zh-TW"/>
              <a:t>, followed by softmax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The </a:t>
            </a:r>
            <a:r>
              <a:rPr lang="zh-TW">
                <a:solidFill>
                  <a:schemeClr val="accent3"/>
                </a:solidFill>
              </a:rPr>
              <a:t>translation </a:t>
            </a:r>
            <a:r>
              <a:rPr lang="zh-TW"/>
              <a:t>component of affine transformation can be estimated using softargmax</a:t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5775" y="3668600"/>
            <a:ext cx="1869200" cy="65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5200" y="2147799"/>
            <a:ext cx="1968800" cy="3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6200" y="2211113"/>
            <a:ext cx="1179200" cy="2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48424" y="2204117"/>
            <a:ext cx="1869200" cy="312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2.1.1. </a:t>
            </a:r>
            <a:r>
              <a:rPr lang="zh-TW"/>
              <a:t>FOMM - Coarse Motion Estimation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The remaining affine parameters are regressed per pixel and form 4 additional channels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Estimate using weighted pooling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0" r="0" t="9049"/>
          <a:stretch/>
        </p:blipFill>
        <p:spPr>
          <a:xfrm>
            <a:off x="1616150" y="2208537"/>
            <a:ext cx="1678675" cy="3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4625" y="2242699"/>
            <a:ext cx="3323151" cy="2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5050" y="3497925"/>
            <a:ext cx="3699424" cy="7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2.1.1. </a:t>
            </a:r>
            <a:r>
              <a:rPr lang="zh-TW"/>
              <a:t>FOMM - Coarse Motion Estimation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Motion between D and S are computed via reference frame 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674" y="1979674"/>
            <a:ext cx="3682475" cy="88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2.1.2. FOMM - Dense Motion Prediction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The flow predictor outputs K + 1 assignment maps (plus background)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>
                <a:solidFill>
                  <a:schemeClr val="accent3"/>
                </a:solidFill>
              </a:rPr>
              <a:t>Optical flow</a:t>
            </a:r>
            <a:r>
              <a:rPr lang="zh-TW"/>
              <a:t> per pixel is computed</a:t>
            </a: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5775" y="3349500"/>
            <a:ext cx="4668475" cy="8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5775" y="2042749"/>
            <a:ext cx="2142750" cy="3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 rotWithShape="1">
          <a:blip r:embed="rId5">
            <a:alphaModFix/>
          </a:blip>
          <a:srcRect b="0" l="0" r="0" t="3549"/>
          <a:stretch/>
        </p:blipFill>
        <p:spPr>
          <a:xfrm>
            <a:off x="5030460" y="1998988"/>
            <a:ext cx="2273364" cy="440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2.1.2. FOMM - Dense Motion Prediction</a:t>
            </a:r>
            <a:endParaRPr/>
          </a:p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 </a:t>
            </a:r>
            <a:r>
              <a:rPr lang="zh-TW">
                <a:solidFill>
                  <a:schemeClr val="accent3"/>
                </a:solidFill>
              </a:rPr>
              <a:t>confidence map</a:t>
            </a:r>
            <a:r>
              <a:rPr lang="zh-TW"/>
              <a:t> is also predicted</a:t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500" y="1844225"/>
            <a:ext cx="2171700" cy="3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2.1.3. FOMM - Image Generation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 is passed through an encoder, followed by warping the resulting feature map using the </a:t>
            </a:r>
            <a:r>
              <a:rPr lang="zh-TW">
                <a:solidFill>
                  <a:schemeClr val="accent3"/>
                </a:solidFill>
              </a:rPr>
              <a:t>optical flow</a:t>
            </a:r>
            <a:r>
              <a:rPr lang="zh-TW"/>
              <a:t> and multiplied by the </a:t>
            </a:r>
            <a:r>
              <a:rPr lang="zh-TW">
                <a:solidFill>
                  <a:schemeClr val="accent3"/>
                </a:solidFill>
              </a:rPr>
              <a:t>confidence map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2.2. PCA-based Motion Estimation</a:t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Compute the </a:t>
            </a:r>
            <a:r>
              <a:rPr lang="zh-TW">
                <a:solidFill>
                  <a:schemeClr val="accent3"/>
                </a:solidFill>
              </a:rPr>
              <a:t>translation </a:t>
            </a:r>
            <a:r>
              <a:rPr lang="zh-TW"/>
              <a:t>as before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>
                <a:solidFill>
                  <a:schemeClr val="accent3"/>
                </a:solidFill>
              </a:rPr>
              <a:t>Rotation </a:t>
            </a:r>
            <a:r>
              <a:rPr lang="zh-TW"/>
              <a:t>and </a:t>
            </a:r>
            <a:r>
              <a:rPr lang="zh-TW">
                <a:solidFill>
                  <a:schemeClr val="accent3"/>
                </a:solidFill>
              </a:rPr>
              <a:t>scaling </a:t>
            </a:r>
            <a:r>
              <a:rPr lang="zh-TW"/>
              <a:t>are computed via </a:t>
            </a:r>
            <a:r>
              <a:rPr lang="zh-TW">
                <a:solidFill>
                  <a:schemeClr val="accent3"/>
                </a:solidFill>
              </a:rPr>
              <a:t>PCA </a:t>
            </a:r>
            <a:r>
              <a:rPr lang="zh-TW"/>
              <a:t>of heatmap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225" y="1909000"/>
            <a:ext cx="1597325" cy="49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7225" y="3449800"/>
            <a:ext cx="4476749" cy="5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2.2. PCA-based Motion Estimation</a:t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The </a:t>
            </a:r>
            <a:r>
              <a:rPr lang="zh-TW">
                <a:solidFill>
                  <a:schemeClr val="accent3"/>
                </a:solidFill>
              </a:rPr>
              <a:t>affine transformation </a:t>
            </a:r>
            <a:r>
              <a:rPr lang="zh-TW"/>
              <a:t>of the k-th region</a:t>
            </a:r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399" y="1918525"/>
            <a:ext cx="2517576" cy="49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2.3. Background Motion Estimation</a:t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FOMM does not treat background motion separately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</a:pPr>
            <a:r>
              <a:rPr lang="zh-TW">
                <a:solidFill>
                  <a:schemeClr val="accent3"/>
                </a:solidFill>
              </a:rPr>
              <a:t>Additional network capacity is required</a:t>
            </a:r>
            <a:endParaRPr>
              <a:solidFill>
                <a:schemeClr val="accent3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</a:pPr>
            <a:r>
              <a:rPr lang="zh-TW">
                <a:solidFill>
                  <a:schemeClr val="accent3"/>
                </a:solidFill>
              </a:rPr>
              <a:t>Overfitting to the training set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Affine background transformation</a:t>
            </a:r>
            <a:endParaRPr/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975" y="3574300"/>
            <a:ext cx="2548750" cy="4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</a:t>
            </a:r>
            <a:endParaRPr/>
          </a:p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zh-TW" sz="2200"/>
              <a:t>Introducion</a:t>
            </a:r>
            <a:endParaRPr sz="2200"/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zh-TW" sz="2200"/>
              <a:t>Method</a:t>
            </a:r>
            <a:endParaRPr sz="2200"/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zh-TW" sz="2200"/>
              <a:t>Evaluation</a:t>
            </a:r>
            <a:endParaRPr sz="2200"/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zh-TW" sz="2200"/>
              <a:t>Conclusion</a:t>
            </a:r>
            <a:endParaRPr sz="2200"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2.4. Image Generation</a:t>
            </a:r>
            <a:endParaRPr/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</a:t>
            </a:r>
            <a:r>
              <a:rPr lang="zh-TW"/>
              <a:t>ense flow predictor</a:t>
            </a:r>
            <a:r>
              <a:rPr lang="zh-TW"/>
              <a:t> generator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 b="0" l="20479" r="22348" t="0"/>
          <a:stretch/>
        </p:blipFill>
        <p:spPr>
          <a:xfrm>
            <a:off x="1351000" y="1993950"/>
            <a:ext cx="2705926" cy="79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2.5. Training</a:t>
            </a:r>
            <a:endParaRPr/>
          </a:p>
        </p:txBody>
      </p:sp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Multi-resolution reconstruction loss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Equivariance loss</a:t>
            </a:r>
            <a:endParaRPr/>
          </a:p>
        </p:txBody>
      </p:sp>
      <p:pic>
        <p:nvPicPr>
          <p:cNvPr id="208" name="Google Shape;20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600" y="1823250"/>
            <a:ext cx="5014301" cy="62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5600" y="3370800"/>
            <a:ext cx="3431475" cy="6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2.6. Animation via Disentanglement</a:t>
            </a:r>
            <a:endParaRPr/>
          </a:p>
        </p:txBody>
      </p:sp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Random horizontal and vertical scaling deformations are applied to the driving motions during training.</a:t>
            </a:r>
            <a:endParaRPr/>
          </a:p>
        </p:txBody>
      </p:sp>
      <p:pic>
        <p:nvPicPr>
          <p:cNvPr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3275" y="2290275"/>
            <a:ext cx="5249025" cy="22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03</a:t>
            </a:r>
            <a:r>
              <a:rPr lang="zh-TW"/>
              <a:t>. Evaluation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Benchmarks</a:t>
            </a:r>
            <a:endParaRPr/>
          </a:p>
        </p:txBody>
      </p:sp>
      <p:sp>
        <p:nvSpPr>
          <p:cNvPr id="227" name="Google Shape;227;p3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●"/>
            </a:pPr>
            <a:r>
              <a:rPr lang="zh-TW">
                <a:solidFill>
                  <a:schemeClr val="accent3"/>
                </a:solidFill>
              </a:rPr>
              <a:t>Datasets</a:t>
            </a:r>
            <a:endParaRPr>
              <a:solidFill>
                <a:schemeClr val="accent3"/>
              </a:solidFill>
            </a:endParaRPr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/>
              <a:t>VoxCeleb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/>
              <a:t>TaiChiHD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/>
              <a:t>MGif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/>
              <a:t>TED-talks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Char char="●"/>
            </a:pPr>
            <a:r>
              <a:rPr lang="zh-TW">
                <a:solidFill>
                  <a:schemeClr val="accent3"/>
                </a:solidFill>
              </a:rPr>
              <a:t>Metrics</a:t>
            </a:r>
            <a:endParaRPr>
              <a:solidFill>
                <a:schemeClr val="accent3"/>
              </a:solidFill>
            </a:endParaRPr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/>
              <a:t>L1 error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/>
              <a:t>Average Keypoint Distance (AKD)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/>
              <a:t>Missing Keypoint Rate (MKR)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/>
              <a:t>Average Euclidean Distance (AED)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Reconstruction Quality</a:t>
            </a:r>
            <a:endParaRPr/>
          </a:p>
        </p:txBody>
      </p:sp>
      <p:sp>
        <p:nvSpPr>
          <p:cNvPr id="233" name="Google Shape;233;p3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35700"/>
            <a:ext cx="8520598" cy="1763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Animation Quality</a:t>
            </a:r>
            <a:endParaRPr/>
          </a:p>
        </p:txBody>
      </p:sp>
      <p:sp>
        <p:nvSpPr>
          <p:cNvPr id="240" name="Google Shape;240;p3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013" y="1624800"/>
            <a:ext cx="4639976" cy="25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Animation Quality</a:t>
            </a:r>
            <a:endParaRPr/>
          </a:p>
        </p:txBody>
      </p:sp>
      <p:sp>
        <p:nvSpPr>
          <p:cNvPr id="247" name="Google Shape;247;p3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698" y="1506648"/>
            <a:ext cx="6552600" cy="282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Ablations - PCA-based vs. Regression-based</a:t>
            </a:r>
            <a:endParaRPr/>
          </a:p>
        </p:txBody>
      </p:sp>
      <p:sp>
        <p:nvSpPr>
          <p:cNvPr id="254" name="Google Shape;254;p4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40"/>
          <p:cNvPicPr preferRelativeResize="0"/>
          <p:nvPr/>
        </p:nvPicPr>
        <p:blipFill rotWithShape="1">
          <a:blip r:embed="rId3">
            <a:alphaModFix/>
          </a:blip>
          <a:srcRect b="9730" l="0" r="0" t="0"/>
          <a:stretch/>
        </p:blipFill>
        <p:spPr>
          <a:xfrm>
            <a:off x="2091575" y="1266325"/>
            <a:ext cx="4960848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Ablations - PCA-based vs. Regression-based</a:t>
            </a:r>
            <a:endParaRPr/>
          </a:p>
        </p:txBody>
      </p:sp>
      <p:sp>
        <p:nvSpPr>
          <p:cNvPr id="261" name="Google Shape;261;p4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97623"/>
            <a:ext cx="8520599" cy="1640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01. Introduction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Ablations - Modeling Background Motion</a:t>
            </a:r>
            <a:endParaRPr/>
          </a:p>
        </p:txBody>
      </p:sp>
      <p:sp>
        <p:nvSpPr>
          <p:cNvPr id="268" name="Google Shape;268;p4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863" y="1550397"/>
            <a:ext cx="5846275" cy="27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04</a:t>
            </a:r>
            <a:r>
              <a:rPr lang="zh-TW"/>
              <a:t>. Conclusion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</a:t>
            </a:r>
            <a:endParaRPr/>
          </a:p>
        </p:txBody>
      </p:sp>
      <p:sp>
        <p:nvSpPr>
          <p:cNvPr id="280" name="Google Shape;280;p4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We propose a new, </a:t>
            </a:r>
            <a:r>
              <a:rPr lang="zh-TW">
                <a:solidFill>
                  <a:schemeClr val="accent3"/>
                </a:solidFill>
              </a:rPr>
              <a:t>PCA-based, region motion representation</a:t>
            </a:r>
            <a:r>
              <a:rPr lang="zh-TW"/>
              <a:t>.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We propose a </a:t>
            </a:r>
            <a:r>
              <a:rPr lang="zh-TW">
                <a:solidFill>
                  <a:schemeClr val="accent3"/>
                </a:solidFill>
              </a:rPr>
              <a:t>background motion estimation module</a:t>
            </a:r>
            <a:r>
              <a:rPr lang="zh-TW"/>
              <a:t> to decouple foreground and background motion.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We introduce a new dataset, </a:t>
            </a:r>
            <a:r>
              <a:rPr lang="zh-TW">
                <a:solidFill>
                  <a:schemeClr val="accent3"/>
                </a:solidFill>
              </a:rPr>
              <a:t>TED-talks</a:t>
            </a:r>
            <a:r>
              <a:rPr lang="zh-TW"/>
              <a:t>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/>
              <a:t>Qualitative and quantitative results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Improved region distribution and stability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Improved reconstruction accuracy and user perceived quality.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Thanks for listenting!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Animation - Bringing Static Objects to Life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Identify object parts from an image and animate them using motion in a driving video.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	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9700" y="1829775"/>
            <a:ext cx="4373727" cy="273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L</a:t>
            </a:r>
            <a:r>
              <a:rPr lang="zh-TW"/>
              <a:t>imitation of Previous Works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zh-TW">
                <a:solidFill>
                  <a:schemeClr val="accent3"/>
                </a:solidFill>
              </a:rPr>
              <a:t>Data-driven methods</a:t>
            </a:r>
            <a:endParaRPr>
              <a:solidFill>
                <a:schemeClr val="accent3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Require ground truth pose and shape data to be available during training.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zh-TW">
                <a:solidFill>
                  <a:schemeClr val="accent3"/>
                </a:solidFill>
              </a:rPr>
              <a:t>Unsupervised method</a:t>
            </a:r>
            <a:endParaRPr>
              <a:solidFill>
                <a:schemeClr val="accent3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How to represent the parts of an </a:t>
            </a:r>
            <a:r>
              <a:rPr lang="zh-TW">
                <a:solidFill>
                  <a:schemeClr val="accent2"/>
                </a:solidFill>
              </a:rPr>
              <a:t>articulated</a:t>
            </a:r>
            <a:r>
              <a:rPr lang="zh-TW"/>
              <a:t> or </a:t>
            </a:r>
            <a:r>
              <a:rPr lang="zh-TW">
                <a:solidFill>
                  <a:schemeClr val="accent2"/>
                </a:solidFill>
              </a:rPr>
              <a:t>non-rigid</a:t>
            </a:r>
            <a:r>
              <a:rPr lang="zh-TW"/>
              <a:t> moving object, including their shapes and poses.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Given the object parts, how to animate them using the sequence of motions in a driving video.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02</a:t>
            </a:r>
            <a:r>
              <a:rPr lang="zh-TW"/>
              <a:t>. Method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Overview of Model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88" y="1266325"/>
            <a:ext cx="8262416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</a:t>
            </a:r>
            <a:r>
              <a:rPr lang="zh-TW"/>
              <a:t>hree contributions over </a:t>
            </a:r>
            <a:r>
              <a:rPr b="1" lang="zh-TW">
                <a:solidFill>
                  <a:schemeClr val="accent3"/>
                </a:solidFill>
              </a:rPr>
              <a:t>First Order Motion Model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PCA-based motion estimation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Background motion representation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TW"/>
              <a:t>Animation via disentanglement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2.1. First Order Motion Model (FOMM)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Motion estimation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</a:pPr>
            <a:r>
              <a:rPr lang="zh-TW">
                <a:solidFill>
                  <a:schemeClr val="accent3"/>
                </a:solidFill>
              </a:rPr>
              <a:t>C</a:t>
            </a:r>
            <a:r>
              <a:rPr lang="zh-TW">
                <a:solidFill>
                  <a:schemeClr val="accent3"/>
                </a:solidFill>
              </a:rPr>
              <a:t>oarse motion estimation</a:t>
            </a:r>
            <a:endParaRPr>
              <a:solidFill>
                <a:schemeClr val="accent3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</a:pPr>
            <a:r>
              <a:rPr lang="zh-TW">
                <a:solidFill>
                  <a:schemeClr val="accent3"/>
                </a:solidFill>
              </a:rPr>
              <a:t>Dense motion prediction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Image generation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150" y="2661200"/>
            <a:ext cx="5474150" cy="19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