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66" r:id="rId3"/>
    <p:sldId id="263" r:id="rId4"/>
    <p:sldId id="270" r:id="rId5"/>
    <p:sldId id="272" r:id="rId6"/>
    <p:sldId id="273" r:id="rId7"/>
    <p:sldId id="271" r:id="rId8"/>
    <p:sldId id="274" r:id="rId9"/>
    <p:sldId id="276" r:id="rId10"/>
    <p:sldId id="267" r:id="rId11"/>
    <p:sldId id="278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68" r:id="rId20"/>
    <p:sldId id="285" r:id="rId21"/>
    <p:sldId id="286" r:id="rId22"/>
    <p:sldId id="287" r:id="rId23"/>
    <p:sldId id="269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999"/>
    <a:srgbClr val="F27A7A"/>
    <a:srgbClr val="EE5050"/>
    <a:srgbClr val="9CB4E0"/>
    <a:srgbClr val="A5BBE3"/>
    <a:srgbClr val="FCD156"/>
    <a:srgbClr val="FDDC7F"/>
    <a:srgbClr val="CB9BE1"/>
    <a:srgbClr val="BF8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894" autoAdjust="0"/>
  </p:normalViewPr>
  <p:slideViewPr>
    <p:cSldViewPr snapToGrid="0">
      <p:cViewPr varScale="1">
        <p:scale>
          <a:sx n="85" d="100"/>
          <a:sy n="85" d="100"/>
        </p:scale>
        <p:origin x="15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CC1E4-C654-4092-B8C1-2F9F00FDCD33}" type="datetimeFigureOut">
              <a:rPr lang="zh-TW" altLang="en-US" smtClean="0"/>
              <a:t>2021/10/21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52D5-14F8-4C24-AF11-A4F78498FF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490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1242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369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105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057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5265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78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253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1768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9487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13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0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2322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1399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442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430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059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21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591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014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552D5-14F8-4C24-AF11-A4F78498FFF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643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4B5A23-C81F-4AF5-A748-1D1EE9350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6F8B85E-9692-4475-9B5C-3E3DB5D88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05B73-604A-4AB5-8137-DDC71FB7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57B5ED-EDEA-4726-A63A-ABCD88DD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561B83-F1A6-46DA-BD34-3B375CB3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E36BD6-A4CF-4B25-AB1E-51253291E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749623F-E56B-4F2D-8C1B-7FE5A6708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878DC-1F89-454E-8C22-21927454B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32D40-FC59-4599-8DB0-4EDB55159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4BECE70-0B94-4918-8A6B-CE318F7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13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CC509A6-106F-4F30-B678-2B05478C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28D6E4-1D89-4B38-BBBD-0F051698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995D7F-87F4-4EAE-B067-A371E5D3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56F322D-4B78-410F-883C-30640F0A1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A676F9-DE6E-4CF9-8A5F-C636669B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67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AFF599-F9A5-411F-BFB9-C4FB2A3A3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3CECED-CCAF-4DDD-B539-F3AF15540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0C8BE3-B2E2-4859-8481-2ADA01A44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DC39-E89C-42A8-9B52-C7D6DAC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B28C08-4C0A-48B8-A2D2-41A018AB9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9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24B900-D8B5-4B2F-9A9B-DAFD4392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6D0AAEF-5449-4C97-B530-902BE63F1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98CE2F0-2D83-432D-AAAB-53B7BDADB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4A1FD5-451B-4844-91B8-CAAD13002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CB56-5F29-4966-828B-6F12C897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4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A8BCA9-CCD6-4662-A75A-29683674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B64179-D214-4078-BA5F-DFCB5B7AB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1779CDF-61C0-406A-811C-6499DEFD4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E2950D3-3FB5-4335-966B-7606E354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A6937B-7D55-49EA-B7A1-89529F5A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794612-C908-4F25-B9A3-09427AE3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9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3C1362-BBA7-4D01-B788-14FDB950E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5AC57B0-4E1F-4D85-8918-3867A4BE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E57D204-8AC0-4D04-AEF3-91D211206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95EB064-60AB-4FE5-AF06-C9FE48BB4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DB6808-33C3-4B13-8365-0D85B8DDBE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2640C7-3844-4222-AC6F-AB4902A4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1889AA5-8486-41FD-8413-A1012296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2CBBB2D-B216-4BCD-8B81-731C681C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2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649871-FAAA-407D-9245-5C61A8E32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A38A7DA-9D13-4BB7-ADE4-F35E84E3A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3FEE6E1-89D7-49AE-A816-C7B25C1D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16B1AE1-FDC9-44CA-9C12-53013C08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6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5ACA46-7E3A-4F54-B5C7-2D501C805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3A6C4713-7972-4FE4-B6C4-CD4F252F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D64F96C-A2F1-409B-B68C-BE3C8992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4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13D69A-09A1-4C99-B3A6-6FFAF00F0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A0AD2F4-8A1D-4D48-B8E0-B0A9F378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F2D0DD9-6BA7-496D-AB88-10339921C6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604958-49B0-4000-9AE8-1A82649D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A224506-57FE-4AE4-915B-1BCF662C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06D5D81-A0DA-465B-9DDB-DA44E7CF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19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D983AA-0F4A-45E5-9631-DE95D3748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E327D0E-1174-49F8-B6E6-ED9C4C24CC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09C250D-0505-42BE-A5E8-7419DF44E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EAFD8E-9839-4C72-8762-8562A9161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FA4037-6B16-4DCF-B42A-04CA15059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41A69A5-76C9-4317-9EA8-5195D125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1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67ADECC-9799-4216-9862-AA5ADA4C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7C8BE3-DBC3-496D-978E-EEAF27BD1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A01D7B-4D81-4C57-A818-0D2B635AD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27B5-0F0F-431C-AE3D-74B1B6F1C8C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2021-10-21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504206-C714-4A83-8AB2-390F6A4DB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61C595-D0A5-4894-99F9-5A8A1E009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78A70-FB77-4F9B-8311-4FBED7F04F1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3"/>
          <p:cNvGrpSpPr/>
          <p:nvPr/>
        </p:nvGrpSpPr>
        <p:grpSpPr>
          <a:xfrm>
            <a:off x="2759677" y="1333575"/>
            <a:ext cx="6504973" cy="3905175"/>
            <a:chOff x="321277" y="158825"/>
            <a:chExt cx="11552822" cy="6699175"/>
          </a:xfrm>
        </p:grpSpPr>
        <p:sp>
          <p:nvSpPr>
            <p:cNvPr id="21" name="양쪽 모서리가 둥근 사각형 4"/>
            <p:cNvSpPr/>
            <p:nvPr/>
          </p:nvSpPr>
          <p:spPr>
            <a:xfrm>
              <a:off x="321277" y="158825"/>
              <a:ext cx="11552822" cy="540000"/>
            </a:xfrm>
            <a:prstGeom prst="round2SameRect">
              <a:avLst>
                <a:gd name="adj1" fmla="val 30688"/>
                <a:gd name="adj2" fmla="val 0"/>
              </a:avLst>
            </a:prstGeom>
            <a:solidFill>
              <a:srgbClr val="FFCCCC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직사각형 5"/>
            <p:cNvSpPr/>
            <p:nvPr/>
          </p:nvSpPr>
          <p:spPr>
            <a:xfrm>
              <a:off x="321277" y="698825"/>
              <a:ext cx="11552822" cy="6159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3" name="그룹 36"/>
            <p:cNvGrpSpPr/>
            <p:nvPr/>
          </p:nvGrpSpPr>
          <p:grpSpPr>
            <a:xfrm>
              <a:off x="9284636" y="365048"/>
              <a:ext cx="955185" cy="145042"/>
              <a:chOff x="567622" y="6375432"/>
              <a:chExt cx="955185" cy="145042"/>
            </a:xfrm>
          </p:grpSpPr>
          <p:sp>
            <p:nvSpPr>
              <p:cNvPr id="38" name="Freeform 10"/>
              <p:cNvSpPr>
                <a:spLocks/>
              </p:cNvSpPr>
              <p:nvPr/>
            </p:nvSpPr>
            <p:spPr bwMode="auto">
              <a:xfrm>
                <a:off x="1000116" y="6375432"/>
                <a:ext cx="128288" cy="145042"/>
              </a:xfrm>
              <a:custGeom>
                <a:avLst/>
                <a:gdLst>
                  <a:gd name="T0" fmla="*/ 777 w 804"/>
                  <a:gd name="T1" fmla="*/ 405 h 911"/>
                  <a:gd name="T2" fmla="*/ 85 w 804"/>
                  <a:gd name="T3" fmla="*/ 7 h 911"/>
                  <a:gd name="T4" fmla="*/ 72 w 804"/>
                  <a:gd name="T5" fmla="*/ 0 h 911"/>
                  <a:gd name="T6" fmla="*/ 42 w 804"/>
                  <a:gd name="T7" fmla="*/ 0 h 911"/>
                  <a:gd name="T8" fmla="*/ 29 w 804"/>
                  <a:gd name="T9" fmla="*/ 7 h 911"/>
                  <a:gd name="T10" fmla="*/ 16 w 804"/>
                  <a:gd name="T11" fmla="*/ 16 h 911"/>
                  <a:gd name="T12" fmla="*/ 1 w 804"/>
                  <a:gd name="T13" fmla="*/ 40 h 911"/>
                  <a:gd name="T14" fmla="*/ 0 w 804"/>
                  <a:gd name="T15" fmla="*/ 56 h 911"/>
                  <a:gd name="T16" fmla="*/ 0 w 804"/>
                  <a:gd name="T17" fmla="*/ 855 h 911"/>
                  <a:gd name="T18" fmla="*/ 1 w 804"/>
                  <a:gd name="T19" fmla="*/ 869 h 911"/>
                  <a:gd name="T20" fmla="*/ 16 w 804"/>
                  <a:gd name="T21" fmla="*/ 895 h 911"/>
                  <a:gd name="T22" fmla="*/ 29 w 804"/>
                  <a:gd name="T23" fmla="*/ 904 h 911"/>
                  <a:gd name="T24" fmla="*/ 42 w 804"/>
                  <a:gd name="T25" fmla="*/ 910 h 911"/>
                  <a:gd name="T26" fmla="*/ 56 w 804"/>
                  <a:gd name="T27" fmla="*/ 911 h 911"/>
                  <a:gd name="T28" fmla="*/ 72 w 804"/>
                  <a:gd name="T29" fmla="*/ 910 h 911"/>
                  <a:gd name="T30" fmla="*/ 85 w 804"/>
                  <a:gd name="T31" fmla="*/ 904 h 911"/>
                  <a:gd name="T32" fmla="*/ 777 w 804"/>
                  <a:gd name="T33" fmla="*/ 504 h 911"/>
                  <a:gd name="T34" fmla="*/ 789 w 804"/>
                  <a:gd name="T35" fmla="*/ 496 h 911"/>
                  <a:gd name="T36" fmla="*/ 803 w 804"/>
                  <a:gd name="T37" fmla="*/ 470 h 911"/>
                  <a:gd name="T38" fmla="*/ 804 w 804"/>
                  <a:gd name="T39" fmla="*/ 456 h 911"/>
                  <a:gd name="T40" fmla="*/ 803 w 804"/>
                  <a:gd name="T41" fmla="*/ 440 h 911"/>
                  <a:gd name="T42" fmla="*/ 789 w 804"/>
                  <a:gd name="T43" fmla="*/ 414 h 911"/>
                  <a:gd name="T44" fmla="*/ 777 w 804"/>
                  <a:gd name="T45" fmla="*/ 40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4" h="911">
                    <a:moveTo>
                      <a:pt x="777" y="405"/>
                    </a:moveTo>
                    <a:lnTo>
                      <a:pt x="85" y="7"/>
                    </a:lnTo>
                    <a:lnTo>
                      <a:pt x="72" y="0"/>
                    </a:lnTo>
                    <a:lnTo>
                      <a:pt x="42" y="0"/>
                    </a:lnTo>
                    <a:lnTo>
                      <a:pt x="29" y="7"/>
                    </a:lnTo>
                    <a:lnTo>
                      <a:pt x="16" y="16"/>
                    </a:lnTo>
                    <a:lnTo>
                      <a:pt x="1" y="40"/>
                    </a:lnTo>
                    <a:lnTo>
                      <a:pt x="0" y="56"/>
                    </a:lnTo>
                    <a:lnTo>
                      <a:pt x="0" y="855"/>
                    </a:lnTo>
                    <a:lnTo>
                      <a:pt x="1" y="869"/>
                    </a:lnTo>
                    <a:lnTo>
                      <a:pt x="16" y="895"/>
                    </a:lnTo>
                    <a:lnTo>
                      <a:pt x="29" y="904"/>
                    </a:lnTo>
                    <a:lnTo>
                      <a:pt x="42" y="910"/>
                    </a:lnTo>
                    <a:lnTo>
                      <a:pt x="56" y="911"/>
                    </a:lnTo>
                    <a:lnTo>
                      <a:pt x="72" y="910"/>
                    </a:lnTo>
                    <a:lnTo>
                      <a:pt x="85" y="904"/>
                    </a:lnTo>
                    <a:lnTo>
                      <a:pt x="777" y="504"/>
                    </a:lnTo>
                    <a:lnTo>
                      <a:pt x="789" y="496"/>
                    </a:lnTo>
                    <a:lnTo>
                      <a:pt x="803" y="470"/>
                    </a:lnTo>
                    <a:lnTo>
                      <a:pt x="804" y="456"/>
                    </a:lnTo>
                    <a:lnTo>
                      <a:pt x="803" y="440"/>
                    </a:lnTo>
                    <a:lnTo>
                      <a:pt x="789" y="414"/>
                    </a:lnTo>
                    <a:lnTo>
                      <a:pt x="777" y="405"/>
                    </a:lnTo>
                    <a:close/>
                  </a:path>
                </a:pathLst>
              </a:custGeom>
              <a:solidFill>
                <a:srgbClr val="FC809C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10"/>
              <p:cNvSpPr>
                <a:spLocks/>
              </p:cNvSpPr>
              <p:nvPr/>
            </p:nvSpPr>
            <p:spPr bwMode="auto">
              <a:xfrm>
                <a:off x="1394519" y="6375432"/>
                <a:ext cx="128288" cy="145042"/>
              </a:xfrm>
              <a:custGeom>
                <a:avLst/>
                <a:gdLst>
                  <a:gd name="T0" fmla="*/ 777 w 804"/>
                  <a:gd name="T1" fmla="*/ 405 h 911"/>
                  <a:gd name="T2" fmla="*/ 85 w 804"/>
                  <a:gd name="T3" fmla="*/ 7 h 911"/>
                  <a:gd name="T4" fmla="*/ 72 w 804"/>
                  <a:gd name="T5" fmla="*/ 0 h 911"/>
                  <a:gd name="T6" fmla="*/ 42 w 804"/>
                  <a:gd name="T7" fmla="*/ 0 h 911"/>
                  <a:gd name="T8" fmla="*/ 29 w 804"/>
                  <a:gd name="T9" fmla="*/ 7 h 911"/>
                  <a:gd name="T10" fmla="*/ 16 w 804"/>
                  <a:gd name="T11" fmla="*/ 16 h 911"/>
                  <a:gd name="T12" fmla="*/ 1 w 804"/>
                  <a:gd name="T13" fmla="*/ 40 h 911"/>
                  <a:gd name="T14" fmla="*/ 0 w 804"/>
                  <a:gd name="T15" fmla="*/ 56 h 911"/>
                  <a:gd name="T16" fmla="*/ 0 w 804"/>
                  <a:gd name="T17" fmla="*/ 855 h 911"/>
                  <a:gd name="T18" fmla="*/ 1 w 804"/>
                  <a:gd name="T19" fmla="*/ 869 h 911"/>
                  <a:gd name="T20" fmla="*/ 16 w 804"/>
                  <a:gd name="T21" fmla="*/ 895 h 911"/>
                  <a:gd name="T22" fmla="*/ 29 w 804"/>
                  <a:gd name="T23" fmla="*/ 904 h 911"/>
                  <a:gd name="T24" fmla="*/ 42 w 804"/>
                  <a:gd name="T25" fmla="*/ 910 h 911"/>
                  <a:gd name="T26" fmla="*/ 56 w 804"/>
                  <a:gd name="T27" fmla="*/ 911 h 911"/>
                  <a:gd name="T28" fmla="*/ 72 w 804"/>
                  <a:gd name="T29" fmla="*/ 910 h 911"/>
                  <a:gd name="T30" fmla="*/ 85 w 804"/>
                  <a:gd name="T31" fmla="*/ 904 h 911"/>
                  <a:gd name="T32" fmla="*/ 777 w 804"/>
                  <a:gd name="T33" fmla="*/ 504 h 911"/>
                  <a:gd name="T34" fmla="*/ 789 w 804"/>
                  <a:gd name="T35" fmla="*/ 496 h 911"/>
                  <a:gd name="T36" fmla="*/ 803 w 804"/>
                  <a:gd name="T37" fmla="*/ 470 h 911"/>
                  <a:gd name="T38" fmla="*/ 804 w 804"/>
                  <a:gd name="T39" fmla="*/ 456 h 911"/>
                  <a:gd name="T40" fmla="*/ 803 w 804"/>
                  <a:gd name="T41" fmla="*/ 440 h 911"/>
                  <a:gd name="T42" fmla="*/ 789 w 804"/>
                  <a:gd name="T43" fmla="*/ 414 h 911"/>
                  <a:gd name="T44" fmla="*/ 777 w 804"/>
                  <a:gd name="T45" fmla="*/ 40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4" h="911">
                    <a:moveTo>
                      <a:pt x="777" y="405"/>
                    </a:moveTo>
                    <a:lnTo>
                      <a:pt x="85" y="7"/>
                    </a:lnTo>
                    <a:lnTo>
                      <a:pt x="72" y="0"/>
                    </a:lnTo>
                    <a:lnTo>
                      <a:pt x="42" y="0"/>
                    </a:lnTo>
                    <a:lnTo>
                      <a:pt x="29" y="7"/>
                    </a:lnTo>
                    <a:lnTo>
                      <a:pt x="16" y="16"/>
                    </a:lnTo>
                    <a:lnTo>
                      <a:pt x="1" y="40"/>
                    </a:lnTo>
                    <a:lnTo>
                      <a:pt x="0" y="56"/>
                    </a:lnTo>
                    <a:lnTo>
                      <a:pt x="0" y="855"/>
                    </a:lnTo>
                    <a:lnTo>
                      <a:pt x="1" y="869"/>
                    </a:lnTo>
                    <a:lnTo>
                      <a:pt x="16" y="895"/>
                    </a:lnTo>
                    <a:lnTo>
                      <a:pt x="29" y="904"/>
                    </a:lnTo>
                    <a:lnTo>
                      <a:pt x="42" y="910"/>
                    </a:lnTo>
                    <a:lnTo>
                      <a:pt x="56" y="911"/>
                    </a:lnTo>
                    <a:lnTo>
                      <a:pt x="72" y="910"/>
                    </a:lnTo>
                    <a:lnTo>
                      <a:pt x="85" y="904"/>
                    </a:lnTo>
                    <a:lnTo>
                      <a:pt x="777" y="504"/>
                    </a:lnTo>
                    <a:lnTo>
                      <a:pt x="789" y="496"/>
                    </a:lnTo>
                    <a:lnTo>
                      <a:pt x="803" y="470"/>
                    </a:lnTo>
                    <a:lnTo>
                      <a:pt x="804" y="456"/>
                    </a:lnTo>
                    <a:lnTo>
                      <a:pt x="803" y="440"/>
                    </a:lnTo>
                    <a:lnTo>
                      <a:pt x="789" y="414"/>
                    </a:lnTo>
                    <a:lnTo>
                      <a:pt x="777" y="40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모서리가 둥근 직사각형 29"/>
              <p:cNvSpPr/>
              <p:nvPr/>
            </p:nvSpPr>
            <p:spPr>
              <a:xfrm>
                <a:off x="1316685" y="6375432"/>
                <a:ext cx="36000" cy="1450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1" name="그룹 32"/>
              <p:cNvGrpSpPr/>
              <p:nvPr/>
            </p:nvGrpSpPr>
            <p:grpSpPr>
              <a:xfrm flipH="1">
                <a:off x="567622" y="6375432"/>
                <a:ext cx="208503" cy="145042"/>
                <a:chOff x="696211" y="6375432"/>
                <a:chExt cx="208503" cy="145042"/>
              </a:xfrm>
            </p:grpSpPr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7642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3" name="모서리가 둥근 직사각형 31"/>
                <p:cNvSpPr/>
                <p:nvPr/>
              </p:nvSpPr>
              <p:spPr>
                <a:xfrm>
                  <a:off x="696211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24" name="타원 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타원 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타원 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5" name="모서리가 둥근 직사각형 50"/>
            <p:cNvSpPr/>
            <p:nvPr/>
          </p:nvSpPr>
          <p:spPr>
            <a:xfrm>
              <a:off x="5006686" y="335631"/>
              <a:ext cx="3600000" cy="1452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6" name="직선 연결선 2"/>
            <p:cNvCxnSpPr/>
            <p:nvPr/>
          </p:nvCxnSpPr>
          <p:spPr>
            <a:xfrm>
              <a:off x="5114636" y="408267"/>
              <a:ext cx="2160000" cy="0"/>
            </a:xfrm>
            <a:prstGeom prst="line">
              <a:avLst/>
            </a:prstGeom>
            <a:ln w="69850" cap="rnd">
              <a:solidFill>
                <a:srgbClr val="FF99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2944255" y="1758379"/>
            <a:ext cx="63203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zh-TW" sz="1100" dirty="0" smtClean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IEEE </a:t>
            </a:r>
            <a:r>
              <a:rPr lang="en-US" altLang="zh-TW" sz="11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TRANSACTIONS ON CIRCUITS AND SYSTEMS FOR VIDEO </a:t>
            </a:r>
            <a:r>
              <a:rPr lang="en-US" altLang="zh-TW" sz="1100" dirty="0" smtClean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TECHNOLOGY, </a:t>
            </a:r>
          </a:p>
          <a:p>
            <a:pPr latinLnBrk="0"/>
            <a:r>
              <a:rPr lang="en-US" altLang="zh-TW" sz="1100" dirty="0" smtClean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VOL. 30, NO. 12, DECEMBER 2020</a:t>
            </a:r>
          </a:p>
          <a:p>
            <a:pPr latinLnBrk="0"/>
            <a:endParaRPr lang="en-US" altLang="zh-TW" sz="30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r>
              <a:rPr lang="en-US" altLang="zh-TW" sz="2400" dirty="0">
                <a:solidFill>
                  <a:schemeClr val="accent5"/>
                </a:solidFill>
                <a:latin typeface="Bahnschrift" panose="020B0502040204020203" pitchFamily="34" charset="0"/>
              </a:rPr>
              <a:t>Object Detection-Based </a:t>
            </a:r>
          </a:p>
          <a:p>
            <a:pPr latinLnBrk="0"/>
            <a:r>
              <a:rPr lang="en-US" altLang="zh-TW" sz="2400" dirty="0">
                <a:solidFill>
                  <a:schemeClr val="accent5"/>
                </a:solidFill>
                <a:latin typeface="Bahnschrift" panose="020B0502040204020203" pitchFamily="34" charset="0"/>
              </a:rPr>
              <a:t>Video Retargeting </a:t>
            </a:r>
          </a:p>
          <a:p>
            <a:pPr latinLnBrk="0"/>
            <a:r>
              <a:rPr lang="en-US" altLang="zh-TW" sz="2400" dirty="0">
                <a:solidFill>
                  <a:schemeClr val="accent5"/>
                </a:solidFill>
                <a:latin typeface="Bahnschrift" panose="020B0502040204020203" pitchFamily="34" charset="0"/>
              </a:rPr>
              <a:t>With Spatial–Temporal Consistency</a:t>
            </a:r>
          </a:p>
          <a:p>
            <a:pPr latinLnBrk="0"/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Seung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Joon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 Lee, 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Siyeong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 Lee , Sung In Cho , Member, IEEE, </a:t>
            </a:r>
          </a:p>
          <a:p>
            <a:pPr latinLnBrk="0"/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and Suk-</a:t>
            </a:r>
            <a:r>
              <a:rPr lang="en-US" altLang="zh-TW" dirty="0" err="1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Ju</a:t>
            </a:r>
            <a:r>
              <a:rPr lang="en-US" altLang="zh-TW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 Kang , Member, IEEE</a:t>
            </a:r>
          </a:p>
          <a:p>
            <a:pPr latinLnBrk="0"/>
            <a:endParaRPr lang="en-US" altLang="zh-TW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endParaRPr lang="en-US" altLang="zh-TW" sz="20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/>
            <a:endParaRPr lang="en-US" altLang="zh-TW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algn="r" latinLnBrk="0"/>
            <a:r>
              <a:rPr lang="en-US" altLang="zh-TW" sz="1600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20211020 </a:t>
            </a: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陳顗</a:t>
            </a:r>
            <a:r>
              <a:rPr lang="zh-TW" altLang="en-US" sz="1600" b="1" dirty="0" smtClean="0">
                <a:solidFill>
                  <a:schemeClr val="bg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汝</a:t>
            </a:r>
            <a:endParaRPr lang="en-US" altLang="zh-TW" sz="1600" b="1" dirty="0">
              <a:solidFill>
                <a:schemeClr val="bg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65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PROPOSED METHOD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21" y="828551"/>
            <a:ext cx="9331204" cy="2203419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6576343" y="3382252"/>
            <a:ext cx="4881570" cy="1943647"/>
            <a:chOff x="6042103" y="3344896"/>
            <a:chExt cx="4881570" cy="1943647"/>
          </a:xfrm>
        </p:grpSpPr>
        <p:sp>
          <p:nvSpPr>
            <p:cNvPr id="59" name="矩形 58"/>
            <p:cNvSpPr/>
            <p:nvPr/>
          </p:nvSpPr>
          <p:spPr>
            <a:xfrm>
              <a:off x="6042103" y="3344896"/>
              <a:ext cx="48815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50000"/>
                </a:lnSpc>
              </a:pPr>
              <a:r>
                <a: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1D </a:t>
              </a:r>
              <a:r>
                <a:rPr lang="en-US" altLang="zh-TW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RoIs</a:t>
              </a:r>
              <a:r>
                <a:rPr lang="en-US" altLang="zh-TW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 are obtained by projecting the </a:t>
              </a:r>
              <a:r>
                <a: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bounding boxes </a:t>
              </a:r>
              <a:r>
                <a:rPr lang="en-US" altLang="zh-TW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in the vertical </a:t>
              </a:r>
              <a:r>
                <a:rPr lang="en-US" altLang="zh-TW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ahnschrift" panose="020B0502040204020203" pitchFamily="34" charset="0"/>
                </a:rPr>
                <a:t>direction. </a:t>
              </a:r>
            </a:p>
          </p:txBody>
        </p: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9248" y="4618508"/>
              <a:ext cx="4208657" cy="670035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/>
          <a:srcRect b="19086"/>
          <a:stretch/>
        </p:blipFill>
        <p:spPr>
          <a:xfrm>
            <a:off x="1654221" y="3249453"/>
            <a:ext cx="4252872" cy="29632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22807" y="828551"/>
            <a:ext cx="2463977" cy="2203419"/>
          </a:xfrm>
          <a:prstGeom prst="rect">
            <a:avLst/>
          </a:prstGeom>
          <a:noFill/>
          <a:ln w="38100">
            <a:solidFill>
              <a:srgbClr val="F5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PROPOSED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868481" y="973608"/>
            <a:ext cx="10657862" cy="4335371"/>
            <a:chOff x="868481" y="876072"/>
            <a:chExt cx="10657862" cy="4335371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3784" y="1141289"/>
              <a:ext cx="4822559" cy="4070154"/>
            </a:xfrm>
            <a:prstGeom prst="rect">
              <a:avLst/>
            </a:prstGeom>
          </p:spPr>
        </p:pic>
        <p:grpSp>
          <p:nvGrpSpPr>
            <p:cNvPr id="4" name="群組 3"/>
            <p:cNvGrpSpPr/>
            <p:nvPr/>
          </p:nvGrpSpPr>
          <p:grpSpPr>
            <a:xfrm>
              <a:off x="868481" y="876072"/>
              <a:ext cx="5861503" cy="2181607"/>
              <a:chOff x="868481" y="876072"/>
              <a:chExt cx="5861503" cy="2181607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68481" y="876072"/>
                <a:ext cx="5861503" cy="8670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0">
                  <a:lnSpc>
                    <a:spcPct val="150000"/>
                  </a:lnSpc>
                </a:pPr>
                <a:r>
                  <a:rPr lang="en-US" altLang="zh-TW" dirty="0" smtClean="0">
                    <a:solidFill>
                      <a:schemeClr val="bg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The </a:t>
                </a:r>
                <a:r>
                  <a:rPr lang="en-US" altLang="zh-TW" dirty="0">
                    <a:solidFill>
                      <a:schemeClr val="bg1">
                        <a:lumMod val="50000"/>
                      </a:schemeClr>
                    </a:solidFill>
                    <a:latin typeface="Bahnschrift" panose="020B0502040204020203" pitchFamily="34" charset="0"/>
                  </a:rPr>
                  <a:t>scaling ratio map S and the scaling ratio α are calculated as follows:</a:t>
                </a:r>
              </a:p>
            </p:txBody>
          </p:sp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116" y="1821854"/>
                <a:ext cx="4822559" cy="12358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1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PROPOSED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868481" y="973608"/>
            <a:ext cx="5861503" cy="2047091"/>
            <a:chOff x="868481" y="3429699"/>
            <a:chExt cx="5861503" cy="2047091"/>
          </a:xfrm>
        </p:grpSpPr>
        <p:sp>
          <p:nvSpPr>
            <p:cNvPr id="25" name="矩形 24"/>
            <p:cNvSpPr/>
            <p:nvPr/>
          </p:nvSpPr>
          <p:spPr>
            <a:xfrm>
              <a:off x="868481" y="3429699"/>
              <a:ext cx="5861503" cy="1282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atinLnBrk="0">
                <a:lnSpc>
                  <a:spcPct val="150000"/>
                </a:lnSpc>
              </a:pPr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The </a:t>
              </a:r>
              <a:r>
                <a:rPr lang="en-US" altLang="zh-TW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new index τ , </a:t>
              </a:r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for the </a:t>
              </a:r>
              <a:r>
                <a:rPr lang="en-US" altLang="zh-TW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column in the grid map where the contents of the </a:t>
              </a:r>
              <a:r>
                <a:rPr lang="en-US" altLang="zh-TW" dirty="0" smtClean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original image </a:t>
              </a:r>
              <a:r>
                <a:rPr lang="en-US" altLang="zh-TW" dirty="0">
                  <a:solidFill>
                    <a:schemeClr val="bg1">
                      <a:lumMod val="50000"/>
                    </a:schemeClr>
                  </a:solidFill>
                  <a:latin typeface="Bahnschrift" panose="020B0502040204020203" pitchFamily="34" charset="0"/>
                </a:rPr>
                <a:t>will be relocated is determined as follows:</a:t>
              </a: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/>
            <a:srcRect l="17436"/>
            <a:stretch/>
          </p:blipFill>
          <p:spPr>
            <a:xfrm>
              <a:off x="1840992" y="4790980"/>
              <a:ext cx="3981683" cy="685810"/>
            </a:xfrm>
            <a:prstGeom prst="rect">
              <a:avLst/>
            </a:prstGeom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784" y="1238825"/>
            <a:ext cx="4822559" cy="407015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68480" y="3560699"/>
            <a:ext cx="5861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However, there may be hole columns which contain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nothing.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this case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, the resultant image is acquired using the 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directional interpolation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to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fill in the hole regions with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appropriate content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12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68481" y="876072"/>
            <a:ext cx="1045986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following problems may be encountered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:</a:t>
            </a:r>
          </a:p>
          <a:p>
            <a:pPr latinLnBrk="0">
              <a:lnSpc>
                <a:spcPct val="150000"/>
              </a:lnSpc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AutoNum type="arabicParenBoth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position and size of the bounding box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extracted from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continuous frames vary, temporal distortion may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occur when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 retargeted frame is continuously reproduced.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AutoNum type="arabicParenBoth"/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AutoNum type="arabicParenBoth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There is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no exception handling when a bounding box is not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detected in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object detection network. For example, an object in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previous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frame image may not be detected in the next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frame image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.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AutoNum type="arabicParenBoth"/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150000"/>
              </a:lnSpc>
              <a:buAutoNum type="arabicParenBoth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Processing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speed is an important consideration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 terms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of video retargeting. Using the object detection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network for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every frame is inefficient. </a:t>
            </a:r>
          </a:p>
        </p:txBody>
      </p: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PROPOSED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4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265692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68482" y="876072"/>
            <a:ext cx="58292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correlation between sequential frames is inferred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using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Siamese network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framework. </a:t>
            </a:r>
          </a:p>
          <a:p>
            <a:pPr latinLnBrk="0">
              <a:lnSpc>
                <a:spcPct val="150000"/>
              </a:lnSpc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First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, a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scene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change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point is specified between consecutive frames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that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exceeds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 specific value through an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L2 norm operation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on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continuous frame of a video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input. </a:t>
            </a:r>
          </a:p>
          <a:p>
            <a:pPr latinLnBrk="0">
              <a:lnSpc>
                <a:spcPct val="150000"/>
              </a:lnSpc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set of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frame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images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between scene change points is considered as a set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of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scene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images.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PROPOSED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167" y="1480978"/>
            <a:ext cx="4826797" cy="303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68481" y="876072"/>
            <a:ext cx="6126085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bounding box image B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t−1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of the previous frame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image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−1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and the entire image F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of the current frame are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inputs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to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same network ψ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 latinLnBrk="0">
              <a:lnSpc>
                <a:spcPct val="150000"/>
              </a:lnSpc>
            </a:pPr>
            <a:endParaRPr lang="en-US" altLang="zh-TW" sz="12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cross correlation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is performed for each feature map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extracted from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network ψ, so that the object Obj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t−1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in the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bounding box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B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t−1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in the previous frame is present in the current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frame image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, to predict the position of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Obj</a:t>
            </a:r>
            <a:r>
              <a:rPr lang="en-US" altLang="zh-TW" sz="1200" dirty="0" err="1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.</a:t>
            </a:r>
          </a:p>
          <a:p>
            <a:pPr latinLnBrk="0">
              <a:lnSpc>
                <a:spcPct val="150000"/>
              </a:lnSpc>
            </a:pPr>
            <a:endParaRPr lang="en-US" altLang="zh-TW" sz="12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new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position and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size of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Obj</a:t>
            </a:r>
            <a:r>
              <a:rPr lang="en-US" altLang="zh-TW" sz="12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is represented by a relative variation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vector for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Obj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t−1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, and the updated bounding box data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B</a:t>
            </a:r>
            <a:r>
              <a:rPr lang="en-US" altLang="zh-TW" sz="1200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is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repeated for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prediction of Obj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t+1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used.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PROPOSED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65" y="2268187"/>
            <a:ext cx="4776831" cy="264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5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68481" y="876072"/>
            <a:ext cx="6324799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fine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size and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position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difference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of the bounding box can be seen as a tremble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continuous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frame playback that results in a slightly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amplified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heterogeneity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 the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video. </a:t>
            </a:r>
          </a:p>
          <a:p>
            <a:pPr latinLnBrk="0">
              <a:lnSpc>
                <a:spcPct val="150000"/>
              </a:lnSpc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This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problem is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solved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by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using an exponential average filter in 1D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for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frames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same scene.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exponential average filtering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as follows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 latinLnBrk="0">
              <a:lnSpc>
                <a:spcPct val="150000"/>
              </a:lnSpc>
            </a:pPr>
            <a:endParaRPr lang="en-US" altLang="zh-TW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sz="1100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Experimentally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confirmed that we can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get the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most natural retargeted video when γ is 0.10.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PROPOSED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65" y="2268187"/>
            <a:ext cx="4776831" cy="264096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81" y="4335536"/>
            <a:ext cx="52863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68481" y="876072"/>
            <a:ext cx="602338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Sometimes, due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to the inaccuracy of the object detection and the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object tracking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, the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can be distorted in the retargeted video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pPr latinLnBrk="0">
              <a:lnSpc>
                <a:spcPct val="150000"/>
              </a:lnSpc>
            </a:pPr>
            <a:endParaRPr lang="en-US" altLang="zh-TW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To prevent this, Intersection over Union (IOU) between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currently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inferred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and the accumulated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is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measured and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reflected in determining γ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.</a:t>
            </a:r>
          </a:p>
        </p:txBody>
      </p: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PROPOSED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65" y="2268187"/>
            <a:ext cx="4776831" cy="264096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81" y="4054140"/>
            <a:ext cx="52673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68481" y="876072"/>
            <a:ext cx="1065786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If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are too large, the background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area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should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be more stretched to satisfy the target aspect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ratio.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this case, hole columns occur in background region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retargeted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frame image.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sz="12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To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address this problem, the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proposed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 sets the ratio to allow adaptive scaling according to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size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of the object, considering aspect ratios for the input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and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output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images.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PROPOSED 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647" y="3701614"/>
            <a:ext cx="6439529" cy="24838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81" y="3032314"/>
            <a:ext cx="52387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EXPERIMENTAL RESULTS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2" y="876072"/>
            <a:ext cx="977181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Implementation</a:t>
            </a:r>
          </a:p>
          <a:p>
            <a:pPr marL="342900" indent="-342900" latinLnBrk="0">
              <a:lnSpc>
                <a:spcPct val="150000"/>
              </a:lnSpc>
              <a:buAutoNum type="alphaUcPeriod"/>
            </a:pP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YOLO v3 model based on </a:t>
            </a:r>
            <a:r>
              <a:rPr lang="en-US" altLang="zh-TW" dirty="0" err="1" smtClean="0">
                <a:solidFill>
                  <a:schemeClr val="accent5"/>
                </a:solidFill>
                <a:latin typeface="Bahnschrift" panose="020B0502040204020203" pitchFamily="34" charset="0"/>
              </a:rPr>
              <a:t>darknet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was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used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as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object detection network.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In </a:t>
            </a:r>
            <a:r>
              <a:rPr lang="en-US" altLang="zh-TW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darknet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implementation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, the operation speed of the pooling layer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is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dramatically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fast.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YOLO v3 model was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pretrained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for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VOC_devkit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dataset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 be used in the experiments.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For the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object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tracking network, five layers of the </a:t>
            </a: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pre-trained 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VGG-16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network were extracted and used as an encoding network.</a:t>
            </a:r>
          </a:p>
          <a:p>
            <a:pPr latinLnBrk="0">
              <a:lnSpc>
                <a:spcPct val="150000"/>
              </a:lnSpc>
            </a:pP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same two networks were used as the Siamese structure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enable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object tracking through cross correlation.</a:t>
            </a:r>
            <a:endParaRPr lang="en-US" altLang="zh-TW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5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sp>
          <p:nvSpPr>
            <p:cNvPr id="5" name="양쪽 모서리가 둥근 사각형 4"/>
            <p:cNvSpPr/>
            <p:nvPr/>
          </p:nvSpPr>
          <p:spPr>
            <a:xfrm>
              <a:off x="321277" y="158825"/>
              <a:ext cx="11552822" cy="540000"/>
            </a:xfrm>
            <a:prstGeom prst="round2SameRect">
              <a:avLst>
                <a:gd name="adj1" fmla="val 30688"/>
                <a:gd name="adj2" fmla="val 0"/>
              </a:avLst>
            </a:prstGeom>
            <a:solidFill>
              <a:srgbClr val="FFCCCC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21277" y="698825"/>
              <a:ext cx="11552822" cy="6159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9284636" y="365048"/>
              <a:ext cx="955185" cy="145042"/>
              <a:chOff x="567622" y="6375432"/>
              <a:chExt cx="955185" cy="145042"/>
            </a:xfrm>
          </p:grpSpPr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000116" y="6375432"/>
                <a:ext cx="128288" cy="145042"/>
              </a:xfrm>
              <a:custGeom>
                <a:avLst/>
                <a:gdLst>
                  <a:gd name="T0" fmla="*/ 777 w 804"/>
                  <a:gd name="T1" fmla="*/ 405 h 911"/>
                  <a:gd name="T2" fmla="*/ 85 w 804"/>
                  <a:gd name="T3" fmla="*/ 7 h 911"/>
                  <a:gd name="T4" fmla="*/ 72 w 804"/>
                  <a:gd name="T5" fmla="*/ 0 h 911"/>
                  <a:gd name="T6" fmla="*/ 42 w 804"/>
                  <a:gd name="T7" fmla="*/ 0 h 911"/>
                  <a:gd name="T8" fmla="*/ 29 w 804"/>
                  <a:gd name="T9" fmla="*/ 7 h 911"/>
                  <a:gd name="T10" fmla="*/ 16 w 804"/>
                  <a:gd name="T11" fmla="*/ 16 h 911"/>
                  <a:gd name="T12" fmla="*/ 1 w 804"/>
                  <a:gd name="T13" fmla="*/ 40 h 911"/>
                  <a:gd name="T14" fmla="*/ 0 w 804"/>
                  <a:gd name="T15" fmla="*/ 56 h 911"/>
                  <a:gd name="T16" fmla="*/ 0 w 804"/>
                  <a:gd name="T17" fmla="*/ 855 h 911"/>
                  <a:gd name="T18" fmla="*/ 1 w 804"/>
                  <a:gd name="T19" fmla="*/ 869 h 911"/>
                  <a:gd name="T20" fmla="*/ 16 w 804"/>
                  <a:gd name="T21" fmla="*/ 895 h 911"/>
                  <a:gd name="T22" fmla="*/ 29 w 804"/>
                  <a:gd name="T23" fmla="*/ 904 h 911"/>
                  <a:gd name="T24" fmla="*/ 42 w 804"/>
                  <a:gd name="T25" fmla="*/ 910 h 911"/>
                  <a:gd name="T26" fmla="*/ 56 w 804"/>
                  <a:gd name="T27" fmla="*/ 911 h 911"/>
                  <a:gd name="T28" fmla="*/ 72 w 804"/>
                  <a:gd name="T29" fmla="*/ 910 h 911"/>
                  <a:gd name="T30" fmla="*/ 85 w 804"/>
                  <a:gd name="T31" fmla="*/ 904 h 911"/>
                  <a:gd name="T32" fmla="*/ 777 w 804"/>
                  <a:gd name="T33" fmla="*/ 504 h 911"/>
                  <a:gd name="T34" fmla="*/ 789 w 804"/>
                  <a:gd name="T35" fmla="*/ 496 h 911"/>
                  <a:gd name="T36" fmla="*/ 803 w 804"/>
                  <a:gd name="T37" fmla="*/ 470 h 911"/>
                  <a:gd name="T38" fmla="*/ 804 w 804"/>
                  <a:gd name="T39" fmla="*/ 456 h 911"/>
                  <a:gd name="T40" fmla="*/ 803 w 804"/>
                  <a:gd name="T41" fmla="*/ 440 h 911"/>
                  <a:gd name="T42" fmla="*/ 789 w 804"/>
                  <a:gd name="T43" fmla="*/ 414 h 911"/>
                  <a:gd name="T44" fmla="*/ 777 w 804"/>
                  <a:gd name="T45" fmla="*/ 40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4" h="911">
                    <a:moveTo>
                      <a:pt x="777" y="405"/>
                    </a:moveTo>
                    <a:lnTo>
                      <a:pt x="85" y="7"/>
                    </a:lnTo>
                    <a:lnTo>
                      <a:pt x="72" y="0"/>
                    </a:lnTo>
                    <a:lnTo>
                      <a:pt x="42" y="0"/>
                    </a:lnTo>
                    <a:lnTo>
                      <a:pt x="29" y="7"/>
                    </a:lnTo>
                    <a:lnTo>
                      <a:pt x="16" y="16"/>
                    </a:lnTo>
                    <a:lnTo>
                      <a:pt x="1" y="40"/>
                    </a:lnTo>
                    <a:lnTo>
                      <a:pt x="0" y="56"/>
                    </a:lnTo>
                    <a:lnTo>
                      <a:pt x="0" y="855"/>
                    </a:lnTo>
                    <a:lnTo>
                      <a:pt x="1" y="869"/>
                    </a:lnTo>
                    <a:lnTo>
                      <a:pt x="16" y="895"/>
                    </a:lnTo>
                    <a:lnTo>
                      <a:pt x="29" y="904"/>
                    </a:lnTo>
                    <a:lnTo>
                      <a:pt x="42" y="910"/>
                    </a:lnTo>
                    <a:lnTo>
                      <a:pt x="56" y="911"/>
                    </a:lnTo>
                    <a:lnTo>
                      <a:pt x="72" y="910"/>
                    </a:lnTo>
                    <a:lnTo>
                      <a:pt x="85" y="904"/>
                    </a:lnTo>
                    <a:lnTo>
                      <a:pt x="777" y="504"/>
                    </a:lnTo>
                    <a:lnTo>
                      <a:pt x="789" y="496"/>
                    </a:lnTo>
                    <a:lnTo>
                      <a:pt x="803" y="470"/>
                    </a:lnTo>
                    <a:lnTo>
                      <a:pt x="804" y="456"/>
                    </a:lnTo>
                    <a:lnTo>
                      <a:pt x="803" y="440"/>
                    </a:lnTo>
                    <a:lnTo>
                      <a:pt x="789" y="414"/>
                    </a:lnTo>
                    <a:lnTo>
                      <a:pt x="777" y="405"/>
                    </a:lnTo>
                    <a:close/>
                  </a:path>
                </a:pathLst>
              </a:custGeom>
              <a:solidFill>
                <a:srgbClr val="FC809C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0"/>
              <p:cNvSpPr>
                <a:spLocks/>
              </p:cNvSpPr>
              <p:nvPr/>
            </p:nvSpPr>
            <p:spPr bwMode="auto">
              <a:xfrm>
                <a:off x="1394519" y="6375432"/>
                <a:ext cx="128288" cy="145042"/>
              </a:xfrm>
              <a:custGeom>
                <a:avLst/>
                <a:gdLst>
                  <a:gd name="T0" fmla="*/ 777 w 804"/>
                  <a:gd name="T1" fmla="*/ 405 h 911"/>
                  <a:gd name="T2" fmla="*/ 85 w 804"/>
                  <a:gd name="T3" fmla="*/ 7 h 911"/>
                  <a:gd name="T4" fmla="*/ 72 w 804"/>
                  <a:gd name="T5" fmla="*/ 0 h 911"/>
                  <a:gd name="T6" fmla="*/ 42 w 804"/>
                  <a:gd name="T7" fmla="*/ 0 h 911"/>
                  <a:gd name="T8" fmla="*/ 29 w 804"/>
                  <a:gd name="T9" fmla="*/ 7 h 911"/>
                  <a:gd name="T10" fmla="*/ 16 w 804"/>
                  <a:gd name="T11" fmla="*/ 16 h 911"/>
                  <a:gd name="T12" fmla="*/ 1 w 804"/>
                  <a:gd name="T13" fmla="*/ 40 h 911"/>
                  <a:gd name="T14" fmla="*/ 0 w 804"/>
                  <a:gd name="T15" fmla="*/ 56 h 911"/>
                  <a:gd name="T16" fmla="*/ 0 w 804"/>
                  <a:gd name="T17" fmla="*/ 855 h 911"/>
                  <a:gd name="T18" fmla="*/ 1 w 804"/>
                  <a:gd name="T19" fmla="*/ 869 h 911"/>
                  <a:gd name="T20" fmla="*/ 16 w 804"/>
                  <a:gd name="T21" fmla="*/ 895 h 911"/>
                  <a:gd name="T22" fmla="*/ 29 w 804"/>
                  <a:gd name="T23" fmla="*/ 904 h 911"/>
                  <a:gd name="T24" fmla="*/ 42 w 804"/>
                  <a:gd name="T25" fmla="*/ 910 h 911"/>
                  <a:gd name="T26" fmla="*/ 56 w 804"/>
                  <a:gd name="T27" fmla="*/ 911 h 911"/>
                  <a:gd name="T28" fmla="*/ 72 w 804"/>
                  <a:gd name="T29" fmla="*/ 910 h 911"/>
                  <a:gd name="T30" fmla="*/ 85 w 804"/>
                  <a:gd name="T31" fmla="*/ 904 h 911"/>
                  <a:gd name="T32" fmla="*/ 777 w 804"/>
                  <a:gd name="T33" fmla="*/ 504 h 911"/>
                  <a:gd name="T34" fmla="*/ 789 w 804"/>
                  <a:gd name="T35" fmla="*/ 496 h 911"/>
                  <a:gd name="T36" fmla="*/ 803 w 804"/>
                  <a:gd name="T37" fmla="*/ 470 h 911"/>
                  <a:gd name="T38" fmla="*/ 804 w 804"/>
                  <a:gd name="T39" fmla="*/ 456 h 911"/>
                  <a:gd name="T40" fmla="*/ 803 w 804"/>
                  <a:gd name="T41" fmla="*/ 440 h 911"/>
                  <a:gd name="T42" fmla="*/ 789 w 804"/>
                  <a:gd name="T43" fmla="*/ 414 h 911"/>
                  <a:gd name="T44" fmla="*/ 777 w 804"/>
                  <a:gd name="T45" fmla="*/ 40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4" h="911">
                    <a:moveTo>
                      <a:pt x="777" y="405"/>
                    </a:moveTo>
                    <a:lnTo>
                      <a:pt x="85" y="7"/>
                    </a:lnTo>
                    <a:lnTo>
                      <a:pt x="72" y="0"/>
                    </a:lnTo>
                    <a:lnTo>
                      <a:pt x="42" y="0"/>
                    </a:lnTo>
                    <a:lnTo>
                      <a:pt x="29" y="7"/>
                    </a:lnTo>
                    <a:lnTo>
                      <a:pt x="16" y="16"/>
                    </a:lnTo>
                    <a:lnTo>
                      <a:pt x="1" y="40"/>
                    </a:lnTo>
                    <a:lnTo>
                      <a:pt x="0" y="56"/>
                    </a:lnTo>
                    <a:lnTo>
                      <a:pt x="0" y="855"/>
                    </a:lnTo>
                    <a:lnTo>
                      <a:pt x="1" y="869"/>
                    </a:lnTo>
                    <a:lnTo>
                      <a:pt x="16" y="895"/>
                    </a:lnTo>
                    <a:lnTo>
                      <a:pt x="29" y="904"/>
                    </a:lnTo>
                    <a:lnTo>
                      <a:pt x="42" y="910"/>
                    </a:lnTo>
                    <a:lnTo>
                      <a:pt x="56" y="911"/>
                    </a:lnTo>
                    <a:lnTo>
                      <a:pt x="72" y="910"/>
                    </a:lnTo>
                    <a:lnTo>
                      <a:pt x="85" y="904"/>
                    </a:lnTo>
                    <a:lnTo>
                      <a:pt x="777" y="504"/>
                    </a:lnTo>
                    <a:lnTo>
                      <a:pt x="789" y="496"/>
                    </a:lnTo>
                    <a:lnTo>
                      <a:pt x="803" y="470"/>
                    </a:lnTo>
                    <a:lnTo>
                      <a:pt x="804" y="456"/>
                    </a:lnTo>
                    <a:lnTo>
                      <a:pt x="803" y="440"/>
                    </a:lnTo>
                    <a:lnTo>
                      <a:pt x="789" y="414"/>
                    </a:lnTo>
                    <a:lnTo>
                      <a:pt x="777" y="405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모서리가 둥근 직사각형 29"/>
              <p:cNvSpPr/>
              <p:nvPr/>
            </p:nvSpPr>
            <p:spPr>
              <a:xfrm>
                <a:off x="1316685" y="6375432"/>
                <a:ext cx="36000" cy="14504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3" name="그룹 32"/>
              <p:cNvGrpSpPr/>
              <p:nvPr/>
            </p:nvGrpSpPr>
            <p:grpSpPr>
              <a:xfrm flipH="1">
                <a:off x="567622" y="6375432"/>
                <a:ext cx="208503" cy="145042"/>
                <a:chOff x="696211" y="6375432"/>
                <a:chExt cx="208503" cy="145042"/>
              </a:xfrm>
            </p:grpSpPr>
            <p:sp>
              <p:nvSpPr>
                <p:cNvPr id="31" name="Freeform 10"/>
                <p:cNvSpPr>
                  <a:spLocks/>
                </p:cNvSpPr>
                <p:nvPr/>
              </p:nvSpPr>
              <p:spPr bwMode="auto">
                <a:xfrm>
                  <a:off x="77642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모서리가 둥근 직사각형 31"/>
                <p:cNvSpPr/>
                <p:nvPr/>
              </p:nvSpPr>
              <p:spPr>
                <a:xfrm>
                  <a:off x="696211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" name="타원 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타원 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모서리가 둥근 직사각형 50"/>
            <p:cNvSpPr/>
            <p:nvPr/>
          </p:nvSpPr>
          <p:spPr>
            <a:xfrm>
              <a:off x="5006686" y="335631"/>
              <a:ext cx="3600000" cy="14527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cxnSp>
          <p:nvCxnSpPr>
            <p:cNvPr id="3" name="직선 연결선 2"/>
            <p:cNvCxnSpPr/>
            <p:nvPr/>
          </p:nvCxnSpPr>
          <p:spPr>
            <a:xfrm>
              <a:off x="5114636" y="408267"/>
              <a:ext cx="2160000" cy="0"/>
            </a:xfrm>
            <a:prstGeom prst="line">
              <a:avLst/>
            </a:prstGeom>
            <a:ln w="69850" cap="rnd">
              <a:solidFill>
                <a:srgbClr val="FF999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>
            <a:off x="5778099" y="1889327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sz="2000" b="1" dirty="0" smtClean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01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	INTRODUCTION</a:t>
            </a:r>
            <a:endParaRPr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ko-KR" sz="2000" b="1" dirty="0" smtClean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02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	PROPOSED 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METHOD</a:t>
            </a:r>
          </a:p>
          <a:p>
            <a:pPr>
              <a:lnSpc>
                <a:spcPct val="250000"/>
              </a:lnSpc>
            </a:pPr>
            <a:r>
              <a:rPr lang="en-US" altLang="ko-KR" sz="2000" b="1" dirty="0" smtClean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03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	</a:t>
            </a: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EXPERIMENTAL RESULTS</a:t>
            </a:r>
            <a:endParaRPr lang="en-US" altLang="ko-KR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250000"/>
              </a:lnSpc>
            </a:pPr>
            <a:r>
              <a:rPr lang="en-US" altLang="ko-KR" sz="2000" b="1" dirty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04 </a:t>
            </a:r>
            <a:r>
              <a:rPr lang="en-US" altLang="ko-KR" sz="2000" b="1" dirty="0" smtClean="0">
                <a:solidFill>
                  <a:schemeClr val="bg1">
                    <a:lumMod val="75000"/>
                  </a:schemeClr>
                </a:solidFill>
                <a:latin typeface="Bahnschrift SemiBold" panose="020B0502040204020203" pitchFamily="34" charset="0"/>
              </a:rPr>
              <a:t>	</a:t>
            </a:r>
            <a:r>
              <a:rPr lang="en-US" altLang="ko-K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CONCLUSION</a:t>
            </a:r>
            <a:endParaRPr lang="en-US" altLang="ko-KR" sz="2000" b="1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54" name="Picture 10" descr="Jackson Digi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516" y="2192941"/>
            <a:ext cx="2866485" cy="286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EXPERIMENTAL RESULTS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2" y="876072"/>
            <a:ext cx="97718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 evaluate the proposed method, 30 fps Full HD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video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with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 ratio of 16:9 were retargeted to a ratio of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21:9,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which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is a widely used case in these days.</a:t>
            </a:r>
            <a:endParaRPr lang="en-US" altLang="zh-TW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25" y="1878152"/>
            <a:ext cx="108299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EXPERIMENTAL RESULTS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2" y="876072"/>
            <a:ext cx="5306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proposed method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adapted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aspect ratio with the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well preserved.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200000"/>
              </a:lnSpc>
            </a:pP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20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Additionally,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new location of the </a:t>
            </a:r>
            <a:r>
              <a:rPr lang="en-US" altLang="zh-TW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in the retargeted image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maintained</a:t>
            </a:r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structural characteristics of the input video.</a:t>
            </a:r>
            <a:endParaRPr lang="en-US" altLang="zh-TW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169" y="994087"/>
            <a:ext cx="5001891" cy="521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6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EXPERIMENTAL RESULTS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868481" y="1453350"/>
            <a:ext cx="10654460" cy="4093414"/>
            <a:chOff x="1128404" y="1440231"/>
            <a:chExt cx="10654460" cy="409341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3"/>
            <a:srcRect t="442"/>
            <a:stretch/>
          </p:blipFill>
          <p:spPr>
            <a:xfrm>
              <a:off x="1128404" y="1484416"/>
              <a:ext cx="5276850" cy="4049229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6489" y="1440231"/>
              <a:ext cx="5286375" cy="3876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20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ko-K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</a:rPr>
              <a:t>CONCLUSION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2" y="876072"/>
            <a:ext cx="987519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B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ased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on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DNNs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object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detection and object tracking was an effective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video</a:t>
            </a:r>
            <a:r>
              <a:rPr lang="zh-TW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retargeting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algorithm that does not require heavy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post-processing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reduce computational complexity, a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suitable architecture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using a low-complexity object tracking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networks was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created.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All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retargeting tasks were processed in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scene units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, and retargeted frames in the same scene were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able to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obtain target frame images of new ratios with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minimal spatial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and temporal artifacts.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171450" indent="-1714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TW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Qualitative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and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quantitative experimental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results demonstrated that the proposed method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is more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stable than existing methods in terms of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spatial-temporal aspects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However, motions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distorted the surrounding structures or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logos slightly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in some cases. </a:t>
            </a:r>
            <a:endParaRPr lang="en-US" altLang="zh-TW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94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1" y="876072"/>
            <a:ext cx="104598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en-US" altLang="zh-TW" dirty="0">
                <a:solidFill>
                  <a:schemeClr val="accent5"/>
                </a:solidFill>
                <a:latin typeface="Bahnschrift" panose="020B0502040204020203" pitchFamily="34" charset="0"/>
              </a:rPr>
              <a:t>Video Retargeting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is a task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that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converts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image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sequences with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 certain resolution into a new image sequence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with different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resolution and aspect ratio.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200000"/>
              </a:lnSpc>
            </a:pP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200000"/>
              </a:lnSpc>
            </a:pP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istinguishing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between areas to be distorted and areas not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to be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distorted in the video is a key factor in the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performance of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the video retargeting method. 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200000"/>
              </a:lnSpc>
            </a:pPr>
            <a:endParaRPr lang="en-US" altLang="zh-TW" dirty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20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Additionally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, the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temporal consistency 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between consecutive frame images should </a:t>
            </a:r>
            <a:r>
              <a:rPr lang="en-US" altLang="zh-TW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be considered</a:t>
            </a:r>
            <a:r>
              <a:rPr lang="en-US" altLang="zh-TW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" panose="020B0502040204020203" pitchFamily="34" charset="0"/>
              </a:rPr>
              <a:t>.</a:t>
            </a:r>
            <a:endParaRPr lang="en-US" altLang="zh-TW" dirty="0" smtClean="0">
              <a:solidFill>
                <a:schemeClr val="tx1">
                  <a:lumMod val="50000"/>
                  <a:lumOff val="50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8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1" y="876072"/>
            <a:ext cx="104598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Previous studies related to image and video retargeting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are divided into : </a:t>
            </a:r>
          </a:p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imple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resizing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methods</a:t>
            </a:r>
          </a:p>
          <a:p>
            <a:pPr marL="742950" lvl="1" indent="-285750" latinLnBrk="0">
              <a:lnSpc>
                <a:spcPct val="150000"/>
              </a:lnSpc>
              <a:buFontTx/>
              <a:buChar char="-"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linear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scaling</a:t>
            </a:r>
          </a:p>
          <a:p>
            <a:pPr marL="742950" lvl="1" indent="-285750" latinLnBrk="0">
              <a:lnSpc>
                <a:spcPct val="150000"/>
              </a:lnSpc>
              <a:buFontTx/>
              <a:buChar char="-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cropping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742950" lvl="1" indent="-285750" latinLnBrk="0">
              <a:lnSpc>
                <a:spcPct val="150000"/>
              </a:lnSpc>
              <a:buFontTx/>
              <a:buChar char="-"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letterbox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inserting</a:t>
            </a:r>
            <a:endParaRPr lang="en-US" altLang="zh-TW" sz="300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Energy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optimization model-based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methods</a:t>
            </a:r>
          </a:p>
          <a:p>
            <a:pPr lvl="1"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Saliency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is estimated in many cases to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select 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regions of interest (</a:t>
            </a:r>
            <a:r>
              <a:rPr lang="en-US" altLang="zh-TW" dirty="0" err="1" smtClean="0">
                <a:solidFill>
                  <a:schemeClr val="accent5"/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)</a:t>
            </a:r>
            <a:endParaRPr lang="en-US" altLang="zh-TW" sz="300" dirty="0" smtClean="0">
              <a:solidFill>
                <a:schemeClr val="accent5"/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Deep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neural network (DNN)-based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methods</a:t>
            </a:r>
          </a:p>
          <a:p>
            <a:pPr lvl="1" latinLnBrk="0">
              <a:lnSpc>
                <a:spcPct val="20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to minimize the distortion of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semantically important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parts while maintaining the structural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characteristics of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image.</a:t>
            </a:r>
          </a:p>
        </p:txBody>
      </p:sp>
      <p:sp>
        <p:nvSpPr>
          <p:cNvPr id="2" name="矩形 1"/>
          <p:cNvSpPr/>
          <p:nvPr/>
        </p:nvSpPr>
        <p:spPr>
          <a:xfrm>
            <a:off x="4143011" y="1707068"/>
            <a:ext cx="3231566" cy="646331"/>
          </a:xfrm>
          <a:prstGeom prst="rect">
            <a:avLst/>
          </a:prstGeom>
          <a:ln w="19050" cap="rnd">
            <a:solidFill>
              <a:srgbClr val="F59999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latinLnBrk="0"/>
            <a:r>
              <a:rPr lang="en-US" altLang="zh-TW" dirty="0" smtClean="0">
                <a:solidFill>
                  <a:srgbClr val="F27A7A"/>
                </a:solidFill>
                <a:latin typeface="Bahnschrift" panose="020B0502040204020203" pitchFamily="34" charset="0"/>
              </a:rPr>
              <a:t>D</a:t>
            </a:r>
            <a:r>
              <a:rPr lang="zh-TW" altLang="en-US" dirty="0" smtClean="0">
                <a:solidFill>
                  <a:srgbClr val="F27A7A"/>
                </a:solidFill>
                <a:latin typeface="Bahnschrift" panose="020B0502040204020203" pitchFamily="34" charset="0"/>
              </a:rPr>
              <a:t>o </a:t>
            </a:r>
            <a:r>
              <a:rPr lang="zh-TW" altLang="en-US" dirty="0">
                <a:solidFill>
                  <a:srgbClr val="F27A7A"/>
                </a:solidFill>
                <a:latin typeface="Bahnschrift" panose="020B0502040204020203" pitchFamily="34" charset="0"/>
              </a:rPr>
              <a:t>not contain any </a:t>
            </a:r>
            <a:r>
              <a:rPr lang="zh-TW" altLang="en-US" dirty="0" smtClean="0">
                <a:solidFill>
                  <a:srgbClr val="F27A7A"/>
                </a:solidFill>
                <a:latin typeface="Bahnschrift" panose="020B0502040204020203" pitchFamily="34" charset="0"/>
              </a:rPr>
              <a:t>semantic analysis </a:t>
            </a:r>
            <a:r>
              <a:rPr lang="zh-TW" altLang="en-US" dirty="0">
                <a:solidFill>
                  <a:srgbClr val="F27A7A"/>
                </a:solidFill>
                <a:latin typeface="Bahnschrift" panose="020B0502040204020203" pitchFamily="34" charset="0"/>
              </a:rPr>
              <a:t>of images</a:t>
            </a:r>
            <a:r>
              <a:rPr lang="zh-TW" altLang="en-US" dirty="0" smtClean="0">
                <a:solidFill>
                  <a:srgbClr val="F27A7A"/>
                </a:solidFill>
                <a:latin typeface="Bahnschrift" panose="020B0502040204020203" pitchFamily="34" charset="0"/>
              </a:rPr>
              <a:t>.</a:t>
            </a:r>
            <a:endParaRPr lang="en-US" altLang="zh-TW" dirty="0" smtClean="0">
              <a:solidFill>
                <a:srgbClr val="F27A7A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7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1" y="876072"/>
            <a:ext cx="104598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Previous studies related to image and video retargeting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are divided into : </a:t>
            </a:r>
          </a:p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imple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resizing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methods</a:t>
            </a:r>
          </a:p>
          <a:p>
            <a:pPr marL="742950" lvl="1" indent="-285750" latinLnBrk="0">
              <a:lnSpc>
                <a:spcPct val="150000"/>
              </a:lnSpc>
              <a:buFontTx/>
              <a:buChar char="-"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linear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scaling</a:t>
            </a:r>
          </a:p>
          <a:p>
            <a:pPr marL="742950" lvl="1" indent="-285750" latinLnBrk="0">
              <a:lnSpc>
                <a:spcPct val="150000"/>
              </a:lnSpc>
              <a:buFontTx/>
              <a:buChar char="-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cropping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742950" lvl="1" indent="-285750" latinLnBrk="0">
              <a:lnSpc>
                <a:spcPct val="150000"/>
              </a:lnSpc>
              <a:buFontTx/>
              <a:buChar char="-"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letterbox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inserting</a:t>
            </a:r>
            <a:endParaRPr lang="en-US" altLang="zh-TW" sz="300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Energy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optimization model-based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methods</a:t>
            </a:r>
          </a:p>
          <a:p>
            <a:pPr lvl="1"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Saliency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is estimated in many cases to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select 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regions of interest (</a:t>
            </a:r>
            <a:r>
              <a:rPr lang="en-US" altLang="zh-TW" dirty="0" err="1" smtClean="0">
                <a:solidFill>
                  <a:schemeClr val="accent5"/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)</a:t>
            </a:r>
            <a:endParaRPr lang="en-US" altLang="zh-TW" sz="300" dirty="0" smtClean="0">
              <a:solidFill>
                <a:schemeClr val="accent5"/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Deep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neural network (DNN)-based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methods</a:t>
            </a:r>
          </a:p>
          <a:p>
            <a:pPr lvl="1" latinLnBrk="0">
              <a:lnSpc>
                <a:spcPct val="20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to minimize the distortion of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semantically important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parts while maintaining the structural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characteristics of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image.</a:t>
            </a:r>
          </a:p>
        </p:txBody>
      </p:sp>
      <p:sp>
        <p:nvSpPr>
          <p:cNvPr id="20" name="矩形 19"/>
          <p:cNvSpPr/>
          <p:nvPr/>
        </p:nvSpPr>
        <p:spPr>
          <a:xfrm>
            <a:off x="5917783" y="842121"/>
            <a:ext cx="5127225" cy="3016210"/>
          </a:xfrm>
          <a:prstGeom prst="rect">
            <a:avLst/>
          </a:prstGeom>
          <a:ln w="19050" cap="rnd">
            <a:solidFill>
              <a:srgbClr val="F59999"/>
            </a:solidFill>
            <a:prstDash val="solid"/>
            <a:beve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80000">
            <a:spAutoFit/>
          </a:bodyPr>
          <a:lstStyle/>
          <a:p>
            <a:pPr marL="342900" indent="-342900" latinLnBrk="0">
              <a:buAutoNum type="arabicParenBoth"/>
            </a:pPr>
            <a:r>
              <a:rPr lang="en-US" altLang="zh-TW" dirty="0" smtClean="0">
                <a:solidFill>
                  <a:srgbClr val="F27A7A"/>
                </a:solidFill>
                <a:latin typeface="Bahnschrift" panose="020B0502040204020203" pitchFamily="34" charset="0"/>
              </a:rPr>
              <a:t>Merely calculating </a:t>
            </a:r>
            <a:r>
              <a:rPr lang="en-US" altLang="zh-TW" dirty="0" err="1">
                <a:solidFill>
                  <a:srgbClr val="F27A7A"/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rgbClr val="F27A7A"/>
                </a:solidFill>
                <a:latin typeface="Bahnschrift" panose="020B0502040204020203" pitchFamily="34" charset="0"/>
              </a:rPr>
              <a:t> with pixel-wise </a:t>
            </a:r>
            <a:r>
              <a:rPr lang="en-US" altLang="zh-TW" dirty="0" smtClean="0">
                <a:solidFill>
                  <a:srgbClr val="F27A7A"/>
                </a:solidFill>
                <a:latin typeface="Bahnschrift" panose="020B0502040204020203" pitchFamily="34" charset="0"/>
              </a:rPr>
              <a:t>low-level </a:t>
            </a:r>
            <a:r>
              <a:rPr lang="en-US" altLang="zh-TW" dirty="0">
                <a:solidFill>
                  <a:srgbClr val="F27A7A"/>
                </a:solidFill>
                <a:latin typeface="Bahnschrift" panose="020B0502040204020203" pitchFamily="34" charset="0"/>
              </a:rPr>
              <a:t>features of </a:t>
            </a:r>
            <a:r>
              <a:rPr lang="en-US" altLang="zh-TW" dirty="0" smtClean="0">
                <a:solidFill>
                  <a:srgbClr val="F27A7A"/>
                </a:solidFill>
                <a:latin typeface="Bahnschrift" panose="020B0502040204020203" pitchFamily="34" charset="0"/>
              </a:rPr>
              <a:t>the image </a:t>
            </a:r>
            <a:r>
              <a:rPr lang="en-US" altLang="zh-TW" dirty="0">
                <a:solidFill>
                  <a:srgbClr val="F27A7A"/>
                </a:solidFill>
                <a:latin typeface="Bahnschrift" panose="020B0502040204020203" pitchFamily="34" charset="0"/>
              </a:rPr>
              <a:t>does not consider the cognitive characteristics of </a:t>
            </a:r>
            <a:r>
              <a:rPr lang="en-US" altLang="zh-TW" dirty="0" smtClean="0">
                <a:solidFill>
                  <a:srgbClr val="F27A7A"/>
                </a:solidFill>
                <a:latin typeface="Bahnschrift" panose="020B0502040204020203" pitchFamily="34" charset="0"/>
              </a:rPr>
              <a:t>viewers.</a:t>
            </a:r>
          </a:p>
          <a:p>
            <a:pPr marL="342900" indent="-342900" latinLnBrk="0">
              <a:buAutoNum type="arabicParenBoth"/>
            </a:pPr>
            <a:endParaRPr lang="en-US" altLang="zh-TW" sz="1400" dirty="0" smtClean="0">
              <a:solidFill>
                <a:srgbClr val="F27A7A"/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buFontTx/>
              <a:buAutoNum type="arabicParenBoth"/>
            </a:pPr>
            <a:r>
              <a:rPr lang="en-US" altLang="zh-TW" dirty="0" err="1">
                <a:solidFill>
                  <a:srgbClr val="F27A7A"/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rgbClr val="F27A7A"/>
                </a:solidFill>
                <a:latin typeface="Bahnschrift" panose="020B0502040204020203" pitchFamily="34" charset="0"/>
              </a:rPr>
              <a:t> and non-</a:t>
            </a:r>
            <a:r>
              <a:rPr lang="en-US" altLang="zh-TW" dirty="0" err="1">
                <a:solidFill>
                  <a:srgbClr val="F27A7A"/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rgbClr val="F27A7A"/>
                </a:solidFill>
                <a:latin typeface="Bahnschrift" panose="020B0502040204020203" pitchFamily="34" charset="0"/>
              </a:rPr>
              <a:t> cannot be dichotomized because of the nature of saliency inference operation that has ambiguous distribution. </a:t>
            </a:r>
            <a:endParaRPr lang="en-US" altLang="zh-TW" dirty="0" smtClean="0">
              <a:solidFill>
                <a:srgbClr val="F27A7A"/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buFontTx/>
              <a:buAutoNum type="arabicParenBoth"/>
            </a:pPr>
            <a:endParaRPr lang="en-US" altLang="zh-TW" sz="1400" dirty="0">
              <a:solidFill>
                <a:srgbClr val="F27A7A"/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buFontTx/>
              <a:buAutoNum type="arabicParenBoth"/>
            </a:pPr>
            <a:r>
              <a:rPr lang="en-US" altLang="zh-TW" dirty="0">
                <a:solidFill>
                  <a:srgbClr val="F27A7A"/>
                </a:solidFill>
                <a:latin typeface="Bahnschrift" panose="020B0502040204020203" pitchFamily="34" charset="0"/>
              </a:rPr>
              <a:t>Consideration of consecutive frame images is not reflected in the saliency calculation</a:t>
            </a:r>
            <a:r>
              <a:rPr lang="en-US" altLang="zh-TW" dirty="0" smtClean="0">
                <a:solidFill>
                  <a:srgbClr val="F27A7A"/>
                </a:solidFill>
                <a:latin typeface="Bahnschrift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12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1" y="876072"/>
            <a:ext cx="104598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Previous studies related to image and video retargeting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are divided into : </a:t>
            </a:r>
          </a:p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imple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resizing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methods</a:t>
            </a:r>
          </a:p>
          <a:p>
            <a:pPr marL="742950" lvl="1" indent="-285750" latinLnBrk="0">
              <a:lnSpc>
                <a:spcPct val="150000"/>
              </a:lnSpc>
              <a:buFontTx/>
              <a:buChar char="-"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linear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scaling</a:t>
            </a:r>
          </a:p>
          <a:p>
            <a:pPr marL="742950" lvl="1" indent="-285750" latinLnBrk="0">
              <a:lnSpc>
                <a:spcPct val="150000"/>
              </a:lnSpc>
              <a:buFontTx/>
              <a:buChar char="-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cropping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742950" lvl="1" indent="-285750" latinLnBrk="0">
              <a:lnSpc>
                <a:spcPct val="150000"/>
              </a:lnSpc>
              <a:buFontTx/>
              <a:buChar char="-"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letterbox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inserting</a:t>
            </a:r>
            <a:endParaRPr lang="en-US" altLang="zh-TW" sz="300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Energy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optimization model-based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methods</a:t>
            </a:r>
          </a:p>
          <a:p>
            <a:pPr lvl="1"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Saliency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is estimated in many cases to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select 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regions of interest (</a:t>
            </a:r>
            <a:r>
              <a:rPr lang="en-US" altLang="zh-TW" dirty="0" err="1" smtClean="0">
                <a:solidFill>
                  <a:schemeClr val="accent5"/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 smtClean="0">
                <a:solidFill>
                  <a:schemeClr val="accent5"/>
                </a:solidFill>
                <a:latin typeface="Bahnschrift" panose="020B0502040204020203" pitchFamily="34" charset="0"/>
              </a:rPr>
              <a:t>)</a:t>
            </a:r>
            <a:endParaRPr lang="en-US" altLang="zh-TW" sz="300" dirty="0" smtClean="0">
              <a:solidFill>
                <a:schemeClr val="accent5"/>
              </a:solidFill>
              <a:latin typeface="Bahnschrift" panose="020B0502040204020203" pitchFamily="34" charset="0"/>
            </a:endParaRPr>
          </a:p>
          <a:p>
            <a:pPr marL="285750" indent="-285750" latinLnBrk="0">
              <a:lnSpc>
                <a:spcPct val="200000"/>
              </a:lnSpc>
              <a:buFontTx/>
              <a:buChar char="-"/>
            </a:pP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Deep 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neural network (DNN)-based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methods</a:t>
            </a:r>
          </a:p>
          <a:p>
            <a:pPr lvl="1" latinLnBrk="0">
              <a:lnSpc>
                <a:spcPct val="20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ims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to minimize the distortion of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semantically important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parts while maintaining the structural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characteristics of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image.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b="6173"/>
          <a:stretch/>
        </p:blipFill>
        <p:spPr>
          <a:xfrm>
            <a:off x="5788123" y="876072"/>
            <a:ext cx="5738220" cy="290777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b="4830"/>
          <a:stretch/>
        </p:blipFill>
        <p:spPr>
          <a:xfrm>
            <a:off x="5788123" y="876072"/>
            <a:ext cx="5738220" cy="292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8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68481" y="876072"/>
            <a:ext cx="10459861" cy="55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This study proposes a novel video retargeting method using deep learning-based object detection. </a:t>
            </a:r>
          </a:p>
        </p:txBody>
      </p: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13" y="2161795"/>
            <a:ext cx="113347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68481" y="876072"/>
            <a:ext cx="6504933" cy="5022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bounding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box from the object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detection has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advantage of accurately distinguishing between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objects and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non-objects.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Within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retargeted image, the contents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of the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area surrounded by the bounding box are kept intact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and the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remaining background areas are resized to preserve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content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of the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without deformation.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endParaRPr lang="en-US" altLang="zh-TW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150000"/>
              </a:lnSpc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Therefore, by resizing the background as uniformly as possible with the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area preserved, the retargeted image can be obtained.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415" y="1711487"/>
            <a:ext cx="4463039" cy="327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그룹 114"/>
          <p:cNvGrpSpPr/>
          <p:nvPr/>
        </p:nvGrpSpPr>
        <p:grpSpPr>
          <a:xfrm>
            <a:off x="321277" y="158825"/>
            <a:ext cx="11552822" cy="6699175"/>
            <a:chOff x="321277" y="158825"/>
            <a:chExt cx="11552822" cy="6699175"/>
          </a:xfrm>
        </p:grpSpPr>
        <p:grpSp>
          <p:nvGrpSpPr>
            <p:cNvPr id="41" name="그룹 115"/>
            <p:cNvGrpSpPr/>
            <p:nvPr/>
          </p:nvGrpSpPr>
          <p:grpSpPr>
            <a:xfrm>
              <a:off x="321277" y="158825"/>
              <a:ext cx="11552822" cy="6699175"/>
              <a:chOff x="321277" y="158825"/>
              <a:chExt cx="11552822" cy="6699175"/>
            </a:xfrm>
          </p:grpSpPr>
          <p:sp>
            <p:nvSpPr>
              <p:cNvPr id="45" name="양쪽 모서리가 둥근 사각형 119"/>
              <p:cNvSpPr/>
              <p:nvPr/>
            </p:nvSpPr>
            <p:spPr>
              <a:xfrm>
                <a:off x="321277" y="158825"/>
                <a:ext cx="11552822" cy="540000"/>
              </a:xfrm>
              <a:prstGeom prst="round2SameRect">
                <a:avLst>
                  <a:gd name="adj1" fmla="val 30688"/>
                  <a:gd name="adj2" fmla="val 0"/>
                </a:avLst>
              </a:prstGeom>
              <a:solidFill>
                <a:srgbClr val="FFCCCC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직사각형 120"/>
              <p:cNvSpPr/>
              <p:nvPr/>
            </p:nvSpPr>
            <p:spPr>
              <a:xfrm>
                <a:off x="321277" y="698825"/>
                <a:ext cx="11552822" cy="6159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그룹 121"/>
              <p:cNvGrpSpPr/>
              <p:nvPr/>
            </p:nvGrpSpPr>
            <p:grpSpPr>
              <a:xfrm>
                <a:off x="567622" y="6301290"/>
                <a:ext cx="955185" cy="145042"/>
                <a:chOff x="567622" y="6375432"/>
                <a:chExt cx="955185" cy="145042"/>
              </a:xfrm>
            </p:grpSpPr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>
                  <a:off x="1000116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rgbClr val="FFCCCC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/>
              </p:nvSpPr>
              <p:spPr bwMode="auto">
                <a:xfrm>
                  <a:off x="1394519" y="6375432"/>
                  <a:ext cx="128288" cy="145042"/>
                </a:xfrm>
                <a:custGeom>
                  <a:avLst/>
                  <a:gdLst>
                    <a:gd name="T0" fmla="*/ 777 w 804"/>
                    <a:gd name="T1" fmla="*/ 405 h 911"/>
                    <a:gd name="T2" fmla="*/ 85 w 804"/>
                    <a:gd name="T3" fmla="*/ 7 h 911"/>
                    <a:gd name="T4" fmla="*/ 72 w 804"/>
                    <a:gd name="T5" fmla="*/ 0 h 911"/>
                    <a:gd name="T6" fmla="*/ 42 w 804"/>
                    <a:gd name="T7" fmla="*/ 0 h 911"/>
                    <a:gd name="T8" fmla="*/ 29 w 804"/>
                    <a:gd name="T9" fmla="*/ 7 h 911"/>
                    <a:gd name="T10" fmla="*/ 16 w 804"/>
                    <a:gd name="T11" fmla="*/ 16 h 911"/>
                    <a:gd name="T12" fmla="*/ 1 w 804"/>
                    <a:gd name="T13" fmla="*/ 40 h 911"/>
                    <a:gd name="T14" fmla="*/ 0 w 804"/>
                    <a:gd name="T15" fmla="*/ 56 h 911"/>
                    <a:gd name="T16" fmla="*/ 0 w 804"/>
                    <a:gd name="T17" fmla="*/ 855 h 911"/>
                    <a:gd name="T18" fmla="*/ 1 w 804"/>
                    <a:gd name="T19" fmla="*/ 869 h 911"/>
                    <a:gd name="T20" fmla="*/ 16 w 804"/>
                    <a:gd name="T21" fmla="*/ 895 h 911"/>
                    <a:gd name="T22" fmla="*/ 29 w 804"/>
                    <a:gd name="T23" fmla="*/ 904 h 911"/>
                    <a:gd name="T24" fmla="*/ 42 w 804"/>
                    <a:gd name="T25" fmla="*/ 910 h 911"/>
                    <a:gd name="T26" fmla="*/ 56 w 804"/>
                    <a:gd name="T27" fmla="*/ 911 h 911"/>
                    <a:gd name="T28" fmla="*/ 72 w 804"/>
                    <a:gd name="T29" fmla="*/ 910 h 911"/>
                    <a:gd name="T30" fmla="*/ 85 w 804"/>
                    <a:gd name="T31" fmla="*/ 904 h 911"/>
                    <a:gd name="T32" fmla="*/ 777 w 804"/>
                    <a:gd name="T33" fmla="*/ 504 h 911"/>
                    <a:gd name="T34" fmla="*/ 789 w 804"/>
                    <a:gd name="T35" fmla="*/ 496 h 911"/>
                    <a:gd name="T36" fmla="*/ 803 w 804"/>
                    <a:gd name="T37" fmla="*/ 470 h 911"/>
                    <a:gd name="T38" fmla="*/ 804 w 804"/>
                    <a:gd name="T39" fmla="*/ 456 h 911"/>
                    <a:gd name="T40" fmla="*/ 803 w 804"/>
                    <a:gd name="T41" fmla="*/ 440 h 911"/>
                    <a:gd name="T42" fmla="*/ 789 w 804"/>
                    <a:gd name="T43" fmla="*/ 414 h 911"/>
                    <a:gd name="T44" fmla="*/ 777 w 804"/>
                    <a:gd name="T45" fmla="*/ 405 h 9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804" h="911">
                      <a:moveTo>
                        <a:pt x="777" y="405"/>
                      </a:moveTo>
                      <a:lnTo>
                        <a:pt x="85" y="7"/>
                      </a:lnTo>
                      <a:lnTo>
                        <a:pt x="72" y="0"/>
                      </a:lnTo>
                      <a:lnTo>
                        <a:pt x="42" y="0"/>
                      </a:lnTo>
                      <a:lnTo>
                        <a:pt x="29" y="7"/>
                      </a:lnTo>
                      <a:lnTo>
                        <a:pt x="16" y="16"/>
                      </a:lnTo>
                      <a:lnTo>
                        <a:pt x="1" y="40"/>
                      </a:lnTo>
                      <a:lnTo>
                        <a:pt x="0" y="56"/>
                      </a:lnTo>
                      <a:lnTo>
                        <a:pt x="0" y="855"/>
                      </a:lnTo>
                      <a:lnTo>
                        <a:pt x="1" y="869"/>
                      </a:lnTo>
                      <a:lnTo>
                        <a:pt x="16" y="895"/>
                      </a:lnTo>
                      <a:lnTo>
                        <a:pt x="29" y="904"/>
                      </a:lnTo>
                      <a:lnTo>
                        <a:pt x="42" y="910"/>
                      </a:lnTo>
                      <a:lnTo>
                        <a:pt x="56" y="911"/>
                      </a:lnTo>
                      <a:lnTo>
                        <a:pt x="72" y="910"/>
                      </a:lnTo>
                      <a:lnTo>
                        <a:pt x="85" y="904"/>
                      </a:lnTo>
                      <a:lnTo>
                        <a:pt x="777" y="504"/>
                      </a:lnTo>
                      <a:lnTo>
                        <a:pt x="789" y="496"/>
                      </a:lnTo>
                      <a:lnTo>
                        <a:pt x="803" y="470"/>
                      </a:lnTo>
                      <a:lnTo>
                        <a:pt x="804" y="456"/>
                      </a:lnTo>
                      <a:lnTo>
                        <a:pt x="803" y="440"/>
                      </a:lnTo>
                      <a:lnTo>
                        <a:pt x="789" y="414"/>
                      </a:lnTo>
                      <a:lnTo>
                        <a:pt x="777" y="4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모서리가 둥근 직사각형 124"/>
                <p:cNvSpPr/>
                <p:nvPr/>
              </p:nvSpPr>
              <p:spPr>
                <a:xfrm>
                  <a:off x="1316685" y="6375432"/>
                  <a:ext cx="36000" cy="1450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3" name="그룹 125"/>
                <p:cNvGrpSpPr/>
                <p:nvPr/>
              </p:nvGrpSpPr>
              <p:grpSpPr>
                <a:xfrm flipH="1">
                  <a:off x="567622" y="6375432"/>
                  <a:ext cx="208503" cy="145042"/>
                  <a:chOff x="696211" y="6375432"/>
                  <a:chExt cx="208503" cy="145042"/>
                </a:xfrm>
              </p:grpSpPr>
              <p:sp>
                <p:nvSpPr>
                  <p:cNvPr id="55" name="Freeform 10"/>
                  <p:cNvSpPr>
                    <a:spLocks/>
                  </p:cNvSpPr>
                  <p:nvPr/>
                </p:nvSpPr>
                <p:spPr bwMode="auto">
                  <a:xfrm>
                    <a:off x="776426" y="6375432"/>
                    <a:ext cx="128288" cy="145042"/>
                  </a:xfrm>
                  <a:custGeom>
                    <a:avLst/>
                    <a:gdLst>
                      <a:gd name="T0" fmla="*/ 777 w 804"/>
                      <a:gd name="T1" fmla="*/ 405 h 911"/>
                      <a:gd name="T2" fmla="*/ 85 w 804"/>
                      <a:gd name="T3" fmla="*/ 7 h 911"/>
                      <a:gd name="T4" fmla="*/ 72 w 804"/>
                      <a:gd name="T5" fmla="*/ 0 h 911"/>
                      <a:gd name="T6" fmla="*/ 42 w 804"/>
                      <a:gd name="T7" fmla="*/ 0 h 911"/>
                      <a:gd name="T8" fmla="*/ 29 w 804"/>
                      <a:gd name="T9" fmla="*/ 7 h 911"/>
                      <a:gd name="T10" fmla="*/ 16 w 804"/>
                      <a:gd name="T11" fmla="*/ 16 h 911"/>
                      <a:gd name="T12" fmla="*/ 1 w 804"/>
                      <a:gd name="T13" fmla="*/ 40 h 911"/>
                      <a:gd name="T14" fmla="*/ 0 w 804"/>
                      <a:gd name="T15" fmla="*/ 56 h 911"/>
                      <a:gd name="T16" fmla="*/ 0 w 804"/>
                      <a:gd name="T17" fmla="*/ 855 h 911"/>
                      <a:gd name="T18" fmla="*/ 1 w 804"/>
                      <a:gd name="T19" fmla="*/ 869 h 911"/>
                      <a:gd name="T20" fmla="*/ 16 w 804"/>
                      <a:gd name="T21" fmla="*/ 895 h 911"/>
                      <a:gd name="T22" fmla="*/ 29 w 804"/>
                      <a:gd name="T23" fmla="*/ 904 h 911"/>
                      <a:gd name="T24" fmla="*/ 42 w 804"/>
                      <a:gd name="T25" fmla="*/ 910 h 911"/>
                      <a:gd name="T26" fmla="*/ 56 w 804"/>
                      <a:gd name="T27" fmla="*/ 911 h 911"/>
                      <a:gd name="T28" fmla="*/ 72 w 804"/>
                      <a:gd name="T29" fmla="*/ 910 h 911"/>
                      <a:gd name="T30" fmla="*/ 85 w 804"/>
                      <a:gd name="T31" fmla="*/ 904 h 911"/>
                      <a:gd name="T32" fmla="*/ 777 w 804"/>
                      <a:gd name="T33" fmla="*/ 504 h 911"/>
                      <a:gd name="T34" fmla="*/ 789 w 804"/>
                      <a:gd name="T35" fmla="*/ 496 h 911"/>
                      <a:gd name="T36" fmla="*/ 803 w 804"/>
                      <a:gd name="T37" fmla="*/ 470 h 911"/>
                      <a:gd name="T38" fmla="*/ 804 w 804"/>
                      <a:gd name="T39" fmla="*/ 456 h 911"/>
                      <a:gd name="T40" fmla="*/ 803 w 804"/>
                      <a:gd name="T41" fmla="*/ 440 h 911"/>
                      <a:gd name="T42" fmla="*/ 789 w 804"/>
                      <a:gd name="T43" fmla="*/ 414 h 911"/>
                      <a:gd name="T44" fmla="*/ 777 w 804"/>
                      <a:gd name="T45" fmla="*/ 405 h 9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04" h="911">
                        <a:moveTo>
                          <a:pt x="777" y="405"/>
                        </a:moveTo>
                        <a:lnTo>
                          <a:pt x="85" y="7"/>
                        </a:lnTo>
                        <a:lnTo>
                          <a:pt x="72" y="0"/>
                        </a:lnTo>
                        <a:lnTo>
                          <a:pt x="42" y="0"/>
                        </a:lnTo>
                        <a:lnTo>
                          <a:pt x="29" y="7"/>
                        </a:lnTo>
                        <a:lnTo>
                          <a:pt x="16" y="16"/>
                        </a:lnTo>
                        <a:lnTo>
                          <a:pt x="1" y="40"/>
                        </a:lnTo>
                        <a:lnTo>
                          <a:pt x="0" y="56"/>
                        </a:lnTo>
                        <a:lnTo>
                          <a:pt x="0" y="855"/>
                        </a:lnTo>
                        <a:lnTo>
                          <a:pt x="1" y="869"/>
                        </a:lnTo>
                        <a:lnTo>
                          <a:pt x="16" y="895"/>
                        </a:lnTo>
                        <a:lnTo>
                          <a:pt x="29" y="904"/>
                        </a:lnTo>
                        <a:lnTo>
                          <a:pt x="42" y="910"/>
                        </a:lnTo>
                        <a:lnTo>
                          <a:pt x="56" y="911"/>
                        </a:lnTo>
                        <a:lnTo>
                          <a:pt x="72" y="910"/>
                        </a:lnTo>
                        <a:lnTo>
                          <a:pt x="85" y="904"/>
                        </a:lnTo>
                        <a:lnTo>
                          <a:pt x="777" y="504"/>
                        </a:lnTo>
                        <a:lnTo>
                          <a:pt x="789" y="496"/>
                        </a:lnTo>
                        <a:lnTo>
                          <a:pt x="803" y="470"/>
                        </a:lnTo>
                        <a:lnTo>
                          <a:pt x="804" y="456"/>
                        </a:lnTo>
                        <a:lnTo>
                          <a:pt x="803" y="440"/>
                        </a:lnTo>
                        <a:lnTo>
                          <a:pt x="789" y="414"/>
                        </a:lnTo>
                        <a:lnTo>
                          <a:pt x="777" y="4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ko-KR" alt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56" name="모서리가 둥근 직사각형 127"/>
                  <p:cNvSpPr/>
                  <p:nvPr/>
                </p:nvSpPr>
                <p:spPr>
                  <a:xfrm>
                    <a:off x="696211" y="6375432"/>
                    <a:ext cx="36000" cy="14504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42" name="타원 116"/>
            <p:cNvSpPr/>
            <p:nvPr/>
          </p:nvSpPr>
          <p:spPr>
            <a:xfrm>
              <a:off x="1074367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타원 117"/>
            <p:cNvSpPr/>
            <p:nvPr/>
          </p:nvSpPr>
          <p:spPr>
            <a:xfrm>
              <a:off x="11045008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타원 118"/>
            <p:cNvSpPr/>
            <p:nvPr/>
          </p:nvSpPr>
          <p:spPr>
            <a:xfrm>
              <a:off x="11346343" y="341578"/>
              <a:ext cx="180000" cy="180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868481" y="876072"/>
            <a:ext cx="1045986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lnSpc>
                <a:spcPct val="200000"/>
              </a:lnSpc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contributions of the proposed method are: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latinLnBrk="0">
              <a:lnSpc>
                <a:spcPct val="200000"/>
              </a:lnSpc>
            </a:pPr>
            <a:endParaRPr lang="en-US" altLang="zh-TW" sz="1400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200000"/>
              </a:lnSpc>
              <a:buAutoNum type="arabicParenBoth"/>
            </a:pP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object detection-based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video retargeting method determines </a:t>
            </a:r>
            <a:r>
              <a:rPr lang="en-US" altLang="zh-TW" dirty="0" err="1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immediately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and inferred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 can be clearly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distinguished from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surrounding background area (non-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RoIs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). 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200000"/>
              </a:lnSpc>
              <a:buAutoNum type="arabicParenBoth"/>
            </a:pPr>
            <a:endParaRPr lang="en-US" altLang="zh-TW" sz="1400" dirty="0" smtClean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  <a:p>
            <a:pPr marL="342900" indent="-342900" latinLnBrk="0">
              <a:lnSpc>
                <a:spcPct val="200000"/>
              </a:lnSpc>
              <a:buFontTx/>
              <a:buAutoNum type="arabicParenBoth"/>
            </a:pPr>
            <a:r>
              <a:rPr lang="en-US" altLang="zh-TW" dirty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The computational complexity is reduced using DNN architecture of Siamese network compared to the object detection network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</a:rPr>
              <a:t>.</a:t>
            </a:r>
            <a:endParaRPr lang="en-US" altLang="zh-TW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57" name="모서리가 둥근 직사각형 25"/>
          <p:cNvSpPr/>
          <p:nvPr/>
        </p:nvSpPr>
        <p:spPr>
          <a:xfrm>
            <a:off x="1824343" y="6301290"/>
            <a:ext cx="9504000" cy="145272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8" name="직사각형 128">
            <a:extLst>
              <a:ext uri="{FF2B5EF4-FFF2-40B4-BE49-F238E27FC236}">
                <a16:creationId xmlns:a16="http://schemas.microsoft.com/office/drawing/2014/main" id="{3A4E2E78-9269-401E-8848-15CE0E8523D9}"/>
              </a:ext>
            </a:extLst>
          </p:cNvPr>
          <p:cNvSpPr/>
          <p:nvPr/>
        </p:nvSpPr>
        <p:spPr>
          <a:xfrm>
            <a:off x="868481" y="219965"/>
            <a:ext cx="5173622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atinLnBrk="0">
              <a:defRPr/>
            </a:pPr>
            <a:r>
              <a:rPr lang="en-US" altLang="zh-TW" sz="20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Bahnschrift SemiBold" panose="020B0502040204020203" pitchFamily="34" charset="0"/>
                <a:ea typeface="Segoe UI Black" panose="020B0A02040204020203" pitchFamily="34" charset="0"/>
              </a:rPr>
              <a:t>INTRODUCTION</a:t>
            </a:r>
            <a:endParaRPr lang="en-US" altLang="ko-KR" sz="2000" b="1" kern="0" dirty="0">
              <a:solidFill>
                <a:schemeClr val="tx1">
                  <a:lumMod val="50000"/>
                  <a:lumOff val="50000"/>
                </a:schemeClr>
              </a:solidFill>
              <a:latin typeface="Bahnschrift SemiBold" panose="020B05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1388</Words>
  <Application>Microsoft Office PowerPoint</Application>
  <PresentationFormat>寬螢幕</PresentationFormat>
  <Paragraphs>166</Paragraphs>
  <Slides>23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맑은 고딕</vt:lpstr>
      <vt:lpstr>微軟正黑體</vt:lpstr>
      <vt:lpstr>新細明體</vt:lpstr>
      <vt:lpstr>Arial</vt:lpstr>
      <vt:lpstr>Bahnschrift</vt:lpstr>
      <vt:lpstr>Bahnschrift SemiBold</vt:lpstr>
      <vt:lpstr>Calibri</vt:lpstr>
      <vt:lpstr>Segoe UI Black</vt:lpstr>
      <vt:lpstr>Wingdings</vt:lpstr>
      <vt:lpstr>1_Office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조땡</dc:creator>
  <cp:lastModifiedBy>CHEN-WEI LEE</cp:lastModifiedBy>
  <cp:revision>813</cp:revision>
  <dcterms:created xsi:type="dcterms:W3CDTF">2019-08-07T03:08:23Z</dcterms:created>
  <dcterms:modified xsi:type="dcterms:W3CDTF">2021-10-21T06:02:22Z</dcterms:modified>
</cp:coreProperties>
</file>