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8" r:id="rId2"/>
    <p:sldId id="318" r:id="rId3"/>
    <p:sldId id="319" r:id="rId4"/>
    <p:sldId id="321" r:id="rId5"/>
    <p:sldId id="322" r:id="rId6"/>
    <p:sldId id="320" r:id="rId7"/>
    <p:sldId id="323" r:id="rId8"/>
    <p:sldId id="326" r:id="rId9"/>
    <p:sldId id="328" r:id="rId10"/>
    <p:sldId id="324" r:id="rId11"/>
    <p:sldId id="327" r:id="rId12"/>
    <p:sldId id="325" r:id="rId13"/>
    <p:sldId id="329" r:id="rId14"/>
    <p:sldId id="331" r:id="rId15"/>
    <p:sldId id="332" r:id="rId16"/>
    <p:sldId id="334" r:id="rId17"/>
    <p:sldId id="335" r:id="rId18"/>
    <p:sldId id="333" r:id="rId19"/>
    <p:sldId id="337" r:id="rId20"/>
    <p:sldId id="336" r:id="rId21"/>
    <p:sldId id="338" r:id="rId22"/>
    <p:sldId id="339" r:id="rId23"/>
    <p:sldId id="340" r:id="rId24"/>
    <p:sldId id="341" r:id="rId25"/>
    <p:sldId id="342" r:id="rId26"/>
    <p:sldId id="343" r:id="rId27"/>
    <p:sldId id="344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3" autoAdjust="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09C45-8DEC-4EC1-A13B-010F45C8F1C9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AF68-59A0-4232-B3F1-8CB117AAD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06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EDCD6-9014-4A64-9154-89608F736A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30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12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i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4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104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i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743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i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025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i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214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i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515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i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98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i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739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altLang="zh-TW" b="0" i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55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EDCD6-9014-4A64-9154-89608F736A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i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18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882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122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293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346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276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229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93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37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92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26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96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47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70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TW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AF68-59A0-4232-B3F1-8CB117AAD5C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11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E97F1-B1EB-4A47-9B94-77289CCDD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1963E1-9AC2-4B57-99CA-EFB9B67E5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8FBA5A-4E5C-4B3E-9E32-B5763CC3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F5EF13-A3BF-400E-8830-842CEA79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FBA8FE-F0F1-4EFB-9A51-2048A119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35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3CBD20-040A-46B9-988D-AF13D0C4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0B1F512-6B25-4229-BC9E-7AA056AA1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B573A5-B3E9-4EA3-9D28-99832668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D762B0-24D8-4A60-B4FB-1E40C116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F429FF-B385-4444-BCCF-2DE2185C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44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EC821AF-5A0D-487D-BEA7-C399A8EB2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33C689-38C8-4B7A-B837-2888B6D5D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975E66-D725-4016-969E-EBA41F4B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167786-77A5-4EE6-9099-1BD08E9A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8410E0-97E2-4333-96C8-89341DA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10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F5BE04-EA09-4396-83CA-AD255748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91C9FD-0E4D-413F-BB76-246B0FF27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29C8CF-0CF3-4DE3-AB1E-634A6179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51486F-1FB5-4E75-B219-8CE57069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A32C92-468C-4A8C-A4EA-C1600BA3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8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C838A1-F2C7-444B-B3B3-DAE249BF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9A91D4-8224-44BB-8821-401D38FF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A093FE-8643-4321-9BF9-F89FB2F4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6E9B5E-D006-42C8-AA71-F62A64EE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9CBC02-FA90-4BA1-8E90-C6ED248A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5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AE61-21F7-4101-BF72-C06799B4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9D2CAA-B8F0-42BD-B010-1C2486450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74FB60-2075-4015-90EA-511981CE3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36F8151-C4E6-4F17-BCEE-78184701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C7F6B55-6DE7-4F10-8CB5-9CFD275F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CA1083-066C-4783-97BA-6A9955F3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80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72912-FD71-450D-9813-F51EA23C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D315FD-30CB-43BA-B509-D292213EF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3455C6-E2F6-4720-86E3-C1FFF5768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E01A1E-56AB-4F3F-B510-C534C5258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A087992-8E9A-478F-B24D-F69C0348B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D9663C6-00E1-44DF-A29C-49D1C015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4257667-612E-44A6-A58B-26F5B9BC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B7E27A4-3FD7-462C-9FA2-828AAD7D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40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6874DB-4B77-4110-AB09-D44F4245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6719806-486E-4C44-8BBC-EDAB126F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989D9E-8635-4971-B734-D60D5DDB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20B4C0-9A7D-4231-A91D-256B9466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5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B47D26B-E9C1-4FDF-BA1C-06AA8E1C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C74FCFC-0978-4AF0-9066-7BB31853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16620-BD83-44BB-A2FD-B10159A7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90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74F9C-7562-467C-A8A0-699166FC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F3D62E-C300-4446-98BC-1B8E3F2F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4D9E1D-ED34-43EB-B992-21AA865B0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AAF2C2-5906-4BA0-96F3-A09FB30E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B5F7A2-D33F-40D6-A664-9B06E23B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D323EE-1C2E-4400-BF45-82140ABF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57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A65214-1B56-4ACE-8D9C-2A25C78A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5AEFFA6-CB5C-4AED-8CBB-93BA7B39F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CD934B1-BC2B-426D-AA3F-9792516FC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7A19D7-9BAA-4C39-9BA1-1B395D21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435835-B21D-4EA4-84C2-B0446AC9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25AAD1-FBE1-4D2F-A626-1668A87C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8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DA7F37B-2C7F-4008-B519-3A406D48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A2F8CA-3DB4-4D95-AA63-0DC313BBD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439A5E-9E84-446D-A424-719F84675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D23E-21AF-4D3E-958A-254B85FFC275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519A1A-0A28-494B-8074-3D97C19EF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6492FB-F9B3-4951-89D7-47DACBB27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99F9-4BAA-4FBA-B54B-006477435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8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9">
            <a:extLst>
              <a:ext uri="{FF2B5EF4-FFF2-40B4-BE49-F238E27FC236}">
                <a16:creationId xmlns:a16="http://schemas.microsoft.com/office/drawing/2014/main" id="{4BF92E8A-4076-410C-B367-5C0E00F03AC8}"/>
              </a:ext>
            </a:extLst>
          </p:cNvPr>
          <p:cNvSpPr txBox="1"/>
          <p:nvPr/>
        </p:nvSpPr>
        <p:spPr>
          <a:xfrm>
            <a:off x="2551091" y="4703692"/>
            <a:ext cx="761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Jie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Hu, Li Shen, Samuel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Albanie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Gang Sun,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Enhua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Wu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journal version of the CVPR 2018 paper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E5F5B4-6D61-49A8-90CD-719B0A411475}"/>
              </a:ext>
            </a:extLst>
          </p:cNvPr>
          <p:cNvSpPr txBox="1"/>
          <p:nvPr/>
        </p:nvSpPr>
        <p:spPr>
          <a:xfrm>
            <a:off x="2551091" y="1747731"/>
            <a:ext cx="89189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7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Paper Report</a:t>
            </a:r>
          </a:p>
          <a:p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Squeeze-and-Excitation Networks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14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82BFA3-2BB2-43A4-A033-EBAAFE8B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433" y="2325470"/>
            <a:ext cx="2586585" cy="680680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BA32258-1F17-49AD-9AFE-31B84DB70E95}"/>
              </a:ext>
            </a:extLst>
          </p:cNvPr>
          <p:cNvCxnSpPr>
            <a:cxnSpLocks/>
          </p:cNvCxnSpPr>
          <p:nvPr/>
        </p:nvCxnSpPr>
        <p:spPr>
          <a:xfrm flipH="1">
            <a:off x="1670108" y="2325470"/>
            <a:ext cx="1222585" cy="106401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194C2EF2-3447-4085-80A1-C2FDF9D2FEF6}"/>
              </a:ext>
            </a:extLst>
          </p:cNvPr>
          <p:cNvCxnSpPr>
            <a:cxnSpLocks/>
          </p:cNvCxnSpPr>
          <p:nvPr/>
        </p:nvCxnSpPr>
        <p:spPr>
          <a:xfrm>
            <a:off x="3604834" y="2305197"/>
            <a:ext cx="1324675" cy="108428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B6CA18-8A0C-4E37-BC6D-716E0F474D2C}"/>
              </a:ext>
            </a:extLst>
          </p:cNvPr>
          <p:cNvCxnSpPr>
            <a:cxnSpLocks/>
          </p:cNvCxnSpPr>
          <p:nvPr/>
        </p:nvCxnSpPr>
        <p:spPr>
          <a:xfrm flipH="1">
            <a:off x="1670451" y="2874669"/>
            <a:ext cx="1222585" cy="248949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1DC2509-85AC-4227-8F49-3D9A16F281ED}"/>
              </a:ext>
            </a:extLst>
          </p:cNvPr>
          <p:cNvCxnSpPr>
            <a:cxnSpLocks/>
          </p:cNvCxnSpPr>
          <p:nvPr/>
        </p:nvCxnSpPr>
        <p:spPr>
          <a:xfrm>
            <a:off x="3604834" y="2874669"/>
            <a:ext cx="1324675" cy="248949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5118055" y="2115169"/>
            <a:ext cx="5129029" cy="187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Excitation</a:t>
            </a:r>
          </a:p>
          <a:p>
            <a:pPr algn="just"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zh-TW" altLang="en-US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en-US" altLang="zh-TW" sz="24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sz="14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學習每個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channel descriptor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的重要程度，包含兩層全連接層。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A69500-3CE3-4766-86DA-AE2E88183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108" y="3389481"/>
            <a:ext cx="3259401" cy="198919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F0D3F69-95F1-450A-99FF-9BFB86C7B371}"/>
              </a:ext>
            </a:extLst>
          </p:cNvPr>
          <p:cNvSpPr/>
          <p:nvPr/>
        </p:nvSpPr>
        <p:spPr>
          <a:xfrm>
            <a:off x="2892693" y="2305197"/>
            <a:ext cx="712141" cy="5649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08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1683433" y="2115169"/>
            <a:ext cx="8563651" cy="123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Excitation</a:t>
            </a:r>
          </a:p>
          <a:p>
            <a:pPr algn="just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兩層全連接層，先降維再升維，以降低模型複雜度。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0A63791-FF66-4230-BBD4-EF8C32A4B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227" y="3429000"/>
            <a:ext cx="5802467" cy="47534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03A8FB6-BEE0-4ED3-99C6-6D06F1A3B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227" y="4535132"/>
            <a:ext cx="1920382" cy="49435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9CC0DD1-FD53-4002-A1F8-DA32F6E8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227" y="3982066"/>
            <a:ext cx="1920382" cy="4753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6024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2F20B3-9C0D-44E4-9A4F-5F6104863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433" y="2555046"/>
            <a:ext cx="8828932" cy="232340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26CC2C8-637C-471E-9438-9EDC2F2F6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433" y="5012861"/>
            <a:ext cx="3802967" cy="54588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5027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1683433" y="1979552"/>
            <a:ext cx="8563651" cy="74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Instantiations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621390-EE46-4AF4-AA87-84CF3EFC2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242" y="2720076"/>
            <a:ext cx="9189516" cy="384795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3059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Noto Sans S Chinese Light" panose="020B0300000000000000" pitchFamily="34" charset="-122"/>
                <a:cs typeface="+mn-ea"/>
              </a:rPr>
              <a:t>Model and Computational Complexity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D11EB17-FB88-4BA1-848D-A6480114EF27}"/>
              </a:ext>
            </a:extLst>
          </p:cNvPr>
          <p:cNvSpPr txBox="1"/>
          <p:nvPr/>
        </p:nvSpPr>
        <p:spPr>
          <a:xfrm>
            <a:off x="1683433" y="2115169"/>
            <a:ext cx="8563651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這部分會比較含有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block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與原本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的架構和複雜度（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ResNet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SE-ResNet-50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SE-ResNeXt-50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24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Noto Sans S Chinese Light" panose="020B0300000000000000" pitchFamily="34" charset="-122"/>
                <a:cs typeface="+mn-ea"/>
              </a:rPr>
              <a:t>Model and Computational Complexity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45AB0D-757A-41EA-B913-7097CA1C1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58" y="1671775"/>
            <a:ext cx="9901084" cy="432118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5402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Noto Sans S Chinese Light" panose="020B0300000000000000" pitchFamily="34" charset="-122"/>
                <a:cs typeface="+mn-ea"/>
              </a:rPr>
              <a:t>Model and Computational Complexity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45AB0D-757A-41EA-B913-7097CA1C1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58" y="1671775"/>
            <a:ext cx="9901084" cy="432118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31B07C3-A4CC-4A5C-AA35-38DE82FA6BD5}"/>
              </a:ext>
            </a:extLst>
          </p:cNvPr>
          <p:cNvSpPr/>
          <p:nvPr/>
        </p:nvSpPr>
        <p:spPr>
          <a:xfrm>
            <a:off x="5355042" y="2970233"/>
            <a:ext cx="1045757" cy="259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6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Noto Sans S Chinese Light" panose="020B0300000000000000" pitchFamily="34" charset="-122"/>
                <a:cs typeface="+mn-ea"/>
              </a:rPr>
              <a:t>Model and Computational Complexity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5E46ACC-C284-4B26-AD7B-9BF92E37067C}"/>
              </a:ext>
            </a:extLst>
          </p:cNvPr>
          <p:cNvSpPr txBox="1"/>
          <p:nvPr/>
        </p:nvSpPr>
        <p:spPr>
          <a:xfrm>
            <a:off x="1683433" y="2115169"/>
            <a:ext cx="8563651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模型加入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block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後，所增加的參數量為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79489C-1F67-41D7-8BB2-E0F9AA3D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415" y="2733396"/>
            <a:ext cx="1919499" cy="105693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BEE06D9-08DB-4763-BBFD-7168B7AB2F08}"/>
              </a:ext>
            </a:extLst>
          </p:cNvPr>
          <p:cNvSpPr txBox="1"/>
          <p:nvPr/>
        </p:nvSpPr>
        <p:spPr>
          <a:xfrm>
            <a:off x="1683432" y="3790335"/>
            <a:ext cx="8563651" cy="1882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>
              <a:lnSpc>
                <a:spcPct val="150000"/>
              </a:lnSpc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r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reduction ratio</a:t>
            </a:r>
          </a:p>
          <a:p>
            <a:r>
              <a:rPr lang="en-US" altLang="zh-TW" dirty="0"/>
              <a:t>S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number of stages</a:t>
            </a:r>
          </a:p>
          <a:p>
            <a:r>
              <a:rPr lang="en-US" altLang="zh-TW" dirty="0"/>
              <a:t>Cs : dimension of the output channels</a:t>
            </a:r>
          </a:p>
          <a:p>
            <a:r>
              <a:rPr lang="en-US" altLang="zh-TW" dirty="0"/>
              <a:t>Ns : number of repeated blocks for stage s</a:t>
            </a:r>
          </a:p>
        </p:txBody>
      </p:sp>
    </p:spTree>
    <p:extLst>
      <p:ext uri="{BB962C8B-B14F-4D97-AF65-F5344CB8AC3E}">
        <p14:creationId xmlns:p14="http://schemas.microsoft.com/office/powerpoint/2010/main" val="231800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Noto Sans S Chinese Light" panose="020B0300000000000000" pitchFamily="34" charset="-122"/>
                <a:cs typeface="+mn-ea"/>
              </a:rPr>
              <a:t>Model and Computational Complexity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6020A62-976C-47E4-B378-2845B0DF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48" y="1897425"/>
            <a:ext cx="10943303" cy="23286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57740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Experiments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71CD63F-8AE0-4B03-AE74-700401F92736}"/>
              </a:ext>
            </a:extLst>
          </p:cNvPr>
          <p:cNvSpPr txBox="1"/>
          <p:nvPr/>
        </p:nvSpPr>
        <p:spPr>
          <a:xfrm>
            <a:off x="1683433" y="2115169"/>
            <a:ext cx="8563651" cy="182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600" spc="100" dirty="0"/>
              <a:t>In this section, we conduct experiments to investigate the effectiveness of SE blocks across a range of tasks, datasets and model architectures.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31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E5C7AAAA-017E-488E-924D-2F04A4849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3944" y="-2703945"/>
            <a:ext cx="6858002" cy="12265891"/>
          </a:xfrm>
          <a:prstGeom prst="rect">
            <a:avLst/>
          </a:prstGeom>
        </p:spPr>
      </p:pic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0FC1CE7C-66E3-470E-96C8-D58495BDDFC6}"/>
              </a:ext>
            </a:extLst>
          </p:cNvPr>
          <p:cNvSpPr/>
          <p:nvPr/>
        </p:nvSpPr>
        <p:spPr>
          <a:xfrm>
            <a:off x="-114300" y="77045"/>
            <a:ext cx="12143442" cy="678095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1AF3C0-AAC5-4970-A935-305CB06CB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4543">
            <a:off x="92554" y="-654481"/>
            <a:ext cx="4591452" cy="45914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1A01D47-D485-48FD-9D8C-5CE116C0F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4543">
            <a:off x="7959905" y="3671452"/>
            <a:ext cx="4591452" cy="45914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631B5AF-CBF7-4962-930A-75A17757DB93}"/>
              </a:ext>
            </a:extLst>
          </p:cNvPr>
          <p:cNvSpPr txBox="1"/>
          <p:nvPr/>
        </p:nvSpPr>
        <p:spPr>
          <a:xfrm>
            <a:off x="864853" y="2947319"/>
            <a:ext cx="7549518" cy="3862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01</a:t>
            </a:r>
            <a:r>
              <a:rPr lang="zh-TW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    </a:t>
            </a: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Abstract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02</a:t>
            </a: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    Introduction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    </a:t>
            </a: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Model and Computational Complexity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    </a:t>
            </a: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微軟正黑體" panose="020B0604030504040204" pitchFamily="34" charset="-120"/>
              </a:rPr>
              <a:t>EXPERIMENTS</a:t>
            </a: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5</a:t>
            </a:r>
            <a:r>
              <a:rPr lang="zh-TW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rPr>
              <a:t>    </a:t>
            </a: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微軟正黑體" panose="020B0604030504040204" pitchFamily="34" charset="-120"/>
              </a:rPr>
              <a:t>CONCLUSION</a:t>
            </a: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378AFB0-45B5-4B85-B9C9-FBA3552DE4C0}"/>
              </a:ext>
            </a:extLst>
          </p:cNvPr>
          <p:cNvSpPr txBox="1"/>
          <p:nvPr/>
        </p:nvSpPr>
        <p:spPr>
          <a:xfrm>
            <a:off x="5703108" y="1894532"/>
            <a:ext cx="4850896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 SmBd" panose="02040603060306020203" pitchFamily="18" charset="0"/>
                <a:ea typeface="微软雅黑" panose="020B0503020204020204" pitchFamily="34" charset="-122"/>
              </a:rPr>
              <a:t>CONTENTS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Minion Pro SmBd" panose="02040603060306020203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492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Experiments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630C8F2-3610-489E-809B-5F36AC9E1EA8}"/>
              </a:ext>
            </a:extLst>
          </p:cNvPr>
          <p:cNvSpPr txBox="1"/>
          <p:nvPr/>
        </p:nvSpPr>
        <p:spPr>
          <a:xfrm>
            <a:off x="1793379" y="1919894"/>
            <a:ext cx="8563651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Network depth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316D90D-9B03-41B7-BB49-B5019A099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175" y="2498386"/>
            <a:ext cx="8563650" cy="382056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5521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Experiments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630C8F2-3610-489E-809B-5F36AC9E1EA8}"/>
              </a:ext>
            </a:extLst>
          </p:cNvPr>
          <p:cNvSpPr txBox="1"/>
          <p:nvPr/>
        </p:nvSpPr>
        <p:spPr>
          <a:xfrm>
            <a:off x="1793377" y="2016117"/>
            <a:ext cx="856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Integration with modern architectures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07EB57-F66B-4267-8957-7EDC8B695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572" y="2484851"/>
            <a:ext cx="8542855" cy="378656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43789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Experiments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630C8F2-3610-489E-809B-5F36AC9E1EA8}"/>
              </a:ext>
            </a:extLst>
          </p:cNvPr>
          <p:cNvSpPr txBox="1"/>
          <p:nvPr/>
        </p:nvSpPr>
        <p:spPr>
          <a:xfrm>
            <a:off x="1793377" y="2016117"/>
            <a:ext cx="856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Integration with modern architectures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D871E9-B5DD-4E51-8608-DD06C8994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347" y="2847554"/>
            <a:ext cx="9171306" cy="75105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2707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Noto Sans S Chinese Light" panose="020B0300000000000000" pitchFamily="34" charset="-122"/>
                <a:cs typeface="+mn-ea"/>
              </a:rPr>
              <a:t>Ablation Study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1683433" y="2115169"/>
            <a:ext cx="8563651" cy="124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Reduction ratio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Block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Excitation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的全連接層降維多少效果會最好。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6F7C14-D5D9-4A9F-ABB2-D0AB2E53B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479" y="3493819"/>
            <a:ext cx="5659042" cy="22728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7436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Noto Sans S Chinese Light" panose="020B0300000000000000" pitchFamily="34" charset="-122"/>
                <a:cs typeface="+mn-ea"/>
              </a:rPr>
              <a:t>Ablation Study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1683433" y="2115169"/>
            <a:ext cx="8563651" cy="354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Squeeze Operator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比較使用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Global Average Pooling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Global Maximum Pooling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，發現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結果較好。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Excitation Operator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Excitation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全連接層第二層的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activation function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ReLU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tanh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sigmoid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，發現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sigmoid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最好，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ReLU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967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Noto Sans S Chinese Light" panose="020B0300000000000000" pitchFamily="34" charset="-122"/>
                <a:cs typeface="+mn-ea"/>
              </a:rPr>
              <a:t>Ablation Study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1683433" y="2115169"/>
            <a:ext cx="8563651" cy="123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Different stages</a:t>
            </a:r>
          </a:p>
          <a:p>
            <a:pPr algn="just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stage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 block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，有什麼差別。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1A3815-672F-424D-AA05-BAF384A2E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028" y="3643495"/>
            <a:ext cx="6495943" cy="179251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0529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Noto Sans S Chinese Light" panose="020B0300000000000000" pitchFamily="34" charset="-122"/>
                <a:cs typeface="+mn-ea"/>
              </a:rPr>
              <a:t>Ablation Study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1683433" y="2115169"/>
            <a:ext cx="8563651" cy="169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Effect of Squeeze</a:t>
            </a:r>
          </a:p>
          <a:p>
            <a:pPr algn="just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Squeeze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層換成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conv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層並比較結果（代表不同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channel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還是會互相影響）。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9AB6BC4-24E0-4B2F-94C9-339FCCF7A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184" y="3948558"/>
            <a:ext cx="6632148" cy="144930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853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Conclusion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1683433" y="2115169"/>
            <a:ext cx="8563651" cy="224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本篇論文提出的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SENets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block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這種新單元，用來加入其他現有的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，找出哪些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channel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擁有更重要的特徵，以達到更好的效果，並且只需要少量的計算，就能大幅提升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的表現。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138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Abstract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D456F5B-4251-4ACB-A25F-82458B8D078A}"/>
              </a:ext>
            </a:extLst>
          </p:cNvPr>
          <p:cNvSpPr txBox="1"/>
          <p:nvPr/>
        </p:nvSpPr>
        <p:spPr>
          <a:xfrm>
            <a:off x="1683431" y="2307102"/>
            <a:ext cx="8825136" cy="30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600" spc="100" dirty="0"/>
              <a:t>	In this work, we focus instead on the channel relationship and propose a novel architectural unit, which we term the “Squeeze-and-Excitation”(SE) block, that adaptively recalibrates channel-wise feature responses by explicitly modelling interdependencies between channels.</a:t>
            </a:r>
            <a:endParaRPr lang="zh-TW" altLang="en-US" sz="2600" spc="100" dirty="0"/>
          </a:p>
        </p:txBody>
      </p:sp>
    </p:spTree>
    <p:extLst>
      <p:ext uri="{BB962C8B-B14F-4D97-AF65-F5344CB8AC3E}">
        <p14:creationId xmlns:p14="http://schemas.microsoft.com/office/powerpoint/2010/main" val="27862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D456F5B-4251-4ACB-A25F-82458B8D078A}"/>
              </a:ext>
            </a:extLst>
          </p:cNvPr>
          <p:cNvSpPr txBox="1"/>
          <p:nvPr/>
        </p:nvSpPr>
        <p:spPr>
          <a:xfrm>
            <a:off x="1683431" y="2307102"/>
            <a:ext cx="8825136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600" spc="100" dirty="0"/>
              <a:t>	The Squeeze-and-Excitation(SE) block, with the goal of improving the quality of representations produced by a network by explicitly modelling the interdependencies between the channels of its convolutional features. </a:t>
            </a:r>
            <a:endParaRPr lang="zh-TW" altLang="en-US" sz="2600" spc="100" dirty="0"/>
          </a:p>
        </p:txBody>
      </p:sp>
    </p:spTree>
    <p:extLst>
      <p:ext uri="{BB962C8B-B14F-4D97-AF65-F5344CB8AC3E}">
        <p14:creationId xmlns:p14="http://schemas.microsoft.com/office/powerpoint/2010/main" val="106376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D456F5B-4251-4ACB-A25F-82458B8D078A}"/>
              </a:ext>
            </a:extLst>
          </p:cNvPr>
          <p:cNvSpPr txBox="1"/>
          <p:nvPr/>
        </p:nvSpPr>
        <p:spPr>
          <a:xfrm>
            <a:off x="1683431" y="2307102"/>
            <a:ext cx="8825136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600" dirty="0">
                <a:effectLst/>
              </a:rPr>
              <a:t>	We propose a mechanism</a:t>
            </a:r>
            <a:r>
              <a:rPr lang="zh-TW" altLang="en-US" sz="2600" dirty="0">
                <a:effectLst/>
              </a:rPr>
              <a:t> </a:t>
            </a:r>
            <a:r>
              <a:rPr lang="en-US" altLang="zh-TW" sz="2600" dirty="0">
                <a:effectLst/>
              </a:rPr>
              <a:t>that allows the network to perform feature recalibration,</a:t>
            </a:r>
            <a:r>
              <a:rPr lang="zh-TW" altLang="en-US" sz="2600" dirty="0">
                <a:effectLst/>
              </a:rPr>
              <a:t> </a:t>
            </a:r>
            <a:r>
              <a:rPr lang="en-US" altLang="zh-TW" sz="2600" dirty="0">
                <a:effectLst/>
              </a:rPr>
              <a:t>through which it can learn to use global information to</a:t>
            </a:r>
            <a:r>
              <a:rPr lang="zh-TW" altLang="en-US" sz="2600" dirty="0">
                <a:effectLst/>
              </a:rPr>
              <a:t> </a:t>
            </a:r>
            <a:r>
              <a:rPr lang="en-US" altLang="zh-TW" sz="2600" dirty="0">
                <a:effectLst/>
              </a:rPr>
              <a:t>selectively </a:t>
            </a:r>
            <a:r>
              <a:rPr lang="en-US" altLang="zh-TW" sz="2600" dirty="0" err="1">
                <a:effectLst/>
              </a:rPr>
              <a:t>emphasise</a:t>
            </a:r>
            <a:r>
              <a:rPr lang="en-US" altLang="zh-TW" sz="2600" dirty="0">
                <a:effectLst/>
              </a:rPr>
              <a:t> informative features and suppress less</a:t>
            </a:r>
            <a:r>
              <a:rPr lang="zh-TW" altLang="en-US" sz="2600" dirty="0">
                <a:effectLst/>
              </a:rPr>
              <a:t> </a:t>
            </a:r>
            <a:r>
              <a:rPr lang="en-US" altLang="zh-TW" sz="2600" dirty="0">
                <a:effectLst/>
              </a:rPr>
              <a:t>useful ones.</a:t>
            </a:r>
            <a:endParaRPr lang="zh-TW" altLang="en-US" sz="2600" spc="100" dirty="0"/>
          </a:p>
        </p:txBody>
      </p:sp>
    </p:spTree>
    <p:extLst>
      <p:ext uri="{BB962C8B-B14F-4D97-AF65-F5344CB8AC3E}">
        <p14:creationId xmlns:p14="http://schemas.microsoft.com/office/powerpoint/2010/main" val="426863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2F20B3-9C0D-44E4-9A4F-5F6104863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433" y="2555046"/>
            <a:ext cx="8828932" cy="23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8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2CF638A2-D4E0-48B3-B8F6-09E269CB8F06}"/>
              </a:ext>
            </a:extLst>
          </p:cNvPr>
          <p:cNvGrpSpPr/>
          <p:nvPr/>
        </p:nvGrpSpPr>
        <p:grpSpPr>
          <a:xfrm>
            <a:off x="1683433" y="2315029"/>
            <a:ext cx="3262650" cy="3331028"/>
            <a:chOff x="1683433" y="2286000"/>
            <a:chExt cx="3866148" cy="394717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782BFA3-2BB2-43A4-A033-EBAAFE8B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3433" y="2298372"/>
              <a:ext cx="3065030" cy="806587"/>
            </a:xfrm>
            <a:prstGeom prst="rect">
              <a:avLst/>
            </a:prstGeom>
          </p:spPr>
        </p:pic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5BA32258-1F17-49AD-9AFE-31B84DB70E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3433" y="2286000"/>
              <a:ext cx="843867" cy="125042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194C2EF2-3447-4085-80A1-C2FDF9D2FEF6}"/>
                </a:ext>
              </a:extLst>
            </p:cNvPr>
            <p:cNvCxnSpPr>
              <a:cxnSpLocks/>
            </p:cNvCxnSpPr>
            <p:nvPr/>
          </p:nvCxnSpPr>
          <p:spPr>
            <a:xfrm>
              <a:off x="3446206" y="2298536"/>
              <a:ext cx="2100528" cy="122535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B7B6CA18-8A0C-4E37-BC6D-716E0F474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4437" y="2967789"/>
              <a:ext cx="842863" cy="322837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91DC2509-85AC-4227-8F49-3D9A16F281ED}"/>
                </a:ext>
              </a:extLst>
            </p:cNvPr>
            <p:cNvCxnSpPr>
              <a:cxnSpLocks/>
            </p:cNvCxnSpPr>
            <p:nvPr/>
          </p:nvCxnSpPr>
          <p:spPr>
            <a:xfrm>
              <a:off x="3449053" y="2967789"/>
              <a:ext cx="2080890" cy="3229811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12F20B3-9C0D-44E4-9A4F-5F6104863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175" r="43117" b="23546"/>
            <a:stretch/>
          </p:blipFill>
          <p:spPr>
            <a:xfrm>
              <a:off x="1683433" y="3523722"/>
              <a:ext cx="3866148" cy="2709453"/>
            </a:xfrm>
            <a:prstGeom prst="rect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AF0D3F69-95F1-450A-99FF-9BFB86C7B371}"/>
                </a:ext>
              </a:extLst>
            </p:cNvPr>
            <p:cNvSpPr/>
            <p:nvPr/>
          </p:nvSpPr>
          <p:spPr>
            <a:xfrm>
              <a:off x="2518611" y="2298372"/>
              <a:ext cx="930442" cy="6694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5118055" y="2115169"/>
            <a:ext cx="5129029" cy="308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Squeeze</a:t>
            </a:r>
          </a:p>
          <a:p>
            <a:pPr algn="just">
              <a:lnSpc>
                <a:spcPct val="150000"/>
              </a:lnSpc>
            </a:pP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  <a:r>
              <a:rPr lang="en-US" altLang="zh-TW" sz="20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sz="12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sq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找出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channel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global information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，透過</a:t>
            </a:r>
            <a:r>
              <a:rPr lang="en-US" altLang="zh-TW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Average Pooling 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shape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H*W*C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的資料，轉換為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，意思是每個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channel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都變為一個值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/>
              <a:t>channel descriptor)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14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99FB30D-18BD-4759-929E-C475ACAE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86" y="2857563"/>
            <a:ext cx="8157028" cy="2020886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43DF47C6-1737-4B03-8F4C-A575BB4DCEA6}"/>
              </a:ext>
            </a:extLst>
          </p:cNvPr>
          <p:cNvSpPr txBox="1"/>
          <p:nvPr/>
        </p:nvSpPr>
        <p:spPr>
          <a:xfrm>
            <a:off x="1683433" y="1979552"/>
            <a:ext cx="7533138" cy="74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Global Average pooling(GAP)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EA30F35-C349-4690-8617-05D6A4ED2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624" y="5015936"/>
            <a:ext cx="3765890" cy="7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7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>
            <a:extLst>
              <a:ext uri="{FF2B5EF4-FFF2-40B4-BE49-F238E27FC236}">
                <a16:creationId xmlns:a16="http://schemas.microsoft.com/office/drawing/2014/main" id="{69409EE3-FE48-45B3-9519-66869D353D84}"/>
              </a:ext>
            </a:extLst>
          </p:cNvPr>
          <p:cNvSpPr txBox="1"/>
          <p:nvPr/>
        </p:nvSpPr>
        <p:spPr>
          <a:xfrm>
            <a:off x="1683433" y="963889"/>
            <a:ext cx="88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Introduction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2CF638A2-D4E0-48B3-B8F6-09E269CB8F06}"/>
              </a:ext>
            </a:extLst>
          </p:cNvPr>
          <p:cNvGrpSpPr/>
          <p:nvPr/>
        </p:nvGrpSpPr>
        <p:grpSpPr>
          <a:xfrm>
            <a:off x="1683433" y="2315029"/>
            <a:ext cx="3262650" cy="3331028"/>
            <a:chOff x="1683433" y="2286000"/>
            <a:chExt cx="3866148" cy="394717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782BFA3-2BB2-43A4-A033-EBAAFE8B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3433" y="2298372"/>
              <a:ext cx="3065030" cy="806587"/>
            </a:xfrm>
            <a:prstGeom prst="rect">
              <a:avLst/>
            </a:prstGeom>
          </p:spPr>
        </p:pic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5BA32258-1F17-49AD-9AFE-31B84DB70E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3433" y="2286000"/>
              <a:ext cx="843867" cy="125042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194C2EF2-3447-4085-80A1-C2FDF9D2FEF6}"/>
                </a:ext>
              </a:extLst>
            </p:cNvPr>
            <p:cNvCxnSpPr>
              <a:cxnSpLocks/>
            </p:cNvCxnSpPr>
            <p:nvPr/>
          </p:nvCxnSpPr>
          <p:spPr>
            <a:xfrm>
              <a:off x="3446206" y="2298536"/>
              <a:ext cx="2100528" cy="122535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B7B6CA18-8A0C-4E37-BC6D-716E0F474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4437" y="2967789"/>
              <a:ext cx="842863" cy="322837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91DC2509-85AC-4227-8F49-3D9A16F281ED}"/>
                </a:ext>
              </a:extLst>
            </p:cNvPr>
            <p:cNvCxnSpPr>
              <a:cxnSpLocks/>
            </p:cNvCxnSpPr>
            <p:nvPr/>
          </p:nvCxnSpPr>
          <p:spPr>
            <a:xfrm>
              <a:off x="3449053" y="2967789"/>
              <a:ext cx="2080890" cy="3229811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12F20B3-9C0D-44E4-9A4F-5F6104863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175" r="43117" b="23546"/>
            <a:stretch/>
          </p:blipFill>
          <p:spPr>
            <a:xfrm>
              <a:off x="1683433" y="3523722"/>
              <a:ext cx="3866148" cy="2709453"/>
            </a:xfrm>
            <a:prstGeom prst="rect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AF0D3F69-95F1-450A-99FF-9BFB86C7B371}"/>
                </a:ext>
              </a:extLst>
            </p:cNvPr>
            <p:cNvSpPr/>
            <p:nvPr/>
          </p:nvSpPr>
          <p:spPr>
            <a:xfrm>
              <a:off x="2518611" y="2298372"/>
              <a:ext cx="930442" cy="6694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9050">
                  <a:noFill/>
                </a:ln>
              </a:endParaRPr>
            </a:p>
          </p:txBody>
        </p:sp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64089AF-56D8-49BB-83BA-89B80F9CAB92}"/>
              </a:ext>
            </a:extLst>
          </p:cNvPr>
          <p:cNvSpPr txBox="1"/>
          <p:nvPr/>
        </p:nvSpPr>
        <p:spPr>
          <a:xfrm>
            <a:off x="5118055" y="2115169"/>
            <a:ext cx="5129029" cy="297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GAP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的原因</a:t>
            </a:r>
          </a:p>
          <a:p>
            <a:pPr algn="just">
              <a:lnSpc>
                <a:spcPct val="150000"/>
              </a:lnSpc>
            </a:pPr>
            <a:r>
              <a:rPr lang="zh-TW" altLang="en-US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因為進行</a:t>
            </a:r>
            <a:r>
              <a:rPr lang="en-US" altLang="zh-TW" sz="2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Convolution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得到的輸出與前一層的每個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channel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都有複雜的關係，使用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簡化後，得到的每一點都只與一個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channel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有對應關係。</a:t>
            </a:r>
            <a:endParaRPr lang="en-US" altLang="zh-TW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97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614</Words>
  <Application>Microsoft Office PowerPoint</Application>
  <PresentationFormat>寬螢幕</PresentationFormat>
  <Paragraphs>98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Minion Pro SmBd</vt:lpstr>
      <vt:lpstr>Noto Sans S Chinese Light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Squeeze-and-Excitation Networks</dc:title>
  <dc:creator>正冠 卞</dc:creator>
  <cp:lastModifiedBy>卞正冠</cp:lastModifiedBy>
  <cp:revision>97</cp:revision>
  <dcterms:created xsi:type="dcterms:W3CDTF">2021-05-16T20:10:08Z</dcterms:created>
  <dcterms:modified xsi:type="dcterms:W3CDTF">2021-05-17T07:56:22Z</dcterms:modified>
</cp:coreProperties>
</file>