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1" r:id="rId22"/>
    <p:sldId id="282" r:id="rId23"/>
    <p:sldId id="279" r:id="rId24"/>
    <p:sldId id="283" r:id="rId25"/>
    <p:sldId id="284" r:id="rId26"/>
    <p:sldId id="285" r:id="rId27"/>
    <p:sldId id="286" r:id="rId28"/>
    <p:sldId id="287" r:id="rId29"/>
    <p:sldId id="288" r:id="rId30"/>
    <p:sldId id="28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使用者" initials="W使" lastIdx="1" clrIdx="0">
    <p:extLst>
      <p:ext uri="{19B8F6BF-5375-455C-9EA6-DF929625EA0E}">
        <p15:presenceInfo xmlns:p15="http://schemas.microsoft.com/office/powerpoint/2012/main" userId="Windows 使用者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A0886-FD3A-4A44-BAC2-CE5F4BCAEBC9}" type="datetimeFigureOut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6176-4C04-4DFD-872A-9A68EDEDFC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6293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A0886-FD3A-4A44-BAC2-CE5F4BCAEBC9}" type="datetimeFigureOut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6176-4C04-4DFD-872A-9A68EDEDFC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707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A0886-FD3A-4A44-BAC2-CE5F4BCAEBC9}" type="datetimeFigureOut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6176-4C04-4DFD-872A-9A68EDEDFC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6777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A0886-FD3A-4A44-BAC2-CE5F4BCAEBC9}" type="datetimeFigureOut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6176-4C04-4DFD-872A-9A68EDEDFCA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4310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A0886-FD3A-4A44-BAC2-CE5F4BCAEBC9}" type="datetimeFigureOut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6176-4C04-4DFD-872A-9A68EDEDFC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350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A0886-FD3A-4A44-BAC2-CE5F4BCAEBC9}" type="datetimeFigureOut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6176-4C04-4DFD-872A-9A68EDEDFC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5952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A0886-FD3A-4A44-BAC2-CE5F4BCAEBC9}" type="datetimeFigureOut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6176-4C04-4DFD-872A-9A68EDEDFC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2386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A0886-FD3A-4A44-BAC2-CE5F4BCAEBC9}" type="datetimeFigureOut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6176-4C04-4DFD-872A-9A68EDEDFC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2006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A0886-FD3A-4A44-BAC2-CE5F4BCAEBC9}" type="datetimeFigureOut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6176-4C04-4DFD-872A-9A68EDEDFC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394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A0886-FD3A-4A44-BAC2-CE5F4BCAEBC9}" type="datetimeFigureOut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6176-4C04-4DFD-872A-9A68EDEDFC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253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A0886-FD3A-4A44-BAC2-CE5F4BCAEBC9}" type="datetimeFigureOut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6176-4C04-4DFD-872A-9A68EDEDFC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396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A0886-FD3A-4A44-BAC2-CE5F4BCAEBC9}" type="datetimeFigureOut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6176-4C04-4DFD-872A-9A68EDEDFC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4338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A0886-FD3A-4A44-BAC2-CE5F4BCAEBC9}" type="datetimeFigureOut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6176-4C04-4DFD-872A-9A68EDEDFC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140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A0886-FD3A-4A44-BAC2-CE5F4BCAEBC9}" type="datetimeFigureOut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6176-4C04-4DFD-872A-9A68EDEDFC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7652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A0886-FD3A-4A44-BAC2-CE5F4BCAEBC9}" type="datetimeFigureOut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6176-4C04-4DFD-872A-9A68EDEDFC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005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A0886-FD3A-4A44-BAC2-CE5F4BCAEBC9}" type="datetimeFigureOut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6176-4C04-4DFD-872A-9A68EDEDFC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763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A0886-FD3A-4A44-BAC2-CE5F4BCAEBC9}" type="datetimeFigureOut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6176-4C04-4DFD-872A-9A68EDEDFC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338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C6A0886-FD3A-4A44-BAC2-CE5F4BCAEBC9}" type="datetimeFigureOut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AD86176-4C04-4DFD-872A-9A68EDEDFC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1431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TilinGNN</a:t>
            </a:r>
            <a:r>
              <a:rPr lang="en-US" altLang="zh-TW" dirty="0" smtClean="0"/>
              <a:t>: Learning to Tile with Self-Supervised Graph Neural Network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	SIGGRAPH 2020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454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Modeling the tiling problem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Modeling Tiling as a Graph </a:t>
            </a:r>
            <a:r>
              <a:rPr lang="en-US" altLang="zh-TW" sz="2800" dirty="0" smtClean="0"/>
              <a:t>Problem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–</a:t>
            </a:r>
            <a:r>
              <a:rPr lang="zh-TW" altLang="en-US" sz="2800" dirty="0" smtClean="0"/>
              <a:t> </a:t>
            </a:r>
            <a:endParaRPr lang="en-US" altLang="zh-TW" sz="2800" dirty="0" smtClean="0"/>
          </a:p>
          <a:p>
            <a:pPr lvl="1"/>
            <a:r>
              <a:rPr lang="en-US" altLang="zh-TW" sz="2400" dirty="0" smtClean="0"/>
              <a:t>Each tile as a node (V)</a:t>
            </a:r>
          </a:p>
          <a:p>
            <a:pPr lvl="1"/>
            <a:r>
              <a:rPr lang="en-US" altLang="zh-TW" sz="2400" dirty="0" smtClean="0"/>
              <a:t>2 types of edge between nodes(tiles)</a:t>
            </a:r>
          </a:p>
          <a:p>
            <a:pPr lvl="2"/>
            <a:r>
              <a:rPr lang="en-US" altLang="zh-TW" sz="2000" dirty="0" smtClean="0"/>
              <a:t>Neighbor edge – No overlap between 2 candidate tiles</a:t>
            </a:r>
          </a:p>
          <a:p>
            <a:pPr lvl="2"/>
            <a:r>
              <a:rPr lang="en-US" altLang="zh-TW" sz="2000" dirty="0" smtClean="0"/>
              <a:t>Overlap edge </a:t>
            </a:r>
            <a:r>
              <a:rPr lang="en-US" altLang="zh-TW" sz="2000" dirty="0"/>
              <a:t>–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overlap between 2 candidate </a:t>
            </a:r>
            <a:r>
              <a:rPr lang="en-US" altLang="zh-TW" sz="2000" dirty="0" smtClean="0"/>
              <a:t>tiles</a:t>
            </a:r>
          </a:p>
          <a:p>
            <a:pPr lvl="2"/>
            <a:endParaRPr lang="zh-TW" altLang="en-US" sz="2000" dirty="0"/>
          </a:p>
        </p:txBody>
      </p:sp>
      <p:pic>
        <p:nvPicPr>
          <p:cNvPr id="4" name="內容版面配置區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1" t="44457"/>
          <a:stretch/>
        </p:blipFill>
        <p:spPr>
          <a:xfrm>
            <a:off x="838200" y="4273236"/>
            <a:ext cx="3445333" cy="226463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580" y="4632249"/>
            <a:ext cx="6942957" cy="190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Modeling the tiling problem </a:t>
            </a:r>
            <a:endParaRPr lang="zh-TW" altLang="en-US" dirty="0"/>
          </a:p>
        </p:txBody>
      </p:sp>
      <p:pic>
        <p:nvPicPr>
          <p:cNvPr id="4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1" t="44457"/>
          <a:stretch/>
        </p:blipFill>
        <p:spPr>
          <a:xfrm>
            <a:off x="978290" y="1827826"/>
            <a:ext cx="3445321" cy="2264638"/>
          </a:xfrm>
          <a:prstGeom prst="rect">
            <a:avLst/>
          </a:prstGeom>
        </p:spPr>
      </p:pic>
      <p:sp>
        <p:nvSpPr>
          <p:cNvPr id="5" name="向右箭號 4"/>
          <p:cNvSpPr/>
          <p:nvPr/>
        </p:nvSpPr>
        <p:spPr>
          <a:xfrm>
            <a:off x="4680642" y="2616451"/>
            <a:ext cx="606582" cy="49794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9" name="群組 38"/>
          <p:cNvGrpSpPr/>
          <p:nvPr/>
        </p:nvGrpSpPr>
        <p:grpSpPr>
          <a:xfrm>
            <a:off x="5722361" y="1691802"/>
            <a:ext cx="4519772" cy="2400662"/>
            <a:chOff x="6319890" y="1555702"/>
            <a:chExt cx="4519772" cy="2400662"/>
          </a:xfrm>
        </p:grpSpPr>
        <p:sp>
          <p:nvSpPr>
            <p:cNvPr id="6" name="橢圓 5"/>
            <p:cNvSpPr/>
            <p:nvPr/>
          </p:nvSpPr>
          <p:spPr>
            <a:xfrm>
              <a:off x="6518495" y="1736017"/>
              <a:ext cx="814812" cy="7604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6997573" y="3114392"/>
              <a:ext cx="814812" cy="7604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9428191" y="2316193"/>
              <a:ext cx="814812" cy="7604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8543452" y="3126524"/>
              <a:ext cx="814812" cy="760491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/>
            <p:cNvSpPr/>
            <p:nvPr/>
          </p:nvSpPr>
          <p:spPr>
            <a:xfrm>
              <a:off x="8136046" y="1555702"/>
              <a:ext cx="814812" cy="760491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2" name="直線接點 11"/>
            <p:cNvCxnSpPr>
              <a:stCxn id="6" idx="6"/>
              <a:endCxn id="10" idx="2"/>
            </p:cNvCxnSpPr>
            <p:nvPr/>
          </p:nvCxnSpPr>
          <p:spPr>
            <a:xfrm flipV="1">
              <a:off x="7333307" y="1935948"/>
              <a:ext cx="802739" cy="1803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>
              <a:stCxn id="7" idx="7"/>
              <a:endCxn id="10" idx="4"/>
            </p:cNvCxnSpPr>
            <p:nvPr/>
          </p:nvCxnSpPr>
          <p:spPr>
            <a:xfrm flipV="1">
              <a:off x="7693059" y="2316193"/>
              <a:ext cx="850393" cy="9095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>
              <a:stCxn id="7" idx="0"/>
              <a:endCxn id="6" idx="4"/>
            </p:cNvCxnSpPr>
            <p:nvPr/>
          </p:nvCxnSpPr>
          <p:spPr>
            <a:xfrm flipH="1" flipV="1">
              <a:off x="6925901" y="2496508"/>
              <a:ext cx="479078" cy="617884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>
              <a:stCxn id="9" idx="1"/>
              <a:endCxn id="6" idx="5"/>
            </p:cNvCxnSpPr>
            <p:nvPr/>
          </p:nvCxnSpPr>
          <p:spPr>
            <a:xfrm flipH="1" flipV="1">
              <a:off x="7213981" y="2385137"/>
              <a:ext cx="1448797" cy="85275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>
              <a:stCxn id="10" idx="5"/>
              <a:endCxn id="8" idx="2"/>
            </p:cNvCxnSpPr>
            <p:nvPr/>
          </p:nvCxnSpPr>
          <p:spPr>
            <a:xfrm>
              <a:off x="8831532" y="2204822"/>
              <a:ext cx="596659" cy="4916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>
              <a:stCxn id="8" idx="6"/>
            </p:cNvCxnSpPr>
            <p:nvPr/>
          </p:nvCxnSpPr>
          <p:spPr>
            <a:xfrm flipV="1">
              <a:off x="10243003" y="2316193"/>
              <a:ext cx="596659" cy="3802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>
              <a:endCxn id="9" idx="5"/>
            </p:cNvCxnSpPr>
            <p:nvPr/>
          </p:nvCxnSpPr>
          <p:spPr>
            <a:xfrm flipH="1" flipV="1">
              <a:off x="9238938" y="3775644"/>
              <a:ext cx="1380777" cy="99239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>
              <a:stCxn id="7" idx="3"/>
            </p:cNvCxnSpPr>
            <p:nvPr/>
          </p:nvCxnSpPr>
          <p:spPr>
            <a:xfrm flipH="1">
              <a:off x="6319890" y="3763512"/>
              <a:ext cx="797009" cy="192852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40" name="文字方塊 39"/>
          <p:cNvSpPr txBox="1"/>
          <p:nvPr/>
        </p:nvSpPr>
        <p:spPr>
          <a:xfrm>
            <a:off x="8999416" y="1879715"/>
            <a:ext cx="3084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 = {V, </a:t>
            </a:r>
            <a:r>
              <a:rPr lang="en-US" altLang="zh-TW" sz="2400" dirty="0" err="1"/>
              <a:t>E</a:t>
            </a:r>
            <a:r>
              <a:rPr lang="en-US" altLang="zh-TW" dirty="0" err="1"/>
              <a:t>ovl</a:t>
            </a:r>
            <a:r>
              <a:rPr lang="en-US" altLang="zh-TW" sz="2400" dirty="0"/>
              <a:t>, </a:t>
            </a:r>
            <a:r>
              <a:rPr lang="en-US" altLang="zh-TW" sz="2400" dirty="0" err="1"/>
              <a:t>E</a:t>
            </a:r>
            <a:r>
              <a:rPr lang="en-US" altLang="zh-TW" dirty="0" err="1"/>
              <a:t>nbr</a:t>
            </a:r>
            <a:r>
              <a:rPr lang="en-US" altLang="zh-TW" sz="2400" dirty="0"/>
              <a:t>}</a:t>
            </a:r>
            <a:endParaRPr lang="zh-TW" altLang="en-US" sz="2400" dirty="0"/>
          </a:p>
        </p:txBody>
      </p:sp>
      <p:sp>
        <p:nvSpPr>
          <p:cNvPr id="41" name="向右箭號 40"/>
          <p:cNvSpPr/>
          <p:nvPr/>
        </p:nvSpPr>
        <p:spPr>
          <a:xfrm rot="5400000">
            <a:off x="6313160" y="4571817"/>
            <a:ext cx="606582" cy="49794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字方塊 41"/>
          <p:cNvSpPr txBox="1"/>
          <p:nvPr/>
        </p:nvSpPr>
        <p:spPr>
          <a:xfrm>
            <a:off x="2814749" y="5359468"/>
            <a:ext cx="8561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Finding a (maximum) subset of nodes in G, such that </a:t>
            </a:r>
            <a:r>
              <a:rPr lang="en-US" altLang="zh-TW" sz="2400" dirty="0" smtClean="0"/>
              <a:t>all adjacent </a:t>
            </a:r>
            <a:r>
              <a:rPr lang="en-US" altLang="zh-TW" sz="2400" dirty="0"/>
              <a:t>nodes are connected by edges in </a:t>
            </a:r>
            <a:r>
              <a:rPr lang="en-US" altLang="zh-TW" sz="2400" dirty="0" err="1"/>
              <a:t>E</a:t>
            </a:r>
            <a:r>
              <a:rPr lang="en-US" altLang="zh-TW" dirty="0" err="1"/>
              <a:t>nbr</a:t>
            </a:r>
            <a:r>
              <a:rPr lang="en-US" altLang="zh-TW" sz="2400" dirty="0"/>
              <a:t> and </a:t>
            </a:r>
            <a:r>
              <a:rPr lang="en-US" altLang="zh-TW" sz="2400" dirty="0" smtClean="0"/>
              <a:t>no two </a:t>
            </a:r>
            <a:r>
              <a:rPr lang="en-US" altLang="zh-TW" sz="2400" dirty="0"/>
              <a:t>nodes are connected by any edge in </a:t>
            </a:r>
            <a:r>
              <a:rPr lang="en-US" altLang="zh-TW" sz="2400" dirty="0" err="1"/>
              <a:t>E</a:t>
            </a:r>
            <a:r>
              <a:rPr lang="en-US" altLang="zh-TW" dirty="0" err="1"/>
              <a:t>ovl</a:t>
            </a:r>
            <a:r>
              <a:rPr lang="en-US" altLang="zh-TW" sz="2400" dirty="0"/>
              <a:t>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202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System overview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81" y="1589103"/>
            <a:ext cx="11337283" cy="4657788"/>
          </a:xfrm>
        </p:spPr>
      </p:pic>
    </p:spTree>
    <p:extLst>
      <p:ext uri="{BB962C8B-B14F-4D97-AF65-F5344CB8AC3E}">
        <p14:creationId xmlns:p14="http://schemas.microsoft.com/office/powerpoint/2010/main" val="78016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Network </a:t>
            </a:r>
            <a:r>
              <a:rPr lang="en-US" altLang="zh-TW" dirty="0" smtClean="0"/>
              <a:t>input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46787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G </a:t>
            </a:r>
            <a:r>
              <a:rPr lang="en-US" altLang="zh-TW" sz="2400" dirty="0"/>
              <a:t>= {V, </a:t>
            </a:r>
            <a:r>
              <a:rPr lang="en-US" altLang="zh-TW" sz="2400" dirty="0" err="1"/>
              <a:t>Eovl</a:t>
            </a:r>
            <a:r>
              <a:rPr lang="en-US" altLang="zh-TW" sz="2400" dirty="0"/>
              <a:t>, </a:t>
            </a:r>
            <a:r>
              <a:rPr lang="en-US" altLang="zh-TW" sz="2400" dirty="0" err="1"/>
              <a:t>Enbr</a:t>
            </a:r>
            <a:r>
              <a:rPr lang="en-US" altLang="zh-TW" sz="2400" dirty="0"/>
              <a:t>}</a:t>
            </a:r>
            <a:endParaRPr lang="zh-TW" altLang="en-US" sz="2400" dirty="0"/>
          </a:p>
          <a:p>
            <a:r>
              <a:rPr lang="en-US" altLang="zh-TW" sz="2400" dirty="0" smtClean="0"/>
              <a:t>Per-node vectors{vi} – (N+1)-dimension vector, </a:t>
            </a:r>
            <a:r>
              <a:rPr lang="en-US" altLang="zh-TW" sz="2400" dirty="0" err="1" smtClean="0"/>
              <a:t>i-th</a:t>
            </a:r>
            <a:r>
              <a:rPr lang="en-US" altLang="zh-TW" sz="2400" dirty="0" smtClean="0"/>
              <a:t> tile area + tile type(one-hot vector)</a:t>
            </a:r>
          </a:p>
          <a:p>
            <a:r>
              <a:rPr lang="en-US" altLang="zh-TW" sz="2400" dirty="0" smtClean="0"/>
              <a:t>Per-neighbor-edge vectors{</a:t>
            </a:r>
            <a:r>
              <a:rPr lang="en-US" altLang="zh-TW" sz="2400" dirty="0" err="1" smtClean="0"/>
              <a:t>e</a:t>
            </a:r>
            <a:r>
              <a:rPr lang="en-US" altLang="zh-TW" sz="1600" dirty="0" err="1" smtClean="0"/>
              <a:t>j</a:t>
            </a:r>
            <a:r>
              <a:rPr lang="en-US" altLang="zh-TW" sz="2400" dirty="0" smtClean="0"/>
              <a:t>} – (N</a:t>
            </a:r>
            <a:r>
              <a:rPr lang="en-US" altLang="zh-TW" sz="1800" dirty="0" smtClean="0"/>
              <a:t>p</a:t>
            </a:r>
            <a:r>
              <a:rPr lang="en-US" altLang="zh-TW" sz="2400" dirty="0" smtClean="0"/>
              <a:t>+1)-</a:t>
            </a:r>
            <a:r>
              <a:rPr lang="en-US" altLang="zh-TW" sz="2400" dirty="0"/>
              <a:t>dimension vector, </a:t>
            </a:r>
            <a:r>
              <a:rPr lang="en-US" altLang="zh-TW" sz="2400" dirty="0" smtClean="0"/>
              <a:t>shared edge with neighbor </a:t>
            </a:r>
            <a:r>
              <a:rPr lang="en-US" altLang="zh-TW" sz="2400" dirty="0"/>
              <a:t>+ N</a:t>
            </a:r>
            <a:r>
              <a:rPr lang="en-US" altLang="zh-TW" sz="900" dirty="0"/>
              <a:t>p </a:t>
            </a:r>
            <a:r>
              <a:rPr lang="en-US" altLang="zh-TW" sz="2400" dirty="0"/>
              <a:t>relative </a:t>
            </a:r>
            <a:r>
              <a:rPr lang="en-US" altLang="zh-TW" sz="2400" dirty="0" smtClean="0"/>
              <a:t>poses that </a:t>
            </a:r>
            <a:r>
              <a:rPr lang="en-US" altLang="zh-TW" sz="2400" dirty="0"/>
              <a:t>the j-</a:t>
            </a:r>
            <a:r>
              <a:rPr lang="en-US" altLang="zh-TW" sz="2400" dirty="0" err="1"/>
              <a:t>th</a:t>
            </a:r>
            <a:r>
              <a:rPr lang="en-US" altLang="zh-TW" sz="2400" dirty="0"/>
              <a:t> neighbor edge associates </a:t>
            </a:r>
            <a:r>
              <a:rPr lang="en-US" altLang="zh-TW" sz="2400" dirty="0" smtClean="0"/>
              <a:t>with(</a:t>
            </a:r>
            <a:r>
              <a:rPr lang="en-US" altLang="zh-TW" sz="2400" dirty="0"/>
              <a:t>one-hot vector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6120965" y="6488668"/>
            <a:ext cx="5649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N=number of tile type in set </a:t>
            </a:r>
            <a:r>
              <a:rPr lang="en-US" altLang="zh-TW" b="1" dirty="0" smtClean="0"/>
              <a:t>T, </a:t>
            </a:r>
            <a:r>
              <a:rPr lang="en-US" altLang="zh-TW" dirty="0" smtClean="0"/>
              <a:t>N</a:t>
            </a:r>
            <a:r>
              <a:rPr lang="en-US" altLang="zh-TW" sz="1000" dirty="0" smtClean="0"/>
              <a:t>p </a:t>
            </a:r>
            <a:r>
              <a:rPr lang="en-US" altLang="zh-TW" dirty="0"/>
              <a:t>relative </a:t>
            </a:r>
            <a:r>
              <a:rPr lang="en-US" altLang="zh-TW" dirty="0" smtClean="0"/>
              <a:t>poses in set </a:t>
            </a:r>
            <a:r>
              <a:rPr lang="en-US" altLang="zh-TW" b="1" dirty="0" smtClean="0"/>
              <a:t>P</a:t>
            </a:r>
            <a:endParaRPr lang="zh-TW" altLang="en-US" b="1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00"/>
          <a:stretch/>
        </p:blipFill>
        <p:spPr>
          <a:xfrm>
            <a:off x="5185749" y="4472412"/>
            <a:ext cx="5545736" cy="1809193"/>
          </a:xfrm>
          <a:prstGeom prst="rect">
            <a:avLst/>
          </a:prstGeom>
        </p:spPr>
      </p:pic>
      <p:grpSp>
        <p:nvGrpSpPr>
          <p:cNvPr id="11" name="群組 10"/>
          <p:cNvGrpSpPr/>
          <p:nvPr/>
        </p:nvGrpSpPr>
        <p:grpSpPr>
          <a:xfrm>
            <a:off x="838200" y="4970352"/>
            <a:ext cx="3860549" cy="1384995"/>
            <a:chOff x="838200" y="4798336"/>
            <a:chExt cx="3860549" cy="1384995"/>
          </a:xfrm>
        </p:grpSpPr>
        <p:sp>
          <p:nvSpPr>
            <p:cNvPr id="5" name="文字方塊 4"/>
            <p:cNvSpPr txBox="1"/>
            <p:nvPr/>
          </p:nvSpPr>
          <p:spPr>
            <a:xfrm>
              <a:off x="838200" y="4798336"/>
              <a:ext cx="386054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/>
                <a:t>v</a:t>
              </a:r>
              <a:r>
                <a:rPr lang="en-US" altLang="zh-TW" sz="1600" dirty="0" smtClean="0"/>
                <a:t>i </a:t>
              </a:r>
              <a:r>
                <a:rPr lang="en-US" altLang="zh-TW" sz="2800" dirty="0" smtClean="0"/>
                <a:t>= [0.5 , 1, 0, 0]</a:t>
              </a:r>
            </a:p>
            <a:p>
              <a:r>
                <a:rPr lang="en-US" altLang="zh-TW" sz="2800" dirty="0" err="1"/>
                <a:t>e</a:t>
              </a:r>
              <a:r>
                <a:rPr lang="en-US" altLang="zh-TW" sz="1000" dirty="0" err="1"/>
                <a:t>j</a:t>
              </a:r>
              <a:r>
                <a:rPr lang="en-US" altLang="zh-TW" sz="1600" dirty="0" smtClean="0"/>
                <a:t> </a:t>
              </a:r>
              <a:r>
                <a:rPr lang="en-US" altLang="zh-TW" sz="2800" dirty="0" smtClean="0"/>
                <a:t>= [0.6 </a:t>
              </a:r>
              <a:r>
                <a:rPr lang="en-US" altLang="zh-TW" sz="2800" dirty="0"/>
                <a:t>, </a:t>
              </a:r>
              <a:r>
                <a:rPr lang="en-US" altLang="zh-TW" sz="2800" dirty="0" smtClean="0"/>
                <a:t>0, 0, 1,…….,0]</a:t>
              </a:r>
              <a:endParaRPr lang="en-US" altLang="zh-TW" sz="2800" dirty="0"/>
            </a:p>
            <a:p>
              <a:endParaRPr lang="zh-TW" altLang="en-US" sz="2800" dirty="0"/>
            </a:p>
          </p:txBody>
        </p:sp>
        <p:sp>
          <p:nvSpPr>
            <p:cNvPr id="7" name="右中括弧 6"/>
            <p:cNvSpPr/>
            <p:nvPr/>
          </p:nvSpPr>
          <p:spPr>
            <a:xfrm rot="5400000">
              <a:off x="3334336" y="4570447"/>
              <a:ext cx="49242" cy="2245503"/>
            </a:xfrm>
            <a:prstGeom prst="rightBracket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3122503" y="5788714"/>
              <a:ext cx="6156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20</a:t>
              </a:r>
              <a:endParaRPr lang="zh-TW" altLang="en-US" dirty="0"/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1403043" y="4562081"/>
            <a:ext cx="3078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Normalized by largest tile area </a:t>
            </a:r>
            <a:endParaRPr lang="zh-TW" altLang="en-US" sz="1600" dirty="0"/>
          </a:p>
        </p:txBody>
      </p:sp>
      <p:cxnSp>
        <p:nvCxnSpPr>
          <p:cNvPr id="14" name="直線單箭頭接點 13"/>
          <p:cNvCxnSpPr/>
          <p:nvPr/>
        </p:nvCxnSpPr>
        <p:spPr>
          <a:xfrm flipV="1">
            <a:off x="1674891" y="4900635"/>
            <a:ext cx="0" cy="2223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1403043" y="6281605"/>
            <a:ext cx="3295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Normalized by longest tile perimeter</a:t>
            </a:r>
            <a:endParaRPr lang="zh-TW" altLang="en-US" sz="1600" dirty="0"/>
          </a:p>
        </p:txBody>
      </p:sp>
      <p:cxnSp>
        <p:nvCxnSpPr>
          <p:cNvPr id="18" name="直線單箭頭接點 17"/>
          <p:cNvCxnSpPr/>
          <p:nvPr/>
        </p:nvCxnSpPr>
        <p:spPr>
          <a:xfrm>
            <a:off x="1801638" y="5889833"/>
            <a:ext cx="9055" cy="3917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85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Network Architecture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38771"/>
          </a:xfrm>
        </p:spPr>
        <p:txBody>
          <a:bodyPr>
            <a:normAutofit/>
          </a:bodyPr>
          <a:lstStyle/>
          <a:p>
            <a:r>
              <a:rPr lang="en-US" altLang="zh-TW" dirty="0" err="1"/>
              <a:t>TilinGNN</a:t>
            </a:r>
            <a:r>
              <a:rPr lang="en-US" altLang="zh-TW" dirty="0"/>
              <a:t> is a two-branch graph </a:t>
            </a:r>
            <a:r>
              <a:rPr lang="en-US" altLang="zh-TW" dirty="0" smtClean="0"/>
              <a:t>convolutional neural network</a:t>
            </a:r>
          </a:p>
          <a:p>
            <a:r>
              <a:rPr lang="en-US" altLang="zh-TW" dirty="0" smtClean="0"/>
              <a:t>Output the probability of each node to select </a:t>
            </a:r>
          </a:p>
          <a:p>
            <a:r>
              <a:rPr lang="en-US" altLang="zh-TW" dirty="0" smtClean="0"/>
              <a:t>N = number of node, C =64, L=20</a:t>
            </a:r>
          </a:p>
        </p:txBody>
      </p:sp>
      <p:grpSp>
        <p:nvGrpSpPr>
          <p:cNvPr id="34" name="群組 33"/>
          <p:cNvGrpSpPr/>
          <p:nvPr/>
        </p:nvGrpSpPr>
        <p:grpSpPr>
          <a:xfrm>
            <a:off x="283378" y="2910375"/>
            <a:ext cx="11625243" cy="3828278"/>
            <a:chOff x="52812" y="2992872"/>
            <a:chExt cx="11625243" cy="3828278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2874" y="4066534"/>
              <a:ext cx="11345181" cy="2100066"/>
            </a:xfrm>
            <a:prstGeom prst="rect">
              <a:avLst/>
            </a:prstGeom>
          </p:spPr>
        </p:pic>
        <p:cxnSp>
          <p:nvCxnSpPr>
            <p:cNvPr id="7" name="直線單箭頭接點 6"/>
            <p:cNvCxnSpPr>
              <a:endCxn id="10" idx="2"/>
            </p:cNvCxnSpPr>
            <p:nvPr/>
          </p:nvCxnSpPr>
          <p:spPr>
            <a:xfrm flipV="1">
              <a:off x="624689" y="3735149"/>
              <a:ext cx="301783" cy="95454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字方塊 9"/>
            <p:cNvSpPr txBox="1"/>
            <p:nvPr/>
          </p:nvSpPr>
          <p:spPr>
            <a:xfrm>
              <a:off x="52812" y="3365817"/>
              <a:ext cx="1747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Network input</a:t>
              </a:r>
              <a:endParaRPr lang="zh-TW" altLang="en-US" dirty="0"/>
            </a:p>
          </p:txBody>
        </p:sp>
        <p:cxnSp>
          <p:nvCxnSpPr>
            <p:cNvPr id="12" name="直線單箭頭接點 11"/>
            <p:cNvCxnSpPr/>
            <p:nvPr/>
          </p:nvCxnSpPr>
          <p:spPr>
            <a:xfrm flipV="1">
              <a:off x="4733454" y="3835558"/>
              <a:ext cx="301024" cy="48028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字方塊 12"/>
            <p:cNvSpPr txBox="1"/>
            <p:nvPr/>
          </p:nvSpPr>
          <p:spPr>
            <a:xfrm>
              <a:off x="4896414" y="3411921"/>
              <a:ext cx="7982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err="1" smtClean="0"/>
                <a:t>NxC</a:t>
              </a:r>
              <a:endParaRPr lang="zh-TW" altLang="en-US" dirty="0"/>
            </a:p>
          </p:txBody>
        </p:sp>
        <p:cxnSp>
          <p:nvCxnSpPr>
            <p:cNvPr id="14" name="直線單箭頭接點 13"/>
            <p:cNvCxnSpPr/>
            <p:nvPr/>
          </p:nvCxnSpPr>
          <p:spPr>
            <a:xfrm flipV="1">
              <a:off x="9945233" y="3923893"/>
              <a:ext cx="131274" cy="34534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字方塊 15"/>
            <p:cNvSpPr txBox="1"/>
            <p:nvPr/>
          </p:nvSpPr>
          <p:spPr>
            <a:xfrm>
              <a:off x="8953878" y="2992872"/>
              <a:ext cx="23999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Concatenate result from all layer N</a:t>
              </a:r>
              <a:r>
                <a:rPr lang="zh-TW" altLang="en-US" dirty="0" smtClean="0"/>
                <a:t>*</a:t>
              </a:r>
              <a:r>
                <a:rPr lang="en-US" altLang="zh-TW" dirty="0" smtClean="0"/>
                <a:t>C</a:t>
              </a:r>
              <a:r>
                <a:rPr lang="zh-TW" altLang="en-US" dirty="0" smtClean="0"/>
                <a:t>*</a:t>
              </a:r>
              <a:r>
                <a:rPr lang="en-US" altLang="zh-TW" dirty="0" smtClean="0"/>
                <a:t>(L+1)</a:t>
              </a:r>
              <a:endParaRPr lang="zh-TW" altLang="en-US" dirty="0"/>
            </a:p>
          </p:txBody>
        </p:sp>
        <p:cxnSp>
          <p:nvCxnSpPr>
            <p:cNvPr id="19" name="直線單箭頭接點 18"/>
            <p:cNvCxnSpPr/>
            <p:nvPr/>
          </p:nvCxnSpPr>
          <p:spPr>
            <a:xfrm flipV="1">
              <a:off x="2029483" y="3845513"/>
              <a:ext cx="101098" cy="24066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字方塊 20"/>
            <p:cNvSpPr txBox="1"/>
            <p:nvPr/>
          </p:nvSpPr>
          <p:spPr>
            <a:xfrm>
              <a:off x="1920088" y="3277562"/>
              <a:ext cx="19827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Neighbor edge info to each layer</a:t>
              </a:r>
              <a:endParaRPr lang="zh-TW" altLang="en-US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1404041" y="6138862"/>
              <a:ext cx="19827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Overlap edge info to each layer</a:t>
              </a:r>
              <a:endParaRPr lang="zh-TW" altLang="en-US" dirty="0"/>
            </a:p>
          </p:txBody>
        </p:sp>
        <p:cxnSp>
          <p:nvCxnSpPr>
            <p:cNvPr id="23" name="直線單箭頭接點 22"/>
            <p:cNvCxnSpPr/>
            <p:nvPr/>
          </p:nvCxnSpPr>
          <p:spPr>
            <a:xfrm>
              <a:off x="1584356" y="5866646"/>
              <a:ext cx="215775" cy="31992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單箭頭接點 28"/>
            <p:cNvCxnSpPr/>
            <p:nvPr/>
          </p:nvCxnSpPr>
          <p:spPr>
            <a:xfrm flipH="1">
              <a:off x="10076507" y="5866646"/>
              <a:ext cx="1277294" cy="31992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字方塊 32"/>
            <p:cNvSpPr txBox="1"/>
            <p:nvPr/>
          </p:nvSpPr>
          <p:spPr>
            <a:xfrm>
              <a:off x="8302027" y="6174819"/>
              <a:ext cx="31234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N-dimension. The probability to select the node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5058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Network Architecture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92878"/>
          </a:xfrm>
        </p:spPr>
        <p:txBody>
          <a:bodyPr/>
          <a:lstStyle/>
          <a:p>
            <a:r>
              <a:rPr lang="en-US" altLang="zh-TW" dirty="0" smtClean="0"/>
              <a:t>Neighbor –</a:t>
            </a:r>
          </a:p>
          <a:p>
            <a:r>
              <a:rPr lang="en-US" altLang="zh-TW" dirty="0" smtClean="0"/>
              <a:t>Overlap –</a:t>
            </a:r>
          </a:p>
          <a:p>
            <a:r>
              <a:rPr lang="en-US" altLang="zh-TW" dirty="0" smtClean="0"/>
              <a:t>Both use residual connections to avoid </a:t>
            </a:r>
            <a:r>
              <a:rPr lang="en-US" altLang="zh-TW" dirty="0"/>
              <a:t>problem of </a:t>
            </a:r>
            <a:r>
              <a:rPr lang="en-US" altLang="zh-TW" dirty="0" smtClean="0"/>
              <a:t>vanishing gradient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678" y="3811508"/>
            <a:ext cx="8426824" cy="266233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27" y="1724608"/>
            <a:ext cx="3972479" cy="51285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27" y="2237461"/>
            <a:ext cx="3591426" cy="58110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708618" y="1796368"/>
            <a:ext cx="3766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(Edge condition convolution)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564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Loss function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40" y="3381352"/>
            <a:ext cx="5085881" cy="88340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40" y="1896180"/>
            <a:ext cx="3438150" cy="83203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40" y="2706497"/>
            <a:ext cx="4587941" cy="68056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975980" y="2024858"/>
            <a:ext cx="4686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Maximize the tiling area</a:t>
            </a:r>
            <a:endParaRPr lang="zh-TW" altLang="en-US" sz="32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260063" y="2752400"/>
            <a:ext cx="3150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Minimize the overlap</a:t>
            </a:r>
            <a:endParaRPr lang="zh-TW" altLang="en-US" sz="32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5540721" y="3359021"/>
            <a:ext cx="6418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Maximize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total length of the contacting </a:t>
            </a:r>
            <a:r>
              <a:rPr lang="en-US" altLang="zh-TW" sz="2400" dirty="0" smtClean="0"/>
              <a:t>edge </a:t>
            </a:r>
          </a:p>
          <a:p>
            <a:r>
              <a:rPr lang="en-US" altLang="zh-TW" sz="2400" dirty="0" smtClean="0"/>
              <a:t>Between those connected with neighbor edge</a:t>
            </a:r>
            <a:endParaRPr lang="zh-TW" altLang="en-US" sz="40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707" y="5166370"/>
            <a:ext cx="11900585" cy="1164738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1620570" y="4416185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 overall loss =</a:t>
            </a:r>
            <a:r>
              <a:rPr lang="en-US" altLang="zh-TW" dirty="0" smtClean="0"/>
              <a:t> product </a:t>
            </a:r>
            <a:r>
              <a:rPr lang="en-US" altLang="zh-TW" dirty="0"/>
              <a:t>of L</a:t>
            </a:r>
            <a:r>
              <a:rPr lang="en-US" altLang="zh-TW" baseline="-25000" dirty="0"/>
              <a:t>a</a:t>
            </a:r>
            <a:r>
              <a:rPr lang="en-US" altLang="zh-TW" dirty="0"/>
              <a:t>, L</a:t>
            </a:r>
            <a:r>
              <a:rPr lang="en-US" altLang="zh-TW" baseline="-25000" dirty="0"/>
              <a:t>o</a:t>
            </a:r>
            <a:r>
              <a:rPr lang="en-US" altLang="zh-TW" dirty="0"/>
              <a:t>, </a:t>
            </a:r>
            <a:r>
              <a:rPr lang="en-US" altLang="zh-TW" dirty="0" smtClean="0"/>
              <a:t>and L</a:t>
            </a:r>
            <a:r>
              <a:rPr lang="en-US" altLang="zh-TW" baseline="-25000" dirty="0" smtClean="0"/>
              <a:t>e</a:t>
            </a:r>
            <a:endParaRPr lang="en-US" altLang="zh-TW" baseline="-25000" dirty="0"/>
          </a:p>
          <a:p>
            <a:r>
              <a:rPr lang="en-US" altLang="zh-TW" dirty="0" smtClean="0"/>
              <a:t>W</a:t>
            </a:r>
            <a:r>
              <a:rPr lang="en-US" altLang="zh-TW" baseline="-25000" dirty="0" smtClean="0"/>
              <a:t>o</a:t>
            </a:r>
            <a:r>
              <a:rPr lang="en-US" altLang="zh-TW" dirty="0" smtClean="0"/>
              <a:t> = 10, </a:t>
            </a:r>
            <a:r>
              <a:rPr lang="en-US" altLang="zh-TW" dirty="0" err="1" smtClean="0"/>
              <a:t>w</a:t>
            </a:r>
            <a:r>
              <a:rPr lang="en-US" altLang="zh-TW" baseline="-25000" dirty="0" err="1" smtClean="0"/>
              <a:t>a</a:t>
            </a:r>
            <a:r>
              <a:rPr lang="en-US" altLang="zh-TW" dirty="0" smtClean="0"/>
              <a:t> = 1, w</a:t>
            </a:r>
            <a:r>
              <a:rPr lang="en-US" altLang="zh-TW" baseline="-25000" dirty="0" smtClean="0"/>
              <a:t>e</a:t>
            </a:r>
            <a:r>
              <a:rPr lang="en-US" altLang="zh-TW" dirty="0" smtClean="0"/>
              <a:t> = 0.02, x</a:t>
            </a:r>
            <a:r>
              <a:rPr lang="en-US" altLang="zh-TW" baseline="-25000" dirty="0"/>
              <a:t>i</a:t>
            </a:r>
            <a:r>
              <a:rPr lang="en-US" altLang="zh-TW" dirty="0" smtClean="0"/>
              <a:t> </a:t>
            </a:r>
            <a:r>
              <a:rPr lang="en-US" altLang="zh-TW" dirty="0"/>
              <a:t>= probability </a:t>
            </a:r>
            <a:r>
              <a:rPr lang="en-US" altLang="zh-TW" dirty="0" smtClean="0"/>
              <a:t>to select </a:t>
            </a:r>
            <a:r>
              <a:rPr lang="en-US" altLang="zh-TW" dirty="0" err="1" smtClean="0"/>
              <a:t>node</a:t>
            </a:r>
            <a:r>
              <a:rPr lang="en-US" altLang="zh-TW" baseline="-25000" dirty="0" err="1" smtClean="0"/>
              <a:t>i</a:t>
            </a:r>
            <a:endParaRPr lang="zh-TW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81718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Tiling Generation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903741"/>
          </a:xfrm>
        </p:spPr>
        <p:txBody>
          <a:bodyPr>
            <a:noAutofit/>
          </a:bodyPr>
          <a:lstStyle/>
          <a:p>
            <a:r>
              <a:rPr lang="en-US" altLang="zh-TW" sz="2800" dirty="0" smtClean="0"/>
              <a:t>Step one:</a:t>
            </a:r>
          </a:p>
          <a:p>
            <a:pPr lvl="1"/>
            <a:r>
              <a:rPr lang="en-US" altLang="zh-TW" sz="2400" dirty="0" smtClean="0"/>
              <a:t>Randomly </a:t>
            </a:r>
            <a:r>
              <a:rPr lang="en-US" altLang="zh-TW" sz="2400" dirty="0"/>
              <a:t>sample 6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rotation angles in [0, θ) and 9</a:t>
            </a:r>
            <a:r>
              <a:rPr lang="en-US" altLang="zh-TW" sz="2400" dirty="0" smtClean="0"/>
              <a:t> translation vectors </a:t>
            </a:r>
            <a:r>
              <a:rPr lang="en-US" altLang="zh-TW" sz="2400" dirty="0"/>
              <a:t>in [0, </a:t>
            </a:r>
            <a:r>
              <a:rPr lang="en-US" altLang="zh-TW" sz="2400" dirty="0" err="1"/>
              <a:t>Δx</a:t>
            </a:r>
            <a:r>
              <a:rPr lang="en-US" altLang="zh-TW" sz="2400" dirty="0"/>
              <a:t>) and [0, </a:t>
            </a:r>
            <a:r>
              <a:rPr lang="en-US" altLang="zh-TW" sz="2400" dirty="0" err="1"/>
              <a:t>Δy</a:t>
            </a:r>
            <a:r>
              <a:rPr lang="en-US" altLang="zh-TW" sz="2400" dirty="0" smtClean="0"/>
              <a:t>) to put </a:t>
            </a:r>
            <a:r>
              <a:rPr lang="en-US" altLang="zh-TW" sz="2400" b="1" dirty="0" smtClean="0"/>
              <a:t>R</a:t>
            </a:r>
            <a:r>
              <a:rPr lang="en-US" altLang="zh-TW" sz="2400" dirty="0" smtClean="0"/>
              <a:t> on the superset. Pick top-K </a:t>
            </a:r>
            <a:r>
              <a:rPr lang="en-US" altLang="zh-TW" sz="2400" dirty="0"/>
              <a:t>configurations that lead to the largest total </a:t>
            </a:r>
            <a:r>
              <a:rPr lang="en-US" altLang="zh-TW" sz="2400" dirty="0" smtClean="0"/>
              <a:t>tile area and make the adjacency graph (k=4~20, depends on the task)</a:t>
            </a:r>
          </a:p>
          <a:p>
            <a:pPr lvl="1"/>
            <a:r>
              <a:rPr lang="en-US" altLang="zh-TW" sz="2400" dirty="0" smtClean="0"/>
              <a:t>Or </a:t>
            </a:r>
            <a:r>
              <a:rPr lang="en-US" altLang="zh-TW" sz="2400" dirty="0"/>
              <a:t>by interactive </a:t>
            </a:r>
            <a:r>
              <a:rPr lang="en-US" altLang="zh-TW" sz="2400" dirty="0" smtClean="0"/>
              <a:t>UI</a:t>
            </a:r>
          </a:p>
          <a:p>
            <a:r>
              <a:rPr lang="en-US" altLang="zh-TW" sz="2800" dirty="0" smtClean="0"/>
              <a:t>Step two:</a:t>
            </a:r>
          </a:p>
          <a:p>
            <a:pPr lvl="1"/>
            <a:r>
              <a:rPr lang="en-US" altLang="zh-TW" sz="2400" dirty="0" smtClean="0"/>
              <a:t>Make all we need  for the network and get the </a:t>
            </a:r>
            <a:r>
              <a:rPr lang="en-US" altLang="zh-TW" sz="2400" dirty="0"/>
              <a:t>probability vector on the candidate tile </a:t>
            </a:r>
            <a:r>
              <a:rPr lang="en-US" altLang="zh-TW" sz="2400" dirty="0" smtClean="0"/>
              <a:t>locations</a:t>
            </a:r>
          </a:p>
          <a:p>
            <a:pPr lvl="1"/>
            <a:r>
              <a:rPr lang="en-US" altLang="zh-TW" sz="2400" dirty="0" smtClean="0"/>
              <a:t>Sort the vector then tile until an overlap occur</a:t>
            </a:r>
            <a:endParaRPr lang="zh-TW" altLang="en-US" sz="2400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" t="60154" r="77412" b="1166"/>
          <a:stretch/>
        </p:blipFill>
        <p:spPr>
          <a:xfrm>
            <a:off x="9415604" y="452673"/>
            <a:ext cx="2245260" cy="180163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pic>
        <p:nvPicPr>
          <p:cNvPr id="5" name="內容版面配置區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9" t="61709"/>
          <a:stretch/>
        </p:blipFill>
        <p:spPr>
          <a:xfrm>
            <a:off x="6020554" y="3649141"/>
            <a:ext cx="4657082" cy="132121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512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Tiling Generation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99322"/>
            <a:ext cx="4324487" cy="5266529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885" y="2652665"/>
            <a:ext cx="5851212" cy="25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9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5372477" cy="4351338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Training detail – </a:t>
            </a:r>
          </a:p>
          <a:p>
            <a:pPr lvl="1"/>
            <a:r>
              <a:rPr lang="en-US" altLang="zh-TW" sz="2400" dirty="0" smtClean="0"/>
              <a:t>12000 random shapes for cropping(3~20 vertices, area 0.3~0.8, no self-intersection)</a:t>
            </a:r>
          </a:p>
          <a:p>
            <a:pPr lvl="1"/>
            <a:r>
              <a:rPr lang="en-US" altLang="zh-TW" sz="2400" dirty="0" smtClean="0"/>
              <a:t>Optimizer: Adam</a:t>
            </a:r>
          </a:p>
          <a:p>
            <a:pPr lvl="1"/>
            <a:r>
              <a:rPr lang="en-US" altLang="zh-TW" sz="2400" dirty="0" smtClean="0"/>
              <a:t>Learning rate: 1e-3</a:t>
            </a:r>
          </a:p>
          <a:p>
            <a:pPr lvl="1"/>
            <a:r>
              <a:rPr lang="en-US" altLang="zh-TW" sz="2400" dirty="0" smtClean="0"/>
              <a:t>Training </a:t>
            </a:r>
            <a:r>
              <a:rPr lang="en-US" altLang="zh-TW" sz="2400" dirty="0" err="1" smtClean="0"/>
              <a:t>epoches</a:t>
            </a:r>
            <a:r>
              <a:rPr lang="en-US" altLang="zh-TW" sz="2400" dirty="0" smtClean="0"/>
              <a:t>: stop when loss stopped reduce(20~80, 2~5days)</a:t>
            </a:r>
          </a:p>
          <a:p>
            <a:pPr lvl="1"/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567" y="135802"/>
            <a:ext cx="5673505" cy="664524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94" y="5678470"/>
            <a:ext cx="5749483" cy="996985"/>
          </a:xfrm>
          <a:prstGeom prst="rect">
            <a:avLst/>
          </a:prstGeom>
        </p:spPr>
      </p:pic>
      <p:sp>
        <p:nvSpPr>
          <p:cNvPr id="6" name="弧形向右箭號 5"/>
          <p:cNvSpPr/>
          <p:nvPr/>
        </p:nvSpPr>
        <p:spPr>
          <a:xfrm rot="653714">
            <a:off x="842726" y="3062087"/>
            <a:ext cx="389299" cy="2534970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280657" y="609600"/>
            <a:ext cx="60658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mtClean="0"/>
              <a:t>Result and Experiments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15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abstract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58" y="1850701"/>
            <a:ext cx="10515600" cy="1693787"/>
          </a:xfrm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913795" y="3657600"/>
            <a:ext cx="10353762" cy="307817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/>
              <a:t>Non-periodic tiling of an arbitrary 2D shape using one or more types of tiles</a:t>
            </a:r>
          </a:p>
          <a:p>
            <a:r>
              <a:rPr lang="en-US" altLang="zh-TW" sz="2800" dirty="0"/>
              <a:t>First neural optimization framework to solve the tiling problem</a:t>
            </a:r>
          </a:p>
          <a:p>
            <a:r>
              <a:rPr lang="en-US" altLang="zh-TW" sz="2800" dirty="0" smtClean="0"/>
              <a:t>Reformulate </a:t>
            </a:r>
            <a:r>
              <a:rPr lang="en-US" altLang="zh-TW" sz="2800" dirty="0"/>
              <a:t>tiling as a graph problem</a:t>
            </a:r>
          </a:p>
          <a:p>
            <a:r>
              <a:rPr lang="en-US" altLang="zh-TW" sz="2800" dirty="0"/>
              <a:t>The runtime of </a:t>
            </a:r>
            <a:r>
              <a:rPr lang="en-US" altLang="zh-TW" sz="2800" dirty="0" err="1"/>
              <a:t>TilinGNN</a:t>
            </a:r>
            <a:r>
              <a:rPr lang="en-US" altLang="zh-TW" sz="2800" dirty="0"/>
              <a:t> is roughly linear to the number of candidate tile locations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8236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0657" y="609600"/>
            <a:ext cx="6065822" cy="970450"/>
          </a:xfrm>
        </p:spPr>
        <p:txBody>
          <a:bodyPr/>
          <a:lstStyle/>
          <a:p>
            <a:r>
              <a:rPr lang="en-US" altLang="zh-TW" dirty="0"/>
              <a:t>Result and Experiments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825624"/>
            <a:ext cx="5336263" cy="5032375"/>
          </a:xfrm>
        </p:spPr>
        <p:txBody>
          <a:bodyPr>
            <a:noAutofit/>
          </a:bodyPr>
          <a:lstStyle/>
          <a:p>
            <a:r>
              <a:rPr lang="en-US" altLang="zh-TW" sz="2800" dirty="0" smtClean="0"/>
              <a:t>Tiling generation</a:t>
            </a:r>
          </a:p>
          <a:p>
            <a:pPr lvl="1"/>
            <a:r>
              <a:rPr lang="en-US" altLang="zh-TW" sz="2400" dirty="0"/>
              <a:t>107 silhouette </a:t>
            </a:r>
            <a:r>
              <a:rPr lang="en-US" altLang="zh-TW" sz="2400" dirty="0" smtClean="0"/>
              <a:t>images from</a:t>
            </a:r>
            <a:r>
              <a:rPr lang="en-US" altLang="zh-TW" sz="2400" dirty="0"/>
              <a:t> </a:t>
            </a:r>
            <a:r>
              <a:rPr lang="en-US" altLang="zh-TW" sz="2400" dirty="0" smtClean="0"/>
              <a:t>MPEG-7 </a:t>
            </a:r>
            <a:r>
              <a:rPr lang="en-US" altLang="zh-TW" sz="2400" dirty="0"/>
              <a:t>data set </a:t>
            </a:r>
            <a:r>
              <a:rPr lang="en-US" altLang="zh-TW" sz="2400" dirty="0" smtClean="0"/>
              <a:t>and animal shapes</a:t>
            </a:r>
          </a:p>
          <a:p>
            <a:pPr lvl="1"/>
            <a:r>
              <a:rPr lang="en-US" altLang="zh-TW" sz="2400" dirty="0" smtClean="0"/>
              <a:t>Tiling multiple times, select the largest tiling coverage or </a:t>
            </a:r>
            <a:r>
              <a:rPr lang="en-US" altLang="zh-TW" sz="2400" dirty="0"/>
              <a:t>the one with </a:t>
            </a:r>
            <a:r>
              <a:rPr lang="en-US" altLang="zh-TW" sz="2400" dirty="0" smtClean="0"/>
              <a:t>a larger </a:t>
            </a:r>
            <a:r>
              <a:rPr lang="en-US" altLang="zh-TW" sz="2400" dirty="0"/>
              <a:t>total length of contacting edge </a:t>
            </a:r>
            <a:r>
              <a:rPr lang="en-US" altLang="zh-TW" sz="2400" dirty="0" smtClean="0"/>
              <a:t>segments(if multiple results </a:t>
            </a:r>
            <a:r>
              <a:rPr lang="en-US" altLang="zh-TW" sz="2400" dirty="0"/>
              <a:t>produce the same coverage area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en-US" altLang="zh-TW" sz="2400" dirty="0" smtClean="0"/>
              <a:t>Average tiling time 23.5s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567" y="135802"/>
            <a:ext cx="5673505" cy="664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1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44731"/>
          <a:stretch/>
        </p:blipFill>
        <p:spPr>
          <a:xfrm>
            <a:off x="913867" y="143455"/>
            <a:ext cx="10493500" cy="665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8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t="55364"/>
          <a:stretch/>
        </p:blipFill>
        <p:spPr>
          <a:xfrm>
            <a:off x="234857" y="353084"/>
            <a:ext cx="11849693" cy="606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0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3398"/>
            <a:ext cx="12086172" cy="356156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06994" y="4943192"/>
            <a:ext cx="11443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Our approach can generate interesting </a:t>
            </a:r>
            <a:r>
              <a:rPr lang="en-US" altLang="zh-TW" sz="2400" dirty="0" smtClean="0"/>
              <a:t>tiling solutions </a:t>
            </a:r>
            <a:r>
              <a:rPr lang="en-US" altLang="zh-TW" sz="2400" dirty="0"/>
              <a:t>for the shapes and reproduced some featured </a:t>
            </a:r>
            <a:r>
              <a:rPr lang="en-US" altLang="zh-TW" sz="2400" dirty="0" smtClean="0"/>
              <a:t>regions using </a:t>
            </a:r>
            <a:r>
              <a:rPr lang="en-US" altLang="zh-TW" sz="2400" dirty="0"/>
              <a:t>different tile arrangements; see particularly the wings of </a:t>
            </a:r>
            <a:r>
              <a:rPr lang="en-US" altLang="zh-TW" sz="2400" dirty="0" smtClean="0"/>
              <a:t>the different </a:t>
            </a:r>
            <a:r>
              <a:rPr lang="en-US" altLang="zh-TW" sz="2400" dirty="0"/>
              <a:t>Doves and the tail of the different Cats for examples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8156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9207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Compare with</a:t>
            </a:r>
          </a:p>
          <a:p>
            <a:pPr lvl="1"/>
            <a:r>
              <a:rPr lang="en-US" altLang="zh-TW" sz="2000" dirty="0" smtClean="0"/>
              <a:t>Random search framework that </a:t>
            </a:r>
            <a:r>
              <a:rPr lang="en-US" altLang="zh-TW" sz="2000" dirty="0"/>
              <a:t>uses </a:t>
            </a:r>
            <a:r>
              <a:rPr lang="en-US" altLang="zh-TW" sz="2000" dirty="0" smtClean="0"/>
              <a:t>above algorithm </a:t>
            </a:r>
            <a:r>
              <a:rPr lang="en-US" altLang="zh-TW" sz="2000" dirty="0"/>
              <a:t>but replaces the </a:t>
            </a:r>
            <a:r>
              <a:rPr lang="en-US" altLang="zh-TW" sz="2000" dirty="0" err="1"/>
              <a:t>TilinGNN</a:t>
            </a:r>
            <a:r>
              <a:rPr lang="en-US" altLang="zh-TW" sz="2000" dirty="0"/>
              <a:t> output </a:t>
            </a:r>
            <a:r>
              <a:rPr lang="en-US" altLang="zh-TW" sz="2000" dirty="0" smtClean="0"/>
              <a:t>probabilities with </a:t>
            </a:r>
            <a:r>
              <a:rPr lang="en-US" altLang="zh-TW" sz="2000" dirty="0"/>
              <a:t>random values in [0, </a:t>
            </a:r>
            <a:r>
              <a:rPr lang="en-US" altLang="zh-TW" sz="2000" dirty="0" smtClean="0"/>
              <a:t>1]</a:t>
            </a:r>
          </a:p>
          <a:p>
            <a:pPr lvl="1"/>
            <a:r>
              <a:rPr lang="en-US" altLang="zh-TW" sz="2000" dirty="0" smtClean="0"/>
              <a:t>A </a:t>
            </a:r>
            <a:r>
              <a:rPr lang="en-US" altLang="zh-TW" sz="2000" dirty="0"/>
              <a:t>greedy strategy </a:t>
            </a:r>
            <a:r>
              <a:rPr lang="en-US" altLang="zh-TW" sz="2000" dirty="0" smtClean="0"/>
              <a:t>that follows </a:t>
            </a:r>
            <a:r>
              <a:rPr lang="en-US" altLang="zh-TW" sz="2000" dirty="0"/>
              <a:t>existing shape packing </a:t>
            </a:r>
            <a:r>
              <a:rPr lang="en-US" altLang="zh-TW" sz="2000" dirty="0" smtClean="0"/>
              <a:t>methods(PAD)</a:t>
            </a:r>
          </a:p>
          <a:p>
            <a:pPr lvl="1"/>
            <a:r>
              <a:rPr lang="en-US" altLang="zh-TW" sz="2000" dirty="0" smtClean="0"/>
              <a:t>A </a:t>
            </a:r>
            <a:r>
              <a:rPr lang="en-US" altLang="zh-TW" sz="2000" dirty="0"/>
              <a:t>specialized </a:t>
            </a:r>
            <a:r>
              <a:rPr lang="en-US" altLang="zh-TW" sz="2000" dirty="0" smtClean="0"/>
              <a:t>integer programming </a:t>
            </a:r>
            <a:r>
              <a:rPr lang="en-US" altLang="zh-TW" sz="2000" dirty="0"/>
              <a:t>solver, </a:t>
            </a:r>
            <a:r>
              <a:rPr lang="en-US" altLang="zh-TW" sz="2000" dirty="0" err="1" smtClean="0"/>
              <a:t>Gurobi</a:t>
            </a:r>
            <a:r>
              <a:rPr lang="en-US" altLang="zh-TW" sz="2000" dirty="0" smtClean="0"/>
              <a:t>(</a:t>
            </a:r>
            <a:r>
              <a:rPr lang="en-US" altLang="zh-TW" sz="2000" dirty="0"/>
              <a:t>has been shown to </a:t>
            </a:r>
            <a:r>
              <a:rPr lang="en-US" altLang="zh-TW" sz="2000" dirty="0" smtClean="0"/>
              <a:t>perform fast </a:t>
            </a:r>
            <a:r>
              <a:rPr lang="en-US" altLang="zh-TW" sz="2000" dirty="0"/>
              <a:t>in many combinatorial optimization problems</a:t>
            </a:r>
            <a:r>
              <a:rPr lang="en-US" altLang="zh-TW" sz="2000" dirty="0" smtClean="0"/>
              <a:t>)</a:t>
            </a:r>
          </a:p>
          <a:p>
            <a:pPr lvl="1"/>
            <a:r>
              <a:rPr lang="en-US" altLang="zh-TW" sz="2000" dirty="0" smtClean="0"/>
              <a:t>A branch </a:t>
            </a:r>
            <a:r>
              <a:rPr lang="en-US" altLang="zh-TW" sz="2000" dirty="0"/>
              <a:t>&amp; cut </a:t>
            </a:r>
            <a:r>
              <a:rPr lang="en-US" altLang="zh-TW" sz="2000" dirty="0" smtClean="0"/>
              <a:t>mixed integer solver (Coin-BC)</a:t>
            </a:r>
          </a:p>
          <a:p>
            <a:r>
              <a:rPr lang="en-US" altLang="zh-TW" sz="2400" dirty="0" smtClean="0"/>
              <a:t>Compare</a:t>
            </a:r>
          </a:p>
          <a:p>
            <a:pPr lvl="1"/>
            <a:r>
              <a:rPr lang="en-US" altLang="zh-TW" sz="2000" dirty="0" smtClean="0"/>
              <a:t>8 different size (20%~90% of tile superset)</a:t>
            </a:r>
          </a:p>
          <a:p>
            <a:pPr lvl="1"/>
            <a:r>
              <a:rPr lang="en-US" altLang="zh-TW" sz="2000" dirty="0" smtClean="0"/>
              <a:t>2 shapes – cat and moon</a:t>
            </a:r>
          </a:p>
          <a:p>
            <a:pPr lvl="1"/>
            <a:r>
              <a:rPr lang="en-US" altLang="zh-TW" sz="2000" dirty="0" smtClean="0"/>
              <a:t>10 times and take average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8953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9836" y="1580050"/>
            <a:ext cx="10128188" cy="513951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5816" y="1964602"/>
            <a:ext cx="1606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Converage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5082" y="2823172"/>
            <a:ext cx="1606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Hole?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95816" y="4246628"/>
            <a:ext cx="1606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Time</a:t>
            </a:r>
          </a:p>
          <a:p>
            <a:r>
              <a:rPr lang="en-US" altLang="zh-TW" dirty="0" smtClean="0"/>
              <a:t>and</a:t>
            </a:r>
          </a:p>
          <a:p>
            <a:r>
              <a:rPr lang="en-US" altLang="zh-TW" dirty="0" smtClean="0"/>
              <a:t>candidate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92044" y="5923493"/>
            <a:ext cx="1467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Result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207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4936" y="2181884"/>
            <a:ext cx="9522127" cy="338339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335795" y="5966234"/>
            <a:ext cx="7034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 smtClean="0"/>
              <a:t>Gurobi</a:t>
            </a:r>
            <a:r>
              <a:rPr lang="en-US" altLang="zh-TW" sz="2400" dirty="0" smtClean="0"/>
              <a:t> grow rapidly, </a:t>
            </a:r>
            <a:r>
              <a:rPr lang="en-US" altLang="zh-TW" sz="2400" dirty="0" err="1" smtClean="0"/>
              <a:t>TilingGNN</a:t>
            </a:r>
            <a:r>
              <a:rPr lang="en-US" altLang="zh-TW" sz="2400" dirty="0" smtClean="0"/>
              <a:t> linearly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558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9707" y="1580050"/>
            <a:ext cx="6461937" cy="5224545"/>
          </a:xfrm>
          <a:prstGeom prst="rect">
            <a:avLst/>
          </a:prstGeom>
        </p:spPr>
      </p:pic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Human </a:t>
            </a:r>
            <a:r>
              <a:rPr lang="en-US" altLang="zh-TW" dirty="0" smtClean="0"/>
              <a:t>performance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2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Network Analysis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36" y="1776165"/>
            <a:ext cx="10919280" cy="458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9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5039543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The </a:t>
            </a:r>
            <a:r>
              <a:rPr lang="en-US" altLang="zh-TW" sz="2400" dirty="0"/>
              <a:t>first deep-learning-based approach to </a:t>
            </a:r>
            <a:r>
              <a:rPr lang="en-US" altLang="zh-TW" sz="2400" dirty="0" smtClean="0"/>
              <a:t>generate non-periodic </a:t>
            </a:r>
            <a:r>
              <a:rPr lang="en-US" altLang="zh-TW" sz="2400" dirty="0" err="1"/>
              <a:t>tilings</a:t>
            </a:r>
            <a:r>
              <a:rPr lang="en-US" altLang="zh-TW" sz="2400" dirty="0"/>
              <a:t> on given 2D </a:t>
            </a:r>
            <a:r>
              <a:rPr lang="en-US" altLang="zh-TW" sz="2400" dirty="0" smtClean="0"/>
              <a:t>shapes</a:t>
            </a:r>
          </a:p>
          <a:p>
            <a:r>
              <a:rPr lang="en-US" altLang="zh-TW" sz="2400" dirty="0" smtClean="0"/>
              <a:t>Contribution</a:t>
            </a:r>
          </a:p>
          <a:p>
            <a:pPr lvl="1"/>
            <a:r>
              <a:rPr lang="en-US" altLang="zh-TW" sz="2000" dirty="0" smtClean="0"/>
              <a:t>Model </a:t>
            </a:r>
            <a:r>
              <a:rPr lang="en-US" altLang="zh-TW" sz="2000" dirty="0"/>
              <a:t>tiling as a graph </a:t>
            </a:r>
            <a:r>
              <a:rPr lang="en-US" altLang="zh-TW" sz="2000" dirty="0" smtClean="0"/>
              <a:t>problem with </a:t>
            </a:r>
            <a:r>
              <a:rPr lang="en-US" altLang="zh-TW" sz="2000" dirty="0"/>
              <a:t>nodes and edges representing the candidate tile </a:t>
            </a:r>
            <a:r>
              <a:rPr lang="en-US" altLang="zh-TW" sz="2000" dirty="0" smtClean="0"/>
              <a:t>locations and </a:t>
            </a:r>
            <a:r>
              <a:rPr lang="en-US" altLang="zh-TW" sz="2000" dirty="0"/>
              <a:t>tile </a:t>
            </a:r>
            <a:r>
              <a:rPr lang="en-US" altLang="zh-TW" sz="2000" dirty="0" smtClean="0"/>
              <a:t>connectivity</a:t>
            </a:r>
          </a:p>
          <a:p>
            <a:pPr lvl="1"/>
            <a:r>
              <a:rPr lang="en-US" altLang="zh-TW" sz="2000" dirty="0"/>
              <a:t>D</a:t>
            </a:r>
            <a:r>
              <a:rPr lang="en-US" altLang="zh-TW" sz="2000" dirty="0" smtClean="0"/>
              <a:t>esign </a:t>
            </a:r>
            <a:r>
              <a:rPr lang="en-US" altLang="zh-TW" sz="2000" dirty="0" err="1"/>
              <a:t>TilinGNN</a:t>
            </a:r>
            <a:r>
              <a:rPr lang="en-US" altLang="zh-TW" sz="2000" dirty="0"/>
              <a:t>, a two-branch </a:t>
            </a:r>
            <a:r>
              <a:rPr lang="en-US" altLang="zh-TW" sz="2000" dirty="0" smtClean="0"/>
              <a:t>graph convolutional </a:t>
            </a:r>
            <a:r>
              <a:rPr lang="en-US" altLang="zh-TW" sz="2000" dirty="0"/>
              <a:t>neural </a:t>
            </a:r>
            <a:r>
              <a:rPr lang="en-US" altLang="zh-TW" sz="2000" dirty="0" smtClean="0"/>
              <a:t>network</a:t>
            </a:r>
          </a:p>
          <a:p>
            <a:pPr lvl="1"/>
            <a:r>
              <a:rPr lang="en-US" altLang="zh-TW" sz="2000" dirty="0" smtClean="0"/>
              <a:t>Formulate </a:t>
            </a:r>
            <a:r>
              <a:rPr lang="en-US" altLang="zh-TW" sz="2000" dirty="0"/>
              <a:t>these </a:t>
            </a:r>
            <a:r>
              <a:rPr lang="en-US" altLang="zh-TW" sz="2000" dirty="0" smtClean="0"/>
              <a:t>criteria as </a:t>
            </a:r>
            <a:r>
              <a:rPr lang="en-US" altLang="zh-TW" sz="2000" dirty="0"/>
              <a:t>loss terms defined on the network </a:t>
            </a:r>
            <a:r>
              <a:rPr lang="en-US" altLang="zh-TW" sz="2000" dirty="0" smtClean="0"/>
              <a:t>outputs</a:t>
            </a:r>
          </a:p>
          <a:p>
            <a:r>
              <a:rPr lang="en-US" altLang="zh-TW" sz="2400" dirty="0" smtClean="0"/>
              <a:t>We performed various experiments to evaluate the quality of our approach</a:t>
            </a:r>
          </a:p>
          <a:p>
            <a:r>
              <a:rPr lang="en-US" altLang="zh-TW" sz="2400" dirty="0"/>
              <a:t>Since this form of tiling is only one particular instance </a:t>
            </a:r>
            <a:r>
              <a:rPr lang="en-US" altLang="zh-TW" sz="2400" dirty="0" smtClean="0"/>
              <a:t>of the </a:t>
            </a:r>
            <a:r>
              <a:rPr lang="en-US" altLang="zh-TW" sz="2400" dirty="0"/>
              <a:t>more general problem setting of “learning to select” over </a:t>
            </a:r>
            <a:r>
              <a:rPr lang="en-US" altLang="zh-TW" sz="2400" dirty="0" smtClean="0"/>
              <a:t>a graph </a:t>
            </a:r>
            <a:r>
              <a:rPr lang="en-US" altLang="zh-TW" sz="2400" dirty="0"/>
              <a:t>structure, we believe that our approach can bring </a:t>
            </a:r>
            <a:r>
              <a:rPr lang="en-US" altLang="zh-TW" sz="2400" dirty="0" smtClean="0"/>
              <a:t>insights and </a:t>
            </a:r>
            <a:r>
              <a:rPr lang="en-US" altLang="zh-TW" sz="2400" dirty="0"/>
              <a:t>open up new directions for solving other similar </a:t>
            </a:r>
            <a:r>
              <a:rPr lang="en-US" altLang="zh-TW" sz="2400" dirty="0" smtClean="0"/>
              <a:t>combinatorial problems </a:t>
            </a:r>
            <a:r>
              <a:rPr lang="en-US" altLang="zh-TW" sz="2400" dirty="0"/>
              <a:t>in computer graphics research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0055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994276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Many geometry processing tasks in computer graphics require solving discrete and combinatorial optimization problems</a:t>
            </a:r>
          </a:p>
          <a:p>
            <a:r>
              <a:rPr lang="en-US" altLang="zh-TW" sz="2400" dirty="0" smtClean="0"/>
              <a:t>A </a:t>
            </a:r>
            <a:r>
              <a:rPr lang="en-US" altLang="zh-TW" sz="2400" dirty="0"/>
              <a:t>traditional approach to solving the problem would search over the space of tile selection and </a:t>
            </a:r>
            <a:r>
              <a:rPr lang="en-US" altLang="zh-TW" sz="2400" dirty="0" smtClean="0"/>
              <a:t>placement</a:t>
            </a:r>
          </a:p>
          <a:p>
            <a:r>
              <a:rPr lang="en-US" altLang="zh-TW" sz="2400" dirty="0"/>
              <a:t>COINOR/BC and </a:t>
            </a:r>
            <a:r>
              <a:rPr lang="en-US" altLang="zh-TW" sz="2400" dirty="0" err="1"/>
              <a:t>Gurobi</a:t>
            </a:r>
            <a:r>
              <a:rPr lang="en-US" altLang="zh-TW" sz="2400" dirty="0"/>
              <a:t>(programming solver) are alternatives to solving our tiling problem, however very time-consuming, possibly with trial-and-error and backtracking in the solution </a:t>
            </a:r>
            <a:r>
              <a:rPr lang="en-US" altLang="zh-TW" sz="2400" dirty="0" smtClean="0"/>
              <a:t>search</a:t>
            </a:r>
          </a:p>
          <a:p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410115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Limitations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err="1" smtClean="0"/>
              <a:t>TilinGNN</a:t>
            </a:r>
            <a:r>
              <a:rPr lang="en-US" altLang="zh-TW" sz="2400" dirty="0" smtClean="0"/>
              <a:t> is a selection network that learns to select from a finite set of candidate tile locations, so we consider tile sets that the induced candidate tile locations form periodic grids</a:t>
            </a:r>
          </a:p>
          <a:p>
            <a:r>
              <a:rPr lang="en-US" altLang="zh-TW" sz="2400" dirty="0" err="1" smtClean="0"/>
              <a:t>TilinGNN</a:t>
            </a:r>
            <a:r>
              <a:rPr lang="en-US" altLang="zh-TW" sz="2400" dirty="0" smtClean="0"/>
              <a:t> cannot deal with all kinds of tile sets</a:t>
            </a:r>
          </a:p>
          <a:p>
            <a:r>
              <a:rPr lang="en-US" altLang="zh-TW" sz="2400" dirty="0"/>
              <a:t>R</a:t>
            </a:r>
            <a:r>
              <a:rPr lang="en-US" altLang="zh-TW" sz="2400" dirty="0" smtClean="0"/>
              <a:t>esults </a:t>
            </a:r>
            <a:r>
              <a:rPr lang="en-US" altLang="zh-TW" sz="2400" dirty="0"/>
              <a:t>from </a:t>
            </a:r>
            <a:r>
              <a:rPr lang="en-US" altLang="zh-TW" sz="2400" dirty="0" err="1"/>
              <a:t>TilinGNN</a:t>
            </a:r>
            <a:r>
              <a:rPr lang="en-US" altLang="zh-TW" sz="2400" dirty="0"/>
              <a:t> may not always avoid </a:t>
            </a:r>
            <a:r>
              <a:rPr lang="en-US" altLang="zh-TW" sz="2400" dirty="0" smtClean="0"/>
              <a:t>gaps and holes</a:t>
            </a:r>
          </a:p>
          <a:p>
            <a:r>
              <a:rPr lang="en-US" altLang="zh-TW" sz="2400" dirty="0"/>
              <a:t>T</a:t>
            </a:r>
            <a:r>
              <a:rPr lang="en-US" altLang="zh-TW" sz="2400" dirty="0" smtClean="0"/>
              <a:t>he </a:t>
            </a:r>
            <a:r>
              <a:rPr lang="en-US" altLang="zh-TW" sz="2400" dirty="0"/>
              <a:t>tiling results may miss shape </a:t>
            </a:r>
            <a:r>
              <a:rPr lang="en-US" altLang="zh-TW" sz="2400" dirty="0" smtClean="0"/>
              <a:t>structures that </a:t>
            </a:r>
            <a:r>
              <a:rPr lang="en-US" altLang="zh-TW" sz="2400" dirty="0"/>
              <a:t>are typically </a:t>
            </a:r>
            <a:r>
              <a:rPr lang="en-US" altLang="zh-TW" sz="2400" dirty="0" smtClean="0"/>
              <a:t>thin, </a:t>
            </a:r>
            <a:r>
              <a:rPr lang="en-US" altLang="zh-TW" sz="2400" dirty="0"/>
              <a:t>if the shape does </a:t>
            </a:r>
            <a:r>
              <a:rPr lang="en-US" altLang="zh-TW" sz="2400" dirty="0" smtClean="0"/>
              <a:t>not fully </a:t>
            </a:r>
            <a:r>
              <a:rPr lang="en-US" altLang="zh-TW" sz="2400" dirty="0"/>
              <a:t>cover surrounding candidate tile locations in the cropping</a:t>
            </a:r>
            <a:endParaRPr lang="zh-TW" altLang="en-US" sz="4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73" y="5194358"/>
            <a:ext cx="5589572" cy="149848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339" y="5194358"/>
            <a:ext cx="5918369" cy="149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5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Autofit/>
          </a:bodyPr>
          <a:lstStyle/>
          <a:p>
            <a:r>
              <a:rPr lang="en-US" altLang="zh-TW" sz="2400" dirty="0"/>
              <a:t>With the rapid adoption of machine learning, an intriguing question is whether difficult combinatorial problems involving geometric primitives can be effectively and efficiently solved using a machine learning </a:t>
            </a:r>
            <a:r>
              <a:rPr lang="en-US" altLang="zh-TW" sz="2400" dirty="0" smtClean="0"/>
              <a:t>approach</a:t>
            </a:r>
          </a:p>
          <a:p>
            <a:r>
              <a:rPr lang="en-US" altLang="zh-TW" sz="2400" dirty="0" smtClean="0"/>
              <a:t>We model </a:t>
            </a:r>
            <a:r>
              <a:rPr lang="en-US" altLang="zh-TW" sz="2400" dirty="0"/>
              <a:t>our tiling problem as an instance of graph </a:t>
            </a:r>
            <a:r>
              <a:rPr lang="en-US" altLang="zh-TW" sz="2400" dirty="0" smtClean="0"/>
              <a:t>learning, which can produce very good, while not necessarily optimal, solutions at much greater efficiency</a:t>
            </a:r>
          </a:p>
          <a:p>
            <a:r>
              <a:rPr lang="en-US" altLang="zh-TW" sz="2400" dirty="0" smtClean="0"/>
              <a:t>At test time, the learned patterns would guide the tile placement, leading runtime linear to the number of candidate tile locations</a:t>
            </a:r>
          </a:p>
          <a:p>
            <a:r>
              <a:rPr lang="en-US" altLang="zh-TW" sz="2400" dirty="0" err="1" smtClean="0"/>
              <a:t>TilinGNN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represents the first </a:t>
            </a:r>
            <a:r>
              <a:rPr lang="en-US" altLang="zh-TW" sz="2400" dirty="0" smtClean="0"/>
              <a:t>attempt at </a:t>
            </a:r>
            <a:r>
              <a:rPr lang="en-US" altLang="zh-TW" sz="2400" dirty="0"/>
              <a:t>generating non-periodic </a:t>
            </a:r>
            <a:r>
              <a:rPr lang="en-US" altLang="zh-TW" sz="2400" dirty="0" err="1"/>
              <a:t>tilings</a:t>
            </a:r>
            <a:r>
              <a:rPr lang="en-US" altLang="zh-TW" sz="2400" dirty="0"/>
              <a:t> using a deep neural network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1165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Related 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967115"/>
          </a:xfrm>
        </p:spPr>
        <p:txBody>
          <a:bodyPr>
            <a:noAutofit/>
          </a:bodyPr>
          <a:lstStyle/>
          <a:p>
            <a:r>
              <a:rPr lang="en-US" altLang="zh-TW" sz="2800" dirty="0" smtClean="0"/>
              <a:t>Decomposition</a:t>
            </a:r>
          </a:p>
          <a:p>
            <a:pPr lvl="1"/>
            <a:r>
              <a:rPr lang="en-US" altLang="zh-TW" sz="2400" dirty="0"/>
              <a:t>A line of works that bears some resemblance to tiling follows the principle of design by composition</a:t>
            </a:r>
          </a:p>
          <a:p>
            <a:pPr lvl="1"/>
            <a:r>
              <a:rPr lang="en-US" altLang="zh-TW" sz="2400" dirty="0" smtClean="0"/>
              <a:t>Not fixed shape even deformable</a:t>
            </a:r>
          </a:p>
          <a:p>
            <a:pPr lvl="1"/>
            <a:r>
              <a:rPr lang="en-US" altLang="zh-TW" sz="2400" dirty="0" smtClean="0"/>
              <a:t>Shape collage</a:t>
            </a:r>
            <a:endParaRPr lang="en-US" altLang="zh-TW" sz="2400" dirty="0"/>
          </a:p>
          <a:p>
            <a:r>
              <a:rPr lang="en-US" altLang="zh-TW" sz="2800" dirty="0"/>
              <a:t>Assemblies of fixed </a:t>
            </a:r>
            <a:r>
              <a:rPr lang="en-US" altLang="zh-TW" sz="2800" dirty="0" smtClean="0"/>
              <a:t>blocks</a:t>
            </a:r>
          </a:p>
          <a:p>
            <a:pPr lvl="1"/>
            <a:r>
              <a:rPr lang="en-US" altLang="zh-TW" sz="2400" dirty="0"/>
              <a:t>Assembling a shape using a small </a:t>
            </a:r>
            <a:r>
              <a:rPr lang="en-US" altLang="zh-TW" sz="2400" dirty="0" smtClean="0"/>
              <a:t>set of </a:t>
            </a:r>
            <a:r>
              <a:rPr lang="en-US" altLang="zh-TW" sz="2400" dirty="0"/>
              <a:t>building blocks may also be viewed as a form of tiling</a:t>
            </a:r>
            <a:endParaRPr lang="en-US" altLang="zh-TW" sz="2400" dirty="0" smtClean="0"/>
          </a:p>
          <a:p>
            <a:pPr lvl="1"/>
            <a:r>
              <a:rPr lang="en-US" altLang="zh-TW" sz="2400" dirty="0" smtClean="0"/>
              <a:t>Solved by integer programming (IP) solver which is time-consuming or heuristic search which </a:t>
            </a:r>
            <a:r>
              <a:rPr lang="en-US" altLang="zh-TW" sz="2400" dirty="0"/>
              <a:t>is </a:t>
            </a:r>
            <a:r>
              <a:rPr lang="en-US" altLang="zh-TW" sz="2400" dirty="0" smtClean="0"/>
              <a:t>may not </a:t>
            </a:r>
            <a:r>
              <a:rPr lang="en-US" altLang="zh-TW" sz="2400" dirty="0"/>
              <a:t>be general for solving problems of different forms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748" y="2996697"/>
            <a:ext cx="3775519" cy="143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6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Related 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2046"/>
          </a:xfrm>
        </p:spPr>
        <p:txBody>
          <a:bodyPr>
            <a:noAutofit/>
          </a:bodyPr>
          <a:lstStyle/>
          <a:p>
            <a:r>
              <a:rPr lang="en-US" altLang="zh-TW" sz="2400" dirty="0"/>
              <a:t>Graph neural networks (GNNs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en-US" altLang="zh-TW" sz="2000" dirty="0"/>
              <a:t>A natural extension from </a:t>
            </a:r>
            <a:r>
              <a:rPr lang="en-US" altLang="zh-TW" sz="2000" dirty="0" smtClean="0"/>
              <a:t>regular grid </a:t>
            </a:r>
            <a:r>
              <a:rPr lang="en-US" altLang="zh-TW" sz="2000" dirty="0"/>
              <a:t>processing to deal with irregularly structured data is to </a:t>
            </a:r>
            <a:r>
              <a:rPr lang="en-US" altLang="zh-TW" sz="2000" dirty="0" smtClean="0"/>
              <a:t>utilize graph representations</a:t>
            </a:r>
          </a:p>
          <a:p>
            <a:pPr lvl="1"/>
            <a:r>
              <a:rPr lang="en-US" altLang="zh-TW" sz="2000" dirty="0" err="1" smtClean="0"/>
              <a:t>MeshGNN</a:t>
            </a:r>
            <a:r>
              <a:rPr lang="en-US" altLang="zh-TW" sz="2000" dirty="0" smtClean="0"/>
              <a:t>, </a:t>
            </a:r>
            <a:r>
              <a:rPr lang="en-US" altLang="zh-TW" sz="2000" dirty="0" err="1" smtClean="0"/>
              <a:t>StructureNet</a:t>
            </a:r>
            <a:endParaRPr lang="en-US" altLang="zh-TW" sz="2000" dirty="0" smtClean="0"/>
          </a:p>
          <a:p>
            <a:r>
              <a:rPr lang="en-US" altLang="zh-TW" sz="2400" dirty="0"/>
              <a:t>Neural combinatorial </a:t>
            </a:r>
            <a:r>
              <a:rPr lang="en-US" altLang="zh-TW" sz="2400" dirty="0" smtClean="0"/>
              <a:t>optimization</a:t>
            </a:r>
          </a:p>
          <a:p>
            <a:pPr lvl="1"/>
            <a:r>
              <a:rPr lang="en-US" altLang="zh-TW" sz="2000" dirty="0"/>
              <a:t>O</a:t>
            </a:r>
            <a:r>
              <a:rPr lang="en-US" altLang="zh-TW" sz="2000" dirty="0" smtClean="0"/>
              <a:t>ptimization </a:t>
            </a:r>
            <a:r>
              <a:rPr lang="en-US" altLang="zh-TW" sz="2000" dirty="0"/>
              <a:t>explore data-driven and learning-based </a:t>
            </a:r>
            <a:r>
              <a:rPr lang="en-US" altLang="zh-TW" sz="2000" dirty="0" smtClean="0"/>
              <a:t>schemes for </a:t>
            </a:r>
            <a:r>
              <a:rPr lang="en-US" altLang="zh-TW" sz="2000" dirty="0"/>
              <a:t>solving discrete and combinatorial </a:t>
            </a:r>
            <a:r>
              <a:rPr lang="en-US" altLang="zh-TW" sz="2000" dirty="0" smtClean="0"/>
              <a:t>problems</a:t>
            </a:r>
          </a:p>
          <a:p>
            <a:pPr lvl="1"/>
            <a:r>
              <a:rPr lang="en-US" altLang="zh-TW" sz="2000" dirty="0"/>
              <a:t>Alpha </a:t>
            </a:r>
            <a:r>
              <a:rPr lang="en-US" altLang="zh-TW" sz="2000" dirty="0" smtClean="0"/>
              <a:t>Go, </a:t>
            </a:r>
            <a:r>
              <a:rPr lang="en-US" altLang="zh-TW" sz="2000" dirty="0"/>
              <a:t>traveling </a:t>
            </a:r>
            <a:r>
              <a:rPr lang="en-US" altLang="zh-TW" sz="2000" dirty="0" smtClean="0"/>
              <a:t>salesman(classic NP-hard problems)</a:t>
            </a:r>
          </a:p>
          <a:p>
            <a:pPr lvl="1"/>
            <a:r>
              <a:rPr lang="en-US" altLang="zh-TW" sz="2200" dirty="0"/>
              <a:t>The common insight of these works is to train a neural </a:t>
            </a:r>
            <a:r>
              <a:rPr lang="en-US" altLang="zh-TW" sz="2200" dirty="0" smtClean="0"/>
              <a:t>network to </a:t>
            </a:r>
            <a:r>
              <a:rPr lang="en-US" altLang="zh-TW" sz="2200" dirty="0"/>
              <a:t>predict selection probabilities over discrete options, and use </a:t>
            </a:r>
            <a:r>
              <a:rPr lang="en-US" altLang="zh-TW" sz="2200" dirty="0" smtClean="0"/>
              <a:t>a simple </a:t>
            </a:r>
            <a:r>
              <a:rPr lang="en-US" altLang="zh-TW" sz="2200" dirty="0"/>
              <a:t>selection strategy (e.g., greedy) to incrementally </a:t>
            </a:r>
            <a:r>
              <a:rPr lang="en-US" altLang="zh-TW" sz="2200" dirty="0" smtClean="0"/>
              <a:t>construct a </a:t>
            </a:r>
            <a:r>
              <a:rPr lang="en-US" altLang="zh-TW" sz="2200" dirty="0"/>
              <a:t>solution, as guided by the </a:t>
            </a:r>
            <a:r>
              <a:rPr lang="en-US" altLang="zh-TW" sz="2200" dirty="0" smtClean="0"/>
              <a:t>probabilities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79674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Problem </a:t>
            </a:r>
            <a:r>
              <a:rPr lang="en-US" altLang="zh-TW" dirty="0" smtClean="0"/>
              <a:t>Definition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Given </a:t>
            </a:r>
            <a:r>
              <a:rPr lang="en-US" altLang="zh-TW" sz="2400" dirty="0"/>
              <a:t>a set </a:t>
            </a:r>
            <a:r>
              <a:rPr lang="en-US" altLang="zh-TW" sz="2400" b="1" dirty="0"/>
              <a:t>T</a:t>
            </a:r>
            <a:r>
              <a:rPr lang="en-US" altLang="zh-TW" sz="2400" dirty="0"/>
              <a:t> of a few simple 2D </a:t>
            </a:r>
            <a:r>
              <a:rPr lang="en-US" altLang="zh-TW" sz="2400" dirty="0" smtClean="0"/>
              <a:t>shapes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representing </a:t>
            </a:r>
            <a:r>
              <a:rPr lang="en-US" altLang="zh-TW" sz="2400" dirty="0"/>
              <a:t>the input tile types, and a connected region </a:t>
            </a:r>
            <a:r>
              <a:rPr lang="en-US" altLang="zh-TW" sz="2400" b="1" dirty="0"/>
              <a:t>R</a:t>
            </a:r>
            <a:r>
              <a:rPr lang="en-US" altLang="zh-TW" sz="2400" dirty="0"/>
              <a:t> in </a:t>
            </a:r>
            <a:r>
              <a:rPr lang="en-US" altLang="zh-TW" sz="2400" dirty="0" smtClean="0"/>
              <a:t>2D,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we </a:t>
            </a:r>
            <a:r>
              <a:rPr lang="en-US" altLang="zh-TW" sz="2400" dirty="0"/>
              <a:t>aim to arrange instances of tiles from </a:t>
            </a:r>
            <a:r>
              <a:rPr lang="en-US" altLang="zh-TW" sz="2400" b="1" dirty="0"/>
              <a:t>T</a:t>
            </a:r>
            <a:r>
              <a:rPr lang="en-US" altLang="zh-TW" sz="2400" dirty="0"/>
              <a:t> over </a:t>
            </a:r>
            <a:r>
              <a:rPr lang="en-US" altLang="zh-TW" sz="2400" b="1" dirty="0"/>
              <a:t>R</a:t>
            </a:r>
            <a:r>
              <a:rPr lang="en-US" altLang="zh-TW" sz="2400" dirty="0"/>
              <a:t> without </a:t>
            </a:r>
            <a:r>
              <a:rPr lang="en-US" altLang="zh-TW" sz="2400" dirty="0" smtClean="0"/>
              <a:t>overlap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or </a:t>
            </a:r>
            <a:r>
              <a:rPr lang="en-US" altLang="zh-TW" sz="2400" dirty="0"/>
              <a:t>hole between the tile instances, such that the resulting tiling </a:t>
            </a:r>
            <a:r>
              <a:rPr lang="en-US" altLang="zh-TW" sz="2400" dirty="0" smtClean="0"/>
              <a:t>can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maximally </a:t>
            </a:r>
            <a:r>
              <a:rPr lang="en-US" altLang="zh-TW" sz="2400" dirty="0"/>
              <a:t>cover the interior of R without exceeding its </a:t>
            </a:r>
            <a:r>
              <a:rPr lang="en-US" altLang="zh-TW" sz="2400" dirty="0" smtClean="0"/>
              <a:t>boundary.</a:t>
            </a:r>
            <a:endParaRPr lang="en-US" altLang="zh-TW" sz="2400" dirty="0"/>
          </a:p>
          <a:p>
            <a:r>
              <a:rPr lang="en-US" altLang="zh-TW" sz="2400" dirty="0" smtClean="0"/>
              <a:t>Since </a:t>
            </a:r>
            <a:r>
              <a:rPr lang="en-US" altLang="zh-TW" sz="2400" dirty="0"/>
              <a:t>the shape of </a:t>
            </a:r>
            <a:r>
              <a:rPr lang="en-US" altLang="zh-TW" sz="2400" dirty="0" smtClean="0"/>
              <a:t>R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is </a:t>
            </a:r>
            <a:r>
              <a:rPr lang="en-US" altLang="zh-TW" sz="2400" dirty="0"/>
              <a:t>arbitrary and the tile set is limited, completely filling the entire </a:t>
            </a:r>
            <a:r>
              <a:rPr lang="en-US" altLang="zh-TW" sz="2400" dirty="0" smtClean="0"/>
              <a:t>R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may </a:t>
            </a:r>
            <a:r>
              <a:rPr lang="en-US" altLang="zh-TW" sz="2400" dirty="0"/>
              <a:t>not be always </a:t>
            </a:r>
            <a:r>
              <a:rPr lang="en-US" altLang="zh-TW" sz="2400" dirty="0" smtClean="0"/>
              <a:t>possible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4"/>
          <a:stretch/>
        </p:blipFill>
        <p:spPr>
          <a:xfrm>
            <a:off x="5495454" y="4509964"/>
            <a:ext cx="6592755" cy="227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4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Modeling the tiling problem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37314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Tile set</a:t>
            </a:r>
            <a:r>
              <a:rPr lang="zh-TW" altLang="en-US" sz="2800" dirty="0"/>
              <a:t> </a:t>
            </a:r>
            <a:r>
              <a:rPr lang="en-US" altLang="zh-TW" sz="2800" dirty="0" smtClean="0"/>
              <a:t>and </a:t>
            </a:r>
            <a:r>
              <a:rPr lang="en-US" altLang="zh-TW" sz="2800" dirty="0"/>
              <a:t>Tile placement </a:t>
            </a:r>
            <a:r>
              <a:rPr lang="en-US" altLang="zh-TW" sz="2800" dirty="0" smtClean="0"/>
              <a:t>– </a:t>
            </a:r>
          </a:p>
          <a:p>
            <a:pPr lvl="1"/>
            <a:r>
              <a:rPr lang="en-US" altLang="zh-TW" sz="2400" dirty="0"/>
              <a:t>Note that we can rotate and translate the tiles, but not flip or</a:t>
            </a:r>
            <a:r>
              <a:rPr lang="zh-TW" altLang="en-US" sz="2400" dirty="0"/>
              <a:t> </a:t>
            </a:r>
            <a:r>
              <a:rPr lang="en-US" altLang="zh-TW" sz="2400" dirty="0"/>
              <a:t>scale </a:t>
            </a:r>
            <a:r>
              <a:rPr lang="en-US" altLang="zh-TW" sz="2400" dirty="0" smtClean="0"/>
              <a:t>them</a:t>
            </a:r>
          </a:p>
          <a:p>
            <a:pPr lvl="1"/>
            <a:r>
              <a:rPr lang="en-US" altLang="zh-TW" sz="2400" dirty="0" smtClean="0"/>
              <a:t>The </a:t>
            </a:r>
            <a:r>
              <a:rPr lang="en-US" altLang="zh-TW" sz="2400" dirty="0"/>
              <a:t>tile set and tile connection rules together should induce </a:t>
            </a:r>
            <a:r>
              <a:rPr lang="en-US" altLang="zh-TW" sz="2400" dirty="0" smtClean="0"/>
              <a:t>a finite </a:t>
            </a:r>
            <a:r>
              <a:rPr lang="en-US" altLang="zh-TW" sz="2400" dirty="0"/>
              <a:t>number of candidate tile locations inside a finite </a:t>
            </a:r>
            <a:r>
              <a:rPr lang="en-US" altLang="zh-TW" sz="2400" dirty="0" smtClean="0"/>
              <a:t>region, </a:t>
            </a:r>
            <a:r>
              <a:rPr lang="en-US" altLang="zh-TW" sz="2400" dirty="0"/>
              <a:t>since </a:t>
            </a:r>
            <a:r>
              <a:rPr lang="en-US" altLang="zh-TW" sz="2400" dirty="0" err="1"/>
              <a:t>TilinGNN</a:t>
            </a:r>
            <a:r>
              <a:rPr lang="en-US" altLang="zh-TW" sz="2400" dirty="0"/>
              <a:t> is a selection </a:t>
            </a:r>
            <a:r>
              <a:rPr lang="en-US" altLang="zh-TW" sz="2400" dirty="0" smtClean="0"/>
              <a:t>network</a:t>
            </a:r>
            <a:endParaRPr lang="en-US" altLang="zh-TW" sz="2400" dirty="0"/>
          </a:p>
          <a:p>
            <a:endParaRPr lang="en-US" altLang="zh-TW" sz="2800" dirty="0" smtClean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153" y="4727129"/>
            <a:ext cx="6845175" cy="203581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54" y="4212108"/>
            <a:ext cx="3799971" cy="255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4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Modeling the tiling problem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Candidate tile </a:t>
            </a:r>
            <a:r>
              <a:rPr lang="en-US" altLang="zh-TW" sz="2800" dirty="0" smtClean="0"/>
              <a:t>placements</a:t>
            </a:r>
          </a:p>
          <a:p>
            <a:pPr lvl="1"/>
            <a:r>
              <a:rPr lang="en-US" altLang="zh-TW" sz="2400" dirty="0" smtClean="0"/>
              <a:t>Based </a:t>
            </a:r>
            <a:r>
              <a:rPr lang="en-US" altLang="zh-TW" sz="2400" dirty="0"/>
              <a:t>on the above tile connection </a:t>
            </a:r>
            <a:r>
              <a:rPr lang="en-US" altLang="zh-TW" sz="2400" dirty="0" smtClean="0"/>
              <a:t>rule,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we </a:t>
            </a:r>
            <a:r>
              <a:rPr lang="en-US" altLang="zh-TW" sz="2400" dirty="0"/>
              <a:t>can determine a finite set of candidate tile placement </a:t>
            </a:r>
            <a:r>
              <a:rPr lang="en-US" altLang="zh-TW" sz="2400" dirty="0" smtClean="0"/>
              <a:t>locations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over </a:t>
            </a:r>
            <a:r>
              <a:rPr lang="en-US" altLang="zh-TW" sz="2400" dirty="0"/>
              <a:t>a given region. We denote such a set as P.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41" y="3222381"/>
            <a:ext cx="6251906" cy="363561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859225" y="5943599"/>
            <a:ext cx="180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Superset of  </a:t>
            </a:r>
            <a:r>
              <a:rPr lang="en-US" altLang="zh-TW" b="1" dirty="0" smtClean="0"/>
              <a:t>T</a:t>
            </a:r>
            <a:endParaRPr lang="zh-TW" altLang="en-US" b="1" dirty="0"/>
          </a:p>
        </p:txBody>
      </p:sp>
      <p:sp>
        <p:nvSpPr>
          <p:cNvPr id="6" name="弧形箭號 (下彎) 5"/>
          <p:cNvSpPr/>
          <p:nvPr/>
        </p:nvSpPr>
        <p:spPr>
          <a:xfrm rot="1657140">
            <a:off x="9107786" y="5115208"/>
            <a:ext cx="1946495" cy="47078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03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石板">
  <a:themeElements>
    <a:clrScheme name="石板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石板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石板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石板</Template>
  <TotalTime>1447</TotalTime>
  <Words>1413</Words>
  <Application>Microsoft Office PowerPoint</Application>
  <PresentationFormat>寬螢幕</PresentationFormat>
  <Paragraphs>139</Paragraphs>
  <Slides>30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5" baseType="lpstr">
      <vt:lpstr>微軟正黑體</vt:lpstr>
      <vt:lpstr>Calisto MT</vt:lpstr>
      <vt:lpstr>Trebuchet MS</vt:lpstr>
      <vt:lpstr>Wingdings 2</vt:lpstr>
      <vt:lpstr>石板</vt:lpstr>
      <vt:lpstr>TilinGNN: Learning to Tile with Self-Supervised Graph Neural Network</vt:lpstr>
      <vt:lpstr>abstract</vt:lpstr>
      <vt:lpstr>Introduction</vt:lpstr>
      <vt:lpstr>Introduction</vt:lpstr>
      <vt:lpstr>Related Work</vt:lpstr>
      <vt:lpstr>Related Work</vt:lpstr>
      <vt:lpstr>Problem Definition</vt:lpstr>
      <vt:lpstr>Modeling the tiling problem </vt:lpstr>
      <vt:lpstr>Modeling the tiling problem </vt:lpstr>
      <vt:lpstr>Modeling the tiling problem </vt:lpstr>
      <vt:lpstr>Modeling the tiling problem </vt:lpstr>
      <vt:lpstr>System overview</vt:lpstr>
      <vt:lpstr>Network input</vt:lpstr>
      <vt:lpstr>Network Architecture</vt:lpstr>
      <vt:lpstr>Network Architecture</vt:lpstr>
      <vt:lpstr>Loss function</vt:lpstr>
      <vt:lpstr>Tiling Generation</vt:lpstr>
      <vt:lpstr>Tiling Generation</vt:lpstr>
      <vt:lpstr>PowerPoint 簡報</vt:lpstr>
      <vt:lpstr>Result and Experiments</vt:lpstr>
      <vt:lpstr>PowerPoint 簡報</vt:lpstr>
      <vt:lpstr>PowerPoint 簡報</vt:lpstr>
      <vt:lpstr>PowerPoint 簡報</vt:lpstr>
      <vt:lpstr>Evaluation</vt:lpstr>
      <vt:lpstr>Evaluation</vt:lpstr>
      <vt:lpstr>Evaluation</vt:lpstr>
      <vt:lpstr>Human performance</vt:lpstr>
      <vt:lpstr>Network Analysis</vt:lpstr>
      <vt:lpstr>Conclusion</vt:lpstr>
      <vt:lpstr>Limitations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TilinGNN: Learning to Tile with Self-Supervised Graph Neural Network</dc:title>
  <dc:creator>Windows 使用者</dc:creator>
  <cp:lastModifiedBy>Windows 使用者</cp:lastModifiedBy>
  <cp:revision>55</cp:revision>
  <dcterms:created xsi:type="dcterms:W3CDTF">2021-03-20T03:00:15Z</dcterms:created>
  <dcterms:modified xsi:type="dcterms:W3CDTF">2021-03-22T05:07:27Z</dcterms:modified>
</cp:coreProperties>
</file>