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6"/>
  </p:notesMasterIdLst>
  <p:sldIdLst>
    <p:sldId id="257" r:id="rId2"/>
    <p:sldId id="279" r:id="rId3"/>
    <p:sldId id="310" r:id="rId4"/>
    <p:sldId id="292" r:id="rId5"/>
    <p:sldId id="329" r:id="rId6"/>
    <p:sldId id="330" r:id="rId7"/>
    <p:sldId id="294" r:id="rId8"/>
    <p:sldId id="311" r:id="rId9"/>
    <p:sldId id="326" r:id="rId10"/>
    <p:sldId id="306" r:id="rId11"/>
    <p:sldId id="312" r:id="rId12"/>
    <p:sldId id="296" r:id="rId13"/>
    <p:sldId id="308" r:id="rId14"/>
    <p:sldId id="327" r:id="rId15"/>
    <p:sldId id="324" r:id="rId16"/>
    <p:sldId id="325" r:id="rId17"/>
    <p:sldId id="303" r:id="rId18"/>
    <p:sldId id="304" r:id="rId19"/>
    <p:sldId id="317" r:id="rId20"/>
    <p:sldId id="318" r:id="rId21"/>
    <p:sldId id="319" r:id="rId22"/>
    <p:sldId id="313" r:id="rId23"/>
    <p:sldId id="297" r:id="rId24"/>
    <p:sldId id="301" r:id="rId25"/>
    <p:sldId id="315" r:id="rId26"/>
    <p:sldId id="316" r:id="rId27"/>
    <p:sldId id="299" r:id="rId28"/>
    <p:sldId id="320" r:id="rId29"/>
    <p:sldId id="300" r:id="rId30"/>
    <p:sldId id="321" r:id="rId31"/>
    <p:sldId id="314" r:id="rId32"/>
    <p:sldId id="298" r:id="rId33"/>
    <p:sldId id="307" r:id="rId34"/>
    <p:sldId id="328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opic" id="{AE140AB3-66C6-4D6B-A381-F91801508C09}">
          <p14:sldIdLst>
            <p14:sldId id="257"/>
            <p14:sldId id="279"/>
          </p14:sldIdLst>
        </p14:section>
        <p14:section name="Introduction" id="{4B28D2E4-9DA7-4AA5-85E7-8527039DBAD8}">
          <p14:sldIdLst>
            <p14:sldId id="310"/>
            <p14:sldId id="292"/>
            <p14:sldId id="329"/>
            <p14:sldId id="330"/>
            <p14:sldId id="294"/>
          </p14:sldIdLst>
        </p14:section>
        <p14:section name="Related Works" id="{5AAAE1B2-6381-4600-8A9D-9EE5043B0190}">
          <p14:sldIdLst>
            <p14:sldId id="311"/>
            <p14:sldId id="326"/>
            <p14:sldId id="306"/>
          </p14:sldIdLst>
        </p14:section>
        <p14:section name="Methods" id="{63FB0E4E-9DF0-4FD3-B786-994412705397}">
          <p14:sldIdLst>
            <p14:sldId id="312"/>
            <p14:sldId id="296"/>
            <p14:sldId id="308"/>
            <p14:sldId id="327"/>
            <p14:sldId id="324"/>
            <p14:sldId id="325"/>
            <p14:sldId id="303"/>
            <p14:sldId id="304"/>
            <p14:sldId id="317"/>
            <p14:sldId id="318"/>
            <p14:sldId id="319"/>
          </p14:sldIdLst>
        </p14:section>
        <p14:section name="Experiments" id="{6C2565F5-F471-4C44-9F27-5B8CA99A8851}">
          <p14:sldIdLst>
            <p14:sldId id="313"/>
            <p14:sldId id="297"/>
            <p14:sldId id="301"/>
            <p14:sldId id="315"/>
            <p14:sldId id="316"/>
            <p14:sldId id="299"/>
            <p14:sldId id="320"/>
            <p14:sldId id="300"/>
            <p14:sldId id="321"/>
          </p14:sldIdLst>
        </p14:section>
        <p14:section name="Conclusions" id="{FCE17D5F-3667-4123-9F91-70D2A26FC6C6}">
          <p14:sldIdLst>
            <p14:sldId id="314"/>
            <p14:sldId id="298"/>
            <p14:sldId id="307"/>
            <p14:sldId id="32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B200"/>
    <a:srgbClr val="D09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84642" autoAdjust="0"/>
  </p:normalViewPr>
  <p:slideViewPr>
    <p:cSldViewPr snapToGrid="0">
      <p:cViewPr varScale="1">
        <p:scale>
          <a:sx n="74" d="100"/>
          <a:sy n="74" d="100"/>
        </p:scale>
        <p:origin x="9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4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5A0FD7-D3C5-4578-9037-AC4C2BDD51B9}" type="datetimeFigureOut">
              <a:rPr lang="zh-TW" altLang="en-US" smtClean="0"/>
              <a:t>2021/5/3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3DD487-ACF5-48EB-8C1C-A0044ACE0F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8989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789554-BE92-4592-A632-4ECB8AC129FA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93199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DD487-ACF5-48EB-8C1C-A0044ACE0F0D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54844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6262" indent="0">
              <a:buFont typeface="Wingdings" panose="05000000000000000000" pitchFamily="2" charset="2"/>
              <a:buNone/>
            </a:pP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DD487-ACF5-48EB-8C1C-A0044ACE0F0D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9193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DD487-ACF5-48EB-8C1C-A0044ACE0F0D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22966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DD487-ACF5-48EB-8C1C-A0044ACE0F0D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98668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DD487-ACF5-48EB-8C1C-A0044ACE0F0D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11128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DD487-ACF5-48EB-8C1C-A0044ACE0F0D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58448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DD487-ACF5-48EB-8C1C-A0044ACE0F0D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39243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DD487-ACF5-48EB-8C1C-A0044ACE0F0D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20235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789554-BE92-4592-A632-4ECB8AC129FA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28794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789554-BE92-4592-A632-4ECB8AC129FA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2340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DD487-ACF5-48EB-8C1C-A0044ACE0F0D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0291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DD487-ACF5-48EB-8C1C-A0044ACE0F0D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9785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DD487-ACF5-48EB-8C1C-A0044ACE0F0D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4585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DD487-ACF5-48EB-8C1C-A0044ACE0F0D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47574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DD487-ACF5-48EB-8C1C-A0044ACE0F0D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8650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DD487-ACF5-48EB-8C1C-A0044ACE0F0D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72374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DD487-ACF5-48EB-8C1C-A0044ACE0F0D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02187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DD487-ACF5-48EB-8C1C-A0044ACE0F0D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4382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221490-6E3D-44F2-B9F9-EB0400971D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altLang="zh-TW" sz="3600" cap="none" dirty="0" err="1"/>
              <a:t>TransMoMo</a:t>
            </a:r>
            <a:r>
              <a:rPr lang="en-US" altLang="zh-TW" sz="3600" cap="none" dirty="0"/>
              <a:t>: Invariance-Driven Unsupervised Video Motion Retargeting</a:t>
            </a:r>
            <a:endParaRPr lang="zh-TW" altLang="en-US" sz="3600" cap="none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90B5996-E741-4038-8327-84B23F488A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altLang="zh-TW" sz="1800" dirty="0" err="1">
                <a:solidFill>
                  <a:schemeClr val="accent1"/>
                </a:solidFill>
              </a:rPr>
              <a:t>Zhuoqian</a:t>
            </a:r>
            <a:r>
              <a:rPr lang="en-US" altLang="zh-TW" sz="1800" dirty="0">
                <a:solidFill>
                  <a:schemeClr val="accent1"/>
                </a:solidFill>
              </a:rPr>
              <a:t> Yang, </a:t>
            </a:r>
            <a:r>
              <a:rPr lang="en-US" altLang="zh-TW" sz="1800" dirty="0" err="1">
                <a:solidFill>
                  <a:schemeClr val="accent1"/>
                </a:solidFill>
              </a:rPr>
              <a:t>Wentao</a:t>
            </a:r>
            <a:r>
              <a:rPr lang="en-US" altLang="zh-TW" sz="1800" dirty="0">
                <a:solidFill>
                  <a:schemeClr val="accent1"/>
                </a:solidFill>
              </a:rPr>
              <a:t> Zhu, Wayne Wu, Chen Qian, </a:t>
            </a:r>
            <a:r>
              <a:rPr lang="en-US" altLang="zh-TW" sz="1800" dirty="0" err="1">
                <a:solidFill>
                  <a:schemeClr val="accent1"/>
                </a:solidFill>
              </a:rPr>
              <a:t>Qiang</a:t>
            </a:r>
            <a:r>
              <a:rPr lang="en-US" altLang="zh-TW" sz="1800" dirty="0">
                <a:solidFill>
                  <a:schemeClr val="accent1"/>
                </a:solidFill>
              </a:rPr>
              <a:t> Zhou, </a:t>
            </a:r>
            <a:r>
              <a:rPr lang="en-US" altLang="zh-TW" sz="1800" dirty="0" err="1">
                <a:solidFill>
                  <a:schemeClr val="accent1"/>
                </a:solidFill>
              </a:rPr>
              <a:t>Bolei</a:t>
            </a:r>
            <a:r>
              <a:rPr lang="en-US" altLang="zh-TW" sz="1800" dirty="0">
                <a:solidFill>
                  <a:schemeClr val="accent1"/>
                </a:solidFill>
              </a:rPr>
              <a:t> Zhou, Chen Change Loy</a:t>
            </a:r>
          </a:p>
          <a:p>
            <a:r>
              <a:rPr lang="en-US" altLang="zh-TW" sz="1800" dirty="0">
                <a:solidFill>
                  <a:schemeClr val="accent1"/>
                </a:solidFill>
              </a:rPr>
              <a:t>(CVPR 2020)</a:t>
            </a:r>
            <a:endParaRPr lang="zh-TW" altLang="en-US" sz="1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752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08987F45-ED6B-44C9-9AAD-B00E7CE8E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799"/>
            <a:ext cx="9601200" cy="947691"/>
          </a:xfrm>
        </p:spPr>
        <p:txBody>
          <a:bodyPr/>
          <a:lstStyle/>
          <a:p>
            <a:r>
              <a:rPr lang="en-US" altLang="zh-TW" b="0" i="0" dirty="0">
                <a:solidFill>
                  <a:srgbClr val="000000"/>
                </a:solidFill>
                <a:effectLst/>
              </a:rPr>
              <a:t>Related Works</a:t>
            </a:r>
            <a:endParaRPr lang="zh-TW" altLang="en-US" dirty="0">
              <a:solidFill>
                <a:schemeClr val="tx2"/>
              </a:solidFill>
            </a:endParaRP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B61BCF3-439A-4B94-9BCB-B0D270564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917576"/>
            <a:ext cx="9601200" cy="3949823"/>
          </a:xfrm>
        </p:spPr>
        <p:txBody>
          <a:bodyPr>
            <a:noAutofit/>
          </a:bodyPr>
          <a:lstStyle/>
          <a:p>
            <a:pPr marL="643462" indent="-457200"/>
            <a:r>
              <a:rPr lang="en-US" altLang="zh-TW" dirty="0"/>
              <a:t>Everybody Dance Now [ICCV 2019]</a:t>
            </a:r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216D38EB-D6F7-4965-8337-8F8D6B61F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509347"/>
            <a:ext cx="8839200" cy="406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249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1BC9167C-2747-47E4-8E54-75FA62FD5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3. Methods</a:t>
            </a:r>
            <a:endParaRPr lang="zh-TW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670C5C0A-C544-4988-9FE6-EC7E580F1F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5193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08987F45-ED6B-44C9-9AAD-B00E7CE8E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799"/>
            <a:ext cx="9601200" cy="947691"/>
          </a:xfrm>
        </p:spPr>
        <p:txBody>
          <a:bodyPr/>
          <a:lstStyle/>
          <a:p>
            <a:r>
              <a:rPr lang="en-US" altLang="zh-TW" dirty="0">
                <a:solidFill>
                  <a:schemeClr val="tx2"/>
                </a:solidFill>
              </a:rPr>
              <a:t>3.1. Motion Retargeting Network</a:t>
            </a:r>
            <a:endParaRPr lang="zh-TW" altLang="en-US" dirty="0">
              <a:solidFill>
                <a:schemeClr val="tx2"/>
              </a:solidFill>
            </a:endParaRP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B61BCF3-439A-4B94-9BCB-B0D270564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917576"/>
            <a:ext cx="9601200" cy="3949823"/>
          </a:xfrm>
        </p:spPr>
        <p:txBody>
          <a:bodyPr>
            <a:noAutofit/>
          </a:bodyPr>
          <a:lstStyle/>
          <a:p>
            <a:pPr marL="643462" indent="-457200">
              <a:buFont typeface="+mj-lt"/>
              <a:buAutoNum type="arabicPeriod"/>
            </a:pPr>
            <a:endParaRPr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E9FDBE93-D97F-4AEB-A976-37D903BA1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917576"/>
            <a:ext cx="9601200" cy="381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532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08987F45-ED6B-44C9-9AAD-B00E7CE8E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799"/>
            <a:ext cx="9601200" cy="947691"/>
          </a:xfrm>
        </p:spPr>
        <p:txBody>
          <a:bodyPr/>
          <a:lstStyle/>
          <a:p>
            <a:r>
              <a:rPr lang="en-US" altLang="zh-TW" dirty="0">
                <a:solidFill>
                  <a:schemeClr val="tx2"/>
                </a:solidFill>
              </a:rPr>
              <a:t>3.1. Motion Retargeting Network</a:t>
            </a:r>
            <a:endParaRPr lang="zh-TW" altLang="en-US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版面配置區 4">
                <a:extLst>
                  <a:ext uri="{FF2B5EF4-FFF2-40B4-BE49-F238E27FC236}">
                    <a16:creationId xmlns:a16="http://schemas.microsoft.com/office/drawing/2014/main" id="{3B61BCF3-439A-4B94-9BCB-B0D270564A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71600" y="1917576"/>
                <a:ext cx="9601200" cy="394982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altLang="zh-TW" dirty="0"/>
                  <a:t>For an input sequence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×2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altLang="zh-TW" dirty="0"/>
                  <a:t> where T is the length of sequence and N is the number of body joints.</a:t>
                </a:r>
                <a:endParaRPr lang="en-US" altLang="zh-TW" dirty="0">
                  <a:solidFill>
                    <a:schemeClr val="accent1"/>
                  </a:solidFill>
                </a:endParaRPr>
              </a:p>
              <a:p>
                <a:r>
                  <a:rPr lang="en-US" altLang="zh-TW" dirty="0">
                    <a:solidFill>
                      <a:schemeClr val="accent1"/>
                    </a:solidFill>
                  </a:rPr>
                  <a:t>Encoder</a:t>
                </a:r>
              </a:p>
              <a:p>
                <a:pPr lvl="1"/>
                <a:r>
                  <a:rPr lang="en-US" altLang="zh-TW" sz="1600" i="0" dirty="0">
                    <a:solidFill>
                      <a:srgbClr val="00B050"/>
                    </a:solidFill>
                  </a:rPr>
                  <a:t>Motion</a:t>
                </a:r>
              </a:p>
              <a:p>
                <a:pPr lvl="1"/>
                <a:endParaRPr lang="en-US" altLang="zh-TW" sz="1600" i="0" dirty="0">
                  <a:solidFill>
                    <a:srgbClr val="00B050"/>
                  </a:solidFill>
                </a:endParaRPr>
              </a:p>
              <a:p>
                <a:pPr lvl="1"/>
                <a:r>
                  <a:rPr lang="en-US" altLang="zh-TW" sz="1600" i="0" dirty="0">
                    <a:solidFill>
                      <a:srgbClr val="00B050"/>
                    </a:solidFill>
                  </a:rPr>
                  <a:t>Structure</a:t>
                </a:r>
              </a:p>
              <a:p>
                <a:pPr lvl="1"/>
                <a:endParaRPr lang="en-US" altLang="zh-TW" sz="1600" i="0" dirty="0">
                  <a:solidFill>
                    <a:srgbClr val="00B050"/>
                  </a:solidFill>
                </a:endParaRPr>
              </a:p>
              <a:p>
                <a:pPr lvl="1"/>
                <a:endParaRPr lang="en-US" altLang="zh-TW" sz="1600" i="0" dirty="0">
                  <a:solidFill>
                    <a:srgbClr val="00B050"/>
                  </a:solidFill>
                </a:endParaRPr>
              </a:p>
              <a:p>
                <a:pPr lvl="1"/>
                <a:r>
                  <a:rPr lang="en-US" altLang="zh-TW" sz="1600" i="0" dirty="0">
                    <a:solidFill>
                      <a:srgbClr val="00B050"/>
                    </a:solidFill>
                  </a:rPr>
                  <a:t>View</a:t>
                </a:r>
              </a:p>
              <a:p>
                <a:pPr lvl="1"/>
                <a:endParaRPr lang="en-US" altLang="zh-TW" sz="1600" i="0" dirty="0">
                  <a:solidFill>
                    <a:schemeClr val="accent1"/>
                  </a:solidFill>
                </a:endParaRPr>
              </a:p>
              <a:p>
                <a:r>
                  <a:rPr lang="en-US" altLang="zh-TW" dirty="0">
                    <a:solidFill>
                      <a:schemeClr val="accent1"/>
                    </a:solidFill>
                  </a:rPr>
                  <a:t>Decoder</a:t>
                </a:r>
              </a:p>
              <a:p>
                <a:pPr marL="186262" indent="0">
                  <a:buNone/>
                </a:pPr>
                <a:r>
                  <a:rPr lang="en-US" altLang="zh-TW" dirty="0">
                    <a:solidFill>
                      <a:schemeClr val="accent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zh-TW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altLang="zh-TW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TW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altLang="zh-TW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  <m:r>
                          <a:rPr lang="en-US" altLang="zh-TW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altLang="zh-TW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</m:d>
                    <m:r>
                      <a:rPr lang="en-US" altLang="zh-TW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altLang="zh-TW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altLang="zh-TW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Χ</m:t>
                        </m:r>
                      </m:e>
                    </m:acc>
                    <m:r>
                      <a:rPr lang="en-US" altLang="zh-TW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TW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TW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en-US" altLang="zh-TW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×3</m:t>
                        </m:r>
                        <m:r>
                          <a:rPr lang="en-US" altLang="zh-TW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endParaRPr lang="en-US" altLang="zh-TW" sz="1600" dirty="0">
                  <a:solidFill>
                    <a:schemeClr val="accent1"/>
                  </a:solidFill>
                </a:endParaRPr>
              </a:p>
              <a:p>
                <a:pPr marL="643462" indent="-457200"/>
                <a:endParaRPr lang="zh-TW" alt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" name="文字版面配置區 4">
                <a:extLst>
                  <a:ext uri="{FF2B5EF4-FFF2-40B4-BE49-F238E27FC236}">
                    <a16:creationId xmlns:a16="http://schemas.microsoft.com/office/drawing/2014/main" id="{3B61BCF3-439A-4B94-9BCB-B0D270564A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1600" y="1917576"/>
                <a:ext cx="9601200" cy="3949823"/>
              </a:xfrm>
              <a:blipFill>
                <a:blip r:embed="rId3"/>
                <a:stretch>
                  <a:fillRect l="-635" t="-1391" b="-587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圖片 2">
            <a:extLst>
              <a:ext uri="{FF2B5EF4-FFF2-40B4-BE49-F238E27FC236}">
                <a16:creationId xmlns:a16="http://schemas.microsoft.com/office/drawing/2014/main" id="{A26D3355-5176-4362-943C-BF69E6B079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7640" y="4292237"/>
            <a:ext cx="4690759" cy="267231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2CB29279-D7CE-4469-BDC0-9FBC125207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9641" y="4002111"/>
            <a:ext cx="2084360" cy="273271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428DB4A2-6E80-4DB3-BB68-906781FBEB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9641" y="4961816"/>
            <a:ext cx="1702227" cy="271921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828E9DAA-76E9-4A23-B4BB-D47B5A967B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79641" y="3359376"/>
            <a:ext cx="2084359" cy="24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591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08987F45-ED6B-44C9-9AAD-B00E7CE8E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799"/>
            <a:ext cx="9601200" cy="947691"/>
          </a:xfrm>
        </p:spPr>
        <p:txBody>
          <a:bodyPr/>
          <a:lstStyle/>
          <a:p>
            <a:r>
              <a:rPr lang="en-US" altLang="zh-TW" dirty="0">
                <a:solidFill>
                  <a:schemeClr val="tx2"/>
                </a:solidFill>
              </a:rPr>
              <a:t>3.2. Invariance-Driven Disentanglement</a:t>
            </a:r>
            <a:endParaRPr lang="zh-TW" altLang="en-US" dirty="0">
              <a:solidFill>
                <a:schemeClr val="tx2"/>
              </a:solidFill>
            </a:endParaRP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B61BCF3-439A-4B94-9BCB-B0D270564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917576"/>
            <a:ext cx="9601200" cy="3949823"/>
          </a:xfrm>
        </p:spPr>
        <p:txBody>
          <a:bodyPr>
            <a:noAutofit/>
          </a:bodyPr>
          <a:lstStyle/>
          <a:p>
            <a:pPr marL="643462" indent="-457200"/>
            <a:r>
              <a:rPr lang="en-US" altLang="zh-TW" dirty="0">
                <a:solidFill>
                  <a:schemeClr val="accent1"/>
                </a:solidFill>
              </a:rPr>
              <a:t>Limb Scaling as Structural Perturbation</a:t>
            </a:r>
          </a:p>
          <a:p>
            <a:pPr marL="643462" indent="-457200"/>
            <a:r>
              <a:rPr lang="en-US" altLang="zh-TW" dirty="0">
                <a:solidFill>
                  <a:schemeClr val="accent1"/>
                </a:solidFill>
              </a:rPr>
              <a:t>3D Rotation as View Perturbation</a:t>
            </a:r>
            <a:endParaRPr lang="zh-TW" altLang="en-US" dirty="0">
              <a:solidFill>
                <a:schemeClr val="accent1"/>
              </a:solidFill>
            </a:endParaRPr>
          </a:p>
          <a:p>
            <a:pPr marL="643462" indent="-457200"/>
            <a:endParaRPr lang="en-US" altLang="zh-TW" dirty="0">
              <a:solidFill>
                <a:schemeClr val="accent1"/>
              </a:solidFill>
            </a:endParaRPr>
          </a:p>
          <a:p>
            <a:pPr marL="1173814" lvl="1" indent="-457200"/>
            <a:endParaRPr lang="en-US" altLang="zh-TW" dirty="0">
              <a:solidFill>
                <a:srgbClr val="FF0000"/>
              </a:solidFill>
            </a:endParaRPr>
          </a:p>
          <a:p>
            <a:pPr marL="716614" lvl="1" indent="0">
              <a:buNone/>
            </a:pPr>
            <a:endParaRPr lang="en-US" altLang="zh-TW" dirty="0">
              <a:solidFill>
                <a:srgbClr val="FF0000"/>
              </a:solidFill>
            </a:endParaRPr>
          </a:p>
          <a:p>
            <a:pPr marL="716614" lvl="1" indent="0">
              <a:buNone/>
            </a:pPr>
            <a:endParaRPr lang="en-US" altLang="zh-TW" i="0" dirty="0"/>
          </a:p>
        </p:txBody>
      </p:sp>
    </p:spTree>
    <p:extLst>
      <p:ext uri="{BB962C8B-B14F-4D97-AF65-F5344CB8AC3E}">
        <p14:creationId xmlns:p14="http://schemas.microsoft.com/office/powerpoint/2010/main" val="328933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08987F45-ED6B-44C9-9AAD-B00E7CE8E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799"/>
            <a:ext cx="9601200" cy="947691"/>
          </a:xfrm>
        </p:spPr>
        <p:txBody>
          <a:bodyPr/>
          <a:lstStyle/>
          <a:p>
            <a:r>
              <a:rPr lang="en-US" altLang="zh-TW" dirty="0">
                <a:solidFill>
                  <a:schemeClr val="tx2"/>
                </a:solidFill>
              </a:rPr>
              <a:t>Limb Scaling as Structural Perturbation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B61BCF3-439A-4B94-9BCB-B0D270564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917576"/>
            <a:ext cx="9601200" cy="3949823"/>
          </a:xfrm>
        </p:spPr>
        <p:txBody>
          <a:bodyPr>
            <a:noAutofit/>
          </a:bodyPr>
          <a:lstStyle/>
          <a:p>
            <a:pPr marL="529162" indent="-342900"/>
            <a:endParaRPr lang="en-US" altLang="zh-TW" dirty="0">
              <a:solidFill>
                <a:srgbClr val="FF0000"/>
              </a:solidFill>
            </a:endParaRPr>
          </a:p>
          <a:p>
            <a:pPr marL="186262" indent="0">
              <a:buNone/>
            </a:pPr>
            <a:endParaRPr lang="en-US" altLang="zh-TW" dirty="0">
              <a:solidFill>
                <a:srgbClr val="FF0000"/>
              </a:solidFill>
            </a:endParaRPr>
          </a:p>
          <a:p>
            <a:pPr marL="529162" indent="-342900">
              <a:buFont typeface="Wingdings" panose="05000000000000000000" pitchFamily="2" charset="2"/>
              <a:buChar char="Ø"/>
            </a:pPr>
            <a:r>
              <a:rPr lang="el-GR" altLang="zh-TW" dirty="0">
                <a:solidFill>
                  <a:srgbClr val="00B050"/>
                </a:solidFill>
              </a:rPr>
              <a:t>δ</a:t>
            </a:r>
            <a:r>
              <a:rPr lang="en-US" altLang="zh-TW" dirty="0">
                <a:solidFill>
                  <a:srgbClr val="00B050"/>
                </a:solidFill>
              </a:rPr>
              <a:t> is the limb scaling function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F08C41FB-4DD1-473D-BC97-DFBE9E5E0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3306078"/>
            <a:ext cx="6466265" cy="2800596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9B52FE9E-5F8E-4D22-82E2-AABE703CE4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9009" y="2197177"/>
            <a:ext cx="2252592" cy="3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969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08987F45-ED6B-44C9-9AAD-B00E7CE8E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799"/>
            <a:ext cx="9601200" cy="947691"/>
          </a:xfrm>
        </p:spPr>
        <p:txBody>
          <a:bodyPr/>
          <a:lstStyle/>
          <a:p>
            <a:r>
              <a:rPr lang="en-US" altLang="zh-TW" dirty="0">
                <a:solidFill>
                  <a:schemeClr val="tx2"/>
                </a:solidFill>
              </a:rPr>
              <a:t>3D Rotation as View Perturbation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B61BCF3-439A-4B94-9BCB-B0D270564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917576"/>
            <a:ext cx="4644001" cy="3949823"/>
          </a:xfrm>
        </p:spPr>
        <p:txBody>
          <a:bodyPr>
            <a:noAutofit/>
          </a:bodyPr>
          <a:lstStyle/>
          <a:p>
            <a:pPr marL="643462" indent="-457200"/>
            <a:endParaRPr lang="en-US" altLang="zh-TW" dirty="0">
              <a:solidFill>
                <a:schemeClr val="accent1"/>
              </a:solidFill>
            </a:endParaRPr>
          </a:p>
          <a:p>
            <a:pPr marL="643462" indent="-457200"/>
            <a:endParaRPr lang="en-US" altLang="zh-TW" dirty="0">
              <a:solidFill>
                <a:schemeClr val="accent1"/>
              </a:solidFill>
            </a:endParaRPr>
          </a:p>
          <a:p>
            <a:pPr marL="643462" indent="-457200"/>
            <a:endParaRPr lang="en-US" altLang="zh-TW" dirty="0">
              <a:solidFill>
                <a:schemeClr val="accent1"/>
              </a:solidFill>
            </a:endParaRPr>
          </a:p>
          <a:p>
            <a:pPr marL="186262" indent="0">
              <a:buNone/>
            </a:pPr>
            <a:endParaRPr lang="en-US" altLang="zh-TW" dirty="0">
              <a:solidFill>
                <a:schemeClr val="accent1"/>
              </a:solidFill>
            </a:endParaRPr>
          </a:p>
          <a:p>
            <a:pPr marL="529162" indent="-342900">
              <a:buFont typeface="Wingdings" panose="05000000000000000000" pitchFamily="2" charset="2"/>
              <a:buChar char="Ø"/>
            </a:pPr>
            <a:r>
              <a:rPr lang="el-GR" altLang="zh-TW" dirty="0">
                <a:solidFill>
                  <a:srgbClr val="00B050"/>
                </a:solidFill>
              </a:rPr>
              <a:t>Φ</a:t>
            </a:r>
            <a:r>
              <a:rPr lang="en-US" altLang="zh-TW" dirty="0">
                <a:solidFill>
                  <a:srgbClr val="00B050"/>
                </a:solidFill>
              </a:rPr>
              <a:t> is a rotate-and-project function</a:t>
            </a:r>
          </a:p>
          <a:p>
            <a:pPr marL="529162" indent="-342900">
              <a:buFont typeface="Wingdings" panose="05000000000000000000" pitchFamily="2" charset="2"/>
              <a:buChar char="Ø"/>
            </a:pPr>
            <a:r>
              <a:rPr lang="en-US" altLang="zh-TW" dirty="0">
                <a:solidFill>
                  <a:srgbClr val="00B050"/>
                </a:solidFill>
              </a:rPr>
              <a:t>R</a:t>
            </a:r>
            <a:r>
              <a:rPr lang="zh-TW" altLang="en-US" dirty="0">
                <a:solidFill>
                  <a:srgbClr val="00B050"/>
                </a:solidFill>
              </a:rPr>
              <a:t> </a:t>
            </a:r>
            <a:r>
              <a:rPr lang="en-US" altLang="zh-TW" dirty="0">
                <a:solidFill>
                  <a:srgbClr val="00B050"/>
                </a:solidFill>
              </a:rPr>
              <a:t>is a rotation matrix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648B57BE-9E20-43F6-AAC3-3E9B8D8483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7603" y="3480624"/>
            <a:ext cx="6403998" cy="3213622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4A337338-8EC8-4C85-98AF-E24679E2D0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1201" y="1932885"/>
            <a:ext cx="4953601" cy="864063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EF17F4E4-1D53-445B-90F9-DB5230E3DD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999" y="2796948"/>
            <a:ext cx="3794401" cy="68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6404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08987F45-ED6B-44C9-9AAD-B00E7CE8E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799"/>
            <a:ext cx="9601200" cy="947691"/>
          </a:xfrm>
        </p:spPr>
        <p:txBody>
          <a:bodyPr/>
          <a:lstStyle/>
          <a:p>
            <a:r>
              <a:rPr lang="en-US" altLang="zh-TW" dirty="0">
                <a:solidFill>
                  <a:schemeClr val="tx2"/>
                </a:solidFill>
              </a:rPr>
              <a:t>3.2.1. Invariance of Motion</a:t>
            </a:r>
            <a:endParaRPr lang="zh-TW" altLang="en-US" dirty="0">
              <a:solidFill>
                <a:schemeClr val="tx2"/>
              </a:solidFill>
            </a:endParaRP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B61BCF3-439A-4B94-9BCB-B0D270564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917576"/>
            <a:ext cx="9601200" cy="3949823"/>
          </a:xfrm>
        </p:spPr>
        <p:txBody>
          <a:bodyPr>
            <a:noAutofit/>
          </a:bodyPr>
          <a:lstStyle/>
          <a:p>
            <a:pPr marL="643462" indent="-457200"/>
            <a:r>
              <a:rPr lang="en-US" altLang="zh-TW" dirty="0">
                <a:solidFill>
                  <a:schemeClr val="accent1"/>
                </a:solidFill>
              </a:rPr>
              <a:t>Cross Reconstruction Loss</a:t>
            </a:r>
          </a:p>
          <a:p>
            <a:pPr marL="643462" indent="-457200"/>
            <a:endParaRPr lang="en-US" altLang="zh-TW" dirty="0"/>
          </a:p>
          <a:p>
            <a:pPr marL="186262" indent="0">
              <a:buNone/>
            </a:pPr>
            <a:endParaRPr lang="en-US" altLang="zh-TW" dirty="0"/>
          </a:p>
          <a:p>
            <a:pPr marL="643462" indent="-457200"/>
            <a:r>
              <a:rPr lang="en-US" altLang="zh-TW" dirty="0">
                <a:solidFill>
                  <a:schemeClr val="accent1"/>
                </a:solidFill>
              </a:rPr>
              <a:t>Structural Invariance Loss</a:t>
            </a:r>
          </a:p>
          <a:p>
            <a:pPr marL="643462" indent="-457200"/>
            <a:endParaRPr lang="en-US" altLang="zh-TW" dirty="0"/>
          </a:p>
          <a:p>
            <a:pPr marL="643462" indent="-457200"/>
            <a:endParaRPr lang="en-US" altLang="zh-TW" dirty="0"/>
          </a:p>
          <a:p>
            <a:pPr marL="643462" indent="-457200"/>
            <a:r>
              <a:rPr lang="en-US" altLang="zh-TW" dirty="0">
                <a:solidFill>
                  <a:schemeClr val="accent1"/>
                </a:solidFill>
              </a:rPr>
              <a:t>Rotation Invariance Loss</a:t>
            </a:r>
            <a:endParaRPr lang="zh-TW" altLang="en-US" dirty="0">
              <a:solidFill>
                <a:schemeClr val="accent1"/>
              </a:solidFill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4397203-E9F9-4756-9242-087F6223EE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6888" y="1693685"/>
            <a:ext cx="4293168" cy="9094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766CF71A-4435-4EC4-9A29-A885496D44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0697" y="2374342"/>
            <a:ext cx="5155770" cy="905329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ABB1E657-5C27-4E9F-BD8A-27B090588F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0697" y="3686514"/>
            <a:ext cx="5155770" cy="800034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34F358ED-C9FE-4C72-BB4F-95326CE864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0698" y="5015242"/>
            <a:ext cx="5155770" cy="972787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F82AF688-04E8-4D27-A40C-1351FE0B48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83371" y="2966400"/>
            <a:ext cx="5020202" cy="344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9003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08987F45-ED6B-44C9-9AAD-B00E7CE8E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799"/>
            <a:ext cx="9601200" cy="947691"/>
          </a:xfrm>
        </p:spPr>
        <p:txBody>
          <a:bodyPr/>
          <a:lstStyle/>
          <a:p>
            <a:r>
              <a:rPr lang="en-US" altLang="zh-TW" dirty="0">
                <a:solidFill>
                  <a:schemeClr val="tx2"/>
                </a:solidFill>
              </a:rPr>
              <a:t>3.2.2. Invariance of Structure</a:t>
            </a:r>
            <a:endParaRPr lang="zh-TW" altLang="en-US" dirty="0">
              <a:solidFill>
                <a:schemeClr val="tx2"/>
              </a:solidFill>
            </a:endParaRP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B61BCF3-439A-4B94-9BCB-B0D270564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917576"/>
            <a:ext cx="9601200" cy="3949823"/>
          </a:xfrm>
        </p:spPr>
        <p:txBody>
          <a:bodyPr>
            <a:noAutofit/>
          </a:bodyPr>
          <a:lstStyle/>
          <a:p>
            <a:pPr marL="643462" indent="-457200"/>
            <a:r>
              <a:rPr lang="en-US" altLang="zh-TW" dirty="0">
                <a:solidFill>
                  <a:schemeClr val="accent1"/>
                </a:solidFill>
              </a:rPr>
              <a:t>Triplet Loss</a:t>
            </a:r>
          </a:p>
          <a:p>
            <a:pPr marL="643462" indent="-457200"/>
            <a:endParaRPr lang="en-US" altLang="zh-TW" dirty="0"/>
          </a:p>
          <a:p>
            <a:pPr marL="1173814" lvl="1" indent="-457200"/>
            <a:endParaRPr lang="en-US" altLang="zh-TW" dirty="0"/>
          </a:p>
          <a:p>
            <a:pPr marL="1173814" lvl="1" indent="-457200">
              <a:buFont typeface="Wingdings" panose="05000000000000000000" pitchFamily="2" charset="2"/>
              <a:buChar char="Ø"/>
            </a:pPr>
            <a:r>
              <a:rPr lang="en-US" altLang="zh-TW" sz="1600" i="0" dirty="0">
                <a:solidFill>
                  <a:srgbClr val="00B050"/>
                </a:solidFill>
              </a:rPr>
              <a:t>s(</a:t>
            </a:r>
            <a:r>
              <a:rPr lang="en-US" altLang="zh-TW" sz="1400" dirty="0">
                <a:solidFill>
                  <a:srgbClr val="00B050"/>
                </a:solidFill>
              </a:rPr>
              <a:t>·</a:t>
            </a:r>
            <a:r>
              <a:rPr lang="en-US" altLang="zh-TW" sz="1600" i="0" dirty="0">
                <a:solidFill>
                  <a:srgbClr val="00B050"/>
                </a:solidFill>
              </a:rPr>
              <a:t>,</a:t>
            </a:r>
            <a:r>
              <a:rPr lang="en-US" altLang="zh-TW" sz="1600" dirty="0">
                <a:solidFill>
                  <a:srgbClr val="00B050"/>
                </a:solidFill>
              </a:rPr>
              <a:t>·</a:t>
            </a:r>
            <a:r>
              <a:rPr lang="en-US" altLang="zh-TW" sz="1600" i="0" dirty="0">
                <a:solidFill>
                  <a:srgbClr val="00B050"/>
                </a:solidFill>
              </a:rPr>
              <a:t>) denotes the cosine similarity function</a:t>
            </a:r>
          </a:p>
          <a:p>
            <a:pPr marL="643462" indent="-457200"/>
            <a:endParaRPr lang="en-US" altLang="zh-TW" dirty="0"/>
          </a:p>
          <a:p>
            <a:pPr marL="643462" indent="-457200"/>
            <a:endParaRPr lang="en-US" altLang="zh-TW" dirty="0">
              <a:solidFill>
                <a:schemeClr val="accent1"/>
              </a:solidFill>
            </a:endParaRPr>
          </a:p>
          <a:p>
            <a:pPr marL="643462" indent="-457200"/>
            <a:endParaRPr lang="en-US" altLang="zh-TW" dirty="0">
              <a:solidFill>
                <a:schemeClr val="accent1"/>
              </a:solidFill>
            </a:endParaRPr>
          </a:p>
          <a:p>
            <a:pPr marL="643462" indent="-457200"/>
            <a:r>
              <a:rPr lang="en-US" altLang="zh-TW" dirty="0">
                <a:solidFill>
                  <a:schemeClr val="accent1"/>
                </a:solidFill>
              </a:rPr>
              <a:t>Rotation Invariance Loss</a:t>
            </a:r>
            <a:endParaRPr lang="zh-TW" altLang="en-US" dirty="0">
              <a:solidFill>
                <a:schemeClr val="accent1"/>
              </a:solidFill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DCC25D8-0EE4-45C0-8318-BCF24B4DA9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0270" y="2267049"/>
            <a:ext cx="6101255" cy="735669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1122CE18-EDA2-47C3-8C9A-B455C9D82D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270" y="3578270"/>
            <a:ext cx="6070264" cy="856788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65B15C1C-FAEF-48E1-81B5-C2D13B9798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0270" y="5196802"/>
            <a:ext cx="5851978" cy="102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2546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08987F45-ED6B-44C9-9AAD-B00E7CE8E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799"/>
            <a:ext cx="9601200" cy="947691"/>
          </a:xfrm>
        </p:spPr>
        <p:txBody>
          <a:bodyPr/>
          <a:lstStyle/>
          <a:p>
            <a:r>
              <a:rPr lang="en-US" altLang="zh-TW" dirty="0"/>
              <a:t>3.2.3. </a:t>
            </a:r>
            <a:r>
              <a:rPr lang="en-US" altLang="zh-TW" dirty="0">
                <a:solidFill>
                  <a:schemeClr val="tx2"/>
                </a:solidFill>
              </a:rPr>
              <a:t>Invariance of View-Angle</a:t>
            </a:r>
            <a:endParaRPr lang="zh-TW" altLang="en-US" dirty="0">
              <a:solidFill>
                <a:schemeClr val="tx2"/>
              </a:solidFill>
            </a:endParaRP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B61BCF3-439A-4B94-9BCB-B0D270564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917576"/>
            <a:ext cx="9601200" cy="3949823"/>
          </a:xfrm>
        </p:spPr>
        <p:txBody>
          <a:bodyPr>
            <a:noAutofit/>
          </a:bodyPr>
          <a:lstStyle/>
          <a:p>
            <a:pPr marL="643462" indent="-457200"/>
            <a:r>
              <a:rPr lang="en-US" altLang="zh-TW" dirty="0">
                <a:solidFill>
                  <a:schemeClr val="accent1"/>
                </a:solidFill>
              </a:rPr>
              <a:t>Triplet Loss</a:t>
            </a:r>
          </a:p>
          <a:p>
            <a:pPr marL="643462" indent="-457200"/>
            <a:endParaRPr lang="en-US" altLang="zh-TW" dirty="0"/>
          </a:p>
          <a:p>
            <a:pPr marL="643462" indent="-457200"/>
            <a:endParaRPr lang="en-US" altLang="zh-TW" dirty="0"/>
          </a:p>
          <a:p>
            <a:pPr marL="186262" indent="0">
              <a:buNone/>
            </a:pPr>
            <a:endParaRPr lang="en-US" altLang="zh-TW" dirty="0"/>
          </a:p>
          <a:p>
            <a:pPr marL="643462" indent="-457200"/>
            <a:r>
              <a:rPr lang="en-US" altLang="zh-TW" dirty="0">
                <a:solidFill>
                  <a:schemeClr val="accent1"/>
                </a:solidFill>
              </a:rPr>
              <a:t>Structural Invariance Loss</a:t>
            </a:r>
            <a:endParaRPr lang="zh-TW" altLang="en-US" dirty="0">
              <a:solidFill>
                <a:schemeClr val="accent1"/>
              </a:solidFill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211280A-B46B-4975-93C8-4AF7D9494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611" y="2267188"/>
            <a:ext cx="6334156" cy="1110691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4871EAD2-89BB-4C13-84AC-1E82D03035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3611" y="4387296"/>
            <a:ext cx="5451287" cy="84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193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08987F45-ED6B-44C9-9AAD-B00E7CE8E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799"/>
            <a:ext cx="9601200" cy="947691"/>
          </a:xfrm>
        </p:spPr>
        <p:txBody>
          <a:bodyPr/>
          <a:lstStyle/>
          <a:p>
            <a:r>
              <a:rPr lang="en-US" altLang="zh-TW" dirty="0">
                <a:solidFill>
                  <a:schemeClr val="tx2"/>
                </a:solidFill>
              </a:rPr>
              <a:t>Outline</a:t>
            </a:r>
            <a:endParaRPr lang="zh-TW" altLang="en-US" dirty="0">
              <a:solidFill>
                <a:schemeClr val="tx2"/>
              </a:solidFill>
            </a:endParaRP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B61BCF3-439A-4B94-9BCB-B0D270564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917576"/>
            <a:ext cx="9601200" cy="3949823"/>
          </a:xfrm>
        </p:spPr>
        <p:txBody>
          <a:bodyPr>
            <a:noAutofit/>
          </a:bodyPr>
          <a:lstStyle/>
          <a:p>
            <a:pPr marL="643462" indent="-457200">
              <a:buFont typeface="+mj-lt"/>
              <a:buAutoNum type="arabicPeriod"/>
            </a:pPr>
            <a:r>
              <a:rPr lang="en-US" altLang="zh-TW" dirty="0"/>
              <a:t>Introduction</a:t>
            </a:r>
          </a:p>
          <a:p>
            <a:pPr marL="643462" indent="-457200">
              <a:buFont typeface="+mj-lt"/>
              <a:buAutoNum type="arabicPeriod"/>
            </a:pPr>
            <a:r>
              <a:rPr lang="en-US" altLang="zh-TW" dirty="0"/>
              <a:t>Related Works</a:t>
            </a:r>
          </a:p>
          <a:p>
            <a:pPr marL="643462" indent="-457200">
              <a:buFont typeface="+mj-lt"/>
              <a:buAutoNum type="arabicPeriod"/>
            </a:pPr>
            <a:r>
              <a:rPr lang="en-US" altLang="zh-TW" dirty="0"/>
              <a:t>Methods</a:t>
            </a:r>
          </a:p>
          <a:p>
            <a:pPr marL="1173814" lvl="1" indent="-457200"/>
            <a:r>
              <a:rPr lang="en-US" altLang="zh-TW" sz="1600" i="0" dirty="0">
                <a:solidFill>
                  <a:schemeClr val="accent1"/>
                </a:solidFill>
              </a:rPr>
              <a:t>Motion Retargeting Network</a:t>
            </a:r>
          </a:p>
          <a:p>
            <a:pPr marL="1173814" lvl="1" indent="-457200"/>
            <a:r>
              <a:rPr lang="en-US" altLang="zh-TW" sz="1600" i="0" dirty="0">
                <a:solidFill>
                  <a:schemeClr val="accent1"/>
                </a:solidFill>
              </a:rPr>
              <a:t>Invariance-Driven Disentanglement</a:t>
            </a:r>
          </a:p>
          <a:p>
            <a:pPr marL="643462" indent="-457200">
              <a:buFont typeface="+mj-lt"/>
              <a:buAutoNum type="arabicPeriod"/>
            </a:pPr>
            <a:r>
              <a:rPr lang="en-US" altLang="zh-TW" dirty="0"/>
              <a:t>Experiments</a:t>
            </a:r>
          </a:p>
          <a:p>
            <a:pPr marL="1173814" lvl="1" indent="-457200"/>
            <a:r>
              <a:rPr lang="en-US" altLang="zh-TW" sz="1600" i="0" dirty="0">
                <a:solidFill>
                  <a:schemeClr val="accent1"/>
                </a:solidFill>
              </a:rPr>
              <a:t>Representation Disentanglement</a:t>
            </a:r>
          </a:p>
          <a:p>
            <a:pPr marL="1173814" lvl="1" indent="-457200"/>
            <a:r>
              <a:rPr lang="en-US" altLang="zh-TW" sz="1600" i="0" dirty="0">
                <a:solidFill>
                  <a:schemeClr val="accent1"/>
                </a:solidFill>
              </a:rPr>
              <a:t>Comparisons to State-of-the-Art Methods</a:t>
            </a:r>
          </a:p>
          <a:p>
            <a:pPr marL="1173814" lvl="1" indent="-457200"/>
            <a:r>
              <a:rPr lang="en-US" altLang="zh-TW" sz="1600" i="0" dirty="0">
                <a:solidFill>
                  <a:schemeClr val="accent1"/>
                </a:solidFill>
              </a:rPr>
              <a:t>Ablation study</a:t>
            </a:r>
          </a:p>
          <a:p>
            <a:pPr marL="643462" indent="-457200">
              <a:buFont typeface="+mj-lt"/>
              <a:buAutoNum type="arabicPeriod"/>
            </a:pPr>
            <a:r>
              <a:rPr lang="en-US" altLang="zh-TW" dirty="0"/>
              <a:t>Conclusion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029099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08987F45-ED6B-44C9-9AAD-B00E7CE8E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799"/>
            <a:ext cx="9601200" cy="947691"/>
          </a:xfrm>
        </p:spPr>
        <p:txBody>
          <a:bodyPr/>
          <a:lstStyle/>
          <a:p>
            <a:r>
              <a:rPr lang="en-US" altLang="zh-TW" dirty="0">
                <a:solidFill>
                  <a:schemeClr val="tx2"/>
                </a:solidFill>
              </a:rPr>
              <a:t>3.2.4. Training Regularization</a:t>
            </a:r>
            <a:endParaRPr lang="zh-TW" altLang="en-US" dirty="0">
              <a:solidFill>
                <a:schemeClr val="tx2"/>
              </a:solidFill>
            </a:endParaRP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B61BCF3-439A-4B94-9BCB-B0D270564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917576"/>
            <a:ext cx="9601200" cy="3949823"/>
          </a:xfrm>
        </p:spPr>
        <p:txBody>
          <a:bodyPr>
            <a:noAutofit/>
          </a:bodyPr>
          <a:lstStyle/>
          <a:p>
            <a:pPr marL="643462" indent="-457200"/>
            <a:r>
              <a:rPr lang="en-US" altLang="zh-TW" dirty="0">
                <a:solidFill>
                  <a:schemeClr val="accent1"/>
                </a:solidFill>
              </a:rPr>
              <a:t>Reconstruction Loss</a:t>
            </a:r>
          </a:p>
          <a:p>
            <a:pPr marL="643462" indent="-457200"/>
            <a:endParaRPr lang="en-US" altLang="zh-TW" dirty="0"/>
          </a:p>
          <a:p>
            <a:pPr marL="643462" indent="-457200"/>
            <a:endParaRPr lang="en-US" altLang="zh-TW" dirty="0"/>
          </a:p>
          <a:p>
            <a:pPr marL="643462" indent="-457200"/>
            <a:endParaRPr lang="en-US" altLang="zh-TW" dirty="0"/>
          </a:p>
          <a:p>
            <a:pPr marL="643462" indent="-457200"/>
            <a:r>
              <a:rPr lang="en-US" altLang="zh-TW" dirty="0">
                <a:solidFill>
                  <a:schemeClr val="accent1"/>
                </a:solidFill>
              </a:rPr>
              <a:t>Adversarial Loss</a:t>
            </a:r>
            <a:endParaRPr lang="zh-TW" altLang="en-US" dirty="0">
              <a:solidFill>
                <a:schemeClr val="accent1"/>
              </a:solidFill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C5E24688-BBEF-4542-AA09-9839AFB30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361" y="2307616"/>
            <a:ext cx="5458587" cy="876422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D3EEE9D8-3B6B-468F-B75F-496C1D10F7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361" y="4102694"/>
            <a:ext cx="6460467" cy="124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6371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08987F45-ED6B-44C9-9AAD-B00E7CE8E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799"/>
            <a:ext cx="9601200" cy="947691"/>
          </a:xfrm>
        </p:spPr>
        <p:txBody>
          <a:bodyPr/>
          <a:lstStyle/>
          <a:p>
            <a:r>
              <a:rPr lang="en-US" altLang="zh-TW" dirty="0">
                <a:solidFill>
                  <a:schemeClr val="tx2"/>
                </a:solidFill>
              </a:rPr>
              <a:t>3.2.5. Total Loss</a:t>
            </a:r>
            <a:endParaRPr lang="zh-TW" altLang="en-US" dirty="0">
              <a:solidFill>
                <a:schemeClr val="tx2"/>
              </a:solidFill>
            </a:endParaRP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B61BCF3-439A-4B94-9BCB-B0D270564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917576"/>
            <a:ext cx="9601200" cy="3949823"/>
          </a:xfrm>
        </p:spPr>
        <p:txBody>
          <a:bodyPr>
            <a:noAutofit/>
          </a:bodyPr>
          <a:lstStyle/>
          <a:p>
            <a:pPr marL="643462" indent="-457200">
              <a:buFont typeface="+mj-lt"/>
              <a:buAutoNum type="arabicPeriod"/>
            </a:pPr>
            <a:endParaRPr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45BFC15-5049-47BE-B57D-C912EF9626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917576"/>
            <a:ext cx="7268589" cy="122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5527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C61CCF0F-3344-4D33-994C-3DABFB8EA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4. Experiments</a:t>
            </a:r>
            <a:endParaRPr lang="zh-TW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68B48A8F-C3F2-4B67-AB30-733CEE2779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79562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08987F45-ED6B-44C9-9AAD-B00E7CE8E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799"/>
            <a:ext cx="9601200" cy="947691"/>
          </a:xfrm>
        </p:spPr>
        <p:txBody>
          <a:bodyPr/>
          <a:lstStyle/>
          <a:p>
            <a:r>
              <a:rPr lang="en-US" altLang="zh-TW" dirty="0"/>
              <a:t>Representation Disentanglement</a:t>
            </a:r>
            <a:endParaRPr lang="zh-TW" altLang="en-US" dirty="0">
              <a:solidFill>
                <a:schemeClr val="tx2"/>
              </a:solidFill>
            </a:endParaRP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B61BCF3-439A-4B94-9BCB-B0D270564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917576"/>
            <a:ext cx="9601200" cy="3949823"/>
          </a:xfrm>
        </p:spPr>
        <p:txBody>
          <a:bodyPr>
            <a:noAutofit/>
          </a:bodyPr>
          <a:lstStyle/>
          <a:p>
            <a:pPr marL="643462" indent="-457200"/>
            <a:r>
              <a:rPr lang="en-US" altLang="zh-TW" dirty="0"/>
              <a:t>Motion retargeting</a:t>
            </a:r>
          </a:p>
          <a:p>
            <a:pPr marL="1173814" lvl="1" indent="-457200"/>
            <a:r>
              <a:rPr lang="en-US" altLang="zh-TW" sz="1600" i="0" dirty="0">
                <a:solidFill>
                  <a:schemeClr val="accent1"/>
                </a:solidFill>
              </a:rPr>
              <a:t>Extract the desired motion from</a:t>
            </a:r>
            <a:r>
              <a:rPr lang="zh-TW" altLang="en-US" sz="1600" i="0" dirty="0">
                <a:solidFill>
                  <a:schemeClr val="accent1"/>
                </a:solidFill>
              </a:rPr>
              <a:t> </a:t>
            </a:r>
            <a:r>
              <a:rPr lang="en-US" altLang="zh-TW" sz="1600" i="0" dirty="0">
                <a:solidFill>
                  <a:schemeClr val="accent1"/>
                </a:solidFill>
              </a:rPr>
              <a:t>the source skeleton sequence, then retarget</a:t>
            </a:r>
            <a:r>
              <a:rPr lang="zh-TW" altLang="en-US" sz="1600" i="0" dirty="0">
                <a:solidFill>
                  <a:schemeClr val="accent1"/>
                </a:solidFill>
              </a:rPr>
              <a:t> </a:t>
            </a:r>
            <a:r>
              <a:rPr lang="en-US" altLang="zh-TW" sz="1600" i="0" dirty="0">
                <a:solidFill>
                  <a:schemeClr val="accent1"/>
                </a:solidFill>
              </a:rPr>
              <a:t>the motion to</a:t>
            </a:r>
            <a:r>
              <a:rPr lang="zh-TW" altLang="en-US" sz="1600" i="0" dirty="0">
                <a:solidFill>
                  <a:schemeClr val="accent1"/>
                </a:solidFill>
              </a:rPr>
              <a:t> </a:t>
            </a:r>
            <a:r>
              <a:rPr lang="en-US" altLang="zh-TW" sz="1600" i="0" dirty="0">
                <a:solidFill>
                  <a:schemeClr val="accent1"/>
                </a:solidFill>
              </a:rPr>
              <a:t>the target person.</a:t>
            </a:r>
          </a:p>
          <a:p>
            <a:pPr marL="716614" lvl="1" indent="0">
              <a:buNone/>
            </a:pPr>
            <a:endParaRPr lang="en-US" altLang="zh-TW" sz="1600" i="0" dirty="0">
              <a:solidFill>
                <a:schemeClr val="accent1"/>
              </a:solidFill>
            </a:endParaRPr>
          </a:p>
          <a:p>
            <a:pPr marL="643462" indent="-457200"/>
            <a:r>
              <a:rPr lang="en-US" altLang="zh-TW" dirty="0"/>
              <a:t>Novel-view synthesis</a:t>
            </a:r>
          </a:p>
          <a:p>
            <a:pPr marL="1173814" lvl="1" indent="-457200"/>
            <a:r>
              <a:rPr lang="en-US" altLang="zh-TW" sz="1600" i="0" dirty="0">
                <a:solidFill>
                  <a:schemeClr val="accent1"/>
                </a:solidFill>
              </a:rPr>
              <a:t>We can explicitly manipulate the view of decoded skeleton in the 3D space, rotating it before projecting it down to 2D.</a:t>
            </a:r>
          </a:p>
          <a:p>
            <a:pPr marL="716614" lvl="1" indent="0">
              <a:buNone/>
            </a:pPr>
            <a:endParaRPr lang="en-US" altLang="zh-TW" sz="1600" i="0" dirty="0">
              <a:solidFill>
                <a:schemeClr val="accent1"/>
              </a:solidFill>
            </a:endParaRPr>
          </a:p>
          <a:p>
            <a:pPr marL="643462" indent="-457200"/>
            <a:r>
              <a:rPr lang="en-US" altLang="zh-TW" dirty="0"/>
              <a:t>Latent space interpolation</a:t>
            </a:r>
          </a:p>
          <a:p>
            <a:pPr marL="1173814" lvl="1" indent="-457200"/>
            <a:r>
              <a:rPr lang="en-US" altLang="zh-TW" sz="1600" i="0" dirty="0">
                <a:solidFill>
                  <a:schemeClr val="accent1"/>
                </a:solidFill>
              </a:rPr>
              <a:t>The learned latent representation is meaningful when interpolated. Both the motion and the body structure change smoothly between the videos.</a:t>
            </a:r>
            <a:endParaRPr lang="zh-TW" altLang="en-US" sz="1600" i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0327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08987F45-ED6B-44C9-9AAD-B00E7CE8E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799"/>
            <a:ext cx="9601200" cy="947691"/>
          </a:xfrm>
        </p:spPr>
        <p:txBody>
          <a:bodyPr/>
          <a:lstStyle/>
          <a:p>
            <a:r>
              <a:rPr lang="en-US" altLang="zh-TW" dirty="0">
                <a:solidFill>
                  <a:schemeClr val="tx2"/>
                </a:solidFill>
              </a:rPr>
              <a:t>Motion Retargeting</a:t>
            </a:r>
            <a:endParaRPr lang="zh-TW" altLang="en-US" dirty="0">
              <a:solidFill>
                <a:schemeClr val="tx2"/>
              </a:solidFill>
            </a:endParaRP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B61BCF3-439A-4B94-9BCB-B0D270564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917576"/>
            <a:ext cx="9601200" cy="3949823"/>
          </a:xfrm>
        </p:spPr>
        <p:txBody>
          <a:bodyPr>
            <a:noAutofit/>
          </a:bodyPr>
          <a:lstStyle/>
          <a:p>
            <a:pPr marL="643462" indent="-457200">
              <a:buFont typeface="+mj-lt"/>
              <a:buAutoNum type="arabicPeriod"/>
            </a:pPr>
            <a:endParaRPr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3D2147A-50BA-4CAB-9DCD-5D20B9376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6081" y="1917576"/>
            <a:ext cx="4779837" cy="447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0416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08987F45-ED6B-44C9-9AAD-B00E7CE8E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799"/>
            <a:ext cx="9601200" cy="947691"/>
          </a:xfrm>
        </p:spPr>
        <p:txBody>
          <a:bodyPr/>
          <a:lstStyle/>
          <a:p>
            <a:r>
              <a:rPr lang="en-US" altLang="zh-TW" dirty="0">
                <a:solidFill>
                  <a:schemeClr val="tx2"/>
                </a:solidFill>
              </a:rPr>
              <a:t>Novel-View Synthesis</a:t>
            </a:r>
            <a:endParaRPr lang="zh-TW" altLang="en-US" dirty="0">
              <a:solidFill>
                <a:schemeClr val="tx2"/>
              </a:solidFill>
            </a:endParaRP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B61BCF3-439A-4B94-9BCB-B0D270564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917576"/>
            <a:ext cx="9601200" cy="3949823"/>
          </a:xfrm>
        </p:spPr>
        <p:txBody>
          <a:bodyPr>
            <a:noAutofit/>
          </a:bodyPr>
          <a:lstStyle/>
          <a:p>
            <a:pPr marL="643462" indent="-457200">
              <a:buFont typeface="+mj-lt"/>
              <a:buAutoNum type="arabicPeriod"/>
            </a:pPr>
            <a:endParaRPr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C6037EE-3256-40AA-AC4E-BDE411DB7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187673"/>
            <a:ext cx="9601200" cy="248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2243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08987F45-ED6B-44C9-9AAD-B00E7CE8E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799"/>
            <a:ext cx="9601200" cy="947691"/>
          </a:xfrm>
        </p:spPr>
        <p:txBody>
          <a:bodyPr/>
          <a:lstStyle/>
          <a:p>
            <a:r>
              <a:rPr lang="en-US" altLang="zh-TW" dirty="0">
                <a:solidFill>
                  <a:schemeClr val="tx2"/>
                </a:solidFill>
              </a:rPr>
              <a:t>Latent Space Interpolation</a:t>
            </a:r>
            <a:endParaRPr lang="zh-TW" altLang="en-US" dirty="0">
              <a:solidFill>
                <a:schemeClr val="tx2"/>
              </a:solidFill>
            </a:endParaRP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B61BCF3-439A-4B94-9BCB-B0D270564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917576"/>
            <a:ext cx="9601200" cy="3949823"/>
          </a:xfrm>
        </p:spPr>
        <p:txBody>
          <a:bodyPr>
            <a:noAutofit/>
          </a:bodyPr>
          <a:lstStyle/>
          <a:p>
            <a:pPr marL="643462" indent="-457200">
              <a:buFont typeface="+mj-lt"/>
              <a:buAutoNum type="arabicPeriod"/>
            </a:pPr>
            <a:endParaRPr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CCCAC189-AEF3-4289-B2E4-5E64FBEA59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5222" y="1917576"/>
            <a:ext cx="5953956" cy="402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1684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08987F45-ED6B-44C9-9AAD-B00E7CE8E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799"/>
            <a:ext cx="9601200" cy="947691"/>
          </a:xfrm>
        </p:spPr>
        <p:txBody>
          <a:bodyPr/>
          <a:lstStyle/>
          <a:p>
            <a:r>
              <a:rPr lang="en-US" altLang="zh-TW" dirty="0"/>
              <a:t>Comparison to State-of-the-Art Methods</a:t>
            </a:r>
            <a:endParaRPr lang="zh-TW" altLang="en-US" dirty="0">
              <a:solidFill>
                <a:schemeClr val="tx2"/>
              </a:solidFill>
            </a:endParaRP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B61BCF3-439A-4B94-9BCB-B0D270564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917576"/>
            <a:ext cx="9601200" cy="3949823"/>
          </a:xfrm>
        </p:spPr>
        <p:txBody>
          <a:bodyPr>
            <a:noAutofit/>
          </a:bodyPr>
          <a:lstStyle/>
          <a:p>
            <a:pPr marL="643462" indent="-457200"/>
            <a:r>
              <a:rPr lang="en-US" altLang="zh-TW" dirty="0"/>
              <a:t>Metrics</a:t>
            </a:r>
          </a:p>
          <a:p>
            <a:pPr marL="1173814" lvl="1" indent="-457200"/>
            <a:r>
              <a:rPr lang="en-US" altLang="zh-TW" sz="1600" b="1" i="0" dirty="0">
                <a:solidFill>
                  <a:srgbClr val="00B050"/>
                </a:solidFill>
              </a:rPr>
              <a:t>MSE</a:t>
            </a:r>
            <a:r>
              <a:rPr lang="en-US" altLang="zh-TW" sz="1600" i="0" dirty="0">
                <a:solidFill>
                  <a:schemeClr val="accent1"/>
                </a:solidFill>
              </a:rPr>
              <a:t> and </a:t>
            </a:r>
            <a:r>
              <a:rPr lang="en-US" altLang="zh-TW" sz="1600" b="1" i="0" dirty="0">
                <a:solidFill>
                  <a:srgbClr val="00B050"/>
                </a:solidFill>
              </a:rPr>
              <a:t>MAE</a:t>
            </a:r>
            <a:r>
              <a:rPr lang="en-US" altLang="zh-TW" sz="1600" i="0" dirty="0">
                <a:solidFill>
                  <a:schemeClr val="accent1"/>
                </a:solidFill>
              </a:rPr>
              <a:t> measure joint position errors</a:t>
            </a:r>
          </a:p>
          <a:p>
            <a:pPr marL="1173814" lvl="1" indent="-457200"/>
            <a:r>
              <a:rPr lang="en-US" altLang="zh-TW" sz="1600" b="1" i="0" dirty="0">
                <a:solidFill>
                  <a:srgbClr val="00B050"/>
                </a:solidFill>
              </a:rPr>
              <a:t>FID</a:t>
            </a:r>
            <a:r>
              <a:rPr lang="en-US" altLang="zh-TW" sz="1600" i="0" dirty="0">
                <a:solidFill>
                  <a:schemeClr val="accent1"/>
                </a:solidFill>
              </a:rPr>
              <a:t> measure the quality of rendered images</a:t>
            </a:r>
          </a:p>
          <a:p>
            <a:pPr marL="643462" indent="-457200"/>
            <a:r>
              <a:rPr lang="en-US" altLang="zh-TW" dirty="0"/>
              <a:t>Dataset</a:t>
            </a:r>
          </a:p>
          <a:p>
            <a:pPr marL="1173814" lvl="1" indent="-457200"/>
            <a:r>
              <a:rPr lang="en-US" altLang="zh-TW" sz="1600" i="0" dirty="0" err="1">
                <a:solidFill>
                  <a:schemeClr val="accent1"/>
                </a:solidFill>
              </a:rPr>
              <a:t>Mixamo</a:t>
            </a:r>
            <a:endParaRPr lang="en-US" altLang="zh-TW" sz="1600" i="0" dirty="0">
              <a:solidFill>
                <a:schemeClr val="accent1"/>
              </a:solidFill>
            </a:endParaRPr>
          </a:p>
          <a:p>
            <a:pPr marL="1173814" lvl="1" indent="-457200"/>
            <a:r>
              <a:rPr lang="en-US" altLang="zh-TW" sz="1600" i="0" dirty="0">
                <a:solidFill>
                  <a:schemeClr val="accent1"/>
                </a:solidFill>
              </a:rPr>
              <a:t>Solo-Dancer from online videos (wild)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4437A8AF-7014-4331-BBA3-198B7F1B3B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0627" y="4183329"/>
            <a:ext cx="6303146" cy="224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4829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08987F45-ED6B-44C9-9AAD-B00E7CE8E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799"/>
            <a:ext cx="9601200" cy="947691"/>
          </a:xfrm>
        </p:spPr>
        <p:txBody>
          <a:bodyPr>
            <a:normAutofit/>
          </a:bodyPr>
          <a:lstStyle/>
          <a:p>
            <a:r>
              <a:rPr lang="en-US" altLang="zh-TW" dirty="0"/>
              <a:t>Qualitative Comparison</a:t>
            </a:r>
            <a:endParaRPr lang="zh-TW" altLang="en-US" dirty="0">
              <a:solidFill>
                <a:schemeClr val="tx2"/>
              </a:solidFill>
            </a:endParaRP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B61BCF3-439A-4B94-9BCB-B0D270564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917576"/>
            <a:ext cx="9601200" cy="3949823"/>
          </a:xfrm>
        </p:spPr>
        <p:txBody>
          <a:bodyPr>
            <a:noAutofit/>
          </a:bodyPr>
          <a:lstStyle/>
          <a:p>
            <a:pPr marL="643462" indent="-457200">
              <a:buFont typeface="+mj-lt"/>
              <a:buAutoNum type="arabicPeriod"/>
            </a:pPr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533E58E4-5D63-47C2-8CAA-72F3DEC33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1240" y="1917576"/>
            <a:ext cx="7589520" cy="439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2418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08987F45-ED6B-44C9-9AAD-B00E7CE8E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799"/>
            <a:ext cx="9601200" cy="947691"/>
          </a:xfrm>
        </p:spPr>
        <p:txBody>
          <a:bodyPr/>
          <a:lstStyle/>
          <a:p>
            <a:r>
              <a:rPr lang="en-US" altLang="zh-TW" dirty="0">
                <a:solidFill>
                  <a:schemeClr val="tx2"/>
                </a:solidFill>
              </a:rPr>
              <a:t>Ablation Study</a:t>
            </a:r>
            <a:endParaRPr lang="zh-TW" altLang="en-US" dirty="0">
              <a:solidFill>
                <a:schemeClr val="tx2"/>
              </a:solidFill>
            </a:endParaRP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B61BCF3-439A-4B94-9BCB-B0D270564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917576"/>
            <a:ext cx="9601200" cy="3949823"/>
          </a:xfrm>
        </p:spPr>
        <p:txBody>
          <a:bodyPr>
            <a:noAutofit/>
          </a:bodyPr>
          <a:lstStyle/>
          <a:p>
            <a:r>
              <a:rPr lang="en-US" altLang="zh-TW" sz="2000" dirty="0"/>
              <a:t>The w/o </a:t>
            </a:r>
            <a:r>
              <a:rPr lang="en-US" altLang="zh-TW" sz="2000" dirty="0" err="1"/>
              <a:t>crs</a:t>
            </a:r>
            <a:r>
              <a:rPr lang="en-US" altLang="zh-TW" sz="2000" dirty="0"/>
              <a:t> model</a:t>
            </a:r>
          </a:p>
          <a:p>
            <a:pPr lvl="1"/>
            <a:r>
              <a:rPr lang="en-US" altLang="zh-TW" sz="1600" i="0" dirty="0">
                <a:solidFill>
                  <a:srgbClr val="00B050"/>
                </a:solidFill>
              </a:rPr>
              <a:t>Without cross reconstruction loss</a:t>
            </a:r>
          </a:p>
          <a:p>
            <a:r>
              <a:rPr lang="en-US" altLang="zh-TW" sz="2000" dirty="0"/>
              <a:t>The w/o trip model</a:t>
            </a:r>
          </a:p>
          <a:p>
            <a:pPr lvl="1"/>
            <a:r>
              <a:rPr lang="en-US" altLang="zh-TW" sz="1600" i="0" dirty="0">
                <a:solidFill>
                  <a:srgbClr val="00B050"/>
                </a:solidFill>
              </a:rPr>
              <a:t>Without triplet loss</a:t>
            </a:r>
            <a:endParaRPr lang="en-US" altLang="zh-TW" sz="1600" dirty="0">
              <a:solidFill>
                <a:srgbClr val="00B050"/>
              </a:solidFill>
            </a:endParaRPr>
          </a:p>
          <a:p>
            <a:r>
              <a:rPr lang="en-US" altLang="zh-TW" sz="2000" dirty="0"/>
              <a:t>The w/o adv model</a:t>
            </a:r>
          </a:p>
          <a:p>
            <a:pPr lvl="1"/>
            <a:r>
              <a:rPr lang="en-US" altLang="zh-TW" sz="1600" i="0" dirty="0">
                <a:solidFill>
                  <a:srgbClr val="00B050"/>
                </a:solidFill>
              </a:rPr>
              <a:t>Without adversarial loss</a:t>
            </a:r>
            <a:endParaRPr lang="zh-TW" altLang="en-US" sz="1600" i="0" dirty="0">
              <a:solidFill>
                <a:srgbClr val="00B050"/>
              </a:solidFill>
            </a:endParaRPr>
          </a:p>
          <a:p>
            <a:pPr marL="643462" indent="-457200">
              <a:buFont typeface="+mj-lt"/>
              <a:buAutoNum type="arabicPeriod"/>
            </a:pPr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18630C85-078D-422B-82AF-B1DF8D6AFC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4384965"/>
            <a:ext cx="6535116" cy="168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741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30972220-AE0B-4E64-9226-2118FC37C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1. Introduction</a:t>
            </a:r>
            <a:endParaRPr lang="zh-TW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7B65FEF2-6520-4A19-980F-99FB4833C9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04803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08987F45-ED6B-44C9-9AAD-B00E7CE8E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799"/>
            <a:ext cx="9601200" cy="947691"/>
          </a:xfrm>
        </p:spPr>
        <p:txBody>
          <a:bodyPr/>
          <a:lstStyle/>
          <a:p>
            <a:r>
              <a:rPr lang="en-US" altLang="zh-TW" dirty="0">
                <a:solidFill>
                  <a:schemeClr val="tx2"/>
                </a:solidFill>
              </a:rPr>
              <a:t>Results of In-the-wild Trained Model</a:t>
            </a:r>
            <a:endParaRPr lang="zh-TW" altLang="en-US" dirty="0">
              <a:solidFill>
                <a:schemeClr val="tx2"/>
              </a:solidFill>
            </a:endParaRP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B61BCF3-439A-4B94-9BCB-B0D270564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917576"/>
            <a:ext cx="9601200" cy="3949823"/>
          </a:xfrm>
        </p:spPr>
        <p:txBody>
          <a:bodyPr>
            <a:noAutofit/>
          </a:bodyPr>
          <a:lstStyle/>
          <a:p>
            <a:pPr marL="643462" indent="-457200">
              <a:buFont typeface="+mj-lt"/>
              <a:buAutoNum type="arabicPeriod"/>
            </a:pPr>
            <a:endParaRPr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BD6A272-0A5B-4AA5-B81F-093BFDEA1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1028" y="1917576"/>
            <a:ext cx="6269944" cy="434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0463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4C3903FC-43E2-4ABD-BBFF-33B0F5068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5. Conclusions</a:t>
            </a:r>
            <a:endParaRPr lang="zh-TW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ED8A18ED-3E77-42DD-B3BA-0D7A21EE7F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35682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08987F45-ED6B-44C9-9AAD-B00E7CE8E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799"/>
            <a:ext cx="9601200" cy="947691"/>
          </a:xfrm>
        </p:spPr>
        <p:txBody>
          <a:bodyPr/>
          <a:lstStyle/>
          <a:p>
            <a:r>
              <a:rPr lang="en-US" altLang="zh-TW" dirty="0">
                <a:solidFill>
                  <a:schemeClr val="tx2"/>
                </a:solidFill>
              </a:rPr>
              <a:t>Conclusions</a:t>
            </a:r>
            <a:endParaRPr lang="zh-TW" altLang="en-US" dirty="0">
              <a:solidFill>
                <a:schemeClr val="tx2"/>
              </a:solidFill>
            </a:endParaRP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B61BCF3-439A-4B94-9BCB-B0D270564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917576"/>
            <a:ext cx="9601200" cy="3949823"/>
          </a:xfrm>
        </p:spPr>
        <p:txBody>
          <a:bodyPr>
            <a:noAutofit/>
          </a:bodyPr>
          <a:lstStyle/>
          <a:p>
            <a:pPr marL="643462" indent="-457200"/>
            <a:r>
              <a:rPr lang="en-US" altLang="zh-TW" dirty="0"/>
              <a:t>Propose a novel video motion retargeting approach, in which motion can be successfully transferred in scenarios where </a:t>
            </a:r>
            <a:r>
              <a:rPr lang="en-US" altLang="zh-TW" dirty="0">
                <a:solidFill>
                  <a:srgbClr val="00B050"/>
                </a:solidFill>
              </a:rPr>
              <a:t>large variations of body-structure </a:t>
            </a:r>
            <a:r>
              <a:rPr lang="en-US" altLang="zh-TW" dirty="0"/>
              <a:t>exist between the source and target person. </a:t>
            </a:r>
          </a:p>
          <a:p>
            <a:pPr marL="643462" indent="-457200"/>
            <a:endParaRPr lang="en-US" altLang="zh-TW" dirty="0"/>
          </a:p>
          <a:p>
            <a:pPr marL="643462" indent="-457200"/>
            <a:r>
              <a:rPr lang="en-US" altLang="zh-TW" dirty="0"/>
              <a:t>The proposed motion retargeting network runs on </a:t>
            </a:r>
            <a:r>
              <a:rPr lang="en-US" altLang="zh-TW" dirty="0">
                <a:solidFill>
                  <a:srgbClr val="00B050"/>
                </a:solidFill>
              </a:rPr>
              <a:t>2D skeleton input only</a:t>
            </a:r>
            <a:r>
              <a:rPr lang="en-US" altLang="zh-TW" dirty="0"/>
              <a:t>, makes it a lightweight and plug-and-play module.</a:t>
            </a:r>
          </a:p>
          <a:p>
            <a:pPr marL="643462" indent="-457200"/>
            <a:endParaRPr lang="en-US" altLang="zh-TW" dirty="0"/>
          </a:p>
          <a:p>
            <a:pPr marL="643462" indent="-457200"/>
            <a:r>
              <a:rPr lang="en-US" altLang="zh-TW" dirty="0"/>
              <a:t>Leveraging three inherent invariance properties in temporal sequences, the proposed network can be </a:t>
            </a:r>
            <a:r>
              <a:rPr lang="en-US" altLang="zh-TW" dirty="0">
                <a:solidFill>
                  <a:srgbClr val="00B050"/>
                </a:solidFill>
              </a:rPr>
              <a:t>trained with unlabeled web data </a:t>
            </a:r>
            <a:r>
              <a:rPr lang="en-US" altLang="zh-TW" dirty="0"/>
              <a:t>end-to-end.</a:t>
            </a:r>
          </a:p>
        </p:txBody>
      </p:sp>
    </p:spTree>
    <p:extLst>
      <p:ext uri="{BB962C8B-B14F-4D97-AF65-F5344CB8AC3E}">
        <p14:creationId xmlns:p14="http://schemas.microsoft.com/office/powerpoint/2010/main" val="41517395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417422C-3F63-4786-A41A-5713321CF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800" cap="none" dirty="0"/>
              <a:t>Thank you for listening</a:t>
            </a:r>
            <a:endParaRPr lang="zh-TW" altLang="en-US" sz="4800" cap="none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F7E65B4-235A-44FB-BE0B-836C9E133C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60836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08987F45-ED6B-44C9-9AAD-B00E7CE8E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799"/>
            <a:ext cx="9601200" cy="947691"/>
          </a:xfrm>
        </p:spPr>
        <p:txBody>
          <a:bodyPr/>
          <a:lstStyle/>
          <a:p>
            <a:endParaRPr lang="zh-TW" altLang="en-US" dirty="0">
              <a:solidFill>
                <a:schemeClr val="tx2"/>
              </a:solidFill>
            </a:endParaRP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B61BCF3-439A-4B94-9BCB-B0D270564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917576"/>
            <a:ext cx="9601200" cy="3949823"/>
          </a:xfrm>
        </p:spPr>
        <p:txBody>
          <a:bodyPr>
            <a:noAutofit/>
          </a:bodyPr>
          <a:lstStyle/>
          <a:p>
            <a:pPr marL="643462" indent="-457200">
              <a:buFont typeface="+mj-lt"/>
              <a:buAutoNum type="arabicPeriod"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82049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08987F45-ED6B-44C9-9AAD-B00E7CE8E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799"/>
            <a:ext cx="9601200" cy="947691"/>
          </a:xfrm>
        </p:spPr>
        <p:txBody>
          <a:bodyPr/>
          <a:lstStyle/>
          <a:p>
            <a:r>
              <a:rPr lang="en-US" altLang="zh-TW" dirty="0">
                <a:solidFill>
                  <a:schemeClr val="tx2"/>
                </a:solidFill>
              </a:rPr>
              <a:t>Introduction</a:t>
            </a:r>
            <a:endParaRPr lang="zh-TW" altLang="en-US" dirty="0">
              <a:solidFill>
                <a:schemeClr val="tx2"/>
              </a:solidFill>
            </a:endParaRP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B61BCF3-439A-4B94-9BCB-B0D270564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917576"/>
            <a:ext cx="9601200" cy="3949823"/>
          </a:xfrm>
        </p:spPr>
        <p:txBody>
          <a:bodyPr>
            <a:noAutofit/>
          </a:bodyPr>
          <a:lstStyle/>
          <a:p>
            <a:pPr marL="529162" indent="-342900"/>
            <a:r>
              <a:rPr lang="en-US" altLang="zh-TW" sz="2000" dirty="0"/>
              <a:t>Transferring motion of a person in a source video realistically to another video of a target person.</a:t>
            </a:r>
            <a:endParaRPr lang="zh-TW" altLang="en-US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7B4EC8DD-4833-46DE-995D-335C5531EB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2879836"/>
            <a:ext cx="9601200" cy="304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038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08987F45-ED6B-44C9-9AAD-B00E7CE8E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799"/>
            <a:ext cx="9601200" cy="947691"/>
          </a:xfrm>
        </p:spPr>
        <p:txBody>
          <a:bodyPr/>
          <a:lstStyle/>
          <a:p>
            <a:r>
              <a:rPr lang="en-US" altLang="zh-TW" dirty="0">
                <a:solidFill>
                  <a:schemeClr val="tx2"/>
                </a:solidFill>
              </a:rPr>
              <a:t>Challenge</a:t>
            </a:r>
            <a:endParaRPr lang="zh-TW" altLang="en-US" dirty="0">
              <a:solidFill>
                <a:schemeClr val="tx2"/>
              </a:solidFill>
            </a:endParaRP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B61BCF3-439A-4B94-9BCB-B0D270564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917576"/>
            <a:ext cx="9601200" cy="3949823"/>
          </a:xfrm>
        </p:spPr>
        <p:txBody>
          <a:bodyPr>
            <a:noAutofit/>
          </a:bodyPr>
          <a:lstStyle/>
          <a:p>
            <a:pPr marL="643462" indent="-457200">
              <a:buFont typeface="+mj-lt"/>
              <a:buAutoNum type="arabicPeriod"/>
            </a:pPr>
            <a:r>
              <a:rPr lang="en-US" altLang="zh-TW" dirty="0"/>
              <a:t>It is difficult to learn a direct person-to-person mapping at the pixel level.</a:t>
            </a:r>
          </a:p>
          <a:p>
            <a:pPr marL="643462" indent="-457200">
              <a:buFont typeface="+mj-lt"/>
              <a:buAutoNum type="arabicPeriod"/>
            </a:pPr>
            <a:endParaRPr lang="en-US" altLang="zh-TW" dirty="0"/>
          </a:p>
          <a:p>
            <a:pPr marL="643462" indent="-457200">
              <a:buFont typeface="+mj-lt"/>
              <a:buAutoNum type="arabicPeriod"/>
            </a:pPr>
            <a:r>
              <a:rPr lang="en-US" altLang="zh-TW" dirty="0"/>
              <a:t>No corresponding image pairs of two different subjects performing the same motion.</a:t>
            </a:r>
          </a:p>
          <a:p>
            <a:pPr marL="643462" indent="-457200">
              <a:buFont typeface="+mj-lt"/>
              <a:buAutoNum type="arabicPeriod"/>
            </a:pPr>
            <a:endParaRPr lang="en-US" altLang="zh-TW" dirty="0"/>
          </a:p>
          <a:p>
            <a:pPr marL="643462" indent="-457200">
              <a:buFont typeface="+mj-lt"/>
              <a:buAutoNum type="arabicPeriod"/>
            </a:pPr>
            <a:r>
              <a:rPr lang="en-US" altLang="zh-TW" dirty="0"/>
              <a:t>Human motion is highly articulated and complex.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25798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08987F45-ED6B-44C9-9AAD-B00E7CE8E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799"/>
            <a:ext cx="9601200" cy="947691"/>
          </a:xfrm>
        </p:spPr>
        <p:txBody>
          <a:bodyPr/>
          <a:lstStyle/>
          <a:p>
            <a:r>
              <a:rPr lang="en-US" altLang="zh-TW" dirty="0">
                <a:solidFill>
                  <a:schemeClr val="tx2"/>
                </a:solidFill>
              </a:rPr>
              <a:t>Address the Challenge</a:t>
            </a:r>
            <a:endParaRPr lang="zh-TW" altLang="en-US" dirty="0">
              <a:solidFill>
                <a:schemeClr val="tx2"/>
              </a:solidFill>
            </a:endParaRP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B61BCF3-439A-4B94-9BCB-B0D270564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917576"/>
            <a:ext cx="9601200" cy="3949823"/>
          </a:xfrm>
        </p:spPr>
        <p:txBody>
          <a:bodyPr>
            <a:noAutofit/>
          </a:bodyPr>
          <a:lstStyle/>
          <a:p>
            <a:pPr marL="643462" indent="-457200"/>
            <a:r>
              <a:rPr lang="en-US" altLang="zh-TW" dirty="0"/>
              <a:t>Decompose the translation process into three steps</a:t>
            </a:r>
          </a:p>
          <a:p>
            <a:pPr marL="1173814" lvl="1" indent="-457200">
              <a:buFont typeface="+mj-lt"/>
              <a:buAutoNum type="arabicPeriod"/>
            </a:pPr>
            <a:r>
              <a:rPr lang="en-US" altLang="zh-TW" sz="1600" i="0" dirty="0">
                <a:solidFill>
                  <a:schemeClr val="accent1"/>
                </a:solidFill>
              </a:rPr>
              <a:t>Skeleton Extraction</a:t>
            </a:r>
          </a:p>
          <a:p>
            <a:pPr marL="1173814" lvl="1" indent="-457200">
              <a:buFont typeface="+mj-lt"/>
              <a:buAutoNum type="arabicPeriod"/>
            </a:pPr>
            <a:r>
              <a:rPr lang="en-US" altLang="zh-TW" sz="1600" i="0" dirty="0">
                <a:solidFill>
                  <a:schemeClr val="accent1"/>
                </a:solidFill>
              </a:rPr>
              <a:t>Motion retargeting on skeleton</a:t>
            </a:r>
          </a:p>
          <a:p>
            <a:pPr marL="1173814" lvl="1" indent="-457200">
              <a:buFont typeface="+mj-lt"/>
              <a:buAutoNum type="arabicPeriod"/>
            </a:pPr>
            <a:r>
              <a:rPr lang="en-US" altLang="zh-TW" sz="1600" i="0" dirty="0">
                <a:solidFill>
                  <a:schemeClr val="accent1"/>
                </a:solidFill>
              </a:rPr>
              <a:t>Skeleton-to-video rendering</a:t>
            </a:r>
          </a:p>
          <a:p>
            <a:pPr marL="643462" indent="-457200"/>
            <a:endParaRPr lang="en-US" altLang="zh-TW" sz="1600" i="0" dirty="0">
              <a:solidFill>
                <a:schemeClr val="accent1"/>
              </a:solidFill>
            </a:endParaRPr>
          </a:p>
          <a:p>
            <a:pPr marL="643462" indent="-457200"/>
            <a:r>
              <a:rPr lang="en-US" altLang="zh-TW" dirty="0"/>
              <a:t>Exploit the invariance property of three factors</a:t>
            </a:r>
          </a:p>
          <a:p>
            <a:pPr marL="1173814" lvl="1" indent="-457200">
              <a:buFont typeface="+mj-lt"/>
              <a:buAutoNum type="arabicPeriod"/>
            </a:pPr>
            <a:r>
              <a:rPr lang="en-US" altLang="zh-TW" sz="1600" i="0" dirty="0">
                <a:solidFill>
                  <a:srgbClr val="FF0000"/>
                </a:solidFill>
              </a:rPr>
              <a:t>Motion</a:t>
            </a:r>
            <a:r>
              <a:rPr lang="en-US" altLang="zh-TW" sz="1600" i="0" dirty="0"/>
              <a:t> should be invariant despite </a:t>
            </a:r>
            <a:r>
              <a:rPr lang="en-US" altLang="zh-TW" sz="1600" i="0" dirty="0">
                <a:solidFill>
                  <a:srgbClr val="EAB200"/>
                </a:solidFill>
              </a:rPr>
              <a:t>structural</a:t>
            </a:r>
            <a:r>
              <a:rPr lang="en-US" altLang="zh-TW" sz="1600" i="0" dirty="0"/>
              <a:t> and </a:t>
            </a:r>
            <a:r>
              <a:rPr lang="en-US" altLang="zh-TW" sz="1600" i="0" dirty="0">
                <a:solidFill>
                  <a:srgbClr val="00B050"/>
                </a:solidFill>
              </a:rPr>
              <a:t>view-angle</a:t>
            </a:r>
            <a:r>
              <a:rPr lang="en-US" altLang="zh-TW" sz="1600" i="0" dirty="0"/>
              <a:t> perturbations</a:t>
            </a:r>
          </a:p>
          <a:p>
            <a:pPr marL="1173814" lvl="1" indent="-457200">
              <a:buFont typeface="+mj-lt"/>
              <a:buAutoNum type="arabicPeriod"/>
            </a:pPr>
            <a:r>
              <a:rPr lang="en-US" altLang="zh-TW" sz="1600" i="0" dirty="0">
                <a:solidFill>
                  <a:srgbClr val="EAB200"/>
                </a:solidFill>
              </a:rPr>
              <a:t>Structure</a:t>
            </a:r>
            <a:r>
              <a:rPr lang="en-US" altLang="zh-TW" sz="1600" i="0" dirty="0"/>
              <a:t> of one skeleton sequence should be consistent across </a:t>
            </a:r>
            <a:r>
              <a:rPr lang="en-US" altLang="zh-TW" sz="1600" i="0" dirty="0">
                <a:solidFill>
                  <a:srgbClr val="FF0000"/>
                </a:solidFill>
              </a:rPr>
              <a:t>time</a:t>
            </a:r>
            <a:r>
              <a:rPr lang="en-US" altLang="zh-TW" sz="1600" i="0" dirty="0"/>
              <a:t> and invariant despite </a:t>
            </a:r>
            <a:r>
              <a:rPr lang="en-US" altLang="zh-TW" sz="1600" i="0" dirty="0">
                <a:solidFill>
                  <a:srgbClr val="00B050"/>
                </a:solidFill>
              </a:rPr>
              <a:t>view-angle</a:t>
            </a:r>
            <a:r>
              <a:rPr lang="en-US" altLang="zh-TW" sz="1600" i="0" dirty="0"/>
              <a:t> perturbations</a:t>
            </a:r>
          </a:p>
          <a:p>
            <a:pPr marL="1173814" lvl="1" indent="-457200">
              <a:buFont typeface="+mj-lt"/>
              <a:buAutoNum type="arabicPeriod"/>
            </a:pPr>
            <a:r>
              <a:rPr lang="en-US" altLang="zh-TW" sz="1600" i="0" dirty="0">
                <a:solidFill>
                  <a:srgbClr val="00B050"/>
                </a:solidFill>
              </a:rPr>
              <a:t>View-angle</a:t>
            </a:r>
            <a:r>
              <a:rPr lang="en-US" altLang="zh-TW" sz="1600" i="0" dirty="0"/>
              <a:t> of one skeleton sequence should be consistent across </a:t>
            </a:r>
            <a:r>
              <a:rPr lang="en-US" altLang="zh-TW" sz="1600" i="0" dirty="0">
                <a:solidFill>
                  <a:srgbClr val="FF0000"/>
                </a:solidFill>
              </a:rPr>
              <a:t>time</a:t>
            </a:r>
            <a:r>
              <a:rPr lang="en-US" altLang="zh-TW" sz="1600" i="0" dirty="0"/>
              <a:t> and invariant despite </a:t>
            </a:r>
            <a:r>
              <a:rPr lang="en-US" altLang="zh-TW" sz="1600" i="0" dirty="0">
                <a:solidFill>
                  <a:srgbClr val="EAB200"/>
                </a:solidFill>
              </a:rPr>
              <a:t>structural</a:t>
            </a:r>
            <a:r>
              <a:rPr lang="en-US" altLang="zh-TW" sz="1600" i="0" dirty="0"/>
              <a:t> perturbations</a:t>
            </a:r>
          </a:p>
        </p:txBody>
      </p:sp>
    </p:spTree>
    <p:extLst>
      <p:ext uri="{BB962C8B-B14F-4D97-AF65-F5344CB8AC3E}">
        <p14:creationId xmlns:p14="http://schemas.microsoft.com/office/powerpoint/2010/main" val="2962584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08987F45-ED6B-44C9-9AAD-B00E7CE8E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799"/>
            <a:ext cx="9601200" cy="947691"/>
          </a:xfrm>
        </p:spPr>
        <p:txBody>
          <a:bodyPr/>
          <a:lstStyle/>
          <a:p>
            <a:r>
              <a:rPr lang="en-US" altLang="zh-TW" dirty="0">
                <a:solidFill>
                  <a:schemeClr val="tx2"/>
                </a:solidFill>
              </a:rPr>
              <a:t>Contributions</a:t>
            </a:r>
            <a:endParaRPr lang="zh-TW" altLang="en-US" dirty="0">
              <a:solidFill>
                <a:schemeClr val="tx2"/>
              </a:solidFill>
            </a:endParaRP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B61BCF3-439A-4B94-9BCB-B0D270564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917576"/>
            <a:ext cx="9601200" cy="3949823"/>
          </a:xfrm>
        </p:spPr>
        <p:txBody>
          <a:bodyPr>
            <a:noAutofit/>
          </a:bodyPr>
          <a:lstStyle/>
          <a:p>
            <a:pPr marL="643462" indent="-457200">
              <a:buFont typeface="+mj-lt"/>
              <a:buAutoNum type="arabicPeriod"/>
            </a:pPr>
            <a:r>
              <a:rPr lang="en-US" altLang="zh-TW" sz="2000" dirty="0"/>
              <a:t>Propose a novel Motion Retargeting Network in 2D skeleton space, which can be trained end-to-end with </a:t>
            </a:r>
            <a:r>
              <a:rPr lang="en-US" altLang="zh-TW" sz="2000" dirty="0">
                <a:solidFill>
                  <a:srgbClr val="00B050"/>
                </a:solidFill>
              </a:rPr>
              <a:t>unlabeled web data</a:t>
            </a:r>
            <a:r>
              <a:rPr lang="en-US" altLang="zh-TW" sz="2000" dirty="0"/>
              <a:t>.</a:t>
            </a:r>
          </a:p>
          <a:p>
            <a:pPr marL="643462" indent="-457200">
              <a:buFont typeface="+mj-lt"/>
              <a:buAutoNum type="arabicPeriod"/>
            </a:pPr>
            <a:r>
              <a:rPr lang="en-US" altLang="zh-TW" sz="2000" dirty="0"/>
              <a:t>We introduce novel loss functions based on invariance to endow the proposed network with the ability to </a:t>
            </a:r>
            <a:r>
              <a:rPr lang="en-US" altLang="zh-TW" sz="2000" dirty="0">
                <a:solidFill>
                  <a:srgbClr val="00B050"/>
                </a:solidFill>
              </a:rPr>
              <a:t>disentangle representation in a purely unsupervised manner</a:t>
            </a:r>
            <a:r>
              <a:rPr lang="en-US" altLang="zh-TW" sz="2000" dirty="0"/>
              <a:t>.</a:t>
            </a:r>
          </a:p>
          <a:p>
            <a:pPr marL="643462" indent="-457200">
              <a:buFont typeface="+mj-lt"/>
              <a:buAutoNum type="arabicPeriod"/>
            </a:pPr>
            <a:r>
              <a:rPr lang="en-US" altLang="zh-TW" sz="2000" dirty="0"/>
              <a:t>Extensive experiments demonstrate the </a:t>
            </a:r>
            <a:r>
              <a:rPr lang="en-US" altLang="zh-TW" sz="2000" dirty="0">
                <a:solidFill>
                  <a:srgbClr val="00B050"/>
                </a:solidFill>
              </a:rPr>
              <a:t>effectiveness</a:t>
            </a:r>
            <a:r>
              <a:rPr lang="en-US" altLang="zh-TW" sz="2000" dirty="0"/>
              <a:t> of our method over other state-of-the-art approaches, especially under </a:t>
            </a:r>
            <a:r>
              <a:rPr lang="en-US" altLang="zh-TW" sz="2000" dirty="0">
                <a:solidFill>
                  <a:srgbClr val="00B050"/>
                </a:solidFill>
              </a:rPr>
              <a:t>in-the-wild scenarios where motion are complex</a:t>
            </a:r>
            <a:r>
              <a:rPr lang="en-US" altLang="zh-TW" sz="2000" dirty="0"/>
              <a:t>.</a:t>
            </a:r>
            <a:endParaRPr lang="zh-TW" altLang="en-US" sz="2000" dirty="0"/>
          </a:p>
          <a:p>
            <a:pPr marL="643462" indent="-457200">
              <a:buFont typeface="+mj-lt"/>
              <a:buAutoNum type="arabicPeriod"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46604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7143B83F-BB9A-4062-A928-7E92855B6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2. Related Works</a:t>
            </a:r>
            <a:endParaRPr lang="zh-TW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3AC5F77-B88B-459D-84E7-A8106C2FFE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79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08987F45-ED6B-44C9-9AAD-B00E7CE8E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799"/>
            <a:ext cx="9601200" cy="947691"/>
          </a:xfrm>
        </p:spPr>
        <p:txBody>
          <a:bodyPr/>
          <a:lstStyle/>
          <a:p>
            <a:r>
              <a:rPr lang="en-US" altLang="zh-TW" dirty="0"/>
              <a:t>Related Works</a:t>
            </a:r>
            <a:endParaRPr lang="zh-TW" altLang="en-US" dirty="0">
              <a:solidFill>
                <a:schemeClr val="tx2"/>
              </a:solidFill>
            </a:endParaRP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B61BCF3-439A-4B94-9BCB-B0D270564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917576"/>
            <a:ext cx="9601200" cy="3949823"/>
          </a:xfrm>
        </p:spPr>
        <p:txBody>
          <a:bodyPr>
            <a:noAutofit/>
          </a:bodyPr>
          <a:lstStyle/>
          <a:p>
            <a:pPr marL="643462" indent="-457200"/>
            <a:r>
              <a:rPr lang="en-US" altLang="zh-TW" dirty="0"/>
              <a:t>Motion Retargeting</a:t>
            </a:r>
          </a:p>
          <a:p>
            <a:pPr marL="1173814" lvl="1" indent="-457200"/>
            <a:r>
              <a:rPr lang="en-US" altLang="zh-TW" sz="1600" i="0" dirty="0">
                <a:solidFill>
                  <a:schemeClr val="accent1"/>
                </a:solidFill>
              </a:rPr>
              <a:t>The performance of traditional methods degrades when large variations happened between two individuals.</a:t>
            </a:r>
          </a:p>
          <a:p>
            <a:pPr marL="1173814" lvl="1" indent="-457200"/>
            <a:endParaRPr lang="en-US" altLang="zh-TW" sz="1600" i="0" dirty="0">
              <a:solidFill>
                <a:schemeClr val="accent1"/>
              </a:solidFill>
            </a:endParaRPr>
          </a:p>
          <a:p>
            <a:pPr marL="643462" indent="-457200"/>
            <a:r>
              <a:rPr lang="en-US" altLang="zh-TW" i="0" dirty="0"/>
              <a:t>Unsupervised Representation Disentanglement</a:t>
            </a:r>
          </a:p>
          <a:p>
            <a:pPr marL="1173814" lvl="1" indent="-457200"/>
            <a:r>
              <a:rPr lang="en-US" altLang="zh-TW" sz="1600" i="0" dirty="0">
                <a:solidFill>
                  <a:schemeClr val="accent1"/>
                </a:solidFill>
              </a:rPr>
              <a:t>The performance of traditional methods are not satisfactory on human videos.</a:t>
            </a:r>
          </a:p>
          <a:p>
            <a:pPr marL="1173814" lvl="1" indent="-457200"/>
            <a:endParaRPr lang="en-US" altLang="zh-TW" sz="1600" i="0" dirty="0">
              <a:solidFill>
                <a:schemeClr val="accent1"/>
              </a:solidFill>
            </a:endParaRPr>
          </a:p>
          <a:p>
            <a:pPr marL="643462" indent="-457200"/>
            <a:r>
              <a:rPr lang="en-US" altLang="zh-TW" i="0" dirty="0"/>
              <a:t>Person Generation</a:t>
            </a:r>
          </a:p>
          <a:p>
            <a:pPr marL="1173814" lvl="1" indent="-457200"/>
            <a:r>
              <a:rPr lang="en-US" altLang="zh-TW" sz="1600" i="0" dirty="0">
                <a:solidFill>
                  <a:schemeClr val="accent1"/>
                </a:solidFill>
              </a:rPr>
              <a:t>The generation process could be conditionally guided by skeleton </a:t>
            </a:r>
            <a:r>
              <a:rPr lang="en-US" altLang="zh-TW" sz="1600" i="0" dirty="0" err="1">
                <a:solidFill>
                  <a:schemeClr val="accent1"/>
                </a:solidFill>
              </a:rPr>
              <a:t>keypoints</a:t>
            </a:r>
            <a:r>
              <a:rPr lang="en-US" altLang="zh-TW" sz="1600" i="0" dirty="0">
                <a:solidFill>
                  <a:schemeClr val="accent1"/>
                </a:solidFill>
              </a:rPr>
              <a:t> and style codes.</a:t>
            </a:r>
          </a:p>
        </p:txBody>
      </p:sp>
    </p:spTree>
    <p:extLst>
      <p:ext uri="{BB962C8B-B14F-4D97-AF65-F5344CB8AC3E}">
        <p14:creationId xmlns:p14="http://schemas.microsoft.com/office/powerpoint/2010/main" val="1707529411"/>
      </p:ext>
    </p:extLst>
  </p:cSld>
  <p:clrMapOvr>
    <a:masterClrMapping/>
  </p:clrMapOvr>
</p:sld>
</file>

<file path=ppt/theme/theme1.xml><?xml version="1.0" encoding="utf-8"?>
<a:theme xmlns:a="http://schemas.openxmlformats.org/drawingml/2006/main" name="裁剪">
  <a:themeElements>
    <a:clrScheme name="暖調藍色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裁剪</Template>
  <TotalTime>805</TotalTime>
  <Words>657</Words>
  <Application>Microsoft Office PowerPoint</Application>
  <PresentationFormat>寬螢幕</PresentationFormat>
  <Paragraphs>165</Paragraphs>
  <Slides>34</Slides>
  <Notes>19</Notes>
  <HiddenSlides>1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34</vt:i4>
      </vt:variant>
    </vt:vector>
  </HeadingPairs>
  <TitlesOfParts>
    <vt:vector size="41" baseType="lpstr">
      <vt:lpstr>微軟正黑體</vt:lpstr>
      <vt:lpstr>新細明體</vt:lpstr>
      <vt:lpstr>Calibri</vt:lpstr>
      <vt:lpstr>Cambria Math</vt:lpstr>
      <vt:lpstr>Franklin Gothic Book</vt:lpstr>
      <vt:lpstr>Wingdings</vt:lpstr>
      <vt:lpstr>裁剪</vt:lpstr>
      <vt:lpstr>TransMoMo: Invariance-Driven Unsupervised Video Motion Retargeting</vt:lpstr>
      <vt:lpstr>Outline</vt:lpstr>
      <vt:lpstr>1. Introduction</vt:lpstr>
      <vt:lpstr>Introduction</vt:lpstr>
      <vt:lpstr>Challenge</vt:lpstr>
      <vt:lpstr>Address the Challenge</vt:lpstr>
      <vt:lpstr>Contributions</vt:lpstr>
      <vt:lpstr>2. Related Works</vt:lpstr>
      <vt:lpstr>Related Works</vt:lpstr>
      <vt:lpstr>Related Works</vt:lpstr>
      <vt:lpstr>3. Methods</vt:lpstr>
      <vt:lpstr>3.1. Motion Retargeting Network</vt:lpstr>
      <vt:lpstr>3.1. Motion Retargeting Network</vt:lpstr>
      <vt:lpstr>3.2. Invariance-Driven Disentanglement</vt:lpstr>
      <vt:lpstr>Limb Scaling as Structural Perturbation</vt:lpstr>
      <vt:lpstr>3D Rotation as View Perturbation</vt:lpstr>
      <vt:lpstr>3.2.1. Invariance of Motion</vt:lpstr>
      <vt:lpstr>3.2.2. Invariance of Structure</vt:lpstr>
      <vt:lpstr>3.2.3. Invariance of View-Angle</vt:lpstr>
      <vt:lpstr>3.2.4. Training Regularization</vt:lpstr>
      <vt:lpstr>3.2.5. Total Loss</vt:lpstr>
      <vt:lpstr>4. Experiments</vt:lpstr>
      <vt:lpstr>Representation Disentanglement</vt:lpstr>
      <vt:lpstr>Motion Retargeting</vt:lpstr>
      <vt:lpstr>Novel-View Synthesis</vt:lpstr>
      <vt:lpstr>Latent Space Interpolation</vt:lpstr>
      <vt:lpstr>Comparison to State-of-the-Art Methods</vt:lpstr>
      <vt:lpstr>Qualitative Comparison</vt:lpstr>
      <vt:lpstr>Ablation Study</vt:lpstr>
      <vt:lpstr>Results of In-the-wild Trained Model</vt:lpstr>
      <vt:lpstr>5. Conclusions</vt:lpstr>
      <vt:lpstr>Conclusions</vt:lpstr>
      <vt:lpstr>Thank you for listening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TransMoMo: Invariance-Driven Unsupervised Video Motion Retargeting</dc:title>
  <dc:creator>振宇 田</dc:creator>
  <cp:lastModifiedBy>CG</cp:lastModifiedBy>
  <cp:revision>158</cp:revision>
  <dcterms:created xsi:type="dcterms:W3CDTF">2021-04-29T17:04:24Z</dcterms:created>
  <dcterms:modified xsi:type="dcterms:W3CDTF">2021-05-03T08:06:34Z</dcterms:modified>
</cp:coreProperties>
</file>