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22"/>
  </p:notesMasterIdLst>
  <p:sldIdLst>
    <p:sldId id="256" r:id="rId2"/>
    <p:sldId id="258" r:id="rId3"/>
    <p:sldId id="261" r:id="rId4"/>
    <p:sldId id="308" r:id="rId5"/>
    <p:sldId id="310" r:id="rId6"/>
    <p:sldId id="309" r:id="rId7"/>
    <p:sldId id="311" r:id="rId8"/>
    <p:sldId id="267" r:id="rId9"/>
    <p:sldId id="314" r:id="rId10"/>
    <p:sldId id="315" r:id="rId11"/>
    <p:sldId id="318" r:id="rId12"/>
    <p:sldId id="316" r:id="rId13"/>
    <p:sldId id="313" r:id="rId14"/>
    <p:sldId id="322" r:id="rId15"/>
    <p:sldId id="321" r:id="rId16"/>
    <p:sldId id="317" r:id="rId17"/>
    <p:sldId id="323" r:id="rId18"/>
    <p:sldId id="273" r:id="rId19"/>
    <p:sldId id="320" r:id="rId20"/>
    <p:sldId id="31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62374D-4357-45BC-8E39-0E389D1D2B68}">
  <a:tblStyle styleId="{EA62374D-4357-45BC-8E39-0E389D1D2B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03" autoAdjust="0"/>
  </p:normalViewPr>
  <p:slideViewPr>
    <p:cSldViewPr snapToGrid="0">
      <p:cViewPr varScale="1">
        <p:scale>
          <a:sx n="100" d="100"/>
          <a:sy n="100" d="100"/>
        </p:scale>
        <p:origin x="1914" y="7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abs/2003.0893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已知</a:t>
            </a:r>
            <a:r>
              <a:rPr lang="en-US" altLang="zh-TW" dirty="0"/>
              <a:t>:</a:t>
            </a:r>
            <a:r>
              <a:rPr lang="zh-TW" altLang="en-US" dirty="0"/>
              <a:t> </a:t>
            </a:r>
            <a:r>
              <a:rPr lang="en-US" altLang="zh-TW" dirty="0"/>
              <a:t>single image Is at camera s</a:t>
            </a:r>
          </a:p>
          <a:p>
            <a:r>
              <a:rPr lang="zh-TW" altLang="en-US" dirty="0"/>
              <a:t>目標</a:t>
            </a:r>
            <a:r>
              <a:rPr lang="en-US" altLang="zh-TW" dirty="0"/>
              <a:t>:</a:t>
            </a:r>
            <a:r>
              <a:rPr lang="zh-TW" altLang="en-US" dirty="0"/>
              <a:t> </a:t>
            </a:r>
            <a:r>
              <a:rPr lang="en-US" altLang="zh-TW" dirty="0"/>
              <a:t>novel view It at camera t.</a:t>
            </a:r>
          </a:p>
          <a:p>
            <a:endParaRPr lang="en-US" altLang="zh-TW" dirty="0"/>
          </a:p>
          <a:p>
            <a:r>
              <a:rPr lang="en-US" altLang="zh-TW" dirty="0"/>
              <a:t>If a 3D point x is visible in the source image?</a:t>
            </a:r>
          </a:p>
          <a:p>
            <a:pPr lvl="1"/>
            <a:r>
              <a:rPr lang="en-US" altLang="zh-TW" dirty="0"/>
              <a:t>Yes </a:t>
            </a:r>
            <a:r>
              <a:rPr lang="en-US" altLang="zh-TW" dirty="0">
                <a:sym typeface="Wingdings" panose="05000000000000000000" pitchFamily="2" charset="2"/>
              </a:rPr>
              <a:t> </a:t>
            </a:r>
            <a:r>
              <a:rPr lang="en-US" altLang="zh-TW" dirty="0"/>
              <a:t>use the color Is(π(x))    (π denotes the projection to source view,)</a:t>
            </a:r>
            <a:endParaRPr lang="en-US" altLang="zh-TW" dirty="0">
              <a:sym typeface="Wingdings" panose="05000000000000000000" pitchFamily="2" charset="2"/>
            </a:endParaRPr>
          </a:p>
          <a:p>
            <a:pPr lvl="1"/>
            <a:r>
              <a:rPr lang="en-US" altLang="zh-TW" dirty="0">
                <a:sym typeface="Wingdings" panose="05000000000000000000" pitchFamily="2" charset="2"/>
              </a:rPr>
              <a:t>No  3 </a:t>
            </a:r>
            <a:r>
              <a:rPr lang="en-US" altLang="zh-TW" dirty="0"/>
              <a:t>solutions</a:t>
            </a:r>
            <a:endParaRPr lang="en-US" altLang="zh-TW" dirty="0">
              <a:sym typeface="Wingdings" panose="05000000000000000000" pitchFamily="2" charset="2"/>
            </a:endParaRPr>
          </a:p>
          <a:p>
            <a:pPr lvl="2"/>
            <a:r>
              <a:rPr lang="en-US" altLang="zh-TW" dirty="0"/>
              <a:t>1D latent code</a:t>
            </a:r>
          </a:p>
          <a:p>
            <a:pPr lvl="2"/>
            <a:r>
              <a:rPr lang="en-US" altLang="zh-TW" dirty="0"/>
              <a:t>2D spatially-variant image feature</a:t>
            </a:r>
          </a:p>
          <a:p>
            <a:pPr lvl="2"/>
            <a:r>
              <a:rPr lang="en-US" altLang="zh-TW" dirty="0"/>
              <a:t>3D volume-based approaches</a:t>
            </a:r>
          </a:p>
          <a:p>
            <a:pPr lvl="2"/>
            <a:r>
              <a:rPr lang="en-US" altLang="zh-TW" dirty="0"/>
              <a:t>Our approach</a:t>
            </a:r>
            <a:endParaRPr lang="en-US" altLang="zh-TW" dirty="0">
              <a:sym typeface="Wingdings" panose="05000000000000000000" pitchFamily="2" charset="2"/>
            </a:endParaRPr>
          </a:p>
        </p:txBody>
      </p:sp>
    </p:spTree>
    <p:extLst>
      <p:ext uri="{BB962C8B-B14F-4D97-AF65-F5344CB8AC3E}">
        <p14:creationId xmlns:p14="http://schemas.microsoft.com/office/powerpoint/2010/main" val="219370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a:r>
              <a:rPr lang="en-US" altLang="zh-TW" dirty="0"/>
              <a:t>1D latent code</a:t>
            </a:r>
          </a:p>
          <a:p>
            <a:pPr lvl="1"/>
            <a:r>
              <a:rPr lang="en-US" altLang="zh-TW" dirty="0"/>
              <a:t>x and d denotes the spatially-varying sampling position and viewing direction</a:t>
            </a:r>
          </a:p>
          <a:p>
            <a:pPr lvl="1"/>
            <a:r>
              <a:rPr lang="en-US" altLang="zh-TW" b="1" dirty="0"/>
              <a:t>different 3D points share the same latent code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100" dirty="0"/>
              <a:t>inductive bias(</a:t>
            </a:r>
            <a:r>
              <a:rPr lang="zh-CN" altLang="en-US" sz="1100" b="0" i="0" u="none" strike="noStrike" cap="none" dirty="0">
                <a:solidFill>
                  <a:srgbClr val="000000"/>
                </a:solidFill>
                <a:effectLst/>
                <a:latin typeface="Arial"/>
                <a:ea typeface="Arial"/>
                <a:cs typeface="Arial"/>
                <a:sym typeface="Arial"/>
              </a:rPr>
              <a:t>在機器學習中，很多學習演算法經常會對學習的問題做一些關於目標函數的必要假設</a:t>
            </a:r>
            <a:r>
              <a:rPr lang="en-US" altLang="zh-CN" sz="1100" b="0" i="0" u="none" strike="noStrike" cap="none" dirty="0">
                <a:solidFill>
                  <a:srgbClr val="000000"/>
                </a:solidFill>
                <a:effectLst/>
                <a:latin typeface="Arial"/>
                <a:ea typeface="Arial"/>
                <a:cs typeface="Arial"/>
                <a:sym typeface="Arial"/>
              </a:rPr>
              <a:t>)</a:t>
            </a:r>
            <a:endParaRPr lang="en-US" altLang="zh-TW" b="1" dirty="0"/>
          </a:p>
          <a:p>
            <a:pPr lvl="1"/>
            <a:endParaRPr lang="en-US" altLang="zh-TW" dirty="0"/>
          </a:p>
          <a:p>
            <a:pPr lvl="0"/>
            <a:r>
              <a:rPr lang="en-US" altLang="zh-TW" dirty="0"/>
              <a:t>2D spatially-variant image feature</a:t>
            </a:r>
          </a:p>
          <a:p>
            <a:pPr lvl="1"/>
            <a:r>
              <a:rPr lang="en-US" altLang="zh-TW" dirty="0"/>
              <a:t>xc is the 3D position and dc is the ray direction</a:t>
            </a:r>
          </a:p>
          <a:p>
            <a:pPr lvl="1"/>
            <a:r>
              <a:rPr lang="en-US" altLang="zh-TW" dirty="0"/>
              <a:t>any 3D point along a ray </a:t>
            </a:r>
            <a:r>
              <a:rPr lang="en-US" altLang="zh-TW" dirty="0" err="1"/>
              <a:t>xt</a:t>
            </a:r>
            <a:r>
              <a:rPr lang="en-US" altLang="zh-TW" dirty="0"/>
              <a:t> ∈ r would share the same feature W(π(</a:t>
            </a:r>
            <a:r>
              <a:rPr lang="en-US" altLang="zh-TW" dirty="0" err="1"/>
              <a:t>xt</a:t>
            </a:r>
            <a:r>
              <a:rPr lang="en-US" altLang="zh-TW" dirty="0"/>
              <a:t>)). This representation </a:t>
            </a:r>
            <a:r>
              <a:rPr lang="en-US" altLang="zh-TW" b="1" dirty="0"/>
              <a:t>encourages better rendering quality in visible areas</a:t>
            </a:r>
            <a:r>
              <a:rPr lang="en-US" altLang="zh-TW" dirty="0"/>
              <a:t>, and is more </a:t>
            </a:r>
            <a:r>
              <a:rPr lang="en-US" altLang="zh-TW" b="1" dirty="0"/>
              <a:t>computationally efficient</a:t>
            </a:r>
          </a:p>
          <a:p>
            <a:pPr lvl="1"/>
            <a:endParaRPr lang="en-US" altLang="zh-TW" dirty="0"/>
          </a:p>
          <a:p>
            <a:pPr lvl="0"/>
            <a:r>
              <a:rPr lang="en-US" altLang="zh-TW" dirty="0"/>
              <a:t>3D volume-based approaches</a:t>
            </a:r>
          </a:p>
          <a:p>
            <a:pPr lvl="1"/>
            <a:r>
              <a:rPr lang="en-US" altLang="zh-TW" dirty="0" err="1"/>
              <a:t>xn</a:t>
            </a:r>
            <a:r>
              <a:rPr lang="en-US" altLang="zh-TW" dirty="0"/>
              <a:t> denotes the set of neighboring voxels of x</a:t>
            </a:r>
          </a:p>
          <a:p>
            <a:pPr lvl="1"/>
            <a:r>
              <a:rPr lang="en-US" altLang="zh-TW" dirty="0"/>
              <a:t>3D CNN can </a:t>
            </a:r>
            <a:r>
              <a:rPr lang="en-US" altLang="zh-TW" b="1" dirty="0"/>
              <a:t>utilize information from neighboring voxels to infer geometry</a:t>
            </a:r>
            <a:r>
              <a:rPr lang="en-US" altLang="zh-TW" dirty="0"/>
              <a:t> and appearance at x</a:t>
            </a:r>
          </a:p>
          <a:p>
            <a:pPr lvl="1"/>
            <a:endParaRPr lang="en-US" altLang="zh-TW" dirty="0"/>
          </a:p>
          <a:p>
            <a:pPr lvl="1"/>
            <a:endParaRPr lang="en-US" altLang="zh-TW" dirty="0"/>
          </a:p>
          <a:p>
            <a:r>
              <a:rPr lang="en-US" altLang="zh-TW" dirty="0"/>
              <a:t>1D approach</a:t>
            </a:r>
          </a:p>
          <a:p>
            <a:pPr lvl="1"/>
            <a:r>
              <a:rPr lang="en-US" altLang="zh-TW" dirty="0"/>
              <a:t>enjoys a </a:t>
            </a:r>
            <a:r>
              <a:rPr lang="en-US" altLang="zh-TW" b="1" dirty="0"/>
              <a:t>holistic view</a:t>
            </a:r>
            <a:r>
              <a:rPr lang="en-US" altLang="zh-TW" dirty="0"/>
              <a:t> on the object </a:t>
            </a:r>
          </a:p>
          <a:p>
            <a:pPr lvl="1"/>
            <a:r>
              <a:rPr lang="en-US" altLang="zh-TW" dirty="0"/>
              <a:t>is able to </a:t>
            </a:r>
            <a:r>
              <a:rPr lang="en-US" altLang="zh-TW" b="1" dirty="0"/>
              <a:t>encode the overall shape in a compact(</a:t>
            </a:r>
            <a:r>
              <a:rPr lang="zh-TW" altLang="en-US" b="1" dirty="0"/>
              <a:t>小的</a:t>
            </a:r>
            <a:r>
              <a:rPr lang="en-US" altLang="zh-TW" b="1" dirty="0"/>
              <a:t>) format</a:t>
            </a:r>
          </a:p>
          <a:p>
            <a:pPr lvl="1"/>
            <a:endParaRPr lang="en-US" altLang="zh-TW" dirty="0"/>
          </a:p>
          <a:p>
            <a:pPr lvl="0"/>
            <a:r>
              <a:rPr lang="en-US" altLang="zh-TW" dirty="0"/>
              <a:t>2D method</a:t>
            </a:r>
          </a:p>
          <a:p>
            <a:pPr lvl="1"/>
            <a:r>
              <a:rPr lang="en-US" altLang="zh-TW" dirty="0"/>
              <a:t>offers better visual quality around input views</a:t>
            </a:r>
          </a:p>
          <a:p>
            <a:pPr lvl="0"/>
            <a:endParaRPr lang="en-US" altLang="zh-TW" dirty="0"/>
          </a:p>
          <a:p>
            <a:pPr lvl="0"/>
            <a:r>
              <a:rPr lang="en-US" altLang="zh-TW" dirty="0"/>
              <a:t>3D method</a:t>
            </a:r>
          </a:p>
          <a:p>
            <a:pPr lvl="1"/>
            <a:r>
              <a:rPr lang="en-US" altLang="zh-TW" dirty="0"/>
              <a:t>refines the shape</a:t>
            </a:r>
          </a:p>
          <a:p>
            <a:pPr lvl="1"/>
            <a:r>
              <a:rPr lang="en-US" altLang="zh-TW" dirty="0"/>
              <a:t>suffers from limited rendering resolution due to the </a:t>
            </a:r>
            <a:r>
              <a:rPr lang="en-US" altLang="zh-TW" b="1" dirty="0"/>
              <a:t>voxel size</a:t>
            </a:r>
            <a:r>
              <a:rPr lang="en-US" altLang="zh-TW" dirty="0"/>
              <a:t> and </a:t>
            </a:r>
            <a:r>
              <a:rPr lang="en-US" altLang="zh-TW" b="1" dirty="0"/>
              <a:t>limited receptive fields</a:t>
            </a:r>
          </a:p>
          <a:p>
            <a:pPr marL="158750" lvl="0" indent="0">
              <a:buNone/>
            </a:pPr>
            <a:endParaRPr lang="en-US" altLang="zh-TW" dirty="0">
              <a:sym typeface="Wingdings" panose="05000000000000000000" pitchFamily="2" charset="2"/>
            </a:endParaRPr>
          </a:p>
        </p:txBody>
      </p:sp>
    </p:spTree>
    <p:extLst>
      <p:ext uri="{BB962C8B-B14F-4D97-AF65-F5344CB8AC3E}">
        <p14:creationId xmlns:p14="http://schemas.microsoft.com/office/powerpoint/2010/main" val="13100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lvl="0"/>
            <a:r>
              <a:rPr lang="en-US" altLang="zh-TW" dirty="0"/>
              <a:t>Our method </a:t>
            </a:r>
          </a:p>
          <a:p>
            <a:pPr lvl="1"/>
            <a:r>
              <a:rPr lang="en-US" altLang="zh-TW" dirty="0"/>
              <a:t>combines the advantage of 2D-based method that condition on local image features, and 1D-based methods that encode global information.</a:t>
            </a:r>
          </a:p>
          <a:p>
            <a:pPr marL="914400" lvl="1" indent="-298450"/>
            <a:r>
              <a:rPr lang="en-US" altLang="zh-TW" dirty="0"/>
              <a:t>our method does not require a canonical coordinate system to utilize the global features. Our method enjoys the benefits of </a:t>
            </a:r>
            <a:r>
              <a:rPr lang="en-US" altLang="zh-TW" b="1" dirty="0"/>
              <a:t>high-resolution image features from 2D-CNN</a:t>
            </a:r>
            <a:r>
              <a:rPr lang="en-US" altLang="zh-TW" dirty="0"/>
              <a:t>, </a:t>
            </a:r>
            <a:r>
              <a:rPr lang="en-US" altLang="zh-TW" b="1" dirty="0"/>
              <a:t>while improving the receptive fields</a:t>
            </a:r>
            <a:r>
              <a:rPr lang="en-US" altLang="zh-TW" dirty="0"/>
              <a:t>(</a:t>
            </a:r>
            <a:r>
              <a:rPr lang="zh-CN" altLang="en-US" sz="1100" b="0" i="0" u="none" strike="noStrike" cap="none" dirty="0">
                <a:solidFill>
                  <a:srgbClr val="000000"/>
                </a:solidFill>
                <a:effectLst/>
                <a:latin typeface="Arial"/>
                <a:ea typeface="Arial"/>
                <a:cs typeface="Arial"/>
                <a:sym typeface="Arial"/>
              </a:rPr>
              <a:t>卷積神經網路的每一層輸出的特徵圖（</a:t>
            </a:r>
            <a:r>
              <a:rPr lang="en-US" altLang="zh-CN" sz="1100" b="0" i="0" u="none" strike="noStrike" cap="none" dirty="0">
                <a:solidFill>
                  <a:srgbClr val="000000"/>
                </a:solidFill>
                <a:effectLst/>
                <a:latin typeface="Arial"/>
                <a:ea typeface="Arial"/>
                <a:cs typeface="Arial"/>
                <a:sym typeface="Arial"/>
              </a:rPr>
              <a:t>Feature map</a:t>
            </a:r>
            <a:r>
              <a:rPr lang="zh-CN" altLang="en-US" sz="1100" b="0" i="0" u="none" strike="noStrike" cap="none" dirty="0">
                <a:solidFill>
                  <a:srgbClr val="000000"/>
                </a:solidFill>
                <a:effectLst/>
                <a:latin typeface="Arial"/>
                <a:ea typeface="Arial"/>
                <a:cs typeface="Arial"/>
                <a:sym typeface="Arial"/>
              </a:rPr>
              <a:t>）上的圖元點在原圖像上映射的區域大小</a:t>
            </a:r>
            <a:r>
              <a:rPr lang="en-US" altLang="zh-TW" dirty="0"/>
              <a:t>) through </a:t>
            </a:r>
            <a:r>
              <a:rPr lang="en-US" altLang="zh-TW" dirty="0" err="1"/>
              <a:t>ViT</a:t>
            </a:r>
            <a:r>
              <a:rPr lang="en-US" altLang="zh-TW" dirty="0"/>
              <a:t> encoder.   </a:t>
            </a:r>
          </a:p>
          <a:p>
            <a:pPr marL="914400" lvl="1" indent="-298450"/>
            <a:endParaRPr lang="en-US" altLang="zh-TW" dirty="0"/>
          </a:p>
          <a:p>
            <a:r>
              <a:rPr lang="en-US" altLang="zh-TW" dirty="0"/>
              <a:t>divide W into two parts:</a:t>
            </a:r>
          </a:p>
          <a:p>
            <a:pPr lvl="1"/>
            <a:r>
              <a:rPr lang="en-US" altLang="zh-TW" dirty="0"/>
              <a:t> (</a:t>
            </a:r>
            <a:r>
              <a:rPr lang="en-US" altLang="zh-TW" dirty="0" err="1"/>
              <a:t>i</a:t>
            </a:r>
            <a:r>
              <a:rPr lang="en-US" altLang="zh-TW" dirty="0"/>
              <a:t>) global feature maps WG </a:t>
            </a:r>
          </a:p>
          <a:p>
            <a:pPr marL="914400" lvl="1" indent="-298450"/>
            <a:r>
              <a:rPr lang="en-US" altLang="zh-TW" dirty="0"/>
              <a:t>(ii) local feature maps WL</a:t>
            </a:r>
            <a:endParaRPr lang="zh-TW" altLang="en-US" dirty="0"/>
          </a:p>
          <a:p>
            <a:pPr marL="457200" lvl="0" indent="-298450"/>
            <a:endParaRPr lang="en-US" altLang="zh-TW" dirty="0"/>
          </a:p>
        </p:txBody>
      </p:sp>
    </p:spTree>
    <p:extLst>
      <p:ext uri="{BB962C8B-B14F-4D97-AF65-F5344CB8AC3E}">
        <p14:creationId xmlns:p14="http://schemas.microsoft.com/office/powerpoint/2010/main" val="392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Our model takes as an input a single image Is ∈ R H×W×3</a:t>
            </a:r>
          </a:p>
          <a:p>
            <a:endParaRPr lang="en-US" altLang="zh-TW" dirty="0"/>
          </a:p>
          <a:p>
            <a:r>
              <a:rPr lang="en-US" altLang="zh-TW" dirty="0"/>
              <a:t>reshaped into a sequence of </a:t>
            </a:r>
            <a:r>
              <a:rPr lang="en-US" altLang="zh-TW" b="1" dirty="0"/>
              <a:t>flattened</a:t>
            </a:r>
            <a:r>
              <a:rPr lang="en-US" altLang="zh-TW" dirty="0"/>
              <a:t> 2D patches P ∈ R N×P 2×3 , where N = HW P 2 is the number of patches, P denotes the patch size </a:t>
            </a:r>
          </a:p>
          <a:p>
            <a:endParaRPr lang="en-US" altLang="zh-TW" dirty="0"/>
          </a:p>
          <a:p>
            <a:r>
              <a:rPr lang="en-US" altLang="zh-TW" dirty="0"/>
              <a:t>project the patches with a trainable linear layer to produce Pl ∈ R N×D</a:t>
            </a:r>
          </a:p>
          <a:p>
            <a:endParaRPr lang="en-US" altLang="zh-TW" dirty="0"/>
          </a:p>
          <a:p>
            <a:r>
              <a:rPr lang="en-US" altLang="zh-TW" dirty="0"/>
              <a:t>learnable class token is usually concatenated to the image tokens to incorporate global information that is not grounded in the input image</a:t>
            </a:r>
          </a:p>
          <a:p>
            <a:endParaRPr lang="en-US" altLang="zh-TW" dirty="0"/>
          </a:p>
          <a:p>
            <a:r>
              <a:rPr lang="en-US" altLang="zh-TW" dirty="0"/>
              <a:t>add learnable positional embeddings e to distinguish between different spatial patches: P </a:t>
            </a:r>
            <a:r>
              <a:rPr lang="en-US" altLang="zh-TW" dirty="0" err="1"/>
              <a:t>i</a:t>
            </a:r>
            <a:r>
              <a:rPr lang="en-US" altLang="zh-TW" dirty="0"/>
              <a:t> e = P </a:t>
            </a:r>
            <a:r>
              <a:rPr lang="en-US" altLang="zh-TW" dirty="0" err="1"/>
              <a:t>i</a:t>
            </a:r>
            <a:r>
              <a:rPr lang="en-US" altLang="zh-TW" dirty="0"/>
              <a:t> l + e </a:t>
            </a:r>
            <a:r>
              <a:rPr lang="en-US" altLang="zh-TW" dirty="0" err="1"/>
              <a:t>i</a:t>
            </a:r>
            <a:r>
              <a:rPr lang="en-US" altLang="zh-TW" dirty="0"/>
              <a:t> .</a:t>
            </a:r>
            <a:endParaRPr lang="zh-TW" altLang="en-US" dirty="0"/>
          </a:p>
        </p:txBody>
      </p:sp>
    </p:spTree>
    <p:extLst>
      <p:ext uri="{BB962C8B-B14F-4D97-AF65-F5344CB8AC3E}">
        <p14:creationId xmlns:p14="http://schemas.microsoft.com/office/powerpoint/2010/main" val="161786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The tokens {P 0 e , P 1 e , ..., P N e } undergo J transformer layers to generate latent features f j , where j denotes the output of the j-</a:t>
            </a:r>
            <a:r>
              <a:rPr lang="en-US" altLang="zh-TW" dirty="0" err="1"/>
              <a:t>th</a:t>
            </a:r>
            <a:r>
              <a:rPr lang="en-US" altLang="zh-TW" dirty="0"/>
              <a:t> transformer layer. </a:t>
            </a:r>
          </a:p>
          <a:p>
            <a:endParaRPr lang="en-US" altLang="zh-TW" dirty="0"/>
          </a:p>
          <a:p>
            <a:r>
              <a:rPr lang="en-US" altLang="zh-TW" dirty="0"/>
              <a:t>The transformer layer is composed of multiheaded self-attention (MSA) and MLP layers. The MSA block performs self-attention on the images</a:t>
            </a:r>
          </a:p>
          <a:p>
            <a:endParaRPr lang="en-US" altLang="zh-TW" dirty="0"/>
          </a:p>
          <a:p>
            <a:r>
              <a:rPr lang="en-US" altLang="zh-TW" dirty="0"/>
              <a:t>the transformer encoder has a global receptive field in all the layers, which can easily learn long-range dependency between different image patches</a:t>
            </a:r>
            <a:endParaRPr lang="zh-TW" altLang="en-US" dirty="0"/>
          </a:p>
        </p:txBody>
      </p:sp>
    </p:spTree>
    <p:extLst>
      <p:ext uri="{BB962C8B-B14F-4D97-AF65-F5344CB8AC3E}">
        <p14:creationId xmlns:p14="http://schemas.microsoft.com/office/powerpoint/2010/main" val="350053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promote the latent features into multi-level feature maps. These multi-level feature maps extract coarse-to-fine global information and </a:t>
            </a:r>
            <a:r>
              <a:rPr lang="en-US" altLang="zh-TW" b="1" dirty="0"/>
              <a:t>allow us to concatenate with the local appearance features in the final rendering stage</a:t>
            </a:r>
            <a:r>
              <a:rPr lang="en-US" altLang="zh-TW" dirty="0"/>
              <a:t> </a:t>
            </a:r>
          </a:p>
          <a:p>
            <a:endParaRPr lang="en-US" altLang="zh-TW" dirty="0"/>
          </a:p>
          <a:p>
            <a:r>
              <a:rPr lang="en-US" altLang="zh-TW" dirty="0"/>
              <a:t>To generate the feature maps, we first </a:t>
            </a:r>
            <a:r>
              <a:rPr lang="en-US" altLang="zh-TW" b="1" dirty="0"/>
              <a:t>drop the class token</a:t>
            </a:r>
            <a:r>
              <a:rPr lang="en-US" altLang="zh-TW" dirty="0"/>
              <a:t>. The class token is useful during the self-attention stage but does not have physical meaning when </a:t>
            </a:r>
            <a:r>
              <a:rPr lang="en-US" altLang="zh-TW" dirty="0" err="1"/>
              <a:t>unflattened</a:t>
            </a:r>
            <a:r>
              <a:rPr lang="en-US" altLang="zh-TW" dirty="0"/>
              <a:t> . Consequently, we define the operation as O : R (N+1)×D → R N×D. </a:t>
            </a:r>
          </a:p>
          <a:p>
            <a:endParaRPr lang="en-US" altLang="zh-TW" dirty="0"/>
          </a:p>
          <a:p>
            <a:r>
              <a:rPr lang="en-US" altLang="zh-TW" dirty="0"/>
              <a:t>After dropping the class token, we </a:t>
            </a:r>
            <a:r>
              <a:rPr lang="en-US" altLang="zh-TW" b="1" dirty="0"/>
              <a:t>unflatten</a:t>
            </a:r>
            <a:r>
              <a:rPr lang="en-US" altLang="zh-TW" dirty="0"/>
              <a:t> the image by U : R N×D → R H P × W P ×D. </a:t>
            </a:r>
          </a:p>
          <a:p>
            <a:endParaRPr lang="en-US" altLang="zh-TW" dirty="0"/>
          </a:p>
          <a:p>
            <a:r>
              <a:rPr lang="en-US" altLang="zh-TW" dirty="0"/>
              <a:t>Now we have a set of feature patches </a:t>
            </a:r>
            <a:r>
              <a:rPr lang="en-US" altLang="zh-TW" dirty="0" err="1"/>
              <a:t>Pf</a:t>
            </a:r>
            <a:r>
              <a:rPr lang="en-US" altLang="zh-TW" dirty="0"/>
              <a:t> = {P 0 f , ..., P J f }, where P j f ∈ R H P × W P ×D. We then construct the multi-level feature maps with a set of convolutional decoders.</a:t>
            </a:r>
          </a:p>
          <a:p>
            <a:endParaRPr lang="en-US" altLang="zh-TW" dirty="0"/>
          </a:p>
          <a:p>
            <a:r>
              <a:rPr lang="en-US" altLang="zh-TW" dirty="0"/>
              <a:t>The convolutional decoders are defined as D : R H P × W P ×D → R </a:t>
            </a:r>
            <a:r>
              <a:rPr lang="en-US" altLang="zh-TW" dirty="0" err="1"/>
              <a:t>Hj×Wj×Dj</a:t>
            </a:r>
            <a:r>
              <a:rPr lang="en-US" altLang="zh-TW" dirty="0"/>
              <a:t> </a:t>
            </a:r>
          </a:p>
          <a:p>
            <a:r>
              <a:rPr lang="en-US" altLang="zh-TW" dirty="0"/>
              <a:t>where the feature patches are </a:t>
            </a:r>
          </a:p>
          <a:p>
            <a:r>
              <a:rPr lang="en-US" altLang="zh-TW" dirty="0"/>
              <a:t>(</a:t>
            </a:r>
            <a:r>
              <a:rPr lang="en-US" altLang="zh-TW" dirty="0" err="1"/>
              <a:t>i</a:t>
            </a:r>
            <a:r>
              <a:rPr lang="en-US" altLang="zh-TW" dirty="0"/>
              <a:t>) first convolved with a 1×1 convolution layer, </a:t>
            </a:r>
          </a:p>
          <a:p>
            <a:r>
              <a:rPr lang="en-US" altLang="zh-TW" dirty="0"/>
              <a:t>(ii) resampled with a </a:t>
            </a:r>
            <a:r>
              <a:rPr lang="en-US" altLang="zh-TW" dirty="0" err="1"/>
              <a:t>strided</a:t>
            </a:r>
            <a:r>
              <a:rPr lang="en-US" altLang="zh-TW" dirty="0"/>
              <a:t> convolution or transposed convolution to have size </a:t>
            </a:r>
            <a:r>
              <a:rPr lang="en-US" altLang="zh-TW" dirty="0" err="1"/>
              <a:t>Hj</a:t>
            </a:r>
            <a:r>
              <a:rPr lang="en-US" altLang="zh-TW" dirty="0"/>
              <a:t> × </a:t>
            </a:r>
            <a:r>
              <a:rPr lang="en-US" altLang="zh-TW" dirty="0" err="1"/>
              <a:t>Wj</a:t>
            </a:r>
            <a:r>
              <a:rPr lang="en-US" altLang="zh-TW" dirty="0"/>
              <a:t> </a:t>
            </a:r>
          </a:p>
          <a:p>
            <a:r>
              <a:rPr lang="en-US" altLang="zh-TW" dirty="0"/>
              <a:t>(iii) convolved with a 3 × 3 convolution layer to have </a:t>
            </a:r>
            <a:r>
              <a:rPr lang="en-US" altLang="zh-TW" dirty="0" err="1"/>
              <a:t>Dj</a:t>
            </a:r>
            <a:r>
              <a:rPr lang="en-US" altLang="zh-TW" dirty="0"/>
              <a:t> channels</a:t>
            </a:r>
          </a:p>
          <a:p>
            <a:r>
              <a:rPr lang="en-US" altLang="zh-TW" dirty="0" err="1"/>
              <a:t>Wj</a:t>
            </a:r>
            <a:r>
              <a:rPr lang="en-US" altLang="zh-TW" dirty="0"/>
              <a:t> G = (D ◦ U ◦ O)(f j ), where j ∈ {0, 1, ..., J}. </a:t>
            </a:r>
            <a:endParaRPr lang="zh-TW" altLang="en-US" dirty="0"/>
          </a:p>
        </p:txBody>
      </p:sp>
    </p:spTree>
    <p:extLst>
      <p:ext uri="{BB962C8B-B14F-4D97-AF65-F5344CB8AC3E}">
        <p14:creationId xmlns:p14="http://schemas.microsoft.com/office/powerpoint/2010/main" val="325080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We denote a 3D sample location as x, which can be projected onto the source image with coordinate π(x) with known camera parameters.</a:t>
            </a:r>
            <a:endParaRPr lang="zh-TW" altLang="en-US" dirty="0"/>
          </a:p>
        </p:txBody>
      </p:sp>
    </p:spTree>
    <p:extLst>
      <p:ext uri="{BB962C8B-B14F-4D97-AF65-F5344CB8AC3E}">
        <p14:creationId xmlns:p14="http://schemas.microsoft.com/office/powerpoint/2010/main" val="68517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b572cc501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b572cc501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7184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use our model trained on the </a:t>
            </a:r>
            <a:r>
              <a:rPr lang="en-US" altLang="zh-TW" dirty="0" err="1"/>
              <a:t>ShapeNet</a:t>
            </a:r>
            <a:r>
              <a:rPr lang="en-US" altLang="zh-TW" dirty="0"/>
              <a:t> car dataset to test on real car images from the Stanford cars dataset</a:t>
            </a:r>
            <a:endParaRPr lang="zh-TW" altLang="en-US" dirty="0"/>
          </a:p>
        </p:txBody>
      </p:sp>
    </p:spTree>
    <p:extLst>
      <p:ext uri="{BB962C8B-B14F-4D97-AF65-F5344CB8AC3E}">
        <p14:creationId xmlns:p14="http://schemas.microsoft.com/office/powerpoint/2010/main" val="375131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4c36e8a7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b4c36e8a7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b572cc501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b572cc501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zh-TW" altLang="en-US" sz="1100" b="0" i="0" u="none" strike="noStrike" cap="none" dirty="0">
                <a:solidFill>
                  <a:srgbClr val="000000"/>
                </a:solidFill>
                <a:effectLst/>
                <a:latin typeface="Arial"/>
                <a:ea typeface="Arial"/>
                <a:cs typeface="Arial"/>
                <a:sym typeface="Arial"/>
              </a:rPr>
              <a:t>新視角合成任務 </a:t>
            </a:r>
            <a:r>
              <a:rPr lang="en-US" altLang="zh-TW" sz="1100" b="0" i="0" u="none" strike="noStrike" cap="none" dirty="0">
                <a:solidFill>
                  <a:srgbClr val="000000"/>
                </a:solidFill>
                <a:effectLst/>
                <a:latin typeface="Arial"/>
                <a:ea typeface="Arial"/>
                <a:cs typeface="Arial"/>
                <a:sym typeface="Arial"/>
              </a:rPr>
              <a:t>(Novel View Synthesis) </a:t>
            </a:r>
          </a:p>
          <a:p>
            <a:pPr marL="0" lvl="0" indent="0" algn="l" rtl="0">
              <a:spcBef>
                <a:spcPts val="0"/>
              </a:spcBef>
              <a:spcAft>
                <a:spcPts val="0"/>
              </a:spcAft>
              <a:buNone/>
            </a:pPr>
            <a:r>
              <a:rPr lang="zh-TW" altLang="en-US" sz="1100" b="0" i="0" u="none" strike="noStrike" cap="none" dirty="0">
                <a:solidFill>
                  <a:srgbClr val="000000"/>
                </a:solidFill>
                <a:effectLst/>
                <a:latin typeface="Arial"/>
                <a:ea typeface="Arial"/>
                <a:cs typeface="Arial"/>
                <a:sym typeface="Arial"/>
              </a:rPr>
              <a:t>給定源圖像 </a:t>
            </a:r>
            <a:r>
              <a:rPr lang="en-US" altLang="zh-TW" sz="1100" b="0" i="0" u="none" strike="noStrike" cap="none" dirty="0">
                <a:solidFill>
                  <a:srgbClr val="000000"/>
                </a:solidFill>
                <a:effectLst/>
                <a:latin typeface="Arial"/>
                <a:ea typeface="Arial"/>
                <a:cs typeface="Arial"/>
                <a:sym typeface="Arial"/>
              </a:rPr>
              <a:t>(Source Image) </a:t>
            </a:r>
            <a:r>
              <a:rPr lang="zh-TW" altLang="en-US" sz="1100" b="0" i="0" u="none" strike="noStrike" cap="none" dirty="0">
                <a:solidFill>
                  <a:srgbClr val="000000"/>
                </a:solidFill>
                <a:effectLst/>
                <a:latin typeface="Arial"/>
                <a:ea typeface="Arial"/>
                <a:cs typeface="Arial"/>
                <a:sym typeface="Arial"/>
              </a:rPr>
              <a:t>、源姿態 </a:t>
            </a:r>
            <a:r>
              <a:rPr lang="en-US" altLang="zh-TW" sz="1100" b="0" i="0" u="none" strike="noStrike" cap="none" dirty="0">
                <a:solidFill>
                  <a:srgbClr val="000000"/>
                </a:solidFill>
                <a:effectLst/>
                <a:latin typeface="Arial"/>
                <a:ea typeface="Arial"/>
                <a:cs typeface="Arial"/>
                <a:sym typeface="Arial"/>
              </a:rPr>
              <a:t>(Source Pose)</a:t>
            </a:r>
            <a:r>
              <a:rPr lang="zh-TW" altLang="en-US" sz="1100" b="0" i="0" u="none" strike="noStrike" cap="none" dirty="0">
                <a:solidFill>
                  <a:srgbClr val="000000"/>
                </a:solidFill>
                <a:effectLst/>
                <a:latin typeface="Arial"/>
                <a:ea typeface="Arial"/>
                <a:cs typeface="Arial"/>
                <a:sym typeface="Arial"/>
              </a:rPr>
              <a:t>、目標姿態 </a:t>
            </a:r>
            <a:r>
              <a:rPr lang="en-US" altLang="zh-TW" sz="1100" b="0" i="0" u="none" strike="noStrike" cap="none" dirty="0">
                <a:solidFill>
                  <a:srgbClr val="000000"/>
                </a:solidFill>
                <a:effectLst/>
                <a:latin typeface="Arial"/>
                <a:ea typeface="Arial"/>
                <a:cs typeface="Arial"/>
                <a:sym typeface="Arial"/>
              </a:rPr>
              <a:t>(Target Pose)</a:t>
            </a:r>
          </a:p>
          <a:p>
            <a:pPr marL="0" lvl="0" indent="0" algn="l" rtl="0">
              <a:spcBef>
                <a:spcPts val="0"/>
              </a:spcBef>
              <a:spcAft>
                <a:spcPts val="0"/>
              </a:spcAft>
              <a:buNone/>
            </a:pPr>
            <a:r>
              <a:rPr lang="zh-TW" altLang="en-US" sz="1100" b="0" i="0" u="none" strike="noStrike" cap="none" dirty="0">
                <a:solidFill>
                  <a:srgbClr val="000000"/>
                </a:solidFill>
                <a:effectLst/>
                <a:latin typeface="Arial"/>
                <a:ea typeface="Arial"/>
                <a:cs typeface="Arial"/>
                <a:sym typeface="Arial"/>
              </a:rPr>
              <a:t>渲染生成目標姿態對應的的圖片 </a:t>
            </a:r>
            <a:r>
              <a:rPr lang="en-US" altLang="zh-TW" sz="1100" b="0" i="0" u="none" strike="noStrike" cap="none" dirty="0">
                <a:solidFill>
                  <a:srgbClr val="000000"/>
                </a:solidFill>
                <a:effectLst/>
                <a:latin typeface="Arial"/>
                <a:ea typeface="Arial"/>
                <a:cs typeface="Arial"/>
                <a:sym typeface="Arial"/>
              </a:rPr>
              <a:t>(Target Image)</a:t>
            </a:r>
          </a:p>
          <a:p>
            <a:pPr marL="0" lvl="0" indent="0" algn="l" rtl="0">
              <a:spcBef>
                <a:spcPts val="0"/>
              </a:spcBef>
              <a:spcAft>
                <a:spcPts val="0"/>
              </a:spcAft>
              <a:buNone/>
            </a:pPr>
            <a:endParaRPr lang="en-US" altLang="zh-TW" sz="1100" dirty="0"/>
          </a:p>
          <a:p>
            <a:pPr marL="171450" lvl="0" indent="-171450" algn="l" rtl="0">
              <a:spcBef>
                <a:spcPts val="0"/>
              </a:spcBef>
              <a:spcAft>
                <a:spcPts val="0"/>
              </a:spcAft>
            </a:pPr>
            <a:r>
              <a:rPr lang="zh-TW" altLang="en-US" sz="1100" dirty="0"/>
              <a:t>補足</a:t>
            </a:r>
            <a:r>
              <a:rPr lang="zh-TW" altLang="en-US" sz="1100" b="1" i="0" u="none" strike="noStrike" cap="none" dirty="0">
                <a:solidFill>
                  <a:srgbClr val="000000"/>
                </a:solidFill>
                <a:effectLst/>
                <a:latin typeface="Arial"/>
                <a:ea typeface="Arial"/>
                <a:cs typeface="Arial"/>
                <a:sym typeface="Arial"/>
              </a:rPr>
              <a:t>不存在於原始資料的視角</a:t>
            </a:r>
            <a:endParaRPr lang="en-US" altLang="zh-TW" sz="1100" dirty="0"/>
          </a:p>
          <a:p>
            <a:pPr marL="171450" lvl="0" indent="-171450" algn="l" rtl="0">
              <a:spcBef>
                <a:spcPts val="0"/>
              </a:spcBef>
              <a:spcAft>
                <a:spcPts val="0"/>
              </a:spcAft>
            </a:pPr>
            <a:r>
              <a:rPr lang="zh-TW" altLang="en-US" sz="1100" dirty="0"/>
              <a:t>傳統</a:t>
            </a:r>
            <a:r>
              <a:rPr lang="en-US" sz="1100" dirty="0"/>
              <a:t>Nerf</a:t>
            </a:r>
            <a:r>
              <a:rPr lang="zh-TW" altLang="en-US" sz="1100" dirty="0"/>
              <a:t>要達到的目標</a:t>
            </a:r>
            <a:endParaRPr sz="1100" dirty="0"/>
          </a:p>
        </p:txBody>
      </p:sp>
    </p:spTree>
    <p:extLst>
      <p:ext uri="{BB962C8B-B14F-4D97-AF65-F5344CB8AC3E}">
        <p14:creationId xmlns:p14="http://schemas.microsoft.com/office/powerpoint/2010/main" val="166427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indent="-298450"/>
            <a:r>
              <a:rPr lang="en-US" altLang="zh-TW" sz="1100" b="0" i="0" u="none" strike="noStrike" cap="none" dirty="0" err="1">
                <a:solidFill>
                  <a:srgbClr val="000000"/>
                </a:solidFill>
                <a:effectLst/>
                <a:latin typeface="Arial"/>
                <a:ea typeface="Arial"/>
                <a:cs typeface="Arial"/>
                <a:sym typeface="Arial"/>
              </a:rPr>
              <a:t>NeRF</a:t>
            </a:r>
            <a:r>
              <a:rPr lang="zh-TW" altLang="en-US" sz="1100" b="0" i="0" u="none" strike="noStrike" cap="none" dirty="0">
                <a:solidFill>
                  <a:srgbClr val="000000"/>
                </a:solidFill>
                <a:effectLst/>
                <a:latin typeface="Arial"/>
                <a:ea typeface="Arial"/>
                <a:cs typeface="Arial"/>
                <a:sym typeface="Arial"/>
              </a:rPr>
              <a:t>的核心精神</a:t>
            </a:r>
            <a:endParaRPr lang="en-US" altLang="zh-TW" sz="1100" b="0" i="0" u="none" strike="noStrike" cap="none" dirty="0">
              <a:solidFill>
                <a:srgbClr val="000000"/>
              </a:solidFill>
              <a:effectLst/>
              <a:latin typeface="Arial"/>
              <a:ea typeface="Arial"/>
              <a:cs typeface="Arial"/>
              <a:sym typeface="Arial"/>
            </a:endParaRPr>
          </a:p>
          <a:p>
            <a:pPr marL="158750" indent="0">
              <a:buNone/>
            </a:pPr>
            <a:r>
              <a:rPr lang="zh-TW" altLang="en-US" sz="1100" b="0" i="0" u="none" strike="noStrike" cap="none" dirty="0">
                <a:solidFill>
                  <a:srgbClr val="000000"/>
                </a:solidFill>
                <a:effectLst/>
                <a:latin typeface="Arial"/>
                <a:ea typeface="Arial"/>
                <a:cs typeface="Arial"/>
                <a:sym typeface="Arial"/>
              </a:rPr>
              <a:t>將物體與場景的資訊，編碼 </a:t>
            </a:r>
            <a:r>
              <a:rPr lang="en-US" altLang="zh-TW" sz="1100" b="0" i="0" u="none" strike="noStrike" cap="none" dirty="0">
                <a:solidFill>
                  <a:srgbClr val="000000"/>
                </a:solidFill>
                <a:effectLst/>
                <a:latin typeface="Arial"/>
                <a:ea typeface="Arial"/>
                <a:cs typeface="Arial"/>
                <a:sym typeface="Arial"/>
              </a:rPr>
              <a:t>(encode) </a:t>
            </a:r>
            <a:r>
              <a:rPr lang="zh-TW" altLang="en-US" sz="1100" b="0" i="0" u="none" strike="noStrike" cap="none" dirty="0">
                <a:solidFill>
                  <a:srgbClr val="000000"/>
                </a:solidFill>
                <a:effectLst/>
                <a:latin typeface="Arial"/>
                <a:ea typeface="Arial"/>
                <a:cs typeface="Arial"/>
                <a:sym typeface="Arial"/>
              </a:rPr>
              <a:t>進 </a:t>
            </a:r>
            <a:r>
              <a:rPr lang="en-US" altLang="zh-TW" sz="1100" b="0" i="0" u="none" strike="noStrike" cap="none" dirty="0">
                <a:solidFill>
                  <a:srgbClr val="000000"/>
                </a:solidFill>
                <a:effectLst/>
                <a:latin typeface="Arial"/>
                <a:ea typeface="Arial"/>
                <a:cs typeface="Arial"/>
                <a:sym typeface="Arial"/>
              </a:rPr>
              <a:t>MLP (multi-layer perceptron)</a:t>
            </a:r>
            <a:r>
              <a:rPr lang="zh-TW" altLang="en-US" sz="1100" b="0" i="0" u="none" strike="noStrike" cap="none" dirty="0">
                <a:solidFill>
                  <a:srgbClr val="000000"/>
                </a:solidFill>
                <a:effectLst/>
                <a:latin typeface="Arial"/>
                <a:ea typeface="Arial"/>
                <a:cs typeface="Arial"/>
                <a:sym typeface="Arial"/>
              </a:rPr>
              <a:t>中。</a:t>
            </a:r>
            <a:endParaRPr lang="en-US" altLang="zh-TW" sz="1100" b="0" i="0" u="none" strike="noStrike" cap="none" dirty="0">
              <a:solidFill>
                <a:srgbClr val="000000"/>
              </a:solidFill>
              <a:effectLst/>
              <a:latin typeface="Arial"/>
              <a:ea typeface="Arial"/>
              <a:cs typeface="Arial"/>
              <a:sym typeface="Arial"/>
            </a:endParaRPr>
          </a:p>
          <a:p>
            <a:pPr marL="158750" indent="0">
              <a:buNone/>
            </a:pPr>
            <a:r>
              <a:rPr lang="zh-TW" altLang="en-US" sz="1100" b="0" i="0" u="none" strike="noStrike" cap="none" dirty="0">
                <a:solidFill>
                  <a:srgbClr val="000000"/>
                </a:solidFill>
                <a:effectLst/>
                <a:latin typeface="Arial"/>
                <a:ea typeface="Arial"/>
                <a:cs typeface="Arial"/>
                <a:sym typeface="Arial"/>
              </a:rPr>
              <a:t>使用 </a:t>
            </a:r>
            <a:r>
              <a:rPr lang="en-US" altLang="zh-TW" sz="1100" b="0" i="0" u="none" strike="noStrike" cap="none" dirty="0">
                <a:solidFill>
                  <a:srgbClr val="000000"/>
                </a:solidFill>
                <a:effectLst/>
                <a:latin typeface="Arial"/>
                <a:ea typeface="Arial"/>
                <a:cs typeface="Arial"/>
                <a:sym typeface="Arial"/>
              </a:rPr>
              <a:t>computer graphics</a:t>
            </a:r>
            <a:r>
              <a:rPr lang="zh-TW" altLang="en-US" sz="1100" b="0" i="0" u="none" strike="noStrike" cap="none" dirty="0">
                <a:solidFill>
                  <a:srgbClr val="000000"/>
                </a:solidFill>
                <a:effectLst/>
                <a:latin typeface="Arial"/>
                <a:ea typeface="Arial"/>
                <a:cs typeface="Arial"/>
                <a:sym typeface="Arial"/>
              </a:rPr>
              <a:t>中的 </a:t>
            </a:r>
            <a:r>
              <a:rPr lang="en-US" altLang="zh-TW" sz="1100" b="0" i="0" u="none" strike="noStrike" cap="none" dirty="0">
                <a:solidFill>
                  <a:srgbClr val="000000"/>
                </a:solidFill>
                <a:effectLst/>
                <a:latin typeface="Arial"/>
                <a:ea typeface="Arial"/>
                <a:cs typeface="Arial"/>
                <a:sym typeface="Arial"/>
              </a:rPr>
              <a:t>volume rendering</a:t>
            </a:r>
            <a:r>
              <a:rPr lang="zh-TW" altLang="en-US" sz="1100" b="0" i="0" u="none" strike="noStrike" cap="none" dirty="0">
                <a:solidFill>
                  <a:srgbClr val="000000"/>
                </a:solidFill>
                <a:effectLst/>
                <a:latin typeface="Arial"/>
                <a:ea typeface="Arial"/>
                <a:cs typeface="Arial"/>
                <a:sym typeface="Arial"/>
              </a:rPr>
              <a:t>將 </a:t>
            </a:r>
            <a:r>
              <a:rPr lang="en-US" altLang="zh-TW" sz="1100" b="0" i="0" u="none" strike="noStrike" cap="none" dirty="0">
                <a:solidFill>
                  <a:srgbClr val="000000"/>
                </a:solidFill>
                <a:effectLst/>
                <a:latin typeface="Arial"/>
                <a:ea typeface="Arial"/>
                <a:cs typeface="Arial"/>
                <a:sym typeface="Arial"/>
              </a:rPr>
              <a:t>MLP</a:t>
            </a:r>
            <a:r>
              <a:rPr lang="zh-TW" altLang="en-US" sz="1100" b="0" i="0" u="none" strike="noStrike" cap="none" dirty="0">
                <a:solidFill>
                  <a:srgbClr val="000000"/>
                </a:solidFill>
                <a:effectLst/>
                <a:latin typeface="Arial"/>
                <a:ea typeface="Arial"/>
                <a:cs typeface="Arial"/>
                <a:sym typeface="Arial"/>
              </a:rPr>
              <a:t>中的資訊投影出來。</a:t>
            </a:r>
            <a:endParaRPr lang="en-US" altLang="zh-TW" sz="1100" b="0" i="0" u="none" strike="noStrike" cap="none" dirty="0">
              <a:solidFill>
                <a:srgbClr val="000000"/>
              </a:solidFill>
              <a:effectLst/>
              <a:latin typeface="Arial"/>
              <a:ea typeface="Arial"/>
              <a:cs typeface="Arial"/>
              <a:sym typeface="Arial"/>
            </a:endParaRPr>
          </a:p>
          <a:p>
            <a:pPr marL="158750" indent="0">
              <a:buNone/>
            </a:pPr>
            <a:endParaRPr lang="en-US" altLang="zh-TW"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altLang="zh-TW" sz="1100" b="0" i="0" u="none" strike="noStrike" cap="none" dirty="0" err="1">
                <a:solidFill>
                  <a:srgbClr val="000000"/>
                </a:solidFill>
                <a:effectLst/>
                <a:latin typeface="Arial"/>
                <a:ea typeface="Arial"/>
                <a:cs typeface="Arial"/>
                <a:sym typeface="Arial"/>
              </a:rPr>
              <a:t>NeRF</a:t>
            </a:r>
            <a:r>
              <a:rPr lang="zh-TW" altLang="en-US" sz="1100" b="0" i="0" u="none" strike="noStrike" cap="none" dirty="0">
                <a:solidFill>
                  <a:srgbClr val="000000"/>
                </a:solidFill>
                <a:effectLst/>
                <a:latin typeface="Arial"/>
                <a:ea typeface="Arial"/>
                <a:cs typeface="Arial"/>
                <a:sym typeface="Arial"/>
              </a:rPr>
              <a:t>的訓練</a:t>
            </a:r>
            <a:endParaRPr lang="en-US" altLang="zh-TW" sz="1100" b="0" i="0" u="none" strike="noStrike" cap="none" dirty="0">
              <a:solidFill>
                <a:schemeClr val="bg1">
                  <a:lumMod val="50000"/>
                </a:schemeClr>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dirty="0" err="1">
                <a:solidFill>
                  <a:schemeClr val="bg1">
                    <a:lumMod val="50000"/>
                  </a:schemeClr>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NeRF</a:t>
            </a:r>
            <a:r>
              <a:rPr lang="zh-TW" altLang="en-US" sz="1100" b="0" i="0" u="none" strike="noStrike" cap="none" dirty="0">
                <a:solidFill>
                  <a:srgbClr val="000000"/>
                </a:solidFill>
                <a:effectLst/>
                <a:latin typeface="Arial"/>
                <a:ea typeface="Arial"/>
                <a:cs typeface="Arial"/>
                <a:sym typeface="Arial"/>
              </a:rPr>
              <a:t> 所需要的是某個物體與場景的 </a:t>
            </a:r>
            <a:r>
              <a:rPr lang="en-US" altLang="zh-TW" sz="1100" b="0" i="0" u="none" strike="noStrike" cap="none" dirty="0">
                <a:solidFill>
                  <a:srgbClr val="000000"/>
                </a:solidFill>
                <a:effectLst/>
                <a:latin typeface="Arial"/>
                <a:ea typeface="Arial"/>
                <a:cs typeface="Arial"/>
                <a:sym typeface="Arial"/>
              </a:rPr>
              <a:t>multi-view</a:t>
            </a:r>
            <a:r>
              <a:rPr lang="zh-TW" altLang="en-US" sz="1100" b="0" i="0" u="none" strike="noStrike" cap="none" dirty="0">
                <a:solidFill>
                  <a:srgbClr val="000000"/>
                </a:solidFill>
                <a:effectLst/>
                <a:latin typeface="Arial"/>
                <a:ea typeface="Arial"/>
                <a:cs typeface="Arial"/>
                <a:sym typeface="Arial"/>
              </a:rPr>
              <a:t>影像，將資訊 </a:t>
            </a:r>
            <a:r>
              <a:rPr lang="en-US" altLang="zh-TW" sz="1100" b="0" i="0" u="none" strike="noStrike" cap="none" dirty="0">
                <a:solidFill>
                  <a:srgbClr val="000000"/>
                </a:solidFill>
                <a:effectLst/>
                <a:latin typeface="Arial"/>
                <a:ea typeface="Arial"/>
                <a:cs typeface="Arial"/>
                <a:sym typeface="Arial"/>
              </a:rPr>
              <a:t>encode</a:t>
            </a:r>
            <a:r>
              <a:rPr lang="zh-TW" altLang="en-US" sz="1100" b="0" i="0" u="none" strike="noStrike" cap="none" dirty="0">
                <a:solidFill>
                  <a:srgbClr val="000000"/>
                </a:solidFill>
                <a:effectLst/>
                <a:latin typeface="Arial"/>
                <a:ea typeface="Arial"/>
                <a:cs typeface="Arial"/>
                <a:sym typeface="Arial"/>
              </a:rPr>
              <a:t>進 </a:t>
            </a:r>
            <a:r>
              <a:rPr lang="en-US" altLang="zh-TW" sz="1100" b="0" i="0" u="none" strike="noStrike" cap="none" dirty="0" err="1">
                <a:solidFill>
                  <a:srgbClr val="000000"/>
                </a:solidFill>
                <a:effectLst/>
                <a:latin typeface="Arial"/>
                <a:ea typeface="Arial"/>
                <a:cs typeface="Arial"/>
                <a:sym typeface="Arial"/>
              </a:rPr>
              <a:t>NeRF</a:t>
            </a:r>
            <a:r>
              <a:rPr lang="zh-TW" altLang="en-US" sz="1100" b="1" i="0" u="none" strike="noStrike" cap="none" dirty="0">
                <a:solidFill>
                  <a:srgbClr val="000000"/>
                </a:solidFill>
                <a:effectLst/>
                <a:latin typeface="Arial"/>
                <a:ea typeface="Arial"/>
                <a:cs typeface="Arial"/>
                <a:sym typeface="Arial"/>
              </a:rPr>
              <a:t>。</a:t>
            </a:r>
            <a:endParaRPr lang="en-US" altLang="zh-TW" sz="1100" b="1"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sz="1100" b="0" i="0" u="none" strike="noStrike" cap="none" dirty="0">
                <a:solidFill>
                  <a:srgbClr val="000000"/>
                </a:solidFill>
                <a:effectLst/>
                <a:latin typeface="Arial"/>
                <a:ea typeface="Arial"/>
                <a:cs typeface="Arial"/>
                <a:sym typeface="Arial"/>
              </a:rPr>
              <a:t>之後就可以對這個物體與場景 </a:t>
            </a:r>
            <a:r>
              <a:rPr lang="en-US" altLang="zh-TW" sz="1100" b="1" i="0" u="none" strike="noStrike" cap="none" dirty="0">
                <a:solidFill>
                  <a:srgbClr val="000000"/>
                </a:solidFill>
                <a:effectLst/>
                <a:latin typeface="Arial"/>
                <a:ea typeface="Arial"/>
                <a:cs typeface="Arial"/>
                <a:sym typeface="Arial"/>
              </a:rPr>
              <a:t>render</a:t>
            </a:r>
            <a:r>
              <a:rPr lang="zh-TW" altLang="en-US" sz="1100" b="1" i="0" u="none" strike="noStrike" cap="none" dirty="0">
                <a:solidFill>
                  <a:srgbClr val="000000"/>
                </a:solidFill>
                <a:effectLst/>
                <a:latin typeface="Arial"/>
                <a:ea typeface="Arial"/>
                <a:cs typeface="Arial"/>
                <a:sym typeface="Arial"/>
              </a:rPr>
              <a:t>出連續、不存在於原始資料的視角</a:t>
            </a:r>
            <a:r>
              <a:rPr lang="zh-TW" altLang="en-US" sz="1100" b="0" i="0" u="none" strike="noStrike" cap="none" dirty="0">
                <a:solidFill>
                  <a:srgbClr val="000000"/>
                </a:solidFill>
                <a:effectLst/>
                <a:latin typeface="Arial"/>
                <a:ea typeface="Arial"/>
                <a:cs typeface="Arial"/>
                <a:sym typeface="Arial"/>
              </a:rPr>
              <a:t>。</a:t>
            </a:r>
            <a:endParaRPr lang="zh-TW" altLang="en-US" dirty="0"/>
          </a:p>
        </p:txBody>
      </p:sp>
    </p:spTree>
    <p:extLst>
      <p:ext uri="{BB962C8B-B14F-4D97-AF65-F5344CB8AC3E}">
        <p14:creationId xmlns:p14="http://schemas.microsoft.com/office/powerpoint/2010/main" val="177462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ltLang="zh-TW" sz="1100" b="0" i="0" u="none" strike="noStrike" cap="none" dirty="0">
                <a:solidFill>
                  <a:srgbClr val="000000"/>
                </a:solidFill>
                <a:effectLst/>
                <a:latin typeface="Arial"/>
                <a:ea typeface="Arial"/>
                <a:cs typeface="Arial"/>
                <a:sym typeface="Arial"/>
              </a:rPr>
              <a:t>neural field variations, fully connected neural networks encode objects or scenes' properties. </a:t>
            </a:r>
          </a:p>
          <a:p>
            <a:pPr marL="171450" lvl="0" indent="-171450" algn="l" rtl="0">
              <a:spcBef>
                <a:spcPts val="0"/>
              </a:spcBef>
              <a:spcAft>
                <a:spcPts val="0"/>
              </a:spcAft>
            </a:pPr>
            <a:r>
              <a:rPr lang="en-US" altLang="zh-TW" sz="1100" b="1" i="0" u="none" strike="noStrike" cap="none" dirty="0">
                <a:solidFill>
                  <a:srgbClr val="000000"/>
                </a:solidFill>
                <a:effectLst/>
                <a:latin typeface="Arial"/>
                <a:ea typeface="Arial"/>
                <a:cs typeface="Arial"/>
                <a:sym typeface="Arial"/>
              </a:rPr>
              <a:t>one network needs to be trained to encode (capture) a single scene</a:t>
            </a:r>
            <a:r>
              <a:rPr lang="en-US" altLang="zh-TW"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lang="en-US" altLang="zh-TW" sz="1100" b="0" i="0" u="none" strike="noStrike" cap="none" dirty="0">
              <a:solidFill>
                <a:srgbClr val="000000"/>
              </a:solidFill>
              <a:effectLst/>
              <a:latin typeface="Arial"/>
              <a:cs typeface="Arial"/>
              <a:sym typeface="Arial"/>
            </a:endParaRPr>
          </a:p>
          <a:p>
            <a:pPr marL="457200" indent="-298450"/>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）重建：用 </a:t>
            </a:r>
            <a:r>
              <a:rPr lang="en-US" altLang="zh-TW" sz="1100" b="0" i="0" u="none" strike="noStrike" cap="none" dirty="0">
                <a:solidFill>
                  <a:srgbClr val="000000"/>
                </a:solidFill>
                <a:effectLst/>
                <a:latin typeface="Arial"/>
                <a:ea typeface="Arial"/>
                <a:cs typeface="Arial"/>
                <a:sym typeface="Arial"/>
              </a:rPr>
              <a:t>MLP </a:t>
            </a:r>
            <a:r>
              <a:rPr lang="zh-TW" altLang="en-US" sz="1100" b="0" i="0" u="none" strike="noStrike" cap="none" dirty="0">
                <a:solidFill>
                  <a:srgbClr val="000000"/>
                </a:solidFill>
                <a:effectLst/>
                <a:latin typeface="Arial"/>
                <a:ea typeface="Arial"/>
                <a:cs typeface="Arial"/>
                <a:sym typeface="Arial"/>
              </a:rPr>
              <a:t>網路學 </a:t>
            </a:r>
            <a:r>
              <a:rPr lang="en-US" altLang="zh-TW" sz="1100" b="0" i="0" u="none" strike="noStrike" cap="none" dirty="0">
                <a:solidFill>
                  <a:srgbClr val="000000"/>
                </a:solidFill>
                <a:effectLst/>
                <a:latin typeface="Arial"/>
                <a:ea typeface="Arial"/>
                <a:cs typeface="Arial"/>
                <a:sym typeface="Arial"/>
              </a:rPr>
              <a:t>Scene Representation</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pPr marL="158750" indent="0">
              <a:buNone/>
            </a:pPr>
            <a:r>
              <a:rPr lang="zh-TW" altLang="en-US" sz="1100" b="0" i="0" u="none" strike="noStrike" cap="none" dirty="0">
                <a:solidFill>
                  <a:srgbClr val="000000"/>
                </a:solidFill>
                <a:effectLst/>
                <a:latin typeface="Arial"/>
                <a:ea typeface="Arial"/>
                <a:cs typeface="Arial"/>
                <a:sym typeface="Arial"/>
              </a:rPr>
              <a:t>輸入源圖像對應的三維空間座標和視角 </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x,y,z</a:t>
            </a:r>
            <a:r>
              <a:rPr lang="en-US" altLang="zh-TW" sz="1100" b="0" i="0" u="none" strike="noStrike" cap="none" dirty="0">
                <a:solidFill>
                  <a:srgbClr val="000000"/>
                </a:solidFill>
                <a:effectLst/>
                <a:latin typeface="Arial"/>
                <a:ea typeface="Arial"/>
                <a:cs typeface="Arial"/>
                <a:sym typeface="Arial"/>
              </a:rPr>
              <a:t>,</a:t>
            </a:r>
            <a:r>
              <a:rPr lang="el-GR" altLang="zh-TW" sz="1100" b="0" i="0" u="none" strike="noStrike" cap="none" dirty="0">
                <a:solidFill>
                  <a:srgbClr val="000000"/>
                </a:solidFill>
                <a:effectLst/>
                <a:latin typeface="Arial"/>
                <a:ea typeface="Arial"/>
                <a:cs typeface="Arial"/>
                <a:sym typeface="Arial"/>
              </a:rPr>
              <a:t>θ,ϕ) </a:t>
            </a:r>
            <a:r>
              <a:rPr lang="zh-TW" altLang="el-GR" sz="1100" b="0" i="0" u="none" strike="noStrike" cap="none" dirty="0">
                <a:solidFill>
                  <a:srgbClr val="000000"/>
                </a:solidFill>
                <a:effectLst/>
                <a:latin typeface="Arial"/>
                <a:ea typeface="Arial"/>
                <a:cs typeface="Arial"/>
                <a:sym typeface="Arial"/>
              </a:rPr>
              <a:t>；</a:t>
            </a:r>
            <a:r>
              <a:rPr lang="zh-TW" altLang="en-US" sz="1100" b="0" i="0" u="none" strike="noStrike" cap="none" dirty="0">
                <a:solidFill>
                  <a:srgbClr val="000000"/>
                </a:solidFill>
                <a:effectLst/>
                <a:latin typeface="Arial"/>
                <a:ea typeface="Arial"/>
                <a:cs typeface="Arial"/>
                <a:sym typeface="Arial"/>
              </a:rPr>
              <a:t>輸出 </a:t>
            </a:r>
            <a:r>
              <a:rPr lang="en-US" altLang="zh-TW" sz="1100" b="0" i="0" u="none" strike="noStrike" cap="none" dirty="0">
                <a:solidFill>
                  <a:srgbClr val="000000"/>
                </a:solidFill>
                <a:effectLst/>
                <a:latin typeface="Arial"/>
                <a:ea typeface="Arial"/>
                <a:cs typeface="Arial"/>
                <a:sym typeface="Arial"/>
              </a:rPr>
              <a:t>(R,G,B,</a:t>
            </a:r>
            <a:r>
              <a:rPr lang="el-GR" altLang="zh-TW" sz="1100" b="0" i="0" u="none" strike="noStrike" cap="none" dirty="0">
                <a:solidFill>
                  <a:srgbClr val="000000"/>
                </a:solidFill>
                <a:effectLst/>
                <a:latin typeface="Arial"/>
                <a:ea typeface="Arial"/>
                <a:cs typeface="Arial"/>
                <a:sym typeface="Arial"/>
              </a:rPr>
              <a:t>σ) </a:t>
            </a:r>
            <a:r>
              <a:rPr lang="zh-TW" altLang="el-GR" sz="1100" b="0" i="0" u="none" strike="noStrike" cap="none" dirty="0">
                <a:solidFill>
                  <a:srgbClr val="000000"/>
                </a:solidFill>
                <a:effectLst/>
                <a:latin typeface="Arial"/>
                <a:ea typeface="Arial"/>
                <a:cs typeface="Arial"/>
                <a:sym typeface="Arial"/>
              </a:rPr>
              <a:t>，</a:t>
            </a:r>
            <a:r>
              <a:rPr lang="zh-TW" altLang="en-US" sz="1100" b="0" i="0" u="none" strike="noStrike" cap="none" dirty="0">
                <a:solidFill>
                  <a:srgbClr val="000000"/>
                </a:solidFill>
                <a:effectLst/>
                <a:latin typeface="Arial"/>
                <a:ea typeface="Arial"/>
                <a:cs typeface="Arial"/>
                <a:sym typeface="Arial"/>
              </a:rPr>
              <a:t>分別表示</a:t>
            </a:r>
            <a:r>
              <a:rPr lang="en-US" altLang="zh-TW" sz="1100" b="0" i="0" u="none" strike="noStrike" cap="none" dirty="0">
                <a:solidFill>
                  <a:srgbClr val="000000"/>
                </a:solidFill>
                <a:effectLst/>
                <a:latin typeface="Arial"/>
                <a:ea typeface="Arial"/>
                <a:cs typeface="Arial"/>
                <a:sym typeface="Arial"/>
              </a:rPr>
              <a:t>RGB </a:t>
            </a:r>
            <a:r>
              <a:rPr lang="zh-TW" altLang="en-US" sz="1100" b="0" i="0" u="none" strike="noStrike" cap="none" dirty="0">
                <a:solidFill>
                  <a:srgbClr val="000000"/>
                </a:solidFill>
                <a:effectLst/>
                <a:latin typeface="Arial"/>
                <a:ea typeface="Arial"/>
                <a:cs typeface="Arial"/>
                <a:sym typeface="Arial"/>
              </a:rPr>
              <a:t>顏色值和體素密度 。</a:t>
            </a:r>
            <a:endParaRPr lang="en-US" altLang="zh-TW" sz="1100" b="0" i="0" u="none" strike="noStrike" cap="none" dirty="0">
              <a:solidFill>
                <a:srgbClr val="000000"/>
              </a:solidFill>
              <a:effectLst/>
              <a:latin typeface="Arial"/>
              <a:ea typeface="Arial"/>
              <a:cs typeface="Arial"/>
              <a:sym typeface="Arial"/>
            </a:endParaRPr>
          </a:p>
          <a:p>
            <a:pPr marL="158750" indent="0">
              <a:buNone/>
            </a:pPr>
            <a:r>
              <a:rPr lang="en-US" altLang="zh-TW" sz="1100" b="0" i="0" u="none" strike="noStrike" cap="none" dirty="0">
                <a:solidFill>
                  <a:srgbClr val="000000"/>
                </a:solidFill>
                <a:effectLst/>
                <a:latin typeface="Arial"/>
                <a:ea typeface="Arial"/>
                <a:cs typeface="Arial"/>
                <a:sym typeface="Arial"/>
              </a:rPr>
              <a:t>(</a:t>
            </a:r>
            <a:r>
              <a:rPr lang="en-US" altLang="zh-TW" sz="1100" b="1" i="0" u="none" strike="noStrike" cap="none" dirty="0">
                <a:solidFill>
                  <a:srgbClr val="000000"/>
                </a:solidFill>
                <a:effectLst/>
                <a:latin typeface="Arial"/>
                <a:ea typeface="Arial"/>
                <a:cs typeface="Arial"/>
                <a:sym typeface="Arial"/>
              </a:rPr>
              <a:t>volume density</a:t>
            </a:r>
            <a:r>
              <a:rPr lang="zh-TW" altLang="en-US" sz="1100" b="1" i="0" u="none" strike="noStrike" cap="none" dirty="0">
                <a:solidFill>
                  <a:srgbClr val="000000"/>
                </a:solidFill>
                <a:effectLst/>
                <a:latin typeface="Arial"/>
                <a:ea typeface="Arial"/>
                <a:cs typeface="Arial"/>
                <a:sym typeface="Arial"/>
              </a:rPr>
              <a:t>可以解釋為這條射線會停在這個 </a:t>
            </a:r>
            <a:r>
              <a:rPr lang="en-US" altLang="zh-TW" sz="1100" b="1" i="0" u="none" strike="noStrike" cap="none" dirty="0">
                <a:solidFill>
                  <a:srgbClr val="000000"/>
                </a:solidFill>
                <a:effectLst/>
                <a:latin typeface="Arial"/>
                <a:ea typeface="Arial"/>
                <a:cs typeface="Arial"/>
                <a:sym typeface="Arial"/>
              </a:rPr>
              <a:t>3D</a:t>
            </a:r>
            <a:r>
              <a:rPr lang="zh-TW" altLang="en-US" sz="1100" b="1" i="0" u="none" strike="noStrike" cap="none" dirty="0">
                <a:solidFill>
                  <a:srgbClr val="000000"/>
                </a:solidFill>
                <a:effectLst/>
                <a:latin typeface="Arial"/>
                <a:ea typeface="Arial"/>
                <a:cs typeface="Arial"/>
                <a:sym typeface="Arial"/>
              </a:rPr>
              <a:t>位置的機率</a:t>
            </a:r>
            <a:r>
              <a:rPr lang="zh-TW" altLang="en-US" sz="1100" b="0" i="0" u="none" strike="noStrike" cap="none" dirty="0">
                <a:solidFill>
                  <a:srgbClr val="000000"/>
                </a:solidFill>
                <a:effectLst/>
                <a:latin typeface="Arial"/>
                <a:ea typeface="Arial"/>
                <a:cs typeface="Arial"/>
                <a:sym typeface="Arial"/>
              </a:rPr>
              <a:t>，而</a:t>
            </a:r>
            <a:r>
              <a:rPr lang="zh-TW" altLang="en-US" sz="1100" b="1" i="0" u="none" strike="noStrike" cap="none" dirty="0">
                <a:solidFill>
                  <a:srgbClr val="000000"/>
                </a:solidFill>
                <a:effectLst/>
                <a:latin typeface="Arial"/>
                <a:ea typeface="Arial"/>
                <a:cs typeface="Arial"/>
                <a:sym typeface="Arial"/>
              </a:rPr>
              <a:t> </a:t>
            </a:r>
            <a:r>
              <a:rPr lang="en-US" altLang="zh-TW" sz="1100" b="1" i="0" u="none" strike="noStrike" cap="none" dirty="0">
                <a:solidFill>
                  <a:srgbClr val="000000"/>
                </a:solidFill>
                <a:effectLst/>
                <a:latin typeface="Arial"/>
                <a:ea typeface="Arial"/>
                <a:cs typeface="Arial"/>
                <a:sym typeface="Arial"/>
              </a:rPr>
              <a:t>emitted color</a:t>
            </a:r>
            <a:r>
              <a:rPr lang="zh-TW" altLang="en-US" sz="1100" b="1" i="0" u="none" strike="noStrike" cap="none" dirty="0">
                <a:solidFill>
                  <a:srgbClr val="000000"/>
                </a:solidFill>
                <a:effectLst/>
                <a:latin typeface="Arial"/>
                <a:ea typeface="Arial"/>
                <a:cs typeface="Arial"/>
                <a:sym typeface="Arial"/>
              </a:rPr>
              <a:t>指的是由某個視角看出去這個 </a:t>
            </a:r>
            <a:r>
              <a:rPr lang="en-US" altLang="zh-TW" sz="1100" b="1" i="0" u="none" strike="noStrike" cap="none" dirty="0">
                <a:solidFill>
                  <a:srgbClr val="000000"/>
                </a:solidFill>
                <a:effectLst/>
                <a:latin typeface="Arial"/>
                <a:ea typeface="Arial"/>
                <a:cs typeface="Arial"/>
                <a:sym typeface="Arial"/>
              </a:rPr>
              <a:t>3D</a:t>
            </a:r>
            <a:r>
              <a:rPr lang="zh-TW" altLang="en-US" sz="1100" b="1" i="0" u="none" strike="noStrike" cap="none" dirty="0">
                <a:solidFill>
                  <a:srgbClr val="000000"/>
                </a:solidFill>
                <a:effectLst/>
                <a:latin typeface="Arial"/>
                <a:ea typeface="Arial"/>
                <a:cs typeface="Arial"/>
                <a:sym typeface="Arial"/>
              </a:rPr>
              <a:t>位置的顏色</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t>
            </a:r>
          </a:p>
          <a:p>
            <a:pPr marL="158750" indent="0">
              <a:buNone/>
            </a:pPr>
            <a:endParaRPr lang="zh-TW" altLang="en-US" sz="1100" b="0" i="0" u="none" strike="noStrike" cap="none" dirty="0">
              <a:solidFill>
                <a:srgbClr val="000000"/>
              </a:solidFill>
              <a:effectLst/>
              <a:latin typeface="Arial"/>
              <a:ea typeface="Arial"/>
              <a:cs typeface="Arial"/>
              <a:sym typeface="Arial"/>
            </a:endParaRPr>
          </a:p>
          <a:p>
            <a:pPr marL="457200" indent="-298450"/>
            <a:r>
              <a:rPr lang="en-US" altLang="zh-TW" sz="1100" b="0" i="0" u="none" strike="noStrike" cap="none" dirty="0">
                <a:solidFill>
                  <a:srgbClr val="000000"/>
                </a:solidFill>
                <a:effectLst/>
                <a:latin typeface="Arial"/>
                <a:ea typeface="Arial"/>
                <a:cs typeface="Arial"/>
                <a:sym typeface="Arial"/>
              </a:rPr>
              <a:t>2</a:t>
            </a:r>
            <a:r>
              <a:rPr lang="zh-TW" altLang="en-US" sz="1100" b="0" i="0" u="none" strike="noStrike" cap="none" dirty="0">
                <a:solidFill>
                  <a:srgbClr val="000000"/>
                </a:solidFill>
                <a:effectLst/>
                <a:latin typeface="Arial"/>
                <a:ea typeface="Arial"/>
                <a:cs typeface="Arial"/>
                <a:sym typeface="Arial"/>
              </a:rPr>
              <a:t>）渲染：由 </a:t>
            </a:r>
            <a:r>
              <a:rPr lang="en-US" altLang="zh-TW" sz="1100" b="0" i="0" u="none" strike="noStrike" cap="none" dirty="0">
                <a:solidFill>
                  <a:srgbClr val="000000"/>
                </a:solidFill>
                <a:effectLst/>
                <a:latin typeface="Arial"/>
                <a:ea typeface="Arial"/>
                <a:cs typeface="Arial"/>
                <a:sym typeface="Arial"/>
              </a:rPr>
              <a:t>Volume Rendering </a:t>
            </a:r>
            <a:r>
              <a:rPr lang="zh-TW" altLang="en-US" sz="1100" b="0" i="0" u="none" strike="noStrike" cap="none" dirty="0">
                <a:solidFill>
                  <a:srgbClr val="000000"/>
                </a:solidFill>
                <a:effectLst/>
                <a:latin typeface="Arial"/>
                <a:ea typeface="Arial"/>
                <a:cs typeface="Arial"/>
                <a:sym typeface="Arial"/>
              </a:rPr>
              <a:t>生成預測的 </a:t>
            </a:r>
            <a:r>
              <a:rPr lang="en-US" altLang="zh-TW" sz="1100" b="0" i="0" u="none" strike="noStrike" cap="none" dirty="0">
                <a:solidFill>
                  <a:srgbClr val="000000"/>
                </a:solidFill>
                <a:effectLst/>
                <a:latin typeface="Arial"/>
                <a:ea typeface="Arial"/>
                <a:cs typeface="Arial"/>
                <a:sym typeface="Arial"/>
              </a:rPr>
              <a:t>2D image</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pPr marL="158750" indent="0">
              <a:buNone/>
            </a:pPr>
            <a:r>
              <a:rPr lang="zh-TW" altLang="en-US" sz="1100" b="0" i="0" u="none" strike="noStrike" cap="none" dirty="0">
                <a:solidFill>
                  <a:srgbClr val="000000"/>
                </a:solidFill>
                <a:effectLst/>
                <a:latin typeface="Arial"/>
                <a:ea typeface="Arial"/>
                <a:cs typeface="Arial"/>
                <a:sym typeface="Arial"/>
              </a:rPr>
              <a:t>預測的 </a:t>
            </a:r>
            <a:r>
              <a:rPr lang="en-US" altLang="zh-TW" sz="1100" b="0" i="0" u="none" strike="noStrike" cap="none" dirty="0">
                <a:solidFill>
                  <a:srgbClr val="000000"/>
                </a:solidFill>
                <a:effectLst/>
                <a:latin typeface="Arial"/>
                <a:ea typeface="Arial"/>
                <a:cs typeface="Arial"/>
                <a:sym typeface="Arial"/>
              </a:rPr>
              <a:t>2D image </a:t>
            </a:r>
            <a:r>
              <a:rPr lang="zh-TW" altLang="en-US" sz="1100" b="0" i="0" u="none" strike="noStrike" cap="none" dirty="0">
                <a:solidFill>
                  <a:srgbClr val="000000"/>
                </a:solidFill>
                <a:effectLst/>
                <a:latin typeface="Arial"/>
                <a:ea typeface="Arial"/>
                <a:cs typeface="Arial"/>
                <a:sym typeface="Arial"/>
              </a:rPr>
              <a:t>和 </a:t>
            </a:r>
            <a:r>
              <a:rPr lang="en-US" altLang="zh-TW" sz="1100" b="0" i="0" u="none" strike="noStrike" cap="none" dirty="0">
                <a:solidFill>
                  <a:srgbClr val="000000"/>
                </a:solidFill>
                <a:effectLst/>
                <a:latin typeface="Arial"/>
                <a:ea typeface="Arial"/>
                <a:cs typeface="Arial"/>
                <a:sym typeface="Arial"/>
              </a:rPr>
              <a:t>ground truth image </a:t>
            </a:r>
            <a:r>
              <a:rPr lang="zh-TW" altLang="en-US" sz="1100" b="0" i="0" u="none" strike="noStrike" cap="none" dirty="0">
                <a:solidFill>
                  <a:srgbClr val="000000"/>
                </a:solidFill>
                <a:effectLst/>
                <a:latin typeface="Arial"/>
                <a:ea typeface="Arial"/>
                <a:cs typeface="Arial"/>
                <a:sym typeface="Arial"/>
              </a:rPr>
              <a:t>之間算 </a:t>
            </a:r>
            <a:r>
              <a:rPr lang="en-US" altLang="zh-TW" sz="1100" b="0" i="0" u="none" strike="noStrike" cap="none" dirty="0">
                <a:solidFill>
                  <a:srgbClr val="000000"/>
                </a:solidFill>
                <a:effectLst/>
                <a:latin typeface="Arial"/>
                <a:ea typeface="Arial"/>
                <a:cs typeface="Arial"/>
                <a:sym typeface="Arial"/>
              </a:rPr>
              <a:t>L2 loss</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endParaRPr lang="en-US" altLang="zh-TW" sz="1100" b="0" i="0" u="none" strike="noStrike" cap="none" dirty="0">
              <a:solidFill>
                <a:srgbClr val="000000"/>
              </a:solidFill>
              <a:effectLst/>
              <a:latin typeface="Arial"/>
              <a:ea typeface="Arial"/>
              <a:cs typeface="Arial"/>
              <a:sym typeface="Arial"/>
            </a:endParaRPr>
          </a:p>
          <a:p>
            <a:pPr marL="158750" indent="0">
              <a:buNone/>
            </a:pPr>
            <a:endParaRPr lang="en-US" altLang="zh-TW" sz="1100" b="0" i="0" u="none" strike="noStrike" cap="none" dirty="0">
              <a:solidFill>
                <a:srgbClr val="000000"/>
              </a:solidFill>
              <a:effectLst/>
              <a:latin typeface="Arial"/>
              <a:ea typeface="Arial"/>
              <a:cs typeface="Arial"/>
              <a:sym typeface="Arial"/>
            </a:endParaRPr>
          </a:p>
          <a:p>
            <a:pPr marL="457200" indent="-298450"/>
            <a:r>
              <a:rPr lang="zh-TW" altLang="en-US" sz="1100" b="0" i="0" u="none" strike="noStrike" cap="none" dirty="0">
                <a:solidFill>
                  <a:srgbClr val="000000"/>
                </a:solidFill>
                <a:effectLst/>
                <a:latin typeface="Arial"/>
                <a:ea typeface="Arial"/>
                <a:cs typeface="Arial"/>
                <a:sym typeface="Arial"/>
              </a:rPr>
              <a:t>假設現在要從某個位置與角度渲染一張圖，那就是從相機中心對每個 </a:t>
            </a:r>
            <a:r>
              <a:rPr lang="en-US" altLang="zh-TW" sz="1100" b="0" i="0" u="none" strike="noStrike" cap="none" dirty="0">
                <a:solidFill>
                  <a:srgbClr val="000000"/>
                </a:solidFill>
                <a:effectLst/>
                <a:latin typeface="Arial"/>
                <a:ea typeface="Arial"/>
                <a:cs typeface="Arial"/>
                <a:sym typeface="Arial"/>
              </a:rPr>
              <a:t>pixel</a:t>
            </a:r>
            <a:r>
              <a:rPr lang="zh-TW" altLang="en-US" sz="1100" b="0" i="0" u="none" strike="noStrike" cap="none" dirty="0">
                <a:solidFill>
                  <a:srgbClr val="000000"/>
                </a:solidFill>
                <a:effectLst/>
                <a:latin typeface="Arial"/>
                <a:ea typeface="Arial"/>
                <a:cs typeface="Arial"/>
                <a:sym typeface="Arial"/>
              </a:rPr>
              <a:t>射出射線，接著</a:t>
            </a:r>
          </a:p>
          <a:p>
            <a:pPr marL="158750" indent="0">
              <a:buNone/>
            </a:pPr>
            <a:r>
              <a:rPr lang="zh-TW" altLang="en-US" sz="1100" b="1" i="0" u="none" strike="noStrike" cap="none" dirty="0">
                <a:solidFill>
                  <a:srgbClr val="000000"/>
                </a:solidFill>
                <a:effectLst/>
                <a:latin typeface="Arial"/>
                <a:ea typeface="Arial"/>
                <a:cs typeface="Arial"/>
                <a:sym typeface="Arial"/>
              </a:rPr>
              <a:t>射線中的每個點 </a:t>
            </a:r>
            <a:r>
              <a:rPr lang="en-US" altLang="zh-TW" sz="1100" b="1" i="0" u="none" strike="noStrike" cap="none" dirty="0">
                <a:solidFill>
                  <a:srgbClr val="000000"/>
                </a:solidFill>
                <a:effectLst/>
                <a:latin typeface="Arial"/>
                <a:ea typeface="Arial"/>
                <a:cs typeface="Arial"/>
                <a:sym typeface="Arial"/>
              </a:rPr>
              <a:t>(</a:t>
            </a:r>
            <a:r>
              <a:rPr lang="zh-TW" altLang="en-US" sz="1100" b="1" i="0" u="none" strike="noStrike" cap="none" dirty="0">
                <a:solidFill>
                  <a:srgbClr val="000000"/>
                </a:solidFill>
                <a:effectLst/>
                <a:latin typeface="Arial"/>
                <a:ea typeface="Arial"/>
                <a:cs typeface="Arial"/>
                <a:sym typeface="Arial"/>
              </a:rPr>
              <a:t>經過 </a:t>
            </a:r>
            <a:r>
              <a:rPr lang="en-US" altLang="zh-TW" sz="1100" b="1" i="0" u="none" strike="noStrike" cap="none" dirty="0">
                <a:solidFill>
                  <a:srgbClr val="000000"/>
                </a:solidFill>
                <a:effectLst/>
                <a:latin typeface="Arial"/>
                <a:ea typeface="Arial"/>
                <a:cs typeface="Arial"/>
                <a:sym typeface="Arial"/>
              </a:rPr>
              <a:t>stratified sampling) </a:t>
            </a:r>
            <a:r>
              <a:rPr lang="zh-TW" altLang="en-US" sz="1100" b="1" i="0" u="none" strike="noStrike" cap="none" dirty="0">
                <a:solidFill>
                  <a:srgbClr val="000000"/>
                </a:solidFill>
                <a:effectLst/>
                <a:latin typeface="Arial"/>
                <a:ea typeface="Arial"/>
                <a:cs typeface="Arial"/>
                <a:sym typeface="Arial"/>
              </a:rPr>
              <a:t>都丟進 </a:t>
            </a:r>
            <a:r>
              <a:rPr lang="en-US" altLang="zh-TW" sz="1100" b="1" i="0" u="none" strike="noStrike" cap="none" dirty="0" err="1">
                <a:solidFill>
                  <a:srgbClr val="000000"/>
                </a:solidFill>
                <a:effectLst/>
                <a:latin typeface="Arial"/>
                <a:ea typeface="Arial"/>
                <a:cs typeface="Arial"/>
                <a:sym typeface="Arial"/>
              </a:rPr>
              <a:t>NeRF</a:t>
            </a:r>
            <a:r>
              <a:rPr lang="zh-TW" altLang="en-US" sz="1100" b="1" i="0" u="none" strike="noStrike" cap="none" dirty="0">
                <a:solidFill>
                  <a:srgbClr val="000000"/>
                </a:solidFill>
                <a:effectLst/>
                <a:latin typeface="Arial"/>
                <a:ea typeface="Arial"/>
                <a:cs typeface="Arial"/>
                <a:sym typeface="Arial"/>
              </a:rPr>
              <a:t>網路得到 </a:t>
            </a:r>
            <a:r>
              <a:rPr lang="en-US" altLang="zh-TW" sz="1100" b="1" i="0" u="none" strike="noStrike" cap="none" dirty="0">
                <a:solidFill>
                  <a:srgbClr val="000000"/>
                </a:solidFill>
                <a:effectLst/>
                <a:latin typeface="Arial"/>
                <a:ea typeface="Arial"/>
                <a:cs typeface="Arial"/>
                <a:sym typeface="Arial"/>
              </a:rPr>
              <a:t>emitted color </a:t>
            </a:r>
            <a:r>
              <a:rPr lang="zh-TW" altLang="en-US" sz="1100" b="1" i="0" u="none" strike="noStrike" cap="none" dirty="0">
                <a:solidFill>
                  <a:srgbClr val="000000"/>
                </a:solidFill>
                <a:effectLst/>
                <a:latin typeface="Arial"/>
                <a:ea typeface="Arial"/>
                <a:cs typeface="Arial"/>
                <a:sym typeface="Arial"/>
              </a:rPr>
              <a:t>與 </a:t>
            </a:r>
            <a:r>
              <a:rPr lang="en-US" altLang="zh-TW" sz="1100" b="1" i="0" u="none" strike="noStrike" cap="none" dirty="0">
                <a:solidFill>
                  <a:srgbClr val="000000"/>
                </a:solidFill>
                <a:effectLst/>
                <a:latin typeface="Arial"/>
                <a:ea typeface="Arial"/>
                <a:cs typeface="Arial"/>
                <a:sym typeface="Arial"/>
              </a:rPr>
              <a:t>volume density</a:t>
            </a:r>
            <a:r>
              <a:rPr lang="zh-TW" altLang="en-US" sz="1100" b="1" i="0" u="none" strike="noStrike" cap="none" dirty="0">
                <a:solidFill>
                  <a:srgbClr val="000000"/>
                </a:solidFill>
                <a:effectLst/>
                <a:latin typeface="Arial"/>
                <a:ea typeface="Arial"/>
                <a:cs typeface="Arial"/>
                <a:sym typeface="Arial"/>
              </a:rPr>
              <a:t>，最後用 </a:t>
            </a:r>
            <a:r>
              <a:rPr lang="en-US" altLang="zh-TW" sz="1100" b="1" i="0" u="none" strike="noStrike" cap="none" dirty="0">
                <a:solidFill>
                  <a:srgbClr val="000000"/>
                </a:solidFill>
                <a:effectLst/>
                <a:latin typeface="Arial"/>
                <a:ea typeface="Arial"/>
                <a:cs typeface="Arial"/>
                <a:sym typeface="Arial"/>
              </a:rPr>
              <a:t>Quadrature</a:t>
            </a:r>
            <a:r>
              <a:rPr lang="zh-TW" altLang="en-US" sz="1100" b="1" i="0" u="none" strike="noStrike" cap="none" dirty="0">
                <a:solidFill>
                  <a:srgbClr val="000000"/>
                </a:solidFill>
                <a:effectLst/>
                <a:latin typeface="Arial"/>
                <a:ea typeface="Arial"/>
                <a:cs typeface="Arial"/>
                <a:sym typeface="Arial"/>
              </a:rPr>
              <a:t>積分起來就是這個 </a:t>
            </a:r>
            <a:r>
              <a:rPr lang="en-US" altLang="zh-TW" sz="1100" b="1" i="0" u="none" strike="noStrike" cap="none" dirty="0">
                <a:solidFill>
                  <a:srgbClr val="000000"/>
                </a:solidFill>
                <a:effectLst/>
                <a:latin typeface="Arial"/>
                <a:ea typeface="Arial"/>
                <a:cs typeface="Arial"/>
                <a:sym typeface="Arial"/>
              </a:rPr>
              <a:t>pixel</a:t>
            </a:r>
            <a:r>
              <a:rPr lang="zh-TW" altLang="en-US" sz="1100" b="1" i="0" u="none" strike="noStrike" cap="none" dirty="0">
                <a:solidFill>
                  <a:srgbClr val="000000"/>
                </a:solidFill>
                <a:effectLst/>
                <a:latin typeface="Arial"/>
                <a:ea typeface="Arial"/>
                <a:cs typeface="Arial"/>
                <a:sym typeface="Arial"/>
              </a:rPr>
              <a:t>的顏色了</a:t>
            </a:r>
            <a:r>
              <a:rPr lang="zh-TW" altLang="en-US" sz="1100" b="0" i="0" u="none" strike="noStrike" cap="none" dirty="0">
                <a:solidFill>
                  <a:srgbClr val="000000"/>
                </a:solidFill>
                <a:effectLst/>
                <a:latin typeface="Arial"/>
                <a:ea typeface="Arial"/>
                <a:cs typeface="Arial"/>
                <a:sym typeface="Arial"/>
              </a:rPr>
              <a:t>。</a:t>
            </a:r>
          </a:p>
          <a:p>
            <a:pPr marL="158750" indent="0">
              <a:buNone/>
            </a:pPr>
            <a:r>
              <a:rPr lang="zh-TW" altLang="en-US" sz="1100" b="0" i="0" u="none" strike="noStrike" cap="none" dirty="0">
                <a:solidFill>
                  <a:srgbClr val="000000"/>
                </a:solidFill>
                <a:effectLst/>
                <a:latin typeface="Arial"/>
                <a:ea typeface="Arial"/>
                <a:cs typeface="Arial"/>
                <a:sym typeface="Arial"/>
              </a:rPr>
              <a:t>至於訓練的時候就簡單了，對於存在於 </a:t>
            </a:r>
            <a:r>
              <a:rPr lang="en-US" altLang="zh-TW" sz="1100" b="0" i="0" u="none" strike="noStrike" cap="none" dirty="0">
                <a:solidFill>
                  <a:srgbClr val="000000"/>
                </a:solidFill>
                <a:effectLst/>
                <a:latin typeface="Arial"/>
                <a:ea typeface="Arial"/>
                <a:cs typeface="Arial"/>
                <a:sym typeface="Arial"/>
              </a:rPr>
              <a:t>training data</a:t>
            </a:r>
            <a:r>
              <a:rPr lang="zh-TW" altLang="en-US" sz="1100" b="0" i="0" u="none" strike="noStrike" cap="none" dirty="0">
                <a:solidFill>
                  <a:srgbClr val="000000"/>
                </a:solidFill>
                <a:effectLst/>
                <a:latin typeface="Arial"/>
                <a:ea typeface="Arial"/>
                <a:cs typeface="Arial"/>
                <a:sym typeface="Arial"/>
              </a:rPr>
              <a:t>中的圖片都從 </a:t>
            </a:r>
            <a:r>
              <a:rPr lang="en-US" altLang="zh-TW" sz="1100" b="0" i="0" u="none" strike="noStrike" cap="none" dirty="0" err="1">
                <a:solidFill>
                  <a:srgbClr val="000000"/>
                </a:solidFill>
                <a:effectLst/>
                <a:latin typeface="Arial"/>
                <a:ea typeface="Arial"/>
                <a:cs typeface="Arial"/>
                <a:sym typeface="Arial"/>
              </a:rPr>
              <a:t>NeRF</a:t>
            </a:r>
            <a:r>
              <a:rPr lang="zh-TW" altLang="en-US" sz="1100" b="0" i="0" u="none" strike="noStrike" cap="none" dirty="0">
                <a:solidFill>
                  <a:srgbClr val="000000"/>
                </a:solidFill>
                <a:effectLst/>
                <a:latin typeface="Arial"/>
                <a:ea typeface="Arial"/>
                <a:cs typeface="Arial"/>
                <a:sym typeface="Arial"/>
              </a:rPr>
              <a:t>網路中渲染一張出來，然後直接計算他們兩個之間的 </a:t>
            </a:r>
            <a:r>
              <a:rPr lang="en-US" altLang="zh-TW" sz="1100" b="0" i="0" u="none" strike="noStrike" cap="none" dirty="0">
                <a:solidFill>
                  <a:srgbClr val="000000"/>
                </a:solidFill>
                <a:effectLst/>
                <a:latin typeface="Arial"/>
                <a:ea typeface="Arial"/>
                <a:cs typeface="Arial"/>
                <a:sym typeface="Arial"/>
              </a:rPr>
              <a:t>L2 loss</a:t>
            </a:r>
            <a:r>
              <a:rPr lang="zh-TW" altLang="en-US" sz="1100" b="0" i="0" u="none" strike="noStrike" cap="none" dirty="0">
                <a:solidFill>
                  <a:srgbClr val="000000"/>
                </a:solidFill>
                <a:effectLst/>
                <a:latin typeface="Arial"/>
                <a:ea typeface="Arial"/>
                <a:cs typeface="Arial"/>
                <a:sym typeface="Arial"/>
              </a:rPr>
              <a:t>。</a:t>
            </a:r>
          </a:p>
          <a:p>
            <a:pPr marL="158750" indent="0">
              <a:buNone/>
            </a:pPr>
            <a:endParaRPr lang="zh-TW" alt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altLang="zh-TW"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7842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 </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分為兩部分，一部分是特徵提取部分，另一部分是分類部分</a:t>
            </a:r>
            <a:endParaRPr lang="en-US" altLang="zh-TW" sz="1100" b="0" i="0" u="none" strike="noStrike" cap="none" dirty="0">
              <a:solidFill>
                <a:srgbClr val="000000"/>
              </a:solidFill>
              <a:effectLst/>
              <a:latin typeface="Arial"/>
              <a:ea typeface="Arial"/>
              <a:cs typeface="Arial"/>
              <a:sym typeface="Arial"/>
            </a:endParaRPr>
          </a:p>
          <a:p>
            <a:endParaRPr lang="en-US" altLang="zh-TW" sz="1100" b="0" i="0" u="none" strike="noStrike" cap="none" dirty="0">
              <a:solidFill>
                <a:srgbClr val="000000"/>
              </a:solidFill>
              <a:effectLst/>
              <a:latin typeface="Arial"/>
              <a:cs typeface="Arial"/>
              <a:sym typeface="Arial"/>
            </a:endParaRPr>
          </a:p>
          <a:p>
            <a:r>
              <a:rPr lang="zh-TW" altLang="en-US" sz="1100" b="0" i="0" u="none" strike="noStrike" cap="none" dirty="0">
                <a:solidFill>
                  <a:srgbClr val="000000"/>
                </a:solidFill>
                <a:effectLst/>
                <a:latin typeface="Arial"/>
                <a:ea typeface="Arial"/>
                <a:cs typeface="Arial"/>
                <a:sym typeface="Arial"/>
              </a:rPr>
              <a:t>特徵提取部分在圖片中的對應區域是</a:t>
            </a:r>
            <a:r>
              <a:rPr lang="en-US" altLang="zh-TW" sz="1100" b="0" i="0" u="none" strike="noStrike" cap="none" dirty="0" err="1">
                <a:solidFill>
                  <a:srgbClr val="000000"/>
                </a:solidFill>
                <a:effectLst/>
                <a:latin typeface="Arial"/>
                <a:ea typeface="Arial"/>
                <a:cs typeface="Arial"/>
                <a:sym typeface="Arial"/>
              </a:rPr>
              <a:t>Patch+Position</a:t>
            </a:r>
            <a:r>
              <a:rPr lang="en-US" altLang="zh-TW" sz="1100" b="0" i="0" u="none" strike="noStrike" cap="none" dirty="0">
                <a:solidFill>
                  <a:srgbClr val="000000"/>
                </a:solidFill>
                <a:effectLst/>
                <a:latin typeface="Arial"/>
                <a:ea typeface="Arial"/>
                <a:cs typeface="Arial"/>
                <a:sym typeface="Arial"/>
              </a:rPr>
              <a:t> Embedding</a:t>
            </a:r>
            <a:r>
              <a:rPr lang="zh-TW" altLang="en-US" sz="1100" b="0" i="0" u="none" strike="noStrike" cap="none" dirty="0">
                <a:solidFill>
                  <a:srgbClr val="000000"/>
                </a:solidFill>
                <a:effectLst/>
                <a:latin typeface="Arial"/>
                <a:ea typeface="Arial"/>
                <a:cs typeface="Arial"/>
                <a:sym typeface="Arial"/>
              </a:rPr>
              <a:t>和</a:t>
            </a:r>
            <a:r>
              <a:rPr lang="en-US" altLang="zh-TW" sz="1100" b="0" i="0" u="none" strike="noStrike" cap="none" dirty="0">
                <a:solidFill>
                  <a:srgbClr val="000000"/>
                </a:solidFill>
                <a:effectLst/>
                <a:latin typeface="Arial"/>
                <a:ea typeface="Arial"/>
                <a:cs typeface="Arial"/>
                <a:sym typeface="Arial"/>
              </a:rPr>
              <a:t>Transformer Encoder</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r>
              <a:rPr lang="en-US" altLang="zh-TW" sz="1100" b="0" i="0" u="none" strike="noStrike" cap="none" dirty="0" err="1">
                <a:solidFill>
                  <a:srgbClr val="000000"/>
                </a:solidFill>
                <a:effectLst/>
                <a:latin typeface="Arial"/>
                <a:ea typeface="Arial"/>
                <a:cs typeface="Arial"/>
                <a:sym typeface="Arial"/>
              </a:rPr>
              <a:t>Patch+Position</a:t>
            </a:r>
            <a:r>
              <a:rPr lang="en-US" altLang="zh-TW" sz="1100" b="0" i="0" u="none" strike="noStrike" cap="none" dirty="0">
                <a:solidFill>
                  <a:srgbClr val="000000"/>
                </a:solidFill>
                <a:effectLst/>
                <a:latin typeface="Arial"/>
                <a:ea typeface="Arial"/>
                <a:cs typeface="Arial"/>
                <a:sym typeface="Arial"/>
              </a:rPr>
              <a:t> Embedding</a:t>
            </a:r>
            <a:r>
              <a:rPr lang="zh-TW" altLang="en-US" sz="1100" b="0" i="0" u="none" strike="noStrike" cap="none" dirty="0">
                <a:solidFill>
                  <a:srgbClr val="000000"/>
                </a:solidFill>
                <a:effectLst/>
                <a:latin typeface="Arial"/>
                <a:ea typeface="Arial"/>
                <a:cs typeface="Arial"/>
                <a:sym typeface="Arial"/>
              </a:rPr>
              <a:t>的作用</a:t>
            </a:r>
            <a:r>
              <a:rPr lang="zh-TW" altLang="en-US" sz="1100" b="1" i="0" u="none" strike="noStrike" cap="none" dirty="0">
                <a:solidFill>
                  <a:srgbClr val="000000"/>
                </a:solidFill>
                <a:effectLst/>
                <a:latin typeface="Arial"/>
                <a:ea typeface="Arial"/>
                <a:cs typeface="Arial"/>
                <a:sym typeface="Arial"/>
              </a:rPr>
              <a:t>主要是對輸入進來的圖片進行分塊處理</a:t>
            </a:r>
            <a:r>
              <a:rPr lang="zh-TW" altLang="en-US" sz="1100" b="0" i="0" u="none" strike="noStrike" cap="none" dirty="0">
                <a:solidFill>
                  <a:srgbClr val="000000"/>
                </a:solidFill>
                <a:effectLst/>
                <a:latin typeface="Arial"/>
                <a:ea typeface="Arial"/>
                <a:cs typeface="Arial"/>
                <a:sym typeface="Arial"/>
              </a:rPr>
              <a:t>，每隔一定的區域大小劃分圖片塊。然後</a:t>
            </a:r>
            <a:r>
              <a:rPr lang="zh-TW" altLang="en-US" sz="1100" b="1" i="0" u="none" strike="noStrike" cap="none" dirty="0">
                <a:solidFill>
                  <a:srgbClr val="000000"/>
                </a:solidFill>
                <a:effectLst/>
                <a:latin typeface="Arial"/>
                <a:ea typeface="Arial"/>
                <a:cs typeface="Arial"/>
                <a:sym typeface="Arial"/>
              </a:rPr>
              <a:t>將劃分後的圖片塊組合成序列</a:t>
            </a:r>
            <a:r>
              <a:rPr lang="zh-TW" altLang="en-US" sz="1100" b="0" i="0" u="none" strike="noStrike" cap="none" dirty="0">
                <a:solidFill>
                  <a:srgbClr val="000000"/>
                </a:solidFill>
                <a:effectLst/>
                <a:latin typeface="Arial"/>
                <a:ea typeface="Arial"/>
                <a:cs typeface="Arial"/>
                <a:sym typeface="Arial"/>
              </a:rPr>
              <a:t>。在獲得序列資訊後，傳入</a:t>
            </a:r>
            <a:r>
              <a:rPr lang="en-US" altLang="zh-TW" sz="1100" b="0" i="0" u="none" strike="noStrike" cap="none" dirty="0">
                <a:solidFill>
                  <a:srgbClr val="000000"/>
                </a:solidFill>
                <a:effectLst/>
                <a:latin typeface="Arial"/>
                <a:ea typeface="Arial"/>
                <a:cs typeface="Arial"/>
                <a:sym typeface="Arial"/>
              </a:rPr>
              <a:t>Transformer Encoder</a:t>
            </a:r>
            <a:r>
              <a:rPr lang="zh-TW" altLang="en-US" sz="1100" b="0" i="0" u="none" strike="noStrike" cap="none" dirty="0">
                <a:solidFill>
                  <a:srgbClr val="000000"/>
                </a:solidFill>
                <a:effectLst/>
                <a:latin typeface="Arial"/>
                <a:ea typeface="Arial"/>
                <a:cs typeface="Arial"/>
                <a:sym typeface="Arial"/>
              </a:rPr>
              <a:t>進行特徵提取，這是</a:t>
            </a:r>
            <a:r>
              <a:rPr lang="en-US" altLang="zh-TW" sz="1100" b="0" i="0" u="none" strike="noStrike" cap="none" dirty="0">
                <a:solidFill>
                  <a:srgbClr val="000000"/>
                </a:solidFill>
                <a:effectLst/>
                <a:latin typeface="Arial"/>
                <a:ea typeface="Arial"/>
                <a:cs typeface="Arial"/>
                <a:sym typeface="Arial"/>
              </a:rPr>
              <a:t>Transformer</a:t>
            </a:r>
            <a:r>
              <a:rPr lang="zh-TW" altLang="en-US" sz="1100" b="0" i="0" u="none" strike="noStrike" cap="none" dirty="0">
                <a:solidFill>
                  <a:srgbClr val="000000"/>
                </a:solidFill>
                <a:effectLst/>
                <a:latin typeface="Arial"/>
                <a:ea typeface="Arial"/>
                <a:cs typeface="Arial"/>
                <a:sym typeface="Arial"/>
              </a:rPr>
              <a:t>特有的</a:t>
            </a:r>
            <a:r>
              <a:rPr lang="en-US" altLang="zh-TW" sz="1100" b="0" i="0" u="none" strike="noStrike" cap="none" dirty="0">
                <a:solidFill>
                  <a:srgbClr val="000000"/>
                </a:solidFill>
                <a:effectLst/>
                <a:latin typeface="Arial"/>
                <a:ea typeface="Arial"/>
                <a:cs typeface="Arial"/>
                <a:sym typeface="Arial"/>
              </a:rPr>
              <a:t>Multi-head Self-attention</a:t>
            </a:r>
            <a:r>
              <a:rPr lang="zh-TW" altLang="en-US" sz="1100" b="0" i="0" u="none" strike="noStrike" cap="none" dirty="0">
                <a:solidFill>
                  <a:srgbClr val="000000"/>
                </a:solidFill>
                <a:effectLst/>
                <a:latin typeface="Arial"/>
                <a:ea typeface="Arial"/>
                <a:cs typeface="Arial"/>
                <a:sym typeface="Arial"/>
              </a:rPr>
              <a:t>結構，</a:t>
            </a:r>
            <a:r>
              <a:rPr lang="zh-TW" altLang="en-US" sz="1100" b="1" i="0" u="none" strike="noStrike" cap="none" dirty="0">
                <a:solidFill>
                  <a:srgbClr val="000000"/>
                </a:solidFill>
                <a:effectLst/>
                <a:latin typeface="Arial"/>
                <a:ea typeface="Arial"/>
                <a:cs typeface="Arial"/>
                <a:sym typeface="Arial"/>
              </a:rPr>
              <a:t>通過自注意力機制，關注每個圖片塊的重要程度。</a:t>
            </a:r>
            <a:endParaRPr lang="en-US" altLang="zh-TW" sz="1100" b="1" i="0" u="none" strike="noStrike" cap="none" dirty="0">
              <a:solidFill>
                <a:srgbClr val="000000"/>
              </a:solidFill>
              <a:effectLst/>
              <a:latin typeface="Arial"/>
              <a:ea typeface="Arial"/>
              <a:cs typeface="Arial"/>
              <a:sym typeface="Arial"/>
            </a:endParaRPr>
          </a:p>
          <a:p>
            <a:endParaRPr lang="en-US" altLang="zh-TW" sz="1100" b="1" i="0" u="none" strike="noStrike" cap="none" dirty="0">
              <a:solidFill>
                <a:srgbClr val="000000"/>
              </a:solidFill>
              <a:effectLst/>
              <a:latin typeface="Arial"/>
              <a:ea typeface="Arial"/>
              <a:cs typeface="Arial"/>
              <a:sym typeface="Arial"/>
            </a:endParaRPr>
          </a:p>
          <a:p>
            <a:r>
              <a:rPr lang="zh-TW" altLang="en-US" sz="1100" b="0" i="0" u="none" strike="noStrike" cap="none" dirty="0">
                <a:solidFill>
                  <a:srgbClr val="000000"/>
                </a:solidFill>
                <a:effectLst/>
                <a:latin typeface="Arial"/>
                <a:ea typeface="Arial"/>
                <a:cs typeface="Arial"/>
                <a:sym typeface="Arial"/>
              </a:rPr>
              <a:t>在分類部分，利用提取到的特徵進行分類。在進行特徵提取的時候，我們會在圖片序列中新增上</a:t>
            </a:r>
            <a:r>
              <a:rPr lang="en-US" altLang="zh-TW" sz="1100" b="0" i="0" u="none" strike="noStrike" cap="none" dirty="0">
                <a:solidFill>
                  <a:srgbClr val="000000"/>
                </a:solidFill>
                <a:effectLst/>
                <a:latin typeface="Arial"/>
                <a:ea typeface="Arial"/>
                <a:cs typeface="Arial"/>
                <a:sym typeface="Arial"/>
              </a:rPr>
              <a:t>Class Token</a:t>
            </a:r>
            <a:r>
              <a:rPr lang="zh-TW" altLang="en-US" sz="1100" b="0" i="0" u="none" strike="noStrike" cap="none" dirty="0">
                <a:solidFill>
                  <a:srgbClr val="000000"/>
                </a:solidFill>
                <a:effectLst/>
                <a:latin typeface="Arial"/>
                <a:ea typeface="Arial"/>
                <a:cs typeface="Arial"/>
                <a:sym typeface="Arial"/>
              </a:rPr>
              <a:t>，</a:t>
            </a:r>
            <a:r>
              <a:rPr lang="zh-TW" altLang="en-US" sz="1100" b="1" i="0" u="none" strike="noStrike" cap="none" dirty="0">
                <a:solidFill>
                  <a:srgbClr val="000000"/>
                </a:solidFill>
                <a:effectLst/>
                <a:latin typeface="Arial"/>
                <a:ea typeface="Arial"/>
                <a:cs typeface="Arial"/>
                <a:sym typeface="Arial"/>
              </a:rPr>
              <a:t>該</a:t>
            </a:r>
            <a:r>
              <a:rPr lang="en-US" altLang="zh-TW" sz="1100" b="1" i="0" u="none" strike="noStrike" cap="none" dirty="0">
                <a:solidFill>
                  <a:srgbClr val="000000"/>
                </a:solidFill>
                <a:effectLst/>
                <a:latin typeface="Arial"/>
                <a:ea typeface="Arial"/>
                <a:cs typeface="Arial"/>
                <a:sym typeface="Arial"/>
              </a:rPr>
              <a:t>Token</a:t>
            </a:r>
            <a:r>
              <a:rPr lang="zh-TW" altLang="en-US" sz="1100" b="1" i="0" u="none" strike="noStrike" cap="none" dirty="0">
                <a:solidFill>
                  <a:srgbClr val="000000"/>
                </a:solidFill>
                <a:effectLst/>
                <a:latin typeface="Arial"/>
                <a:ea typeface="Arial"/>
                <a:cs typeface="Arial"/>
                <a:sym typeface="Arial"/>
              </a:rPr>
              <a:t>會作為一個單位的序列資訊</a:t>
            </a:r>
            <a:r>
              <a:rPr lang="zh-TW" altLang="en-US" sz="1100" b="0" i="0" u="none" strike="noStrike" cap="none" dirty="0">
                <a:solidFill>
                  <a:srgbClr val="000000"/>
                </a:solidFill>
                <a:effectLst/>
                <a:latin typeface="Arial"/>
                <a:ea typeface="Arial"/>
                <a:cs typeface="Arial"/>
                <a:sym typeface="Arial"/>
              </a:rPr>
              <a:t>一起進行特徵提取，提取的過程中，</a:t>
            </a:r>
            <a:r>
              <a:rPr lang="zh-TW" altLang="en-US" sz="1100" b="1" i="0" u="none" strike="noStrike" cap="none" dirty="0">
                <a:solidFill>
                  <a:srgbClr val="000000"/>
                </a:solidFill>
                <a:effectLst/>
                <a:latin typeface="Arial"/>
                <a:ea typeface="Arial"/>
                <a:cs typeface="Arial"/>
                <a:sym typeface="Arial"/>
              </a:rPr>
              <a:t>該</a:t>
            </a:r>
            <a:r>
              <a:rPr lang="en-US" altLang="zh-TW" sz="1100" b="1" i="0" u="none" strike="noStrike" cap="none" dirty="0">
                <a:solidFill>
                  <a:srgbClr val="000000"/>
                </a:solidFill>
                <a:effectLst/>
                <a:latin typeface="Arial"/>
                <a:ea typeface="Arial"/>
                <a:cs typeface="Arial"/>
                <a:sym typeface="Arial"/>
              </a:rPr>
              <a:t>Class Token</a:t>
            </a:r>
            <a:r>
              <a:rPr lang="zh-TW" altLang="en-US" sz="1100" b="1" i="0" u="none" strike="noStrike" cap="none" dirty="0">
                <a:solidFill>
                  <a:srgbClr val="000000"/>
                </a:solidFill>
                <a:effectLst/>
                <a:latin typeface="Arial"/>
                <a:ea typeface="Arial"/>
                <a:cs typeface="Arial"/>
                <a:sym typeface="Arial"/>
              </a:rPr>
              <a:t>會與其它的特徵進行特徵互動，融合其它圖片序列的特徵</a:t>
            </a:r>
            <a:r>
              <a:rPr lang="zh-TW" altLang="en-US" sz="1100" b="0" i="0" u="none" strike="noStrike" cap="none" dirty="0">
                <a:solidFill>
                  <a:srgbClr val="000000"/>
                </a:solidFill>
                <a:effectLst/>
                <a:latin typeface="Arial"/>
                <a:ea typeface="Arial"/>
                <a:cs typeface="Arial"/>
                <a:sym typeface="Arial"/>
              </a:rPr>
              <a:t>。最終，我們利用</a:t>
            </a:r>
            <a:r>
              <a:rPr lang="en-US" altLang="zh-TW" sz="1100" b="0" i="0" u="none" strike="noStrike" cap="none" dirty="0">
                <a:solidFill>
                  <a:srgbClr val="000000"/>
                </a:solidFill>
                <a:effectLst/>
                <a:latin typeface="Arial"/>
                <a:ea typeface="Arial"/>
                <a:cs typeface="Arial"/>
                <a:sym typeface="Arial"/>
              </a:rPr>
              <a:t>Multi-head Self-attention</a:t>
            </a:r>
            <a:r>
              <a:rPr lang="zh-TW" altLang="en-US" sz="1100" b="0" i="0" u="none" strike="noStrike" cap="none" dirty="0">
                <a:solidFill>
                  <a:srgbClr val="000000"/>
                </a:solidFill>
                <a:effectLst/>
                <a:latin typeface="Arial"/>
                <a:ea typeface="Arial"/>
                <a:cs typeface="Arial"/>
                <a:sym typeface="Arial"/>
              </a:rPr>
              <a:t>結構提取特徵後的</a:t>
            </a:r>
            <a:r>
              <a:rPr lang="en-US" altLang="zh-TW" sz="1100" b="0" i="0" u="none" strike="noStrike" cap="none" dirty="0">
                <a:solidFill>
                  <a:srgbClr val="000000"/>
                </a:solidFill>
                <a:effectLst/>
                <a:latin typeface="Arial"/>
                <a:ea typeface="Arial"/>
                <a:cs typeface="Arial"/>
                <a:sym typeface="Arial"/>
              </a:rPr>
              <a:t>Class Token</a:t>
            </a:r>
            <a:r>
              <a:rPr lang="zh-TW" altLang="en-US" sz="1100" b="0" i="0" u="none" strike="noStrike" cap="none" dirty="0">
                <a:solidFill>
                  <a:srgbClr val="000000"/>
                </a:solidFill>
                <a:effectLst/>
                <a:latin typeface="Arial"/>
                <a:ea typeface="Arial"/>
                <a:cs typeface="Arial"/>
                <a:sym typeface="Arial"/>
              </a:rPr>
              <a:t>進行全連線分類。</a:t>
            </a:r>
            <a:endParaRPr lang="en-US" altLang="zh-TW" sz="1100" b="1"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32607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572cc501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572cc501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Why</a:t>
            </a:r>
            <a:r>
              <a:rPr lang="zh-TW" altLang="en-US" dirty="0"/>
              <a:t>用</a:t>
            </a:r>
            <a:r>
              <a:rPr lang="en-US" altLang="zh-TW" dirty="0" err="1"/>
              <a:t>ViT</a:t>
            </a:r>
            <a:r>
              <a:rPr lang="en-US" altLang="zh-TW" dirty="0"/>
              <a:t>?</a:t>
            </a:r>
            <a:r>
              <a:rPr lang="zh-TW" altLang="en-US" dirty="0"/>
              <a:t>  因為</a:t>
            </a:r>
            <a:r>
              <a:rPr lang="en-US" altLang="zh-TW" dirty="0"/>
              <a:t>in Occluded Regions…</a:t>
            </a:r>
          </a:p>
          <a:p>
            <a:r>
              <a:rPr lang="en-US" altLang="zh-TW" dirty="0"/>
              <a:t>using </a:t>
            </a:r>
            <a:r>
              <a:rPr lang="en-US" altLang="zh-TW" dirty="0" err="1"/>
              <a:t>ViT</a:t>
            </a:r>
            <a:r>
              <a:rPr lang="en-US" altLang="zh-TW" dirty="0"/>
              <a:t> to learn the long-range dependencies between features.</a:t>
            </a:r>
          </a:p>
          <a:p>
            <a:endParaRPr lang="en-US" altLang="zh-TW" dirty="0"/>
          </a:p>
          <a:p>
            <a:pPr marL="457200" indent="-298450"/>
            <a:r>
              <a:rPr lang="en-US" altLang="zh-TW" dirty="0"/>
              <a:t>Recent works infer the 3D shape and appearance by projecting the input image features on the queried 3D point to predict the color and density(</a:t>
            </a:r>
            <a:r>
              <a:rPr lang="zh-TW" altLang="en-US" dirty="0"/>
              <a:t>未對資料加以處理</a:t>
            </a:r>
            <a:r>
              <a:rPr lang="en-US" altLang="zh-TW" dirty="0"/>
              <a:t>)</a:t>
            </a:r>
            <a:r>
              <a:rPr lang="zh-TW" altLang="en-US" dirty="0"/>
              <a:t> </a:t>
            </a:r>
            <a:endParaRPr lang="en-US" altLang="zh-TW" dirty="0"/>
          </a:p>
          <a:p>
            <a:pPr marL="914400" lvl="1" indent="-298450"/>
            <a:r>
              <a:rPr lang="en-US" altLang="zh-TW" dirty="0"/>
              <a:t>rendering target views close to the input view </a:t>
            </a:r>
            <a:r>
              <a:rPr lang="en-US" altLang="zh-TW" dirty="0">
                <a:sym typeface="Wingdings" panose="05000000000000000000" pitchFamily="2" charset="2"/>
              </a:rPr>
              <a:t></a:t>
            </a:r>
            <a:r>
              <a:rPr lang="en-US" altLang="zh-TW" dirty="0"/>
              <a:t> </a:t>
            </a:r>
            <a:r>
              <a:rPr lang="zh-TW" altLang="en-US" dirty="0"/>
              <a:t>表現好</a:t>
            </a:r>
            <a:endParaRPr lang="en-US" altLang="zh-TW" dirty="0"/>
          </a:p>
          <a:p>
            <a:pPr marL="914400" lvl="1" indent="-298450"/>
            <a:r>
              <a:rPr lang="zh-TW" altLang="en-US" dirty="0"/>
              <a:t>否則</a:t>
            </a:r>
            <a:r>
              <a:rPr lang="en-US" altLang="zh-TW" dirty="0"/>
              <a:t> </a:t>
            </a:r>
            <a:r>
              <a:rPr lang="en-US" altLang="zh-TW" dirty="0">
                <a:sym typeface="Wingdings" panose="05000000000000000000" pitchFamily="2" charset="2"/>
              </a:rPr>
              <a:t></a:t>
            </a:r>
            <a:r>
              <a:rPr lang="en-US" altLang="zh-TW" dirty="0"/>
              <a:t> </a:t>
            </a:r>
            <a:r>
              <a:rPr lang="zh-TW" altLang="en-US" dirty="0"/>
              <a:t>隨著角度差越多越退化</a:t>
            </a:r>
            <a:endParaRPr lang="en-US" altLang="zh-TW" dirty="0"/>
          </a:p>
          <a:p>
            <a:pPr marL="158750" indent="0">
              <a:buNone/>
            </a:pPr>
            <a:endParaRPr lang="en-US" altLang="zh-TW" dirty="0"/>
          </a:p>
          <a:p>
            <a:pPr marL="457200" indent="-298450"/>
            <a:r>
              <a:rPr lang="en-US" altLang="zh-TW" dirty="0" err="1"/>
              <a:t>PixelNeRF</a:t>
            </a:r>
            <a:r>
              <a:rPr lang="en-US" altLang="zh-TW" dirty="0"/>
              <a:t> , query features along the ray, which corresponds to the car’s window in the input view (red cross). </a:t>
            </a:r>
          </a:p>
          <a:p>
            <a:pPr marL="457200" indent="-298450"/>
            <a:r>
              <a:rPr lang="en-US" altLang="zh-TW" dirty="0"/>
              <a:t>Our method uses </a:t>
            </a:r>
            <a:r>
              <a:rPr lang="en-US" altLang="zh-TW" b="1" dirty="0"/>
              <a:t>self-attention to learn long-range dependencies</a:t>
            </a:r>
            <a:r>
              <a:rPr lang="en-US" altLang="zh-TW" dirty="0"/>
              <a:t>, which is able to </a:t>
            </a:r>
            <a:r>
              <a:rPr lang="en-US" altLang="zh-TW" b="1" dirty="0"/>
              <a:t>find the most related features in the source view</a:t>
            </a:r>
            <a:r>
              <a:rPr lang="en-US" altLang="zh-TW" dirty="0"/>
              <a:t> (green dot) for rendering a clear target view. </a:t>
            </a:r>
          </a:p>
          <a:p>
            <a:endParaRPr lang="en-US" altLang="zh-TW" dirty="0"/>
          </a:p>
        </p:txBody>
      </p:sp>
    </p:spTree>
    <p:extLst>
      <p:ext uri="{BB962C8B-B14F-4D97-AF65-F5344CB8AC3E}">
        <p14:creationId xmlns:p14="http://schemas.microsoft.com/office/powerpoint/2010/main" val="294358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074872" y="1229825"/>
            <a:ext cx="4994400" cy="2052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074738" y="3489775"/>
            <a:ext cx="4994400" cy="423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12" name="Google Shape;12;p2"/>
          <p:cNvCxnSpPr/>
          <p:nvPr/>
        </p:nvCxnSpPr>
        <p:spPr>
          <a:xfrm>
            <a:off x="720000" y="3386100"/>
            <a:ext cx="7704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1_1_1">
    <p:spTree>
      <p:nvGrpSpPr>
        <p:cNvPr id="1" name="Shape 2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LANK_1_1_1_1_1_1_1_2">
    <p:spTree>
      <p:nvGrpSpPr>
        <p:cNvPr id="1" name="Shape 250"/>
        <p:cNvGrpSpPr/>
        <p:nvPr/>
      </p:nvGrpSpPr>
      <p:grpSpPr>
        <a:xfrm>
          <a:off x="0" y="0"/>
          <a:ext cx="0" cy="0"/>
          <a:chOff x="0" y="0"/>
          <a:chExt cx="0" cy="0"/>
        </a:xfrm>
      </p:grpSpPr>
      <p:sp>
        <p:nvSpPr>
          <p:cNvPr id="251" name="Google Shape;251;p31"/>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2328150" y="2722863"/>
            <a:ext cx="4487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2328025" y="946350"/>
            <a:ext cx="4487700" cy="16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328025" y="3564663"/>
            <a:ext cx="4487700" cy="3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 name="Google Shape;18;p3"/>
          <p:cNvGrpSpPr/>
          <p:nvPr/>
        </p:nvGrpSpPr>
        <p:grpSpPr>
          <a:xfrm>
            <a:off x="720000" y="2594738"/>
            <a:ext cx="7704000" cy="1602400"/>
            <a:chOff x="720000" y="2594738"/>
            <a:chExt cx="7704000" cy="1602400"/>
          </a:xfrm>
        </p:grpSpPr>
        <p:cxnSp>
          <p:nvCxnSpPr>
            <p:cNvPr id="19" name="Google Shape;19;p3"/>
            <p:cNvCxnSpPr/>
            <p:nvPr/>
          </p:nvCxnSpPr>
          <p:spPr>
            <a:xfrm>
              <a:off x="720000" y="4197138"/>
              <a:ext cx="7704000" cy="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3"/>
            <p:cNvCxnSpPr/>
            <p:nvPr/>
          </p:nvCxnSpPr>
          <p:spPr>
            <a:xfrm>
              <a:off x="720000" y="2594738"/>
              <a:ext cx="7704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720000" y="386750"/>
            <a:ext cx="7704000" cy="564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720000" y="1083825"/>
            <a:ext cx="7704000" cy="351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arenR"/>
              <a:defRPr sz="1200"/>
            </a:lvl1pPr>
            <a:lvl2pPr marL="914400" lvl="1" indent="-317500" rtl="0">
              <a:lnSpc>
                <a:spcPct val="115000"/>
              </a:lnSpc>
              <a:spcBef>
                <a:spcPts val="1600"/>
              </a:spcBef>
              <a:spcAft>
                <a:spcPts val="0"/>
              </a:spcAft>
              <a:buSzPts val="1400"/>
              <a:buAutoNum type="alphaLcParenR"/>
              <a:defRPr/>
            </a:lvl2pPr>
            <a:lvl3pPr marL="1371600" lvl="2" indent="-317500" rtl="0">
              <a:lnSpc>
                <a:spcPct val="115000"/>
              </a:lnSpc>
              <a:spcBef>
                <a:spcPts val="1600"/>
              </a:spcBef>
              <a:spcAft>
                <a:spcPts val="0"/>
              </a:spcAft>
              <a:buSzPts val="1400"/>
              <a:buAutoNum type="romanLcParenR"/>
              <a:defRPr/>
            </a:lvl3pPr>
            <a:lvl4pPr marL="1828800" lvl="3" indent="-317500" rtl="0">
              <a:lnSpc>
                <a:spcPct val="115000"/>
              </a:lnSpc>
              <a:spcBef>
                <a:spcPts val="1600"/>
              </a:spcBef>
              <a:spcAft>
                <a:spcPts val="0"/>
              </a:spcAft>
              <a:buSzPts val="1400"/>
              <a:buAutoNum type="arabicParenBoth"/>
              <a:defRPr/>
            </a:lvl4pPr>
            <a:lvl5pPr marL="2286000" lvl="4" indent="-317500" rtl="0">
              <a:lnSpc>
                <a:spcPct val="115000"/>
              </a:lnSpc>
              <a:spcBef>
                <a:spcPts val="1600"/>
              </a:spcBef>
              <a:spcAft>
                <a:spcPts val="0"/>
              </a:spcAft>
              <a:buSzPts val="1400"/>
              <a:buAutoNum type="alphaLcParenBoth"/>
              <a:defRPr/>
            </a:lvl5pPr>
            <a:lvl6pPr marL="2743200" lvl="5" indent="-317500" rtl="0">
              <a:lnSpc>
                <a:spcPct val="115000"/>
              </a:lnSpc>
              <a:spcBef>
                <a:spcPts val="1600"/>
              </a:spcBef>
              <a:spcAft>
                <a:spcPts val="0"/>
              </a:spcAft>
              <a:buSzPts val="1400"/>
              <a:buAutoNum type="romanLcParenBoth"/>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cxnSp>
        <p:nvCxnSpPr>
          <p:cNvPr id="25" name="Google Shape;25;p4"/>
          <p:cNvCxnSpPr/>
          <p:nvPr/>
        </p:nvCxnSpPr>
        <p:spPr>
          <a:xfrm>
            <a:off x="720000" y="1019175"/>
            <a:ext cx="7704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67"/>
        <p:cNvGrpSpPr/>
        <p:nvPr/>
      </p:nvGrpSpPr>
      <p:grpSpPr>
        <a:xfrm>
          <a:off x="0" y="0"/>
          <a:ext cx="0" cy="0"/>
          <a:chOff x="0" y="0"/>
          <a:chExt cx="0" cy="0"/>
        </a:xfrm>
      </p:grpSpPr>
      <p:sp>
        <p:nvSpPr>
          <p:cNvPr id="68" name="Google Shape;68;p13"/>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title"/>
          </p:nvPr>
        </p:nvSpPr>
        <p:spPr>
          <a:xfrm>
            <a:off x="3936300" y="1953438"/>
            <a:ext cx="448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3"/>
          <p:cNvSpPr txBox="1">
            <a:spLocks noGrp="1"/>
          </p:cNvSpPr>
          <p:nvPr>
            <p:ph type="title" idx="2" hasCustomPrompt="1"/>
          </p:nvPr>
        </p:nvSpPr>
        <p:spPr>
          <a:xfrm>
            <a:off x="720000" y="1747475"/>
            <a:ext cx="2927400" cy="16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71" name="Google Shape;71;p13"/>
          <p:cNvSpPr txBox="1">
            <a:spLocks noGrp="1"/>
          </p:cNvSpPr>
          <p:nvPr>
            <p:ph type="subTitle" idx="1"/>
          </p:nvPr>
        </p:nvSpPr>
        <p:spPr>
          <a:xfrm>
            <a:off x="3936175" y="2795238"/>
            <a:ext cx="4487700" cy="3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2" name="Google Shape;72;p13"/>
          <p:cNvGrpSpPr/>
          <p:nvPr/>
        </p:nvGrpSpPr>
        <p:grpSpPr>
          <a:xfrm flipH="1">
            <a:off x="3561900" y="540000"/>
            <a:ext cx="4862100" cy="4063500"/>
            <a:chOff x="720000" y="540000"/>
            <a:chExt cx="4862100" cy="4063500"/>
          </a:xfrm>
        </p:grpSpPr>
        <p:cxnSp>
          <p:nvCxnSpPr>
            <p:cNvPr id="73" name="Google Shape;73;p13"/>
            <p:cNvCxnSpPr/>
            <p:nvPr/>
          </p:nvCxnSpPr>
          <p:spPr>
            <a:xfrm>
              <a:off x="720000" y="3372925"/>
              <a:ext cx="4862100" cy="0"/>
            </a:xfrm>
            <a:prstGeom prst="straightConnector1">
              <a:avLst/>
            </a:prstGeom>
            <a:noFill/>
            <a:ln w="9525" cap="flat" cmpd="sng">
              <a:solidFill>
                <a:schemeClr val="dk1"/>
              </a:solidFill>
              <a:prstDash val="solid"/>
              <a:round/>
              <a:headEnd type="none" w="med" len="med"/>
              <a:tailEnd type="none" w="med" len="med"/>
            </a:ln>
          </p:spPr>
        </p:cxnSp>
        <p:cxnSp>
          <p:nvCxnSpPr>
            <p:cNvPr id="74" name="Google Shape;74;p13"/>
            <p:cNvCxnSpPr/>
            <p:nvPr/>
          </p:nvCxnSpPr>
          <p:spPr>
            <a:xfrm>
              <a:off x="720000" y="1770525"/>
              <a:ext cx="4862100" cy="0"/>
            </a:xfrm>
            <a:prstGeom prst="straightConnector1">
              <a:avLst/>
            </a:prstGeom>
            <a:noFill/>
            <a:ln w="9525" cap="flat" cmpd="sng">
              <a:solidFill>
                <a:schemeClr val="dk1"/>
              </a:solidFill>
              <a:prstDash val="solid"/>
              <a:round/>
              <a:headEnd type="none" w="med" len="med"/>
              <a:tailEnd type="none" w="med" len="med"/>
            </a:ln>
          </p:spPr>
        </p:cxnSp>
        <p:cxnSp>
          <p:nvCxnSpPr>
            <p:cNvPr id="75" name="Google Shape;75;p13"/>
            <p:cNvCxnSpPr/>
            <p:nvPr/>
          </p:nvCxnSpPr>
          <p:spPr>
            <a:xfrm rot="10800000">
              <a:off x="5582100" y="540000"/>
              <a:ext cx="0" cy="4063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3">
  <p:cSld name="SECTION_HEADER_1_1">
    <p:spTree>
      <p:nvGrpSpPr>
        <p:cNvPr id="1" name="Shape 76"/>
        <p:cNvGrpSpPr/>
        <p:nvPr/>
      </p:nvGrpSpPr>
      <p:grpSpPr>
        <a:xfrm>
          <a:off x="0" y="0"/>
          <a:ext cx="0" cy="0"/>
          <a:chOff x="0" y="0"/>
          <a:chExt cx="0" cy="0"/>
        </a:xfrm>
      </p:grpSpPr>
      <p:sp>
        <p:nvSpPr>
          <p:cNvPr id="77" name="Google Shape;77;p14"/>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a:spLocks noGrp="1"/>
          </p:cNvSpPr>
          <p:nvPr>
            <p:ph type="title"/>
          </p:nvPr>
        </p:nvSpPr>
        <p:spPr>
          <a:xfrm>
            <a:off x="720125" y="1953438"/>
            <a:ext cx="448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14"/>
          <p:cNvSpPr txBox="1">
            <a:spLocks noGrp="1"/>
          </p:cNvSpPr>
          <p:nvPr>
            <p:ph type="title" idx="2" hasCustomPrompt="1"/>
          </p:nvPr>
        </p:nvSpPr>
        <p:spPr>
          <a:xfrm>
            <a:off x="5496600" y="1747475"/>
            <a:ext cx="2927400" cy="16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80" name="Google Shape;80;p14"/>
          <p:cNvSpPr txBox="1">
            <a:spLocks noGrp="1"/>
          </p:cNvSpPr>
          <p:nvPr>
            <p:ph type="subTitle" idx="1"/>
          </p:nvPr>
        </p:nvSpPr>
        <p:spPr>
          <a:xfrm>
            <a:off x="720000" y="2795238"/>
            <a:ext cx="4487700" cy="3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1" name="Google Shape;81;p14"/>
          <p:cNvGrpSpPr/>
          <p:nvPr/>
        </p:nvGrpSpPr>
        <p:grpSpPr>
          <a:xfrm>
            <a:off x="720000" y="540000"/>
            <a:ext cx="4862100" cy="4063500"/>
            <a:chOff x="720000" y="540000"/>
            <a:chExt cx="4862100" cy="4063500"/>
          </a:xfrm>
        </p:grpSpPr>
        <p:cxnSp>
          <p:nvCxnSpPr>
            <p:cNvPr id="82" name="Google Shape;82;p14"/>
            <p:cNvCxnSpPr/>
            <p:nvPr/>
          </p:nvCxnSpPr>
          <p:spPr>
            <a:xfrm>
              <a:off x="720000" y="3372925"/>
              <a:ext cx="4862100" cy="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14"/>
            <p:cNvCxnSpPr/>
            <p:nvPr/>
          </p:nvCxnSpPr>
          <p:spPr>
            <a:xfrm>
              <a:off x="720000" y="1770525"/>
              <a:ext cx="4862100" cy="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14"/>
            <p:cNvCxnSpPr/>
            <p:nvPr/>
          </p:nvCxnSpPr>
          <p:spPr>
            <a:xfrm rot="10800000">
              <a:off x="5582100" y="540000"/>
              <a:ext cx="0" cy="4063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6"/>
        <p:cNvGrpSpPr/>
        <p:nvPr/>
      </p:nvGrpSpPr>
      <p:grpSpPr>
        <a:xfrm>
          <a:off x="0" y="0"/>
          <a:ext cx="0" cy="0"/>
          <a:chOff x="0" y="0"/>
          <a:chExt cx="0" cy="0"/>
        </a:xfrm>
      </p:grpSpPr>
      <p:sp>
        <p:nvSpPr>
          <p:cNvPr id="117" name="Google Shape;117;p18"/>
          <p:cNvSpPr/>
          <p:nvPr/>
        </p:nvSpPr>
        <p:spPr>
          <a:xfrm>
            <a:off x="478200" y="323525"/>
            <a:ext cx="8187600" cy="4496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title"/>
          </p:nvPr>
        </p:nvSpPr>
        <p:spPr>
          <a:xfrm>
            <a:off x="720000" y="1183450"/>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8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9" name="Google Shape;119;p18"/>
          <p:cNvSpPr txBox="1">
            <a:spLocks noGrp="1"/>
          </p:cNvSpPr>
          <p:nvPr>
            <p:ph type="title" idx="2" hasCustomPrompt="1"/>
          </p:nvPr>
        </p:nvSpPr>
        <p:spPr>
          <a:xfrm>
            <a:off x="3296700" y="1183450"/>
            <a:ext cx="9348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b="1">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20" name="Google Shape;120;p18"/>
          <p:cNvSpPr txBox="1">
            <a:spLocks noGrp="1"/>
          </p:cNvSpPr>
          <p:nvPr>
            <p:ph type="subTitle" idx="1"/>
          </p:nvPr>
        </p:nvSpPr>
        <p:spPr>
          <a:xfrm>
            <a:off x="720000" y="15918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1" name="Google Shape;121;p18"/>
          <p:cNvSpPr txBox="1">
            <a:spLocks noGrp="1"/>
          </p:cNvSpPr>
          <p:nvPr>
            <p:ph type="title" idx="3"/>
          </p:nvPr>
        </p:nvSpPr>
        <p:spPr>
          <a:xfrm>
            <a:off x="720000" y="386750"/>
            <a:ext cx="7704000" cy="564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8"/>
          <p:cNvSpPr txBox="1">
            <a:spLocks noGrp="1"/>
          </p:cNvSpPr>
          <p:nvPr>
            <p:ph type="title" idx="4"/>
          </p:nvPr>
        </p:nvSpPr>
        <p:spPr>
          <a:xfrm>
            <a:off x="720000" y="3710300"/>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8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23" name="Google Shape;123;p18"/>
          <p:cNvSpPr txBox="1">
            <a:spLocks noGrp="1"/>
          </p:cNvSpPr>
          <p:nvPr>
            <p:ph type="title" idx="5" hasCustomPrompt="1"/>
          </p:nvPr>
        </p:nvSpPr>
        <p:spPr>
          <a:xfrm>
            <a:off x="3296700" y="3710300"/>
            <a:ext cx="9348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b="1">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24" name="Google Shape;124;p18"/>
          <p:cNvSpPr txBox="1">
            <a:spLocks noGrp="1"/>
          </p:cNvSpPr>
          <p:nvPr>
            <p:ph type="subTitle" idx="6"/>
          </p:nvPr>
        </p:nvSpPr>
        <p:spPr>
          <a:xfrm>
            <a:off x="720000" y="411870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5" name="Google Shape;125;p18"/>
          <p:cNvSpPr txBox="1">
            <a:spLocks noGrp="1"/>
          </p:cNvSpPr>
          <p:nvPr>
            <p:ph type="title" idx="7"/>
          </p:nvPr>
        </p:nvSpPr>
        <p:spPr>
          <a:xfrm>
            <a:off x="720000" y="2446863"/>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8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26" name="Google Shape;126;p18"/>
          <p:cNvSpPr txBox="1">
            <a:spLocks noGrp="1"/>
          </p:cNvSpPr>
          <p:nvPr>
            <p:ph type="title" idx="8" hasCustomPrompt="1"/>
          </p:nvPr>
        </p:nvSpPr>
        <p:spPr>
          <a:xfrm>
            <a:off x="3296700" y="2446863"/>
            <a:ext cx="9348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b="1">
                <a:solidFill>
                  <a:schemeClr val="accen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27" name="Google Shape;127;p18"/>
          <p:cNvSpPr txBox="1">
            <a:spLocks noGrp="1"/>
          </p:cNvSpPr>
          <p:nvPr>
            <p:ph type="subTitle" idx="9"/>
          </p:nvPr>
        </p:nvSpPr>
        <p:spPr>
          <a:xfrm>
            <a:off x="720000" y="2855263"/>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8" name="Google Shape;128;p18"/>
          <p:cNvSpPr txBox="1">
            <a:spLocks noGrp="1"/>
          </p:cNvSpPr>
          <p:nvPr>
            <p:ph type="title" idx="13"/>
          </p:nvPr>
        </p:nvSpPr>
        <p:spPr>
          <a:xfrm>
            <a:off x="6087600" y="118345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 name="Google Shape;129;p18"/>
          <p:cNvSpPr txBox="1">
            <a:spLocks noGrp="1"/>
          </p:cNvSpPr>
          <p:nvPr>
            <p:ph type="subTitle" idx="14"/>
          </p:nvPr>
        </p:nvSpPr>
        <p:spPr>
          <a:xfrm>
            <a:off x="6087600" y="15918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0" name="Google Shape;130;p18"/>
          <p:cNvSpPr txBox="1">
            <a:spLocks noGrp="1"/>
          </p:cNvSpPr>
          <p:nvPr>
            <p:ph type="title" idx="15"/>
          </p:nvPr>
        </p:nvSpPr>
        <p:spPr>
          <a:xfrm>
            <a:off x="6087600" y="2446863"/>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1" name="Google Shape;131;p18"/>
          <p:cNvSpPr txBox="1">
            <a:spLocks noGrp="1"/>
          </p:cNvSpPr>
          <p:nvPr>
            <p:ph type="subTitle" idx="16"/>
          </p:nvPr>
        </p:nvSpPr>
        <p:spPr>
          <a:xfrm>
            <a:off x="6087600" y="28552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2" name="Google Shape;132;p18"/>
          <p:cNvSpPr txBox="1">
            <a:spLocks noGrp="1"/>
          </p:cNvSpPr>
          <p:nvPr>
            <p:ph type="title" idx="17" hasCustomPrompt="1"/>
          </p:nvPr>
        </p:nvSpPr>
        <p:spPr>
          <a:xfrm>
            <a:off x="4912500" y="1183450"/>
            <a:ext cx="9348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8"/>
          <p:cNvSpPr txBox="1">
            <a:spLocks noGrp="1"/>
          </p:cNvSpPr>
          <p:nvPr>
            <p:ph type="title" idx="18" hasCustomPrompt="1"/>
          </p:nvPr>
        </p:nvSpPr>
        <p:spPr>
          <a:xfrm>
            <a:off x="4912500" y="2446871"/>
            <a:ext cx="9348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cxnSp>
        <p:nvCxnSpPr>
          <p:cNvPr id="134" name="Google Shape;134;p18"/>
          <p:cNvCxnSpPr/>
          <p:nvPr/>
        </p:nvCxnSpPr>
        <p:spPr>
          <a:xfrm>
            <a:off x="720000" y="1019175"/>
            <a:ext cx="7704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24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
    <p:spTree>
      <p:nvGrpSpPr>
        <p:cNvPr id="1" name="Shape 2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alphaModFix amt="2400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675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64" r:id="rId7"/>
    <p:sldLayoutId id="2147483673" r:id="rId8"/>
    <p:sldLayoutId id="2147483674" r:id="rId9"/>
    <p:sldLayoutId id="2147483675"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0.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ctrTitle"/>
          </p:nvPr>
        </p:nvSpPr>
        <p:spPr>
          <a:xfrm>
            <a:off x="800099" y="1229825"/>
            <a:ext cx="7725335" cy="2052600"/>
          </a:xfrm>
          <a:prstGeom prst="rect">
            <a:avLst/>
          </a:prstGeom>
        </p:spPr>
        <p:txBody>
          <a:bodyPr spcFirstLastPara="1" wrap="square" lIns="91425" tIns="91425" rIns="91425" bIns="91425" anchor="ctr" anchorCtr="0">
            <a:noAutofit/>
          </a:bodyPr>
          <a:lstStyle/>
          <a:p>
            <a:pPr lvl="0"/>
            <a:r>
              <a:rPr lang="en-US" altLang="zh-TW" sz="3600" dirty="0"/>
              <a:t>Vision Transformer</a:t>
            </a:r>
            <a:br>
              <a:rPr lang="en-US" altLang="zh-TW" sz="3600" dirty="0"/>
            </a:br>
            <a:r>
              <a:rPr lang="en-US" altLang="zh-TW" sz="3600" dirty="0"/>
              <a:t>for</a:t>
            </a:r>
            <a:r>
              <a:rPr lang="zh-TW" altLang="en-US" sz="3600" dirty="0"/>
              <a:t> </a:t>
            </a:r>
            <a:r>
              <a:rPr lang="en-US" altLang="zh-TW" sz="3600" dirty="0" err="1"/>
              <a:t>NeRF</a:t>
            </a:r>
            <a:r>
              <a:rPr lang="en-US" altLang="zh-TW" sz="3600" dirty="0"/>
              <a:t>-Based View Synthesis</a:t>
            </a:r>
            <a:br>
              <a:rPr lang="en-US" altLang="zh-TW" sz="3600" dirty="0"/>
            </a:br>
            <a:r>
              <a:rPr lang="en-US" altLang="zh-TW" sz="3600" dirty="0"/>
              <a:t>from a Single Input Image</a:t>
            </a:r>
            <a:endParaRPr sz="3600" dirty="0">
              <a:solidFill>
                <a:schemeClr val="dk1"/>
              </a:solidFill>
            </a:endParaRPr>
          </a:p>
        </p:txBody>
      </p:sp>
      <p:sp>
        <p:nvSpPr>
          <p:cNvPr id="261" name="Google Shape;261;p34"/>
          <p:cNvSpPr txBox="1">
            <a:spLocks noGrp="1"/>
          </p:cNvSpPr>
          <p:nvPr>
            <p:ph type="subTitle" idx="1"/>
          </p:nvPr>
        </p:nvSpPr>
        <p:spPr>
          <a:xfrm>
            <a:off x="2074738" y="3489775"/>
            <a:ext cx="4994400" cy="423900"/>
          </a:xfrm>
          <a:prstGeom prst="rect">
            <a:avLst/>
          </a:prstGeom>
        </p:spPr>
        <p:txBody>
          <a:bodyPr spcFirstLastPara="1" wrap="square" lIns="91425" tIns="91425" rIns="91425" bIns="91425" anchor="t" anchorCtr="0">
            <a:noAutofit/>
          </a:bodyPr>
          <a:lstStyle/>
          <a:p>
            <a:pPr marL="0" lvl="0" indent="0"/>
            <a:r>
              <a:rPr lang="en-US" altLang="zh-TW" sz="1800" dirty="0">
                <a:solidFill>
                  <a:srgbClr val="191919"/>
                </a:solidFill>
                <a:latin typeface="Raleway"/>
                <a:sym typeface="Raleway"/>
              </a:rPr>
              <a:t>UC San Diego, MIT, Google, NVIDIA</a:t>
            </a:r>
            <a:endParaRPr sz="1800" dirty="0">
              <a:solidFill>
                <a:srgbClr val="191919"/>
              </a:solidFill>
              <a:latin typeface="Raleway"/>
              <a:sym typeface="Raleway"/>
            </a:endParaRPr>
          </a:p>
        </p:txBody>
      </p:sp>
      <p:sp>
        <p:nvSpPr>
          <p:cNvPr id="4" name="Google Shape;261;p34">
            <a:extLst>
              <a:ext uri="{FF2B5EF4-FFF2-40B4-BE49-F238E27FC236}">
                <a16:creationId xmlns:a16="http://schemas.microsoft.com/office/drawing/2014/main" id="{17325313-F233-4357-A863-D78BBF194338}"/>
              </a:ext>
            </a:extLst>
          </p:cNvPr>
          <p:cNvSpPr txBox="1">
            <a:spLocks/>
          </p:cNvSpPr>
          <p:nvPr/>
        </p:nvSpPr>
        <p:spPr>
          <a:xfrm>
            <a:off x="5080066" y="4361503"/>
            <a:ext cx="4994400" cy="42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6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indent="0"/>
            <a:r>
              <a:rPr lang="en-US" altLang="zh-TW" sz="1800" dirty="0">
                <a:latin typeface="標楷體" panose="03000509000000000000" pitchFamily="65" charset="-120"/>
                <a:ea typeface="標楷體" panose="03000509000000000000" pitchFamily="65" charset="-120"/>
              </a:rPr>
              <a:t>2022/12/14</a:t>
            </a:r>
            <a:r>
              <a:rPr lang="zh-TW" altLang="en-US" sz="1800" dirty="0">
                <a:latin typeface="標楷體" panose="03000509000000000000" pitchFamily="65" charset="-120"/>
                <a:ea typeface="標楷體" panose="03000509000000000000" pitchFamily="65" charset="-120"/>
              </a:rPr>
              <a:t> 陸品潔</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052B4C-3DBB-405D-814B-0A08811123C5}"/>
              </a:ext>
            </a:extLst>
          </p:cNvPr>
          <p:cNvSpPr>
            <a:spLocks noGrp="1"/>
          </p:cNvSpPr>
          <p:nvPr>
            <p:ph type="title"/>
          </p:nvPr>
        </p:nvSpPr>
        <p:spPr/>
        <p:txBody>
          <a:bodyPr/>
          <a:lstStyle/>
          <a:p>
            <a:r>
              <a:rPr lang="en-US" altLang="zh-TW" dirty="0"/>
              <a:t>Process</a:t>
            </a:r>
            <a:endParaRPr lang="zh-TW" altLang="en-US" dirty="0"/>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F6B88EC4-8FCF-4678-A6B1-C015A7C62A7A}"/>
                  </a:ext>
                </a:extLst>
              </p:cNvPr>
              <p:cNvSpPr>
                <a:spLocks noGrp="1"/>
              </p:cNvSpPr>
              <p:nvPr>
                <p:ph type="body" idx="1"/>
              </p:nvPr>
            </p:nvSpPr>
            <p:spPr>
              <a:xfrm>
                <a:off x="720000" y="951050"/>
                <a:ext cx="7704000" cy="3652375"/>
              </a:xfrm>
            </p:spPr>
            <p:txBody>
              <a:bodyPr/>
              <a:lstStyle/>
              <a:p>
                <a:pPr marL="482600" indent="-342900">
                  <a:lnSpc>
                    <a:spcPct val="150000"/>
                  </a:lnSpc>
                  <a:buFont typeface="Wingdings" panose="05000000000000000000" pitchFamily="2" charset="2"/>
                  <a:buChar char="l"/>
                </a:pPr>
                <a:r>
                  <a:rPr lang="en-US" altLang="zh-TW" sz="2000" b="1" dirty="0"/>
                  <a:t>Given:</a:t>
                </a:r>
                <a:r>
                  <a:rPr lang="en-US" altLang="zh-TW" sz="2000" dirty="0"/>
                  <a:t> </a:t>
                </a:r>
                <a:r>
                  <a:rPr lang="en-US" altLang="zh-TW" sz="1800" dirty="0"/>
                  <a:t>a</a:t>
                </a:r>
                <a:r>
                  <a:rPr lang="en-US" altLang="zh-TW" sz="2000" dirty="0"/>
                  <a:t> </a:t>
                </a:r>
                <a:r>
                  <a:rPr lang="en-US" altLang="zh-TW" sz="1800" dirty="0"/>
                  <a:t>single image </a:t>
                </a:r>
                <a14:m>
                  <m:oMath xmlns:m="http://schemas.openxmlformats.org/officeDocument/2006/math">
                    <m:r>
                      <a:rPr lang="en-US" altLang="zh-TW" sz="1800" i="1" dirty="0" smtClean="0">
                        <a:latin typeface="Cambria Math" panose="02040503050406030204" pitchFamily="18" charset="0"/>
                      </a:rPr>
                      <m:t>𝐼𝑠</m:t>
                    </m:r>
                  </m:oMath>
                </a14:m>
                <a:endParaRPr lang="en-US" altLang="zh-TW" sz="1800" dirty="0"/>
              </a:p>
              <a:p>
                <a:pPr marL="482600" indent="-342900">
                  <a:lnSpc>
                    <a:spcPct val="150000"/>
                  </a:lnSpc>
                  <a:buFont typeface="Wingdings" panose="05000000000000000000" pitchFamily="2" charset="2"/>
                  <a:buChar char="l"/>
                </a:pPr>
                <a:r>
                  <a:rPr lang="en-US" altLang="zh-TW" sz="2000" b="1" dirty="0"/>
                  <a:t>Task:</a:t>
                </a:r>
                <a:r>
                  <a:rPr lang="en-US" altLang="zh-TW" sz="2000" dirty="0"/>
                  <a:t> </a:t>
                </a:r>
                <a:r>
                  <a:rPr lang="en-US" altLang="zh-TW" sz="1800" dirty="0"/>
                  <a:t>novel view </a:t>
                </a:r>
                <a14:m>
                  <m:oMath xmlns:m="http://schemas.openxmlformats.org/officeDocument/2006/math">
                    <m:r>
                      <a:rPr lang="en-US" altLang="zh-TW" sz="1800" i="1" dirty="0" smtClean="0">
                        <a:latin typeface="Cambria Math" panose="02040503050406030204" pitchFamily="18" charset="0"/>
                      </a:rPr>
                      <m:t>𝐼𝑡</m:t>
                    </m:r>
                  </m:oMath>
                </a14:m>
                <a:endParaRPr lang="en-US" altLang="zh-TW" sz="1800" dirty="0"/>
              </a:p>
              <a:p>
                <a:pPr marL="482600" indent="-342900">
                  <a:lnSpc>
                    <a:spcPct val="150000"/>
                  </a:lnSpc>
                  <a:buFont typeface="Wingdings" panose="05000000000000000000" pitchFamily="2" charset="2"/>
                  <a:buChar char="l"/>
                </a:pPr>
                <a:r>
                  <a:rPr lang="en-US" altLang="zh-TW" sz="1800" b="1" dirty="0"/>
                  <a:t>Determination: </a:t>
                </a:r>
                <a:r>
                  <a:rPr lang="en-US" altLang="zh-TW" sz="1800" dirty="0"/>
                  <a:t>occluded or not ?</a:t>
                </a:r>
              </a:p>
              <a:p>
                <a:pPr marL="2311400" lvl="4" indent="-342900">
                  <a:lnSpc>
                    <a:spcPct val="150000"/>
                  </a:lnSpc>
                  <a:spcBef>
                    <a:spcPts val="0"/>
                  </a:spcBef>
                  <a:buFont typeface="Wingdings" panose="05000000000000000000" pitchFamily="2" charset="2"/>
                  <a:buChar char="Ø"/>
                </a:pPr>
                <a:r>
                  <a:rPr lang="en-US" altLang="zh-TW" sz="1800" dirty="0"/>
                  <a:t>No </a:t>
                </a:r>
                <a:r>
                  <a:rPr lang="en-US" altLang="zh-TW" sz="1800" dirty="0">
                    <a:sym typeface="Wingdings" panose="05000000000000000000" pitchFamily="2" charset="2"/>
                  </a:rPr>
                  <a:t> </a:t>
                </a:r>
                <a14:m>
                  <m:oMath xmlns:m="http://schemas.openxmlformats.org/officeDocument/2006/math">
                    <m:r>
                      <a:rPr lang="en-US" altLang="zh-TW" sz="1800" i="1" dirty="0" smtClean="0">
                        <a:latin typeface="Cambria Math" panose="02040503050406030204" pitchFamily="18" charset="0"/>
                      </a:rPr>
                      <m:t>𝐼𝑠</m:t>
                    </m:r>
                    <m:r>
                      <a:rPr lang="en-US" altLang="zh-TW" sz="1800" i="1" dirty="0" smtClean="0">
                        <a:latin typeface="Cambria Math" panose="02040503050406030204" pitchFamily="18" charset="0"/>
                      </a:rPr>
                      <m:t>(</m:t>
                    </m:r>
                    <m:r>
                      <a:rPr lang="el-GR" altLang="zh-TW" sz="1800" i="1" dirty="0">
                        <a:latin typeface="Cambria Math" panose="02040503050406030204" pitchFamily="18" charset="0"/>
                      </a:rPr>
                      <m:t>𝜋</m:t>
                    </m:r>
                    <m:r>
                      <a:rPr lang="el-GR" altLang="zh-TW" sz="1800" i="1" dirty="0">
                        <a:latin typeface="Cambria Math" panose="02040503050406030204" pitchFamily="18" charset="0"/>
                      </a:rPr>
                      <m:t>(</m:t>
                    </m:r>
                    <m:r>
                      <a:rPr lang="en-US" altLang="zh-TW" sz="1800" i="1" dirty="0">
                        <a:latin typeface="Cambria Math" panose="02040503050406030204" pitchFamily="18" charset="0"/>
                      </a:rPr>
                      <m:t>𝑥</m:t>
                    </m:r>
                    <m:r>
                      <a:rPr lang="en-US" altLang="zh-TW" sz="1800" i="1" dirty="0">
                        <a:latin typeface="Cambria Math" panose="02040503050406030204" pitchFamily="18" charset="0"/>
                      </a:rPr>
                      <m:t>))</m:t>
                    </m:r>
                  </m:oMath>
                </a14:m>
                <a:endParaRPr lang="en-US" altLang="zh-TW" sz="1800" dirty="0"/>
              </a:p>
              <a:p>
                <a:pPr marL="2311400" lvl="4" indent="-342900">
                  <a:lnSpc>
                    <a:spcPct val="150000"/>
                  </a:lnSpc>
                  <a:spcBef>
                    <a:spcPts val="0"/>
                  </a:spcBef>
                  <a:buFont typeface="Wingdings" panose="05000000000000000000" pitchFamily="2" charset="2"/>
                  <a:buChar char="Ø"/>
                </a:pPr>
                <a:r>
                  <a:rPr lang="en-US" altLang="zh-TW" sz="1800" dirty="0"/>
                  <a:t>Yes </a:t>
                </a:r>
                <a:r>
                  <a:rPr lang="en-US" altLang="zh-TW" sz="1800" dirty="0">
                    <a:sym typeface="Wingdings" panose="05000000000000000000" pitchFamily="2" charset="2"/>
                  </a:rPr>
                  <a:t> 3 solutions</a:t>
                </a:r>
              </a:p>
              <a:p>
                <a:pPr marL="3225800" lvl="6" indent="-342900">
                  <a:lnSpc>
                    <a:spcPct val="150000"/>
                  </a:lnSpc>
                  <a:spcBef>
                    <a:spcPts val="0"/>
                  </a:spcBef>
                  <a:buFont typeface="Wingdings" panose="05000000000000000000" pitchFamily="2" charset="2"/>
                  <a:buChar char="u"/>
                </a:pPr>
                <a:r>
                  <a:rPr lang="en-US" altLang="zh-TW" sz="1800" dirty="0"/>
                  <a:t>1D latent code </a:t>
                </a:r>
              </a:p>
              <a:p>
                <a:pPr marL="3225800" lvl="6" indent="-342900">
                  <a:lnSpc>
                    <a:spcPct val="150000"/>
                  </a:lnSpc>
                  <a:spcBef>
                    <a:spcPts val="0"/>
                  </a:spcBef>
                  <a:buFont typeface="Wingdings" panose="05000000000000000000" pitchFamily="2" charset="2"/>
                  <a:buChar char="u"/>
                </a:pPr>
                <a:r>
                  <a:rPr lang="en-US" altLang="zh-TW" sz="1800" dirty="0"/>
                  <a:t>2D spatially-variant image feature </a:t>
                </a:r>
              </a:p>
              <a:p>
                <a:pPr marL="3225800" lvl="6" indent="-342900">
                  <a:lnSpc>
                    <a:spcPct val="150000"/>
                  </a:lnSpc>
                  <a:spcBef>
                    <a:spcPts val="0"/>
                  </a:spcBef>
                  <a:buFont typeface="Wingdings" panose="05000000000000000000" pitchFamily="2" charset="2"/>
                  <a:buChar char="u"/>
                </a:pPr>
                <a:r>
                  <a:rPr lang="en-US" altLang="zh-TW" sz="1800" dirty="0"/>
                  <a:t>3D volume-based approaches</a:t>
                </a:r>
              </a:p>
              <a:p>
                <a:pPr marL="3225800" lvl="6" indent="-342900">
                  <a:lnSpc>
                    <a:spcPct val="150000"/>
                  </a:lnSpc>
                  <a:spcBef>
                    <a:spcPts val="0"/>
                  </a:spcBef>
                  <a:buFont typeface="Wingdings" panose="05000000000000000000" pitchFamily="2" charset="2"/>
                  <a:buChar char="u"/>
                </a:pPr>
                <a:endParaRPr lang="en-US" altLang="zh-TW" sz="1800" dirty="0"/>
              </a:p>
              <a:p>
                <a:pPr marL="482600" indent="-342900">
                  <a:buFont typeface="Wingdings" panose="05000000000000000000" pitchFamily="2" charset="2"/>
                  <a:buChar char="l"/>
                </a:pPr>
                <a:endParaRPr lang="zh-TW" altLang="en-US" sz="2000" dirty="0"/>
              </a:p>
            </p:txBody>
          </p:sp>
        </mc:Choice>
        <mc:Fallback xmlns="">
          <p:sp>
            <p:nvSpPr>
              <p:cNvPr id="3" name="文字版面配置區 2">
                <a:extLst>
                  <a:ext uri="{FF2B5EF4-FFF2-40B4-BE49-F238E27FC236}">
                    <a16:creationId xmlns:a16="http://schemas.microsoft.com/office/drawing/2014/main" id="{F6B88EC4-8FCF-4678-A6B1-C015A7C62A7A}"/>
                  </a:ext>
                </a:extLst>
              </p:cNvPr>
              <p:cNvSpPr>
                <a:spLocks noGrp="1" noRot="1" noChangeAspect="1" noMove="1" noResize="1" noEditPoints="1" noAdjustHandles="1" noChangeArrowheads="1" noChangeShapeType="1" noTextEdit="1"/>
              </p:cNvSpPr>
              <p:nvPr>
                <p:ph type="body" idx="1"/>
              </p:nvPr>
            </p:nvSpPr>
            <p:spPr>
              <a:xfrm>
                <a:off x="720000" y="951050"/>
                <a:ext cx="7704000" cy="3652375"/>
              </a:xfr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4879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052B4C-3DBB-405D-814B-0A08811123C5}"/>
              </a:ext>
            </a:extLst>
          </p:cNvPr>
          <p:cNvSpPr>
            <a:spLocks noGrp="1"/>
          </p:cNvSpPr>
          <p:nvPr>
            <p:ph type="title"/>
          </p:nvPr>
        </p:nvSpPr>
        <p:spPr/>
        <p:txBody>
          <a:bodyPr/>
          <a:lstStyle/>
          <a:p>
            <a:r>
              <a:rPr lang="en-US" altLang="zh-TW" dirty="0"/>
              <a:t>Novel View Synthesis in Occluded Regions</a:t>
            </a:r>
            <a:endParaRPr lang="zh-TW" altLang="en-US" dirty="0"/>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F6B88EC4-8FCF-4678-A6B1-C015A7C62A7A}"/>
                  </a:ext>
                </a:extLst>
              </p:cNvPr>
              <p:cNvSpPr>
                <a:spLocks noGrp="1"/>
              </p:cNvSpPr>
              <p:nvPr>
                <p:ph type="body" idx="1"/>
              </p:nvPr>
            </p:nvSpPr>
            <p:spPr>
              <a:xfrm>
                <a:off x="565375" y="951050"/>
                <a:ext cx="8245249" cy="3954325"/>
              </a:xfrm>
            </p:spPr>
            <p:txBody>
              <a:bodyPr/>
              <a:lstStyle/>
              <a:p>
                <a:pPr marL="482600" indent="-342900">
                  <a:lnSpc>
                    <a:spcPct val="150000"/>
                  </a:lnSpc>
                  <a:buFont typeface="Wingdings" panose="05000000000000000000" pitchFamily="2" charset="2"/>
                  <a:buChar char="l"/>
                </a:pPr>
                <a:r>
                  <a:rPr lang="en-US" altLang="zh-TW" sz="1800" b="1" dirty="0"/>
                  <a:t>1D latent code :</a:t>
                </a:r>
              </a:p>
              <a:p>
                <a:pPr marL="939800" lvl="1" indent="-342900">
                  <a:lnSpc>
                    <a:spcPct val="150000"/>
                  </a:lnSpc>
                  <a:spcBef>
                    <a:spcPts val="0"/>
                  </a:spcBef>
                  <a:buFont typeface="Wingdings" panose="05000000000000000000" pitchFamily="2" charset="2"/>
                  <a:buChar char="Ø"/>
                </a:pPr>
                <a14:m>
                  <m:oMath xmlns:m="http://schemas.openxmlformats.org/officeDocument/2006/math">
                    <m:r>
                      <a:rPr lang="pl-PL" altLang="zh-TW" sz="1600" i="1" dirty="0" smtClean="0">
                        <a:latin typeface="Cambria Math" panose="02040503050406030204" pitchFamily="18" charset="0"/>
                      </a:rPr>
                      <m:t>(</m:t>
                    </m:r>
                    <m:r>
                      <a:rPr lang="pl-PL" altLang="zh-TW" sz="1600" i="1" dirty="0" smtClean="0">
                        <a:latin typeface="Cambria Math" panose="02040503050406030204" pitchFamily="18" charset="0"/>
                      </a:rPr>
                      <m:t>𝜎</m:t>
                    </m:r>
                    <m:r>
                      <a:rPr lang="pl-PL" altLang="zh-TW" sz="1600" i="1" dirty="0" smtClean="0">
                        <a:latin typeface="Cambria Math" panose="02040503050406030204" pitchFamily="18" charset="0"/>
                      </a:rPr>
                      <m:t>, </m:t>
                    </m:r>
                    <m:r>
                      <a:rPr lang="pl-PL" altLang="zh-TW" sz="1600" i="1" dirty="0" smtClean="0">
                        <a:latin typeface="Cambria Math" panose="02040503050406030204" pitchFamily="18" charset="0"/>
                      </a:rPr>
                      <m:t>𝑐</m:t>
                    </m:r>
                    <m:r>
                      <a:rPr lang="pl-PL" altLang="zh-TW" sz="1600" i="1" dirty="0" smtClean="0">
                        <a:latin typeface="Cambria Math" panose="02040503050406030204" pitchFamily="18" charset="0"/>
                      </a:rPr>
                      <m:t>) = </m:t>
                    </m:r>
                    <m:sSub>
                      <m:sSubPr>
                        <m:ctrlPr>
                          <a:rPr lang="pl-PL" altLang="zh-TW" sz="1600" i="1" dirty="0" smtClean="0">
                            <a:latin typeface="Cambria Math" panose="02040503050406030204" pitchFamily="18" charset="0"/>
                          </a:rPr>
                        </m:ctrlPr>
                      </m:sSubPr>
                      <m:e>
                        <m:r>
                          <a:rPr lang="pl-PL" altLang="zh-TW" sz="1600" i="1" dirty="0">
                            <a:latin typeface="Cambria Math" panose="02040503050406030204" pitchFamily="18" charset="0"/>
                            <a:ea typeface="Cambria Math" panose="02040503050406030204" pitchFamily="18" charset="0"/>
                          </a:rPr>
                          <m:t>ℱ</m:t>
                        </m:r>
                      </m:e>
                      <m:sub>
                        <m:r>
                          <a:rPr lang="pl-PL" altLang="zh-TW" sz="1600" i="1" dirty="0">
                            <a:latin typeface="Cambria Math" panose="02040503050406030204" pitchFamily="18" charset="0"/>
                          </a:rPr>
                          <m:t>1</m:t>
                        </m:r>
                        <m:r>
                          <a:rPr lang="pl-PL" altLang="zh-TW" sz="1600" i="1" dirty="0">
                            <a:latin typeface="Cambria Math" panose="02040503050406030204" pitchFamily="18" charset="0"/>
                          </a:rPr>
                          <m:t>𝐷</m:t>
                        </m:r>
                      </m:sub>
                    </m:sSub>
                    <m:r>
                      <a:rPr lang="pl-PL" altLang="zh-TW" sz="1600" i="1" dirty="0" smtClean="0">
                        <a:latin typeface="Cambria Math" panose="02040503050406030204" pitchFamily="18" charset="0"/>
                      </a:rPr>
                      <m:t> (</m:t>
                    </m:r>
                    <m:r>
                      <a:rPr lang="pl-PL" altLang="zh-TW" sz="1600" i="1" dirty="0" smtClean="0">
                        <a:latin typeface="Cambria Math" panose="02040503050406030204" pitchFamily="18" charset="0"/>
                      </a:rPr>
                      <m:t>𝑧</m:t>
                    </m:r>
                    <m:r>
                      <a:rPr lang="pl-PL" altLang="zh-TW" sz="1600" i="1" dirty="0" smtClean="0">
                        <a:latin typeface="Cambria Math" panose="02040503050406030204" pitchFamily="18" charset="0"/>
                      </a:rPr>
                      <m:t>; </m:t>
                    </m:r>
                    <m:r>
                      <a:rPr lang="pl-PL" altLang="zh-TW" sz="1600" i="1" dirty="0" smtClean="0">
                        <a:latin typeface="Cambria Math" panose="02040503050406030204" pitchFamily="18" charset="0"/>
                      </a:rPr>
                      <m:t>𝑥</m:t>
                    </m:r>
                    <m:r>
                      <a:rPr lang="pl-PL" altLang="zh-TW" sz="1600" i="1" dirty="0" smtClean="0">
                        <a:latin typeface="Cambria Math" panose="02040503050406030204" pitchFamily="18" charset="0"/>
                      </a:rPr>
                      <m:t>; </m:t>
                    </m:r>
                    <m:r>
                      <a:rPr lang="pl-PL" altLang="zh-TW" sz="1600" i="1" dirty="0" smtClean="0">
                        <a:latin typeface="Cambria Math" panose="02040503050406030204" pitchFamily="18" charset="0"/>
                      </a:rPr>
                      <m:t>𝑑</m:t>
                    </m:r>
                    <m:r>
                      <a:rPr lang="pl-PL" altLang="zh-TW" sz="1600" i="1" dirty="0" smtClean="0">
                        <a:latin typeface="Cambria Math" panose="02040503050406030204" pitchFamily="18" charset="0"/>
                      </a:rPr>
                      <m:t>)</m:t>
                    </m:r>
                  </m:oMath>
                </a14:m>
                <a:endParaRPr lang="en-US" altLang="zh-TW" sz="1600" b="1" dirty="0"/>
              </a:p>
              <a:p>
                <a:pPr marL="939800" lvl="1" indent="-342900">
                  <a:lnSpc>
                    <a:spcPct val="100000"/>
                  </a:lnSpc>
                  <a:spcBef>
                    <a:spcPts val="0"/>
                  </a:spcBef>
                  <a:buFont typeface="Wingdings" panose="05000000000000000000" pitchFamily="2" charset="2"/>
                  <a:buChar char="Ø"/>
                </a:pPr>
                <a:r>
                  <a:rPr lang="en-US" altLang="zh-TW" sz="1600" dirty="0"/>
                  <a:t>Limited inductive bias</a:t>
                </a:r>
                <a:endParaRPr lang="en-US" altLang="zh-TW" sz="1600" b="1" dirty="0"/>
              </a:p>
              <a:p>
                <a:pPr marL="482600" indent="-342900">
                  <a:lnSpc>
                    <a:spcPct val="150000"/>
                  </a:lnSpc>
                  <a:buFont typeface="Wingdings" panose="05000000000000000000" pitchFamily="2" charset="2"/>
                  <a:buChar char="l"/>
                </a:pPr>
                <a:r>
                  <a:rPr lang="en-US" altLang="zh-TW" sz="1800" b="1" dirty="0"/>
                  <a:t>2D spatially-variant image feature </a:t>
                </a:r>
              </a:p>
              <a:p>
                <a:pPr marL="939800" lvl="1" indent="-342900">
                  <a:lnSpc>
                    <a:spcPct val="150000"/>
                  </a:lnSpc>
                  <a:spcBef>
                    <a:spcPts val="0"/>
                  </a:spcBef>
                  <a:buFont typeface="Wingdings" panose="05000000000000000000" pitchFamily="2" charset="2"/>
                  <a:buChar char="l"/>
                </a:pPr>
                <a14:m>
                  <m:oMath xmlns:m="http://schemas.openxmlformats.org/officeDocument/2006/math">
                    <m:r>
                      <a:rPr lang="el-GR" altLang="zh-TW" sz="1600" i="1" dirty="0">
                        <a:latin typeface="Cambria Math" panose="02040503050406030204" pitchFamily="18" charset="0"/>
                      </a:rPr>
                      <m:t>(</m:t>
                    </m:r>
                    <m:r>
                      <a:rPr lang="el-GR" altLang="zh-TW" sz="1600" i="1" dirty="0">
                        <a:latin typeface="Cambria Math" panose="02040503050406030204" pitchFamily="18" charset="0"/>
                      </a:rPr>
                      <m:t>𝜎</m:t>
                    </m:r>
                    <m:r>
                      <a:rPr lang="el-GR" altLang="zh-TW" sz="1600" i="1" dirty="0">
                        <a:latin typeface="Cambria Math" panose="02040503050406030204" pitchFamily="18" charset="0"/>
                      </a:rPr>
                      <m:t>, </m:t>
                    </m:r>
                    <m:r>
                      <a:rPr lang="el-GR" altLang="zh-TW" sz="1600" i="1" dirty="0">
                        <a:latin typeface="Cambria Math" panose="02040503050406030204" pitchFamily="18" charset="0"/>
                      </a:rPr>
                      <m:t>𝑐</m:t>
                    </m:r>
                    <m:r>
                      <a:rPr lang="el-GR" altLang="zh-TW" sz="1600" i="1" dirty="0">
                        <a:latin typeface="Cambria Math" panose="02040503050406030204" pitchFamily="18" charset="0"/>
                      </a:rPr>
                      <m:t>) =</m:t>
                    </m:r>
                    <m:sSub>
                      <m:sSubPr>
                        <m:ctrlPr>
                          <a:rPr lang="pl-PL" altLang="zh-TW" sz="1600" i="1" dirty="0">
                            <a:latin typeface="Cambria Math" panose="02040503050406030204" pitchFamily="18" charset="0"/>
                          </a:rPr>
                        </m:ctrlPr>
                      </m:sSubPr>
                      <m:e>
                        <m:r>
                          <a:rPr lang="pl-PL" altLang="zh-TW" sz="1600" i="1" dirty="0">
                            <a:latin typeface="Cambria Math" panose="02040503050406030204" pitchFamily="18" charset="0"/>
                          </a:rPr>
                          <m:t>ℱ</m:t>
                        </m:r>
                      </m:e>
                      <m:sub>
                        <m:r>
                          <a:rPr lang="en-US" altLang="zh-TW" sz="1600" i="1" dirty="0">
                            <a:latin typeface="Cambria Math" panose="02040503050406030204" pitchFamily="18" charset="0"/>
                          </a:rPr>
                          <m:t>2</m:t>
                        </m:r>
                        <m:r>
                          <a:rPr lang="pl-PL" altLang="zh-TW" sz="1600" i="1" dirty="0">
                            <a:latin typeface="Cambria Math" panose="02040503050406030204" pitchFamily="18" charset="0"/>
                          </a:rPr>
                          <m:t>𝐷</m:t>
                        </m:r>
                      </m:sub>
                    </m:sSub>
                    <m:r>
                      <a:rPr lang="el-GR" altLang="zh-TW" sz="1600" i="1" dirty="0">
                        <a:latin typeface="Cambria Math" panose="02040503050406030204" pitchFamily="18" charset="0"/>
                      </a:rPr>
                      <m:t>(</m:t>
                    </m:r>
                    <m:r>
                      <a:rPr lang="el-GR" altLang="zh-TW" sz="1600" i="1" dirty="0">
                        <a:latin typeface="Cambria Math" panose="02040503050406030204" pitchFamily="18" charset="0"/>
                      </a:rPr>
                      <m:t>𝑊</m:t>
                    </m:r>
                    <m:r>
                      <a:rPr lang="el-GR" altLang="zh-TW" sz="1600" i="1" dirty="0">
                        <a:latin typeface="Cambria Math" panose="02040503050406030204" pitchFamily="18" charset="0"/>
                      </a:rPr>
                      <m:t>(</m:t>
                    </m:r>
                    <m:r>
                      <a:rPr lang="el-GR" altLang="zh-TW" sz="1600" i="1" dirty="0">
                        <a:latin typeface="Cambria Math" panose="02040503050406030204" pitchFamily="18" charset="0"/>
                      </a:rPr>
                      <m:t>𝜋</m:t>
                    </m:r>
                    <m:r>
                      <a:rPr lang="el-GR" altLang="zh-TW" sz="1600" i="1" dirty="0">
                        <a:latin typeface="Cambria Math" panose="02040503050406030204" pitchFamily="18" charset="0"/>
                      </a:rPr>
                      <m:t>(</m:t>
                    </m:r>
                    <m:r>
                      <a:rPr lang="el-GR" altLang="zh-TW" sz="1600" i="1" dirty="0">
                        <a:latin typeface="Cambria Math" panose="02040503050406030204" pitchFamily="18" charset="0"/>
                      </a:rPr>
                      <m:t>𝑥</m:t>
                    </m:r>
                    <m:r>
                      <a:rPr lang="el-GR" altLang="zh-TW" sz="1600" i="1" dirty="0">
                        <a:latin typeface="Cambria Math" panose="02040503050406030204" pitchFamily="18" charset="0"/>
                      </a:rPr>
                      <m:t>)); </m:t>
                    </m:r>
                    <m:sSub>
                      <m:sSubPr>
                        <m:ctrlPr>
                          <a:rPr lang="el-GR" altLang="zh-TW" sz="1600" i="1" dirty="0">
                            <a:latin typeface="Cambria Math" panose="02040503050406030204" pitchFamily="18" charset="0"/>
                          </a:rPr>
                        </m:ctrlPr>
                      </m:sSubPr>
                      <m:e>
                        <m:r>
                          <a:rPr lang="el-GR" altLang="zh-TW" sz="1600" i="1" dirty="0">
                            <a:latin typeface="Cambria Math" panose="02040503050406030204" pitchFamily="18" charset="0"/>
                          </a:rPr>
                          <m:t>𝑥</m:t>
                        </m:r>
                      </m:e>
                      <m:sub>
                        <m:r>
                          <a:rPr lang="el-GR" altLang="zh-TW" sz="1600" i="1" dirty="0">
                            <a:latin typeface="Cambria Math" panose="02040503050406030204" pitchFamily="18" charset="0"/>
                          </a:rPr>
                          <m:t>𝑐</m:t>
                        </m:r>
                      </m:sub>
                    </m:sSub>
                    <m:r>
                      <a:rPr lang="el-GR" altLang="zh-TW" sz="1600" i="1" dirty="0">
                        <a:latin typeface="Cambria Math" panose="02040503050406030204" pitchFamily="18" charset="0"/>
                      </a:rPr>
                      <m:t>; </m:t>
                    </m:r>
                    <m:sSub>
                      <m:sSubPr>
                        <m:ctrlPr>
                          <a:rPr lang="el-GR" altLang="zh-TW" sz="1600" i="1" dirty="0" smtClean="0">
                            <a:latin typeface="Cambria Math" panose="02040503050406030204" pitchFamily="18" charset="0"/>
                          </a:rPr>
                        </m:ctrlPr>
                      </m:sSubPr>
                      <m:e>
                        <m:r>
                          <a:rPr lang="el-GR" altLang="zh-TW" sz="1600" i="1" dirty="0">
                            <a:latin typeface="Cambria Math" panose="02040503050406030204" pitchFamily="18" charset="0"/>
                          </a:rPr>
                          <m:t>𝑑</m:t>
                        </m:r>
                      </m:e>
                      <m:sub>
                        <m:r>
                          <a:rPr lang="el-GR" altLang="zh-TW" sz="1600" i="1" dirty="0">
                            <a:latin typeface="Cambria Math" panose="02040503050406030204" pitchFamily="18" charset="0"/>
                          </a:rPr>
                          <m:t>𝑐</m:t>
                        </m:r>
                      </m:sub>
                    </m:sSub>
                    <m:r>
                      <a:rPr lang="el-GR" altLang="zh-TW" sz="1600" i="1" dirty="0">
                        <a:latin typeface="Cambria Math" panose="02040503050406030204" pitchFamily="18" charset="0"/>
                      </a:rPr>
                      <m:t>)</m:t>
                    </m:r>
                  </m:oMath>
                </a14:m>
                <a:endParaRPr lang="en-US" altLang="zh-TW" sz="1600" i="1" dirty="0">
                  <a:latin typeface="Cambria Math" panose="02040503050406030204" pitchFamily="18" charset="0"/>
                </a:endParaRPr>
              </a:p>
              <a:p>
                <a:pPr marL="939800" lvl="1" indent="-342900">
                  <a:lnSpc>
                    <a:spcPct val="150000"/>
                  </a:lnSpc>
                  <a:spcBef>
                    <a:spcPts val="0"/>
                  </a:spcBef>
                  <a:buFont typeface="Wingdings" panose="05000000000000000000" pitchFamily="2" charset="2"/>
                  <a:buChar char="l"/>
                </a:pPr>
                <a:r>
                  <a:rPr lang="en-US" altLang="zh-TW" sz="1600" dirty="0"/>
                  <a:t>Better rendering quality in </a:t>
                </a:r>
                <a:r>
                  <a:rPr lang="en-US" altLang="zh-TW" sz="1600" b="1" dirty="0"/>
                  <a:t>visible</a:t>
                </a:r>
                <a:r>
                  <a:rPr lang="en-US" altLang="zh-TW" sz="1600" dirty="0"/>
                  <a:t> areas / more computationally efficient</a:t>
                </a:r>
                <a:endParaRPr lang="en-US" altLang="zh-TW" sz="1600" i="1" dirty="0">
                  <a:latin typeface="Cambria Math" panose="02040503050406030204" pitchFamily="18" charset="0"/>
                </a:endParaRPr>
              </a:p>
              <a:p>
                <a:pPr marL="482600" indent="-342900">
                  <a:lnSpc>
                    <a:spcPct val="150000"/>
                  </a:lnSpc>
                  <a:buFont typeface="Wingdings" panose="05000000000000000000" pitchFamily="2" charset="2"/>
                  <a:buChar char="l"/>
                </a:pPr>
                <a:r>
                  <a:rPr lang="en-US" altLang="zh-TW" sz="1600" b="1" dirty="0"/>
                  <a:t>3D volume-based approaches</a:t>
                </a:r>
              </a:p>
              <a:p>
                <a:pPr marL="939800" lvl="1" indent="-342900">
                  <a:lnSpc>
                    <a:spcPct val="150000"/>
                  </a:lnSpc>
                  <a:spcBef>
                    <a:spcPts val="0"/>
                  </a:spcBef>
                  <a:buFont typeface="Wingdings" panose="05000000000000000000" pitchFamily="2" charset="2"/>
                  <a:buChar char="l"/>
                </a:pPr>
                <a14:m>
                  <m:oMath xmlns:m="http://schemas.openxmlformats.org/officeDocument/2006/math">
                    <m:r>
                      <a:rPr lang="el-GR" altLang="zh-TW" sz="1600" i="1" dirty="0" smtClean="0">
                        <a:latin typeface="Cambria Math" panose="02040503050406030204" pitchFamily="18" charset="0"/>
                      </a:rPr>
                      <m:t>(</m:t>
                    </m:r>
                    <m:r>
                      <a:rPr lang="el-GR" altLang="zh-TW" sz="1600" i="1" dirty="0" smtClean="0">
                        <a:latin typeface="Cambria Math" panose="02040503050406030204" pitchFamily="18" charset="0"/>
                      </a:rPr>
                      <m:t>𝜎</m:t>
                    </m:r>
                    <m:r>
                      <a:rPr lang="el-GR" altLang="zh-TW" sz="1600" i="1" dirty="0" smtClean="0">
                        <a:latin typeface="Cambria Math" panose="02040503050406030204" pitchFamily="18" charset="0"/>
                      </a:rPr>
                      <m:t>, </m:t>
                    </m:r>
                    <m:r>
                      <a:rPr lang="el-GR" altLang="zh-TW" sz="1600" i="1" dirty="0" smtClean="0">
                        <a:latin typeface="Cambria Math" panose="02040503050406030204" pitchFamily="18" charset="0"/>
                      </a:rPr>
                      <m:t>𝑐</m:t>
                    </m:r>
                    <m:r>
                      <a:rPr lang="el-GR" altLang="zh-TW" sz="1600" i="1" dirty="0" smtClean="0">
                        <a:latin typeface="Cambria Math" panose="02040503050406030204" pitchFamily="18" charset="0"/>
                      </a:rPr>
                      <m:t>) =</m:t>
                    </m:r>
                    <m:sSub>
                      <m:sSubPr>
                        <m:ctrlPr>
                          <a:rPr lang="pl-PL" altLang="zh-TW" sz="1600" i="1" dirty="0">
                            <a:latin typeface="Cambria Math" panose="02040503050406030204" pitchFamily="18" charset="0"/>
                          </a:rPr>
                        </m:ctrlPr>
                      </m:sSubPr>
                      <m:e>
                        <m:r>
                          <a:rPr lang="pl-PL" altLang="zh-TW" sz="1600" i="1" dirty="0">
                            <a:latin typeface="Cambria Math" panose="02040503050406030204" pitchFamily="18" charset="0"/>
                            <a:ea typeface="Cambria Math" panose="02040503050406030204" pitchFamily="18" charset="0"/>
                          </a:rPr>
                          <m:t>ℱ</m:t>
                        </m:r>
                      </m:e>
                      <m:sub>
                        <m:r>
                          <a:rPr lang="en-US" altLang="zh-TW" sz="1600" b="0" i="1" dirty="0" smtClean="0">
                            <a:latin typeface="Cambria Math" panose="02040503050406030204" pitchFamily="18" charset="0"/>
                          </a:rPr>
                          <m:t>3</m:t>
                        </m:r>
                        <m:r>
                          <a:rPr lang="pl-PL" altLang="zh-TW" sz="1600" i="1" dirty="0">
                            <a:latin typeface="Cambria Math" panose="02040503050406030204" pitchFamily="18" charset="0"/>
                          </a:rPr>
                          <m:t>𝐷</m:t>
                        </m:r>
                      </m:sub>
                    </m:sSub>
                    <m:r>
                      <a:rPr lang="el-GR" altLang="zh-TW" sz="1600" i="1" dirty="0" smtClean="0">
                        <a:latin typeface="Cambria Math" panose="02040503050406030204" pitchFamily="18" charset="0"/>
                      </a:rPr>
                      <m:t>(</m:t>
                    </m:r>
                    <m:r>
                      <a:rPr lang="el-GR" altLang="zh-TW" sz="1600" i="1" dirty="0" smtClean="0">
                        <a:latin typeface="Cambria Math" panose="02040503050406030204" pitchFamily="18" charset="0"/>
                      </a:rPr>
                      <m:t>𝑊</m:t>
                    </m:r>
                    <m:r>
                      <a:rPr lang="el-GR" altLang="zh-TW" sz="1600" i="1" dirty="0" smtClean="0">
                        <a:latin typeface="Cambria Math" panose="02040503050406030204" pitchFamily="18" charset="0"/>
                      </a:rPr>
                      <m:t>(</m:t>
                    </m:r>
                    <m:r>
                      <a:rPr lang="el-GR" altLang="zh-TW" sz="1600" i="1" dirty="0" smtClean="0">
                        <a:latin typeface="Cambria Math" panose="02040503050406030204" pitchFamily="18" charset="0"/>
                      </a:rPr>
                      <m:t>𝜋</m:t>
                    </m:r>
                    <m:r>
                      <a:rPr lang="el-GR" altLang="zh-TW" sz="1600" i="1" dirty="0" smtClean="0">
                        <a:latin typeface="Cambria Math" panose="02040503050406030204" pitchFamily="18" charset="0"/>
                      </a:rPr>
                      <m:t>(</m:t>
                    </m:r>
                    <m:sSub>
                      <m:sSubPr>
                        <m:ctrlPr>
                          <a:rPr lang="el-GR" altLang="zh-TW" sz="1600" i="1" dirty="0">
                            <a:latin typeface="Cambria Math" panose="02040503050406030204" pitchFamily="18" charset="0"/>
                          </a:rPr>
                        </m:ctrlPr>
                      </m:sSubPr>
                      <m:e>
                        <m:r>
                          <a:rPr lang="el-GR" altLang="zh-TW" sz="1600" i="1" dirty="0">
                            <a:latin typeface="Cambria Math" panose="02040503050406030204" pitchFamily="18" charset="0"/>
                          </a:rPr>
                          <m:t>𝑥</m:t>
                        </m:r>
                      </m:e>
                      <m:sub>
                        <m:r>
                          <a:rPr lang="en-US" altLang="zh-TW" sz="1600" b="0" i="1" dirty="0" smtClean="0">
                            <a:latin typeface="Cambria Math" panose="02040503050406030204" pitchFamily="18" charset="0"/>
                          </a:rPr>
                          <m:t>𝑛</m:t>
                        </m:r>
                      </m:sub>
                    </m:sSub>
                    <m:r>
                      <a:rPr lang="el-GR" altLang="zh-TW" sz="1600" i="1" dirty="0" smtClean="0">
                        <a:latin typeface="Cambria Math" panose="02040503050406030204" pitchFamily="18" charset="0"/>
                      </a:rPr>
                      <m:t>));</m:t>
                    </m:r>
                    <m:sSub>
                      <m:sSubPr>
                        <m:ctrlPr>
                          <a:rPr lang="el-GR" altLang="zh-TW" sz="1600" i="1" dirty="0">
                            <a:latin typeface="Cambria Math" panose="02040503050406030204" pitchFamily="18" charset="0"/>
                          </a:rPr>
                        </m:ctrlPr>
                      </m:sSubPr>
                      <m:e>
                        <m:r>
                          <a:rPr lang="el-GR" altLang="zh-TW" sz="1600" i="1" dirty="0">
                            <a:latin typeface="Cambria Math" panose="02040503050406030204" pitchFamily="18" charset="0"/>
                          </a:rPr>
                          <m:t>𝑥</m:t>
                        </m:r>
                      </m:e>
                      <m:sub>
                        <m:r>
                          <a:rPr lang="en-US" altLang="zh-TW" sz="1600" i="1" dirty="0">
                            <a:latin typeface="Cambria Math" panose="02040503050406030204" pitchFamily="18" charset="0"/>
                          </a:rPr>
                          <m:t>𝑛</m:t>
                        </m:r>
                      </m:sub>
                    </m:sSub>
                    <m:r>
                      <a:rPr lang="el-GR" altLang="zh-TW" sz="1600" i="1" dirty="0" smtClean="0">
                        <a:latin typeface="Cambria Math" panose="02040503050406030204" pitchFamily="18" charset="0"/>
                      </a:rPr>
                      <m:t>)</m:t>
                    </m:r>
                  </m:oMath>
                </a14:m>
                <a:endParaRPr lang="en-US" altLang="zh-TW" sz="1600" dirty="0"/>
              </a:p>
              <a:p>
                <a:pPr marL="939800" lvl="1" indent="-342900">
                  <a:lnSpc>
                    <a:spcPct val="150000"/>
                  </a:lnSpc>
                  <a:spcBef>
                    <a:spcPts val="0"/>
                  </a:spcBef>
                  <a:buFont typeface="Wingdings" panose="05000000000000000000" pitchFamily="2" charset="2"/>
                  <a:buChar char="l"/>
                </a:pPr>
                <a:r>
                  <a:rPr lang="en-US" altLang="zh-TW" sz="1600" dirty="0"/>
                  <a:t>Faster in rendering / Limited rendering resolution</a:t>
                </a:r>
                <a:endParaRPr lang="zh-TW" altLang="en-US" sz="1800" dirty="0"/>
              </a:p>
            </p:txBody>
          </p:sp>
        </mc:Choice>
        <mc:Fallback xmlns="">
          <p:sp>
            <p:nvSpPr>
              <p:cNvPr id="3" name="文字版面配置區 2">
                <a:extLst>
                  <a:ext uri="{FF2B5EF4-FFF2-40B4-BE49-F238E27FC236}">
                    <a16:creationId xmlns:a16="http://schemas.microsoft.com/office/drawing/2014/main" id="{F6B88EC4-8FCF-4678-A6B1-C015A7C62A7A}"/>
                  </a:ext>
                </a:extLst>
              </p:cNvPr>
              <p:cNvSpPr>
                <a:spLocks noGrp="1" noRot="1" noChangeAspect="1" noMove="1" noResize="1" noEditPoints="1" noAdjustHandles="1" noChangeArrowheads="1" noChangeShapeType="1" noTextEdit="1"/>
              </p:cNvSpPr>
              <p:nvPr>
                <p:ph type="body" idx="1"/>
              </p:nvPr>
            </p:nvSpPr>
            <p:spPr>
              <a:xfrm>
                <a:off x="565375" y="951050"/>
                <a:ext cx="8245249" cy="3954325"/>
              </a:xfrm>
              <a:blipFill>
                <a:blip r:embed="rId3"/>
                <a:stretch>
                  <a:fillRect/>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8BF5AEC7-4A09-4FA1-8097-EC8BE6793012}"/>
              </a:ext>
            </a:extLst>
          </p:cNvPr>
          <p:cNvPicPr>
            <a:picLocks noChangeAspect="1"/>
          </p:cNvPicPr>
          <p:nvPr/>
        </p:nvPicPr>
        <p:blipFill>
          <a:blip r:embed="rId4"/>
          <a:stretch>
            <a:fillRect/>
          </a:stretch>
        </p:blipFill>
        <p:spPr>
          <a:xfrm>
            <a:off x="4676774" y="1080799"/>
            <a:ext cx="3901851" cy="1490951"/>
          </a:xfrm>
          <a:prstGeom prst="rect">
            <a:avLst/>
          </a:prstGeom>
        </p:spPr>
      </p:pic>
    </p:spTree>
    <p:extLst>
      <p:ext uri="{BB962C8B-B14F-4D97-AF65-F5344CB8AC3E}">
        <p14:creationId xmlns:p14="http://schemas.microsoft.com/office/powerpoint/2010/main" val="75204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A283EF-5033-4D47-ACB7-4FF5CABFFBE7}"/>
              </a:ext>
            </a:extLst>
          </p:cNvPr>
          <p:cNvSpPr>
            <a:spLocks noGrp="1"/>
          </p:cNvSpPr>
          <p:nvPr>
            <p:ph type="title"/>
          </p:nvPr>
        </p:nvSpPr>
        <p:spPr/>
        <p:txBody>
          <a:bodyPr/>
          <a:lstStyle/>
          <a:p>
            <a:r>
              <a:rPr lang="en-US" altLang="zh-TW" dirty="0"/>
              <a:t>Novel View Synthesis in Occluded Regions</a:t>
            </a:r>
            <a:endParaRPr lang="zh-TW" altLang="en-US" dirty="0"/>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35192A00-0605-452E-8244-E18106884FEF}"/>
                  </a:ext>
                </a:extLst>
              </p:cNvPr>
              <p:cNvSpPr>
                <a:spLocks noGrp="1"/>
              </p:cNvSpPr>
              <p:nvPr>
                <p:ph type="body" idx="1"/>
              </p:nvPr>
            </p:nvSpPr>
            <p:spPr/>
            <p:txBody>
              <a:bodyPr/>
              <a:lstStyle/>
              <a:p>
                <a:pPr marL="482600" indent="-342900">
                  <a:lnSpc>
                    <a:spcPct val="150000"/>
                  </a:lnSpc>
                  <a:buFont typeface="Wingdings" panose="05000000000000000000" pitchFamily="2" charset="2"/>
                  <a:buChar char="l"/>
                </a:pPr>
                <a:r>
                  <a:rPr lang="en-US" altLang="zh-TW" sz="1800" b="1" dirty="0" err="1"/>
                  <a:t>ViT</a:t>
                </a:r>
                <a:r>
                  <a:rPr lang="en-US" altLang="zh-TW" sz="1800" b="1" dirty="0"/>
                  <a:t> architecture :</a:t>
                </a:r>
              </a:p>
              <a:p>
                <a:pPr marL="939800" lvl="1" indent="-342900">
                  <a:lnSpc>
                    <a:spcPct val="150000"/>
                  </a:lnSpc>
                  <a:spcBef>
                    <a:spcPts val="0"/>
                  </a:spcBef>
                  <a:buFont typeface="Wingdings" panose="05000000000000000000" pitchFamily="2" charset="2"/>
                  <a:buChar char="Ø"/>
                </a:pPr>
                <a14:m>
                  <m:oMath xmlns:m="http://schemas.openxmlformats.org/officeDocument/2006/math">
                    <m:r>
                      <m:rPr>
                        <m:nor/>
                      </m:rPr>
                      <a:rPr lang="en-US" altLang="zh-TW" sz="1600" b="0" i="0" smtClean="0"/>
                      <m:t>L</m:t>
                    </m:r>
                    <m:r>
                      <m:rPr>
                        <m:nor/>
                      </m:rPr>
                      <a:rPr lang="en-US" altLang="zh-TW" sz="1600"/>
                      <m:t>earn</m:t>
                    </m:r>
                    <m:r>
                      <m:rPr>
                        <m:nor/>
                      </m:rPr>
                      <a:rPr lang="en-US" altLang="zh-TW" sz="1600"/>
                      <m:t> </m:t>
                    </m:r>
                    <m:r>
                      <m:rPr>
                        <m:nor/>
                      </m:rPr>
                      <a:rPr lang="en-US" altLang="zh-TW" sz="1600"/>
                      <m:t>global</m:t>
                    </m:r>
                    <m:r>
                      <m:rPr>
                        <m:nor/>
                      </m:rPr>
                      <a:rPr lang="en-US" altLang="zh-TW" sz="1600"/>
                      <m:t> </m:t>
                    </m:r>
                    <m:r>
                      <m:rPr>
                        <m:nor/>
                      </m:rPr>
                      <a:rPr lang="en-US" altLang="zh-TW" sz="1600"/>
                      <m:t>information</m:t>
                    </m:r>
                  </m:oMath>
                </a14:m>
                <a:endParaRPr lang="en-US" altLang="zh-TW" sz="1600" dirty="0"/>
              </a:p>
              <a:p>
                <a:pPr marL="482600" indent="-342900">
                  <a:lnSpc>
                    <a:spcPct val="150000"/>
                  </a:lnSpc>
                  <a:buFont typeface="Wingdings" panose="05000000000000000000" pitchFamily="2" charset="2"/>
                  <a:buChar char="l"/>
                </a:pPr>
                <a:r>
                  <a:rPr lang="en-US" altLang="zh-TW" sz="1800" b="1" dirty="0"/>
                  <a:t>2D CNN module: </a:t>
                </a:r>
              </a:p>
              <a:p>
                <a:pPr marL="939800" lvl="1" indent="-342900">
                  <a:lnSpc>
                    <a:spcPct val="150000"/>
                  </a:lnSpc>
                  <a:spcBef>
                    <a:spcPts val="0"/>
                  </a:spcBef>
                  <a:buFont typeface="Wingdings" panose="05000000000000000000" pitchFamily="2" charset="2"/>
                  <a:buChar char="Ø"/>
                </a:pPr>
                <a14:m>
                  <m:oMath xmlns:m="http://schemas.openxmlformats.org/officeDocument/2006/math">
                    <m:r>
                      <m:rPr>
                        <m:nor/>
                      </m:rPr>
                      <a:rPr lang="en-US" altLang="zh-TW" sz="1600" b="0" i="0" smtClean="0"/>
                      <m:t>E</m:t>
                    </m:r>
                    <m:r>
                      <m:rPr>
                        <m:nor/>
                      </m:rPr>
                      <a:rPr lang="en-US" altLang="zh-TW" sz="1600"/>
                      <m:t>xtract</m:t>
                    </m:r>
                    <m:r>
                      <m:rPr>
                        <m:nor/>
                      </m:rPr>
                      <a:rPr lang="en-US" altLang="zh-TW" sz="1600"/>
                      <m:t> </m:t>
                    </m:r>
                    <m:r>
                      <m:rPr>
                        <m:nor/>
                      </m:rPr>
                      <a:rPr lang="en-US" altLang="zh-TW" sz="1600"/>
                      <m:t>local</m:t>
                    </m:r>
                    <m:r>
                      <m:rPr>
                        <m:nor/>
                      </m:rPr>
                      <a:rPr lang="en-US" altLang="zh-TW" sz="1600"/>
                      <m:t> </m:t>
                    </m:r>
                    <m:r>
                      <m:rPr>
                        <m:nor/>
                      </m:rPr>
                      <a:rPr lang="en-US" altLang="zh-TW" sz="1600"/>
                      <m:t>image</m:t>
                    </m:r>
                    <m:r>
                      <m:rPr>
                        <m:nor/>
                      </m:rPr>
                      <a:rPr lang="en-US" altLang="zh-TW" sz="1600"/>
                      <m:t> </m:t>
                    </m:r>
                    <m:r>
                      <m:rPr>
                        <m:nor/>
                      </m:rPr>
                      <a:rPr lang="en-US" altLang="zh-TW" sz="1600"/>
                      <m:t>features</m:t>
                    </m:r>
                  </m:oMath>
                </a14:m>
                <a:endParaRPr lang="zh-TW" altLang="en-US" dirty="0"/>
              </a:p>
            </p:txBody>
          </p:sp>
        </mc:Choice>
        <mc:Fallback xmlns="">
          <p:sp>
            <p:nvSpPr>
              <p:cNvPr id="3" name="文字版面配置區 2">
                <a:extLst>
                  <a:ext uri="{FF2B5EF4-FFF2-40B4-BE49-F238E27FC236}">
                    <a16:creationId xmlns:a16="http://schemas.microsoft.com/office/drawing/2014/main" id="{35192A00-0605-452E-8244-E18106884FEF}"/>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1618A985-8E92-47E0-8B96-C7997932B69B}"/>
              </a:ext>
            </a:extLst>
          </p:cNvPr>
          <p:cNvPicPr>
            <a:picLocks noChangeAspect="1"/>
          </p:cNvPicPr>
          <p:nvPr/>
        </p:nvPicPr>
        <p:blipFill>
          <a:blip r:embed="rId4"/>
          <a:stretch>
            <a:fillRect/>
          </a:stretch>
        </p:blipFill>
        <p:spPr>
          <a:xfrm>
            <a:off x="1033462" y="3072227"/>
            <a:ext cx="7216970" cy="1684523"/>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CEE3C91-033B-4CDF-BEFF-F0A05E308567}"/>
                  </a:ext>
                </a:extLst>
              </p:cNvPr>
              <p:cNvSpPr/>
              <p:nvPr/>
            </p:nvSpPr>
            <p:spPr>
              <a:xfrm>
                <a:off x="4362436" y="1448665"/>
                <a:ext cx="870366"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ctrlPr>
                        </m:sSubPr>
                        <m:e>
                          <m: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𝑊</m:t>
                          </m:r>
                        </m:e>
                        <m:sub>
                          <m: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𝐺</m:t>
                          </m:r>
                        </m:sub>
                      </m:sSub>
                    </m:oMath>
                  </m:oMathPara>
                </a14:m>
                <a:endParaRPr lang="zh-TW" altLang="en-US" sz="32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5" name="矩形 4">
                <a:extLst>
                  <a:ext uri="{FF2B5EF4-FFF2-40B4-BE49-F238E27FC236}">
                    <a16:creationId xmlns:a16="http://schemas.microsoft.com/office/drawing/2014/main" id="{6CEE3C91-033B-4CDF-BEFF-F0A05E308567}"/>
                  </a:ext>
                </a:extLst>
              </p:cNvPr>
              <p:cNvSpPr>
                <a:spLocks noRot="1" noChangeAspect="1" noMove="1" noResize="1" noEditPoints="1" noAdjustHandles="1" noChangeArrowheads="1" noChangeShapeType="1" noTextEdit="1"/>
              </p:cNvSpPr>
              <p:nvPr/>
            </p:nvSpPr>
            <p:spPr>
              <a:xfrm>
                <a:off x="4362436" y="1448665"/>
                <a:ext cx="870366" cy="58477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E5E0BB92-4302-4FD1-AAB9-FAF0F335021B}"/>
                  </a:ext>
                </a:extLst>
              </p:cNvPr>
              <p:cNvSpPr/>
              <p:nvPr/>
            </p:nvSpPr>
            <p:spPr>
              <a:xfrm>
                <a:off x="4410718" y="2252974"/>
                <a:ext cx="822084"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ctrlPr>
                        </m:sSubPr>
                        <m:e>
                          <m: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𝑊</m:t>
                          </m:r>
                        </m:e>
                        <m:sub>
                          <m:r>
                            <a:rPr lang="en-US" altLang="zh-TW" sz="3200" b="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𝐿</m:t>
                          </m:r>
                        </m:sub>
                      </m:sSub>
                    </m:oMath>
                  </m:oMathPara>
                </a14:m>
                <a:endParaRPr lang="zh-TW" altLang="en-US" sz="32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6" name="矩形 5">
                <a:extLst>
                  <a:ext uri="{FF2B5EF4-FFF2-40B4-BE49-F238E27FC236}">
                    <a16:creationId xmlns:a16="http://schemas.microsoft.com/office/drawing/2014/main" id="{E5E0BB92-4302-4FD1-AAB9-FAF0F335021B}"/>
                  </a:ext>
                </a:extLst>
              </p:cNvPr>
              <p:cNvSpPr>
                <a:spLocks noRot="1" noChangeAspect="1" noMove="1" noResize="1" noEditPoints="1" noAdjustHandles="1" noChangeArrowheads="1" noChangeShapeType="1" noTextEdit="1"/>
              </p:cNvSpPr>
              <p:nvPr/>
            </p:nvSpPr>
            <p:spPr>
              <a:xfrm>
                <a:off x="4410718" y="2252974"/>
                <a:ext cx="822084" cy="584775"/>
              </a:xfrm>
              <a:prstGeom prst="rect">
                <a:avLst/>
              </a:prstGeom>
              <a:blipFill>
                <a:blip r:embed="rId6"/>
                <a:stretch>
                  <a:fillRect/>
                </a:stretch>
              </a:blipFill>
            </p:spPr>
            <p:txBody>
              <a:bodyPr/>
              <a:lstStyle/>
              <a:p>
                <a:r>
                  <a:rPr lang="zh-TW" altLang="en-US">
                    <a:noFill/>
                  </a:rPr>
                  <a:t> </a:t>
                </a:r>
              </a:p>
            </p:txBody>
          </p:sp>
        </mc:Fallback>
      </mc:AlternateContent>
      <p:sp>
        <p:nvSpPr>
          <p:cNvPr id="7" name="箭號: 向右 6">
            <a:extLst>
              <a:ext uri="{FF2B5EF4-FFF2-40B4-BE49-F238E27FC236}">
                <a16:creationId xmlns:a16="http://schemas.microsoft.com/office/drawing/2014/main" id="{54D83572-F699-4B13-971E-054574807F91}"/>
              </a:ext>
            </a:extLst>
          </p:cNvPr>
          <p:cNvSpPr/>
          <p:nvPr/>
        </p:nvSpPr>
        <p:spPr>
          <a:xfrm rot="1766611">
            <a:off x="5197976" y="1806721"/>
            <a:ext cx="514350" cy="189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箭號: 向右 7">
            <a:extLst>
              <a:ext uri="{FF2B5EF4-FFF2-40B4-BE49-F238E27FC236}">
                <a16:creationId xmlns:a16="http://schemas.microsoft.com/office/drawing/2014/main" id="{D76130D6-AF9C-4DBA-8386-7223FC1A1A9E}"/>
              </a:ext>
            </a:extLst>
          </p:cNvPr>
          <p:cNvSpPr/>
          <p:nvPr/>
        </p:nvSpPr>
        <p:spPr>
          <a:xfrm rot="19391812">
            <a:off x="5193032" y="2362880"/>
            <a:ext cx="524240" cy="2028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4BE0AE1-5230-4D83-B42B-379F5F0ABD48}"/>
                  </a:ext>
                </a:extLst>
              </p:cNvPr>
              <p:cNvSpPr/>
              <p:nvPr/>
            </p:nvSpPr>
            <p:spPr>
              <a:xfrm>
                <a:off x="5725784" y="1856358"/>
                <a:ext cx="2286000" cy="573427"/>
              </a:xfrm>
              <a:prstGeom prst="rect">
                <a:avLst/>
              </a:prstGeom>
              <a:noFill/>
            </p:spPr>
            <p:txBody>
              <a:bodyPr wrap="square" lIns="91440" tIns="45720" rIns="91440" bIns="45720">
                <a:spAutoFit/>
              </a:bodyPr>
              <a:lstStyle/>
              <a:p>
                <a:pPr algn="ctr"/>
                <a14:m>
                  <m:oMath xmlns:m="http://schemas.openxmlformats.org/officeDocument/2006/math">
                    <m:r>
                      <a:rPr lang="en-US" altLang="zh-TW" sz="32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𝑊</m:t>
                    </m:r>
                  </m:oMath>
                </a14:m>
                <a:r>
                  <a:rPr lang="en-US" altLang="zh-TW" sz="1600" b="0" cap="none" spc="0" dirty="0">
                    <a:ln w="0"/>
                    <a:solidFill>
                      <a:schemeClr val="tx1"/>
                    </a:solidFill>
                    <a:effectLst>
                      <a:outerShdw blurRad="38100" dist="19050" dir="2700000" algn="tl" rotWithShape="0">
                        <a:schemeClr val="dk1">
                          <a:alpha val="40000"/>
                        </a:schemeClr>
                      </a:outerShdw>
                    </a:effectLst>
                  </a:rPr>
                  <a:t>(per-pixel feature)</a:t>
                </a:r>
                <a:endParaRPr lang="zh-TW" altLang="en-US" sz="16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9" name="矩形 8">
                <a:extLst>
                  <a:ext uri="{FF2B5EF4-FFF2-40B4-BE49-F238E27FC236}">
                    <a16:creationId xmlns:a16="http://schemas.microsoft.com/office/drawing/2014/main" id="{F4BE0AE1-5230-4D83-B42B-379F5F0ABD48}"/>
                  </a:ext>
                </a:extLst>
              </p:cNvPr>
              <p:cNvSpPr>
                <a:spLocks noRot="1" noChangeAspect="1" noMove="1" noResize="1" noEditPoints="1" noAdjustHandles="1" noChangeArrowheads="1" noChangeShapeType="1" noTextEdit="1"/>
              </p:cNvSpPr>
              <p:nvPr/>
            </p:nvSpPr>
            <p:spPr>
              <a:xfrm>
                <a:off x="5725784" y="1856358"/>
                <a:ext cx="2286000" cy="573427"/>
              </a:xfrm>
              <a:prstGeom prst="rect">
                <a:avLst/>
              </a:prstGeom>
              <a:blipFill>
                <a:blip r:embed="rId7"/>
                <a:stretch>
                  <a:fillRect b="-95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871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CB3EE6-4EC7-4C14-AB76-D1742A9CF36C}"/>
              </a:ext>
            </a:extLst>
          </p:cNvPr>
          <p:cNvSpPr>
            <a:spLocks noGrp="1"/>
          </p:cNvSpPr>
          <p:nvPr>
            <p:ph type="title"/>
          </p:nvPr>
        </p:nvSpPr>
        <p:spPr>
          <a:xfrm>
            <a:off x="720000" y="386750"/>
            <a:ext cx="7704000" cy="564300"/>
          </a:xfrm>
        </p:spPr>
        <p:txBody>
          <a:bodyPr/>
          <a:lstStyle/>
          <a:p>
            <a:r>
              <a:rPr lang="en-US" altLang="zh-TW" dirty="0"/>
              <a:t>Global Features from Vision Transformer</a:t>
            </a:r>
            <a:endParaRPr lang="zh-TW" altLang="en-US" dirty="0"/>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FB0508C6-ABBD-4D33-804B-1A366238E98E}"/>
                  </a:ext>
                </a:extLst>
              </p:cNvPr>
              <p:cNvSpPr>
                <a:spLocks noGrp="1"/>
              </p:cNvSpPr>
              <p:nvPr>
                <p:ph type="body" idx="1"/>
              </p:nvPr>
            </p:nvSpPr>
            <p:spPr/>
            <p:txBody>
              <a:bodyPr/>
              <a:lstStyle/>
              <a:p>
                <a:pPr marL="482600" indent="-342900">
                  <a:buFont typeface="Wingdings" panose="05000000000000000000" pitchFamily="2" charset="2"/>
                  <a:buChar char="l"/>
                </a:pPr>
                <a:r>
                  <a:rPr lang="en-US" altLang="zh-TW" sz="2000" dirty="0"/>
                  <a:t>Flatten and project</a:t>
                </a:r>
              </a:p>
              <a:p>
                <a:pPr marL="939800" lvl="1" indent="-342900">
                  <a:spcBef>
                    <a:spcPts val="0"/>
                  </a:spcBef>
                  <a:buFont typeface="Wingdings" panose="05000000000000000000" pitchFamily="2" charset="2"/>
                  <a:buChar char="Ø"/>
                </a:pPr>
                <a:r>
                  <a:rPr lang="en-US" altLang="zh-TW" sz="1800" dirty="0"/>
                  <a:t>Reshape </a:t>
                </a:r>
                <a14:m>
                  <m:oMath xmlns:m="http://schemas.openxmlformats.org/officeDocument/2006/math">
                    <m:r>
                      <a:rPr lang="en-US" altLang="zh-TW" sz="1800" i="1" dirty="0">
                        <a:latin typeface="Cambria Math" panose="02040503050406030204" pitchFamily="18" charset="0"/>
                      </a:rPr>
                      <m:t>𝐼𝑠</m:t>
                    </m:r>
                    <m:r>
                      <a:rPr lang="en-US" altLang="zh-TW" sz="1800" i="1" dirty="0">
                        <a:latin typeface="Cambria Math" panose="02040503050406030204" pitchFamily="18" charset="0"/>
                      </a:rPr>
                      <m:t> </m:t>
                    </m:r>
                  </m:oMath>
                </a14:m>
                <a:r>
                  <a:rPr lang="en-US" altLang="zh-TW" sz="1800" dirty="0"/>
                  <a:t>into a sequence of flattened 2D patches </a:t>
                </a:r>
                <a14:m>
                  <m:oMath xmlns:m="http://schemas.openxmlformats.org/officeDocument/2006/math">
                    <m:r>
                      <a:rPr lang="en-US" altLang="zh-TW" sz="1800" i="1" dirty="0" smtClean="0">
                        <a:latin typeface="Cambria Math" panose="02040503050406030204" pitchFamily="18" charset="0"/>
                      </a:rPr>
                      <m:t>𝑃</m:t>
                    </m:r>
                  </m:oMath>
                </a14:m>
                <a:endParaRPr lang="en-US" altLang="zh-TW" sz="1800" dirty="0"/>
              </a:p>
              <a:p>
                <a:pPr marL="939800" lvl="1" indent="-342900">
                  <a:spcBef>
                    <a:spcPts val="0"/>
                  </a:spcBef>
                  <a:buFont typeface="Wingdings" panose="05000000000000000000" pitchFamily="2" charset="2"/>
                  <a:buChar char="Ø"/>
                </a:pPr>
                <a:r>
                  <a:rPr lang="en-US" altLang="zh-TW" sz="1800" dirty="0"/>
                  <a:t>Project the patches with a trainable linear layer to produce </a:t>
                </a:r>
                <a14:m>
                  <m:oMath xmlns:m="http://schemas.openxmlformats.org/officeDocument/2006/math">
                    <m:sSub>
                      <m:sSubPr>
                        <m:ctrlPr>
                          <a:rPr lang="en-US" altLang="zh-TW" sz="1800" i="1" dirty="0" smtClean="0">
                            <a:latin typeface="Cambria Math" panose="02040503050406030204" pitchFamily="18" charset="0"/>
                          </a:rPr>
                        </m:ctrlPr>
                      </m:sSubPr>
                      <m:e>
                        <m:r>
                          <a:rPr lang="en-US" altLang="zh-TW" sz="1800" i="1" dirty="0">
                            <a:latin typeface="Cambria Math" panose="02040503050406030204" pitchFamily="18" charset="0"/>
                          </a:rPr>
                          <m:t>𝑃</m:t>
                        </m:r>
                      </m:e>
                      <m:sub>
                        <m:r>
                          <a:rPr lang="en-US" altLang="zh-TW" sz="1800" b="0" i="1" dirty="0" smtClean="0">
                            <a:latin typeface="Cambria Math" panose="02040503050406030204" pitchFamily="18" charset="0"/>
                          </a:rPr>
                          <m:t>𝑙</m:t>
                        </m:r>
                      </m:sub>
                    </m:sSub>
                  </m:oMath>
                </a14:m>
                <a:endParaRPr lang="en-US" altLang="zh-TW" sz="1800" dirty="0"/>
              </a:p>
              <a:p>
                <a:pPr marL="939800" lvl="1" indent="-342900">
                  <a:spcBef>
                    <a:spcPts val="0"/>
                  </a:spcBef>
                  <a:buFont typeface="Wingdings" panose="05000000000000000000" pitchFamily="2" charset="2"/>
                  <a:buChar char="Ø"/>
                </a:pPr>
                <a:r>
                  <a:rPr lang="en-US" altLang="zh-TW" sz="1800" dirty="0"/>
                  <a:t>Concatenate learnable class token to the image tokens</a:t>
                </a:r>
              </a:p>
              <a:p>
                <a:pPr marL="939800" lvl="1" indent="-342900">
                  <a:spcBef>
                    <a:spcPts val="0"/>
                  </a:spcBef>
                  <a:buFont typeface="Wingdings" panose="05000000000000000000" pitchFamily="2" charset="2"/>
                  <a:buChar char="Ø"/>
                </a:pPr>
                <a:r>
                  <a:rPr lang="en-US" altLang="zh-TW" sz="1800" dirty="0"/>
                  <a:t>Add learnable positional embeddings</a:t>
                </a:r>
              </a:p>
            </p:txBody>
          </p:sp>
        </mc:Choice>
        <mc:Fallback xmlns="">
          <p:sp>
            <p:nvSpPr>
              <p:cNvPr id="3" name="文字版面配置區 2">
                <a:extLst>
                  <a:ext uri="{FF2B5EF4-FFF2-40B4-BE49-F238E27FC236}">
                    <a16:creationId xmlns:a16="http://schemas.microsoft.com/office/drawing/2014/main" id="{FB0508C6-ABBD-4D33-804B-1A366238E98E}"/>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97174AC5-F495-4758-B9FE-49BC618C2D70}"/>
              </a:ext>
            </a:extLst>
          </p:cNvPr>
          <p:cNvPicPr>
            <a:picLocks noChangeAspect="1"/>
          </p:cNvPicPr>
          <p:nvPr/>
        </p:nvPicPr>
        <p:blipFill rotWithShape="1">
          <a:blip r:embed="rId4"/>
          <a:srcRect r="38127"/>
          <a:stretch/>
        </p:blipFill>
        <p:spPr>
          <a:xfrm>
            <a:off x="5381493" y="2693932"/>
            <a:ext cx="2895731" cy="1909493"/>
          </a:xfrm>
          <a:prstGeom prst="rect">
            <a:avLst/>
          </a:prstGeom>
        </p:spPr>
      </p:pic>
    </p:spTree>
    <p:extLst>
      <p:ext uri="{BB962C8B-B14F-4D97-AF65-F5344CB8AC3E}">
        <p14:creationId xmlns:p14="http://schemas.microsoft.com/office/powerpoint/2010/main" val="133571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CB3EE6-4EC7-4C14-AB76-D1742A9CF36C}"/>
              </a:ext>
            </a:extLst>
          </p:cNvPr>
          <p:cNvSpPr>
            <a:spLocks noGrp="1"/>
          </p:cNvSpPr>
          <p:nvPr>
            <p:ph type="title"/>
          </p:nvPr>
        </p:nvSpPr>
        <p:spPr>
          <a:xfrm>
            <a:off x="720000" y="386750"/>
            <a:ext cx="7704000" cy="564300"/>
          </a:xfrm>
        </p:spPr>
        <p:txBody>
          <a:bodyPr/>
          <a:lstStyle/>
          <a:p>
            <a:r>
              <a:rPr lang="en-US" altLang="zh-TW" dirty="0"/>
              <a:t>Global Features from Vision Transformer</a:t>
            </a:r>
            <a:endParaRPr lang="zh-TW" altLang="en-US" dirty="0"/>
          </a:p>
        </p:txBody>
      </p:sp>
      <p:sp>
        <p:nvSpPr>
          <p:cNvPr id="3" name="文字版面配置區 2">
            <a:extLst>
              <a:ext uri="{FF2B5EF4-FFF2-40B4-BE49-F238E27FC236}">
                <a16:creationId xmlns:a16="http://schemas.microsoft.com/office/drawing/2014/main" id="{FB0508C6-ABBD-4D33-804B-1A366238E98E}"/>
              </a:ext>
            </a:extLst>
          </p:cNvPr>
          <p:cNvSpPr>
            <a:spLocks noGrp="1"/>
          </p:cNvSpPr>
          <p:nvPr>
            <p:ph type="body" idx="1"/>
          </p:nvPr>
        </p:nvSpPr>
        <p:spPr/>
        <p:txBody>
          <a:bodyPr/>
          <a:lstStyle/>
          <a:p>
            <a:pPr marL="482600" indent="-342900">
              <a:buFont typeface="Wingdings" panose="05000000000000000000" pitchFamily="2" charset="2"/>
              <a:buChar char="l"/>
            </a:pPr>
            <a:r>
              <a:rPr lang="en-US" altLang="zh-TW" sz="2000" dirty="0"/>
              <a:t>Transformer encoder</a:t>
            </a:r>
          </a:p>
          <a:p>
            <a:pPr marL="939800" lvl="1" indent="-342900">
              <a:spcBef>
                <a:spcPts val="0"/>
              </a:spcBef>
              <a:buFont typeface="Wingdings" panose="05000000000000000000" pitchFamily="2" charset="2"/>
              <a:buChar char="Ø"/>
            </a:pPr>
            <a:r>
              <a:rPr lang="en-US" altLang="zh-TW" sz="1800" dirty="0"/>
              <a:t>Compose of multiheaded self-attention (MSA) and MLP layers</a:t>
            </a:r>
          </a:p>
          <a:p>
            <a:pPr marL="596900" lvl="1" indent="0">
              <a:spcBef>
                <a:spcPts val="0"/>
              </a:spcBef>
              <a:buNone/>
            </a:pPr>
            <a:endParaRPr lang="en-US" altLang="zh-TW" sz="2200" dirty="0"/>
          </a:p>
        </p:txBody>
      </p:sp>
      <p:pic>
        <p:nvPicPr>
          <p:cNvPr id="5" name="圖片 4">
            <a:extLst>
              <a:ext uri="{FF2B5EF4-FFF2-40B4-BE49-F238E27FC236}">
                <a16:creationId xmlns:a16="http://schemas.microsoft.com/office/drawing/2014/main" id="{BD38B717-7463-4A68-BF26-48673B7469E9}"/>
              </a:ext>
            </a:extLst>
          </p:cNvPr>
          <p:cNvPicPr>
            <a:picLocks noChangeAspect="1"/>
          </p:cNvPicPr>
          <p:nvPr/>
        </p:nvPicPr>
        <p:blipFill rotWithShape="1">
          <a:blip r:embed="rId3"/>
          <a:srcRect b="7075"/>
          <a:stretch/>
        </p:blipFill>
        <p:spPr>
          <a:xfrm>
            <a:off x="1601717" y="2990850"/>
            <a:ext cx="2558385" cy="1582243"/>
          </a:xfrm>
          <a:prstGeom prst="rect">
            <a:avLst/>
          </a:prstGeom>
          <a:ln>
            <a:solidFill>
              <a:schemeClr val="bg1"/>
            </a:solidFill>
          </a:ln>
        </p:spPr>
      </p:pic>
      <p:pic>
        <p:nvPicPr>
          <p:cNvPr id="6" name="圖片 5">
            <a:extLst>
              <a:ext uri="{FF2B5EF4-FFF2-40B4-BE49-F238E27FC236}">
                <a16:creationId xmlns:a16="http://schemas.microsoft.com/office/drawing/2014/main" id="{643986A1-AA81-4A79-B95A-C5B6F686041E}"/>
              </a:ext>
            </a:extLst>
          </p:cNvPr>
          <p:cNvPicPr>
            <a:picLocks noChangeAspect="1"/>
          </p:cNvPicPr>
          <p:nvPr/>
        </p:nvPicPr>
        <p:blipFill rotWithShape="1">
          <a:blip r:embed="rId4"/>
          <a:srcRect t="7613"/>
          <a:stretch/>
        </p:blipFill>
        <p:spPr>
          <a:xfrm>
            <a:off x="4983900" y="2124312"/>
            <a:ext cx="1802390" cy="2448781"/>
          </a:xfrm>
          <a:prstGeom prst="rect">
            <a:avLst/>
          </a:prstGeom>
          <a:ln>
            <a:solidFill>
              <a:schemeClr val="bg1"/>
            </a:solidFill>
          </a:ln>
        </p:spPr>
      </p:pic>
    </p:spTree>
    <p:extLst>
      <p:ext uri="{BB962C8B-B14F-4D97-AF65-F5344CB8AC3E}">
        <p14:creationId xmlns:p14="http://schemas.microsoft.com/office/powerpoint/2010/main" val="261320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CB3EE6-4EC7-4C14-AB76-D1742A9CF36C}"/>
              </a:ext>
            </a:extLst>
          </p:cNvPr>
          <p:cNvSpPr>
            <a:spLocks noGrp="1"/>
          </p:cNvSpPr>
          <p:nvPr>
            <p:ph type="title"/>
          </p:nvPr>
        </p:nvSpPr>
        <p:spPr>
          <a:xfrm>
            <a:off x="720000" y="386750"/>
            <a:ext cx="7704000" cy="564300"/>
          </a:xfrm>
        </p:spPr>
        <p:txBody>
          <a:bodyPr/>
          <a:lstStyle/>
          <a:p>
            <a:r>
              <a:rPr lang="en-US" altLang="zh-TW" dirty="0"/>
              <a:t>Global Features from Vision Transformer</a:t>
            </a:r>
            <a:endParaRPr lang="zh-TW" altLang="en-US" dirty="0"/>
          </a:p>
        </p:txBody>
      </p:sp>
      <p:sp>
        <p:nvSpPr>
          <p:cNvPr id="3" name="文字版面配置區 2">
            <a:extLst>
              <a:ext uri="{FF2B5EF4-FFF2-40B4-BE49-F238E27FC236}">
                <a16:creationId xmlns:a16="http://schemas.microsoft.com/office/drawing/2014/main" id="{FB0508C6-ABBD-4D33-804B-1A366238E98E}"/>
              </a:ext>
            </a:extLst>
          </p:cNvPr>
          <p:cNvSpPr>
            <a:spLocks noGrp="1"/>
          </p:cNvSpPr>
          <p:nvPr>
            <p:ph type="body" idx="1"/>
          </p:nvPr>
        </p:nvSpPr>
        <p:spPr/>
        <p:txBody>
          <a:bodyPr/>
          <a:lstStyle/>
          <a:p>
            <a:pPr marL="482600" indent="-342900">
              <a:buFont typeface="Wingdings" panose="05000000000000000000" pitchFamily="2" charset="2"/>
              <a:buChar char="l"/>
            </a:pPr>
            <a:r>
              <a:rPr lang="en-US" altLang="zh-TW" sz="2000" dirty="0"/>
              <a:t>Convolutional decoder</a:t>
            </a:r>
          </a:p>
          <a:p>
            <a:pPr marL="939800" lvl="1" indent="-342900">
              <a:spcBef>
                <a:spcPts val="0"/>
              </a:spcBef>
              <a:buFont typeface="Wingdings" panose="05000000000000000000" pitchFamily="2" charset="2"/>
              <a:buChar char="Ø"/>
            </a:pPr>
            <a:r>
              <a:rPr lang="en-US" altLang="zh-TW" sz="1800" dirty="0"/>
              <a:t>Drop the class token</a:t>
            </a:r>
          </a:p>
          <a:p>
            <a:pPr marL="939800" lvl="1" indent="-342900">
              <a:spcBef>
                <a:spcPts val="0"/>
              </a:spcBef>
              <a:buFont typeface="Wingdings" panose="05000000000000000000" pitchFamily="2" charset="2"/>
              <a:buChar char="Ø"/>
            </a:pPr>
            <a:r>
              <a:rPr lang="en-US" altLang="zh-TW" sz="1800" dirty="0"/>
              <a:t>Unflatten the image</a:t>
            </a:r>
          </a:p>
          <a:p>
            <a:pPr marL="939800" lvl="1" indent="-342900">
              <a:spcBef>
                <a:spcPts val="0"/>
              </a:spcBef>
              <a:buFont typeface="Wingdings" panose="05000000000000000000" pitchFamily="2" charset="2"/>
              <a:buChar char="Ø"/>
            </a:pPr>
            <a:r>
              <a:rPr lang="en-US" altLang="zh-TW" sz="1800" dirty="0"/>
              <a:t>Construct the multi-level feature maps with a set of convolutional decoders</a:t>
            </a:r>
          </a:p>
          <a:p>
            <a:pPr marL="939800" lvl="1" indent="-342900">
              <a:spcBef>
                <a:spcPts val="0"/>
              </a:spcBef>
              <a:buFont typeface="Wingdings" panose="05000000000000000000" pitchFamily="2" charset="2"/>
              <a:buChar char="Ø"/>
            </a:pPr>
            <a:r>
              <a:rPr lang="en-US" altLang="zh-TW" sz="1800" dirty="0"/>
              <a:t>w</a:t>
            </a:r>
          </a:p>
          <a:p>
            <a:pPr marL="939800" lvl="1" indent="-342900">
              <a:spcBef>
                <a:spcPts val="0"/>
              </a:spcBef>
              <a:buFont typeface="Wingdings" panose="05000000000000000000" pitchFamily="2" charset="2"/>
              <a:buChar char="Ø"/>
            </a:pPr>
            <a:endParaRPr lang="en-US" altLang="zh-TW" sz="2200" dirty="0"/>
          </a:p>
          <a:p>
            <a:pPr marL="882650" lvl="1" indent="-285750">
              <a:spcBef>
                <a:spcPts val="0"/>
              </a:spcBef>
              <a:buFont typeface="Wingdings" panose="05000000000000000000" pitchFamily="2" charset="2"/>
              <a:buChar char="l"/>
            </a:pPr>
            <a:endParaRPr lang="zh-TW" altLang="en-US" sz="1800" dirty="0"/>
          </a:p>
        </p:txBody>
      </p:sp>
      <p:pic>
        <p:nvPicPr>
          <p:cNvPr id="4" name="圖片 3">
            <a:extLst>
              <a:ext uri="{FF2B5EF4-FFF2-40B4-BE49-F238E27FC236}">
                <a16:creationId xmlns:a16="http://schemas.microsoft.com/office/drawing/2014/main" id="{BB258AE5-60FF-4BFA-AC48-13F2F23DF30A}"/>
              </a:ext>
            </a:extLst>
          </p:cNvPr>
          <p:cNvPicPr>
            <a:picLocks noChangeAspect="1"/>
          </p:cNvPicPr>
          <p:nvPr/>
        </p:nvPicPr>
        <p:blipFill rotWithShape="1">
          <a:blip r:embed="rId3"/>
          <a:srcRect t="7283"/>
          <a:stretch/>
        </p:blipFill>
        <p:spPr>
          <a:xfrm>
            <a:off x="5949937" y="2807326"/>
            <a:ext cx="1867190" cy="2204575"/>
          </a:xfrm>
          <a:prstGeom prst="rect">
            <a:avLst/>
          </a:prstGeom>
          <a:ln>
            <a:solidFill>
              <a:schemeClr val="bg1"/>
            </a:solidFill>
          </a:ln>
        </p:spPr>
      </p:pic>
      <p:pic>
        <p:nvPicPr>
          <p:cNvPr id="5" name="圖片 4">
            <a:extLst>
              <a:ext uri="{FF2B5EF4-FFF2-40B4-BE49-F238E27FC236}">
                <a16:creationId xmlns:a16="http://schemas.microsoft.com/office/drawing/2014/main" id="{C11FB08A-8F06-4B11-B855-FCD27DF70677}"/>
              </a:ext>
            </a:extLst>
          </p:cNvPr>
          <p:cNvPicPr>
            <a:picLocks noChangeAspect="1"/>
          </p:cNvPicPr>
          <p:nvPr/>
        </p:nvPicPr>
        <p:blipFill rotWithShape="1">
          <a:blip r:embed="rId4"/>
          <a:srcRect t="2621"/>
          <a:stretch/>
        </p:blipFill>
        <p:spPr>
          <a:xfrm>
            <a:off x="2020828" y="3377832"/>
            <a:ext cx="3346558" cy="1530393"/>
          </a:xfrm>
          <a:prstGeom prst="rect">
            <a:avLst/>
          </a:prstGeom>
          <a:ln>
            <a:solidFill>
              <a:schemeClr val="bg1"/>
            </a:solidFill>
          </a:ln>
        </p:spPr>
      </p:pic>
      <p:pic>
        <p:nvPicPr>
          <p:cNvPr id="6" name="圖片 5">
            <a:extLst>
              <a:ext uri="{FF2B5EF4-FFF2-40B4-BE49-F238E27FC236}">
                <a16:creationId xmlns:a16="http://schemas.microsoft.com/office/drawing/2014/main" id="{5CB73457-106B-4E06-8240-5F4EBD61052C}"/>
              </a:ext>
            </a:extLst>
          </p:cNvPr>
          <p:cNvPicPr>
            <a:picLocks noChangeAspect="1"/>
          </p:cNvPicPr>
          <p:nvPr/>
        </p:nvPicPr>
        <p:blipFill>
          <a:blip r:embed="rId5"/>
          <a:stretch>
            <a:fillRect/>
          </a:stretch>
        </p:blipFill>
        <p:spPr>
          <a:xfrm>
            <a:off x="1676400" y="2706862"/>
            <a:ext cx="3842545" cy="329169"/>
          </a:xfrm>
          <a:prstGeom prst="rect">
            <a:avLst/>
          </a:prstGeom>
        </p:spPr>
      </p:pic>
    </p:spTree>
    <p:extLst>
      <p:ext uri="{BB962C8B-B14F-4D97-AF65-F5344CB8AC3E}">
        <p14:creationId xmlns:p14="http://schemas.microsoft.com/office/powerpoint/2010/main" val="174445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203295-4960-47FC-A720-C0CB59531D8E}"/>
              </a:ext>
            </a:extLst>
          </p:cNvPr>
          <p:cNvSpPr>
            <a:spLocks noGrp="1"/>
          </p:cNvSpPr>
          <p:nvPr>
            <p:ph type="title"/>
          </p:nvPr>
        </p:nvSpPr>
        <p:spPr/>
        <p:txBody>
          <a:bodyPr/>
          <a:lstStyle/>
          <a:p>
            <a:r>
              <a:rPr lang="en-US" altLang="zh-TW" dirty="0"/>
              <a:t>Local Features from Convolutional Networks</a:t>
            </a:r>
            <a:endParaRPr lang="zh-TW" altLang="en-US" dirty="0"/>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D224328E-E3A9-4940-9695-96CD18EB3BD8}"/>
                  </a:ext>
                </a:extLst>
              </p:cNvPr>
              <p:cNvSpPr>
                <a:spLocks noGrp="1"/>
              </p:cNvSpPr>
              <p:nvPr>
                <p:ph type="body" idx="1"/>
              </p:nvPr>
            </p:nvSpPr>
            <p:spPr/>
            <p:txBody>
              <a:bodyPr/>
              <a:lstStyle/>
              <a:p>
                <a:pPr marL="482600" indent="-342900">
                  <a:buFont typeface="Wingdings" panose="05000000000000000000" pitchFamily="2" charset="2"/>
                  <a:buChar char="l"/>
                </a:pPr>
                <a:r>
                  <a:rPr lang="en-US" altLang="zh-TW" sz="2000" dirty="0"/>
                  <a:t>Improve the color and appearance consistency in the visible regions</a:t>
                </a:r>
              </a:p>
              <a:p>
                <a:pPr marL="939800" lvl="1" indent="-342900">
                  <a:spcBef>
                    <a:spcPts val="0"/>
                  </a:spcBef>
                  <a:buFont typeface="Wingdings" panose="05000000000000000000" pitchFamily="2" charset="2"/>
                  <a:buChar char="Ø"/>
                </a:pPr>
                <a:r>
                  <a:rPr lang="en-US" altLang="zh-TW" sz="2200" dirty="0"/>
                  <a:t>w</a:t>
                </a:r>
              </a:p>
              <a:p>
                <a:pPr marL="482600" indent="-342900">
                  <a:buFont typeface="Wingdings" panose="05000000000000000000" pitchFamily="2" charset="2"/>
                  <a:buChar char="l"/>
                </a:pPr>
                <a:endParaRPr lang="en-US" altLang="zh-TW" sz="2000" dirty="0"/>
              </a:p>
              <a:p>
                <a:pPr marL="482600" indent="-342900">
                  <a:buFont typeface="Wingdings" panose="05000000000000000000" pitchFamily="2" charset="2"/>
                  <a:buChar char="l"/>
                </a:pPr>
                <a:r>
                  <a:rPr lang="en-US" altLang="zh-TW" sz="2000" dirty="0"/>
                  <a:t>Use a convolutional layer </a:t>
                </a:r>
                <a14:m>
                  <m:oMath xmlns:m="http://schemas.openxmlformats.org/officeDocument/2006/math">
                    <m:r>
                      <a:rPr lang="en-US" altLang="zh-TW" sz="2000" i="1" dirty="0" smtClean="0">
                        <a:latin typeface="Cambria Math" panose="02040503050406030204" pitchFamily="18" charset="0"/>
                      </a:rPr>
                      <m:t>𝐺</m:t>
                    </m:r>
                  </m:oMath>
                </a14:m>
                <a:r>
                  <a:rPr lang="en-US" altLang="zh-TW" sz="2000" dirty="0"/>
                  <a:t> to fuse the information from</a:t>
                </a:r>
                <a:r>
                  <a:rPr lang="en-US" altLang="zh-TW" sz="2000" dirty="0">
                    <a:ln w="0"/>
                    <a:solidFill>
                      <a:schemeClr val="accent4">
                        <a:lumMod val="75000"/>
                      </a:schemeClr>
                    </a:solidFill>
                    <a:effectLst>
                      <a:outerShdw blurRad="38100" dist="25400" dir="5400000" algn="ctr" rotWithShape="0">
                        <a:srgbClr val="6E747A">
                          <a:alpha val="43000"/>
                        </a:srgbClr>
                      </a:outerShdw>
                    </a:effectLst>
                  </a:rPr>
                  <a:t> </a:t>
                </a:r>
                <a14:m>
                  <m:oMath xmlns:m="http://schemas.openxmlformats.org/officeDocument/2006/math">
                    <m:sSub>
                      <m:sSubPr>
                        <m:ctrlP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ctrlPr>
                      </m:sSubPr>
                      <m:e>
                        <m: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𝑊</m:t>
                        </m:r>
                      </m:e>
                      <m:sub>
                        <m: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𝐺</m:t>
                        </m:r>
                      </m:sub>
                    </m:sSub>
                  </m:oMath>
                </a14:m>
                <a:r>
                  <a:rPr lang="en-US" altLang="zh-TW" sz="2000" dirty="0"/>
                  <a:t> &amp; </a:t>
                </a:r>
                <a14:m>
                  <m:oMath xmlns:m="http://schemas.openxmlformats.org/officeDocument/2006/math">
                    <m:sSub>
                      <m:sSubPr>
                        <m:ctrlP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ctrlPr>
                      </m:sSubPr>
                      <m:e>
                        <m: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𝑊</m:t>
                        </m:r>
                      </m:e>
                      <m:sub>
                        <m: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rPr>
                          <m:t>𝐿</m:t>
                        </m:r>
                      </m:sub>
                    </m:sSub>
                  </m:oMath>
                </a14:m>
                <a:endParaRPr lang="en-US" altLang="zh-TW" sz="2000" dirty="0"/>
              </a:p>
              <a:p>
                <a:pPr marL="939800" lvl="1" indent="-342900">
                  <a:spcBef>
                    <a:spcPts val="0"/>
                  </a:spcBef>
                  <a:buFont typeface="Wingdings" panose="05000000000000000000" pitchFamily="2" charset="2"/>
                  <a:buChar char="Ø"/>
                </a:pPr>
                <a:r>
                  <a:rPr lang="en-US" altLang="zh-TW" sz="2200" dirty="0"/>
                  <a:t>w</a:t>
                </a:r>
                <a:endParaRPr lang="zh-TW" altLang="en-US" sz="2200" dirty="0"/>
              </a:p>
            </p:txBody>
          </p:sp>
        </mc:Choice>
        <mc:Fallback xmlns="">
          <p:sp>
            <p:nvSpPr>
              <p:cNvPr id="3" name="文字版面配置區 2">
                <a:extLst>
                  <a:ext uri="{FF2B5EF4-FFF2-40B4-BE49-F238E27FC236}">
                    <a16:creationId xmlns:a16="http://schemas.microsoft.com/office/drawing/2014/main" id="{D224328E-E3A9-4940-9695-96CD18EB3BD8}"/>
                  </a:ext>
                </a:extLst>
              </p:cNvPr>
              <p:cNvSpPr>
                <a:spLocks noGrp="1" noRot="1" noChangeAspect="1" noMove="1" noResize="1" noEditPoints="1" noAdjustHandles="1" noChangeArrowheads="1" noChangeShapeType="1" noTextEdit="1"/>
              </p:cNvSpPr>
              <p:nvPr>
                <p:ph type="body" idx="1"/>
              </p:nvPr>
            </p:nvSpPr>
            <p:spPr>
              <a:blipFill>
                <a:blip r:embed="rId2"/>
                <a:stretch>
                  <a:fillRect r="-475"/>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88330CB0-EDFC-46D4-BF0A-96E200180E32}"/>
              </a:ext>
            </a:extLst>
          </p:cNvPr>
          <p:cNvPicPr>
            <a:picLocks noChangeAspect="1"/>
          </p:cNvPicPr>
          <p:nvPr/>
        </p:nvPicPr>
        <p:blipFill>
          <a:blip r:embed="rId3"/>
          <a:stretch>
            <a:fillRect/>
          </a:stretch>
        </p:blipFill>
        <p:spPr>
          <a:xfrm>
            <a:off x="4876800" y="2903048"/>
            <a:ext cx="3699357" cy="1700377"/>
          </a:xfrm>
          <a:prstGeom prst="rect">
            <a:avLst/>
          </a:prstGeom>
        </p:spPr>
      </p:pic>
      <p:pic>
        <p:nvPicPr>
          <p:cNvPr id="7" name="圖片 6">
            <a:extLst>
              <a:ext uri="{FF2B5EF4-FFF2-40B4-BE49-F238E27FC236}">
                <a16:creationId xmlns:a16="http://schemas.microsoft.com/office/drawing/2014/main" id="{A2BB339F-BCC4-4BEE-B7B0-B1B349498260}"/>
              </a:ext>
            </a:extLst>
          </p:cNvPr>
          <p:cNvPicPr>
            <a:picLocks noChangeAspect="1"/>
          </p:cNvPicPr>
          <p:nvPr/>
        </p:nvPicPr>
        <p:blipFill>
          <a:blip r:embed="rId4"/>
          <a:stretch>
            <a:fillRect/>
          </a:stretch>
        </p:blipFill>
        <p:spPr>
          <a:xfrm>
            <a:off x="1630779" y="1472092"/>
            <a:ext cx="4227096" cy="367900"/>
          </a:xfrm>
          <a:prstGeom prst="rect">
            <a:avLst/>
          </a:prstGeom>
        </p:spPr>
      </p:pic>
      <p:pic>
        <p:nvPicPr>
          <p:cNvPr id="8" name="圖片 7">
            <a:extLst>
              <a:ext uri="{FF2B5EF4-FFF2-40B4-BE49-F238E27FC236}">
                <a16:creationId xmlns:a16="http://schemas.microsoft.com/office/drawing/2014/main" id="{04C0A8A4-18F2-446E-B92C-9B22C87FCD39}"/>
              </a:ext>
            </a:extLst>
          </p:cNvPr>
          <p:cNvPicPr>
            <a:picLocks noChangeAspect="1"/>
          </p:cNvPicPr>
          <p:nvPr/>
        </p:nvPicPr>
        <p:blipFill>
          <a:blip r:embed="rId5"/>
          <a:stretch>
            <a:fillRect/>
          </a:stretch>
        </p:blipFill>
        <p:spPr>
          <a:xfrm>
            <a:off x="3924275" y="2199683"/>
            <a:ext cx="247155" cy="274617"/>
          </a:xfrm>
          <a:prstGeom prst="rect">
            <a:avLst/>
          </a:prstGeom>
        </p:spPr>
      </p:pic>
      <p:pic>
        <p:nvPicPr>
          <p:cNvPr id="9" name="圖片 8">
            <a:extLst>
              <a:ext uri="{FF2B5EF4-FFF2-40B4-BE49-F238E27FC236}">
                <a16:creationId xmlns:a16="http://schemas.microsoft.com/office/drawing/2014/main" id="{CDB44FD8-CD34-48B8-A762-859FA9E3C079}"/>
              </a:ext>
            </a:extLst>
          </p:cNvPr>
          <p:cNvPicPr>
            <a:picLocks noChangeAspect="1"/>
          </p:cNvPicPr>
          <p:nvPr/>
        </p:nvPicPr>
        <p:blipFill>
          <a:blip r:embed="rId6"/>
          <a:stretch>
            <a:fillRect/>
          </a:stretch>
        </p:blipFill>
        <p:spPr>
          <a:xfrm>
            <a:off x="1716504" y="2543465"/>
            <a:ext cx="3022559" cy="330827"/>
          </a:xfrm>
          <a:prstGeom prst="rect">
            <a:avLst/>
          </a:prstGeom>
        </p:spPr>
      </p:pic>
      <p:pic>
        <p:nvPicPr>
          <p:cNvPr id="4" name="圖片 3">
            <a:extLst>
              <a:ext uri="{FF2B5EF4-FFF2-40B4-BE49-F238E27FC236}">
                <a16:creationId xmlns:a16="http://schemas.microsoft.com/office/drawing/2014/main" id="{678A36F8-40C8-4D15-9073-362D0578AB05}"/>
              </a:ext>
            </a:extLst>
          </p:cNvPr>
          <p:cNvPicPr>
            <a:picLocks noChangeAspect="1"/>
          </p:cNvPicPr>
          <p:nvPr/>
        </p:nvPicPr>
        <p:blipFill>
          <a:blip r:embed="rId7"/>
          <a:stretch>
            <a:fillRect/>
          </a:stretch>
        </p:blipFill>
        <p:spPr>
          <a:xfrm>
            <a:off x="758075" y="3177773"/>
            <a:ext cx="3610437" cy="1420244"/>
          </a:xfrm>
          <a:prstGeom prst="rect">
            <a:avLst/>
          </a:prstGeom>
        </p:spPr>
      </p:pic>
    </p:spTree>
    <p:extLst>
      <p:ext uri="{BB962C8B-B14F-4D97-AF65-F5344CB8AC3E}">
        <p14:creationId xmlns:p14="http://schemas.microsoft.com/office/powerpoint/2010/main" val="59008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203295-4960-47FC-A720-C0CB59531D8E}"/>
              </a:ext>
            </a:extLst>
          </p:cNvPr>
          <p:cNvSpPr>
            <a:spLocks noGrp="1"/>
          </p:cNvSpPr>
          <p:nvPr>
            <p:ph type="title"/>
          </p:nvPr>
        </p:nvSpPr>
        <p:spPr>
          <a:xfrm>
            <a:off x="720000" y="386750"/>
            <a:ext cx="7704000" cy="564300"/>
          </a:xfrm>
        </p:spPr>
        <p:txBody>
          <a:bodyPr/>
          <a:lstStyle/>
          <a:p>
            <a:r>
              <a:rPr lang="en-US" altLang="zh-TW" dirty="0"/>
              <a:t>Volumetric Rendering with </a:t>
            </a:r>
            <a:r>
              <a:rPr lang="en-US" altLang="zh-TW" dirty="0" err="1"/>
              <a:t>NeRF</a:t>
            </a:r>
            <a:endParaRPr lang="zh-TW" altLang="en-US" dirty="0"/>
          </a:p>
        </p:txBody>
      </p:sp>
      <mc:AlternateContent xmlns:mc="http://schemas.openxmlformats.org/markup-compatibility/2006">
        <mc:Choice xmlns:a14="http://schemas.microsoft.com/office/drawing/2010/main" Requires="a14">
          <p:sp>
            <p:nvSpPr>
              <p:cNvPr id="3" name="文字版面配置區 2">
                <a:extLst>
                  <a:ext uri="{FF2B5EF4-FFF2-40B4-BE49-F238E27FC236}">
                    <a16:creationId xmlns:a16="http://schemas.microsoft.com/office/drawing/2014/main" id="{D224328E-E3A9-4940-9695-96CD18EB3BD8}"/>
                  </a:ext>
                </a:extLst>
              </p:cNvPr>
              <p:cNvSpPr>
                <a:spLocks noGrp="1"/>
              </p:cNvSpPr>
              <p:nvPr>
                <p:ph type="body" idx="1"/>
              </p:nvPr>
            </p:nvSpPr>
            <p:spPr/>
            <p:txBody>
              <a:bodyPr/>
              <a:lstStyle/>
              <a:p>
                <a:pPr marL="425450" indent="-285750">
                  <a:buFont typeface="Wingdings" panose="05000000000000000000" pitchFamily="2" charset="2"/>
                  <a:buChar char="l"/>
                </a:pPr>
                <a:r>
                  <a:rPr lang="en-US" altLang="zh-TW" sz="2000" dirty="0"/>
                  <a:t>Extract </a:t>
                </a:r>
                <a14:m>
                  <m:oMath xmlns:m="http://schemas.openxmlformats.org/officeDocument/2006/math">
                    <m:r>
                      <a:rPr lang="en-US" altLang="zh-TW" sz="20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ea typeface="Arial"/>
                        <a:cs typeface="Arial"/>
                        <a:sym typeface="Arial"/>
                      </a:rPr>
                      <m:t>𝑊</m:t>
                    </m:r>
                    <m:r>
                      <a:rPr lang="en-US" altLang="zh-TW" sz="2000" b="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ea typeface="Arial"/>
                        <a:cs typeface="Arial"/>
                        <a:sym typeface="Arial"/>
                      </a:rPr>
                      <m:t> </m:t>
                    </m:r>
                  </m:oMath>
                </a14:m>
                <a:r>
                  <a:rPr lang="en-US" altLang="zh-TW" sz="2000" dirty="0"/>
                  <a:t>as W(π(x)) to be the input of MLP</a:t>
                </a:r>
              </a:p>
              <a:p>
                <a:pPr marL="882650" lvl="1" indent="-285750">
                  <a:spcBef>
                    <a:spcPts val="0"/>
                  </a:spcBef>
                  <a:buFont typeface="Wingdings" panose="05000000000000000000" pitchFamily="2" charset="2"/>
                  <a:buChar char="Ø"/>
                </a:pPr>
                <a:r>
                  <a:rPr lang="en-US" altLang="zh-TW" sz="1800" dirty="0"/>
                  <a:t>Drop the</a:t>
                </a:r>
              </a:p>
              <a:p>
                <a:pPr marL="425450" indent="-285750">
                  <a:lnSpc>
                    <a:spcPct val="150000"/>
                  </a:lnSpc>
                  <a:buFont typeface="Wingdings" panose="05000000000000000000" pitchFamily="2" charset="2"/>
                  <a:buChar char="l"/>
                </a:pPr>
                <a:r>
                  <a:rPr lang="en-US" altLang="zh-TW" sz="2000" dirty="0"/>
                  <a:t>Render the target view into a 2D image</a:t>
                </a:r>
              </a:p>
              <a:p>
                <a:pPr marL="939800" lvl="1" indent="-342900">
                  <a:lnSpc>
                    <a:spcPct val="100000"/>
                  </a:lnSpc>
                  <a:spcBef>
                    <a:spcPts val="0"/>
                  </a:spcBef>
                  <a:buFont typeface="Wingdings" panose="05000000000000000000" pitchFamily="2" charset="2"/>
                  <a:buChar char="Ø"/>
                </a:pPr>
                <a:r>
                  <a:rPr lang="en-US" altLang="zh-TW" sz="2200" dirty="0"/>
                  <a:t>C</a:t>
                </a:r>
              </a:p>
              <a:p>
                <a:pPr marL="939800" lvl="1" indent="-342900">
                  <a:lnSpc>
                    <a:spcPct val="100000"/>
                  </a:lnSpc>
                  <a:spcBef>
                    <a:spcPts val="0"/>
                  </a:spcBef>
                  <a:buFont typeface="Wingdings" panose="05000000000000000000" pitchFamily="2" charset="2"/>
                  <a:buChar char="Ø"/>
                </a:pPr>
                <a:endParaRPr lang="en-US" altLang="zh-TW" sz="2200" dirty="0"/>
              </a:p>
              <a:p>
                <a:pPr marL="425450" indent="-285750">
                  <a:buFont typeface="Wingdings" panose="05000000000000000000" pitchFamily="2" charset="2"/>
                  <a:buChar char="l"/>
                </a:pPr>
                <a:r>
                  <a:rPr lang="en-US" altLang="zh-TW" sz="2000" dirty="0"/>
                  <a:t>Adopt a L2 norm loss to compare the rendered pixel against the ground-truth pixel</a:t>
                </a:r>
              </a:p>
              <a:p>
                <a:pPr marL="939800" lvl="1" indent="-342900">
                  <a:lnSpc>
                    <a:spcPct val="100000"/>
                  </a:lnSpc>
                  <a:spcBef>
                    <a:spcPts val="0"/>
                  </a:spcBef>
                  <a:buFont typeface="Wingdings" panose="05000000000000000000" pitchFamily="2" charset="2"/>
                  <a:buChar char="Ø"/>
                </a:pPr>
                <a:r>
                  <a:rPr lang="en-US" altLang="zh-TW" sz="2400" dirty="0"/>
                  <a:t>s</a:t>
                </a:r>
              </a:p>
              <a:p>
                <a:pPr marL="939800" lvl="1" indent="-342900">
                  <a:lnSpc>
                    <a:spcPct val="100000"/>
                  </a:lnSpc>
                  <a:spcBef>
                    <a:spcPts val="0"/>
                  </a:spcBef>
                  <a:buFont typeface="Wingdings" panose="05000000000000000000" pitchFamily="2" charset="2"/>
                  <a:buChar char="Ø"/>
                </a:pPr>
                <a:endParaRPr lang="en-US" altLang="zh-TW" sz="2200" dirty="0"/>
              </a:p>
            </p:txBody>
          </p:sp>
        </mc:Choice>
        <mc:Fallback>
          <p:sp>
            <p:nvSpPr>
              <p:cNvPr id="3" name="文字版面配置區 2">
                <a:extLst>
                  <a:ext uri="{FF2B5EF4-FFF2-40B4-BE49-F238E27FC236}">
                    <a16:creationId xmlns:a16="http://schemas.microsoft.com/office/drawing/2014/main" id="{D224328E-E3A9-4940-9695-96CD18EB3BD8}"/>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B0A21A34-1C9F-422B-810E-0A72F7D0D862}"/>
              </a:ext>
            </a:extLst>
          </p:cNvPr>
          <p:cNvPicPr>
            <a:picLocks noChangeAspect="1"/>
          </p:cNvPicPr>
          <p:nvPr/>
        </p:nvPicPr>
        <p:blipFill>
          <a:blip r:embed="rId4"/>
          <a:stretch>
            <a:fillRect/>
          </a:stretch>
        </p:blipFill>
        <p:spPr>
          <a:xfrm>
            <a:off x="1652253" y="1462471"/>
            <a:ext cx="3224019" cy="337754"/>
          </a:xfrm>
          <a:prstGeom prst="rect">
            <a:avLst/>
          </a:prstGeom>
        </p:spPr>
      </p:pic>
      <p:pic>
        <p:nvPicPr>
          <p:cNvPr id="5" name="圖片 4">
            <a:extLst>
              <a:ext uri="{FF2B5EF4-FFF2-40B4-BE49-F238E27FC236}">
                <a16:creationId xmlns:a16="http://schemas.microsoft.com/office/drawing/2014/main" id="{3851C3FC-2748-49F0-8DE8-D79D2E38F73C}"/>
              </a:ext>
            </a:extLst>
          </p:cNvPr>
          <p:cNvPicPr>
            <a:picLocks noChangeAspect="1"/>
          </p:cNvPicPr>
          <p:nvPr/>
        </p:nvPicPr>
        <p:blipFill rotWithShape="1">
          <a:blip r:embed="rId5"/>
          <a:srcRect t="2706" b="4927"/>
          <a:stretch/>
        </p:blipFill>
        <p:spPr>
          <a:xfrm>
            <a:off x="1709404" y="2178871"/>
            <a:ext cx="2757822" cy="650054"/>
          </a:xfrm>
          <a:prstGeom prst="rect">
            <a:avLst/>
          </a:prstGeom>
        </p:spPr>
      </p:pic>
      <p:pic>
        <p:nvPicPr>
          <p:cNvPr id="6" name="圖片 5">
            <a:extLst>
              <a:ext uri="{FF2B5EF4-FFF2-40B4-BE49-F238E27FC236}">
                <a16:creationId xmlns:a16="http://schemas.microsoft.com/office/drawing/2014/main" id="{ACDE38D1-5EC3-4D60-A64E-388DABE8F48D}"/>
              </a:ext>
            </a:extLst>
          </p:cNvPr>
          <p:cNvPicPr>
            <a:picLocks noChangeAspect="1"/>
          </p:cNvPicPr>
          <p:nvPr/>
        </p:nvPicPr>
        <p:blipFill>
          <a:blip r:embed="rId6"/>
          <a:stretch>
            <a:fillRect/>
          </a:stretch>
        </p:blipFill>
        <p:spPr>
          <a:xfrm>
            <a:off x="1725300" y="3511871"/>
            <a:ext cx="2182593" cy="583879"/>
          </a:xfrm>
          <a:prstGeom prst="rect">
            <a:avLst/>
          </a:prstGeom>
        </p:spPr>
      </p:pic>
    </p:spTree>
    <p:extLst>
      <p:ext uri="{BB962C8B-B14F-4D97-AF65-F5344CB8AC3E}">
        <p14:creationId xmlns:p14="http://schemas.microsoft.com/office/powerpoint/2010/main" val="14667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1"/>
          <p:cNvSpPr txBox="1">
            <a:spLocks noGrp="1"/>
          </p:cNvSpPr>
          <p:nvPr>
            <p:ph type="title"/>
          </p:nvPr>
        </p:nvSpPr>
        <p:spPr>
          <a:xfrm>
            <a:off x="868049" y="2182046"/>
            <a:ext cx="4487700" cy="841800"/>
          </a:xfrm>
          <a:prstGeom prst="rect">
            <a:avLst/>
          </a:prstGeom>
        </p:spPr>
        <p:txBody>
          <a:bodyPr spcFirstLastPara="1" wrap="square" lIns="91425" tIns="91425" rIns="91425" bIns="91425" anchor="ctr" anchorCtr="0">
            <a:noAutofit/>
          </a:bodyPr>
          <a:lstStyle/>
          <a:p>
            <a:pPr lvl="0"/>
            <a:r>
              <a:rPr lang="en-US" altLang="zh-TW" sz="2800" dirty="0"/>
              <a:t>Experimental Results</a:t>
            </a:r>
          </a:p>
        </p:txBody>
      </p:sp>
      <p:sp>
        <p:nvSpPr>
          <p:cNvPr id="666" name="Google Shape;666;p51"/>
          <p:cNvSpPr txBox="1">
            <a:spLocks noGrp="1"/>
          </p:cNvSpPr>
          <p:nvPr>
            <p:ph type="title" idx="2"/>
          </p:nvPr>
        </p:nvSpPr>
        <p:spPr>
          <a:xfrm>
            <a:off x="5496600" y="1747475"/>
            <a:ext cx="2927400" cy="164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 name="副標題 2">
            <a:extLst>
              <a:ext uri="{FF2B5EF4-FFF2-40B4-BE49-F238E27FC236}">
                <a16:creationId xmlns:a16="http://schemas.microsoft.com/office/drawing/2014/main" id="{C86D98DA-7722-49D5-AAB5-2794AF5B0C4E}"/>
              </a:ext>
            </a:extLst>
          </p:cNvPr>
          <p:cNvSpPr>
            <a:spLocks noGrp="1"/>
          </p:cNvSpPr>
          <p:nvPr>
            <p:ph type="subTitle" idx="1"/>
          </p:nvPr>
        </p:nvSpPr>
        <p:spPr/>
        <p:txBody>
          <a:bodyPr/>
          <a:lstStyle/>
          <a:p>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EA3A63-784F-4A96-83D5-B7444E6B0EBB}"/>
              </a:ext>
            </a:extLst>
          </p:cNvPr>
          <p:cNvSpPr>
            <a:spLocks noGrp="1"/>
          </p:cNvSpPr>
          <p:nvPr>
            <p:ph type="title"/>
          </p:nvPr>
        </p:nvSpPr>
        <p:spPr/>
        <p:txBody>
          <a:bodyPr/>
          <a:lstStyle/>
          <a:p>
            <a:r>
              <a:rPr lang="en-US" altLang="zh-TW" dirty="0"/>
              <a:t>Category-specific View Synthesis</a:t>
            </a:r>
            <a:endParaRPr lang="zh-TW" altLang="en-US" dirty="0"/>
          </a:p>
        </p:txBody>
      </p:sp>
      <p:sp>
        <p:nvSpPr>
          <p:cNvPr id="3" name="文字版面配置區 2">
            <a:extLst>
              <a:ext uri="{FF2B5EF4-FFF2-40B4-BE49-F238E27FC236}">
                <a16:creationId xmlns:a16="http://schemas.microsoft.com/office/drawing/2014/main" id="{DF6AC5B9-C4F3-46A1-AA34-C07D99BEED29}"/>
              </a:ext>
            </a:extLst>
          </p:cNvPr>
          <p:cNvSpPr>
            <a:spLocks noGrp="1"/>
          </p:cNvSpPr>
          <p:nvPr>
            <p:ph type="body" idx="1"/>
          </p:nvPr>
        </p:nvSpPr>
        <p:spPr/>
        <p:txBody>
          <a:bodyPr/>
          <a:lstStyle/>
          <a:p>
            <a:pPr marL="482600" indent="-342900">
              <a:buFont typeface="Wingdings" panose="05000000000000000000" pitchFamily="2" charset="2"/>
              <a:buChar char="l"/>
            </a:pPr>
            <a:r>
              <a:rPr lang="en-US" altLang="zh-TW" sz="2000" dirty="0"/>
              <a:t>Chairs</a:t>
            </a:r>
            <a:endParaRPr lang="zh-TW" altLang="en-US" sz="2000" dirty="0"/>
          </a:p>
        </p:txBody>
      </p:sp>
      <p:pic>
        <p:nvPicPr>
          <p:cNvPr id="4" name="圖片 3">
            <a:extLst>
              <a:ext uri="{FF2B5EF4-FFF2-40B4-BE49-F238E27FC236}">
                <a16:creationId xmlns:a16="http://schemas.microsoft.com/office/drawing/2014/main" id="{17F0D23E-4BA9-49D9-B2D3-50A5098EE0A3}"/>
              </a:ext>
            </a:extLst>
          </p:cNvPr>
          <p:cNvPicPr>
            <a:picLocks noChangeAspect="1"/>
          </p:cNvPicPr>
          <p:nvPr/>
        </p:nvPicPr>
        <p:blipFill>
          <a:blip r:embed="rId3"/>
          <a:stretch>
            <a:fillRect/>
          </a:stretch>
        </p:blipFill>
        <p:spPr>
          <a:xfrm>
            <a:off x="1716609" y="1589175"/>
            <a:ext cx="5937920" cy="3147025"/>
          </a:xfrm>
          <a:prstGeom prst="rect">
            <a:avLst/>
          </a:prstGeom>
        </p:spPr>
      </p:pic>
      <p:sp>
        <p:nvSpPr>
          <p:cNvPr id="5" name="框架 4">
            <a:extLst>
              <a:ext uri="{FF2B5EF4-FFF2-40B4-BE49-F238E27FC236}">
                <a16:creationId xmlns:a16="http://schemas.microsoft.com/office/drawing/2014/main" id="{DD9442E2-7CE0-4273-800C-2870529194A5}"/>
              </a:ext>
            </a:extLst>
          </p:cNvPr>
          <p:cNvSpPr/>
          <p:nvPr/>
        </p:nvSpPr>
        <p:spPr>
          <a:xfrm>
            <a:off x="5419724" y="1609724"/>
            <a:ext cx="1047751" cy="3147026"/>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71938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p:nvPr/>
        </p:nvSpPr>
        <p:spPr>
          <a:xfrm>
            <a:off x="3070425" y="3764575"/>
            <a:ext cx="1173000" cy="484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3070425" y="2501175"/>
            <a:ext cx="1168200" cy="484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p:nvPr/>
        </p:nvSpPr>
        <p:spPr>
          <a:xfrm>
            <a:off x="3070425" y="1237750"/>
            <a:ext cx="1172994" cy="484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txBox="1">
            <a:spLocks noGrp="1"/>
          </p:cNvSpPr>
          <p:nvPr>
            <p:ph type="title"/>
          </p:nvPr>
        </p:nvSpPr>
        <p:spPr>
          <a:xfrm>
            <a:off x="5015290" y="1237750"/>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Related Works</a:t>
            </a:r>
            <a:endParaRPr sz="2400" dirty="0"/>
          </a:p>
        </p:txBody>
      </p:sp>
      <p:sp>
        <p:nvSpPr>
          <p:cNvPr id="276" name="Google Shape;276;p36"/>
          <p:cNvSpPr txBox="1">
            <a:spLocks noGrp="1"/>
          </p:cNvSpPr>
          <p:nvPr>
            <p:ph type="title" idx="2"/>
          </p:nvPr>
        </p:nvSpPr>
        <p:spPr>
          <a:xfrm>
            <a:off x="2963325" y="1183450"/>
            <a:ext cx="934800" cy="593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01</a:t>
            </a:r>
            <a:endParaRPr/>
          </a:p>
        </p:txBody>
      </p:sp>
      <p:sp>
        <p:nvSpPr>
          <p:cNvPr id="278" name="Google Shape;278;p36"/>
          <p:cNvSpPr txBox="1">
            <a:spLocks noGrp="1"/>
          </p:cNvSpPr>
          <p:nvPr>
            <p:ph type="title" idx="3"/>
          </p:nvPr>
        </p:nvSpPr>
        <p:spPr>
          <a:xfrm>
            <a:off x="720000" y="38675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solidFill>
                  <a:schemeClr val="accent1"/>
                </a:solidFill>
              </a:rPr>
              <a:t>Contents</a:t>
            </a:r>
            <a:endParaRPr sz="3600" dirty="0"/>
          </a:p>
        </p:txBody>
      </p:sp>
      <p:sp>
        <p:nvSpPr>
          <p:cNvPr id="279" name="Google Shape;279;p36"/>
          <p:cNvSpPr txBox="1">
            <a:spLocks noGrp="1"/>
          </p:cNvSpPr>
          <p:nvPr>
            <p:ph type="title" idx="4"/>
          </p:nvPr>
        </p:nvSpPr>
        <p:spPr>
          <a:xfrm>
            <a:off x="5015289" y="3764600"/>
            <a:ext cx="3481009" cy="527700"/>
          </a:xfrm>
          <a:prstGeom prst="rect">
            <a:avLst/>
          </a:prstGeom>
        </p:spPr>
        <p:txBody>
          <a:bodyPr spcFirstLastPara="1" wrap="square" lIns="91425" tIns="91425" rIns="91425" bIns="91425" anchor="ctr" anchorCtr="0">
            <a:noAutofit/>
          </a:bodyPr>
          <a:lstStyle/>
          <a:p>
            <a:pPr algn="l"/>
            <a:r>
              <a:rPr lang="en-US" altLang="zh-TW" sz="2400" dirty="0"/>
              <a:t>Experimental Results</a:t>
            </a:r>
            <a:endParaRPr sz="2400" dirty="0"/>
          </a:p>
        </p:txBody>
      </p:sp>
      <p:sp>
        <p:nvSpPr>
          <p:cNvPr id="280" name="Google Shape;280;p36"/>
          <p:cNvSpPr txBox="1">
            <a:spLocks noGrp="1"/>
          </p:cNvSpPr>
          <p:nvPr>
            <p:ph type="title" idx="5"/>
          </p:nvPr>
        </p:nvSpPr>
        <p:spPr>
          <a:xfrm>
            <a:off x="2963325" y="3710300"/>
            <a:ext cx="934800" cy="593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03</a:t>
            </a:r>
            <a:endParaRPr/>
          </a:p>
        </p:txBody>
      </p:sp>
      <p:sp>
        <p:nvSpPr>
          <p:cNvPr id="282" name="Google Shape;282;p36"/>
          <p:cNvSpPr txBox="1">
            <a:spLocks noGrp="1"/>
          </p:cNvSpPr>
          <p:nvPr>
            <p:ph type="title" idx="7"/>
          </p:nvPr>
        </p:nvSpPr>
        <p:spPr>
          <a:xfrm>
            <a:off x="5015290" y="2501175"/>
            <a:ext cx="3408710" cy="527700"/>
          </a:xfrm>
          <a:prstGeom prst="rect">
            <a:avLst/>
          </a:prstGeom>
        </p:spPr>
        <p:txBody>
          <a:bodyPr spcFirstLastPara="1" wrap="square" lIns="91425" tIns="91425" rIns="91425" bIns="91425" anchor="ctr" anchorCtr="0">
            <a:noAutofit/>
          </a:bodyPr>
          <a:lstStyle/>
          <a:p>
            <a:pPr lvl="0" algn="l"/>
            <a:r>
              <a:rPr lang="en-US" altLang="zh-TW" sz="2400" dirty="0"/>
              <a:t>Novel View Synthesis From a Single Image</a:t>
            </a:r>
            <a:endParaRPr sz="2400" dirty="0"/>
          </a:p>
        </p:txBody>
      </p:sp>
      <p:sp>
        <p:nvSpPr>
          <p:cNvPr id="283" name="Google Shape;283;p36"/>
          <p:cNvSpPr txBox="1">
            <a:spLocks noGrp="1"/>
          </p:cNvSpPr>
          <p:nvPr>
            <p:ph type="title" idx="8"/>
          </p:nvPr>
        </p:nvSpPr>
        <p:spPr>
          <a:xfrm>
            <a:off x="2963325" y="2446863"/>
            <a:ext cx="934800" cy="593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02</a:t>
            </a:r>
            <a:endParaRPr/>
          </a:p>
        </p:txBody>
      </p:sp>
      <p:cxnSp>
        <p:nvCxnSpPr>
          <p:cNvPr id="291" name="Google Shape;291;p36"/>
          <p:cNvCxnSpPr/>
          <p:nvPr/>
        </p:nvCxnSpPr>
        <p:spPr>
          <a:xfrm>
            <a:off x="4572000" y="1019100"/>
            <a:ext cx="0" cy="35844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8BABEC-46EE-48E9-AB34-02593FC9F7FE}"/>
              </a:ext>
            </a:extLst>
          </p:cNvPr>
          <p:cNvSpPr>
            <a:spLocks noGrp="1"/>
          </p:cNvSpPr>
          <p:nvPr>
            <p:ph type="title"/>
          </p:nvPr>
        </p:nvSpPr>
        <p:spPr/>
        <p:txBody>
          <a:bodyPr/>
          <a:lstStyle/>
          <a:p>
            <a:r>
              <a:rPr lang="en-US" altLang="zh-TW" dirty="0"/>
              <a:t>View Synthesis on Real Images</a:t>
            </a:r>
            <a:endParaRPr lang="zh-TW" altLang="en-US" dirty="0"/>
          </a:p>
        </p:txBody>
      </p:sp>
      <p:pic>
        <p:nvPicPr>
          <p:cNvPr id="4" name="圖片 3">
            <a:extLst>
              <a:ext uri="{FF2B5EF4-FFF2-40B4-BE49-F238E27FC236}">
                <a16:creationId xmlns:a16="http://schemas.microsoft.com/office/drawing/2014/main" id="{A10596A5-6FC6-4C24-90C2-DA97DD3460E9}"/>
              </a:ext>
            </a:extLst>
          </p:cNvPr>
          <p:cNvPicPr>
            <a:picLocks noChangeAspect="1"/>
          </p:cNvPicPr>
          <p:nvPr/>
        </p:nvPicPr>
        <p:blipFill>
          <a:blip r:embed="rId3"/>
          <a:stretch>
            <a:fillRect/>
          </a:stretch>
        </p:blipFill>
        <p:spPr>
          <a:xfrm>
            <a:off x="1695048" y="1083825"/>
            <a:ext cx="5753903" cy="3648584"/>
          </a:xfrm>
          <a:prstGeom prst="rect">
            <a:avLst/>
          </a:prstGeom>
        </p:spPr>
      </p:pic>
      <p:sp>
        <p:nvSpPr>
          <p:cNvPr id="5" name="框架 4">
            <a:extLst>
              <a:ext uri="{FF2B5EF4-FFF2-40B4-BE49-F238E27FC236}">
                <a16:creationId xmlns:a16="http://schemas.microsoft.com/office/drawing/2014/main" id="{8AEDC692-7D9C-46BB-A511-883A40196BB7}"/>
              </a:ext>
            </a:extLst>
          </p:cNvPr>
          <p:cNvSpPr/>
          <p:nvPr/>
        </p:nvSpPr>
        <p:spPr>
          <a:xfrm>
            <a:off x="2867025" y="1743075"/>
            <a:ext cx="4581926" cy="657225"/>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框架 5">
            <a:extLst>
              <a:ext uri="{FF2B5EF4-FFF2-40B4-BE49-F238E27FC236}">
                <a16:creationId xmlns:a16="http://schemas.microsoft.com/office/drawing/2014/main" id="{1E1FB7D9-53A1-432A-885A-E0660CCCE577}"/>
              </a:ext>
            </a:extLst>
          </p:cNvPr>
          <p:cNvSpPr/>
          <p:nvPr/>
        </p:nvSpPr>
        <p:spPr>
          <a:xfrm>
            <a:off x="2867025" y="2985329"/>
            <a:ext cx="4581926" cy="657225"/>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框架 6">
            <a:extLst>
              <a:ext uri="{FF2B5EF4-FFF2-40B4-BE49-F238E27FC236}">
                <a16:creationId xmlns:a16="http://schemas.microsoft.com/office/drawing/2014/main" id="{BCAE04C8-AC69-4B4C-863D-ABC333857EE4}"/>
              </a:ext>
            </a:extLst>
          </p:cNvPr>
          <p:cNvSpPr/>
          <p:nvPr/>
        </p:nvSpPr>
        <p:spPr>
          <a:xfrm>
            <a:off x="2867025" y="4099525"/>
            <a:ext cx="4581926" cy="657225"/>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4458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2328150" y="3011982"/>
            <a:ext cx="4487700" cy="841800"/>
          </a:xfrm>
          <a:prstGeom prst="rect">
            <a:avLst/>
          </a:prstGeom>
        </p:spPr>
        <p:txBody>
          <a:bodyPr spcFirstLastPara="1" wrap="square" lIns="91425" tIns="91425" rIns="91425" bIns="91425" anchor="ctr" anchorCtr="0">
            <a:noAutofit/>
          </a:bodyPr>
          <a:lstStyle/>
          <a:p>
            <a:pPr lvl="0"/>
            <a:r>
              <a:rPr lang="en-US" altLang="zh-TW" sz="2800" dirty="0"/>
              <a:t>Related Works</a:t>
            </a:r>
            <a:endParaRPr sz="2800" dirty="0"/>
          </a:p>
        </p:txBody>
      </p:sp>
      <p:sp>
        <p:nvSpPr>
          <p:cNvPr id="320" name="Google Shape;320;p39"/>
          <p:cNvSpPr txBox="1">
            <a:spLocks noGrp="1"/>
          </p:cNvSpPr>
          <p:nvPr>
            <p:ph type="title" idx="2"/>
          </p:nvPr>
        </p:nvSpPr>
        <p:spPr>
          <a:xfrm>
            <a:off x="2328025" y="946350"/>
            <a:ext cx="4487700" cy="164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 name="副標題 2">
            <a:extLst>
              <a:ext uri="{FF2B5EF4-FFF2-40B4-BE49-F238E27FC236}">
                <a16:creationId xmlns:a16="http://schemas.microsoft.com/office/drawing/2014/main" id="{2465F6AB-EDD8-4BB3-93DF-C38A2CE87DA8}"/>
              </a:ext>
            </a:extLst>
          </p:cNvPr>
          <p:cNvSpPr>
            <a:spLocks noGrp="1"/>
          </p:cNvSpPr>
          <p:nvPr>
            <p:ph type="subTitle" idx="1"/>
          </p:nvPr>
        </p:nvSpPr>
        <p:spPr/>
        <p:txBody>
          <a:bodyP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720000" y="386750"/>
            <a:ext cx="7704000" cy="564300"/>
          </a:xfrm>
          <a:prstGeom prst="rect">
            <a:avLst/>
          </a:prstGeom>
        </p:spPr>
        <p:txBody>
          <a:bodyPr spcFirstLastPara="1" wrap="square" lIns="91425" tIns="91425" rIns="91425" bIns="91425" anchor="ctr" anchorCtr="0">
            <a:noAutofit/>
          </a:bodyPr>
          <a:lstStyle/>
          <a:p>
            <a:pPr lvl="0"/>
            <a:r>
              <a:rPr lang="en-US" altLang="zh-TW" dirty="0"/>
              <a:t>Novel View Synthesis</a:t>
            </a:r>
          </a:p>
        </p:txBody>
      </p:sp>
      <p:sp>
        <p:nvSpPr>
          <p:cNvPr id="5" name="文字版面配置區 4">
            <a:extLst>
              <a:ext uri="{FF2B5EF4-FFF2-40B4-BE49-F238E27FC236}">
                <a16:creationId xmlns:a16="http://schemas.microsoft.com/office/drawing/2014/main" id="{2750EAC3-0F85-4B3A-AD0C-369213DD747C}"/>
              </a:ext>
            </a:extLst>
          </p:cNvPr>
          <p:cNvSpPr>
            <a:spLocks noGrp="1"/>
          </p:cNvSpPr>
          <p:nvPr>
            <p:ph type="body" idx="1"/>
          </p:nvPr>
        </p:nvSpPr>
        <p:spPr>
          <a:xfrm>
            <a:off x="720000" y="1083825"/>
            <a:ext cx="7704000" cy="3519600"/>
          </a:xfrm>
        </p:spPr>
        <p:txBody>
          <a:bodyPr/>
          <a:lstStyle/>
          <a:p>
            <a:pPr marL="482600" indent="-342900">
              <a:buFont typeface="Wingdings" panose="05000000000000000000" pitchFamily="2" charset="2"/>
              <a:buChar char="l"/>
            </a:pPr>
            <a:r>
              <a:rPr lang="en-US" altLang="zh-TW" sz="2000" dirty="0"/>
              <a:t>Synthesize a </a:t>
            </a:r>
            <a:r>
              <a:rPr lang="en-US" altLang="zh-TW" sz="2000" b="1" dirty="0"/>
              <a:t>target image</a:t>
            </a:r>
            <a:r>
              <a:rPr lang="en-US" altLang="zh-TW" sz="2000" dirty="0"/>
              <a:t> with an arbitrary </a:t>
            </a:r>
            <a:r>
              <a:rPr lang="en-US" altLang="zh-TW" sz="2000" b="1" dirty="0"/>
              <a:t>target camera pose </a:t>
            </a:r>
            <a:r>
              <a:rPr lang="en-US" altLang="zh-TW" sz="2000" dirty="0"/>
              <a:t>from given </a:t>
            </a:r>
            <a:r>
              <a:rPr lang="en-US" altLang="zh-TW" sz="2000" b="1" dirty="0"/>
              <a:t>source images</a:t>
            </a:r>
            <a:r>
              <a:rPr lang="en-US" altLang="zh-TW" sz="2000" dirty="0"/>
              <a:t> and their </a:t>
            </a:r>
            <a:r>
              <a:rPr lang="en-US" altLang="zh-TW" sz="2000" b="1" dirty="0"/>
              <a:t>camera poses</a:t>
            </a:r>
            <a:r>
              <a:rPr lang="en-US" altLang="zh-TW" sz="2000" dirty="0"/>
              <a:t>.</a:t>
            </a:r>
            <a:endParaRPr lang="zh-TW" altLang="en-US" sz="2000" dirty="0"/>
          </a:p>
        </p:txBody>
      </p:sp>
      <p:pic>
        <p:nvPicPr>
          <p:cNvPr id="6" name="圖片 5">
            <a:extLst>
              <a:ext uri="{FF2B5EF4-FFF2-40B4-BE49-F238E27FC236}">
                <a16:creationId xmlns:a16="http://schemas.microsoft.com/office/drawing/2014/main" id="{37C96325-6F6D-4316-B816-8F677478EBBA}"/>
              </a:ext>
            </a:extLst>
          </p:cNvPr>
          <p:cNvPicPr>
            <a:picLocks noChangeAspect="1"/>
          </p:cNvPicPr>
          <p:nvPr/>
        </p:nvPicPr>
        <p:blipFill>
          <a:blip r:embed="rId5"/>
          <a:stretch>
            <a:fillRect/>
          </a:stretch>
        </p:blipFill>
        <p:spPr>
          <a:xfrm>
            <a:off x="1221560" y="2251348"/>
            <a:ext cx="3106462" cy="2137694"/>
          </a:xfrm>
          <a:prstGeom prst="rect">
            <a:avLst/>
          </a:prstGeom>
        </p:spPr>
      </p:pic>
      <p:pic>
        <p:nvPicPr>
          <p:cNvPr id="7" name="圖片 6">
            <a:extLst>
              <a:ext uri="{FF2B5EF4-FFF2-40B4-BE49-F238E27FC236}">
                <a16:creationId xmlns:a16="http://schemas.microsoft.com/office/drawing/2014/main" id="{B206E7EA-A4B1-45F5-A8BA-3D8F7B915B93}"/>
              </a:ext>
            </a:extLst>
          </p:cNvPr>
          <p:cNvPicPr>
            <a:picLocks noChangeAspect="1"/>
          </p:cNvPicPr>
          <p:nvPr/>
        </p:nvPicPr>
        <p:blipFill rotWithShape="1">
          <a:blip r:embed="rId6"/>
          <a:srcRect l="4200" t="9348" r="1922" b="7208"/>
          <a:stretch/>
        </p:blipFill>
        <p:spPr>
          <a:xfrm>
            <a:off x="4998402" y="2271623"/>
            <a:ext cx="3106461" cy="658363"/>
          </a:xfrm>
          <a:prstGeom prst="rect">
            <a:avLst/>
          </a:prstGeom>
        </p:spPr>
      </p:pic>
      <p:pic>
        <p:nvPicPr>
          <p:cNvPr id="8" name="e9411cfc-ab72-11ec-9b87-961578d4b7d3-v4_t10000011-wdyZ6J8Q0l">
            <a:hlinkClick r:id="" action="ppaction://media"/>
            <a:extLst>
              <a:ext uri="{FF2B5EF4-FFF2-40B4-BE49-F238E27FC236}">
                <a16:creationId xmlns:a16="http://schemas.microsoft.com/office/drawing/2014/main" id="{F87F701C-829D-4229-8F0C-AD8814B82E5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08266" y="3407846"/>
            <a:ext cx="1283230" cy="1283230"/>
          </a:xfrm>
          <a:prstGeom prst="rect">
            <a:avLst/>
          </a:prstGeom>
        </p:spPr>
      </p:pic>
      <p:sp>
        <p:nvSpPr>
          <p:cNvPr id="9" name="箭號: 向下 8">
            <a:extLst>
              <a:ext uri="{FF2B5EF4-FFF2-40B4-BE49-F238E27FC236}">
                <a16:creationId xmlns:a16="http://schemas.microsoft.com/office/drawing/2014/main" id="{7DCD33B3-08F9-4A22-AB22-5B2D5C2F7D9C}"/>
              </a:ext>
            </a:extLst>
          </p:cNvPr>
          <p:cNvSpPr/>
          <p:nvPr/>
        </p:nvSpPr>
        <p:spPr>
          <a:xfrm>
            <a:off x="6505775" y="3017637"/>
            <a:ext cx="87825" cy="30255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99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8"/>
                </p:tgtEl>
              </p:cMediaNode>
            </p:vide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29F1306E-4C76-461F-B24B-5555FBF8A21A}"/>
              </a:ext>
            </a:extLst>
          </p:cNvPr>
          <p:cNvSpPr>
            <a:spLocks noGrp="1"/>
          </p:cNvSpPr>
          <p:nvPr>
            <p:ph type="body" idx="1"/>
          </p:nvPr>
        </p:nvSpPr>
        <p:spPr/>
        <p:txBody>
          <a:bodyPr/>
          <a:lstStyle/>
          <a:p>
            <a:endParaRPr lang="zh-TW" altLang="en-US" dirty="0"/>
          </a:p>
        </p:txBody>
      </p:sp>
      <p:pic>
        <p:nvPicPr>
          <p:cNvPr id="4" name="圖片 3">
            <a:extLst>
              <a:ext uri="{FF2B5EF4-FFF2-40B4-BE49-F238E27FC236}">
                <a16:creationId xmlns:a16="http://schemas.microsoft.com/office/drawing/2014/main" id="{F5108680-305E-45A2-B9F7-B8A0A4576D3A}"/>
              </a:ext>
            </a:extLst>
          </p:cNvPr>
          <p:cNvPicPr>
            <a:picLocks noChangeAspect="1"/>
          </p:cNvPicPr>
          <p:nvPr/>
        </p:nvPicPr>
        <p:blipFill>
          <a:blip r:embed="rId3"/>
          <a:stretch>
            <a:fillRect/>
          </a:stretch>
        </p:blipFill>
        <p:spPr>
          <a:xfrm>
            <a:off x="504847" y="1924839"/>
            <a:ext cx="8114718" cy="1934278"/>
          </a:xfrm>
          <a:prstGeom prst="rect">
            <a:avLst/>
          </a:prstGeom>
        </p:spPr>
      </p:pic>
      <p:sp>
        <p:nvSpPr>
          <p:cNvPr id="8" name="Google Shape;266;p35">
            <a:extLst>
              <a:ext uri="{FF2B5EF4-FFF2-40B4-BE49-F238E27FC236}">
                <a16:creationId xmlns:a16="http://schemas.microsoft.com/office/drawing/2014/main" id="{14275E50-BBA0-4743-B4FF-34DE34BEBABA}"/>
              </a:ext>
            </a:extLst>
          </p:cNvPr>
          <p:cNvSpPr txBox="1">
            <a:spLocks noGrp="1"/>
          </p:cNvSpPr>
          <p:nvPr>
            <p:ph type="title"/>
          </p:nvPr>
        </p:nvSpPr>
        <p:spPr>
          <a:xfrm>
            <a:off x="558632" y="386750"/>
            <a:ext cx="8585368" cy="564300"/>
          </a:xfrm>
          <a:prstGeom prst="rect">
            <a:avLst/>
          </a:prstGeom>
        </p:spPr>
        <p:txBody>
          <a:bodyPr spcFirstLastPara="1" wrap="square" lIns="91425" tIns="91425" rIns="91425" bIns="91425" anchor="ctr" anchorCtr="0">
            <a:noAutofit/>
          </a:bodyPr>
          <a:lstStyle/>
          <a:p>
            <a:pPr lvl="0"/>
            <a:r>
              <a:rPr lang="en-US" altLang="zh-TW" dirty="0"/>
              <a:t>Neural Radiance Fields (</a:t>
            </a:r>
            <a:r>
              <a:rPr lang="en-US" altLang="zh-TW" dirty="0" err="1"/>
              <a:t>NeRFs</a:t>
            </a:r>
            <a:r>
              <a:rPr lang="en-US" altLang="zh-TW" dirty="0"/>
              <a:t>) for View Synthesis</a:t>
            </a:r>
          </a:p>
        </p:txBody>
      </p:sp>
    </p:spTree>
    <p:extLst>
      <p:ext uri="{BB962C8B-B14F-4D97-AF65-F5344CB8AC3E}">
        <p14:creationId xmlns:p14="http://schemas.microsoft.com/office/powerpoint/2010/main" val="225422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558632" y="386750"/>
            <a:ext cx="8114718" cy="564300"/>
          </a:xfrm>
          <a:prstGeom prst="rect">
            <a:avLst/>
          </a:prstGeom>
        </p:spPr>
        <p:txBody>
          <a:bodyPr spcFirstLastPara="1" wrap="square" lIns="91425" tIns="91425" rIns="91425" bIns="91425" anchor="ctr" anchorCtr="0">
            <a:noAutofit/>
          </a:bodyPr>
          <a:lstStyle/>
          <a:p>
            <a:pPr lvl="0"/>
            <a:r>
              <a:rPr lang="en-US" altLang="zh-TW" dirty="0"/>
              <a:t>Neural Radiance Fields (</a:t>
            </a:r>
            <a:r>
              <a:rPr lang="en-US" altLang="zh-TW" dirty="0" err="1"/>
              <a:t>NeRFs</a:t>
            </a:r>
            <a:r>
              <a:rPr lang="en-US" altLang="zh-TW" dirty="0"/>
              <a:t>) - Training</a:t>
            </a:r>
          </a:p>
        </p:txBody>
      </p:sp>
      <mc:AlternateContent xmlns:mc="http://schemas.openxmlformats.org/markup-compatibility/2006">
        <mc:Choice xmlns:a14="http://schemas.microsoft.com/office/drawing/2010/main" Requires="a14">
          <p:sp>
            <p:nvSpPr>
              <p:cNvPr id="5" name="文字版面配置區 4">
                <a:extLst>
                  <a:ext uri="{FF2B5EF4-FFF2-40B4-BE49-F238E27FC236}">
                    <a16:creationId xmlns:a16="http://schemas.microsoft.com/office/drawing/2014/main" id="{2750EAC3-0F85-4B3A-AD0C-369213DD747C}"/>
                  </a:ext>
                </a:extLst>
              </p:cNvPr>
              <p:cNvSpPr>
                <a:spLocks noGrp="1"/>
              </p:cNvSpPr>
              <p:nvPr>
                <p:ph type="body" idx="1"/>
              </p:nvPr>
            </p:nvSpPr>
            <p:spPr>
              <a:xfrm>
                <a:off x="720000" y="1086818"/>
                <a:ext cx="7704000" cy="3969276"/>
              </a:xfrm>
            </p:spPr>
            <p:txBody>
              <a:bodyPr/>
              <a:lstStyle/>
              <a:p>
                <a:pPr marL="482600" indent="-342900">
                  <a:buFont typeface="Wingdings" panose="05000000000000000000" pitchFamily="2" charset="2"/>
                  <a:buChar char="l"/>
                </a:pPr>
                <a:r>
                  <a:rPr lang="en-US" altLang="zh-TW" sz="2000" dirty="0"/>
                  <a:t>Field quantities producing</a:t>
                </a:r>
              </a:p>
              <a:p>
                <a:pPr lvl="1">
                  <a:lnSpc>
                    <a:spcPct val="150000"/>
                  </a:lnSpc>
                  <a:spcBef>
                    <a:spcPts val="0"/>
                  </a:spcBef>
                  <a:buFont typeface="Wingdings" panose="05000000000000000000" pitchFamily="2" charset="2"/>
                  <a:buChar char="Ø"/>
                </a:pPr>
                <a:r>
                  <a:rPr lang="pt-BR" altLang="zh-TW" sz="1600" dirty="0">
                    <a:solidFill>
                      <a:srgbClr val="080C41"/>
                    </a:solidFill>
                  </a:rPr>
                  <a:t>Sample a ray </a:t>
                </a:r>
                <a:r>
                  <a:rPr lang="pt-BR"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sym typeface="Arial"/>
                  </a:rPr>
                  <a:t>r(t) = o + td</a:t>
                </a:r>
                <a:endPar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sym typeface="Arial"/>
                </a:endParaRPr>
              </a:p>
              <a:p>
                <a:pPr marL="882650" lvl="1" indent="-285750">
                  <a:lnSpc>
                    <a:spcPct val="150000"/>
                  </a:lnSpc>
                  <a:spcBef>
                    <a:spcPts val="0"/>
                  </a:spcBef>
                  <a:buFont typeface="Wingdings" panose="05000000000000000000" pitchFamily="2" charset="2"/>
                  <a:buChar char="Ø"/>
                </a:pPr>
                <a:r>
                  <a:rPr lang="en-US" altLang="zh-TW" sz="1600" dirty="0">
                    <a:solidFill>
                      <a:srgbClr val="080C41"/>
                    </a:solidFill>
                  </a:rPr>
                  <a:t>MLP: </a:t>
                </a:r>
                <a:r>
                  <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(x, y, z, θ, </a:t>
                </a:r>
                <a14:m>
                  <m:oMath xmlns:m="http://schemas.openxmlformats.org/officeDocument/2006/math">
                    <m:r>
                      <a:rPr lang="en-US" altLang="zh-TW" sz="1600" i="1" dirty="0" smtClean="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Arial"/>
                      </a:rPr>
                      <m:t>∅</m:t>
                    </m:r>
                  </m:oMath>
                </a14:m>
                <a:r>
                  <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 </a:t>
                </a:r>
                <a:r>
                  <a:rPr lang="en-US" altLang="zh-TW" sz="1600" dirty="0">
                    <a:solidFill>
                      <a:srgbClr val="080C41"/>
                    </a:solidFill>
                    <a:sym typeface="Wingdings" panose="05000000000000000000" pitchFamily="2" charset="2"/>
                  </a:rPr>
                  <a:t></a:t>
                </a:r>
                <a:r>
                  <a:rPr lang="zh-TW" altLang="en-US" sz="1600" dirty="0">
                    <a:solidFill>
                      <a:srgbClr val="121212"/>
                    </a:solidFill>
                    <a:latin typeface="-apple-system"/>
                  </a:rPr>
                  <a:t> </a:t>
                </a:r>
                <a:r>
                  <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(R,G,B,</a:t>
                </a:r>
                <a:r>
                  <a:rPr lang="el-GR"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σ) </a:t>
                </a:r>
                <a:endPar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endParaRPr>
              </a:p>
              <a:p>
                <a:pPr marL="482600" indent="-342900">
                  <a:buFont typeface="Wingdings" panose="05000000000000000000" pitchFamily="2" charset="2"/>
                  <a:buChar char="l"/>
                </a:pPr>
                <a:r>
                  <a:rPr lang="en-US" altLang="zh-TW" sz="2000" dirty="0"/>
                  <a:t>Volume rendering</a:t>
                </a:r>
              </a:p>
              <a:p>
                <a:pPr lvl="1">
                  <a:lnSpc>
                    <a:spcPct val="150000"/>
                  </a:lnSpc>
                  <a:spcBef>
                    <a:spcPts val="0"/>
                  </a:spcBef>
                  <a:buFont typeface="Wingdings" panose="05000000000000000000" pitchFamily="2" charset="2"/>
                  <a:buChar char="Ø"/>
                </a:pPr>
                <a:r>
                  <a:rPr lang="en-US" altLang="zh-TW" sz="1600" dirty="0">
                    <a:solidFill>
                      <a:srgbClr val="080C41"/>
                    </a:solidFill>
                  </a:rPr>
                  <a:t>Accumulate </a:t>
                </a:r>
                <a:r>
                  <a:rPr lang="en-US"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(R,G,B,</a:t>
                </a:r>
                <a:r>
                  <a:rPr lang="el-GR" altLang="zh-TW" sz="1600" i="1" dirty="0">
                    <a:ln w="0"/>
                    <a:solidFill>
                      <a:schemeClr val="accent4">
                        <a:lumMod val="75000"/>
                      </a:schemeClr>
                    </a:solidFill>
                    <a:effectLst>
                      <a:outerShdw blurRad="38100" dist="25400" dir="5400000" algn="ctr" rotWithShape="0">
                        <a:srgbClr val="6E747A">
                          <a:alpha val="43000"/>
                        </a:srgbClr>
                      </a:outerShdw>
                    </a:effectLst>
                    <a:latin typeface="Cambria Math" panose="02040503050406030204" pitchFamily="18" charset="0"/>
                    <a:cs typeface="Arial"/>
                  </a:rPr>
                  <a:t>σ) </a:t>
                </a:r>
                <a:r>
                  <a:rPr lang="en-US" altLang="zh-TW" sz="1600" dirty="0">
                    <a:solidFill>
                      <a:srgbClr val="080C41"/>
                    </a:solidFill>
                  </a:rPr>
                  <a:t>into a 2D image</a:t>
                </a:r>
                <a:endParaRPr lang="zh-TW" altLang="en-US" sz="1600" dirty="0">
                  <a:solidFill>
                    <a:srgbClr val="080C41"/>
                  </a:solidFill>
                </a:endParaRPr>
              </a:p>
            </p:txBody>
          </p:sp>
        </mc:Choice>
        <mc:Fallback>
          <p:sp>
            <p:nvSpPr>
              <p:cNvPr id="5" name="文字版面配置區 4">
                <a:extLst>
                  <a:ext uri="{FF2B5EF4-FFF2-40B4-BE49-F238E27FC236}">
                    <a16:creationId xmlns:a16="http://schemas.microsoft.com/office/drawing/2014/main" id="{2750EAC3-0F85-4B3A-AD0C-369213DD747C}"/>
                  </a:ext>
                </a:extLst>
              </p:cNvPr>
              <p:cNvSpPr>
                <a:spLocks noGrp="1" noRot="1" noChangeAspect="1" noMove="1" noResize="1" noEditPoints="1" noAdjustHandles="1" noChangeArrowheads="1" noChangeShapeType="1" noTextEdit="1"/>
              </p:cNvSpPr>
              <p:nvPr>
                <p:ph type="body" idx="1"/>
              </p:nvPr>
            </p:nvSpPr>
            <p:spPr>
              <a:xfrm>
                <a:off x="720000" y="1086818"/>
                <a:ext cx="7704000" cy="3969276"/>
              </a:xfrm>
              <a:blipFill>
                <a:blip r:embed="rId3"/>
                <a:stretch>
                  <a:fillRect/>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4DDCA793-7741-4DEC-A187-919647A584FD}"/>
              </a:ext>
            </a:extLst>
          </p:cNvPr>
          <p:cNvPicPr>
            <a:picLocks noChangeAspect="1"/>
          </p:cNvPicPr>
          <p:nvPr/>
        </p:nvPicPr>
        <p:blipFill>
          <a:blip r:embed="rId4"/>
          <a:stretch>
            <a:fillRect/>
          </a:stretch>
        </p:blipFill>
        <p:spPr>
          <a:xfrm>
            <a:off x="2524669" y="3130429"/>
            <a:ext cx="6024006" cy="1626321"/>
          </a:xfrm>
          <a:prstGeom prst="rect">
            <a:avLst/>
          </a:prstGeom>
        </p:spPr>
      </p:pic>
      <p:pic>
        <p:nvPicPr>
          <p:cNvPr id="4" name="圖片 3">
            <a:extLst>
              <a:ext uri="{FF2B5EF4-FFF2-40B4-BE49-F238E27FC236}">
                <a16:creationId xmlns:a16="http://schemas.microsoft.com/office/drawing/2014/main" id="{5850AF33-5689-403F-B663-08AE9E52C0C6}"/>
              </a:ext>
            </a:extLst>
          </p:cNvPr>
          <p:cNvPicPr>
            <a:picLocks noChangeAspect="1"/>
          </p:cNvPicPr>
          <p:nvPr/>
        </p:nvPicPr>
        <p:blipFill rotWithShape="1">
          <a:blip r:embed="rId5"/>
          <a:srcRect b="5146"/>
          <a:stretch/>
        </p:blipFill>
        <p:spPr>
          <a:xfrm>
            <a:off x="770355" y="3410134"/>
            <a:ext cx="1703960" cy="1066910"/>
          </a:xfrm>
          <a:prstGeom prst="rect">
            <a:avLst/>
          </a:prstGeom>
        </p:spPr>
      </p:pic>
    </p:spTree>
    <p:extLst>
      <p:ext uri="{BB962C8B-B14F-4D97-AF65-F5344CB8AC3E}">
        <p14:creationId xmlns:p14="http://schemas.microsoft.com/office/powerpoint/2010/main" val="368081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2548BB-5258-491B-8103-09AAF0B20D4E}"/>
              </a:ext>
            </a:extLst>
          </p:cNvPr>
          <p:cNvSpPr>
            <a:spLocks noGrp="1"/>
          </p:cNvSpPr>
          <p:nvPr>
            <p:ph type="title"/>
          </p:nvPr>
        </p:nvSpPr>
        <p:spPr/>
        <p:txBody>
          <a:bodyPr/>
          <a:lstStyle/>
          <a:p>
            <a:r>
              <a:rPr lang="en-US" altLang="zh-TW" dirty="0"/>
              <a:t>Vision Transformer(</a:t>
            </a:r>
            <a:r>
              <a:rPr lang="en-US" altLang="zh-TW" dirty="0" err="1"/>
              <a:t>ViT</a:t>
            </a:r>
            <a:r>
              <a:rPr lang="en-US" altLang="zh-TW" dirty="0"/>
              <a:t>)</a:t>
            </a:r>
          </a:p>
        </p:txBody>
      </p:sp>
      <p:sp>
        <p:nvSpPr>
          <p:cNvPr id="5" name="文字版面配置區 4">
            <a:extLst>
              <a:ext uri="{FF2B5EF4-FFF2-40B4-BE49-F238E27FC236}">
                <a16:creationId xmlns:a16="http://schemas.microsoft.com/office/drawing/2014/main" id="{7BD41408-E8EE-416F-A6D4-9479588BB307}"/>
              </a:ext>
            </a:extLst>
          </p:cNvPr>
          <p:cNvSpPr>
            <a:spLocks noGrp="1"/>
          </p:cNvSpPr>
          <p:nvPr>
            <p:ph type="body" idx="1"/>
          </p:nvPr>
        </p:nvSpPr>
        <p:spPr/>
        <p:txBody>
          <a:bodyPr/>
          <a:lstStyle/>
          <a:p>
            <a:pPr marL="482600" indent="-342900">
              <a:lnSpc>
                <a:spcPct val="150000"/>
              </a:lnSpc>
              <a:buFont typeface="Wingdings" panose="05000000000000000000" pitchFamily="2" charset="2"/>
              <a:buChar char="l"/>
            </a:pPr>
            <a:r>
              <a:rPr lang="en-US" altLang="zh-TW" sz="2000" dirty="0"/>
              <a:t>Model for image classification</a:t>
            </a:r>
          </a:p>
          <a:p>
            <a:pPr marL="482600" indent="-342900">
              <a:lnSpc>
                <a:spcPct val="150000"/>
              </a:lnSpc>
              <a:buFont typeface="Wingdings" panose="05000000000000000000" pitchFamily="2" charset="2"/>
              <a:buChar char="l"/>
            </a:pPr>
            <a:r>
              <a:rPr lang="en-US" altLang="zh-TW" sz="2000" dirty="0"/>
              <a:t>Applying a transformer to a sequence of patches</a:t>
            </a:r>
          </a:p>
          <a:p>
            <a:pPr marL="482600" indent="-342900">
              <a:buFont typeface="Wingdings" panose="05000000000000000000" pitchFamily="2" charset="2"/>
              <a:buChar char="l"/>
            </a:pPr>
            <a:endParaRPr lang="zh-TW" altLang="en-US" dirty="0"/>
          </a:p>
        </p:txBody>
      </p:sp>
      <p:pic>
        <p:nvPicPr>
          <p:cNvPr id="7" name="圖片 6">
            <a:extLst>
              <a:ext uri="{FF2B5EF4-FFF2-40B4-BE49-F238E27FC236}">
                <a16:creationId xmlns:a16="http://schemas.microsoft.com/office/drawing/2014/main" id="{9068A962-0DC7-49AD-BCFA-71B41C5B2347}"/>
              </a:ext>
            </a:extLst>
          </p:cNvPr>
          <p:cNvPicPr>
            <a:picLocks noChangeAspect="1"/>
          </p:cNvPicPr>
          <p:nvPr/>
        </p:nvPicPr>
        <p:blipFill>
          <a:blip r:embed="rId3"/>
          <a:stretch>
            <a:fillRect/>
          </a:stretch>
        </p:blipFill>
        <p:spPr>
          <a:xfrm>
            <a:off x="1474078" y="2355072"/>
            <a:ext cx="4174248" cy="2124528"/>
          </a:xfrm>
          <a:prstGeom prst="rect">
            <a:avLst/>
          </a:prstGeom>
        </p:spPr>
      </p:pic>
    </p:spTree>
    <p:extLst>
      <p:ext uri="{BB962C8B-B14F-4D97-AF65-F5344CB8AC3E}">
        <p14:creationId xmlns:p14="http://schemas.microsoft.com/office/powerpoint/2010/main" val="298516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5"/>
          <p:cNvSpPr txBox="1">
            <a:spLocks noGrp="1"/>
          </p:cNvSpPr>
          <p:nvPr>
            <p:ph type="title"/>
          </p:nvPr>
        </p:nvSpPr>
        <p:spPr>
          <a:xfrm>
            <a:off x="3563475" y="2182038"/>
            <a:ext cx="5223600" cy="841800"/>
          </a:xfrm>
          <a:prstGeom prst="rect">
            <a:avLst/>
          </a:prstGeom>
        </p:spPr>
        <p:txBody>
          <a:bodyPr spcFirstLastPara="1" wrap="square" lIns="91425" tIns="91425" rIns="91425" bIns="91425" anchor="ctr" anchorCtr="0">
            <a:noAutofit/>
          </a:bodyPr>
          <a:lstStyle/>
          <a:p>
            <a:pPr lvl="0"/>
            <a:r>
              <a:rPr lang="en-US" altLang="zh-TW" sz="2800" dirty="0"/>
              <a:t>Novel View Synthesis</a:t>
            </a:r>
            <a:br>
              <a:rPr lang="en-US" altLang="zh-TW" sz="2800" dirty="0"/>
            </a:br>
            <a:r>
              <a:rPr lang="en-US" altLang="zh-TW" sz="2800" dirty="0"/>
              <a:t>From a Single Image</a:t>
            </a:r>
          </a:p>
        </p:txBody>
      </p:sp>
      <p:sp>
        <p:nvSpPr>
          <p:cNvPr id="437" name="Google Shape;437;p45"/>
          <p:cNvSpPr txBox="1">
            <a:spLocks noGrp="1"/>
          </p:cNvSpPr>
          <p:nvPr>
            <p:ph type="title" idx="2"/>
          </p:nvPr>
        </p:nvSpPr>
        <p:spPr>
          <a:xfrm>
            <a:off x="720000" y="1747475"/>
            <a:ext cx="2927400" cy="164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3" name="副標題 2">
            <a:extLst>
              <a:ext uri="{FF2B5EF4-FFF2-40B4-BE49-F238E27FC236}">
                <a16:creationId xmlns:a16="http://schemas.microsoft.com/office/drawing/2014/main" id="{79B88F01-3454-42FF-A2A6-5CBEC52B3136}"/>
              </a:ext>
            </a:extLst>
          </p:cNvPr>
          <p:cNvSpPr>
            <a:spLocks noGrp="1"/>
          </p:cNvSpPr>
          <p:nvPr>
            <p:ph type="subTitle" idx="1"/>
          </p:nvPr>
        </p:nvSpPr>
        <p:spPr/>
        <p:txBody>
          <a:bodyPr/>
          <a:lstStyle/>
          <a:p>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89D07C-A318-4BDF-8679-C4F4B50A2F64}"/>
              </a:ext>
            </a:extLst>
          </p:cNvPr>
          <p:cNvSpPr>
            <a:spLocks noGrp="1"/>
          </p:cNvSpPr>
          <p:nvPr>
            <p:ph type="title"/>
          </p:nvPr>
        </p:nvSpPr>
        <p:spPr/>
        <p:txBody>
          <a:bodyPr/>
          <a:lstStyle/>
          <a:p>
            <a:r>
              <a:rPr lang="en-US" altLang="zh-TW" dirty="0"/>
              <a:t>Novel View Synthesis in Occluded Regions</a:t>
            </a:r>
            <a:endParaRPr lang="zh-TW" altLang="en-US" dirty="0"/>
          </a:p>
        </p:txBody>
      </p:sp>
      <p:sp>
        <p:nvSpPr>
          <p:cNvPr id="3" name="文字版面配置區 2">
            <a:extLst>
              <a:ext uri="{FF2B5EF4-FFF2-40B4-BE49-F238E27FC236}">
                <a16:creationId xmlns:a16="http://schemas.microsoft.com/office/drawing/2014/main" id="{2EAC9110-F466-4AD3-A005-14A6096892A7}"/>
              </a:ext>
            </a:extLst>
          </p:cNvPr>
          <p:cNvSpPr>
            <a:spLocks noGrp="1"/>
          </p:cNvSpPr>
          <p:nvPr>
            <p:ph type="body" idx="1"/>
          </p:nvPr>
        </p:nvSpPr>
        <p:spPr/>
        <p:txBody>
          <a:bodyPr/>
          <a:lstStyle/>
          <a:p>
            <a:endParaRPr lang="zh-TW" altLang="en-US" dirty="0"/>
          </a:p>
        </p:txBody>
      </p:sp>
      <p:pic>
        <p:nvPicPr>
          <p:cNvPr id="4" name="圖片 3">
            <a:extLst>
              <a:ext uri="{FF2B5EF4-FFF2-40B4-BE49-F238E27FC236}">
                <a16:creationId xmlns:a16="http://schemas.microsoft.com/office/drawing/2014/main" id="{663211BD-A040-4881-8704-C69E00C815D4}"/>
              </a:ext>
            </a:extLst>
          </p:cNvPr>
          <p:cNvPicPr>
            <a:picLocks noChangeAspect="1"/>
          </p:cNvPicPr>
          <p:nvPr/>
        </p:nvPicPr>
        <p:blipFill>
          <a:blip r:embed="rId3"/>
          <a:stretch>
            <a:fillRect/>
          </a:stretch>
        </p:blipFill>
        <p:spPr>
          <a:xfrm>
            <a:off x="912100" y="1094317"/>
            <a:ext cx="4972174" cy="1628681"/>
          </a:xfrm>
          <a:prstGeom prst="rect">
            <a:avLst/>
          </a:prstGeom>
        </p:spPr>
      </p:pic>
      <p:pic>
        <p:nvPicPr>
          <p:cNvPr id="6" name="圖片 5">
            <a:extLst>
              <a:ext uri="{FF2B5EF4-FFF2-40B4-BE49-F238E27FC236}">
                <a16:creationId xmlns:a16="http://schemas.microsoft.com/office/drawing/2014/main" id="{2F87C215-D7EE-452B-97F5-2B387675AD74}"/>
              </a:ext>
            </a:extLst>
          </p:cNvPr>
          <p:cNvPicPr>
            <a:picLocks noChangeAspect="1"/>
          </p:cNvPicPr>
          <p:nvPr/>
        </p:nvPicPr>
        <p:blipFill>
          <a:blip r:embed="rId4"/>
          <a:stretch>
            <a:fillRect/>
          </a:stretch>
        </p:blipFill>
        <p:spPr>
          <a:xfrm>
            <a:off x="3398187" y="3138777"/>
            <a:ext cx="4972174" cy="1384117"/>
          </a:xfrm>
          <a:prstGeom prst="rect">
            <a:avLst/>
          </a:prstGeom>
        </p:spPr>
      </p:pic>
    </p:spTree>
    <p:extLst>
      <p:ext uri="{BB962C8B-B14F-4D97-AF65-F5344CB8AC3E}">
        <p14:creationId xmlns:p14="http://schemas.microsoft.com/office/powerpoint/2010/main" val="3509054899"/>
      </p:ext>
    </p:extLst>
  </p:cSld>
  <p:clrMapOvr>
    <a:masterClrMapping/>
  </p:clrMapOvr>
</p:sld>
</file>

<file path=ppt/theme/theme1.xml><?xml version="1.0" encoding="utf-8"?>
<a:theme xmlns:a="http://schemas.openxmlformats.org/drawingml/2006/main" name="March Daily Slides by Slidesgo">
  <a:themeElements>
    <a:clrScheme name="Simple Light">
      <a:dk1>
        <a:srgbClr val="080C41"/>
      </a:dk1>
      <a:lt1>
        <a:srgbClr val="031267"/>
      </a:lt1>
      <a:dk2>
        <a:srgbClr val="262EAF"/>
      </a:dk2>
      <a:lt2>
        <a:srgbClr val="3042B9"/>
      </a:lt2>
      <a:accent1>
        <a:srgbClr val="3B5CB3"/>
      </a:accent1>
      <a:accent2>
        <a:srgbClr val="FFFFFF"/>
      </a:accent2>
      <a:accent3>
        <a:srgbClr val="EFEFEF"/>
      </a:accent3>
      <a:accent4>
        <a:srgbClr val="E992DF"/>
      </a:accent4>
      <a:accent5>
        <a:srgbClr val="CC6BC1"/>
      </a:accent5>
      <a:accent6>
        <a:srgbClr val="BA4AB2"/>
      </a:accent6>
      <a:hlink>
        <a:srgbClr val="080C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TotalTime>
  <Words>2051</Words>
  <Application>Microsoft Office PowerPoint</Application>
  <PresentationFormat>如螢幕大小 (16:9)</PresentationFormat>
  <Paragraphs>201</Paragraphs>
  <Slides>20</Slides>
  <Notes>19</Notes>
  <HiddenSlides>0</HiddenSlides>
  <MMClips>1</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20</vt:i4>
      </vt:variant>
    </vt:vector>
  </HeadingPairs>
  <TitlesOfParts>
    <vt:vector size="30" baseType="lpstr">
      <vt:lpstr>-apple-system</vt:lpstr>
      <vt:lpstr>Barlow</vt:lpstr>
      <vt:lpstr>Bebas Neue</vt:lpstr>
      <vt:lpstr>Raleway</vt:lpstr>
      <vt:lpstr>新細明體</vt:lpstr>
      <vt:lpstr>標楷體</vt:lpstr>
      <vt:lpstr>Arial</vt:lpstr>
      <vt:lpstr>Cambria Math</vt:lpstr>
      <vt:lpstr>Wingdings</vt:lpstr>
      <vt:lpstr>March Daily Slides by Slidesgo</vt:lpstr>
      <vt:lpstr>Vision Transformer for NeRF-Based View Synthesis from a Single Input Image</vt:lpstr>
      <vt:lpstr>Related Works</vt:lpstr>
      <vt:lpstr>Related Works</vt:lpstr>
      <vt:lpstr>Novel View Synthesis</vt:lpstr>
      <vt:lpstr>Neural Radiance Fields (NeRFs) for View Synthesis</vt:lpstr>
      <vt:lpstr>Neural Radiance Fields (NeRFs) - Training</vt:lpstr>
      <vt:lpstr>Vision Transformer(ViT)</vt:lpstr>
      <vt:lpstr>Novel View Synthesis From a Single Image</vt:lpstr>
      <vt:lpstr>Novel View Synthesis in Occluded Regions</vt:lpstr>
      <vt:lpstr>Process</vt:lpstr>
      <vt:lpstr>Novel View Synthesis in Occluded Regions</vt:lpstr>
      <vt:lpstr>Novel View Synthesis in Occluded Regions</vt:lpstr>
      <vt:lpstr>Global Features from Vision Transformer</vt:lpstr>
      <vt:lpstr>Global Features from Vision Transformer</vt:lpstr>
      <vt:lpstr>Global Features from Vision Transformer</vt:lpstr>
      <vt:lpstr>Local Features from Convolutional Networks</vt:lpstr>
      <vt:lpstr>Volumetric Rendering with NeRF</vt:lpstr>
      <vt:lpstr>Experimental Results</vt:lpstr>
      <vt:lpstr>Category-specific View Synthesis</vt:lpstr>
      <vt:lpstr>View Synthesis on Real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Transformer for  NeRF-Based View Synthesis from a Single Input Image</dc:title>
  <cp:lastModifiedBy>CGVSL</cp:lastModifiedBy>
  <cp:revision>139</cp:revision>
  <dcterms:modified xsi:type="dcterms:W3CDTF">2022-12-14T07:15:19Z</dcterms:modified>
</cp:coreProperties>
</file>