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36"/>
  </p:notesMasterIdLst>
  <p:sldIdLst>
    <p:sldId id="352" r:id="rId4"/>
    <p:sldId id="353" r:id="rId5"/>
    <p:sldId id="348" r:id="rId6"/>
    <p:sldId id="354" r:id="rId7"/>
    <p:sldId id="355" r:id="rId8"/>
    <p:sldId id="356" r:id="rId9"/>
    <p:sldId id="357" r:id="rId10"/>
    <p:sldId id="358" r:id="rId11"/>
    <p:sldId id="359" r:id="rId12"/>
    <p:sldId id="363" r:id="rId13"/>
    <p:sldId id="360" r:id="rId14"/>
    <p:sldId id="361" r:id="rId15"/>
    <p:sldId id="362"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81" r:id="rId31"/>
    <p:sldId id="382" r:id="rId32"/>
    <p:sldId id="380" r:id="rId33"/>
    <p:sldId id="379" r:id="rId34"/>
    <p:sldId id="34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8" autoAdjust="0"/>
    <p:restoredTop sz="94660"/>
  </p:normalViewPr>
  <p:slideViewPr>
    <p:cSldViewPr snapToGrid="0" showGuides="1">
      <p:cViewPr varScale="1">
        <p:scale>
          <a:sx n="114" d="100"/>
          <a:sy n="114" d="100"/>
        </p:scale>
        <p:origin x="474" y="96"/>
      </p:cViewPr>
      <p:guideLst>
        <p:guide orient="horz" pos="218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951D8330-E771-4350-AECC-9F5BCE08B469}"/>
              </a:ext>
            </a:extLst>
          </p:cNvPr>
          <p:cNvGrpSpPr/>
          <p:nvPr userDrawn="1"/>
        </p:nvGrpSpPr>
        <p:grpSpPr>
          <a:xfrm>
            <a:off x="4079368" y="2057112"/>
            <a:ext cx="4033264" cy="3172231"/>
            <a:chOff x="2444748" y="555045"/>
            <a:chExt cx="7282048" cy="5727454"/>
          </a:xfrm>
        </p:grpSpPr>
        <p:sp>
          <p:nvSpPr>
            <p:cNvPr id="3" name="Freeform: Shape 2">
              <a:extLst>
                <a:ext uri="{FF2B5EF4-FFF2-40B4-BE49-F238E27FC236}">
                  <a16:creationId xmlns:a16="http://schemas.microsoft.com/office/drawing/2014/main" id="{A9BC9537-D370-4B73-BE04-2487029288D3}"/>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89FD703-8A1A-4123-93DA-DCB9796279E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5513713B-7120-4DB6-9B20-6EAD0FF0844F}"/>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94728E52-C81E-4E0F-AE94-8B5DD8D16BB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67B8875-7B2F-4099-BF43-6AEEFA066AC6}"/>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8DFC375-279E-4884-956E-2358B7CF378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01D1132-8E41-42FD-9265-9196BB6CA1F3}"/>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CF613B5-35BF-44C8-BEF5-D0FA2E5CFB0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FAF57B49-8A83-4949-8F5C-EF028AC6B5A7}"/>
              </a:ext>
            </a:extLst>
          </p:cNvPr>
          <p:cNvSpPr>
            <a:spLocks noGrp="1"/>
          </p:cNvSpPr>
          <p:nvPr>
            <p:ph type="pic" sz="quarter" idx="43" hasCustomPrompt="1"/>
          </p:nvPr>
        </p:nvSpPr>
        <p:spPr>
          <a:xfrm>
            <a:off x="4247170" y="2218668"/>
            <a:ext cx="3678250"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EDCE1E69-8985-4606-9313-59F3633EE6B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6F5FFA75-247A-4C8C-99A7-8FA7026719CF}"/>
              </a:ext>
            </a:extLst>
          </p:cNvPr>
          <p:cNvSpPr>
            <a:spLocks noGrp="1"/>
          </p:cNvSpPr>
          <p:nvPr>
            <p:ph type="pic" idx="16" hasCustomPrompt="1"/>
          </p:nvPr>
        </p:nvSpPr>
        <p:spPr>
          <a:xfrm>
            <a:off x="4403035" y="0"/>
            <a:ext cx="7788965" cy="6858000"/>
          </a:xfrm>
          <a:custGeom>
            <a:avLst/>
            <a:gdLst>
              <a:gd name="connsiteX0" fmla="*/ 3894482 w 7788965"/>
              <a:gd name="connsiteY0" fmla="*/ 2146852 h 6858000"/>
              <a:gd name="connsiteX1" fmla="*/ 7788964 w 7788965"/>
              <a:gd name="connsiteY1" fmla="*/ 6858000 h 6858000"/>
              <a:gd name="connsiteX2" fmla="*/ 0 w 7788965"/>
              <a:gd name="connsiteY2" fmla="*/ 6858000 h 6858000"/>
              <a:gd name="connsiteX3" fmla="*/ 0 w 7788965"/>
              <a:gd name="connsiteY3" fmla="*/ 6857999 h 6858000"/>
              <a:gd name="connsiteX4" fmla="*/ 5734705 w 7788965"/>
              <a:gd name="connsiteY4" fmla="*/ 0 h 6858000"/>
              <a:gd name="connsiteX5" fmla="*/ 7788965 w 7788965"/>
              <a:gd name="connsiteY5" fmla="*/ 0 h 6858000"/>
              <a:gd name="connsiteX6" fmla="*/ 7788965 w 7788965"/>
              <a:gd name="connsiteY6" fmla="*/ 6641351 h 6858000"/>
              <a:gd name="connsiteX7" fmla="*/ 4000566 w 7788965"/>
              <a:gd name="connsiteY7" fmla="*/ 2078313 h 6858000"/>
              <a:gd name="connsiteX8" fmla="*/ 2214158 w 7788965"/>
              <a:gd name="connsiteY8" fmla="*/ 0 h 6858000"/>
              <a:gd name="connsiteX9" fmla="*/ 5574803 w 7788965"/>
              <a:gd name="connsiteY9" fmla="*/ 0 h 6858000"/>
              <a:gd name="connsiteX10" fmla="*/ 3894480 w 7788965"/>
              <a:gd name="connsiteY10" fmla="*/ 2032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88965" h="6858000">
                <a:moveTo>
                  <a:pt x="3894482" y="2146852"/>
                </a:moveTo>
                <a:lnTo>
                  <a:pt x="7788964" y="6858000"/>
                </a:lnTo>
                <a:lnTo>
                  <a:pt x="0" y="6858000"/>
                </a:lnTo>
                <a:lnTo>
                  <a:pt x="0" y="6857999"/>
                </a:lnTo>
                <a:close/>
                <a:moveTo>
                  <a:pt x="5734705" y="0"/>
                </a:moveTo>
                <a:lnTo>
                  <a:pt x="7788965" y="0"/>
                </a:lnTo>
                <a:lnTo>
                  <a:pt x="7788965" y="6641351"/>
                </a:lnTo>
                <a:lnTo>
                  <a:pt x="4000566" y="2078313"/>
                </a:lnTo>
                <a:close/>
                <a:moveTo>
                  <a:pt x="2214158" y="0"/>
                </a:moveTo>
                <a:lnTo>
                  <a:pt x="5574803" y="0"/>
                </a:lnTo>
                <a:lnTo>
                  <a:pt x="3894480" y="2032683"/>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C8E7EEE-5767-4D24-A28E-7A274AF0833D}"/>
              </a:ext>
            </a:extLst>
          </p:cNvPr>
          <p:cNvSpPr>
            <a:spLocks noGrp="1"/>
          </p:cNvSpPr>
          <p:nvPr>
            <p:ph type="pic" idx="13" hasCustomPrompt="1"/>
          </p:nvPr>
        </p:nvSpPr>
        <p:spPr>
          <a:xfrm>
            <a:off x="5724525" y="0"/>
            <a:ext cx="6467475"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241B93-F28E-4606-BBD4-AC939342005F}"/>
              </a:ext>
            </a:extLst>
          </p:cNvPr>
          <p:cNvGrpSpPr/>
          <p:nvPr userDrawn="1"/>
        </p:nvGrpSpPr>
        <p:grpSpPr>
          <a:xfrm>
            <a:off x="8295412" y="1658804"/>
            <a:ext cx="3174949" cy="4282922"/>
            <a:chOff x="5745956" y="3501865"/>
            <a:chExt cx="2146216" cy="2895189"/>
          </a:xfrm>
        </p:grpSpPr>
        <p:sp>
          <p:nvSpPr>
            <p:cNvPr id="3" name="Freeform: Shape 2">
              <a:extLst>
                <a:ext uri="{FF2B5EF4-FFF2-40B4-BE49-F238E27FC236}">
                  <a16:creationId xmlns:a16="http://schemas.microsoft.com/office/drawing/2014/main" id="{4D5FEAD8-CCC8-4927-9D00-F13C672A0888}"/>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6410C0D4-0751-4396-AC4D-8AA62394539D}"/>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B7F163A-D0A2-4263-BD43-507FBE27081D}"/>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E906E010-95BC-405B-A541-6121D952C170}"/>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7DEF5EB-BA10-4B7D-A44B-0133ED1CF242}"/>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7A51BDC-88C3-445B-9C4C-1FEB7CAC7E9E}"/>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F4B3BD2-D148-4C5F-BC4B-7DC5CEAD0464}"/>
                </a:ext>
              </a:extLst>
            </p:cNvPr>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nvGrpSpPr>
            <p:cNvPr id="10" name="Group 9">
              <a:extLst>
                <a:ext uri="{FF2B5EF4-FFF2-40B4-BE49-F238E27FC236}">
                  <a16:creationId xmlns:a16="http://schemas.microsoft.com/office/drawing/2014/main" id="{2438DEFB-93C7-4417-B27A-E84ED16848D4}"/>
                </a:ext>
              </a:extLst>
            </p:cNvPr>
            <p:cNvGrpSpPr/>
            <p:nvPr/>
          </p:nvGrpSpPr>
          <p:grpSpPr>
            <a:xfrm>
              <a:off x="6752948" y="6198983"/>
              <a:ext cx="113352" cy="113352"/>
              <a:chOff x="6768693" y="6038239"/>
              <a:chExt cx="147969" cy="147969"/>
            </a:xfrm>
          </p:grpSpPr>
          <p:sp>
            <p:nvSpPr>
              <p:cNvPr id="11" name="Oval 10">
                <a:extLst>
                  <a:ext uri="{FF2B5EF4-FFF2-40B4-BE49-F238E27FC236}">
                    <a16:creationId xmlns:a16="http://schemas.microsoft.com/office/drawing/2014/main" id="{8AEC7DDB-BF36-4D8E-9784-41D44C809CAD}"/>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151709-F242-456E-96D1-B0235A677014}"/>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 name="Group 12">
            <a:extLst>
              <a:ext uri="{FF2B5EF4-FFF2-40B4-BE49-F238E27FC236}">
                <a16:creationId xmlns:a16="http://schemas.microsoft.com/office/drawing/2014/main" id="{80420992-F47F-4217-A43D-619E55FB4C8A}"/>
              </a:ext>
            </a:extLst>
          </p:cNvPr>
          <p:cNvGrpSpPr/>
          <p:nvPr userDrawn="1"/>
        </p:nvGrpSpPr>
        <p:grpSpPr>
          <a:xfrm>
            <a:off x="6823319" y="3202196"/>
            <a:ext cx="1656867" cy="2912686"/>
            <a:chOff x="7182034" y="5192864"/>
            <a:chExt cx="825553" cy="1451279"/>
          </a:xfrm>
        </p:grpSpPr>
        <p:grpSp>
          <p:nvGrpSpPr>
            <p:cNvPr id="14" name="Group 3">
              <a:extLst>
                <a:ext uri="{FF2B5EF4-FFF2-40B4-BE49-F238E27FC236}">
                  <a16:creationId xmlns:a16="http://schemas.microsoft.com/office/drawing/2014/main" id="{EA578C17-35B1-48E6-B296-61B28F520150}"/>
                </a:ext>
              </a:extLst>
            </p:cNvPr>
            <p:cNvGrpSpPr/>
            <p:nvPr/>
          </p:nvGrpSpPr>
          <p:grpSpPr>
            <a:xfrm>
              <a:off x="7182034" y="5192864"/>
              <a:ext cx="825553" cy="1451279"/>
              <a:chOff x="445712" y="1449040"/>
              <a:chExt cx="2113018" cy="3924176"/>
            </a:xfrm>
          </p:grpSpPr>
          <p:sp>
            <p:nvSpPr>
              <p:cNvPr id="18" name="Rounded Rectangle 4">
                <a:extLst>
                  <a:ext uri="{FF2B5EF4-FFF2-40B4-BE49-F238E27FC236}">
                    <a16:creationId xmlns:a16="http://schemas.microsoft.com/office/drawing/2014/main" id="{D2F761DF-C8DF-4DE2-906D-05957CBED4C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9" name="Rectangle 5">
                <a:extLst>
                  <a:ext uri="{FF2B5EF4-FFF2-40B4-BE49-F238E27FC236}">
                    <a16:creationId xmlns:a16="http://schemas.microsoft.com/office/drawing/2014/main" id="{9A9C4939-7986-450A-BF03-92EC6994DDFE}"/>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0" name="Group 6">
                <a:extLst>
                  <a:ext uri="{FF2B5EF4-FFF2-40B4-BE49-F238E27FC236}">
                    <a16:creationId xmlns:a16="http://schemas.microsoft.com/office/drawing/2014/main" id="{651C2E6A-1A07-41FB-BAFE-59DB09FC6CB0}"/>
                  </a:ext>
                </a:extLst>
              </p:cNvPr>
              <p:cNvGrpSpPr/>
              <p:nvPr userDrawn="1"/>
            </p:nvGrpSpPr>
            <p:grpSpPr>
              <a:xfrm>
                <a:off x="1407705" y="5045834"/>
                <a:ext cx="211967" cy="211967"/>
                <a:chOff x="1549420" y="5712364"/>
                <a:chExt cx="312583" cy="312583"/>
              </a:xfrm>
            </p:grpSpPr>
            <p:sp>
              <p:nvSpPr>
                <p:cNvPr id="21" name="Oval 7">
                  <a:extLst>
                    <a:ext uri="{FF2B5EF4-FFF2-40B4-BE49-F238E27FC236}">
                      <a16:creationId xmlns:a16="http://schemas.microsoft.com/office/drawing/2014/main" id="{0158E23C-F3BA-4F44-A0C3-4095E0A3099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2" name="Rounded Rectangle 8">
                  <a:extLst>
                    <a:ext uri="{FF2B5EF4-FFF2-40B4-BE49-F238E27FC236}">
                      <a16:creationId xmlns:a16="http://schemas.microsoft.com/office/drawing/2014/main" id="{A65E39CA-F6F1-47A9-A567-86385EA9C95D}"/>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nvGrpSpPr>
            <p:cNvPr id="15" name="Group 14">
              <a:extLst>
                <a:ext uri="{FF2B5EF4-FFF2-40B4-BE49-F238E27FC236}">
                  <a16:creationId xmlns:a16="http://schemas.microsoft.com/office/drawing/2014/main" id="{6F3EE5F6-CF51-429D-9AB0-4384D58D7D4D}"/>
                </a:ext>
              </a:extLst>
            </p:cNvPr>
            <p:cNvGrpSpPr/>
            <p:nvPr/>
          </p:nvGrpSpPr>
          <p:grpSpPr>
            <a:xfrm>
              <a:off x="7210904" y="5333460"/>
              <a:ext cx="734603" cy="1136247"/>
              <a:chOff x="7224494" y="5344134"/>
              <a:chExt cx="734603" cy="1189257"/>
            </a:xfrm>
          </p:grpSpPr>
          <p:sp>
            <p:nvSpPr>
              <p:cNvPr id="16" name="Freeform: Shape 15">
                <a:extLst>
                  <a:ext uri="{FF2B5EF4-FFF2-40B4-BE49-F238E27FC236}">
                    <a16:creationId xmlns:a16="http://schemas.microsoft.com/office/drawing/2014/main" id="{62058873-FEEF-4AE4-A07B-EFD8FB550E55}"/>
                  </a:ext>
                </a:extLst>
              </p:cNvPr>
              <p:cNvSpPr/>
              <p:nvPr/>
            </p:nvSpPr>
            <p:spPr>
              <a:xfrm>
                <a:off x="7224494" y="5344134"/>
                <a:ext cx="734603" cy="1189257"/>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FDA00E9A-7402-448B-B85E-58BD242040AC}"/>
                  </a:ext>
                </a:extLst>
              </p:cNvPr>
              <p:cNvSpPr/>
              <p:nvPr/>
            </p:nvSpPr>
            <p:spPr>
              <a:xfrm>
                <a:off x="7353653" y="5363515"/>
                <a:ext cx="604560" cy="1150499"/>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grpSp>
      </p:grpSp>
      <p:sp>
        <p:nvSpPr>
          <p:cNvPr id="23" name="Picture Placeholder 2">
            <a:extLst>
              <a:ext uri="{FF2B5EF4-FFF2-40B4-BE49-F238E27FC236}">
                <a16:creationId xmlns:a16="http://schemas.microsoft.com/office/drawing/2014/main" id="{344AA3EA-E673-4ED9-A582-47186191FE78}"/>
              </a:ext>
            </a:extLst>
          </p:cNvPr>
          <p:cNvSpPr>
            <a:spLocks noGrp="1"/>
          </p:cNvSpPr>
          <p:nvPr>
            <p:ph type="pic" idx="12" hasCustomPrompt="1"/>
          </p:nvPr>
        </p:nvSpPr>
        <p:spPr>
          <a:xfrm>
            <a:off x="8609452" y="2064430"/>
            <a:ext cx="2535033" cy="3500209"/>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Insert Your Image</a:t>
            </a:r>
            <a:endParaRPr lang="ko-KR" altLang="en-US" dirty="0"/>
          </a:p>
        </p:txBody>
      </p:sp>
      <p:sp>
        <p:nvSpPr>
          <p:cNvPr id="24" name="Picture Placeholder 2">
            <a:extLst>
              <a:ext uri="{FF2B5EF4-FFF2-40B4-BE49-F238E27FC236}">
                <a16:creationId xmlns:a16="http://schemas.microsoft.com/office/drawing/2014/main" id="{60F52A28-79CD-4100-B2ED-9CB938668D05}"/>
              </a:ext>
            </a:extLst>
          </p:cNvPr>
          <p:cNvSpPr>
            <a:spLocks noGrp="1"/>
          </p:cNvSpPr>
          <p:nvPr>
            <p:ph type="pic" idx="13" hasCustomPrompt="1"/>
          </p:nvPr>
        </p:nvSpPr>
        <p:spPr>
          <a:xfrm>
            <a:off x="6906381" y="3455576"/>
            <a:ext cx="1484457" cy="2330645"/>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Insert Your Image</a:t>
            </a:r>
            <a:endParaRPr lang="ko-KR" altLang="en-US" dirty="0"/>
          </a:p>
        </p:txBody>
      </p:sp>
      <p:sp>
        <p:nvSpPr>
          <p:cNvPr id="25" name="Text Placeholder 9">
            <a:extLst>
              <a:ext uri="{FF2B5EF4-FFF2-40B4-BE49-F238E27FC236}">
                <a16:creationId xmlns:a16="http://schemas.microsoft.com/office/drawing/2014/main" id="{979E55A1-D4BA-4358-932E-9597C584FB3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16C7FB5-2361-4828-BC29-E65F8DBFBE6D}"/>
              </a:ext>
            </a:extLst>
          </p:cNvPr>
          <p:cNvSpPr>
            <a:spLocks noGrp="1"/>
          </p:cNvSpPr>
          <p:nvPr>
            <p:ph type="pic" sz="quarter" idx="12" hasCustomPrompt="1"/>
          </p:nvPr>
        </p:nvSpPr>
        <p:spPr>
          <a:xfrm>
            <a:off x="4319757" y="-1"/>
            <a:ext cx="6580997" cy="5001448"/>
          </a:xfrm>
          <a:custGeom>
            <a:avLst/>
            <a:gdLst>
              <a:gd name="connsiteX0" fmla="*/ 5450668 w 6580997"/>
              <a:gd name="connsiteY0" fmla="*/ 0 h 5001448"/>
              <a:gd name="connsiteX1" fmla="*/ 6157327 w 6580997"/>
              <a:gd name="connsiteY1" fmla="*/ 0 h 5001448"/>
              <a:gd name="connsiteX2" fmla="*/ 6395676 w 6580997"/>
              <a:gd name="connsiteY2" fmla="*/ 313936 h 5001448"/>
              <a:gd name="connsiteX3" fmla="*/ 6417268 w 6580997"/>
              <a:gd name="connsiteY3" fmla="*/ 349241 h 5001448"/>
              <a:gd name="connsiteX4" fmla="*/ 5974700 w 6580997"/>
              <a:gd name="connsiteY4" fmla="*/ 683575 h 5001448"/>
              <a:gd name="connsiteX5" fmla="*/ 5947410 w 6580997"/>
              <a:gd name="connsiteY5" fmla="*/ 654273 h 5001448"/>
              <a:gd name="connsiteX6" fmla="*/ 4672001 w 6580997"/>
              <a:gd name="connsiteY6" fmla="*/ 0 h 5001448"/>
              <a:gd name="connsiteX7" fmla="*/ 5378659 w 6580997"/>
              <a:gd name="connsiteY7" fmla="*/ 0 h 5001448"/>
              <a:gd name="connsiteX8" fmla="*/ 6328696 w 6580997"/>
              <a:gd name="connsiteY8" fmla="*/ 1251323 h 5001448"/>
              <a:gd name="connsiteX9" fmla="*/ 6356584 w 6580997"/>
              <a:gd name="connsiteY9" fmla="*/ 1296919 h 5001448"/>
              <a:gd name="connsiteX10" fmla="*/ 5915946 w 6580997"/>
              <a:gd name="connsiteY10" fmla="*/ 1629794 h 5001448"/>
              <a:gd name="connsiteX11" fmla="*/ 5880432 w 6580997"/>
              <a:gd name="connsiteY11" fmla="*/ 1591659 h 5001448"/>
              <a:gd name="connsiteX12" fmla="*/ 3893333 w 6580997"/>
              <a:gd name="connsiteY12" fmla="*/ 0 h 5001448"/>
              <a:gd name="connsiteX13" fmla="*/ 4599991 w 6580997"/>
              <a:gd name="connsiteY13" fmla="*/ 0 h 5001448"/>
              <a:gd name="connsiteX14" fmla="*/ 6234116 w 6580997"/>
              <a:gd name="connsiteY14" fmla="*/ 2152354 h 5001448"/>
              <a:gd name="connsiteX15" fmla="*/ 5785032 w 6580997"/>
              <a:gd name="connsiteY15" fmla="*/ 2491611 h 5001448"/>
              <a:gd name="connsiteX16" fmla="*/ 3114666 w 6580997"/>
              <a:gd name="connsiteY16" fmla="*/ 0 h 5001448"/>
              <a:gd name="connsiteX17" fmla="*/ 3821325 w 6580997"/>
              <a:gd name="connsiteY17" fmla="*/ 0 h 5001448"/>
              <a:gd name="connsiteX18" fmla="*/ 6505646 w 6580997"/>
              <a:gd name="connsiteY18" fmla="*/ 3535597 h 5001448"/>
              <a:gd name="connsiteX19" fmla="*/ 6517688 w 6580997"/>
              <a:gd name="connsiteY19" fmla="*/ 3555286 h 5001448"/>
              <a:gd name="connsiteX20" fmla="*/ 6072188 w 6580997"/>
              <a:gd name="connsiteY20" fmla="*/ 3891835 h 5001448"/>
              <a:gd name="connsiteX21" fmla="*/ 6057380 w 6580997"/>
              <a:gd name="connsiteY21" fmla="*/ 3875934 h 5001448"/>
              <a:gd name="connsiteX22" fmla="*/ 2335999 w 6580997"/>
              <a:gd name="connsiteY22" fmla="*/ 0 h 5001448"/>
              <a:gd name="connsiteX23" fmla="*/ 3042658 w 6580997"/>
              <a:gd name="connsiteY23" fmla="*/ 0 h 5001448"/>
              <a:gd name="connsiteX24" fmla="*/ 6561747 w 6580997"/>
              <a:gd name="connsiteY24" fmla="*/ 4635097 h 5001448"/>
              <a:gd name="connsiteX25" fmla="*/ 6580997 w 6580997"/>
              <a:gd name="connsiteY25" fmla="*/ 4666571 h 5001448"/>
              <a:gd name="connsiteX26" fmla="*/ 6137710 w 6580997"/>
              <a:gd name="connsiteY26" fmla="*/ 5001448 h 5001448"/>
              <a:gd name="connsiteX27" fmla="*/ 6113482 w 6580997"/>
              <a:gd name="connsiteY27" fmla="*/ 4975433 h 5001448"/>
              <a:gd name="connsiteX28" fmla="*/ 1557333 w 6580997"/>
              <a:gd name="connsiteY28" fmla="*/ 0 h 5001448"/>
              <a:gd name="connsiteX29" fmla="*/ 2263992 w 6580997"/>
              <a:gd name="connsiteY29" fmla="*/ 0 h 5001448"/>
              <a:gd name="connsiteX30" fmla="*/ 5106184 w 6580997"/>
              <a:gd name="connsiteY30" fmla="*/ 3743536 h 5001448"/>
              <a:gd name="connsiteX31" fmla="*/ 5116342 w 6580997"/>
              <a:gd name="connsiteY31" fmla="*/ 3759688 h 5001448"/>
              <a:gd name="connsiteX32" fmla="*/ 4669838 w 6580997"/>
              <a:gd name="connsiteY32" fmla="*/ 4096994 h 5001448"/>
              <a:gd name="connsiteX33" fmla="*/ 4657919 w 6580997"/>
              <a:gd name="connsiteY33" fmla="*/ 4083873 h 5001448"/>
              <a:gd name="connsiteX34" fmla="*/ 778665 w 6580997"/>
              <a:gd name="connsiteY34" fmla="*/ 0 h 5001448"/>
              <a:gd name="connsiteX35" fmla="*/ 1485324 w 6580997"/>
              <a:gd name="connsiteY35" fmla="*/ 0 h 5001448"/>
              <a:gd name="connsiteX36" fmla="*/ 4803038 w 6580997"/>
              <a:gd name="connsiteY36" fmla="*/ 4369858 h 5001448"/>
              <a:gd name="connsiteX37" fmla="*/ 4353952 w 6580997"/>
              <a:gd name="connsiteY37" fmla="*/ 4709116 h 5001448"/>
              <a:gd name="connsiteX38" fmla="*/ 0 w 6580997"/>
              <a:gd name="connsiteY38" fmla="*/ 0 h 5001448"/>
              <a:gd name="connsiteX39" fmla="*/ 706659 w 6580997"/>
              <a:gd name="connsiteY39" fmla="*/ 0 h 5001448"/>
              <a:gd name="connsiteX40" fmla="*/ 3300400 w 6580997"/>
              <a:gd name="connsiteY40" fmla="*/ 3416293 h 5001448"/>
              <a:gd name="connsiteX41" fmla="*/ 2851316 w 6580997"/>
              <a:gd name="connsiteY41" fmla="*/ 3755550 h 500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80997" h="5001448">
                <a:moveTo>
                  <a:pt x="5450668" y="0"/>
                </a:moveTo>
                <a:lnTo>
                  <a:pt x="6157327" y="0"/>
                </a:lnTo>
                <a:lnTo>
                  <a:pt x="6395676" y="313936"/>
                </a:lnTo>
                <a:lnTo>
                  <a:pt x="6417268" y="349241"/>
                </a:lnTo>
                <a:lnTo>
                  <a:pt x="5974700" y="683575"/>
                </a:lnTo>
                <a:lnTo>
                  <a:pt x="5947410" y="654273"/>
                </a:lnTo>
                <a:close/>
                <a:moveTo>
                  <a:pt x="4672001" y="0"/>
                </a:moveTo>
                <a:lnTo>
                  <a:pt x="5378659" y="0"/>
                </a:lnTo>
                <a:lnTo>
                  <a:pt x="6328696" y="1251323"/>
                </a:lnTo>
                <a:lnTo>
                  <a:pt x="6356584" y="1296919"/>
                </a:lnTo>
                <a:lnTo>
                  <a:pt x="5915946" y="1629794"/>
                </a:lnTo>
                <a:lnTo>
                  <a:pt x="5880432" y="1591659"/>
                </a:lnTo>
                <a:close/>
                <a:moveTo>
                  <a:pt x="3893333" y="0"/>
                </a:moveTo>
                <a:lnTo>
                  <a:pt x="4599991" y="0"/>
                </a:lnTo>
                <a:lnTo>
                  <a:pt x="6234116" y="2152354"/>
                </a:lnTo>
                <a:lnTo>
                  <a:pt x="5785032" y="2491611"/>
                </a:lnTo>
                <a:close/>
                <a:moveTo>
                  <a:pt x="3114666" y="0"/>
                </a:moveTo>
                <a:lnTo>
                  <a:pt x="3821325" y="0"/>
                </a:lnTo>
                <a:lnTo>
                  <a:pt x="6505646" y="3535597"/>
                </a:lnTo>
                <a:lnTo>
                  <a:pt x="6517688" y="3555286"/>
                </a:lnTo>
                <a:lnTo>
                  <a:pt x="6072188" y="3891835"/>
                </a:lnTo>
                <a:lnTo>
                  <a:pt x="6057380" y="3875934"/>
                </a:lnTo>
                <a:close/>
                <a:moveTo>
                  <a:pt x="2335999" y="0"/>
                </a:moveTo>
                <a:lnTo>
                  <a:pt x="3042658" y="0"/>
                </a:lnTo>
                <a:lnTo>
                  <a:pt x="6561747" y="4635097"/>
                </a:lnTo>
                <a:lnTo>
                  <a:pt x="6580997" y="4666571"/>
                </a:lnTo>
                <a:lnTo>
                  <a:pt x="6137710" y="5001448"/>
                </a:lnTo>
                <a:lnTo>
                  <a:pt x="6113482" y="4975433"/>
                </a:lnTo>
                <a:close/>
                <a:moveTo>
                  <a:pt x="1557333" y="0"/>
                </a:moveTo>
                <a:lnTo>
                  <a:pt x="2263992" y="0"/>
                </a:lnTo>
                <a:lnTo>
                  <a:pt x="5106184" y="3743536"/>
                </a:lnTo>
                <a:lnTo>
                  <a:pt x="5116342" y="3759688"/>
                </a:lnTo>
                <a:lnTo>
                  <a:pt x="4669838" y="4096994"/>
                </a:lnTo>
                <a:lnTo>
                  <a:pt x="4657919" y="4083873"/>
                </a:lnTo>
                <a:close/>
                <a:moveTo>
                  <a:pt x="778665" y="0"/>
                </a:moveTo>
                <a:lnTo>
                  <a:pt x="1485324" y="0"/>
                </a:lnTo>
                <a:lnTo>
                  <a:pt x="4803038" y="4369858"/>
                </a:lnTo>
                <a:lnTo>
                  <a:pt x="4353952" y="4709116"/>
                </a:lnTo>
                <a:close/>
                <a:moveTo>
                  <a:pt x="0" y="0"/>
                </a:moveTo>
                <a:lnTo>
                  <a:pt x="706659" y="0"/>
                </a:lnTo>
                <a:lnTo>
                  <a:pt x="3300400" y="3416293"/>
                </a:lnTo>
                <a:lnTo>
                  <a:pt x="2851316" y="375555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291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18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26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3A2E1274-C3E3-4B23-81C6-2ADDC2D22531}"/>
              </a:ext>
            </a:extLst>
          </p:cNvPr>
          <p:cNvSpPr>
            <a:spLocks noGrp="1"/>
          </p:cNvSpPr>
          <p:nvPr>
            <p:ph type="pic" sz="quarter" idx="14" hasCustomPrompt="1"/>
          </p:nvPr>
        </p:nvSpPr>
        <p:spPr>
          <a:xfrm>
            <a:off x="5140214" y="354163"/>
            <a:ext cx="1920975" cy="2212003"/>
          </a:xfrm>
          <a:custGeom>
            <a:avLst/>
            <a:gdLst>
              <a:gd name="connsiteX0" fmla="*/ 1525548 w 3062106"/>
              <a:gd name="connsiteY0" fmla="*/ 0 h 3526016"/>
              <a:gd name="connsiteX1" fmla="*/ 3060615 w 3062106"/>
              <a:gd name="connsiteY1" fmla="*/ 886272 h 3526016"/>
              <a:gd name="connsiteX2" fmla="*/ 3062106 w 3062106"/>
              <a:gd name="connsiteY2" fmla="*/ 2646962 h 3526016"/>
              <a:gd name="connsiteX3" fmla="*/ 1536558 w 3062106"/>
              <a:gd name="connsiteY3" fmla="*/ 3526016 h 3526016"/>
              <a:gd name="connsiteX4" fmla="*/ 1491 w 3062106"/>
              <a:gd name="connsiteY4" fmla="*/ 2639745 h 3526016"/>
              <a:gd name="connsiteX5" fmla="*/ 0 w 3062106"/>
              <a:gd name="connsiteY5" fmla="*/ 879054 h 352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106" h="3526016">
                <a:moveTo>
                  <a:pt x="1525548" y="0"/>
                </a:moveTo>
                <a:lnTo>
                  <a:pt x="3060615" y="886272"/>
                </a:lnTo>
                <a:lnTo>
                  <a:pt x="3062106" y="2646962"/>
                </a:lnTo>
                <a:lnTo>
                  <a:pt x="1536558" y="3526016"/>
                </a:lnTo>
                <a:lnTo>
                  <a:pt x="1491" y="2639745"/>
                </a:lnTo>
                <a:lnTo>
                  <a:pt x="0" y="879054"/>
                </a:lnTo>
                <a:close/>
              </a:path>
            </a:pathLst>
          </a:custGeom>
          <a:solidFill>
            <a:schemeClr val="bg1">
              <a:lumMod val="95000"/>
            </a:schemeClr>
          </a:solidFill>
        </p:spPr>
        <p:txBody>
          <a:bodyPr wrap="square" anchor="ctr">
            <a:noAutofit/>
          </a:bodyPr>
          <a:lstStyle>
            <a:lvl1pPr marL="0" indent="0" algn="ctr">
              <a:buNone/>
              <a:defRPr sz="1200"/>
            </a:lvl1pPr>
          </a:lstStyle>
          <a:p>
            <a:r>
              <a:rPr lang="en-US" altLang="ko-KR" dirty="0"/>
              <a:t>Place Your Picture Here</a:t>
            </a:r>
            <a:endParaRPr lang="ko-KR" altLang="en-US" dirty="0"/>
          </a:p>
        </p:txBody>
      </p:sp>
      <p:sp>
        <p:nvSpPr>
          <p:cNvPr id="8" name="그림 개체 틀 7">
            <a:extLst>
              <a:ext uri="{FF2B5EF4-FFF2-40B4-BE49-F238E27FC236}">
                <a16:creationId xmlns:a16="http://schemas.microsoft.com/office/drawing/2014/main" id="{EEE5FCCE-5336-4B12-AF5E-45A3A142EA4A}"/>
              </a:ext>
            </a:extLst>
          </p:cNvPr>
          <p:cNvSpPr>
            <a:spLocks noGrp="1"/>
          </p:cNvSpPr>
          <p:nvPr>
            <p:ph type="pic" sz="quarter" idx="15" hasCustomPrompt="1"/>
          </p:nvPr>
        </p:nvSpPr>
        <p:spPr>
          <a:xfrm>
            <a:off x="6198388" y="2357502"/>
            <a:ext cx="1920975" cy="2212003"/>
          </a:xfrm>
          <a:custGeom>
            <a:avLst/>
            <a:gdLst>
              <a:gd name="connsiteX0" fmla="*/ 1525548 w 3062106"/>
              <a:gd name="connsiteY0" fmla="*/ 0 h 3526016"/>
              <a:gd name="connsiteX1" fmla="*/ 3060615 w 3062106"/>
              <a:gd name="connsiteY1" fmla="*/ 886272 h 3526016"/>
              <a:gd name="connsiteX2" fmla="*/ 3062106 w 3062106"/>
              <a:gd name="connsiteY2" fmla="*/ 2646962 h 3526016"/>
              <a:gd name="connsiteX3" fmla="*/ 1536558 w 3062106"/>
              <a:gd name="connsiteY3" fmla="*/ 3526016 h 3526016"/>
              <a:gd name="connsiteX4" fmla="*/ 1491 w 3062106"/>
              <a:gd name="connsiteY4" fmla="*/ 2639745 h 3526016"/>
              <a:gd name="connsiteX5" fmla="*/ 0 w 3062106"/>
              <a:gd name="connsiteY5" fmla="*/ 879054 h 352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106" h="3526016">
                <a:moveTo>
                  <a:pt x="1525548" y="0"/>
                </a:moveTo>
                <a:lnTo>
                  <a:pt x="3060615" y="886272"/>
                </a:lnTo>
                <a:lnTo>
                  <a:pt x="3062106" y="2646962"/>
                </a:lnTo>
                <a:lnTo>
                  <a:pt x="1536558" y="3526016"/>
                </a:lnTo>
                <a:lnTo>
                  <a:pt x="1491" y="2639745"/>
                </a:lnTo>
                <a:lnTo>
                  <a:pt x="0" y="879054"/>
                </a:lnTo>
                <a:close/>
              </a:path>
            </a:pathLst>
          </a:custGeom>
          <a:solidFill>
            <a:schemeClr val="bg1">
              <a:lumMod val="95000"/>
            </a:schemeClr>
          </a:solidFill>
        </p:spPr>
        <p:txBody>
          <a:bodyPr wrap="square" anchor="ctr">
            <a:noAutofit/>
          </a:bodyPr>
          <a:lstStyle>
            <a:lvl1pPr marL="0" indent="0" algn="ctr">
              <a:buNone/>
              <a:defRPr sz="1200"/>
            </a:lvl1pPr>
          </a:lstStyle>
          <a:p>
            <a:r>
              <a:rPr lang="en-US" altLang="ko-KR" dirty="0"/>
              <a:t>Place Your Picture Here</a:t>
            </a:r>
            <a:endParaRPr lang="ko-KR" altLang="en-US" dirty="0"/>
          </a:p>
        </p:txBody>
      </p:sp>
      <p:sp>
        <p:nvSpPr>
          <p:cNvPr id="9" name="그림 개체 틀 8">
            <a:extLst>
              <a:ext uri="{FF2B5EF4-FFF2-40B4-BE49-F238E27FC236}">
                <a16:creationId xmlns:a16="http://schemas.microsoft.com/office/drawing/2014/main" id="{A778ECB7-1E7B-46FD-B9CE-9B5E8E2909CF}"/>
              </a:ext>
            </a:extLst>
          </p:cNvPr>
          <p:cNvSpPr>
            <a:spLocks noGrp="1"/>
          </p:cNvSpPr>
          <p:nvPr>
            <p:ph type="pic" sz="quarter" idx="16" hasCustomPrompt="1"/>
          </p:nvPr>
        </p:nvSpPr>
        <p:spPr>
          <a:xfrm>
            <a:off x="5140214" y="4360841"/>
            <a:ext cx="1920975" cy="2212003"/>
          </a:xfrm>
          <a:custGeom>
            <a:avLst/>
            <a:gdLst>
              <a:gd name="connsiteX0" fmla="*/ 1525548 w 3062106"/>
              <a:gd name="connsiteY0" fmla="*/ 0 h 3526016"/>
              <a:gd name="connsiteX1" fmla="*/ 3060615 w 3062106"/>
              <a:gd name="connsiteY1" fmla="*/ 886272 h 3526016"/>
              <a:gd name="connsiteX2" fmla="*/ 3062106 w 3062106"/>
              <a:gd name="connsiteY2" fmla="*/ 2646962 h 3526016"/>
              <a:gd name="connsiteX3" fmla="*/ 1536558 w 3062106"/>
              <a:gd name="connsiteY3" fmla="*/ 3526016 h 3526016"/>
              <a:gd name="connsiteX4" fmla="*/ 1491 w 3062106"/>
              <a:gd name="connsiteY4" fmla="*/ 2639745 h 3526016"/>
              <a:gd name="connsiteX5" fmla="*/ 0 w 3062106"/>
              <a:gd name="connsiteY5" fmla="*/ 879054 h 352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106" h="3526016">
                <a:moveTo>
                  <a:pt x="1525548" y="0"/>
                </a:moveTo>
                <a:lnTo>
                  <a:pt x="3060615" y="886272"/>
                </a:lnTo>
                <a:lnTo>
                  <a:pt x="3062106" y="2646962"/>
                </a:lnTo>
                <a:lnTo>
                  <a:pt x="1536558" y="3526016"/>
                </a:lnTo>
                <a:lnTo>
                  <a:pt x="1491" y="2639745"/>
                </a:lnTo>
                <a:lnTo>
                  <a:pt x="0" y="879054"/>
                </a:lnTo>
                <a:close/>
              </a:path>
            </a:pathLst>
          </a:custGeom>
          <a:solidFill>
            <a:schemeClr val="bg1">
              <a:lumMod val="95000"/>
            </a:schemeClr>
          </a:solidFill>
        </p:spPr>
        <p:txBody>
          <a:bodyPr wrap="square" anchor="ctr">
            <a:noAutofit/>
          </a:bodyP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97261BDD-8C56-4CFD-A5A6-4A57DD1C6C87}"/>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7" r:id="rId16"/>
    <p:sldLayoutId id="2147483671" r:id="rId17"/>
    <p:sldLayoutId id="2147483672" r:id="rId18"/>
    <p:sldLayoutId id="214748369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free-powerpoint-templates-design.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slideLayout" Target="../slideLayouts/slideLayout3.xml"/><Relationship Id="rId4" Type="http://schemas.openxmlformats.org/officeDocument/2006/relationships/video" Target="../media/media3.mp4"/></Relationships>
</file>

<file path=ppt/slides/_rels/slide28.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slideLayout" Target="../slideLayouts/slideLayout3.xml"/><Relationship Id="rId4" Type="http://schemas.openxmlformats.org/officeDocument/2006/relationships/video" Target="../media/media5.mp4"/></Relationships>
</file>

<file path=ppt/slides/_rels/slide29.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3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3.png"/><Relationship Id="rId5" Type="http://schemas.openxmlformats.org/officeDocument/2006/relationships/slideLayout" Target="../slideLayouts/slideLayout3.xml"/><Relationship Id="rId4" Type="http://schemas.openxmlformats.org/officeDocument/2006/relationships/video" Target="../media/media7.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A46DE71-6F11-43E3-B92C-4762162CD4CF}"/>
              </a:ext>
            </a:extLst>
          </p:cNvPr>
          <p:cNvGrpSpPr/>
          <p:nvPr/>
        </p:nvGrpSpPr>
        <p:grpSpPr>
          <a:xfrm>
            <a:off x="-2" y="2581359"/>
            <a:ext cx="12192002" cy="2634970"/>
            <a:chOff x="-184560" y="2714050"/>
            <a:chExt cx="12192002" cy="2634970"/>
          </a:xfrm>
        </p:grpSpPr>
        <p:sp>
          <p:nvSpPr>
            <p:cNvPr id="4" name="TextBox 3">
              <a:hlinkClick r:id="rId2"/>
              <a:extLst>
                <a:ext uri="{FF2B5EF4-FFF2-40B4-BE49-F238E27FC236}">
                  <a16:creationId xmlns:a16="http://schemas.microsoft.com/office/drawing/2014/main" id="{65EB7FFB-6FB1-480A-A898-65150C03087A}"/>
                </a:ext>
              </a:extLst>
            </p:cNvPr>
            <p:cNvSpPr txBox="1"/>
            <p:nvPr/>
          </p:nvSpPr>
          <p:spPr>
            <a:xfrm>
              <a:off x="-184558" y="4358605"/>
              <a:ext cx="12191998" cy="307777"/>
            </a:xfrm>
            <a:prstGeom prst="rect">
              <a:avLst/>
            </a:prstGeom>
            <a:noFill/>
          </p:spPr>
          <p:txBody>
            <a:bodyPr wrap="square" rtlCol="0" anchor="ctr">
              <a:spAutoFit/>
            </a:bodyPr>
            <a:lstStyle/>
            <a:p>
              <a:pPr algn="ctr"/>
              <a:r>
                <a:rPr lang="en-US" altLang="ko-KR" sz="1400" dirty="0">
                  <a:solidFill>
                    <a:schemeClr val="bg1"/>
                  </a:solidFill>
                  <a:cs typeface="Arial" pitchFamily="34" charset="0"/>
                </a:rPr>
                <a:t>SIGGRAPH 2021</a:t>
              </a:r>
            </a:p>
          </p:txBody>
        </p:sp>
        <p:sp>
          <p:nvSpPr>
            <p:cNvPr id="8" name="TextBox 7">
              <a:extLst>
                <a:ext uri="{FF2B5EF4-FFF2-40B4-BE49-F238E27FC236}">
                  <a16:creationId xmlns:a16="http://schemas.microsoft.com/office/drawing/2014/main" id="{03B4C724-0776-4328-8F0A-B72DA1579537}"/>
                </a:ext>
              </a:extLst>
            </p:cNvPr>
            <p:cNvSpPr txBox="1"/>
            <p:nvPr/>
          </p:nvSpPr>
          <p:spPr>
            <a:xfrm>
              <a:off x="-184558" y="2714050"/>
              <a:ext cx="12192000" cy="1446550"/>
            </a:xfrm>
            <a:prstGeom prst="rect">
              <a:avLst/>
            </a:prstGeom>
            <a:noFill/>
          </p:spPr>
          <p:txBody>
            <a:bodyPr wrap="square" rtlCol="0" anchor="ctr">
              <a:spAutoFit/>
            </a:bodyPr>
            <a:lstStyle/>
            <a:p>
              <a:pPr algn="ctr"/>
              <a:r>
                <a:rPr lang="en-US" sz="4400" dirty="0">
                  <a:solidFill>
                    <a:schemeClr val="bg1"/>
                  </a:solidFill>
                  <a:latin typeface="+mj-lt"/>
                </a:rPr>
                <a:t>Endless Loops: Detecting and Animating Periodic Patterns in Still Images</a:t>
              </a:r>
              <a:endParaRPr lang="ko-KR" altLang="en-US" sz="4400" dirty="0">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2B6167FF-AD5E-41E4-8385-3024DC936CF2}"/>
                </a:ext>
              </a:extLst>
            </p:cNvPr>
            <p:cNvSpPr txBox="1"/>
            <p:nvPr/>
          </p:nvSpPr>
          <p:spPr>
            <a:xfrm>
              <a:off x="-184560" y="5041243"/>
              <a:ext cx="12192000" cy="307777"/>
            </a:xfrm>
            <a:prstGeom prst="rect">
              <a:avLst/>
            </a:prstGeom>
            <a:noFill/>
          </p:spPr>
          <p:txBody>
            <a:bodyPr wrap="square" rtlCol="0" anchor="ctr">
              <a:spAutoFit/>
            </a:bodyPr>
            <a:lstStyle/>
            <a:p>
              <a:pPr algn="ctr"/>
              <a:r>
                <a:rPr lang="en-US" altLang="ko-KR" sz="1400" dirty="0" err="1">
                  <a:solidFill>
                    <a:schemeClr val="bg1"/>
                  </a:solidFill>
                  <a:cs typeface="Arial" pitchFamily="34" charset="0"/>
                </a:rPr>
                <a:t>Tavi</a:t>
              </a:r>
              <a:r>
                <a:rPr lang="en-US" altLang="ko-KR" sz="1400" dirty="0">
                  <a:solidFill>
                    <a:schemeClr val="bg1"/>
                  </a:solidFill>
                  <a:cs typeface="Arial" pitchFamily="34" charset="0"/>
                </a:rPr>
                <a:t> Halperin, </a:t>
              </a:r>
              <a:r>
                <a:rPr lang="en-US" altLang="ko-KR" sz="1400" dirty="0" err="1">
                  <a:solidFill>
                    <a:schemeClr val="bg1"/>
                  </a:solidFill>
                  <a:cs typeface="Arial" pitchFamily="34" charset="0"/>
                </a:rPr>
                <a:t>Hanit</a:t>
              </a:r>
              <a:r>
                <a:rPr lang="en-US" altLang="ko-KR" sz="1400" dirty="0">
                  <a:solidFill>
                    <a:schemeClr val="bg1"/>
                  </a:solidFill>
                  <a:cs typeface="Arial" pitchFamily="34" charset="0"/>
                </a:rPr>
                <a:t> Hakim, </a:t>
              </a:r>
              <a:r>
                <a:rPr lang="en-US" altLang="ko-KR" sz="1400" dirty="0" err="1">
                  <a:solidFill>
                    <a:schemeClr val="bg1"/>
                  </a:solidFill>
                  <a:cs typeface="Arial" pitchFamily="34" charset="0"/>
                </a:rPr>
                <a:t>Orestis</a:t>
              </a:r>
              <a:r>
                <a:rPr lang="en-US" altLang="ko-KR" sz="1400" dirty="0">
                  <a:solidFill>
                    <a:schemeClr val="bg1"/>
                  </a:solidFill>
                  <a:cs typeface="Arial" pitchFamily="34" charset="0"/>
                </a:rPr>
                <a:t> </a:t>
              </a:r>
              <a:r>
                <a:rPr lang="en-US" altLang="ko-KR" sz="1400" dirty="0" err="1">
                  <a:solidFill>
                    <a:schemeClr val="bg1"/>
                  </a:solidFill>
                  <a:cs typeface="Arial" pitchFamily="34" charset="0"/>
                </a:rPr>
                <a:t>Vantzos</a:t>
              </a:r>
              <a:r>
                <a:rPr lang="en-US" altLang="ko-KR" sz="1400" dirty="0">
                  <a:solidFill>
                    <a:schemeClr val="bg1"/>
                  </a:solidFill>
                  <a:cs typeface="Arial" pitchFamily="34" charset="0"/>
                </a:rPr>
                <a:t>, Gershon Hochman, </a:t>
              </a:r>
              <a:r>
                <a:rPr lang="en-US" altLang="ko-KR" sz="1400" dirty="0" err="1">
                  <a:solidFill>
                    <a:schemeClr val="bg1"/>
                  </a:solidFill>
                  <a:cs typeface="Arial" pitchFamily="34" charset="0"/>
                </a:rPr>
                <a:t>Netai</a:t>
              </a:r>
              <a:r>
                <a:rPr lang="en-US" altLang="ko-KR" sz="1400" dirty="0">
                  <a:solidFill>
                    <a:schemeClr val="bg1"/>
                  </a:solidFill>
                  <a:cs typeface="Arial" pitchFamily="34" charset="0"/>
                </a:rPr>
                <a:t> Benaim, </a:t>
              </a:r>
              <a:r>
                <a:rPr lang="en-US" altLang="ko-KR" sz="1400" dirty="0" err="1">
                  <a:solidFill>
                    <a:schemeClr val="bg1"/>
                  </a:solidFill>
                  <a:cs typeface="Arial" pitchFamily="34" charset="0"/>
                </a:rPr>
                <a:t>Lior</a:t>
              </a:r>
              <a:r>
                <a:rPr lang="en-US" altLang="ko-KR" sz="1400" dirty="0">
                  <a:solidFill>
                    <a:schemeClr val="bg1"/>
                  </a:solidFill>
                  <a:cs typeface="Arial" pitchFamily="34" charset="0"/>
                </a:rPr>
                <a:t> Sassy, Michael </a:t>
              </a:r>
              <a:r>
                <a:rPr lang="en-US" altLang="ko-KR" sz="1400" dirty="0" err="1">
                  <a:solidFill>
                    <a:schemeClr val="bg1"/>
                  </a:solidFill>
                  <a:cs typeface="Arial" pitchFamily="34" charset="0"/>
                </a:rPr>
                <a:t>Kupchik</a:t>
              </a:r>
              <a:r>
                <a:rPr lang="en-US" altLang="ko-KR" sz="1400" dirty="0">
                  <a:solidFill>
                    <a:schemeClr val="bg1"/>
                  </a:solidFill>
                  <a:cs typeface="Arial" pitchFamily="34" charset="0"/>
                </a:rPr>
                <a:t>, </a:t>
              </a:r>
              <a:r>
                <a:rPr lang="en-US" altLang="ko-KR" sz="1400" dirty="0" err="1">
                  <a:solidFill>
                    <a:schemeClr val="bg1"/>
                  </a:solidFill>
                  <a:cs typeface="Arial" pitchFamily="34" charset="0"/>
                </a:rPr>
                <a:t>Ofir</a:t>
              </a:r>
              <a:r>
                <a:rPr lang="en-US" altLang="ko-KR" sz="1400" dirty="0">
                  <a:solidFill>
                    <a:schemeClr val="bg1"/>
                  </a:solidFill>
                  <a:cs typeface="Arial" pitchFamily="34" charset="0"/>
                </a:rPr>
                <a:t> Bibi, </a:t>
              </a:r>
              <a:r>
                <a:rPr lang="en-US" altLang="ko-KR" sz="1400" dirty="0" err="1">
                  <a:solidFill>
                    <a:schemeClr val="bg1"/>
                  </a:solidFill>
                  <a:cs typeface="Arial" pitchFamily="34" charset="0"/>
                </a:rPr>
                <a:t>Ohad</a:t>
              </a:r>
              <a:r>
                <a:rPr lang="en-US" altLang="ko-KR" sz="1400" dirty="0">
                  <a:solidFill>
                    <a:schemeClr val="bg1"/>
                  </a:solidFill>
                  <a:cs typeface="Arial" pitchFamily="34" charset="0"/>
                </a:rPr>
                <a:t> Fried</a:t>
              </a:r>
              <a:endParaRPr lang="ko-KR" altLang="en-US" sz="1400" dirty="0">
                <a:solidFill>
                  <a:schemeClr val="bg1"/>
                </a:solidFill>
                <a:cs typeface="Arial" pitchFamily="34" charset="0"/>
              </a:endParaRPr>
            </a:p>
          </p:txBody>
        </p:sp>
      </p:grpSp>
    </p:spTree>
    <p:extLst>
      <p:ext uri="{BB962C8B-B14F-4D97-AF65-F5344CB8AC3E}">
        <p14:creationId xmlns:p14="http://schemas.microsoft.com/office/powerpoint/2010/main" val="123673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 Calculating the Displacement Field</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5" y="1590193"/>
            <a:ext cx="10477766" cy="1754326"/>
          </a:xfrm>
          <a:prstGeom prst="rect">
            <a:avLst/>
          </a:prstGeom>
          <a:noFill/>
        </p:spPr>
        <p:txBody>
          <a:bodyPr wrap="square" rtlCol="0">
            <a:spAutoFit/>
          </a:bodyPr>
          <a:lstStyle/>
          <a:p>
            <a:pPr rtl="0">
              <a:spcBef>
                <a:spcPts val="0"/>
              </a:spcBef>
              <a:spcAft>
                <a:spcPts val="0"/>
              </a:spcAft>
            </a:pPr>
            <a:r>
              <a:rPr lang="en-US" sz="1800" b="0" i="0" u="none" strike="noStrike" dirty="0">
                <a:solidFill>
                  <a:schemeClr val="bg1"/>
                </a:solidFill>
                <a:effectLst/>
                <a:latin typeface="Arial" panose="020B0604020202020204" pitchFamily="34" charset="0"/>
              </a:rPr>
              <a:t>First, we solve an easier problem in 1D, identifying suitable displacement vectors along a single curve. </a:t>
            </a:r>
          </a:p>
          <a:p>
            <a:pPr rtl="0">
              <a:spcBef>
                <a:spcPts val="0"/>
              </a:spcBef>
              <a:spcAft>
                <a:spcPts val="0"/>
              </a:spcAft>
            </a:pPr>
            <a:endParaRPr lang="en-US" sz="1800" b="0" i="0" u="none" strike="noStrike" dirty="0">
              <a:solidFill>
                <a:schemeClr val="bg1"/>
              </a:solidFill>
              <a:effectLst/>
              <a:latin typeface="Arial" panose="020B0604020202020204" pitchFamily="34" charset="0"/>
            </a:endParaRPr>
          </a:p>
          <a:p>
            <a:pPr rtl="0">
              <a:spcBef>
                <a:spcPts val="0"/>
              </a:spcBef>
              <a:spcAft>
                <a:spcPts val="0"/>
              </a:spcAft>
            </a:pPr>
            <a:r>
              <a:rPr lang="en-US" sz="1800" b="0" i="0" u="none" strike="noStrike" dirty="0">
                <a:solidFill>
                  <a:schemeClr val="bg1"/>
                </a:solidFill>
                <a:effectLst/>
                <a:latin typeface="Arial" panose="020B0604020202020204" pitchFamily="34" charset="0"/>
              </a:rPr>
              <a:t>Subsequently, these vectors are used to determine a small set of candidate 2D displacement vectors, that serve as the labels of a dense CRF problem, to assign one such displacement to each active pixel in the image.</a:t>
            </a:r>
          </a:p>
        </p:txBody>
      </p:sp>
      <p:pic>
        <p:nvPicPr>
          <p:cNvPr id="5" name="圖片 4">
            <a:extLst>
              <a:ext uri="{FF2B5EF4-FFF2-40B4-BE49-F238E27FC236}">
                <a16:creationId xmlns:a16="http://schemas.microsoft.com/office/drawing/2014/main" id="{C3CA5465-6085-44C6-ABD5-F3566D6D5F6C}"/>
              </a:ext>
            </a:extLst>
          </p:cNvPr>
          <p:cNvPicPr>
            <a:picLocks noChangeAspect="1"/>
          </p:cNvPicPr>
          <p:nvPr/>
        </p:nvPicPr>
        <p:blipFill>
          <a:blip r:embed="rId2"/>
          <a:stretch>
            <a:fillRect/>
          </a:stretch>
        </p:blipFill>
        <p:spPr>
          <a:xfrm>
            <a:off x="3005136" y="4627315"/>
            <a:ext cx="6181725" cy="1666875"/>
          </a:xfrm>
          <a:prstGeom prst="rect">
            <a:avLst/>
          </a:prstGeom>
        </p:spPr>
      </p:pic>
    </p:spTree>
    <p:extLst>
      <p:ext uri="{BB962C8B-B14F-4D97-AF65-F5344CB8AC3E}">
        <p14:creationId xmlns:p14="http://schemas.microsoft.com/office/powerpoint/2010/main" val="45132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3.1.1 1D Repetitions</a:t>
            </a:r>
            <a:endParaRPr lang="ko-KR" altLang="en-US" sz="4400" dirty="0">
              <a:solidFill>
                <a:schemeClr val="bg1"/>
              </a:solidFill>
              <a:latin typeface="+mj-lt"/>
              <a:cs typeface="Arial" pitchFamily="34"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3400483"/>
              </a:xfrm>
              <a:prstGeom prst="rect">
                <a:avLst/>
              </a:prstGeom>
              <a:noFill/>
            </p:spPr>
            <p:txBody>
              <a:bodyPr wrap="square" rtlCol="0">
                <a:spAutoFit/>
              </a:bodyPr>
              <a:lstStyle/>
              <a:p>
                <a:pPr rtl="0">
                  <a:spcBef>
                    <a:spcPts val="0"/>
                  </a:spcBef>
                  <a:spcAft>
                    <a:spcPts val="0"/>
                  </a:spcAft>
                </a:pPr>
                <a:r>
                  <a:rPr lang="en-US" sz="1800" b="0" i="0" u="none" strike="noStrike" dirty="0">
                    <a:solidFill>
                      <a:schemeClr val="bg1"/>
                    </a:solidFill>
                    <a:effectLst/>
                    <a:latin typeface="Arial" panose="020B0604020202020204" pitchFamily="34" charset="0"/>
                  </a:rPr>
                  <a:t>We solve this using a dynamic programming formulation</a:t>
                </a:r>
              </a:p>
              <a:p>
                <a:pPr rtl="0">
                  <a:spcBef>
                    <a:spcPts val="0"/>
                  </a:spcBef>
                  <a:spcAft>
                    <a:spcPts val="0"/>
                  </a:spcAft>
                </a:pPr>
                <a:endParaRPr lang="en-US" dirty="0">
                  <a:solidFill>
                    <a:schemeClr val="bg1"/>
                  </a:solidFill>
                  <a:latin typeface="Arial" panose="020B0604020202020204" pitchFamily="34" charset="0"/>
                </a:endParaRPr>
              </a:p>
              <a:p>
                <a:pPr rtl="0">
                  <a:spcBef>
                    <a:spcPts val="0"/>
                  </a:spcBef>
                  <a:spcAft>
                    <a:spcPts val="0"/>
                  </a:spcAft>
                </a:pPr>
                <a:r>
                  <a:rPr lang="en-US" sz="1800" b="0" i="0" u="none" strike="noStrike" dirty="0">
                    <a:solidFill>
                      <a:schemeClr val="bg1"/>
                    </a:solidFill>
                    <a:effectLst/>
                    <a:latin typeface="Arial" panose="020B0604020202020204" pitchFamily="34" charset="0"/>
                  </a:rPr>
                  <a:t>We first build a self-similarity matrix </a:t>
                </a:r>
                <a:r>
                  <a:rPr lang="en-US" sz="1800" b="0" i="0" u="none" strike="noStrike" dirty="0" err="1">
                    <a:solidFill>
                      <a:schemeClr val="bg1"/>
                    </a:solidFill>
                    <a:effectLst/>
                    <a:latin typeface="Arial" panose="020B0604020202020204" pitchFamily="34" charset="0"/>
                  </a:rPr>
                  <a:t>D</a:t>
                </a:r>
                <a:r>
                  <a:rPr lang="en-US" sz="1800" b="0" i="0" u="none" strike="noStrike" baseline="-25000" dirty="0" err="1">
                    <a:solidFill>
                      <a:schemeClr val="bg1"/>
                    </a:solidFill>
                    <a:effectLst/>
                    <a:latin typeface="Arial" panose="020B0604020202020204" pitchFamily="34" charset="0"/>
                  </a:rPr>
                  <a:t>ij</a:t>
                </a:r>
                <a:r>
                  <a:rPr lang="en-US" sz="1800" b="0" i="0" u="none" strike="noStrike" dirty="0">
                    <a:solidFill>
                      <a:schemeClr val="bg1"/>
                    </a:solidFill>
                    <a:effectLst/>
                    <a:latin typeface="Arial" panose="020B0604020202020204" pitchFamily="34" charset="0"/>
                  </a:rPr>
                  <a:t> = ∥c</a:t>
                </a:r>
                <a:r>
                  <a:rPr lang="en-US" sz="1800" b="0" i="0" u="none" strike="noStrike" baseline="-25000" dirty="0">
                    <a:solidFill>
                      <a:schemeClr val="bg1"/>
                    </a:solidFill>
                    <a:effectLst/>
                    <a:latin typeface="Arial" panose="020B0604020202020204" pitchFamily="34" charset="0"/>
                  </a:rPr>
                  <a:t>i</a:t>
                </a:r>
                <a:r>
                  <a:rPr lang="en-US" sz="1800" b="0" i="0" u="none" strike="noStrike" dirty="0">
                    <a:solidFill>
                      <a:schemeClr val="bg1"/>
                    </a:solidFill>
                    <a:effectLst/>
                    <a:latin typeface="Arial" panose="020B0604020202020204" pitchFamily="34" charset="0"/>
                  </a:rPr>
                  <a:t> − </a:t>
                </a:r>
                <a:r>
                  <a:rPr lang="en-US" sz="1800" b="0" i="0" u="none" strike="noStrike" dirty="0" err="1">
                    <a:solidFill>
                      <a:schemeClr val="bg1"/>
                    </a:solidFill>
                    <a:effectLst/>
                    <a:latin typeface="Arial" panose="020B0604020202020204" pitchFamily="34" charset="0"/>
                  </a:rPr>
                  <a:t>c</a:t>
                </a:r>
                <a:r>
                  <a:rPr lang="en-US" sz="1800" b="0" i="0" u="none" strike="noStrike" baseline="-25000" dirty="0" err="1">
                    <a:solidFill>
                      <a:schemeClr val="bg1"/>
                    </a:solidFill>
                    <a:effectLst/>
                    <a:latin typeface="Arial" panose="020B0604020202020204" pitchFamily="34" charset="0"/>
                  </a:rPr>
                  <a:t>j</a:t>
                </a:r>
                <a:r>
                  <a:rPr lang="en-US" sz="1800" b="0" i="0" u="none" strike="noStrike" dirty="0">
                    <a:solidFill>
                      <a:schemeClr val="bg1"/>
                    </a:solidFill>
                    <a:effectLst/>
                    <a:latin typeface="Arial" panose="020B0604020202020204" pitchFamily="34" charset="0"/>
                  </a:rPr>
                  <a:t>∥ between the columns c</a:t>
                </a:r>
                <a:r>
                  <a:rPr lang="en-US" sz="1800" b="0" i="0" u="none" strike="noStrike" baseline="-25000" dirty="0">
                    <a:solidFill>
                      <a:schemeClr val="bg1"/>
                    </a:solidFill>
                    <a:effectLst/>
                    <a:latin typeface="Arial" panose="020B0604020202020204" pitchFamily="34" charset="0"/>
                  </a:rPr>
                  <a:t>i</a:t>
                </a:r>
                <a:r>
                  <a:rPr lang="en-US" sz="1800" b="0" i="0" u="none" strike="noStrike" dirty="0">
                    <a:solidFill>
                      <a:schemeClr val="bg1"/>
                    </a:solidFill>
                    <a:effectLst/>
                    <a:latin typeface="Arial" panose="020B0604020202020204" pitchFamily="34" charset="0"/>
                  </a:rPr>
                  <a:t>, and look for a path (i</a:t>
                </a:r>
                <a:r>
                  <a:rPr lang="en-US" sz="1800" b="0" i="0" u="none" strike="noStrike" baseline="-25000" dirty="0">
                    <a:solidFill>
                      <a:schemeClr val="bg1"/>
                    </a:solidFill>
                    <a:effectLst/>
                    <a:latin typeface="Arial" panose="020B0604020202020204" pitchFamily="34" charset="0"/>
                  </a:rPr>
                  <a:t>1</a:t>
                </a:r>
                <a:r>
                  <a:rPr lang="en-US" sz="1800" b="0" i="0" u="none" strike="noStrike" dirty="0">
                    <a:solidFill>
                      <a:schemeClr val="bg1"/>
                    </a:solidFill>
                    <a:effectLst/>
                    <a:latin typeface="Arial" panose="020B0604020202020204" pitchFamily="34" charset="0"/>
                  </a:rPr>
                  <a:t>, j</a:t>
                </a:r>
                <a:r>
                  <a:rPr lang="en-US" sz="1800" b="0" i="0" u="none" strike="noStrike" baseline="-25000" dirty="0">
                    <a:solidFill>
                      <a:schemeClr val="bg1"/>
                    </a:solidFill>
                    <a:effectLst/>
                    <a:latin typeface="Arial" panose="020B0604020202020204" pitchFamily="34" charset="0"/>
                  </a:rPr>
                  <a:t>1</a:t>
                </a:r>
                <a:r>
                  <a:rPr lang="en-US" sz="1800" b="0" i="0" u="none" strike="noStrike" dirty="0">
                    <a:solidFill>
                      <a:schemeClr val="bg1"/>
                    </a:solidFill>
                    <a:effectLst/>
                    <a:latin typeface="Arial" panose="020B0604020202020204" pitchFamily="34" charset="0"/>
                  </a:rPr>
                  <a:t>), (i</a:t>
                </a:r>
                <a:r>
                  <a:rPr lang="en-US" sz="1800" b="0" i="0" u="none" strike="noStrike" baseline="-25000" dirty="0">
                    <a:solidFill>
                      <a:schemeClr val="bg1"/>
                    </a:solidFill>
                    <a:effectLst/>
                    <a:latin typeface="Arial" panose="020B0604020202020204" pitchFamily="34" charset="0"/>
                  </a:rPr>
                  <a:t>2</a:t>
                </a:r>
                <a:r>
                  <a:rPr lang="en-US" sz="1800" b="0" i="0" u="none" strike="noStrike" dirty="0">
                    <a:solidFill>
                      <a:schemeClr val="bg1"/>
                    </a:solidFill>
                    <a:effectLst/>
                    <a:latin typeface="Arial" panose="020B0604020202020204" pitchFamily="34" charset="0"/>
                  </a:rPr>
                  <a:t>, j</a:t>
                </a:r>
                <a:r>
                  <a:rPr lang="en-US" sz="1800" b="0" i="0" u="none" strike="noStrike" baseline="-25000" dirty="0">
                    <a:solidFill>
                      <a:schemeClr val="bg1"/>
                    </a:solidFill>
                    <a:effectLst/>
                    <a:latin typeface="Arial" panose="020B0604020202020204" pitchFamily="34" charset="0"/>
                  </a:rPr>
                  <a:t>2</a:t>
                </a:r>
                <a:r>
                  <a:rPr lang="en-US" sz="1800" b="0" i="0" u="none" strike="noStrike" dirty="0">
                    <a:solidFill>
                      <a:schemeClr val="bg1"/>
                    </a:solidFill>
                    <a:effectLst/>
                    <a:latin typeface="Arial" panose="020B0604020202020204" pitchFamily="34" charset="0"/>
                  </a:rPr>
                  <a:t>), . . . spanning the main diagonal of the matrix that minimizes the total cost </a:t>
                </a:r>
                <a14:m>
                  <m:oMath xmlns:m="http://schemas.openxmlformats.org/officeDocument/2006/math">
                    <m:nary>
                      <m:naryPr>
                        <m:chr m:val="∑"/>
                        <m:ctrlPr>
                          <a:rPr lang="pt-BR" sz="1800" b="0" i="1" u="none" strike="noStrike" smtClean="0">
                            <a:solidFill>
                              <a:schemeClr val="bg1"/>
                            </a:solidFill>
                            <a:effectLst/>
                            <a:latin typeface="Cambria Math" panose="02040503050406030204" pitchFamily="18" charset="0"/>
                          </a:rPr>
                        </m:ctrlPr>
                      </m:naryPr>
                      <m:sub>
                        <m:r>
                          <a:rPr lang="pt-BR" sz="1800" b="0" i="1" u="none" strike="noStrike" smtClean="0">
                            <a:solidFill>
                              <a:schemeClr val="bg1"/>
                            </a:solidFill>
                            <a:effectLst/>
                            <a:latin typeface="Cambria Math" panose="02040503050406030204" pitchFamily="18" charset="0"/>
                          </a:rPr>
                          <m:t>𝑘</m:t>
                        </m:r>
                      </m:sub>
                      <m:sup/>
                      <m:e>
                        <m:r>
                          <a:rPr lang="en-US" sz="1800" b="0" i="1" u="none" strike="noStrike" smtClean="0">
                            <a:solidFill>
                              <a:schemeClr val="bg1"/>
                            </a:solidFill>
                            <a:effectLst/>
                            <a:latin typeface="Cambria Math" panose="02040503050406030204" pitchFamily="18" charset="0"/>
                          </a:rPr>
                          <m:t>𝐷</m:t>
                        </m:r>
                        <m:sSup>
                          <m:sSupPr>
                            <m:ctrlPr>
                              <a:rPr lang="pt-BR" sz="1800" b="0" i="1" u="none" strike="noStrike" smtClean="0">
                                <a:solidFill>
                                  <a:schemeClr val="bg1"/>
                                </a:solidFill>
                                <a:effectLst/>
                                <a:latin typeface="Cambria Math" panose="02040503050406030204" pitchFamily="18" charset="0"/>
                              </a:rPr>
                            </m:ctrlPr>
                          </m:sSupPr>
                          <m:e>
                            <m:r>
                              <a:rPr lang="en-US" sz="1800" b="0" i="1" u="none" strike="noStrike" baseline="-25000" smtClean="0">
                                <a:solidFill>
                                  <a:schemeClr val="bg1"/>
                                </a:solidFill>
                                <a:effectLst/>
                                <a:latin typeface="Cambria Math" panose="02040503050406030204" pitchFamily="18" charset="0"/>
                              </a:rPr>
                              <m:t>𝑖𝑘𝑗𝑘</m:t>
                            </m:r>
                          </m:e>
                          <m:sup/>
                        </m:sSup>
                      </m:e>
                    </m:nary>
                  </m:oMath>
                </a14:m>
                <a:r>
                  <a:rPr lang="en-US" sz="1800" b="0" i="0" u="none" strike="noStrike" dirty="0">
                    <a:solidFill>
                      <a:schemeClr val="bg1"/>
                    </a:solidFill>
                    <a:effectLst/>
                    <a:latin typeface="Arial" panose="020B0604020202020204" pitchFamily="34" charset="0"/>
                  </a:rPr>
                  <a:t>subject to the following constraints:</a:t>
                </a:r>
              </a:p>
              <a:p>
                <a:pPr rtl="0">
                  <a:spcBef>
                    <a:spcPts val="0"/>
                  </a:spcBef>
                  <a:spcAft>
                    <a:spcPts val="0"/>
                  </a:spcAft>
                </a:pPr>
                <a:endParaRPr lang="en-US" dirty="0">
                  <a:solidFill>
                    <a:schemeClr val="bg1"/>
                  </a:solidFill>
                  <a:latin typeface="Arial" panose="020B0604020202020204" pitchFamily="34" charset="0"/>
                </a:endParaRPr>
              </a:p>
              <a:p>
                <a:pPr marL="342900" indent="-342900" rtl="0">
                  <a:lnSpc>
                    <a:spcPct val="150000"/>
                  </a:lnSpc>
                  <a:spcBef>
                    <a:spcPts val="0"/>
                  </a:spcBef>
                  <a:spcAft>
                    <a:spcPts val="0"/>
                  </a:spcAft>
                  <a:buFont typeface="+mj-lt"/>
                  <a:buAutoNum type="alphaLcPeriod"/>
                </a:pPr>
                <a:r>
                  <a:rPr lang="en-US" sz="1800" b="0" i="0" u="none" strike="noStrike" dirty="0">
                    <a:solidFill>
                      <a:schemeClr val="bg1"/>
                    </a:solidFill>
                    <a:effectLst/>
                    <a:latin typeface="Arial" panose="020B0604020202020204" pitchFamily="34" charset="0"/>
                  </a:rPr>
                  <a:t>Continuity: successive points  on the path are 8-connected, |</a:t>
                </a:r>
                <a:r>
                  <a:rPr lang="en-US" dirty="0" err="1">
                    <a:solidFill>
                      <a:schemeClr val="bg1"/>
                    </a:solidFill>
                    <a:latin typeface="Arial" panose="020B0604020202020204" pitchFamily="34" charset="0"/>
                  </a:rPr>
                  <a:t>i</a:t>
                </a:r>
                <a:r>
                  <a:rPr lang="en-US" baseline="-25000" dirty="0" err="1">
                    <a:solidFill>
                      <a:schemeClr val="bg1"/>
                    </a:solidFill>
                    <a:latin typeface="Arial" panose="020B0604020202020204" pitchFamily="34" charset="0"/>
                  </a:rPr>
                  <a:t>k</a:t>
                </a:r>
                <a:r>
                  <a:rPr lang="en-US" dirty="0">
                    <a:solidFill>
                      <a:schemeClr val="bg1"/>
                    </a:solidFill>
                    <a:latin typeface="Arial" panose="020B0604020202020204" pitchFamily="34" charset="0"/>
                  </a:rPr>
                  <a:t> – i</a:t>
                </a:r>
                <a:r>
                  <a:rPr lang="en-US" baseline="-25000" dirty="0">
                    <a:solidFill>
                      <a:schemeClr val="bg1"/>
                    </a:solidFill>
                    <a:latin typeface="Arial" panose="020B0604020202020204" pitchFamily="34" charset="0"/>
                  </a:rPr>
                  <a:t>k+1</a:t>
                </a:r>
                <a:r>
                  <a:rPr lang="en-US" sz="1800" b="0" i="0" u="none" strike="noStrike" dirty="0">
                    <a:solidFill>
                      <a:schemeClr val="bg1"/>
                    </a:solidFill>
                    <a:effectLst/>
                    <a:latin typeface="Arial" panose="020B0604020202020204" pitchFamily="34" charset="0"/>
                  </a:rPr>
                  <a:t>| ≤ 1</a:t>
                </a:r>
              </a:p>
              <a:p>
                <a:pPr marL="342900" indent="-342900" rtl="0">
                  <a:lnSpc>
                    <a:spcPct val="150000"/>
                  </a:lnSpc>
                  <a:spcBef>
                    <a:spcPts val="0"/>
                  </a:spcBef>
                  <a:spcAft>
                    <a:spcPts val="0"/>
                  </a:spcAft>
                  <a:buFont typeface="+mj-lt"/>
                  <a:buAutoNum type="alphaLcPeriod"/>
                </a:pPr>
                <a:r>
                  <a:rPr lang="en-US" dirty="0">
                    <a:solidFill>
                      <a:schemeClr val="bg1"/>
                    </a:solidFill>
                    <a:latin typeface="Arial" panose="020B0604020202020204" pitchFamily="34" charset="0"/>
                  </a:rPr>
                  <a:t>Monotonicity: the indices of the points are non-decreasing, </a:t>
                </a:r>
                <a:r>
                  <a:rPr lang="en-US" dirty="0" err="1">
                    <a:solidFill>
                      <a:schemeClr val="bg1"/>
                    </a:solidFill>
                    <a:latin typeface="Arial" panose="020B0604020202020204" pitchFamily="34" charset="0"/>
                  </a:rPr>
                  <a:t>i</a:t>
                </a:r>
                <a:r>
                  <a:rPr lang="en-US" baseline="-25000" dirty="0" err="1">
                    <a:solidFill>
                      <a:schemeClr val="bg1"/>
                    </a:solidFill>
                    <a:latin typeface="Arial" panose="020B0604020202020204" pitchFamily="34" charset="0"/>
                  </a:rPr>
                  <a:t>k</a:t>
                </a:r>
                <a:r>
                  <a:rPr lang="en-US" dirty="0">
                    <a:solidFill>
                      <a:schemeClr val="bg1"/>
                    </a:solidFill>
                    <a:latin typeface="Arial" panose="020B0604020202020204" pitchFamily="34" charset="0"/>
                  </a:rPr>
                  <a:t> </a:t>
                </a:r>
                <a:r>
                  <a:rPr lang="en-US" sz="1800" b="0" i="0" u="none" strike="noStrike" dirty="0">
                    <a:solidFill>
                      <a:schemeClr val="bg1"/>
                    </a:solidFill>
                    <a:effectLst/>
                    <a:latin typeface="Arial" panose="020B0604020202020204" pitchFamily="34" charset="0"/>
                  </a:rPr>
                  <a:t>≤ i</a:t>
                </a:r>
                <a:r>
                  <a:rPr lang="en-US" sz="1800" b="0" i="0" u="none" strike="noStrike" baseline="-25000" dirty="0">
                    <a:solidFill>
                      <a:schemeClr val="bg1"/>
                    </a:solidFill>
                    <a:effectLst/>
                    <a:latin typeface="Arial" panose="020B0604020202020204" pitchFamily="34" charset="0"/>
                  </a:rPr>
                  <a:t>k+1</a:t>
                </a:r>
              </a:p>
              <a:p>
                <a:pPr marL="342900" indent="-342900" rtl="0">
                  <a:lnSpc>
                    <a:spcPct val="150000"/>
                  </a:lnSpc>
                  <a:spcBef>
                    <a:spcPts val="0"/>
                  </a:spcBef>
                  <a:spcAft>
                    <a:spcPts val="0"/>
                  </a:spcAft>
                  <a:buFont typeface="+mj-lt"/>
                  <a:buAutoNum type="alphaLcPeriod"/>
                </a:pPr>
                <a:r>
                  <a:rPr lang="en-US" sz="1800" b="0" i="0" u="none" strike="noStrike" dirty="0">
                    <a:solidFill>
                      <a:schemeClr val="bg1"/>
                    </a:solidFill>
                    <a:effectLst/>
                    <a:latin typeface="Arial" panose="020B0604020202020204" pitchFamily="34" charset="0"/>
                  </a:rPr>
                  <a:t>Bounded slope: the path can not stay on the same matrix row or column for more than two entries, i</a:t>
                </a:r>
                <a:r>
                  <a:rPr lang="en-US" sz="1800" b="0" i="0" u="none" strike="noStrike" baseline="-25000" dirty="0">
                    <a:solidFill>
                      <a:schemeClr val="bg1"/>
                    </a:solidFill>
                    <a:effectLst/>
                    <a:latin typeface="Arial" panose="020B0604020202020204" pitchFamily="34" charset="0"/>
                  </a:rPr>
                  <a:t>k-1</a:t>
                </a:r>
                <a:r>
                  <a:rPr lang="en-US" sz="1800" b="0" i="0" u="none" strike="noStrike" dirty="0">
                    <a:solidFill>
                      <a:schemeClr val="bg1"/>
                    </a:solidFill>
                    <a:effectLst/>
                    <a:latin typeface="Arial" panose="020B0604020202020204" pitchFamily="34" charset="0"/>
                  </a:rPr>
                  <a:t> ≠ i</a:t>
                </a:r>
                <a:r>
                  <a:rPr lang="en-US" sz="1800" b="0" i="0" u="none" strike="noStrike" baseline="-25000" dirty="0">
                    <a:solidFill>
                      <a:schemeClr val="bg1"/>
                    </a:solidFill>
                    <a:effectLst/>
                    <a:latin typeface="Arial" panose="020B0604020202020204" pitchFamily="34" charset="0"/>
                  </a:rPr>
                  <a:t>k+1</a:t>
                </a:r>
              </a:p>
            </p:txBody>
          </p:sp>
        </mc:Choice>
        <mc:Fallback>
          <p:sp>
            <p:nvSpPr>
              <p:cNvPr id="10" name="TextBox 9">
                <a:extLst>
                  <a:ext uri="{FF2B5EF4-FFF2-40B4-BE49-F238E27FC236}">
                    <a16:creationId xmlns:a16="http://schemas.microsoft.com/office/drawing/2014/main" id="{1032A2F9-3EF9-44B9-BF83-23E2DEDB905D}"/>
                  </a:ext>
                </a:extLst>
              </p:cNvPr>
              <p:cNvSpPr txBox="1">
                <a:spLocks noRot="1" noChangeAspect="1" noMove="1" noResize="1" noEditPoints="1" noAdjustHandles="1" noChangeArrowheads="1" noChangeShapeType="1" noTextEdit="1"/>
              </p:cNvSpPr>
              <p:nvPr/>
            </p:nvSpPr>
            <p:spPr>
              <a:xfrm>
                <a:off x="857116" y="1397247"/>
                <a:ext cx="10477766" cy="3400483"/>
              </a:xfrm>
              <a:prstGeom prst="rect">
                <a:avLst/>
              </a:prstGeom>
              <a:blipFill>
                <a:blip r:embed="rId2"/>
                <a:stretch>
                  <a:fillRect l="-524" t="-896" r="-931" b="-1971"/>
                </a:stretch>
              </a:blipFill>
            </p:spPr>
            <p:txBody>
              <a:bodyPr/>
              <a:lstStyle/>
              <a:p>
                <a:r>
                  <a:rPr lang="zh-HK" altLang="en-US">
                    <a:noFill/>
                  </a:rPr>
                  <a:t> </a:t>
                </a:r>
              </a:p>
            </p:txBody>
          </p:sp>
        </mc:Fallback>
      </mc:AlternateContent>
      <p:pic>
        <p:nvPicPr>
          <p:cNvPr id="5" name="圖片 4">
            <a:extLst>
              <a:ext uri="{FF2B5EF4-FFF2-40B4-BE49-F238E27FC236}">
                <a16:creationId xmlns:a16="http://schemas.microsoft.com/office/drawing/2014/main" id="{C3CA5465-6085-44C6-ABD5-F3566D6D5F6C}"/>
              </a:ext>
            </a:extLst>
          </p:cNvPr>
          <p:cNvPicPr>
            <a:picLocks noChangeAspect="1"/>
          </p:cNvPicPr>
          <p:nvPr/>
        </p:nvPicPr>
        <p:blipFill>
          <a:blip r:embed="rId3"/>
          <a:stretch>
            <a:fillRect/>
          </a:stretch>
        </p:blipFill>
        <p:spPr>
          <a:xfrm>
            <a:off x="3005136" y="4627315"/>
            <a:ext cx="6181725" cy="1666875"/>
          </a:xfrm>
          <a:prstGeom prst="rect">
            <a:avLst/>
          </a:prstGeom>
        </p:spPr>
      </p:pic>
    </p:spTree>
    <p:extLst>
      <p:ext uri="{BB962C8B-B14F-4D97-AF65-F5344CB8AC3E}">
        <p14:creationId xmlns:p14="http://schemas.microsoft.com/office/powerpoint/2010/main" val="375048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3.1.1 1D Repetitions</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923330"/>
          </a:xfrm>
          <a:prstGeom prst="rect">
            <a:avLst/>
          </a:prstGeom>
          <a:noFill/>
        </p:spPr>
        <p:txBody>
          <a:bodyPr wrap="square" rtlCol="0">
            <a:spAutoFit/>
          </a:bodyPr>
          <a:lstStyle/>
          <a:p>
            <a:pPr rtl="0">
              <a:spcBef>
                <a:spcPts val="0"/>
              </a:spcBef>
              <a:spcAft>
                <a:spcPts val="0"/>
              </a:spcAft>
            </a:pPr>
            <a:r>
              <a:rPr lang="en-US" sz="1800" b="0" i="0" u="none" strike="noStrike" dirty="0">
                <a:solidFill>
                  <a:schemeClr val="bg1"/>
                </a:solidFill>
                <a:effectLst/>
                <a:latin typeface="Arial" panose="020B0604020202020204" pitchFamily="34" charset="0"/>
              </a:rPr>
              <a:t>We wish instead to find a non-trivial path of minimal cost, which we expect to correspond to a match between successive similar segments of the sample. To this end, we modify the self-similarity matrix so that nearby columns are artificially considered highly </a:t>
            </a:r>
            <a:r>
              <a:rPr lang="en-US" sz="1800" b="0" i="0" u="none" strike="noStrike" dirty="0">
                <a:solidFill>
                  <a:srgbClr val="FF0000"/>
                </a:solidFill>
                <a:effectLst/>
                <a:latin typeface="Arial" panose="020B0604020202020204" pitchFamily="34" charset="0"/>
              </a:rPr>
              <a:t>dissimilar</a:t>
            </a:r>
            <a:r>
              <a:rPr lang="en-US" sz="1800" b="0" i="0" u="none" strike="noStrike" dirty="0">
                <a:solidFill>
                  <a:schemeClr val="bg1"/>
                </a:solidFill>
                <a:effectLst/>
                <a:latin typeface="Arial" panose="020B0604020202020204" pitchFamily="34" charset="0"/>
              </a:rPr>
              <a:t>: e = 8</a:t>
            </a:r>
            <a:endParaRPr lang="en-US" sz="1800" b="0" i="0" u="none" strike="noStrike" baseline="-25000" dirty="0">
              <a:solidFill>
                <a:schemeClr val="bg1"/>
              </a:solidFill>
              <a:effectLst/>
              <a:latin typeface="Arial" panose="020B0604020202020204" pitchFamily="34" charset="0"/>
            </a:endParaRPr>
          </a:p>
        </p:txBody>
      </p:sp>
      <p:pic>
        <p:nvPicPr>
          <p:cNvPr id="5" name="圖片 4">
            <a:extLst>
              <a:ext uri="{FF2B5EF4-FFF2-40B4-BE49-F238E27FC236}">
                <a16:creationId xmlns:a16="http://schemas.microsoft.com/office/drawing/2014/main" id="{C3CA5465-6085-44C6-ABD5-F3566D6D5F6C}"/>
              </a:ext>
            </a:extLst>
          </p:cNvPr>
          <p:cNvPicPr>
            <a:picLocks noChangeAspect="1"/>
          </p:cNvPicPr>
          <p:nvPr/>
        </p:nvPicPr>
        <p:blipFill>
          <a:blip r:embed="rId2"/>
          <a:stretch>
            <a:fillRect/>
          </a:stretch>
        </p:blipFill>
        <p:spPr>
          <a:xfrm>
            <a:off x="3005136" y="4627315"/>
            <a:ext cx="6181725" cy="1666875"/>
          </a:xfrm>
          <a:prstGeom prst="rect">
            <a:avLst/>
          </a:prstGeom>
        </p:spPr>
      </p:pic>
      <p:pic>
        <p:nvPicPr>
          <p:cNvPr id="8" name="圖片 7">
            <a:extLst>
              <a:ext uri="{FF2B5EF4-FFF2-40B4-BE49-F238E27FC236}">
                <a16:creationId xmlns:a16="http://schemas.microsoft.com/office/drawing/2014/main" id="{F05AAF85-294C-4735-A1CC-C8D25AF2FF54}"/>
              </a:ext>
            </a:extLst>
          </p:cNvPr>
          <p:cNvPicPr>
            <a:picLocks noChangeAspect="1"/>
          </p:cNvPicPr>
          <p:nvPr/>
        </p:nvPicPr>
        <p:blipFill>
          <a:blip r:embed="rId3"/>
          <a:stretch>
            <a:fillRect/>
          </a:stretch>
        </p:blipFill>
        <p:spPr>
          <a:xfrm>
            <a:off x="4214742" y="2595463"/>
            <a:ext cx="3762511" cy="861138"/>
          </a:xfrm>
          <a:prstGeom prst="rect">
            <a:avLst/>
          </a:prstGeom>
        </p:spPr>
      </p:pic>
    </p:spTree>
    <p:extLst>
      <p:ext uri="{BB962C8B-B14F-4D97-AF65-F5344CB8AC3E}">
        <p14:creationId xmlns:p14="http://schemas.microsoft.com/office/powerpoint/2010/main" val="284270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3.1.2 Displacement Assignment with CRF</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2308324"/>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At this stage our goal is to determine a dense vector field, by assigning a displacement vector to each pixel inside the area to be animated. This assignment should be close to the 1D assignment, but also more flexible, while keeping relative smoothness. </a:t>
            </a:r>
          </a:p>
          <a:p>
            <a:pPr rtl="0">
              <a:spcBef>
                <a:spcPts val="0"/>
              </a:spcBef>
              <a:spcAft>
                <a:spcPts val="0"/>
              </a:spcAft>
            </a:pPr>
            <a:endParaRPr lang="en-US" dirty="0">
              <a:solidFill>
                <a:schemeClr val="bg1"/>
              </a:solidFill>
              <a:latin typeface="Arial" panose="020B0604020202020204" pitchFamily="34" charset="0"/>
            </a:endParaRPr>
          </a:p>
          <a:p>
            <a:pPr rtl="0">
              <a:spcBef>
                <a:spcPts val="0"/>
              </a:spcBef>
              <a:spcAft>
                <a:spcPts val="0"/>
              </a:spcAft>
            </a:pPr>
            <a:r>
              <a:rPr lang="en-US" b="0" i="0" u="none" strike="noStrike" dirty="0">
                <a:solidFill>
                  <a:schemeClr val="bg1"/>
                </a:solidFill>
                <a:effectLst/>
                <a:latin typeface="Arial" panose="020B0604020202020204" pitchFamily="34" charset="0"/>
              </a:rPr>
              <a:t>To this end, we formulate the problem as a global CRF optimization and encode our constraints as a suitable combination of </a:t>
            </a:r>
            <a:r>
              <a:rPr lang="en-US" b="0" i="0" u="none" strike="noStrike" dirty="0">
                <a:solidFill>
                  <a:srgbClr val="FF0000"/>
                </a:solidFill>
                <a:effectLst/>
                <a:latin typeface="Arial" panose="020B0604020202020204" pitchFamily="34" charset="0"/>
              </a:rPr>
              <a:t>unary and pairwise potentials</a:t>
            </a:r>
            <a:r>
              <a:rPr lang="en-US" b="0" i="0" u="none" strike="noStrike" dirty="0">
                <a:solidFill>
                  <a:schemeClr val="bg1"/>
                </a:solidFill>
                <a:effectLst/>
                <a:latin typeface="Arial" panose="020B0604020202020204" pitchFamily="34" charset="0"/>
              </a:rPr>
              <a:t>. We collect the various motion vectors we obtained from solving for 1D displacements, every (</a:t>
            </a:r>
            <a:r>
              <a:rPr lang="en-US" b="0" i="0" u="none" strike="noStrike" dirty="0" err="1">
                <a:solidFill>
                  <a:schemeClr val="bg1"/>
                </a:solidFill>
                <a:effectLst/>
                <a:latin typeface="Arial" panose="020B0604020202020204" pitchFamily="34" charset="0"/>
              </a:rPr>
              <a:t>i</a:t>
            </a:r>
            <a:r>
              <a:rPr lang="en-US" b="0" i="0" u="none" strike="noStrike" dirty="0">
                <a:solidFill>
                  <a:schemeClr val="bg1"/>
                </a:solidFill>
                <a:effectLst/>
                <a:latin typeface="Arial" panose="020B0604020202020204" pitchFamily="34" charset="0"/>
              </a:rPr>
              <a:t>, j) pair in the optimal path corresponding to a displacement vector along the sampled curve, and use them as the set of labels for CRF.</a:t>
            </a:r>
          </a:p>
        </p:txBody>
      </p:sp>
      <p:pic>
        <p:nvPicPr>
          <p:cNvPr id="5" name="圖片 4">
            <a:extLst>
              <a:ext uri="{FF2B5EF4-FFF2-40B4-BE49-F238E27FC236}">
                <a16:creationId xmlns:a16="http://schemas.microsoft.com/office/drawing/2014/main" id="{C3CA5465-6085-44C6-ABD5-F3566D6D5F6C}"/>
              </a:ext>
            </a:extLst>
          </p:cNvPr>
          <p:cNvPicPr>
            <a:picLocks noChangeAspect="1"/>
          </p:cNvPicPr>
          <p:nvPr/>
        </p:nvPicPr>
        <p:blipFill>
          <a:blip r:embed="rId2"/>
          <a:stretch>
            <a:fillRect/>
          </a:stretch>
        </p:blipFill>
        <p:spPr>
          <a:xfrm>
            <a:off x="3005136" y="4627315"/>
            <a:ext cx="6181725" cy="1666875"/>
          </a:xfrm>
          <a:prstGeom prst="rect">
            <a:avLst/>
          </a:prstGeom>
        </p:spPr>
      </p:pic>
    </p:spTree>
    <p:extLst>
      <p:ext uri="{BB962C8B-B14F-4D97-AF65-F5344CB8AC3E}">
        <p14:creationId xmlns:p14="http://schemas.microsoft.com/office/powerpoint/2010/main" val="83207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3.1.2 Displacement Assignment with CRF</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5" y="1276554"/>
            <a:ext cx="10477766" cy="1754326"/>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We make further use of the 1D displacement vectors, by (nearest-neighbor) extrapolating them from the sampled line out to the rest of the image, assigning to each pixel pi an initial displacement vector </a:t>
            </a:r>
            <a:r>
              <a:rPr lang="en-US" dirty="0" err="1">
                <a:solidFill>
                  <a:schemeClr val="bg1"/>
                </a:solidFill>
                <a:latin typeface="Arial" panose="020B0604020202020204" pitchFamily="34" charset="0"/>
              </a:rPr>
              <a:t>g</a:t>
            </a:r>
            <a:r>
              <a:rPr lang="en-US" b="0" i="0" u="none" strike="noStrike" dirty="0" err="1">
                <a:solidFill>
                  <a:schemeClr val="bg1"/>
                </a:solidFill>
                <a:effectLst/>
                <a:latin typeface="Arial" panose="020B0604020202020204" pitchFamily="34" charset="0"/>
              </a:rPr>
              <a:t>i</a:t>
            </a:r>
            <a:r>
              <a:rPr lang="en-US" b="0" i="0" u="none" strike="noStrike" dirty="0">
                <a:solidFill>
                  <a:schemeClr val="bg1"/>
                </a:solidFill>
                <a:effectLst/>
                <a:latin typeface="Arial" panose="020B0604020202020204" pitchFamily="34" charset="0"/>
              </a:rPr>
              <a:t> .</a:t>
            </a:r>
          </a:p>
          <a:p>
            <a:pPr rtl="0">
              <a:spcBef>
                <a:spcPts val="0"/>
              </a:spcBef>
              <a:spcAft>
                <a:spcPts val="0"/>
              </a:spcAft>
            </a:pPr>
            <a:endParaRPr lang="en-US" dirty="0">
              <a:solidFill>
                <a:schemeClr val="bg1"/>
              </a:solidFill>
              <a:latin typeface="Arial" panose="020B0604020202020204" pitchFamily="34" charset="0"/>
            </a:endParaRPr>
          </a:p>
          <a:p>
            <a:pPr rtl="0">
              <a:spcBef>
                <a:spcPts val="0"/>
              </a:spcBef>
              <a:spcAft>
                <a:spcPts val="0"/>
              </a:spcAft>
            </a:pPr>
            <a:r>
              <a:rPr lang="en-US" b="0" i="0" u="none" strike="noStrike" dirty="0">
                <a:solidFill>
                  <a:schemeClr val="bg1"/>
                </a:solidFill>
                <a:effectLst/>
                <a:latin typeface="Arial" panose="020B0604020202020204" pitchFamily="34" charset="0"/>
              </a:rPr>
              <a:t>Every pixel p</a:t>
            </a:r>
            <a:r>
              <a:rPr lang="en-US" b="0" i="0" u="none" strike="noStrike" baseline="-25000" dirty="0">
                <a:solidFill>
                  <a:schemeClr val="bg1"/>
                </a:solidFill>
                <a:effectLst/>
                <a:latin typeface="Arial" panose="020B0604020202020204" pitchFamily="34" charset="0"/>
              </a:rPr>
              <a:t>i</a:t>
            </a:r>
            <a:r>
              <a:rPr lang="en-US" b="0" i="0" u="none" strike="noStrike" dirty="0">
                <a:solidFill>
                  <a:schemeClr val="bg1"/>
                </a:solidFill>
                <a:effectLst/>
                <a:latin typeface="Arial" panose="020B0604020202020204" pitchFamily="34" charset="0"/>
              </a:rPr>
              <a:t> is associated with a random variable x</a:t>
            </a:r>
            <a:r>
              <a:rPr lang="en-US" b="0" i="0" u="none" strike="noStrike" baseline="-25000" dirty="0">
                <a:solidFill>
                  <a:schemeClr val="bg1"/>
                </a:solidFill>
                <a:effectLst/>
                <a:latin typeface="Arial" panose="020B0604020202020204" pitchFamily="34" charset="0"/>
              </a:rPr>
              <a:t>i</a:t>
            </a:r>
            <a:r>
              <a:rPr lang="en-US" b="0" i="0" u="none" strike="noStrike" dirty="0">
                <a:solidFill>
                  <a:schemeClr val="bg1"/>
                </a:solidFill>
                <a:effectLst/>
                <a:latin typeface="Arial" panose="020B0604020202020204" pitchFamily="34" charset="0"/>
              </a:rPr>
              <a:t> , taking values from the set of labels, and the objective is to minimize the following error function:</a:t>
            </a:r>
          </a:p>
        </p:txBody>
      </p:sp>
      <p:pic>
        <p:nvPicPr>
          <p:cNvPr id="4" name="圖片 3">
            <a:extLst>
              <a:ext uri="{FF2B5EF4-FFF2-40B4-BE49-F238E27FC236}">
                <a16:creationId xmlns:a16="http://schemas.microsoft.com/office/drawing/2014/main" id="{C47364BD-5AC7-463A-8BA5-03D0ED77F2F7}"/>
              </a:ext>
            </a:extLst>
          </p:cNvPr>
          <p:cNvPicPr>
            <a:picLocks noChangeAspect="1"/>
          </p:cNvPicPr>
          <p:nvPr/>
        </p:nvPicPr>
        <p:blipFill>
          <a:blip r:embed="rId2"/>
          <a:stretch>
            <a:fillRect/>
          </a:stretch>
        </p:blipFill>
        <p:spPr>
          <a:xfrm>
            <a:off x="4657723" y="3087511"/>
            <a:ext cx="2876550" cy="542925"/>
          </a:xfrm>
          <a:prstGeom prst="rect">
            <a:avLst/>
          </a:prstGeom>
        </p:spPr>
      </p:pic>
      <p:sp>
        <p:nvSpPr>
          <p:cNvPr id="7" name="TextBox 9">
            <a:extLst>
              <a:ext uri="{FF2B5EF4-FFF2-40B4-BE49-F238E27FC236}">
                <a16:creationId xmlns:a16="http://schemas.microsoft.com/office/drawing/2014/main" id="{243A5166-5349-4CA2-98D1-BE83D97D3F27}"/>
              </a:ext>
            </a:extLst>
          </p:cNvPr>
          <p:cNvSpPr txBox="1"/>
          <p:nvPr/>
        </p:nvSpPr>
        <p:spPr>
          <a:xfrm>
            <a:off x="857115" y="3717457"/>
            <a:ext cx="10477766" cy="369332"/>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The unary data term is a </a:t>
            </a:r>
            <a:r>
              <a:rPr lang="en-US" b="0" i="0" u="none" strike="noStrike" dirty="0">
                <a:solidFill>
                  <a:srgbClr val="FF0000"/>
                </a:solidFill>
                <a:effectLst/>
                <a:latin typeface="Arial" panose="020B0604020202020204" pitchFamily="34" charset="0"/>
              </a:rPr>
              <a:t>perceptual distance </a:t>
            </a:r>
            <a:r>
              <a:rPr lang="en-US" b="0" i="0" u="none" strike="noStrike" dirty="0">
                <a:solidFill>
                  <a:schemeClr val="bg1"/>
                </a:solidFill>
                <a:effectLst/>
                <a:latin typeface="Arial" panose="020B0604020202020204" pitchFamily="34" charset="0"/>
              </a:rPr>
              <a:t>between each pixel p</a:t>
            </a:r>
            <a:r>
              <a:rPr lang="en-US" b="0" i="0" u="none" strike="noStrike" baseline="-25000" dirty="0">
                <a:solidFill>
                  <a:schemeClr val="bg1"/>
                </a:solidFill>
                <a:effectLst/>
                <a:latin typeface="Arial" panose="020B0604020202020204" pitchFamily="34" charset="0"/>
              </a:rPr>
              <a:t>i</a:t>
            </a:r>
            <a:r>
              <a:rPr lang="en-US" b="0" i="0" u="none" strike="noStrike" dirty="0">
                <a:solidFill>
                  <a:schemeClr val="bg1"/>
                </a:solidFill>
                <a:effectLst/>
                <a:latin typeface="Arial" panose="020B0604020202020204" pitchFamily="34" charset="0"/>
              </a:rPr>
              <a:t> and its displacement</a:t>
            </a:r>
          </a:p>
        </p:txBody>
      </p:sp>
      <p:pic>
        <p:nvPicPr>
          <p:cNvPr id="8" name="圖片 7">
            <a:extLst>
              <a:ext uri="{FF2B5EF4-FFF2-40B4-BE49-F238E27FC236}">
                <a16:creationId xmlns:a16="http://schemas.microsoft.com/office/drawing/2014/main" id="{FDDAFEB3-81EA-45B0-8A4C-174BAA9ED484}"/>
              </a:ext>
            </a:extLst>
          </p:cNvPr>
          <p:cNvPicPr>
            <a:picLocks noChangeAspect="1"/>
          </p:cNvPicPr>
          <p:nvPr/>
        </p:nvPicPr>
        <p:blipFill>
          <a:blip r:embed="rId3"/>
          <a:stretch>
            <a:fillRect/>
          </a:stretch>
        </p:blipFill>
        <p:spPr>
          <a:xfrm>
            <a:off x="4086223" y="4260831"/>
            <a:ext cx="4019550" cy="257175"/>
          </a:xfrm>
          <a:prstGeom prst="rect">
            <a:avLst/>
          </a:prstGeom>
        </p:spPr>
      </p:pic>
      <p:sp>
        <p:nvSpPr>
          <p:cNvPr id="11" name="TextBox 9">
            <a:extLst>
              <a:ext uri="{FF2B5EF4-FFF2-40B4-BE49-F238E27FC236}">
                <a16:creationId xmlns:a16="http://schemas.microsoft.com/office/drawing/2014/main" id="{AFE9E1FD-47A6-4B93-80C9-959106025293}"/>
              </a:ext>
            </a:extLst>
          </p:cNvPr>
          <p:cNvSpPr txBox="1"/>
          <p:nvPr/>
        </p:nvSpPr>
        <p:spPr>
          <a:xfrm>
            <a:off x="857115" y="4773366"/>
            <a:ext cx="10477766" cy="923330"/>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We use the first two convolutional layers (before </a:t>
            </a:r>
            <a:r>
              <a:rPr lang="en-US" b="0" i="0" u="none" strike="noStrike" dirty="0" err="1">
                <a:solidFill>
                  <a:schemeClr val="bg1"/>
                </a:solidFill>
                <a:effectLst/>
                <a:latin typeface="Arial" panose="020B0604020202020204" pitchFamily="34" charset="0"/>
              </a:rPr>
              <a:t>downsampling</a:t>
            </a:r>
            <a:r>
              <a:rPr lang="en-US" b="0" i="0" u="none" strike="noStrike" dirty="0">
                <a:solidFill>
                  <a:schemeClr val="bg1"/>
                </a:solidFill>
                <a:effectLst/>
                <a:latin typeface="Arial" panose="020B0604020202020204" pitchFamily="34" charset="0"/>
              </a:rPr>
              <a:t>) of VGG-16 [</a:t>
            </a:r>
            <a:r>
              <a:rPr lang="en-US" b="0" i="0" u="none" strike="noStrike" dirty="0" err="1">
                <a:solidFill>
                  <a:schemeClr val="bg1"/>
                </a:solidFill>
                <a:effectLst/>
                <a:latin typeface="Arial" panose="020B0604020202020204" pitchFamily="34" charset="0"/>
              </a:rPr>
              <a:t>Simonyan</a:t>
            </a:r>
            <a:r>
              <a:rPr lang="en-US" b="0" i="0" u="none" strike="noStrike" dirty="0">
                <a:solidFill>
                  <a:schemeClr val="bg1"/>
                </a:solidFill>
                <a:effectLst/>
                <a:latin typeface="Arial" panose="020B0604020202020204" pitchFamily="34" charset="0"/>
              </a:rPr>
              <a:t> and Zisserman 2014] as a </a:t>
            </a:r>
            <a:r>
              <a:rPr lang="en-US" b="0" i="0" u="none" strike="noStrike" dirty="0">
                <a:solidFill>
                  <a:srgbClr val="FF0000"/>
                </a:solidFill>
                <a:effectLst/>
                <a:latin typeface="Arial" panose="020B0604020202020204" pitchFamily="34" charset="0"/>
              </a:rPr>
              <a:t>feature extractor</a:t>
            </a:r>
            <a:r>
              <a:rPr lang="en-US" b="0" i="0" u="none" strike="noStrike" dirty="0">
                <a:solidFill>
                  <a:schemeClr val="bg1"/>
                </a:solidFill>
                <a:effectLst/>
                <a:latin typeface="Arial" panose="020B0604020202020204" pitchFamily="34" charset="0"/>
              </a:rPr>
              <a:t>, concatenated to a 128-dimensional vector </a:t>
            </a:r>
            <a:r>
              <a:rPr lang="en-US" b="0" i="0" u="none" strike="noStrike" dirty="0" err="1">
                <a:solidFill>
                  <a:schemeClr val="bg1"/>
                </a:solidFill>
                <a:effectLst/>
                <a:latin typeface="Arial" panose="020B0604020202020204" pitchFamily="34" charset="0"/>
              </a:rPr>
              <a:t>F</a:t>
            </a:r>
            <a:r>
              <a:rPr lang="en-US" b="0" i="0" u="none" strike="noStrike" baseline="-25000" dirty="0" err="1">
                <a:solidFill>
                  <a:schemeClr val="bg1"/>
                </a:solidFill>
                <a:effectLst/>
                <a:latin typeface="Arial" panose="020B0604020202020204" pitchFamily="34" charset="0"/>
              </a:rPr>
              <a:t>pi</a:t>
            </a:r>
            <a:r>
              <a:rPr lang="en-US" b="0" i="0" u="none" strike="noStrike" dirty="0">
                <a:solidFill>
                  <a:schemeClr val="bg1"/>
                </a:solidFill>
                <a:effectLst/>
                <a:latin typeface="Arial" panose="020B0604020202020204" pitchFamily="34" charset="0"/>
              </a:rPr>
              <a:t> for every pixel. The constant λ is set experimentally to 0.1.</a:t>
            </a:r>
          </a:p>
        </p:txBody>
      </p:sp>
    </p:spTree>
    <p:extLst>
      <p:ext uri="{BB962C8B-B14F-4D97-AF65-F5344CB8AC3E}">
        <p14:creationId xmlns:p14="http://schemas.microsoft.com/office/powerpoint/2010/main" val="155048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3.1.2 Displacement Assignment with CRF</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646331"/>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The pair-wise potential promotes smoothness, by measuring the similarity between the labels of nearby pixels</a:t>
            </a:r>
          </a:p>
        </p:txBody>
      </p:sp>
      <p:pic>
        <p:nvPicPr>
          <p:cNvPr id="5" name="圖片 4">
            <a:extLst>
              <a:ext uri="{FF2B5EF4-FFF2-40B4-BE49-F238E27FC236}">
                <a16:creationId xmlns:a16="http://schemas.microsoft.com/office/drawing/2014/main" id="{278281DF-898E-4B7F-A8ED-CE7D493EA954}"/>
              </a:ext>
            </a:extLst>
          </p:cNvPr>
          <p:cNvPicPr>
            <a:picLocks noChangeAspect="1"/>
          </p:cNvPicPr>
          <p:nvPr/>
        </p:nvPicPr>
        <p:blipFill>
          <a:blip r:embed="rId2"/>
          <a:stretch>
            <a:fillRect/>
          </a:stretch>
        </p:blipFill>
        <p:spPr>
          <a:xfrm>
            <a:off x="3719510" y="2017869"/>
            <a:ext cx="4752975" cy="695325"/>
          </a:xfrm>
          <a:prstGeom prst="rect">
            <a:avLst/>
          </a:prstGeom>
        </p:spPr>
      </p:pic>
      <p:sp>
        <p:nvSpPr>
          <p:cNvPr id="12" name="TextBox 9">
            <a:extLst>
              <a:ext uri="{FF2B5EF4-FFF2-40B4-BE49-F238E27FC236}">
                <a16:creationId xmlns:a16="http://schemas.microsoft.com/office/drawing/2014/main" id="{095AA3D9-FE43-430A-BBDE-6A6CCBB7E3A7}"/>
              </a:ext>
            </a:extLst>
          </p:cNvPr>
          <p:cNvSpPr txBox="1"/>
          <p:nvPr/>
        </p:nvSpPr>
        <p:spPr>
          <a:xfrm>
            <a:off x="857114" y="4249388"/>
            <a:ext cx="10477766" cy="646331"/>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The factor µ(x</a:t>
            </a:r>
            <a:r>
              <a:rPr lang="en-US" b="0" i="0" u="none" strike="noStrike" baseline="-25000" dirty="0">
                <a:solidFill>
                  <a:schemeClr val="bg1"/>
                </a:solidFill>
                <a:effectLst/>
                <a:latin typeface="Arial" panose="020B0604020202020204" pitchFamily="34" charset="0"/>
              </a:rPr>
              <a:t>i</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x</a:t>
            </a:r>
            <a:r>
              <a:rPr lang="en-US" b="0" i="0" u="none" strike="noStrike" baseline="-25000" dirty="0" err="1">
                <a:solidFill>
                  <a:schemeClr val="bg1"/>
                </a:solidFill>
                <a:effectLst/>
                <a:latin typeface="Arial" panose="020B0604020202020204" pitchFamily="34" charset="0"/>
              </a:rPr>
              <a:t>j</a:t>
            </a:r>
            <a:r>
              <a:rPr lang="en-US" b="0" i="0" u="none" strike="noStrike" dirty="0">
                <a:solidFill>
                  <a:schemeClr val="bg1"/>
                </a:solidFill>
                <a:effectLst/>
                <a:latin typeface="Arial" panose="020B0604020202020204" pitchFamily="34" charset="0"/>
              </a:rPr>
              <a:t> ) is the </a:t>
            </a:r>
            <a:r>
              <a:rPr lang="en-US" b="0" i="0" u="none" strike="noStrike" dirty="0">
                <a:solidFill>
                  <a:srgbClr val="FF0000"/>
                </a:solidFill>
                <a:effectLst/>
                <a:latin typeface="Arial" panose="020B0604020202020204" pitchFamily="34" charset="0"/>
              </a:rPr>
              <a:t>label compatibility function</a:t>
            </a:r>
            <a:r>
              <a:rPr lang="en-US" b="0" i="0" u="none" strike="noStrike" dirty="0">
                <a:solidFill>
                  <a:schemeClr val="bg1"/>
                </a:solidFill>
                <a:effectLst/>
                <a:latin typeface="Arial" panose="020B0604020202020204" pitchFamily="34" charset="0"/>
              </a:rPr>
              <a:t>. We use the </a:t>
            </a:r>
            <a:r>
              <a:rPr lang="en-US" b="0" i="0" u="none" strike="noStrike" dirty="0">
                <a:solidFill>
                  <a:srgbClr val="FF0000"/>
                </a:solidFill>
                <a:effectLst/>
                <a:latin typeface="Arial" panose="020B0604020202020204" pitchFamily="34" charset="0"/>
              </a:rPr>
              <a:t>cosine similarity measure </a:t>
            </a:r>
            <a:r>
              <a:rPr lang="en-US" b="0" i="0" u="none" strike="noStrike" dirty="0">
                <a:solidFill>
                  <a:schemeClr val="bg1"/>
                </a:solidFill>
                <a:effectLst/>
                <a:latin typeface="Arial" panose="020B0604020202020204" pitchFamily="34" charset="0"/>
              </a:rPr>
              <a:t>raised to the 1/2 power. The exponent 1/2 produced less noisy labeling in our experiments.</a:t>
            </a:r>
          </a:p>
        </p:txBody>
      </p:sp>
      <p:pic>
        <p:nvPicPr>
          <p:cNvPr id="9" name="圖片 8">
            <a:extLst>
              <a:ext uri="{FF2B5EF4-FFF2-40B4-BE49-F238E27FC236}">
                <a16:creationId xmlns:a16="http://schemas.microsoft.com/office/drawing/2014/main" id="{CB5E9BCB-82B3-4C29-A7DE-3521B3F642B5}"/>
              </a:ext>
            </a:extLst>
          </p:cNvPr>
          <p:cNvPicPr>
            <a:picLocks noChangeAspect="1"/>
          </p:cNvPicPr>
          <p:nvPr/>
        </p:nvPicPr>
        <p:blipFill>
          <a:blip r:embed="rId3"/>
          <a:stretch>
            <a:fillRect/>
          </a:stretch>
        </p:blipFill>
        <p:spPr>
          <a:xfrm>
            <a:off x="4943472" y="4996653"/>
            <a:ext cx="2305050" cy="657225"/>
          </a:xfrm>
          <a:prstGeom prst="rect">
            <a:avLst/>
          </a:prstGeom>
        </p:spPr>
      </p:pic>
      <p:sp>
        <p:nvSpPr>
          <p:cNvPr id="2" name="TextBox 9">
            <a:extLst>
              <a:ext uri="{FF2B5EF4-FFF2-40B4-BE49-F238E27FC236}">
                <a16:creationId xmlns:a16="http://schemas.microsoft.com/office/drawing/2014/main" id="{10B5A6AD-13F9-6209-4AE2-EA138AA1FCD7}"/>
              </a:ext>
            </a:extLst>
          </p:cNvPr>
          <p:cNvSpPr txBox="1"/>
          <p:nvPr/>
        </p:nvSpPr>
        <p:spPr>
          <a:xfrm>
            <a:off x="857114" y="2933441"/>
            <a:ext cx="10477766" cy="1200329"/>
          </a:xfrm>
          <a:prstGeom prst="rect">
            <a:avLst/>
          </a:prstGeom>
          <a:noFill/>
        </p:spPr>
        <p:txBody>
          <a:bodyPr wrap="square" rtlCol="0">
            <a:spAutoFit/>
          </a:bodyPr>
          <a:lstStyle/>
          <a:p>
            <a:pPr rtl="0">
              <a:spcBef>
                <a:spcPts val="0"/>
              </a:spcBef>
              <a:spcAft>
                <a:spcPts val="0"/>
              </a:spcAft>
            </a:pPr>
            <a:r>
              <a:rPr lang="en-US" b="0" i="0" u="none" strike="noStrike" dirty="0">
                <a:solidFill>
                  <a:schemeClr val="bg1"/>
                </a:solidFill>
                <a:effectLst/>
                <a:latin typeface="Arial" panose="020B0604020202020204" pitchFamily="34" charset="0"/>
              </a:rPr>
              <a:t>The exponential bilateral weight vanishes quickly as the distance ∥pi −</a:t>
            </a:r>
            <a:r>
              <a:rPr lang="en-US" b="0" i="0" u="none" strike="noStrike" dirty="0" err="1">
                <a:solidFill>
                  <a:schemeClr val="bg1"/>
                </a:solidFill>
                <a:effectLst/>
                <a:latin typeface="Arial" panose="020B0604020202020204" pitchFamily="34" charset="0"/>
              </a:rPr>
              <a:t>pj</a:t>
            </a:r>
            <a:r>
              <a:rPr lang="en-US" b="0" i="0" u="none" strike="noStrike" dirty="0">
                <a:solidFill>
                  <a:schemeClr val="bg1"/>
                </a:solidFill>
                <a:effectLst/>
                <a:latin typeface="Arial" panose="020B0604020202020204" pitchFamily="34" charset="0"/>
              </a:rPr>
              <a:t> ∥ between the pixels increases beyond θα = 10; it also becomes essentially zero if the pixels have different mask values mi and </a:t>
            </a:r>
            <a:r>
              <a:rPr lang="en-US" b="0" i="0" u="none" strike="noStrike" dirty="0" err="1">
                <a:solidFill>
                  <a:schemeClr val="bg1"/>
                </a:solidFill>
                <a:effectLst/>
                <a:latin typeface="Arial" panose="020B0604020202020204" pitchFamily="34" charset="0"/>
              </a:rPr>
              <a:t>mj</a:t>
            </a:r>
            <a:r>
              <a:rPr lang="en-US" b="0" i="0" u="none" strike="noStrike" dirty="0">
                <a:solidFill>
                  <a:schemeClr val="bg1"/>
                </a:solidFill>
                <a:effectLst/>
                <a:latin typeface="Arial" panose="020B0604020202020204" pitchFamily="34" charset="0"/>
              </a:rPr>
              <a:t> , as we set θβ = 10</a:t>
            </a:r>
            <a:r>
              <a:rPr lang="en-US" b="0" i="0" u="none" strike="noStrike" baseline="30000" dirty="0">
                <a:solidFill>
                  <a:schemeClr val="bg1"/>
                </a:solidFill>
                <a:effectLst/>
                <a:latin typeface="Arial" panose="020B0604020202020204" pitchFamily="34" charset="0"/>
              </a:rPr>
              <a:t>-5</a:t>
            </a:r>
            <a:r>
              <a:rPr lang="en-US" b="0" i="0" u="none" strike="noStrike" dirty="0">
                <a:solidFill>
                  <a:schemeClr val="bg1"/>
                </a:solidFill>
                <a:effectLst/>
                <a:latin typeface="Arial" panose="020B0604020202020204" pitchFamily="34" charset="0"/>
              </a:rPr>
              <a:t> ≪ 1, essentially disconnecting the different components of the mask from each other. </a:t>
            </a:r>
          </a:p>
        </p:txBody>
      </p:sp>
    </p:spTree>
    <p:extLst>
      <p:ext uri="{BB962C8B-B14F-4D97-AF65-F5344CB8AC3E}">
        <p14:creationId xmlns:p14="http://schemas.microsoft.com/office/powerpoint/2010/main" val="2533873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3.1.3 Post-processing the Displacement Field</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2534027"/>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To achieve a sufficiently smooth flow we apply a </a:t>
            </a:r>
            <a:r>
              <a:rPr lang="en-US" b="0" i="0" u="sng" strike="noStrike" dirty="0">
                <a:solidFill>
                  <a:schemeClr val="bg1"/>
                </a:solidFill>
                <a:effectLst/>
                <a:latin typeface="Arial" panose="020B0604020202020204" pitchFamily="34" charset="0"/>
              </a:rPr>
              <a:t>Gaussian kernel and subsample</a:t>
            </a:r>
            <a:r>
              <a:rPr lang="en-US" b="0" i="0" u="none" strike="noStrike" dirty="0">
                <a:solidFill>
                  <a:schemeClr val="bg1"/>
                </a:solidFill>
                <a:effectLst/>
                <a:latin typeface="Arial" panose="020B0604020202020204" pitchFamily="34" charset="0"/>
              </a:rPr>
              <a:t> to get a sparse field; to densify it, we then interpolate the flow to all pixels using a </a:t>
            </a:r>
            <a:r>
              <a:rPr lang="en-US" b="0" i="0" strike="noStrike" dirty="0" err="1">
                <a:solidFill>
                  <a:srgbClr val="FF0000"/>
                </a:solidFill>
                <a:effectLst/>
                <a:latin typeface="Arial" panose="020B0604020202020204" pitchFamily="34" charset="0"/>
              </a:rPr>
              <a:t>polyharmonic</a:t>
            </a:r>
            <a:r>
              <a:rPr lang="en-US" b="0" i="0" u="none" strike="noStrike" dirty="0">
                <a:solidFill>
                  <a:srgbClr val="FF0000"/>
                </a:solidFill>
                <a:effectLst/>
                <a:latin typeface="Arial" panose="020B0604020202020204" pitchFamily="34" charset="0"/>
              </a:rPr>
              <a:t> spline</a:t>
            </a:r>
            <a:r>
              <a:rPr lang="en-US" b="0" i="0" u="none" strike="noStrike" dirty="0">
                <a:solidFill>
                  <a:schemeClr val="bg1"/>
                </a:solidFill>
                <a:effectLst/>
                <a:latin typeface="Arial" panose="020B0604020202020204" pitchFamily="34" charset="0"/>
              </a:rPr>
              <a:t> with radial basis function ϕ(r) = r. </a:t>
            </a:r>
          </a:p>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By inverting the sparse set of vectors and then densifying with the </a:t>
            </a:r>
            <a:r>
              <a:rPr lang="en-US" b="0" i="0" u="none" strike="noStrike" dirty="0" err="1">
                <a:solidFill>
                  <a:schemeClr val="bg1"/>
                </a:solidFill>
                <a:effectLst/>
                <a:latin typeface="Arial" panose="020B0604020202020204" pitchFamily="34" charset="0"/>
              </a:rPr>
              <a:t>polyharmonic</a:t>
            </a:r>
            <a:r>
              <a:rPr lang="en-US" b="0" i="0" u="none" strike="noStrike" dirty="0">
                <a:solidFill>
                  <a:schemeClr val="bg1"/>
                </a:solidFill>
                <a:effectLst/>
                <a:latin typeface="Arial" panose="020B0604020202020204" pitchFamily="34" charset="0"/>
              </a:rPr>
              <a:t> spline, we arrive at a smooth dense field that serves as a good approximation of the inverse flow, without the holes or collisions that we would get from directly inverting the displacement vectors of the raw CRF output</a:t>
            </a:r>
          </a:p>
        </p:txBody>
      </p:sp>
      <p:pic>
        <p:nvPicPr>
          <p:cNvPr id="4" name="圖片 3">
            <a:extLst>
              <a:ext uri="{FF2B5EF4-FFF2-40B4-BE49-F238E27FC236}">
                <a16:creationId xmlns:a16="http://schemas.microsoft.com/office/drawing/2014/main" id="{22E68536-3758-47BB-8633-73274CC335F1}"/>
              </a:ext>
            </a:extLst>
          </p:cNvPr>
          <p:cNvPicPr>
            <a:picLocks noChangeAspect="1"/>
          </p:cNvPicPr>
          <p:nvPr/>
        </p:nvPicPr>
        <p:blipFill>
          <a:blip r:embed="rId2"/>
          <a:stretch>
            <a:fillRect/>
          </a:stretch>
        </p:blipFill>
        <p:spPr>
          <a:xfrm>
            <a:off x="3338511" y="3931274"/>
            <a:ext cx="5514975" cy="2428875"/>
          </a:xfrm>
          <a:prstGeom prst="rect">
            <a:avLst/>
          </a:prstGeom>
        </p:spPr>
      </p:pic>
    </p:spTree>
    <p:extLst>
      <p:ext uri="{BB962C8B-B14F-4D97-AF65-F5344CB8AC3E}">
        <p14:creationId xmlns:p14="http://schemas.microsoft.com/office/powerpoint/2010/main" val="3742980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3.2 Generation of Video Frames</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872034"/>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Using for stability the forward field for positive time stamps and the inverted one for negative, and setting V</a:t>
            </a:r>
            <a:r>
              <a:rPr lang="en-US" b="0" i="0" u="none" strike="noStrike" baseline="-25000" dirty="0">
                <a:solidFill>
                  <a:schemeClr val="bg1"/>
                </a:solidFill>
                <a:effectLst/>
                <a:latin typeface="Arial" panose="020B0604020202020204" pitchFamily="34" charset="0"/>
              </a:rPr>
              <a:t>0</a:t>
            </a:r>
            <a:r>
              <a:rPr lang="en-US" b="0" i="0" u="none" strike="noStrike" dirty="0">
                <a:solidFill>
                  <a:schemeClr val="bg1"/>
                </a:solidFill>
                <a:effectLst/>
                <a:latin typeface="Arial" panose="020B0604020202020204" pitchFamily="34" charset="0"/>
              </a:rPr>
              <a:t> = I, we consider the following animation V</a:t>
            </a:r>
            <a:r>
              <a:rPr lang="en-US" b="0" i="0" u="none" strike="noStrike" baseline="-25000" dirty="0">
                <a:solidFill>
                  <a:schemeClr val="bg1"/>
                </a:solidFill>
                <a:effectLst/>
                <a:latin typeface="Arial" panose="020B0604020202020204" pitchFamily="34" charset="0"/>
              </a:rPr>
              <a:t>t</a:t>
            </a:r>
            <a:r>
              <a:rPr lang="en-US" b="0" i="0" u="none" strike="noStrike" dirty="0">
                <a:solidFill>
                  <a:schemeClr val="bg1"/>
                </a:solidFill>
                <a:effectLst/>
                <a:latin typeface="Arial" panose="020B0604020202020204" pitchFamily="34" charset="0"/>
              </a:rPr>
              <a:t> , t ∈ [−1, 1]:</a:t>
            </a:r>
          </a:p>
        </p:txBody>
      </p:sp>
      <p:pic>
        <p:nvPicPr>
          <p:cNvPr id="5" name="圖片 4">
            <a:extLst>
              <a:ext uri="{FF2B5EF4-FFF2-40B4-BE49-F238E27FC236}">
                <a16:creationId xmlns:a16="http://schemas.microsoft.com/office/drawing/2014/main" id="{454EE76A-6CBD-4DEC-9AEF-4547A6A786C8}"/>
              </a:ext>
            </a:extLst>
          </p:cNvPr>
          <p:cNvPicPr>
            <a:picLocks noChangeAspect="1"/>
          </p:cNvPicPr>
          <p:nvPr/>
        </p:nvPicPr>
        <p:blipFill>
          <a:blip r:embed="rId2"/>
          <a:stretch>
            <a:fillRect/>
          </a:stretch>
        </p:blipFill>
        <p:spPr>
          <a:xfrm>
            <a:off x="4852985" y="2363292"/>
            <a:ext cx="2486025" cy="638175"/>
          </a:xfrm>
          <a:prstGeom prst="rect">
            <a:avLst/>
          </a:prstGeom>
        </p:spPr>
      </p:pic>
      <p:sp>
        <p:nvSpPr>
          <p:cNvPr id="7" name="TextBox 9">
            <a:extLst>
              <a:ext uri="{FF2B5EF4-FFF2-40B4-BE49-F238E27FC236}">
                <a16:creationId xmlns:a16="http://schemas.microsoft.com/office/drawing/2014/main" id="{332AA452-95FC-4D57-8773-078481DE79BC}"/>
              </a:ext>
            </a:extLst>
          </p:cNvPr>
          <p:cNvSpPr txBox="1"/>
          <p:nvPr/>
        </p:nvSpPr>
        <p:spPr>
          <a:xfrm>
            <a:off x="857114" y="3095478"/>
            <a:ext cx="10477766" cy="872034"/>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V</a:t>
            </a:r>
            <a:r>
              <a:rPr lang="en-US" b="0" i="0" u="none" strike="noStrike" baseline="-25000" dirty="0">
                <a:solidFill>
                  <a:schemeClr val="bg1"/>
                </a:solidFill>
                <a:effectLst/>
                <a:latin typeface="Arial" panose="020B0604020202020204" pitchFamily="34" charset="0"/>
              </a:rPr>
              <a:t>−1</a:t>
            </a:r>
            <a:r>
              <a:rPr lang="en-US" b="0" i="0" u="none" strike="noStrike" dirty="0">
                <a:solidFill>
                  <a:schemeClr val="bg1"/>
                </a:solidFill>
                <a:effectLst/>
                <a:latin typeface="Arial" panose="020B0604020202020204" pitchFamily="34" charset="0"/>
              </a:rPr>
              <a:t> and V</a:t>
            </a:r>
            <a:r>
              <a:rPr lang="en-US" b="0" i="0" u="none" strike="noStrike" baseline="-25000" dirty="0">
                <a:solidFill>
                  <a:schemeClr val="bg1"/>
                </a:solidFill>
                <a:effectLst/>
                <a:latin typeface="Arial" panose="020B0604020202020204" pitchFamily="34" charset="0"/>
              </a:rPr>
              <a:t>1</a:t>
            </a:r>
            <a:r>
              <a:rPr lang="en-US" b="0" i="0" u="none" strike="noStrike" dirty="0">
                <a:solidFill>
                  <a:schemeClr val="bg1"/>
                </a:solidFill>
                <a:effectLst/>
                <a:latin typeface="Arial" panose="020B0604020202020204" pitchFamily="34" charset="0"/>
              </a:rPr>
              <a:t> are not exactly equal but rather similar to the input image, as the periodic patterns are shifted backwards/forwards by one unit of repetition</a:t>
            </a:r>
          </a:p>
        </p:txBody>
      </p:sp>
      <p:pic>
        <p:nvPicPr>
          <p:cNvPr id="8" name="圖片 7">
            <a:extLst>
              <a:ext uri="{FF2B5EF4-FFF2-40B4-BE49-F238E27FC236}">
                <a16:creationId xmlns:a16="http://schemas.microsoft.com/office/drawing/2014/main" id="{6A3B557A-6815-4F0D-B82F-EFBCF2DED32C}"/>
              </a:ext>
            </a:extLst>
          </p:cNvPr>
          <p:cNvPicPr>
            <a:picLocks noChangeAspect="1"/>
          </p:cNvPicPr>
          <p:nvPr/>
        </p:nvPicPr>
        <p:blipFill>
          <a:blip r:embed="rId3"/>
          <a:stretch>
            <a:fillRect/>
          </a:stretch>
        </p:blipFill>
        <p:spPr>
          <a:xfrm>
            <a:off x="4705347" y="4214896"/>
            <a:ext cx="2781300" cy="314325"/>
          </a:xfrm>
          <a:prstGeom prst="rect">
            <a:avLst/>
          </a:prstGeom>
        </p:spPr>
      </p:pic>
      <p:sp>
        <p:nvSpPr>
          <p:cNvPr id="11" name="TextBox 9">
            <a:extLst>
              <a:ext uri="{FF2B5EF4-FFF2-40B4-BE49-F238E27FC236}">
                <a16:creationId xmlns:a16="http://schemas.microsoft.com/office/drawing/2014/main" id="{4F531A34-68B0-45AF-BE93-A2CF9FC8FE2F}"/>
              </a:ext>
            </a:extLst>
          </p:cNvPr>
          <p:cNvSpPr txBox="1"/>
          <p:nvPr/>
        </p:nvSpPr>
        <p:spPr>
          <a:xfrm>
            <a:off x="857114" y="4588720"/>
            <a:ext cx="10477766" cy="1287532"/>
          </a:xfrm>
          <a:prstGeom prst="rect">
            <a:avLst/>
          </a:prstGeom>
          <a:noFill/>
        </p:spPr>
        <p:txBody>
          <a:bodyPr wrap="square" rtlCol="0">
            <a:spAutoFit/>
          </a:bodyPr>
          <a:lstStyle/>
          <a:p>
            <a:pPr marL="342900" indent="-342900" rtl="0">
              <a:lnSpc>
                <a:spcPct val="150000"/>
              </a:lnSpc>
              <a:spcBef>
                <a:spcPts val="0"/>
              </a:spcBef>
              <a:spcAft>
                <a:spcPts val="0"/>
              </a:spcAft>
              <a:buFont typeface="+mj-lt"/>
              <a:buAutoNum type="alphaLcPeriod"/>
            </a:pPr>
            <a:r>
              <a:rPr lang="en-US" b="0" i="0" u="none" strike="noStrike" dirty="0">
                <a:solidFill>
                  <a:schemeClr val="bg1"/>
                </a:solidFill>
                <a:effectLst/>
                <a:latin typeface="Arial" panose="020B0604020202020204" pitchFamily="34" charset="0"/>
              </a:rPr>
              <a:t>The frames that are blended together from the two animations are always similar (corresponding approximately to a unit shift for any periodic image patterns).</a:t>
            </a:r>
          </a:p>
          <a:p>
            <a:pPr marL="342900" indent="-342900" rtl="0">
              <a:lnSpc>
                <a:spcPct val="150000"/>
              </a:lnSpc>
              <a:spcBef>
                <a:spcPts val="0"/>
              </a:spcBef>
              <a:spcAft>
                <a:spcPts val="0"/>
              </a:spcAft>
              <a:buFont typeface="+mj-lt"/>
              <a:buAutoNum type="alphaLcPeriod"/>
            </a:pPr>
            <a:r>
              <a:rPr lang="en-US" b="0" i="0" u="none" strike="noStrike" dirty="0">
                <a:solidFill>
                  <a:schemeClr val="bg1"/>
                </a:solidFill>
                <a:effectLst/>
                <a:latin typeface="Arial" panose="020B0604020202020204" pitchFamily="34" charset="0"/>
              </a:rPr>
              <a:t>Each animation is multiplied with a zero blend factor exactly at the time of its discontinuity</a:t>
            </a:r>
          </a:p>
        </p:txBody>
      </p:sp>
    </p:spTree>
    <p:extLst>
      <p:ext uri="{BB962C8B-B14F-4D97-AF65-F5344CB8AC3E}">
        <p14:creationId xmlns:p14="http://schemas.microsoft.com/office/powerpoint/2010/main" val="378361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3.2 Generation of Video Frames</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1703030"/>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The part of the new texture inside the mask, which is identical to the input image, is first extrapolated to the rest of the texture using </a:t>
            </a:r>
            <a:r>
              <a:rPr lang="en-US" b="0" i="0" u="none" strike="noStrike" dirty="0">
                <a:solidFill>
                  <a:srgbClr val="FF0000"/>
                </a:solidFill>
                <a:effectLst/>
                <a:latin typeface="Arial" panose="020B0604020202020204" pitchFamily="34" charset="0"/>
              </a:rPr>
              <a:t>inpainting</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Telea</a:t>
            </a:r>
            <a:r>
              <a:rPr lang="en-US" b="0" i="0" u="none" strike="noStrike" dirty="0">
                <a:solidFill>
                  <a:schemeClr val="bg1"/>
                </a:solidFill>
                <a:effectLst/>
                <a:latin typeface="Arial" panose="020B0604020202020204" pitchFamily="34" charset="0"/>
              </a:rPr>
              <a:t> 2004]. We then warp from inside the mask to the outside with both forward and backward flows and clone that into the </a:t>
            </a:r>
            <a:r>
              <a:rPr lang="en-US" b="0" i="0" u="none" strike="noStrike" dirty="0" err="1">
                <a:solidFill>
                  <a:schemeClr val="bg1"/>
                </a:solidFill>
                <a:effectLst/>
                <a:latin typeface="Arial" panose="020B0604020202020204" pitchFamily="34" charset="0"/>
              </a:rPr>
              <a:t>inpainted</a:t>
            </a:r>
            <a:r>
              <a:rPr lang="en-US" b="0" i="0" u="none" strike="noStrike" dirty="0">
                <a:solidFill>
                  <a:schemeClr val="bg1"/>
                </a:solidFill>
                <a:effectLst/>
                <a:latin typeface="Arial" panose="020B0604020202020204" pitchFamily="34" charset="0"/>
              </a:rPr>
              <a:t> texture with </a:t>
            </a:r>
            <a:r>
              <a:rPr lang="en-US" b="0" i="0" u="none" strike="noStrike" dirty="0">
                <a:solidFill>
                  <a:srgbClr val="FF0000"/>
                </a:solidFill>
                <a:effectLst/>
                <a:latin typeface="Arial" panose="020B0604020202020204" pitchFamily="34" charset="0"/>
              </a:rPr>
              <a:t>Poisson blending</a:t>
            </a:r>
            <a:r>
              <a:rPr lang="en-US" b="0" i="0" u="none" strike="noStrike" dirty="0">
                <a:solidFill>
                  <a:schemeClr val="bg1"/>
                </a:solidFill>
                <a:effectLst/>
                <a:latin typeface="Arial" panose="020B0604020202020204" pitchFamily="34" charset="0"/>
              </a:rPr>
              <a:t> [Pérez et al. 2003].</a:t>
            </a:r>
          </a:p>
        </p:txBody>
      </p:sp>
      <p:pic>
        <p:nvPicPr>
          <p:cNvPr id="4" name="圖片 3">
            <a:extLst>
              <a:ext uri="{FF2B5EF4-FFF2-40B4-BE49-F238E27FC236}">
                <a16:creationId xmlns:a16="http://schemas.microsoft.com/office/drawing/2014/main" id="{80717A4E-9025-4EA5-904E-904AF58CC7B6}"/>
              </a:ext>
            </a:extLst>
          </p:cNvPr>
          <p:cNvPicPr>
            <a:picLocks noChangeAspect="1"/>
          </p:cNvPicPr>
          <p:nvPr/>
        </p:nvPicPr>
        <p:blipFill>
          <a:blip r:embed="rId2"/>
          <a:stretch>
            <a:fillRect/>
          </a:stretch>
        </p:blipFill>
        <p:spPr>
          <a:xfrm>
            <a:off x="2057349" y="3347661"/>
            <a:ext cx="8077301" cy="1956872"/>
          </a:xfrm>
          <a:prstGeom prst="rect">
            <a:avLst/>
          </a:prstGeom>
        </p:spPr>
      </p:pic>
    </p:spTree>
    <p:extLst>
      <p:ext uri="{BB962C8B-B14F-4D97-AF65-F5344CB8AC3E}">
        <p14:creationId xmlns:p14="http://schemas.microsoft.com/office/powerpoint/2010/main" val="1723494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6601098" y="2857630"/>
            <a:ext cx="4979735" cy="830997"/>
          </a:xfrm>
          <a:prstGeom prst="rect">
            <a:avLst/>
          </a:prstGeom>
          <a:noFill/>
        </p:spPr>
        <p:txBody>
          <a:bodyPr wrap="square" rtlCol="0" anchor="ctr">
            <a:spAutoFit/>
          </a:bodyPr>
          <a:lstStyle/>
          <a:p>
            <a:r>
              <a:rPr lang="en-US" altLang="ko-KR" sz="4800" b="1" dirty="0">
                <a:solidFill>
                  <a:schemeClr val="bg1"/>
                </a:solidFill>
                <a:latin typeface="+mj-lt"/>
                <a:cs typeface="Arial" pitchFamily="34" charset="0"/>
              </a:rPr>
              <a:t>Extensions</a:t>
            </a: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117240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41BAF1-1ED9-4660-B618-FF5651B628DD}"/>
              </a:ext>
            </a:extLst>
          </p:cNvPr>
          <p:cNvSpPr txBox="1"/>
          <p:nvPr/>
        </p:nvSpPr>
        <p:spPr>
          <a:xfrm>
            <a:off x="4534608" y="1943914"/>
            <a:ext cx="2411120"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Introduction</a:t>
            </a:r>
            <a:endParaRPr lang="ko-KR" altLang="en-US" sz="2400" b="1" dirty="0">
              <a:solidFill>
                <a:schemeClr val="bg1"/>
              </a:solidFill>
              <a:cs typeface="Arial" pitchFamily="34" charset="0"/>
            </a:endParaRPr>
          </a:p>
        </p:txBody>
      </p:sp>
      <p:sp>
        <p:nvSpPr>
          <p:cNvPr id="29" name="Diamond 17">
            <a:extLst>
              <a:ext uri="{FF2B5EF4-FFF2-40B4-BE49-F238E27FC236}">
                <a16:creationId xmlns:a16="http://schemas.microsoft.com/office/drawing/2014/main" id="{2FCCDE2C-33DE-451E-88B1-1EAB969EA05B}"/>
              </a:ext>
            </a:extLst>
          </p:cNvPr>
          <p:cNvSpPr/>
          <p:nvPr/>
        </p:nvSpPr>
        <p:spPr>
          <a:xfrm rot="19753916">
            <a:off x="3620216" y="1837042"/>
            <a:ext cx="800903" cy="675409"/>
          </a:xfrm>
          <a:prstGeom prst="hexagon">
            <a:avLst>
              <a:gd name="adj" fmla="val 30064"/>
              <a:gd name="vf" fmla="val 11547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DC535C7A-11CC-4928-B056-C1FDEC80C5E6}"/>
              </a:ext>
            </a:extLst>
          </p:cNvPr>
          <p:cNvSpPr txBox="1"/>
          <p:nvPr/>
        </p:nvSpPr>
        <p:spPr>
          <a:xfrm>
            <a:off x="3735240" y="1943914"/>
            <a:ext cx="570852" cy="461665"/>
          </a:xfrm>
          <a:prstGeom prst="rect">
            <a:avLst/>
          </a:prstGeom>
          <a:noFill/>
        </p:spPr>
        <p:txBody>
          <a:bodyPr wrap="square" lIns="108000" rIns="108000" rtlCol="0">
            <a:spAutoFit/>
          </a:bodyPr>
          <a:lstStyle/>
          <a:p>
            <a:pPr algn="ctr"/>
            <a:r>
              <a:rPr lang="en-US" altLang="ko-KR" sz="2400" b="1" dirty="0">
                <a:solidFill>
                  <a:schemeClr val="accent1"/>
                </a:solidFill>
                <a:cs typeface="Arial" pitchFamily="34" charset="0"/>
              </a:rPr>
              <a:t>01</a:t>
            </a:r>
            <a:endParaRPr lang="ko-KR" altLang="en-US" sz="2400" b="1" dirty="0">
              <a:solidFill>
                <a:schemeClr val="accent1"/>
              </a:solidFill>
              <a:cs typeface="Arial" pitchFamily="34" charset="0"/>
            </a:endParaRPr>
          </a:p>
        </p:txBody>
      </p:sp>
      <p:sp>
        <p:nvSpPr>
          <p:cNvPr id="36" name="TextBox 35">
            <a:extLst>
              <a:ext uri="{FF2B5EF4-FFF2-40B4-BE49-F238E27FC236}">
                <a16:creationId xmlns:a16="http://schemas.microsoft.com/office/drawing/2014/main" id="{D8DA9D8B-4289-4545-B750-D7D2F4C4B90E}"/>
              </a:ext>
            </a:extLst>
          </p:cNvPr>
          <p:cNvSpPr txBox="1"/>
          <p:nvPr/>
        </p:nvSpPr>
        <p:spPr>
          <a:xfrm>
            <a:off x="4534608" y="3198166"/>
            <a:ext cx="2411120"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Related Works</a:t>
            </a:r>
            <a:endParaRPr lang="ko-KR" altLang="en-US" sz="2400" b="1" dirty="0">
              <a:solidFill>
                <a:schemeClr val="bg1"/>
              </a:solidFill>
              <a:cs typeface="Arial" pitchFamily="34" charset="0"/>
            </a:endParaRPr>
          </a:p>
        </p:txBody>
      </p:sp>
      <p:sp>
        <p:nvSpPr>
          <p:cNvPr id="38" name="Diamond 17">
            <a:extLst>
              <a:ext uri="{FF2B5EF4-FFF2-40B4-BE49-F238E27FC236}">
                <a16:creationId xmlns:a16="http://schemas.microsoft.com/office/drawing/2014/main" id="{6F09083F-7719-4AAF-99DF-C3C698220EF9}"/>
              </a:ext>
            </a:extLst>
          </p:cNvPr>
          <p:cNvSpPr/>
          <p:nvPr/>
        </p:nvSpPr>
        <p:spPr>
          <a:xfrm rot="19753916">
            <a:off x="3620215" y="3091294"/>
            <a:ext cx="800903" cy="675409"/>
          </a:xfrm>
          <a:prstGeom prst="hexagon">
            <a:avLst>
              <a:gd name="adj" fmla="val 27733"/>
              <a:gd name="vf" fmla="val 115470"/>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TextBox 38">
            <a:extLst>
              <a:ext uri="{FF2B5EF4-FFF2-40B4-BE49-F238E27FC236}">
                <a16:creationId xmlns:a16="http://schemas.microsoft.com/office/drawing/2014/main" id="{2F967FA2-6A76-4AC1-A73B-2521EC66773D}"/>
              </a:ext>
            </a:extLst>
          </p:cNvPr>
          <p:cNvSpPr txBox="1"/>
          <p:nvPr/>
        </p:nvSpPr>
        <p:spPr>
          <a:xfrm>
            <a:off x="3735240" y="3198166"/>
            <a:ext cx="570852" cy="461665"/>
          </a:xfrm>
          <a:prstGeom prst="rect">
            <a:avLst/>
          </a:prstGeom>
          <a:noFill/>
          <a:ln>
            <a:noFill/>
          </a:ln>
        </p:spPr>
        <p:txBody>
          <a:bodyPr wrap="square" lIns="108000" rIns="108000" rtlCol="0">
            <a:spAutoFit/>
          </a:bodyPr>
          <a:lstStyle/>
          <a:p>
            <a:pPr algn="ctr"/>
            <a:r>
              <a:rPr lang="en-US" altLang="ko-KR" sz="2400" b="1" dirty="0">
                <a:solidFill>
                  <a:schemeClr val="accent1">
                    <a:lumMod val="75000"/>
                  </a:schemeClr>
                </a:solidFill>
                <a:cs typeface="Arial" pitchFamily="34" charset="0"/>
              </a:rPr>
              <a:t>02</a:t>
            </a:r>
            <a:endParaRPr lang="ko-KR" altLang="en-US" sz="2400" b="1" dirty="0">
              <a:solidFill>
                <a:schemeClr val="accent1">
                  <a:lumMod val="75000"/>
                </a:schemeClr>
              </a:solidFill>
              <a:cs typeface="Arial" pitchFamily="34" charset="0"/>
            </a:endParaRPr>
          </a:p>
        </p:txBody>
      </p:sp>
      <p:sp>
        <p:nvSpPr>
          <p:cNvPr id="41" name="TextBox 40">
            <a:extLst>
              <a:ext uri="{FF2B5EF4-FFF2-40B4-BE49-F238E27FC236}">
                <a16:creationId xmlns:a16="http://schemas.microsoft.com/office/drawing/2014/main" id="{75726D99-2998-42CF-AD83-4C6A4B344829}"/>
              </a:ext>
            </a:extLst>
          </p:cNvPr>
          <p:cNvSpPr txBox="1"/>
          <p:nvPr/>
        </p:nvSpPr>
        <p:spPr>
          <a:xfrm>
            <a:off x="4534608" y="4452417"/>
            <a:ext cx="1815858"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Method</a:t>
            </a:r>
            <a:endParaRPr lang="ko-KR" altLang="en-US" sz="2400" b="1" dirty="0">
              <a:solidFill>
                <a:schemeClr val="bg1"/>
              </a:solidFill>
              <a:cs typeface="Arial" pitchFamily="34" charset="0"/>
            </a:endParaRPr>
          </a:p>
        </p:txBody>
      </p:sp>
      <p:sp>
        <p:nvSpPr>
          <p:cNvPr id="43" name="Diamond 17">
            <a:extLst>
              <a:ext uri="{FF2B5EF4-FFF2-40B4-BE49-F238E27FC236}">
                <a16:creationId xmlns:a16="http://schemas.microsoft.com/office/drawing/2014/main" id="{A5D4DDA8-8F6D-43D0-ABD8-DD4BDFAE9423}"/>
              </a:ext>
            </a:extLst>
          </p:cNvPr>
          <p:cNvSpPr/>
          <p:nvPr/>
        </p:nvSpPr>
        <p:spPr>
          <a:xfrm rot="19753916">
            <a:off x="3620215" y="4345545"/>
            <a:ext cx="800903" cy="675409"/>
          </a:xfrm>
          <a:prstGeom prst="hexagon">
            <a:avLst>
              <a:gd name="adj" fmla="val 27733"/>
              <a:gd name="vf" fmla="val 115470"/>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44" name="TextBox 43">
            <a:extLst>
              <a:ext uri="{FF2B5EF4-FFF2-40B4-BE49-F238E27FC236}">
                <a16:creationId xmlns:a16="http://schemas.microsoft.com/office/drawing/2014/main" id="{B50AACB1-CED6-45DD-BD20-1E352C049262}"/>
              </a:ext>
            </a:extLst>
          </p:cNvPr>
          <p:cNvSpPr txBox="1"/>
          <p:nvPr/>
        </p:nvSpPr>
        <p:spPr>
          <a:xfrm>
            <a:off x="3735240" y="4452417"/>
            <a:ext cx="570852" cy="461665"/>
          </a:xfrm>
          <a:prstGeom prst="rect">
            <a:avLst/>
          </a:prstGeom>
          <a:noFill/>
        </p:spPr>
        <p:txBody>
          <a:bodyPr wrap="square" lIns="108000" rIns="108000" rtlCol="0">
            <a:spAutoFit/>
          </a:bodyPr>
          <a:lstStyle/>
          <a:p>
            <a:pPr algn="ctr"/>
            <a:r>
              <a:rPr lang="en-US" altLang="ko-KR" sz="2400" b="1" dirty="0">
                <a:solidFill>
                  <a:schemeClr val="accent1">
                    <a:lumMod val="50000"/>
                  </a:schemeClr>
                </a:solidFill>
                <a:cs typeface="Arial" pitchFamily="34" charset="0"/>
              </a:rPr>
              <a:t>03</a:t>
            </a:r>
            <a:endParaRPr lang="ko-KR" altLang="en-US" sz="2400" b="1" dirty="0">
              <a:solidFill>
                <a:schemeClr val="accent1">
                  <a:lumMod val="50000"/>
                </a:schemeClr>
              </a:solidFill>
              <a:cs typeface="Arial" pitchFamily="34" charset="0"/>
            </a:endParaRPr>
          </a:p>
        </p:txBody>
      </p:sp>
      <p:sp>
        <p:nvSpPr>
          <p:cNvPr id="46" name="TextBox 45">
            <a:extLst>
              <a:ext uri="{FF2B5EF4-FFF2-40B4-BE49-F238E27FC236}">
                <a16:creationId xmlns:a16="http://schemas.microsoft.com/office/drawing/2014/main" id="{6035DB97-D038-49B8-8714-DCAE4B2EF8BA}"/>
              </a:ext>
            </a:extLst>
          </p:cNvPr>
          <p:cNvSpPr txBox="1"/>
          <p:nvPr/>
        </p:nvSpPr>
        <p:spPr>
          <a:xfrm>
            <a:off x="8205028" y="1943914"/>
            <a:ext cx="2411120"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Extensions</a:t>
            </a:r>
            <a:endParaRPr lang="ko-KR" altLang="en-US" sz="2400" b="1" dirty="0">
              <a:solidFill>
                <a:schemeClr val="bg1"/>
              </a:solidFill>
              <a:cs typeface="Arial" pitchFamily="34" charset="0"/>
            </a:endParaRPr>
          </a:p>
        </p:txBody>
      </p:sp>
      <p:sp>
        <p:nvSpPr>
          <p:cNvPr id="48" name="Diamond 17">
            <a:extLst>
              <a:ext uri="{FF2B5EF4-FFF2-40B4-BE49-F238E27FC236}">
                <a16:creationId xmlns:a16="http://schemas.microsoft.com/office/drawing/2014/main" id="{B4F30CA5-6DDB-452D-9F7E-720156B73F5A}"/>
              </a:ext>
            </a:extLst>
          </p:cNvPr>
          <p:cNvSpPr/>
          <p:nvPr/>
        </p:nvSpPr>
        <p:spPr>
          <a:xfrm rot="19753916">
            <a:off x="7290635" y="1837042"/>
            <a:ext cx="800903" cy="675409"/>
          </a:xfrm>
          <a:prstGeom prst="hexagon">
            <a:avLst>
              <a:gd name="adj" fmla="val 27733"/>
              <a:gd name="vf" fmla="val 11547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TextBox 48">
            <a:extLst>
              <a:ext uri="{FF2B5EF4-FFF2-40B4-BE49-F238E27FC236}">
                <a16:creationId xmlns:a16="http://schemas.microsoft.com/office/drawing/2014/main" id="{F40336A7-CE3B-498D-BE5C-E357F778389D}"/>
              </a:ext>
            </a:extLst>
          </p:cNvPr>
          <p:cNvSpPr txBox="1"/>
          <p:nvPr/>
        </p:nvSpPr>
        <p:spPr>
          <a:xfrm>
            <a:off x="7405660" y="1943914"/>
            <a:ext cx="570852" cy="461665"/>
          </a:xfrm>
          <a:prstGeom prst="rect">
            <a:avLst/>
          </a:prstGeom>
          <a:noFill/>
        </p:spPr>
        <p:txBody>
          <a:bodyPr wrap="square" lIns="108000" rIns="108000" rtlCol="0">
            <a:spAutoFit/>
          </a:bodyPr>
          <a:lstStyle/>
          <a:p>
            <a:pPr algn="ctr"/>
            <a:r>
              <a:rPr lang="en-US" altLang="ko-KR" sz="2400" b="1" dirty="0">
                <a:solidFill>
                  <a:schemeClr val="accent4"/>
                </a:solidFill>
                <a:cs typeface="Arial" pitchFamily="34" charset="0"/>
              </a:rPr>
              <a:t>04</a:t>
            </a:r>
            <a:endParaRPr lang="ko-KR" altLang="en-US" sz="2400" b="1" dirty="0">
              <a:solidFill>
                <a:schemeClr val="accent4"/>
              </a:solidFill>
              <a:cs typeface="Arial" pitchFamily="34" charset="0"/>
            </a:endParaRPr>
          </a:p>
        </p:txBody>
      </p:sp>
      <p:sp>
        <p:nvSpPr>
          <p:cNvPr id="2" name="TextBox 45">
            <a:extLst>
              <a:ext uri="{FF2B5EF4-FFF2-40B4-BE49-F238E27FC236}">
                <a16:creationId xmlns:a16="http://schemas.microsoft.com/office/drawing/2014/main" id="{10ACFCE9-E757-C92D-5A81-320BDB2DD57B}"/>
              </a:ext>
            </a:extLst>
          </p:cNvPr>
          <p:cNvSpPr txBox="1"/>
          <p:nvPr/>
        </p:nvSpPr>
        <p:spPr>
          <a:xfrm>
            <a:off x="8205027" y="3198167"/>
            <a:ext cx="3506004"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Result and Evaluation</a:t>
            </a:r>
            <a:endParaRPr lang="ko-KR" altLang="en-US" sz="2400" b="1" dirty="0">
              <a:solidFill>
                <a:schemeClr val="bg1"/>
              </a:solidFill>
              <a:cs typeface="Arial" pitchFamily="34" charset="0"/>
            </a:endParaRPr>
          </a:p>
        </p:txBody>
      </p:sp>
      <p:sp>
        <p:nvSpPr>
          <p:cNvPr id="3" name="Diamond 17">
            <a:extLst>
              <a:ext uri="{FF2B5EF4-FFF2-40B4-BE49-F238E27FC236}">
                <a16:creationId xmlns:a16="http://schemas.microsoft.com/office/drawing/2014/main" id="{FFEB32CB-901A-53FD-5ED3-54BB49B5E000}"/>
              </a:ext>
            </a:extLst>
          </p:cNvPr>
          <p:cNvSpPr/>
          <p:nvPr/>
        </p:nvSpPr>
        <p:spPr>
          <a:xfrm rot="19753916">
            <a:off x="7290635" y="3091295"/>
            <a:ext cx="800903" cy="675409"/>
          </a:xfrm>
          <a:prstGeom prst="hexagon">
            <a:avLst>
              <a:gd name="adj" fmla="val 27733"/>
              <a:gd name="vf" fmla="val 115470"/>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8">
            <a:extLst>
              <a:ext uri="{FF2B5EF4-FFF2-40B4-BE49-F238E27FC236}">
                <a16:creationId xmlns:a16="http://schemas.microsoft.com/office/drawing/2014/main" id="{F5CE64EA-C135-A578-62B8-84D115334D1A}"/>
              </a:ext>
            </a:extLst>
          </p:cNvPr>
          <p:cNvSpPr txBox="1"/>
          <p:nvPr/>
        </p:nvSpPr>
        <p:spPr>
          <a:xfrm>
            <a:off x="7405660" y="3198167"/>
            <a:ext cx="570852" cy="461665"/>
          </a:xfrm>
          <a:prstGeom prst="rect">
            <a:avLst/>
          </a:prstGeom>
          <a:noFill/>
        </p:spPr>
        <p:txBody>
          <a:bodyPr wrap="square" lIns="108000" rIns="108000" rtlCol="0">
            <a:spAutoFit/>
          </a:bodyPr>
          <a:lstStyle/>
          <a:p>
            <a:pPr algn="ctr"/>
            <a:r>
              <a:rPr lang="en-US" altLang="ko-KR" sz="2400" b="1" dirty="0">
                <a:solidFill>
                  <a:schemeClr val="accent4">
                    <a:lumMod val="60000"/>
                    <a:lumOff val="40000"/>
                  </a:schemeClr>
                </a:solidFill>
                <a:cs typeface="Arial" pitchFamily="34" charset="0"/>
              </a:rPr>
              <a:t>0</a:t>
            </a:r>
            <a:r>
              <a:rPr lang="en-US" altLang="zh-TW" sz="2400" b="1" dirty="0">
                <a:solidFill>
                  <a:schemeClr val="accent4">
                    <a:lumMod val="60000"/>
                    <a:lumOff val="40000"/>
                  </a:schemeClr>
                </a:solidFill>
                <a:cs typeface="Arial" pitchFamily="34" charset="0"/>
              </a:rPr>
              <a:t>5</a:t>
            </a:r>
            <a:endParaRPr lang="ko-KR" altLang="en-US" sz="2400" b="1" dirty="0">
              <a:solidFill>
                <a:schemeClr val="accent4">
                  <a:lumMod val="60000"/>
                  <a:lumOff val="40000"/>
                </a:schemeClr>
              </a:solidFill>
              <a:cs typeface="Arial" pitchFamily="34" charset="0"/>
            </a:endParaRPr>
          </a:p>
        </p:txBody>
      </p:sp>
      <p:sp>
        <p:nvSpPr>
          <p:cNvPr id="6" name="TextBox 40">
            <a:extLst>
              <a:ext uri="{FF2B5EF4-FFF2-40B4-BE49-F238E27FC236}">
                <a16:creationId xmlns:a16="http://schemas.microsoft.com/office/drawing/2014/main" id="{0AA18045-8ED3-3226-DFA0-690E4BF3D98B}"/>
              </a:ext>
            </a:extLst>
          </p:cNvPr>
          <p:cNvSpPr txBox="1"/>
          <p:nvPr/>
        </p:nvSpPr>
        <p:spPr>
          <a:xfrm>
            <a:off x="8205027" y="4452417"/>
            <a:ext cx="1928873"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Conclusion</a:t>
            </a:r>
            <a:endParaRPr lang="ko-KR" altLang="en-US" sz="2400" b="1" dirty="0">
              <a:solidFill>
                <a:schemeClr val="bg1"/>
              </a:solidFill>
              <a:cs typeface="Arial" pitchFamily="34" charset="0"/>
            </a:endParaRPr>
          </a:p>
        </p:txBody>
      </p:sp>
      <p:sp>
        <p:nvSpPr>
          <p:cNvPr id="7" name="Diamond 17">
            <a:extLst>
              <a:ext uri="{FF2B5EF4-FFF2-40B4-BE49-F238E27FC236}">
                <a16:creationId xmlns:a16="http://schemas.microsoft.com/office/drawing/2014/main" id="{E3443AFE-1A00-EFD5-C246-D5767CEB2514}"/>
              </a:ext>
            </a:extLst>
          </p:cNvPr>
          <p:cNvSpPr/>
          <p:nvPr/>
        </p:nvSpPr>
        <p:spPr>
          <a:xfrm rot="19753916">
            <a:off x="7290635" y="4345545"/>
            <a:ext cx="800903" cy="675409"/>
          </a:xfrm>
          <a:prstGeom prst="hexagon">
            <a:avLst>
              <a:gd name="adj" fmla="val 27733"/>
              <a:gd name="vf" fmla="val 11547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43">
            <a:extLst>
              <a:ext uri="{FF2B5EF4-FFF2-40B4-BE49-F238E27FC236}">
                <a16:creationId xmlns:a16="http://schemas.microsoft.com/office/drawing/2014/main" id="{C9FA6D90-02EE-299D-A5B4-0544B395BFF5}"/>
              </a:ext>
            </a:extLst>
          </p:cNvPr>
          <p:cNvSpPr txBox="1"/>
          <p:nvPr/>
        </p:nvSpPr>
        <p:spPr>
          <a:xfrm>
            <a:off x="7405660" y="4452417"/>
            <a:ext cx="570852" cy="461665"/>
          </a:xfrm>
          <a:prstGeom prst="rect">
            <a:avLst/>
          </a:prstGeom>
          <a:noFill/>
        </p:spPr>
        <p:txBody>
          <a:bodyPr wrap="square" lIns="108000" rIns="108000" rtlCol="0">
            <a:spAutoFit/>
          </a:bodyPr>
          <a:lstStyle/>
          <a:p>
            <a:pPr algn="ctr"/>
            <a:r>
              <a:rPr lang="en-US" altLang="ko-KR" sz="2400" b="1" dirty="0">
                <a:solidFill>
                  <a:schemeClr val="accent4">
                    <a:lumMod val="40000"/>
                    <a:lumOff val="60000"/>
                  </a:schemeClr>
                </a:solidFill>
                <a:cs typeface="Arial" pitchFamily="34" charset="0"/>
              </a:rPr>
              <a:t>06</a:t>
            </a:r>
            <a:endParaRPr lang="ko-KR" altLang="en-US" sz="2400" b="1" dirty="0">
              <a:solidFill>
                <a:schemeClr val="accent4">
                  <a:lumMod val="40000"/>
                  <a:lumOff val="60000"/>
                </a:schemeClr>
              </a:solidFill>
              <a:cs typeface="Arial" pitchFamily="34" charset="0"/>
            </a:endParaRPr>
          </a:p>
        </p:txBody>
      </p:sp>
      <p:sp>
        <p:nvSpPr>
          <p:cNvPr id="12" name="TextBox 2">
            <a:extLst>
              <a:ext uri="{FF2B5EF4-FFF2-40B4-BE49-F238E27FC236}">
                <a16:creationId xmlns:a16="http://schemas.microsoft.com/office/drawing/2014/main" id="{13E4463A-26FC-669B-6AAA-79B7A82D015B}"/>
              </a:ext>
            </a:extLst>
          </p:cNvPr>
          <p:cNvSpPr txBox="1"/>
          <p:nvPr/>
        </p:nvSpPr>
        <p:spPr>
          <a:xfrm>
            <a:off x="585311" y="624290"/>
            <a:ext cx="4857226" cy="923330"/>
          </a:xfrm>
          <a:prstGeom prst="rect">
            <a:avLst/>
          </a:prstGeom>
          <a:noFill/>
        </p:spPr>
        <p:txBody>
          <a:bodyPr wrap="square" rtlCol="0" anchor="ctr">
            <a:spAutoFit/>
          </a:bodyPr>
          <a:lstStyle/>
          <a:p>
            <a:r>
              <a:rPr lang="en-US" altLang="ko-KR" sz="5400" dirty="0">
                <a:solidFill>
                  <a:schemeClr val="bg1"/>
                </a:solidFill>
                <a:cs typeface="Arial" pitchFamily="34" charset="0"/>
              </a:rPr>
              <a:t>Content</a:t>
            </a:r>
            <a:endParaRPr lang="ko-KR" altLang="en-US" sz="5400" dirty="0">
              <a:solidFill>
                <a:schemeClr val="bg1"/>
              </a:solidFill>
              <a:cs typeface="Arial" pitchFamily="34" charset="0"/>
            </a:endParaRPr>
          </a:p>
        </p:txBody>
      </p:sp>
    </p:spTree>
    <p:extLst>
      <p:ext uri="{BB962C8B-B14F-4D97-AF65-F5344CB8AC3E}">
        <p14:creationId xmlns:p14="http://schemas.microsoft.com/office/powerpoint/2010/main" val="348658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4.1 Multiple Disconnected Masks</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2534027"/>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Since the directional input is not necessarily associated with a spatial location, we might wish to apply a single input direction to multiple masks simultaneously.</a:t>
            </a:r>
          </a:p>
          <a:p>
            <a:pPr rtl="0">
              <a:lnSpc>
                <a:spcPct val="150000"/>
              </a:lnSpc>
              <a:spcBef>
                <a:spcPts val="0"/>
              </a:spcBef>
              <a:spcAft>
                <a:spcPts val="0"/>
              </a:spcAft>
            </a:pPr>
            <a:endParaRPr lang="en-US" b="0" i="0" u="none" strike="noStrike" dirty="0">
              <a:solidFill>
                <a:schemeClr val="bg1"/>
              </a:solidFill>
              <a:effectLst/>
              <a:latin typeface="Arial" panose="020B0604020202020204" pitchFamily="34" charset="0"/>
            </a:endParaRPr>
          </a:p>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Running the entire algorithm on each mask independently usually improves results over computing a single set of CRF labels, as the pattern inside each mask might have a different orientation and/or periodicity.</a:t>
            </a:r>
          </a:p>
        </p:txBody>
      </p:sp>
    </p:spTree>
    <p:extLst>
      <p:ext uri="{BB962C8B-B14F-4D97-AF65-F5344CB8AC3E}">
        <p14:creationId xmlns:p14="http://schemas.microsoft.com/office/powerpoint/2010/main" val="303045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4.2 Multiple Directions</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1703030"/>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We split the mask into </a:t>
            </a:r>
            <a:r>
              <a:rPr lang="en-US" b="0" i="0" u="none" strike="noStrike" dirty="0">
                <a:solidFill>
                  <a:srgbClr val="FF0000"/>
                </a:solidFill>
                <a:effectLst/>
                <a:latin typeface="Arial" panose="020B0604020202020204" pitchFamily="34" charset="0"/>
              </a:rPr>
              <a:t>Voronoi cells</a:t>
            </a:r>
            <a:r>
              <a:rPr lang="en-US" b="0" i="0" u="none" strike="noStrike" dirty="0">
                <a:solidFill>
                  <a:schemeClr val="bg1"/>
                </a:solidFill>
                <a:effectLst/>
                <a:latin typeface="Arial" panose="020B0604020202020204" pitchFamily="34" charset="0"/>
              </a:rPr>
              <a:t> centered at these locations and independently run the algorithm to obtain a CRF-generated displacement field on each one of these cells. We then follow the procedure of Section 3.1.3 to combine the individual fields into a single smooth dense displacement field, that can be used to animate the image.</a:t>
            </a:r>
          </a:p>
        </p:txBody>
      </p:sp>
      <p:pic>
        <p:nvPicPr>
          <p:cNvPr id="4" name="圖片 3">
            <a:extLst>
              <a:ext uri="{FF2B5EF4-FFF2-40B4-BE49-F238E27FC236}">
                <a16:creationId xmlns:a16="http://schemas.microsoft.com/office/drawing/2014/main" id="{1F29CC12-9EA4-7850-449D-F0E8DF19D3F9}"/>
              </a:ext>
            </a:extLst>
          </p:cNvPr>
          <p:cNvPicPr>
            <a:picLocks noChangeAspect="1"/>
          </p:cNvPicPr>
          <p:nvPr/>
        </p:nvPicPr>
        <p:blipFill>
          <a:blip r:embed="rId2"/>
          <a:stretch>
            <a:fillRect/>
          </a:stretch>
        </p:blipFill>
        <p:spPr>
          <a:xfrm>
            <a:off x="857116" y="3429000"/>
            <a:ext cx="10458450" cy="2333625"/>
          </a:xfrm>
          <a:prstGeom prst="rect">
            <a:avLst/>
          </a:prstGeom>
        </p:spPr>
      </p:pic>
    </p:spTree>
    <p:extLst>
      <p:ext uri="{BB962C8B-B14F-4D97-AF65-F5344CB8AC3E}">
        <p14:creationId xmlns:p14="http://schemas.microsoft.com/office/powerpoint/2010/main" val="2351977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4.3 Video as Input</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1703030"/>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To make the output consistent with the motion in the video we estimate a planar </a:t>
            </a:r>
            <a:r>
              <a:rPr lang="en-US" b="0" i="0" u="none" strike="noStrike" dirty="0" err="1">
                <a:solidFill>
                  <a:schemeClr val="bg1"/>
                </a:solidFill>
                <a:effectLst/>
                <a:latin typeface="Arial" panose="020B0604020202020204" pitchFamily="34" charset="0"/>
              </a:rPr>
              <a:t>homography</a:t>
            </a:r>
            <a:r>
              <a:rPr lang="en-US" b="0" i="0" u="none" strike="noStrike" dirty="0">
                <a:solidFill>
                  <a:schemeClr val="bg1"/>
                </a:solidFill>
                <a:effectLst/>
                <a:latin typeface="Arial" panose="020B0604020202020204" pitchFamily="34" charset="0"/>
              </a:rPr>
              <a:t> transformation of the masked pixels from the first frame of the input video to all other frames, and use these </a:t>
            </a:r>
            <a:r>
              <a:rPr lang="en-US" b="0" i="0" u="none" strike="noStrike" dirty="0" err="1">
                <a:solidFill>
                  <a:schemeClr val="bg1"/>
                </a:solidFill>
                <a:effectLst/>
                <a:latin typeface="Arial" panose="020B0604020202020204" pitchFamily="34" charset="0"/>
              </a:rPr>
              <a:t>homographies</a:t>
            </a:r>
            <a:r>
              <a:rPr lang="en-US" b="0" i="0" u="none" strike="noStrike" dirty="0">
                <a:solidFill>
                  <a:schemeClr val="bg1"/>
                </a:solidFill>
                <a:effectLst/>
                <a:latin typeface="Arial" panose="020B0604020202020204" pitchFamily="34" charset="0"/>
              </a:rPr>
              <a:t> to warp the moving object in future frames. To get highly accurate </a:t>
            </a:r>
            <a:r>
              <a:rPr lang="en-US" b="0" i="0" u="none" strike="noStrike" dirty="0" err="1">
                <a:solidFill>
                  <a:schemeClr val="bg1"/>
                </a:solidFill>
                <a:effectLst/>
                <a:latin typeface="Arial" panose="020B0604020202020204" pitchFamily="34" charset="0"/>
              </a:rPr>
              <a:t>homographies</a:t>
            </a:r>
            <a:r>
              <a:rPr lang="en-US" b="0" i="0" u="none" strike="noStrike" dirty="0">
                <a:solidFill>
                  <a:schemeClr val="bg1"/>
                </a:solidFill>
                <a:effectLst/>
                <a:latin typeface="Arial" panose="020B0604020202020204" pitchFamily="34" charset="0"/>
              </a:rPr>
              <a:t> we use the </a:t>
            </a:r>
            <a:r>
              <a:rPr lang="en-US" b="0" i="0" u="none" strike="noStrike" dirty="0">
                <a:solidFill>
                  <a:srgbClr val="FF0000"/>
                </a:solidFill>
                <a:effectLst/>
                <a:latin typeface="Arial" panose="020B0604020202020204" pitchFamily="34" charset="0"/>
              </a:rPr>
              <a:t>restart tracking scheme</a:t>
            </a:r>
            <a:r>
              <a:rPr lang="en-US" b="0" i="0" u="none" strike="noStrike" dirty="0">
                <a:solidFill>
                  <a:schemeClr val="bg1"/>
                </a:solidFill>
                <a:effectLst/>
                <a:latin typeface="Arial" panose="020B0604020202020204" pitchFamily="34" charset="0"/>
              </a:rPr>
              <a:t> introduced by Halperin et al. [2019].</a:t>
            </a:r>
          </a:p>
        </p:txBody>
      </p:sp>
      <p:pic>
        <p:nvPicPr>
          <p:cNvPr id="2" name="Endless Loops_ Detecting and Animating Periodic Patterns in Still Images (SIGGRAPH 2021) [720p]">
            <a:hlinkClick r:id="" action="ppaction://media"/>
            <a:extLst>
              <a:ext uri="{FF2B5EF4-FFF2-40B4-BE49-F238E27FC236}">
                <a16:creationId xmlns:a16="http://schemas.microsoft.com/office/drawing/2014/main" id="{F1C67869-C986-80E2-5AA3-F16EDE5EEA67}"/>
              </a:ext>
            </a:extLst>
          </p:cNvPr>
          <p:cNvPicPr>
            <a:picLocks noChangeAspect="1"/>
          </p:cNvPicPr>
          <p:nvPr>
            <a:videoFile r:link="rId1"/>
            <p:extLst>
              <p:ext uri="{DAA4B4D4-6D71-4841-9C94-3DE7FCFB9230}">
                <p14:media xmlns:p14="http://schemas.microsoft.com/office/powerpoint/2010/main" r:embed="rId2">
                  <p14:trim st="145114" end="134170.2812"/>
                </p14:media>
              </p:ext>
            </p:extLst>
          </p:nvPr>
        </p:nvPicPr>
        <p:blipFill>
          <a:blip r:embed="rId4"/>
          <a:stretch>
            <a:fillRect/>
          </a:stretch>
        </p:blipFill>
        <p:spPr>
          <a:xfrm>
            <a:off x="2567650" y="3100277"/>
            <a:ext cx="6223321" cy="3500618"/>
          </a:xfrm>
          <a:prstGeom prst="rect">
            <a:avLst/>
          </a:prstGeom>
        </p:spPr>
      </p:pic>
    </p:spTree>
    <p:extLst>
      <p:ext uri="{BB962C8B-B14F-4D97-AF65-F5344CB8AC3E}">
        <p14:creationId xmlns:p14="http://schemas.microsoft.com/office/powerpoint/2010/main" val="140890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4.4 Automatic Estimation of the Main Direction</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1287532"/>
          </a:xfrm>
          <a:prstGeom prst="rect">
            <a:avLst/>
          </a:prstGeom>
          <a:noFill/>
        </p:spPr>
        <p:txBody>
          <a:bodyPr wrap="square" rtlCol="0">
            <a:spAutoFit/>
          </a:bodyPr>
          <a:lstStyle/>
          <a:p>
            <a:pPr rtl="0">
              <a:lnSpc>
                <a:spcPct val="150000"/>
              </a:lnSpc>
              <a:spcBef>
                <a:spcPts val="0"/>
              </a:spcBef>
              <a:spcAft>
                <a:spcPts val="0"/>
              </a:spcAft>
            </a:pPr>
            <a:r>
              <a:rPr lang="en-US" altLang="zh-TW" b="0" i="0" u="none" strike="noStrike" dirty="0">
                <a:solidFill>
                  <a:schemeClr val="bg1"/>
                </a:solidFill>
                <a:effectLst/>
                <a:latin typeface="Arial" panose="020B0604020202020204" pitchFamily="34" charset="0"/>
              </a:rPr>
              <a:t>We </a:t>
            </a:r>
            <a:r>
              <a:rPr lang="en-US" b="0" i="0" u="none" strike="noStrike" dirty="0">
                <a:solidFill>
                  <a:schemeClr val="bg1"/>
                </a:solidFill>
                <a:effectLst/>
                <a:latin typeface="Arial" panose="020B0604020202020204" pitchFamily="34" charset="0"/>
              </a:rPr>
              <a:t>extract a descriptor </a:t>
            </a:r>
            <a:r>
              <a:rPr lang="en-US" b="0" i="0" u="none" strike="noStrike" dirty="0" err="1">
                <a:solidFill>
                  <a:schemeClr val="bg1"/>
                </a:solidFill>
                <a:effectLst/>
                <a:latin typeface="Arial" panose="020B0604020202020204" pitchFamily="34" charset="0"/>
              </a:rPr>
              <a:t>F</a:t>
            </a:r>
            <a:r>
              <a:rPr lang="en-US" b="0" i="0" u="none" strike="noStrike" baseline="-25000" dirty="0" err="1">
                <a:solidFill>
                  <a:schemeClr val="bg1"/>
                </a:solidFill>
                <a:effectLst/>
                <a:latin typeface="Arial" panose="020B0604020202020204" pitchFamily="34" charset="0"/>
              </a:rPr>
              <a:t>p</a:t>
            </a:r>
            <a:r>
              <a:rPr lang="en-US" b="0" i="0" u="none" strike="noStrike" dirty="0">
                <a:solidFill>
                  <a:schemeClr val="bg1"/>
                </a:solidFill>
                <a:effectLst/>
                <a:latin typeface="Arial" panose="020B0604020202020204" pitchFamily="34" charset="0"/>
              </a:rPr>
              <a:t> for every pixel p (with the same features used to compute the unary potentials of the CRF in Section 3.1.2) and use it to compute bidirectional nearest neighbors, a procedure also known as </a:t>
            </a:r>
            <a:r>
              <a:rPr lang="en-US" b="0" i="0" u="none" strike="noStrike" dirty="0">
                <a:solidFill>
                  <a:srgbClr val="FF0000"/>
                </a:solidFill>
                <a:effectLst/>
                <a:latin typeface="Arial" panose="020B0604020202020204" pitchFamily="34" charset="0"/>
              </a:rPr>
              <a:t>best buddies similarity </a:t>
            </a:r>
            <a:r>
              <a:rPr lang="en-US" b="0" i="0" u="none" strike="noStrike" dirty="0">
                <a:solidFill>
                  <a:schemeClr val="bg1"/>
                </a:solidFill>
                <a:effectLst/>
                <a:latin typeface="Arial" panose="020B0604020202020204" pitchFamily="34" charset="0"/>
              </a:rPr>
              <a:t>[</a:t>
            </a:r>
            <a:r>
              <a:rPr lang="en-US" b="0" i="0" u="none" strike="noStrike" dirty="0" err="1">
                <a:solidFill>
                  <a:schemeClr val="bg1"/>
                </a:solidFill>
                <a:effectLst/>
                <a:latin typeface="Arial" panose="020B0604020202020204" pitchFamily="34" charset="0"/>
              </a:rPr>
              <a:t>Dekel</a:t>
            </a:r>
            <a:r>
              <a:rPr lang="en-US" b="0" i="0" u="none" strike="noStrike" dirty="0">
                <a:solidFill>
                  <a:schemeClr val="bg1"/>
                </a:solidFill>
                <a:effectLst/>
                <a:latin typeface="Arial" panose="020B0604020202020204" pitchFamily="34" charset="0"/>
              </a:rPr>
              <a:t> et al. 2015].</a:t>
            </a:r>
          </a:p>
        </p:txBody>
      </p:sp>
      <p:pic>
        <p:nvPicPr>
          <p:cNvPr id="4" name="圖片 3">
            <a:extLst>
              <a:ext uri="{FF2B5EF4-FFF2-40B4-BE49-F238E27FC236}">
                <a16:creationId xmlns:a16="http://schemas.microsoft.com/office/drawing/2014/main" id="{005ADAA1-4562-474F-AE18-2085DCEFE266}"/>
              </a:ext>
            </a:extLst>
          </p:cNvPr>
          <p:cNvPicPr>
            <a:picLocks noChangeAspect="1"/>
          </p:cNvPicPr>
          <p:nvPr/>
        </p:nvPicPr>
        <p:blipFill>
          <a:blip r:embed="rId2"/>
          <a:stretch>
            <a:fillRect/>
          </a:stretch>
        </p:blipFill>
        <p:spPr>
          <a:xfrm>
            <a:off x="3390899" y="3191662"/>
            <a:ext cx="5410200" cy="1447800"/>
          </a:xfrm>
          <a:prstGeom prst="rect">
            <a:avLst/>
          </a:prstGeom>
        </p:spPr>
      </p:pic>
    </p:spTree>
    <p:extLst>
      <p:ext uri="{BB962C8B-B14F-4D97-AF65-F5344CB8AC3E}">
        <p14:creationId xmlns:p14="http://schemas.microsoft.com/office/powerpoint/2010/main" val="1153406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441977"/>
            <a:ext cx="12192001" cy="646331"/>
          </a:xfrm>
          <a:prstGeom prst="rect">
            <a:avLst/>
          </a:prstGeom>
          <a:noFill/>
        </p:spPr>
        <p:txBody>
          <a:bodyPr wrap="square" rtlCol="0" anchor="ctr">
            <a:spAutoFit/>
          </a:bodyPr>
          <a:lstStyle/>
          <a:p>
            <a:pPr algn="ctr"/>
            <a:r>
              <a:rPr lang="en-US" altLang="ko-KR" sz="3600" dirty="0">
                <a:solidFill>
                  <a:schemeClr val="bg1"/>
                </a:solidFill>
                <a:latin typeface="+mj-lt"/>
                <a:cs typeface="Arial" pitchFamily="34" charset="0"/>
              </a:rPr>
              <a:t>4.5 Gradual Motion Attenuation Near the Mask Boundary</a:t>
            </a:r>
            <a:endParaRPr lang="ko-KR" altLang="en-US" sz="36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2118529"/>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We observe in many images that hard masking, where the motion field drops sharply to zero at the boundary of the mask, generates a visible motion edge.</a:t>
            </a:r>
          </a:p>
          <a:p>
            <a:pPr rtl="0">
              <a:lnSpc>
                <a:spcPct val="150000"/>
              </a:lnSpc>
              <a:spcBef>
                <a:spcPts val="0"/>
              </a:spcBef>
              <a:spcAft>
                <a:spcPts val="0"/>
              </a:spcAft>
            </a:pPr>
            <a:endParaRPr lang="en-US" dirty="0">
              <a:solidFill>
                <a:schemeClr val="bg1"/>
              </a:solidFill>
              <a:latin typeface="Arial" panose="020B0604020202020204" pitchFamily="34" charset="0"/>
            </a:endParaRPr>
          </a:p>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We achieve this effect by placing artificial anchor points with zero displacement around the mask and including them in the interpolation of the displacement field (Section 3.1.3).</a:t>
            </a:r>
          </a:p>
        </p:txBody>
      </p:sp>
    </p:spTree>
    <p:extLst>
      <p:ext uri="{BB962C8B-B14F-4D97-AF65-F5344CB8AC3E}">
        <p14:creationId xmlns:p14="http://schemas.microsoft.com/office/powerpoint/2010/main" val="3927185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5033395" y="2857630"/>
            <a:ext cx="6908165" cy="830997"/>
          </a:xfrm>
          <a:prstGeom prst="rect">
            <a:avLst/>
          </a:prstGeom>
          <a:noFill/>
        </p:spPr>
        <p:txBody>
          <a:bodyPr wrap="square" rtlCol="0" anchor="ctr">
            <a:spAutoFit/>
          </a:bodyPr>
          <a:lstStyle/>
          <a:p>
            <a:r>
              <a:rPr lang="en-US" altLang="ko-KR" sz="4800" b="1" dirty="0">
                <a:solidFill>
                  <a:schemeClr val="bg1"/>
                </a:solidFill>
                <a:latin typeface="+mj-lt"/>
                <a:cs typeface="Arial" pitchFamily="34" charset="0"/>
              </a:rPr>
              <a:t>Results and Evaluation</a:t>
            </a: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355574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441977"/>
            <a:ext cx="12192001" cy="646331"/>
          </a:xfrm>
          <a:prstGeom prst="rect">
            <a:avLst/>
          </a:prstGeom>
          <a:noFill/>
        </p:spPr>
        <p:txBody>
          <a:bodyPr wrap="square" rtlCol="0" anchor="ctr">
            <a:spAutoFit/>
          </a:bodyPr>
          <a:lstStyle/>
          <a:p>
            <a:pPr algn="ctr"/>
            <a:r>
              <a:rPr lang="en-US" altLang="ko-KR" sz="3600" dirty="0">
                <a:solidFill>
                  <a:schemeClr val="bg1"/>
                </a:solidFill>
                <a:latin typeface="+mj-lt"/>
                <a:cs typeface="Arial" pitchFamily="34" charset="0"/>
              </a:rPr>
              <a:t>5 User Studies</a:t>
            </a:r>
            <a:endParaRPr lang="ko-KR" altLang="en-US" sz="36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872034"/>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We compare our method quantitatively to those of </a:t>
            </a:r>
            <a:r>
              <a:rPr lang="en-US" b="0" i="0" u="none" strike="noStrike" dirty="0" err="1">
                <a:solidFill>
                  <a:schemeClr val="bg1"/>
                </a:solidFill>
                <a:effectLst/>
                <a:latin typeface="Arial" panose="020B0604020202020204" pitchFamily="34" charset="0"/>
              </a:rPr>
              <a:t>Holynski</a:t>
            </a:r>
            <a:r>
              <a:rPr lang="en-US" b="0" i="0" u="none" strike="noStrike" dirty="0">
                <a:solidFill>
                  <a:schemeClr val="bg1"/>
                </a:solidFill>
                <a:effectLst/>
                <a:latin typeface="Arial" panose="020B0604020202020204" pitchFamily="34" charset="0"/>
              </a:rPr>
              <a:t> et al. [2020] and Endo et al. [2019] via a user study.</a:t>
            </a:r>
          </a:p>
        </p:txBody>
      </p:sp>
      <p:pic>
        <p:nvPicPr>
          <p:cNvPr id="4" name="圖片 3">
            <a:extLst>
              <a:ext uri="{FF2B5EF4-FFF2-40B4-BE49-F238E27FC236}">
                <a16:creationId xmlns:a16="http://schemas.microsoft.com/office/drawing/2014/main" id="{43FFC73E-857C-46BA-BFC0-97681095AC89}"/>
              </a:ext>
            </a:extLst>
          </p:cNvPr>
          <p:cNvPicPr>
            <a:picLocks noChangeAspect="1"/>
          </p:cNvPicPr>
          <p:nvPr/>
        </p:nvPicPr>
        <p:blipFill>
          <a:blip r:embed="rId2"/>
          <a:stretch>
            <a:fillRect/>
          </a:stretch>
        </p:blipFill>
        <p:spPr>
          <a:xfrm>
            <a:off x="3371849" y="2319337"/>
            <a:ext cx="5448300" cy="2219325"/>
          </a:xfrm>
          <a:prstGeom prst="rect">
            <a:avLst/>
          </a:prstGeom>
        </p:spPr>
      </p:pic>
      <p:pic>
        <p:nvPicPr>
          <p:cNvPr id="6" name="圖片 5">
            <a:extLst>
              <a:ext uri="{FF2B5EF4-FFF2-40B4-BE49-F238E27FC236}">
                <a16:creationId xmlns:a16="http://schemas.microsoft.com/office/drawing/2014/main" id="{199C38B1-3567-40EF-857C-AB7B867BACD7}"/>
              </a:ext>
            </a:extLst>
          </p:cNvPr>
          <p:cNvPicPr>
            <a:picLocks noChangeAspect="1"/>
          </p:cNvPicPr>
          <p:nvPr/>
        </p:nvPicPr>
        <p:blipFill>
          <a:blip r:embed="rId3"/>
          <a:stretch>
            <a:fillRect/>
          </a:stretch>
        </p:blipFill>
        <p:spPr>
          <a:xfrm>
            <a:off x="3309936" y="4847648"/>
            <a:ext cx="5572125" cy="1466850"/>
          </a:xfrm>
          <a:prstGeom prst="rect">
            <a:avLst/>
          </a:prstGeom>
        </p:spPr>
      </p:pic>
    </p:spTree>
    <p:extLst>
      <p:ext uri="{BB962C8B-B14F-4D97-AF65-F5344CB8AC3E}">
        <p14:creationId xmlns:p14="http://schemas.microsoft.com/office/powerpoint/2010/main" val="2737356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441977"/>
            <a:ext cx="12192001" cy="646331"/>
          </a:xfrm>
          <a:prstGeom prst="rect">
            <a:avLst/>
          </a:prstGeom>
          <a:noFill/>
        </p:spPr>
        <p:txBody>
          <a:bodyPr wrap="square" rtlCol="0" anchor="ctr">
            <a:spAutoFit/>
          </a:bodyPr>
          <a:lstStyle/>
          <a:p>
            <a:pPr algn="ctr"/>
            <a:r>
              <a:rPr lang="en-US" altLang="zh-TW" sz="3600" dirty="0">
                <a:solidFill>
                  <a:schemeClr val="bg1"/>
                </a:solidFill>
                <a:latin typeface="+mj-lt"/>
                <a:cs typeface="Arial" pitchFamily="34" charset="0"/>
              </a:rPr>
              <a:t>Result</a:t>
            </a:r>
            <a:endParaRPr lang="ko-KR" altLang="en-US" sz="3600" dirty="0">
              <a:solidFill>
                <a:schemeClr val="bg1"/>
              </a:solidFill>
              <a:latin typeface="+mj-lt"/>
              <a:cs typeface="Arial" pitchFamily="34" charset="0"/>
            </a:endParaRPr>
          </a:p>
        </p:txBody>
      </p:sp>
      <p:pic>
        <p:nvPicPr>
          <p:cNvPr id="5" name="1">
            <a:hlinkClick r:id="" action="ppaction://media"/>
            <a:extLst>
              <a:ext uri="{FF2B5EF4-FFF2-40B4-BE49-F238E27FC236}">
                <a16:creationId xmlns:a16="http://schemas.microsoft.com/office/drawing/2014/main" id="{5FDFDAA3-09A2-AA19-0F94-C36B7DD278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906" y="1922671"/>
            <a:ext cx="5362173" cy="3574782"/>
          </a:xfrm>
          <a:prstGeom prst="rect">
            <a:avLst/>
          </a:prstGeom>
        </p:spPr>
      </p:pic>
      <p:pic>
        <p:nvPicPr>
          <p:cNvPr id="7" name="2">
            <a:hlinkClick r:id="" action="ppaction://media"/>
            <a:extLst>
              <a:ext uri="{FF2B5EF4-FFF2-40B4-BE49-F238E27FC236}">
                <a16:creationId xmlns:a16="http://schemas.microsoft.com/office/drawing/2014/main" id="{7228BA6F-C994-08A1-E909-8F275EFF9CA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45079" y="1922670"/>
            <a:ext cx="5362172" cy="3574781"/>
          </a:xfrm>
          <a:prstGeom prst="rect">
            <a:avLst/>
          </a:prstGeom>
        </p:spPr>
      </p:pic>
    </p:spTree>
    <p:extLst>
      <p:ext uri="{BB962C8B-B14F-4D97-AF65-F5344CB8AC3E}">
        <p14:creationId xmlns:p14="http://schemas.microsoft.com/office/powerpoint/2010/main" val="294697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par>
                          <p:cTn id="7" fill="hold">
                            <p:stCondLst>
                              <p:cond delay="3000"/>
                            </p:stCondLst>
                            <p:childTnLst>
                              <p:par>
                                <p:cTn id="8" presetID="1" presetClass="mediacall" presetSubtype="0" fill="hold" nodeType="afterEffect">
                                  <p:stCondLst>
                                    <p:cond delay="0"/>
                                  </p:stCondLst>
                                  <p:childTnLst>
                                    <p:cmd type="call" cmd="playFrom(0.0)">
                                      <p:cBhvr>
                                        <p:cTn id="9" dur="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mute="1">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441977"/>
            <a:ext cx="12192001" cy="646331"/>
          </a:xfrm>
          <a:prstGeom prst="rect">
            <a:avLst/>
          </a:prstGeom>
          <a:noFill/>
        </p:spPr>
        <p:txBody>
          <a:bodyPr wrap="square" rtlCol="0" anchor="ctr">
            <a:spAutoFit/>
          </a:bodyPr>
          <a:lstStyle/>
          <a:p>
            <a:pPr algn="ctr"/>
            <a:r>
              <a:rPr lang="en-US" altLang="zh-TW" sz="3600" dirty="0">
                <a:solidFill>
                  <a:schemeClr val="bg1"/>
                </a:solidFill>
                <a:latin typeface="+mj-lt"/>
                <a:cs typeface="Arial" pitchFamily="34" charset="0"/>
              </a:rPr>
              <a:t>Result</a:t>
            </a:r>
            <a:endParaRPr lang="ko-KR" altLang="en-US" sz="3600" dirty="0">
              <a:solidFill>
                <a:schemeClr val="bg1"/>
              </a:solidFill>
              <a:latin typeface="+mj-lt"/>
              <a:cs typeface="Arial" pitchFamily="34" charset="0"/>
            </a:endParaRPr>
          </a:p>
        </p:txBody>
      </p:sp>
      <p:pic>
        <p:nvPicPr>
          <p:cNvPr id="2" name="3">
            <a:hlinkClick r:id="" action="ppaction://media"/>
            <a:extLst>
              <a:ext uri="{FF2B5EF4-FFF2-40B4-BE49-F238E27FC236}">
                <a16:creationId xmlns:a16="http://schemas.microsoft.com/office/drawing/2014/main" id="{4014C793-98F6-F5E5-43F6-FF6A2AD0B3A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907" y="1922669"/>
            <a:ext cx="5362172" cy="3574781"/>
          </a:xfrm>
          <a:prstGeom prst="rect">
            <a:avLst/>
          </a:prstGeom>
        </p:spPr>
      </p:pic>
      <p:pic>
        <p:nvPicPr>
          <p:cNvPr id="4" name="4">
            <a:hlinkClick r:id="" action="ppaction://media"/>
            <a:extLst>
              <a:ext uri="{FF2B5EF4-FFF2-40B4-BE49-F238E27FC236}">
                <a16:creationId xmlns:a16="http://schemas.microsoft.com/office/drawing/2014/main" id="{843B25D8-7B7F-4CCF-3E82-A06E0ABCE61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45079" y="1922668"/>
            <a:ext cx="5362172" cy="3574781"/>
          </a:xfrm>
          <a:prstGeom prst="rect">
            <a:avLst/>
          </a:prstGeom>
        </p:spPr>
      </p:pic>
    </p:spTree>
    <p:extLst>
      <p:ext uri="{BB962C8B-B14F-4D97-AF65-F5344CB8AC3E}">
        <p14:creationId xmlns:p14="http://schemas.microsoft.com/office/powerpoint/2010/main" val="123228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par>
                          <p:cTn id="7" fill="hold">
                            <p:stCondLst>
                              <p:cond delay="3000"/>
                            </p:stCondLst>
                            <p:childTnLst>
                              <p:par>
                                <p:cTn id="8" presetID="1" presetClass="mediacall" presetSubtype="0" fill="hold" nodeType="afterEffect">
                                  <p:stCondLst>
                                    <p:cond delay="0"/>
                                  </p:stCondLst>
                                  <p:childTnLst>
                                    <p:cmd type="call" cmd="playFrom(0.0)">
                                      <p:cBhvr>
                                        <p:cTn id="9"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mute="1">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441977"/>
            <a:ext cx="12192001" cy="646331"/>
          </a:xfrm>
          <a:prstGeom prst="rect">
            <a:avLst/>
          </a:prstGeom>
          <a:noFill/>
        </p:spPr>
        <p:txBody>
          <a:bodyPr wrap="square" rtlCol="0" anchor="ctr">
            <a:spAutoFit/>
          </a:bodyPr>
          <a:lstStyle/>
          <a:p>
            <a:pPr algn="ctr"/>
            <a:r>
              <a:rPr lang="en-US" altLang="zh-TW" sz="3600" dirty="0">
                <a:solidFill>
                  <a:schemeClr val="bg1"/>
                </a:solidFill>
                <a:latin typeface="+mj-lt"/>
                <a:cs typeface="Arial" pitchFamily="34" charset="0"/>
              </a:rPr>
              <a:t>Result</a:t>
            </a:r>
            <a:endParaRPr lang="ko-KR" altLang="en-US" sz="3600" dirty="0">
              <a:solidFill>
                <a:schemeClr val="bg1"/>
              </a:solidFill>
              <a:latin typeface="+mj-lt"/>
              <a:cs typeface="Arial" pitchFamily="34" charset="0"/>
            </a:endParaRPr>
          </a:p>
        </p:txBody>
      </p:sp>
      <p:pic>
        <p:nvPicPr>
          <p:cNvPr id="5" name="5">
            <a:hlinkClick r:id="" action="ppaction://media"/>
            <a:extLst>
              <a:ext uri="{FF2B5EF4-FFF2-40B4-BE49-F238E27FC236}">
                <a16:creationId xmlns:a16="http://schemas.microsoft.com/office/drawing/2014/main" id="{85D5CBC1-4DC8-2F6C-D21B-C190CFF24F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908" y="1922668"/>
            <a:ext cx="5362171" cy="3574781"/>
          </a:xfrm>
          <a:prstGeom prst="rect">
            <a:avLst/>
          </a:prstGeom>
        </p:spPr>
      </p:pic>
      <p:pic>
        <p:nvPicPr>
          <p:cNvPr id="6" name="6">
            <a:hlinkClick r:id="" action="ppaction://media"/>
            <a:extLst>
              <a:ext uri="{FF2B5EF4-FFF2-40B4-BE49-F238E27FC236}">
                <a16:creationId xmlns:a16="http://schemas.microsoft.com/office/drawing/2014/main" id="{6BCDEABB-28C6-FEB9-D5B9-2678B22C4B2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45079" y="1922668"/>
            <a:ext cx="5362171" cy="3574781"/>
          </a:xfrm>
          <a:prstGeom prst="rect">
            <a:avLst/>
          </a:prstGeom>
        </p:spPr>
      </p:pic>
    </p:spTree>
    <p:extLst>
      <p:ext uri="{BB962C8B-B14F-4D97-AF65-F5344CB8AC3E}">
        <p14:creationId xmlns:p14="http://schemas.microsoft.com/office/powerpoint/2010/main" val="82872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par>
                          <p:cTn id="7" fill="hold">
                            <p:stCondLst>
                              <p:cond delay="3000"/>
                            </p:stCondLst>
                            <p:childTnLst>
                              <p:par>
                                <p:cTn id="8" presetID="1" presetClass="mediacall" presetSubtype="0" fill="hold" nodeType="afterEffect">
                                  <p:stCondLst>
                                    <p:cond delay="0"/>
                                  </p:stCondLst>
                                  <p:childTnLst>
                                    <p:cmd type="call" cmd="playFrom(0.0)">
                                      <p:cBhvr>
                                        <p:cTn id="9" dur="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mute="1">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6601098" y="2857630"/>
            <a:ext cx="4979735" cy="830997"/>
          </a:xfrm>
          <a:prstGeom prst="rect">
            <a:avLst/>
          </a:prstGeom>
          <a:noFill/>
        </p:spPr>
        <p:txBody>
          <a:bodyPr wrap="square" rtlCol="0" anchor="ctr">
            <a:spAutoFit/>
          </a:bodyPr>
          <a:lstStyle/>
          <a:p>
            <a:r>
              <a:rPr lang="en-US" altLang="ko-KR" sz="4800" b="1" dirty="0">
                <a:solidFill>
                  <a:schemeClr val="bg1"/>
                </a:solidFill>
                <a:latin typeface="+mj-lt"/>
                <a:cs typeface="Arial" pitchFamily="34" charset="0"/>
              </a:rPr>
              <a:t>Introduction</a:t>
            </a: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1263764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6601098" y="2857630"/>
            <a:ext cx="4979735" cy="830997"/>
          </a:xfrm>
          <a:prstGeom prst="rect">
            <a:avLst/>
          </a:prstGeom>
          <a:noFill/>
        </p:spPr>
        <p:txBody>
          <a:bodyPr wrap="square" rtlCol="0" anchor="ctr">
            <a:spAutoFit/>
          </a:bodyPr>
          <a:lstStyle/>
          <a:p>
            <a:r>
              <a:rPr lang="en-US" altLang="ko-KR" sz="4800" b="1" dirty="0">
                <a:solidFill>
                  <a:schemeClr val="bg1"/>
                </a:solidFill>
                <a:latin typeface="+mj-lt"/>
                <a:cs typeface="Arial" pitchFamily="34" charset="0"/>
              </a:rPr>
              <a:t>Conclusions</a:t>
            </a: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3989566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441977"/>
            <a:ext cx="12192001" cy="646331"/>
          </a:xfrm>
          <a:prstGeom prst="rect">
            <a:avLst/>
          </a:prstGeom>
          <a:noFill/>
        </p:spPr>
        <p:txBody>
          <a:bodyPr wrap="square" rtlCol="0" anchor="ctr">
            <a:spAutoFit/>
          </a:bodyPr>
          <a:lstStyle/>
          <a:p>
            <a:pPr algn="ctr"/>
            <a:r>
              <a:rPr lang="en-US" altLang="ko-KR" sz="3600" dirty="0">
                <a:solidFill>
                  <a:schemeClr val="bg1"/>
                </a:solidFill>
                <a:latin typeface="+mj-lt"/>
                <a:cs typeface="Arial" pitchFamily="34" charset="0"/>
              </a:rPr>
              <a:t>6. Conclusion</a:t>
            </a:r>
            <a:endParaRPr lang="ko-KR" altLang="en-US" sz="36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3365024"/>
          </a:xfrm>
          <a:prstGeom prst="rect">
            <a:avLst/>
          </a:prstGeom>
          <a:noFill/>
        </p:spPr>
        <p:txBody>
          <a:bodyPr wrap="square" rtlCol="0">
            <a:spAutoFit/>
          </a:bodyPr>
          <a:lstStyle/>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Another interesting direction would be to explicitly incorporate 3D priors and 3D knowledge about the scene. This can improve visual quality, and also produce better sequences when using challenging videos as input.</a:t>
            </a:r>
          </a:p>
          <a:p>
            <a:pPr rtl="0">
              <a:lnSpc>
                <a:spcPct val="150000"/>
              </a:lnSpc>
              <a:spcBef>
                <a:spcPts val="0"/>
              </a:spcBef>
              <a:spcAft>
                <a:spcPts val="0"/>
              </a:spcAft>
            </a:pPr>
            <a:endParaRPr lang="en-US" b="0" i="0" u="none" strike="noStrike" dirty="0">
              <a:solidFill>
                <a:schemeClr val="bg1"/>
              </a:solidFill>
              <a:effectLst/>
              <a:latin typeface="Arial" panose="020B0604020202020204" pitchFamily="34" charset="0"/>
            </a:endParaRPr>
          </a:p>
          <a:p>
            <a:pPr rtl="0">
              <a:lnSpc>
                <a:spcPct val="150000"/>
              </a:lnSpc>
              <a:spcBef>
                <a:spcPts val="0"/>
              </a:spcBef>
              <a:spcAft>
                <a:spcPts val="0"/>
              </a:spcAft>
            </a:pPr>
            <a:r>
              <a:rPr lang="en-US" b="0" i="0" u="none" strike="noStrike" dirty="0">
                <a:solidFill>
                  <a:schemeClr val="bg1"/>
                </a:solidFill>
                <a:effectLst/>
                <a:latin typeface="Arial" panose="020B0604020202020204" pitchFamily="34" charset="0"/>
              </a:rPr>
              <a:t>Lastly, in our current implementation the user is required to draw a mask. While we do not want to decide on a mask completely automatically (since we want the user to exert artistic control), it would be interesting to automatically detect several possible masks and suggest them to the user to facilitate exploration.</a:t>
            </a:r>
          </a:p>
        </p:txBody>
      </p:sp>
    </p:spTree>
    <p:extLst>
      <p:ext uri="{BB962C8B-B14F-4D97-AF65-F5344CB8AC3E}">
        <p14:creationId xmlns:p14="http://schemas.microsoft.com/office/powerpoint/2010/main" val="2346466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8EF26-7AD5-4E7F-95B3-9A57CF80C483}"/>
              </a:ext>
            </a:extLst>
          </p:cNvPr>
          <p:cNvSpPr txBox="1"/>
          <p:nvPr/>
        </p:nvSpPr>
        <p:spPr>
          <a:xfrm>
            <a:off x="6348549" y="2815673"/>
            <a:ext cx="4972593" cy="923330"/>
          </a:xfrm>
          <a:prstGeom prst="rect">
            <a:avLst/>
          </a:prstGeom>
          <a:noFill/>
        </p:spPr>
        <p:txBody>
          <a:bodyPr wrap="square" rtlCol="0" anchor="ctr">
            <a:spAutoFit/>
          </a:bodyPr>
          <a:lstStyle/>
          <a:p>
            <a:r>
              <a:rPr lang="en-US" altLang="ko-KR" sz="5400" dirty="0">
                <a:solidFill>
                  <a:schemeClr val="bg1"/>
                </a:solidFill>
                <a:cs typeface="Arial" pitchFamily="34" charset="0"/>
              </a:rPr>
              <a:t>THANK YOU</a:t>
            </a:r>
            <a:endParaRPr lang="ko-KR" altLang="en-US" sz="5400" dirty="0">
              <a:solidFill>
                <a:schemeClr val="bg1"/>
              </a:solidFill>
              <a:cs typeface="Arial" pitchFamily="34" charset="0"/>
            </a:endParaRPr>
          </a:p>
        </p:txBody>
      </p:sp>
    </p:spTree>
    <p:extLst>
      <p:ext uri="{BB962C8B-B14F-4D97-AF65-F5344CB8AC3E}">
        <p14:creationId xmlns:p14="http://schemas.microsoft.com/office/powerpoint/2010/main" val="821656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Introduction</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7" y="1674674"/>
            <a:ext cx="10477766" cy="1938992"/>
          </a:xfrm>
          <a:prstGeom prst="rect">
            <a:avLst/>
          </a:prstGeom>
          <a:noFill/>
        </p:spPr>
        <p:txBody>
          <a:bodyPr wrap="square" rtlCol="0">
            <a:spAutoFit/>
          </a:bodyPr>
          <a:lstStyle/>
          <a:p>
            <a:r>
              <a:rPr lang="en-US" altLang="ko-KR" sz="2000" dirty="0">
                <a:solidFill>
                  <a:schemeClr val="bg1"/>
                </a:solidFill>
                <a:cs typeface="Arial" pitchFamily="34" charset="0"/>
              </a:rPr>
              <a:t>One specific type of surreal manipulation is called a </a:t>
            </a:r>
            <a:r>
              <a:rPr lang="en-US" altLang="ko-KR" sz="2000" dirty="0" err="1">
                <a:solidFill>
                  <a:srgbClr val="FF0000"/>
                </a:solidFill>
                <a:cs typeface="Arial" pitchFamily="34" charset="0"/>
              </a:rPr>
              <a:t>cinemagraph</a:t>
            </a:r>
            <a:r>
              <a:rPr lang="en-US" altLang="ko-KR" sz="2000" dirty="0">
                <a:solidFill>
                  <a:schemeClr val="bg1"/>
                </a:solidFill>
                <a:cs typeface="Arial" pitchFamily="34" charset="0"/>
              </a:rPr>
              <a:t> — a video in which most areas are static, and some areas contain seamless repeating motion.</a:t>
            </a:r>
          </a:p>
          <a:p>
            <a:endParaRPr lang="en-US" altLang="ko-KR" sz="2000" dirty="0">
              <a:solidFill>
                <a:schemeClr val="bg1"/>
              </a:solidFill>
              <a:cs typeface="Arial" pitchFamily="34" charset="0"/>
            </a:endParaRPr>
          </a:p>
          <a:p>
            <a:pPr marL="457200" indent="-457200">
              <a:buAutoNum type="arabicParenBoth"/>
            </a:pPr>
            <a:r>
              <a:rPr lang="en-US" altLang="ko-KR" sz="2000" dirty="0">
                <a:solidFill>
                  <a:schemeClr val="bg1"/>
                </a:solidFill>
                <a:cs typeface="Arial" pitchFamily="34" charset="0"/>
              </a:rPr>
              <a:t>The input is a single image rather than a video.</a:t>
            </a:r>
          </a:p>
          <a:p>
            <a:pPr marL="457200" indent="-457200">
              <a:buAutoNum type="arabicParenBoth"/>
            </a:pPr>
            <a:endParaRPr lang="en-US" altLang="ko-KR" sz="2000" dirty="0">
              <a:solidFill>
                <a:schemeClr val="bg1"/>
              </a:solidFill>
              <a:cs typeface="Arial" pitchFamily="34" charset="0"/>
            </a:endParaRPr>
          </a:p>
          <a:p>
            <a:r>
              <a:rPr lang="en-US" altLang="ko-KR" sz="2000" dirty="0">
                <a:solidFill>
                  <a:schemeClr val="bg1"/>
                </a:solidFill>
                <a:cs typeface="Arial" pitchFamily="34" charset="0"/>
              </a:rPr>
              <a:t>(2) The desired output is a surreal visual such as a moving building.</a:t>
            </a:r>
          </a:p>
        </p:txBody>
      </p:sp>
      <p:pic>
        <p:nvPicPr>
          <p:cNvPr id="5" name="圖片 4">
            <a:extLst>
              <a:ext uri="{FF2B5EF4-FFF2-40B4-BE49-F238E27FC236}">
                <a16:creationId xmlns:a16="http://schemas.microsoft.com/office/drawing/2014/main" id="{73C42F31-E2A2-44C8-95CF-C939E084DFC6}"/>
              </a:ext>
            </a:extLst>
          </p:cNvPr>
          <p:cNvPicPr>
            <a:picLocks noChangeAspect="1"/>
          </p:cNvPicPr>
          <p:nvPr/>
        </p:nvPicPr>
        <p:blipFill>
          <a:blip r:embed="rId2"/>
          <a:stretch>
            <a:fillRect/>
          </a:stretch>
        </p:blipFill>
        <p:spPr>
          <a:xfrm>
            <a:off x="1964286" y="3842817"/>
            <a:ext cx="8263428" cy="2711705"/>
          </a:xfrm>
          <a:prstGeom prst="rect">
            <a:avLst/>
          </a:prstGeom>
        </p:spPr>
      </p:pic>
    </p:spTree>
    <p:extLst>
      <p:ext uri="{BB962C8B-B14F-4D97-AF65-F5344CB8AC3E}">
        <p14:creationId xmlns:p14="http://schemas.microsoft.com/office/powerpoint/2010/main" val="335855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Introduction</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7" y="1674674"/>
            <a:ext cx="10477766" cy="2862322"/>
          </a:xfrm>
          <a:prstGeom prst="rect">
            <a:avLst/>
          </a:prstGeom>
          <a:noFill/>
        </p:spPr>
        <p:txBody>
          <a:bodyPr wrap="square" rtlCol="0">
            <a:spAutoFit/>
          </a:bodyPr>
          <a:lstStyle/>
          <a:p>
            <a:pPr marL="457200" indent="-457200">
              <a:buFont typeface="+mj-lt"/>
              <a:buAutoNum type="arabicPeriod"/>
            </a:pPr>
            <a:r>
              <a:rPr lang="en-US" altLang="ko-KR" sz="2000" dirty="0">
                <a:solidFill>
                  <a:schemeClr val="bg1"/>
                </a:solidFill>
                <a:cs typeface="Arial" pitchFamily="34" charset="0"/>
              </a:rPr>
              <a:t>A fast two stage algorithm for detecting repeating patterns suitable for animated motion. The first stage efficiently solves a reduced 1D matching problem, and the second stage is extending that result to 2D using a CRF formulation.</a:t>
            </a:r>
          </a:p>
          <a:p>
            <a:pPr marL="457200" indent="-457200">
              <a:buFont typeface="+mj-lt"/>
              <a:buAutoNum type="arabicPeriod"/>
            </a:pPr>
            <a:endParaRPr lang="en-US" altLang="ko-KR" sz="2000" dirty="0">
              <a:solidFill>
                <a:schemeClr val="bg1"/>
              </a:solidFill>
              <a:cs typeface="Arial" pitchFamily="34" charset="0"/>
            </a:endParaRPr>
          </a:p>
          <a:p>
            <a:pPr marL="457200" indent="-457200">
              <a:buFont typeface="+mj-lt"/>
              <a:buAutoNum type="arabicPeriod"/>
            </a:pPr>
            <a:r>
              <a:rPr lang="en-US" altLang="ko-KR" sz="2000" dirty="0">
                <a:solidFill>
                  <a:schemeClr val="bg1"/>
                </a:solidFill>
                <a:cs typeface="Arial" pitchFamily="34" charset="0"/>
              </a:rPr>
              <a:t>A system that generates looping videos from a single image, that can create surreal motion which cannot be observed in datasets of real video.</a:t>
            </a:r>
          </a:p>
          <a:p>
            <a:pPr marL="457200" indent="-457200">
              <a:buFont typeface="+mj-lt"/>
              <a:buAutoNum type="arabicPeriod"/>
            </a:pPr>
            <a:endParaRPr lang="en-US" altLang="ko-KR" sz="2000" dirty="0">
              <a:solidFill>
                <a:schemeClr val="bg1"/>
              </a:solidFill>
              <a:cs typeface="Arial" pitchFamily="34" charset="0"/>
            </a:endParaRPr>
          </a:p>
          <a:p>
            <a:pPr marL="457200" indent="-457200">
              <a:buFont typeface="+mj-lt"/>
              <a:buAutoNum type="arabicPeriod"/>
            </a:pPr>
            <a:r>
              <a:rPr lang="en-US" altLang="ko-KR" sz="2000" dirty="0">
                <a:solidFill>
                  <a:schemeClr val="bg1"/>
                </a:solidFill>
                <a:cs typeface="Arial" pitchFamily="34" charset="0"/>
              </a:rPr>
              <a:t>An interactive mobile app for </a:t>
            </a:r>
            <a:r>
              <a:rPr lang="en-US" altLang="ko-KR" sz="2000" dirty="0" err="1">
                <a:solidFill>
                  <a:schemeClr val="bg1"/>
                </a:solidFill>
                <a:cs typeface="Arial" pitchFamily="34" charset="0"/>
              </a:rPr>
              <a:t>cinemagraph</a:t>
            </a:r>
            <a:r>
              <a:rPr lang="en-US" altLang="ko-KR" sz="2000" dirty="0">
                <a:solidFill>
                  <a:schemeClr val="bg1"/>
                </a:solidFill>
                <a:cs typeface="Arial" pitchFamily="34" charset="0"/>
              </a:rPr>
              <a:t> creation, usable by novices and experts alike.</a:t>
            </a:r>
          </a:p>
        </p:txBody>
      </p:sp>
    </p:spTree>
    <p:extLst>
      <p:ext uri="{BB962C8B-B14F-4D97-AF65-F5344CB8AC3E}">
        <p14:creationId xmlns:p14="http://schemas.microsoft.com/office/powerpoint/2010/main" val="264875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6601098" y="2857630"/>
            <a:ext cx="4979735" cy="830997"/>
          </a:xfrm>
          <a:prstGeom prst="rect">
            <a:avLst/>
          </a:prstGeom>
          <a:noFill/>
        </p:spPr>
        <p:txBody>
          <a:bodyPr wrap="square" rtlCol="0" anchor="ctr">
            <a:spAutoFit/>
          </a:bodyPr>
          <a:lstStyle/>
          <a:p>
            <a:r>
              <a:rPr lang="en-US" altLang="ko-KR" sz="4800" b="1" dirty="0">
                <a:solidFill>
                  <a:schemeClr val="bg1"/>
                </a:solidFill>
                <a:latin typeface="+mj-lt"/>
                <a:cs typeface="Arial" pitchFamily="34" charset="0"/>
              </a:rPr>
              <a:t>Related work</a:t>
            </a: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152372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Related work</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7" y="1674674"/>
            <a:ext cx="10477766" cy="3693319"/>
          </a:xfrm>
          <a:prstGeom prst="rect">
            <a:avLst/>
          </a:prstGeom>
          <a:noFill/>
        </p:spPr>
        <p:txBody>
          <a:bodyPr wrap="square" rtlCol="0">
            <a:spAutoFit/>
          </a:bodyPr>
          <a:lstStyle/>
          <a:p>
            <a:r>
              <a:rPr lang="en-US" altLang="ko-KR" sz="2400" b="1" dirty="0" err="1">
                <a:solidFill>
                  <a:schemeClr val="bg1"/>
                </a:solidFill>
                <a:cs typeface="Arial" pitchFamily="34" charset="0"/>
              </a:rPr>
              <a:t>Cinemagraphs</a:t>
            </a:r>
            <a:endParaRPr lang="en-US" altLang="ko-KR" sz="2400" b="1" dirty="0">
              <a:solidFill>
                <a:schemeClr val="bg1"/>
              </a:solidFill>
              <a:cs typeface="Arial" pitchFamily="34" charset="0"/>
            </a:endParaRPr>
          </a:p>
          <a:p>
            <a:endParaRPr lang="en-US" altLang="ko-KR" sz="2000" b="1" dirty="0">
              <a:solidFill>
                <a:schemeClr val="bg1"/>
              </a:solidFill>
              <a:cs typeface="Arial" pitchFamily="34" charset="0"/>
            </a:endParaRPr>
          </a:p>
          <a:p>
            <a:r>
              <a:rPr lang="en-US" altLang="ko-KR" dirty="0">
                <a:solidFill>
                  <a:schemeClr val="bg1"/>
                </a:solidFill>
                <a:cs typeface="Arial" pitchFamily="34" charset="0"/>
              </a:rPr>
              <a:t>Animating Pictures with Eulerian Motion Fields.</a:t>
            </a:r>
          </a:p>
          <a:p>
            <a:r>
              <a:rPr lang="en-US" altLang="ko-KR" sz="1400" u="sng" dirty="0">
                <a:solidFill>
                  <a:schemeClr val="bg1"/>
                </a:solidFill>
                <a:cs typeface="Arial" pitchFamily="34" charset="0"/>
              </a:rPr>
              <a:t>Aleksander </a:t>
            </a:r>
            <a:r>
              <a:rPr lang="en-US" altLang="ko-KR" sz="1400" u="sng" dirty="0" err="1">
                <a:solidFill>
                  <a:schemeClr val="bg1"/>
                </a:solidFill>
                <a:cs typeface="Arial" pitchFamily="34" charset="0"/>
              </a:rPr>
              <a:t>Holynski</a:t>
            </a:r>
            <a:r>
              <a:rPr lang="en-US" altLang="ko-KR" sz="1400" u="sng" dirty="0">
                <a:solidFill>
                  <a:schemeClr val="bg1"/>
                </a:solidFill>
                <a:cs typeface="Arial" pitchFamily="34" charset="0"/>
              </a:rPr>
              <a:t>, Brian </a:t>
            </a:r>
            <a:r>
              <a:rPr lang="en-US" altLang="ko-KR" sz="1400" u="sng" dirty="0" err="1">
                <a:solidFill>
                  <a:schemeClr val="bg1"/>
                </a:solidFill>
                <a:cs typeface="Arial" pitchFamily="34" charset="0"/>
              </a:rPr>
              <a:t>Curless</a:t>
            </a:r>
            <a:r>
              <a:rPr lang="en-US" altLang="ko-KR" sz="1400" u="sng" dirty="0">
                <a:solidFill>
                  <a:schemeClr val="bg1"/>
                </a:solidFill>
                <a:cs typeface="Arial" pitchFamily="34" charset="0"/>
              </a:rPr>
              <a:t>, Steven M Seitz, and Richard </a:t>
            </a:r>
            <a:r>
              <a:rPr lang="en-US" altLang="ko-KR" sz="1400" u="sng" dirty="0" err="1">
                <a:solidFill>
                  <a:schemeClr val="bg1"/>
                </a:solidFill>
                <a:cs typeface="Arial" pitchFamily="34" charset="0"/>
              </a:rPr>
              <a:t>Szeliski</a:t>
            </a:r>
            <a:r>
              <a:rPr lang="en-US" altLang="ko-KR" sz="1400" u="sng" dirty="0">
                <a:solidFill>
                  <a:schemeClr val="bg1"/>
                </a:solidFill>
                <a:cs typeface="Arial" pitchFamily="34" charset="0"/>
              </a:rPr>
              <a:t>. 2020</a:t>
            </a:r>
          </a:p>
          <a:p>
            <a:endParaRPr lang="en-US" altLang="ko-KR" sz="1400" u="sng" dirty="0">
              <a:solidFill>
                <a:schemeClr val="bg1"/>
              </a:solidFill>
              <a:cs typeface="Arial" pitchFamily="34" charset="0"/>
            </a:endParaRPr>
          </a:p>
          <a:p>
            <a:endParaRPr lang="en-US" altLang="ko-KR" sz="1400" u="sng" dirty="0">
              <a:solidFill>
                <a:schemeClr val="bg1"/>
              </a:solidFill>
              <a:cs typeface="Arial" pitchFamily="34" charset="0"/>
            </a:endParaRPr>
          </a:p>
          <a:p>
            <a:r>
              <a:rPr lang="en-US" altLang="ko-KR" sz="2400" b="1" dirty="0">
                <a:solidFill>
                  <a:schemeClr val="bg1"/>
                </a:solidFill>
                <a:cs typeface="Arial" pitchFamily="34" charset="0"/>
              </a:rPr>
              <a:t>Pattern Recognition</a:t>
            </a:r>
          </a:p>
          <a:p>
            <a:endParaRPr lang="en-US" altLang="ko-KR" sz="2400" b="1" dirty="0">
              <a:solidFill>
                <a:schemeClr val="bg1"/>
              </a:solidFill>
              <a:cs typeface="Arial" pitchFamily="34" charset="0"/>
            </a:endParaRPr>
          </a:p>
          <a:p>
            <a:r>
              <a:rPr lang="en-US" altLang="ko-KR" dirty="0">
                <a:solidFill>
                  <a:schemeClr val="bg1"/>
                </a:solidFill>
                <a:cs typeface="Arial" pitchFamily="34" charset="0"/>
              </a:rPr>
              <a:t>Image completion using efficient belief propagation via priority scheduling and dynamic pruning</a:t>
            </a:r>
          </a:p>
          <a:p>
            <a:r>
              <a:rPr lang="en-US" altLang="ko-KR" sz="1400" u="sng" dirty="0">
                <a:solidFill>
                  <a:schemeClr val="bg1"/>
                </a:solidFill>
                <a:cs typeface="Arial" pitchFamily="34" charset="0"/>
              </a:rPr>
              <a:t>Nikos </a:t>
            </a:r>
            <a:r>
              <a:rPr lang="en-US" altLang="ko-KR" sz="1400" u="sng" dirty="0" err="1">
                <a:solidFill>
                  <a:schemeClr val="bg1"/>
                </a:solidFill>
                <a:cs typeface="Arial" pitchFamily="34" charset="0"/>
              </a:rPr>
              <a:t>Komodakis</a:t>
            </a:r>
            <a:r>
              <a:rPr lang="en-US" altLang="ko-KR" sz="1400" u="sng" dirty="0">
                <a:solidFill>
                  <a:schemeClr val="bg1"/>
                </a:solidFill>
                <a:cs typeface="Arial" pitchFamily="34" charset="0"/>
              </a:rPr>
              <a:t> and Georgios </a:t>
            </a:r>
            <a:r>
              <a:rPr lang="en-US" altLang="ko-KR" sz="1400" u="sng" dirty="0" err="1">
                <a:solidFill>
                  <a:schemeClr val="bg1"/>
                </a:solidFill>
                <a:cs typeface="Arial" pitchFamily="34" charset="0"/>
              </a:rPr>
              <a:t>Tziritas</a:t>
            </a:r>
            <a:r>
              <a:rPr lang="en-US" altLang="ko-KR" sz="1400" u="sng" dirty="0">
                <a:solidFill>
                  <a:schemeClr val="bg1"/>
                </a:solidFill>
                <a:cs typeface="Arial" pitchFamily="34" charset="0"/>
              </a:rPr>
              <a:t>. 2007</a:t>
            </a:r>
          </a:p>
          <a:p>
            <a:endParaRPr lang="en-US" altLang="ko-KR" sz="1400" u="sng" dirty="0">
              <a:solidFill>
                <a:schemeClr val="bg1"/>
              </a:solidFill>
              <a:cs typeface="Arial" pitchFamily="34" charset="0"/>
            </a:endParaRPr>
          </a:p>
          <a:p>
            <a:r>
              <a:rPr lang="en-US" altLang="ko-KR" dirty="0">
                <a:solidFill>
                  <a:schemeClr val="bg1"/>
                </a:solidFill>
                <a:cs typeface="Arial" pitchFamily="34" charset="0"/>
              </a:rPr>
              <a:t>Shift-map image editing</a:t>
            </a:r>
          </a:p>
          <a:p>
            <a:r>
              <a:rPr lang="en-US" altLang="ko-KR" sz="1400" u="sng" dirty="0">
                <a:solidFill>
                  <a:schemeClr val="bg1"/>
                </a:solidFill>
                <a:cs typeface="Arial" pitchFamily="34" charset="0"/>
              </a:rPr>
              <a:t>Yael </a:t>
            </a:r>
            <a:r>
              <a:rPr lang="en-US" altLang="ko-KR" sz="1400" u="sng" dirty="0" err="1">
                <a:solidFill>
                  <a:schemeClr val="bg1"/>
                </a:solidFill>
                <a:cs typeface="Arial" pitchFamily="34" charset="0"/>
              </a:rPr>
              <a:t>Pritch</a:t>
            </a:r>
            <a:r>
              <a:rPr lang="en-US" altLang="ko-KR" sz="1400" u="sng" dirty="0">
                <a:solidFill>
                  <a:schemeClr val="bg1"/>
                </a:solidFill>
                <a:cs typeface="Arial" pitchFamily="34" charset="0"/>
              </a:rPr>
              <a:t>, </a:t>
            </a:r>
            <a:r>
              <a:rPr lang="en-US" altLang="ko-KR" sz="1400" u="sng" dirty="0" err="1">
                <a:solidFill>
                  <a:schemeClr val="bg1"/>
                </a:solidFill>
                <a:cs typeface="Arial" pitchFamily="34" charset="0"/>
              </a:rPr>
              <a:t>Eitam</a:t>
            </a:r>
            <a:r>
              <a:rPr lang="en-US" altLang="ko-KR" sz="1400" u="sng" dirty="0">
                <a:solidFill>
                  <a:schemeClr val="bg1"/>
                </a:solidFill>
                <a:cs typeface="Arial" pitchFamily="34" charset="0"/>
              </a:rPr>
              <a:t> </a:t>
            </a:r>
            <a:r>
              <a:rPr lang="en-US" altLang="ko-KR" sz="1400" u="sng" dirty="0" err="1">
                <a:solidFill>
                  <a:schemeClr val="bg1"/>
                </a:solidFill>
                <a:cs typeface="Arial" pitchFamily="34" charset="0"/>
              </a:rPr>
              <a:t>Kav-Venaki</a:t>
            </a:r>
            <a:r>
              <a:rPr lang="en-US" altLang="ko-KR" sz="1400" u="sng" dirty="0">
                <a:solidFill>
                  <a:schemeClr val="bg1"/>
                </a:solidFill>
                <a:cs typeface="Arial" pitchFamily="34" charset="0"/>
              </a:rPr>
              <a:t>, and Shmuel Peleg. 2009.</a:t>
            </a:r>
            <a:endParaRPr lang="en-US" altLang="ko-KR" u="sng" dirty="0">
              <a:solidFill>
                <a:schemeClr val="bg1"/>
              </a:solidFill>
              <a:cs typeface="Arial" pitchFamily="34" charset="0"/>
            </a:endParaRPr>
          </a:p>
        </p:txBody>
      </p:sp>
    </p:spTree>
    <p:extLst>
      <p:ext uri="{BB962C8B-B14F-4D97-AF65-F5344CB8AC3E}">
        <p14:creationId xmlns:p14="http://schemas.microsoft.com/office/powerpoint/2010/main" val="311375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6601098" y="2857630"/>
            <a:ext cx="4979735" cy="830997"/>
          </a:xfrm>
          <a:prstGeom prst="rect">
            <a:avLst/>
          </a:prstGeom>
          <a:noFill/>
        </p:spPr>
        <p:txBody>
          <a:bodyPr wrap="square" rtlCol="0" anchor="ctr">
            <a:spAutoFit/>
          </a:bodyPr>
          <a:lstStyle/>
          <a:p>
            <a:r>
              <a:rPr lang="en-US" altLang="ko-KR" sz="4800" b="1" dirty="0">
                <a:solidFill>
                  <a:schemeClr val="bg1"/>
                </a:solidFill>
                <a:latin typeface="+mj-lt"/>
                <a:cs typeface="Arial" pitchFamily="34" charset="0"/>
              </a:rPr>
              <a:t>Method</a:t>
            </a: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3722915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B56C8-2ECC-40CE-8512-1AB853C9BE30}"/>
              </a:ext>
            </a:extLst>
          </p:cNvPr>
          <p:cNvSpPr txBox="1"/>
          <p:nvPr/>
        </p:nvSpPr>
        <p:spPr>
          <a:xfrm>
            <a:off x="0" y="380422"/>
            <a:ext cx="12192001" cy="769441"/>
          </a:xfrm>
          <a:prstGeom prst="rect">
            <a:avLst/>
          </a:prstGeom>
          <a:noFill/>
        </p:spPr>
        <p:txBody>
          <a:bodyPr wrap="square" rtlCol="0" anchor="ctr">
            <a:spAutoFit/>
          </a:bodyPr>
          <a:lstStyle/>
          <a:p>
            <a:pPr algn="ctr"/>
            <a:r>
              <a:rPr lang="en-US" altLang="ko-KR" sz="4400" dirty="0">
                <a:solidFill>
                  <a:schemeClr val="bg1"/>
                </a:solidFill>
                <a:latin typeface="+mj-lt"/>
                <a:cs typeface="Arial" pitchFamily="34" charset="0"/>
              </a:rPr>
              <a:t>Overview</a:t>
            </a:r>
            <a:endParaRPr lang="ko-KR" altLang="en-US" sz="4400" dirty="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1032A2F9-3EF9-44B9-BF83-23E2DEDB905D}"/>
              </a:ext>
            </a:extLst>
          </p:cNvPr>
          <p:cNvSpPr txBox="1"/>
          <p:nvPr/>
        </p:nvSpPr>
        <p:spPr>
          <a:xfrm>
            <a:off x="857116" y="1397247"/>
            <a:ext cx="10477766" cy="2308324"/>
          </a:xfrm>
          <a:prstGeom prst="rect">
            <a:avLst/>
          </a:prstGeom>
          <a:noFill/>
        </p:spPr>
        <p:txBody>
          <a:bodyPr wrap="square" rtlCol="0">
            <a:spAutoFit/>
          </a:bodyPr>
          <a:lstStyle/>
          <a:p>
            <a:pPr marL="342900" indent="-342900" rtl="0">
              <a:spcBef>
                <a:spcPts val="0"/>
              </a:spcBef>
              <a:spcAft>
                <a:spcPts val="0"/>
              </a:spcAft>
              <a:buFont typeface="+mj-lt"/>
              <a:buAutoNum type="arabicPeriod"/>
            </a:pPr>
            <a:r>
              <a:rPr lang="en-US" sz="1800" b="0" i="0" u="none" strike="noStrike" dirty="0">
                <a:solidFill>
                  <a:schemeClr val="bg1"/>
                </a:solidFill>
                <a:effectLst/>
                <a:latin typeface="Arial" panose="020B0604020202020204" pitchFamily="34" charset="0"/>
              </a:rPr>
              <a:t>Detect image repetitions along a 1D curve, centered in the mask and aligned with the specified direction of motion.</a:t>
            </a:r>
          </a:p>
          <a:p>
            <a:pPr marL="342900" indent="-342900" rtl="0">
              <a:spcBef>
                <a:spcPts val="0"/>
              </a:spcBef>
              <a:spcAft>
                <a:spcPts val="0"/>
              </a:spcAft>
              <a:buFont typeface="+mj-lt"/>
              <a:buAutoNum type="arabicPeriod"/>
            </a:pPr>
            <a:endParaRPr lang="en-US" sz="1800" b="0" i="0" u="none" strike="noStrike" dirty="0">
              <a:solidFill>
                <a:schemeClr val="bg1"/>
              </a:solidFill>
              <a:effectLst/>
              <a:latin typeface="Arial" panose="020B0604020202020204" pitchFamily="34" charset="0"/>
            </a:endParaRPr>
          </a:p>
          <a:p>
            <a:pPr marL="342900" indent="-342900" rtl="0">
              <a:spcBef>
                <a:spcPts val="0"/>
              </a:spcBef>
              <a:spcAft>
                <a:spcPts val="0"/>
              </a:spcAft>
              <a:buFont typeface="+mj-lt"/>
              <a:buAutoNum type="arabicPeriod"/>
            </a:pPr>
            <a:r>
              <a:rPr lang="en-US" sz="1800" b="0" i="0" u="none" strike="noStrike" dirty="0">
                <a:solidFill>
                  <a:schemeClr val="bg1"/>
                </a:solidFill>
                <a:effectLst/>
                <a:latin typeface="Arial" panose="020B0604020202020204" pitchFamily="34" charset="0"/>
              </a:rPr>
              <a:t>Calculate a fixed set of displacement vectors from the offsets obtained in (1), to act as labels for a CRF. Solve the CRF to assign a suitable vector for each pixel inside the mask.</a:t>
            </a:r>
          </a:p>
          <a:p>
            <a:pPr marL="342900" indent="-342900" rtl="0">
              <a:spcBef>
                <a:spcPts val="0"/>
              </a:spcBef>
              <a:spcAft>
                <a:spcPts val="0"/>
              </a:spcAft>
              <a:buFont typeface="+mj-lt"/>
              <a:buAutoNum type="arabicPeriod"/>
            </a:pPr>
            <a:endParaRPr lang="en-US" sz="1800" b="0" i="0" u="none" strike="noStrike" dirty="0">
              <a:solidFill>
                <a:schemeClr val="bg1"/>
              </a:solidFill>
              <a:effectLst/>
              <a:latin typeface="Arial" panose="020B0604020202020204" pitchFamily="34" charset="0"/>
            </a:endParaRPr>
          </a:p>
          <a:p>
            <a:pPr marL="342900" indent="-342900" rtl="0">
              <a:spcBef>
                <a:spcPts val="0"/>
              </a:spcBef>
              <a:spcAft>
                <a:spcPts val="0"/>
              </a:spcAft>
              <a:buFont typeface="+mj-lt"/>
              <a:buAutoNum type="arabicPeriod"/>
            </a:pPr>
            <a:r>
              <a:rPr lang="en-US" sz="1800" b="0" i="0" u="none" strike="noStrike" dirty="0">
                <a:solidFill>
                  <a:schemeClr val="bg1"/>
                </a:solidFill>
                <a:effectLst/>
                <a:latin typeface="Arial" panose="020B0604020202020204" pitchFamily="34" charset="0"/>
              </a:rPr>
              <a:t>For each frame of the output video, perform two warps of the input image, one a suitable distance along the calculated displacement field and a second one along its inverse, and blend</a:t>
            </a:r>
          </a:p>
        </p:txBody>
      </p:sp>
      <p:pic>
        <p:nvPicPr>
          <p:cNvPr id="4" name="圖片 3">
            <a:extLst>
              <a:ext uri="{FF2B5EF4-FFF2-40B4-BE49-F238E27FC236}">
                <a16:creationId xmlns:a16="http://schemas.microsoft.com/office/drawing/2014/main" id="{0B2E9AA2-758E-4D1C-9529-B690D3D2FF9D}"/>
              </a:ext>
            </a:extLst>
          </p:cNvPr>
          <p:cNvPicPr>
            <a:picLocks noChangeAspect="1"/>
          </p:cNvPicPr>
          <p:nvPr/>
        </p:nvPicPr>
        <p:blipFill>
          <a:blip r:embed="rId2"/>
          <a:stretch>
            <a:fillRect/>
          </a:stretch>
        </p:blipFill>
        <p:spPr>
          <a:xfrm>
            <a:off x="1609125" y="3876011"/>
            <a:ext cx="8973749" cy="2981989"/>
          </a:xfrm>
          <a:prstGeom prst="rect">
            <a:avLst/>
          </a:prstGeom>
        </p:spPr>
      </p:pic>
    </p:spTree>
    <p:extLst>
      <p:ext uri="{BB962C8B-B14F-4D97-AF65-F5344CB8AC3E}">
        <p14:creationId xmlns:p14="http://schemas.microsoft.com/office/powerpoint/2010/main" val="2302081663"/>
      </p:ext>
    </p:extLst>
  </p:cSld>
  <p:clrMapOvr>
    <a:masterClrMapping/>
  </p:clrMapOvr>
</p:sld>
</file>

<file path=ppt/theme/theme1.xml><?xml version="1.0" encoding="utf-8"?>
<a:theme xmlns:a="http://schemas.openxmlformats.org/drawingml/2006/main" name="Cover and End Slide Master">
  <a:themeElements>
    <a:clrScheme name="ALLPPT-607">
      <a:dk1>
        <a:sysClr val="windowText" lastClr="000000"/>
      </a:dk1>
      <a:lt1>
        <a:sysClr val="window" lastClr="FFFFFF"/>
      </a:lt1>
      <a:dk2>
        <a:srgbClr val="44546A"/>
      </a:dk2>
      <a:lt2>
        <a:srgbClr val="E7E6E6"/>
      </a:lt2>
      <a:accent1>
        <a:srgbClr val="1FFBFD"/>
      </a:accent1>
      <a:accent2>
        <a:srgbClr val="0AA6ED"/>
      </a:accent2>
      <a:accent3>
        <a:srgbClr val="0085F2"/>
      </a:accent3>
      <a:accent4>
        <a:srgbClr val="125AC4"/>
      </a:accent4>
      <a:accent5>
        <a:srgbClr val="00307E"/>
      </a:accent5>
      <a:accent6>
        <a:srgbClr val="00001F"/>
      </a:accent6>
      <a:hlink>
        <a:srgbClr val="FFFFFF"/>
      </a:hlink>
      <a:folHlink>
        <a:srgbClr val="262626"/>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607">
      <a:dk1>
        <a:sysClr val="windowText" lastClr="000000"/>
      </a:dk1>
      <a:lt1>
        <a:sysClr val="window" lastClr="FFFFFF"/>
      </a:lt1>
      <a:dk2>
        <a:srgbClr val="44546A"/>
      </a:dk2>
      <a:lt2>
        <a:srgbClr val="E7E6E6"/>
      </a:lt2>
      <a:accent1>
        <a:srgbClr val="02ECEC"/>
      </a:accent1>
      <a:accent2>
        <a:srgbClr val="0AA6ED"/>
      </a:accent2>
      <a:accent3>
        <a:srgbClr val="0085F2"/>
      </a:accent3>
      <a:accent4>
        <a:srgbClr val="125AC4"/>
      </a:accent4>
      <a:accent5>
        <a:srgbClr val="00307E"/>
      </a:accent5>
      <a:accent6>
        <a:srgbClr val="000096"/>
      </a:accent6>
      <a:hlink>
        <a:srgbClr val="FFFFFF"/>
      </a:hlink>
      <a:folHlink>
        <a:srgbClr val="262626"/>
      </a:folHlink>
    </a:clrScheme>
    <a:fontScheme name="Allpp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607">
      <a:dk1>
        <a:sysClr val="windowText" lastClr="000000"/>
      </a:dk1>
      <a:lt1>
        <a:sysClr val="window" lastClr="FFFFFF"/>
      </a:lt1>
      <a:dk2>
        <a:srgbClr val="44546A"/>
      </a:dk2>
      <a:lt2>
        <a:srgbClr val="E7E6E6"/>
      </a:lt2>
      <a:accent1>
        <a:srgbClr val="1FFBFD"/>
      </a:accent1>
      <a:accent2>
        <a:srgbClr val="0AA6ED"/>
      </a:accent2>
      <a:accent3>
        <a:srgbClr val="0085F2"/>
      </a:accent3>
      <a:accent4>
        <a:srgbClr val="125AC4"/>
      </a:accent4>
      <a:accent5>
        <a:srgbClr val="00307E"/>
      </a:accent5>
      <a:accent6>
        <a:srgbClr val="00001F"/>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4687</TotalTime>
  <Words>1726</Words>
  <Application>Microsoft Office PowerPoint</Application>
  <PresentationFormat>寬螢幕</PresentationFormat>
  <Paragraphs>116</Paragraphs>
  <Slides>32</Slides>
  <Notes>0</Notes>
  <HiddenSlides>0</HiddenSlides>
  <MMClips>7</MMClips>
  <ScaleCrop>false</ScaleCrop>
  <HeadingPairs>
    <vt:vector size="6" baseType="variant">
      <vt:variant>
        <vt:lpstr>使用字型</vt:lpstr>
      </vt:variant>
      <vt:variant>
        <vt:i4>3</vt:i4>
      </vt:variant>
      <vt:variant>
        <vt:lpstr>佈景主題</vt:lpstr>
      </vt:variant>
      <vt:variant>
        <vt:i4>3</vt:i4>
      </vt:variant>
      <vt:variant>
        <vt:lpstr>投影片標題</vt:lpstr>
      </vt:variant>
      <vt:variant>
        <vt:i4>32</vt:i4>
      </vt:variant>
    </vt:vector>
  </HeadingPairs>
  <TitlesOfParts>
    <vt:vector size="38" baseType="lpstr">
      <vt:lpstr>Arial</vt:lpstr>
      <vt:lpstr>Calibri</vt:lpstr>
      <vt:lpstr>Cambria Math</vt:lpstr>
      <vt:lpstr>Cover and End Slide Master</vt:lpstr>
      <vt:lpstr>Contents Slide Master</vt:lpstr>
      <vt:lpstr>Section Break Slide Master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chon kit chou</cp:lastModifiedBy>
  <cp:revision>81</cp:revision>
  <dcterms:created xsi:type="dcterms:W3CDTF">2020-01-20T05:08:25Z</dcterms:created>
  <dcterms:modified xsi:type="dcterms:W3CDTF">2022-10-05T07:06:59Z</dcterms:modified>
</cp:coreProperties>
</file>