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330" r:id="rId6"/>
    <p:sldId id="334" r:id="rId7"/>
    <p:sldId id="271" r:id="rId8"/>
    <p:sldId id="311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4" r:id="rId19"/>
    <p:sldId id="325" r:id="rId20"/>
    <p:sldId id="326" r:id="rId21"/>
    <p:sldId id="323" r:id="rId22"/>
    <p:sldId id="328" r:id="rId23"/>
    <p:sldId id="293" r:id="rId24"/>
    <p:sldId id="329" r:id="rId25"/>
    <p:sldId id="331" r:id="rId26"/>
    <p:sldId id="332" r:id="rId27"/>
    <p:sldId id="333" r:id="rId28"/>
    <p:sldId id="310" r:id="rId29"/>
    <p:sldId id="309" r:id="rId30"/>
    <p:sldId id="30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83529" autoAdjust="0"/>
  </p:normalViewPr>
  <p:slideViewPr>
    <p:cSldViewPr snapToGrid="0">
      <p:cViewPr varScale="1">
        <p:scale>
          <a:sx n="95" d="100"/>
          <a:sy n="95" d="100"/>
        </p:scale>
        <p:origin x="126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A56D6-8B81-4DF4-BB7B-E311C676844B}" type="datetimeFigureOut">
              <a:rPr lang="zh-TW" altLang="en-US" smtClean="0"/>
              <a:t>2022/9/27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46070-D4DD-4432-96AE-9BB226FFE5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07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46070-D4DD-4432-96AE-9BB226FFE5B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21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46070-D4DD-4432-96AE-9BB226FFE5B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64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一張含有 麥克筆 的圖片&#10;&#10;自動產生的描述">
            <a:extLst>
              <a:ext uri="{FF2B5EF4-FFF2-40B4-BE49-F238E27FC236}">
                <a16:creationId xmlns:a16="http://schemas.microsoft.com/office/drawing/2014/main" id="{9E8730DD-BD30-5D57-DBB9-E172B30F28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b="6621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9C10B4-E6CF-4138-A430-ADE3DCF0F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9A08B30-802F-44BB-8817-40AAE17DB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FB93F8E6-40C5-4DF8-B869-00349BD46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92F11168-D396-4144-85AC-4ACEAA95C043}"/>
              </a:ext>
            </a:extLst>
          </p:cNvPr>
          <p:cNvSpPr txBox="1">
            <a:spLocks/>
          </p:cNvSpPr>
          <p:nvPr/>
        </p:nvSpPr>
        <p:spPr>
          <a:xfrm>
            <a:off x="1915127" y="2112066"/>
            <a:ext cx="8361229" cy="1417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TW" sz="4400" b="1" dirty="0">
                <a:solidFill>
                  <a:schemeClr val="bg1"/>
                </a:solidFill>
                <a:latin typeface="+mj-lt"/>
              </a:rPr>
              <a:t>Weakly Supervised Video Moment Retrieval From Text Queries </a:t>
            </a:r>
            <a:endParaRPr lang="en-US" altLang="zh-TW" sz="4400" b="1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D83E646-C5CD-4538-BB21-C2F11F219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7043214" cy="108623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altLang="zh-TW" sz="2000" dirty="0" err="1">
                <a:solidFill>
                  <a:schemeClr val="bg1"/>
                </a:solidFill>
              </a:rPr>
              <a:t>Niluthpol</a:t>
            </a:r>
            <a:r>
              <a:rPr lang="en-US" altLang="zh-TW" sz="2000" dirty="0">
                <a:solidFill>
                  <a:schemeClr val="bg1"/>
                </a:solidFill>
              </a:rPr>
              <a:t> Chowdhury </a:t>
            </a:r>
            <a:r>
              <a:rPr lang="en-US" altLang="zh-TW" sz="2000" dirty="0" err="1">
                <a:solidFill>
                  <a:schemeClr val="bg1"/>
                </a:solidFill>
              </a:rPr>
              <a:t>Mithun</a:t>
            </a:r>
            <a:r>
              <a:rPr lang="en-US" altLang="zh-TW" sz="2000" dirty="0">
                <a:solidFill>
                  <a:schemeClr val="bg1"/>
                </a:solidFill>
              </a:rPr>
              <a:t>* , Sujoy Paul* , Amit K. Roy-Chowdhury Electrical and Computer Engineering, University of California, Riverside</a:t>
            </a:r>
          </a:p>
        </p:txBody>
      </p:sp>
    </p:spTree>
    <p:extLst>
      <p:ext uri="{BB962C8B-B14F-4D97-AF65-F5344CB8AC3E}">
        <p14:creationId xmlns:p14="http://schemas.microsoft.com/office/powerpoint/2010/main" val="248410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432CD2-658B-58F3-6260-A0F7D86C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3.1. Network Structure and Features</a:t>
            </a:r>
            <a:endParaRPr lang="zh-TW" altLang="en-US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093231DF-DA16-298D-F188-5FF19C579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/>
          <a:lstStyle/>
          <a:p>
            <a:r>
              <a:rPr lang="en-US" altLang="zh-TW" dirty="0"/>
              <a:t>Text Representation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GRU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415B95E-BF76-DFD8-D9BB-6CD610D9F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655" y="2171700"/>
            <a:ext cx="6716062" cy="1333686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310D35E-C4A7-E725-95A9-577650EF1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403" y="3788229"/>
            <a:ext cx="6102887" cy="27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8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432CD2-658B-58F3-6260-A0F7D86C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3.1. Network Structure and Features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內容版面配置區 2">
                <a:extLst>
                  <a:ext uri="{FF2B5EF4-FFF2-40B4-BE49-F238E27FC236}">
                    <a16:creationId xmlns:a16="http://schemas.microsoft.com/office/drawing/2014/main" id="{093231DF-DA16-298D-F188-5FF19C5790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599" y="2286000"/>
                <a:ext cx="6757517" cy="4064557"/>
              </a:xfrm>
            </p:spPr>
            <p:txBody>
              <a:bodyPr/>
              <a:lstStyle/>
              <a:p>
                <a:r>
                  <a:rPr lang="en-US" altLang="zh-TW" dirty="0"/>
                  <a:t>GRU</a:t>
                </a:r>
              </a:p>
              <a:p>
                <a:pPr lvl="1"/>
                <a:r>
                  <a:rPr lang="en-US" altLang="zh-TW" dirty="0"/>
                  <a:t>The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activation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TW" dirty="0"/>
                  <a:t> of the GRU at time t is a linear interpolation between the previous activation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TW" dirty="0"/>
                  <a:t> and the candidate activation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內容版面配置區 2">
                <a:extLst>
                  <a:ext uri="{FF2B5EF4-FFF2-40B4-BE49-F238E27FC236}">
                    <a16:creationId xmlns:a16="http://schemas.microsoft.com/office/drawing/2014/main" id="{093231DF-DA16-298D-F188-5FF19C5790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599" y="2286000"/>
                <a:ext cx="6757517" cy="4064557"/>
              </a:xfrm>
              <a:blipFill>
                <a:blip r:embed="rId2"/>
                <a:stretch>
                  <a:fillRect l="-812" t="-11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594A5387-A0F2-FFB0-4924-8326D2B5C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345" y="1788607"/>
            <a:ext cx="3429402" cy="241640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ACC34AA-82D1-777D-30C9-88F1568DA4D9}"/>
              </a:ext>
            </a:extLst>
          </p:cNvPr>
          <p:cNvSpPr/>
          <p:nvPr/>
        </p:nvSpPr>
        <p:spPr>
          <a:xfrm>
            <a:off x="8959982" y="2855715"/>
            <a:ext cx="676388" cy="6652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EEEF01B1-90F1-FCE5-A0DC-BC801EBE1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16564" y="3955281"/>
                <a:ext cx="4008201" cy="6368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1 − </m:t>
                          </m:r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TW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EEEF01B1-90F1-FCE5-A0DC-BC801EBE1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564" y="3955281"/>
                <a:ext cx="4008201" cy="636816"/>
              </a:xfrm>
              <a:prstGeom prst="rect">
                <a:avLst/>
              </a:prstGeom>
              <a:blipFill>
                <a:blip r:embed="rId4"/>
                <a:stretch>
                  <a:fillRect t="-9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83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432CD2-658B-58F3-6260-A0F7D86C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3.1. Network Structure and Features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內容版面配置區 2">
                <a:extLst>
                  <a:ext uri="{FF2B5EF4-FFF2-40B4-BE49-F238E27FC236}">
                    <a16:creationId xmlns:a16="http://schemas.microsoft.com/office/drawing/2014/main" id="{093231DF-DA16-298D-F188-5FF19C5790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599" y="2286000"/>
                <a:ext cx="6757517" cy="4064557"/>
              </a:xfrm>
            </p:spPr>
            <p:txBody>
              <a:bodyPr/>
              <a:lstStyle/>
              <a:p>
                <a:r>
                  <a:rPr lang="en-US" altLang="zh-TW" dirty="0"/>
                  <a:t>GRU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1 − 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d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where an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update gate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decides how much the unit updates its activation, or content. The update gate is computed by</a:t>
                </a:r>
              </a:p>
            </p:txBody>
          </p:sp>
        </mc:Choice>
        <mc:Fallback xmlns="">
          <p:sp>
            <p:nvSpPr>
              <p:cNvPr id="10" name="內容版面配置區 2">
                <a:extLst>
                  <a:ext uri="{FF2B5EF4-FFF2-40B4-BE49-F238E27FC236}">
                    <a16:creationId xmlns:a16="http://schemas.microsoft.com/office/drawing/2014/main" id="{093231DF-DA16-298D-F188-5FF19C5790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599" y="2286000"/>
                <a:ext cx="6757517" cy="4064557"/>
              </a:xfrm>
              <a:blipFill>
                <a:blip r:embed="rId2"/>
                <a:stretch>
                  <a:fillRect l="-812" t="-1199" r="-13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594A5387-A0F2-FFB0-4924-8326D2B5C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345" y="1788607"/>
            <a:ext cx="3429402" cy="241640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ACC34AA-82D1-777D-30C9-88F1568DA4D9}"/>
              </a:ext>
            </a:extLst>
          </p:cNvPr>
          <p:cNvSpPr/>
          <p:nvPr/>
        </p:nvSpPr>
        <p:spPr>
          <a:xfrm>
            <a:off x="9154049" y="2361363"/>
            <a:ext cx="401934" cy="37179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A2BA8F9-0FBF-0847-4C90-6B6FF51A32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06515" y="4205016"/>
                <a:ext cx="4008201" cy="6368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A2BA8F9-0FBF-0847-4C90-6B6FF51A3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515" y="4205016"/>
                <a:ext cx="4008201" cy="6368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9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432CD2-658B-58F3-6260-A0F7D86C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3.1. Network Structure and Features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內容版面配置區 2">
                <a:extLst>
                  <a:ext uri="{FF2B5EF4-FFF2-40B4-BE49-F238E27FC236}">
                    <a16:creationId xmlns:a16="http://schemas.microsoft.com/office/drawing/2014/main" id="{093231DF-DA16-298D-F188-5FF19C5790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286000"/>
                <a:ext cx="6265148" cy="4064557"/>
              </a:xfrm>
            </p:spPr>
            <p:txBody>
              <a:bodyPr/>
              <a:lstStyle/>
              <a:p>
                <a:r>
                  <a:rPr lang="en-US" altLang="zh-TW" dirty="0"/>
                  <a:t>GRU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1 − 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d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pPr marL="530352" lvl="1" indent="0">
                  <a:buNone/>
                </a:pPr>
                <a:endParaRPr lang="en-US" altLang="zh-TW" dirty="0"/>
              </a:p>
              <a:p>
                <a:pPr marL="530352" lvl="1" indent="0">
                  <a:buNone/>
                </a:pPr>
                <a:endParaRPr lang="en-US" altLang="zh-TW" dirty="0"/>
              </a:p>
              <a:p>
                <a:pPr lvl="1"/>
                <a:r>
                  <a:rPr lang="en-US" altLang="zh-TW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is a set of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reset gates</a:t>
                </a:r>
                <a:r>
                  <a:rPr lang="en-US" altLang="zh-TW" dirty="0"/>
                  <a:t> and  is an element-wise multiplication. </a:t>
                </a:r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/>
              </a:p>
            </p:txBody>
          </p:sp>
        </mc:Choice>
        <mc:Fallback xmlns="">
          <p:sp>
            <p:nvSpPr>
              <p:cNvPr id="10" name="內容版面配置區 2">
                <a:extLst>
                  <a:ext uri="{FF2B5EF4-FFF2-40B4-BE49-F238E27FC236}">
                    <a16:creationId xmlns:a16="http://schemas.microsoft.com/office/drawing/2014/main" id="{093231DF-DA16-298D-F188-5FF19C5790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286000"/>
                <a:ext cx="6265148" cy="4064557"/>
              </a:xfrm>
              <a:blipFill>
                <a:blip r:embed="rId2"/>
                <a:stretch>
                  <a:fillRect l="-875" t="-11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594A5387-A0F2-FFB0-4924-8326D2B5C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345" y="1788607"/>
            <a:ext cx="3429402" cy="241640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ACC34AA-82D1-777D-30C9-88F1568DA4D9}"/>
              </a:ext>
            </a:extLst>
          </p:cNvPr>
          <p:cNvSpPr/>
          <p:nvPr/>
        </p:nvSpPr>
        <p:spPr>
          <a:xfrm>
            <a:off x="10346454" y="2926471"/>
            <a:ext cx="554334" cy="5025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A2BA8F9-0FBF-0847-4C90-6B6FF51A32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5595" y="3681462"/>
                <a:ext cx="4008201" cy="6368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altLang="zh-TW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𝑡𝑎𝑛h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A2BA8F9-0FBF-0847-4C90-6B6FF51A3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595" y="3681462"/>
                <a:ext cx="4008201" cy="636816"/>
              </a:xfrm>
              <a:prstGeom prst="rect">
                <a:avLst/>
              </a:prstGeom>
              <a:blipFill>
                <a:blip r:embed="rId4"/>
                <a:stretch>
                  <a:fillRect t="-9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298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432CD2-658B-58F3-6260-A0F7D86C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3.1. Network Structure and Features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內容版面配置區 2">
                <a:extLst>
                  <a:ext uri="{FF2B5EF4-FFF2-40B4-BE49-F238E27FC236}">
                    <a16:creationId xmlns:a16="http://schemas.microsoft.com/office/drawing/2014/main" id="{093231DF-DA16-298D-F188-5FF19C5790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286000"/>
                <a:ext cx="6265148" cy="4064557"/>
              </a:xfrm>
            </p:spPr>
            <p:txBody>
              <a:bodyPr/>
              <a:lstStyle/>
              <a:p>
                <a:r>
                  <a:rPr lang="en-US" altLang="zh-TW" dirty="0"/>
                  <a:t>GRU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1 − 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d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𝑡𝑎𝑛h</m:t>
                        </m:r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𝑊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The reset gate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is computed similarly to the update gate:</a:t>
                </a:r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/>
              </a:p>
            </p:txBody>
          </p:sp>
        </mc:Choice>
        <mc:Fallback xmlns="">
          <p:sp>
            <p:nvSpPr>
              <p:cNvPr id="10" name="內容版面配置區 2">
                <a:extLst>
                  <a:ext uri="{FF2B5EF4-FFF2-40B4-BE49-F238E27FC236}">
                    <a16:creationId xmlns:a16="http://schemas.microsoft.com/office/drawing/2014/main" id="{093231DF-DA16-298D-F188-5FF19C5790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286000"/>
                <a:ext cx="6265148" cy="4064557"/>
              </a:xfrm>
              <a:blipFill>
                <a:blip r:embed="rId2"/>
                <a:stretch>
                  <a:fillRect l="-875" t="-11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594A5387-A0F2-FFB0-4924-8326D2B5C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345" y="1788607"/>
            <a:ext cx="3429402" cy="241640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ACC34AA-82D1-777D-30C9-88F1568DA4D9}"/>
              </a:ext>
            </a:extLst>
          </p:cNvPr>
          <p:cNvSpPr/>
          <p:nvPr/>
        </p:nvSpPr>
        <p:spPr>
          <a:xfrm>
            <a:off x="10346454" y="2926471"/>
            <a:ext cx="554334" cy="5025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A2BA8F9-0FBF-0847-4C90-6B6FF51A32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55305" y="5078183"/>
                <a:ext cx="4008201" cy="6368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altLang="zh-TW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zh-TW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TW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TW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A2BA8F9-0FBF-0847-4C90-6B6FF51A3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305" y="5078183"/>
                <a:ext cx="4008201" cy="6368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31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432CD2-658B-58F3-6260-A0F7D86C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3.1. Network Structure and Features</a:t>
            </a:r>
            <a:endParaRPr lang="zh-TW" altLang="en-US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093231DF-DA16-298D-F188-5FF19C579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724399" cy="4345912"/>
          </a:xfrm>
        </p:spPr>
        <p:txBody>
          <a:bodyPr>
            <a:normAutofit fontScale="92500"/>
          </a:bodyPr>
          <a:lstStyle/>
          <a:p>
            <a:r>
              <a:rPr lang="en-US" altLang="zh-TW" dirty="0"/>
              <a:t>Text Representation</a:t>
            </a:r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/>
              <a:t>Video Representation</a:t>
            </a:r>
          </a:p>
          <a:p>
            <a:pPr lvl="1"/>
            <a:r>
              <a:rPr lang="en-US" altLang="zh-TW" dirty="0"/>
              <a:t>We utilize </a:t>
            </a:r>
            <a:r>
              <a:rPr lang="en-US" altLang="zh-TW" dirty="0">
                <a:solidFill>
                  <a:srgbClr val="FF0000"/>
                </a:solidFill>
              </a:rPr>
              <a:t>pre-trained </a:t>
            </a:r>
            <a:r>
              <a:rPr lang="en-US" altLang="zh-TW" dirty="0"/>
              <a:t>convolutional neural network models as the expert network for encoding videos.</a:t>
            </a:r>
          </a:p>
          <a:p>
            <a:pPr lvl="1"/>
            <a:r>
              <a:rPr lang="en-US" altLang="zh-TW" dirty="0"/>
              <a:t>we utilize </a:t>
            </a:r>
            <a:r>
              <a:rPr lang="en-US" altLang="zh-TW" dirty="0">
                <a:solidFill>
                  <a:srgbClr val="FF0000"/>
                </a:solidFill>
              </a:rPr>
              <a:t>C3D model </a:t>
            </a:r>
            <a:r>
              <a:rPr lang="en-US" altLang="zh-TW" dirty="0"/>
              <a:t> for feature extraction from every 16 frames of video for the Charades-STA dataset. A </a:t>
            </a:r>
            <a:r>
              <a:rPr lang="en-US" altLang="zh-TW" i="0" dirty="0">
                <a:solidFill>
                  <a:srgbClr val="FF0000"/>
                </a:solidFill>
              </a:rPr>
              <a:t>16 layer </a:t>
            </a:r>
            <a:r>
              <a:rPr lang="en-US" altLang="zh-TW" dirty="0">
                <a:solidFill>
                  <a:srgbClr val="FF0000"/>
                </a:solidFill>
              </a:rPr>
              <a:t>VGG </a:t>
            </a:r>
            <a:r>
              <a:rPr lang="en-US" altLang="zh-TW" dirty="0"/>
              <a:t>model  is used for frame-level feature extraction in experiments on DiDeMo dataset.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415B95E-BF76-DFD8-D9BB-6CD610D9F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849" y="1990830"/>
            <a:ext cx="6716062" cy="133368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FFCB291-73AD-AD72-C710-11FF4FBC0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48436"/>
            <a:ext cx="5987038" cy="152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51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0F86BA4-19C5-4A27-37FB-35F0278332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3875" y="2265902"/>
                <a:ext cx="6675734" cy="430572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After the feature extraction process, we have a training set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pPr lvl="1"/>
                <a:r>
                  <a:rPr lang="en-US" altLang="zh-TW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TW" dirty="0"/>
                  <a:t> is the number of training pairs</a:t>
                </a:r>
              </a:p>
              <a:p>
                <a:pPr lvl="1"/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TW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dirty="0"/>
                  <a:t>represents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zh-TW" dirty="0"/>
                  <a:t> sentence feature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video</a:t>
                </a:r>
              </a:p>
              <a:p>
                <a:pPr lvl="1"/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TW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represent the video feature 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time instant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video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𝑛𝑤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𝑛𝑣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 are the number of sentences in the text description and video time instants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video in the dataset.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0F86BA4-19C5-4A27-37FB-35F0278332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3875" y="2265902"/>
                <a:ext cx="6675734" cy="4305720"/>
              </a:xfrm>
              <a:blipFill>
                <a:blip r:embed="rId2"/>
                <a:stretch>
                  <a:fillRect l="-821" t="-1275" r="-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>
            <a:extLst>
              <a:ext uri="{FF2B5EF4-FFF2-40B4-BE49-F238E27FC236}">
                <a16:creationId xmlns:a16="http://schemas.microsoft.com/office/drawing/2014/main" id="{28A26081-6C5A-2C58-0FE1-0B836DEA3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altLang="zh-TW" dirty="0"/>
              <a:t>3.2. Text-Guided Attention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0F3A444-8925-6F4B-A39E-B7FF20CC6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609" y="1543983"/>
            <a:ext cx="3997011" cy="250372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C9EBF3-DB20-0B47-AB92-750D21C643CE}"/>
              </a:ext>
            </a:extLst>
          </p:cNvPr>
          <p:cNvSpPr/>
          <p:nvPr/>
        </p:nvSpPr>
        <p:spPr>
          <a:xfrm>
            <a:off x="8518771" y="2608485"/>
            <a:ext cx="1368808" cy="10591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>
                <a:extLst>
                  <a:ext uri="{FF2B5EF4-FFF2-40B4-BE49-F238E27FC236}">
                    <a16:creationId xmlns:a16="http://schemas.microsoft.com/office/drawing/2014/main" id="{018C44CD-F8B1-A3F2-4BFB-75CEFB5198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23367" y="2956617"/>
                <a:ext cx="5107912" cy="7871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𝑛𝑤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𝑛𝑣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內容版面配置區 2">
                <a:extLst>
                  <a:ext uri="{FF2B5EF4-FFF2-40B4-BE49-F238E27FC236}">
                    <a16:creationId xmlns:a16="http://schemas.microsoft.com/office/drawing/2014/main" id="{018C44CD-F8B1-A3F2-4BFB-75CEFB519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367" y="2956617"/>
                <a:ext cx="5107912" cy="7871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63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8A26081-6C5A-2C58-0FE1-0B836DEA3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altLang="zh-TW" dirty="0"/>
              <a:t>3.2. Text-Guided Attention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0F3A444-8925-6F4B-A39E-B7FF20CC6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073" y="1163929"/>
            <a:ext cx="3997011" cy="250372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C9EBF3-DB20-0B47-AB92-750D21C643CE}"/>
              </a:ext>
            </a:extLst>
          </p:cNvPr>
          <p:cNvSpPr/>
          <p:nvPr/>
        </p:nvSpPr>
        <p:spPr>
          <a:xfrm>
            <a:off x="8659448" y="2219344"/>
            <a:ext cx="1368808" cy="10591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D3E8712C-82CA-859A-D41B-DC77C106990B}"/>
              </a:ext>
            </a:extLst>
          </p:cNvPr>
          <p:cNvSpPr txBox="1">
            <a:spLocks/>
          </p:cNvSpPr>
          <p:nvPr/>
        </p:nvSpPr>
        <p:spPr>
          <a:xfrm>
            <a:off x="967574" y="2171700"/>
            <a:ext cx="6921497" cy="125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If some portion of the video frames corresponds to a particular sentence, we would expect them to have similar features</a:t>
            </a: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131266FC-1410-6A25-FFBF-D15560F9C8CD}"/>
              </a:ext>
            </a:extLst>
          </p:cNvPr>
          <p:cNvSpPr txBox="1">
            <a:spLocks/>
          </p:cNvSpPr>
          <p:nvPr/>
        </p:nvSpPr>
        <p:spPr>
          <a:xfrm>
            <a:off x="967575" y="3138067"/>
            <a:ext cx="6921498" cy="1059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Thus, the </a:t>
            </a:r>
            <a:r>
              <a:rPr lang="en-US" altLang="zh-TW" dirty="0">
                <a:solidFill>
                  <a:srgbClr val="FF0000"/>
                </a:solidFill>
              </a:rPr>
              <a:t>cosine similarity </a:t>
            </a:r>
            <a:r>
              <a:rPr lang="en-US" altLang="zh-TW" dirty="0"/>
              <a:t>between text and video features should be higher in the temporally relevant portions and low in the irrelevant ones.</a:t>
            </a:r>
            <a:endParaRPr lang="zh-TW" altLang="en-US" dirty="0"/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FEEF3882-9672-2F14-CEEB-E3D675B04329}"/>
              </a:ext>
            </a:extLst>
          </p:cNvPr>
          <p:cNvSpPr txBox="1">
            <a:spLocks/>
          </p:cNvSpPr>
          <p:nvPr/>
        </p:nvSpPr>
        <p:spPr>
          <a:xfrm>
            <a:off x="967574" y="4145778"/>
            <a:ext cx="6921498" cy="1257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Moreover, as the sentence described a part of the video rather than individual temporal segments, the video feature obtained after pooling the relevant portions should be very similar to the sentence description feature.</a:t>
            </a:r>
            <a:endParaRPr lang="zh-TW" altLang="en-US" dirty="0"/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86E238D8-F900-0F4C-504D-61C76F8AA81E}"/>
              </a:ext>
            </a:extLst>
          </p:cNvPr>
          <p:cNvSpPr txBox="1">
            <a:spLocks/>
          </p:cNvSpPr>
          <p:nvPr/>
        </p:nvSpPr>
        <p:spPr>
          <a:xfrm>
            <a:off x="967574" y="5403079"/>
            <a:ext cx="6921499" cy="1257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We employ this idea to learn the joint video-text embedding via an attention mechanism based on the sentence descriptions, which we name Text-Guided Attention (TGA).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811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8A26081-6C5A-2C58-0FE1-0B836DEA3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altLang="zh-TW" dirty="0"/>
              <a:t>3.2. Text-Guided Attention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0F3A444-8925-6F4B-A39E-B7FF20CC6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073" y="1163929"/>
            <a:ext cx="3997011" cy="250372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C9EBF3-DB20-0B47-AB92-750D21C643CE}"/>
              </a:ext>
            </a:extLst>
          </p:cNvPr>
          <p:cNvSpPr/>
          <p:nvPr/>
        </p:nvSpPr>
        <p:spPr>
          <a:xfrm>
            <a:off x="8016354" y="1211604"/>
            <a:ext cx="564938" cy="11296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D3E8712C-82CA-859A-D41B-DC77C106990B}"/>
              </a:ext>
            </a:extLst>
          </p:cNvPr>
          <p:cNvSpPr txBox="1">
            <a:spLocks/>
          </p:cNvSpPr>
          <p:nvPr/>
        </p:nvSpPr>
        <p:spPr>
          <a:xfrm>
            <a:off x="967574" y="2171700"/>
            <a:ext cx="6921497" cy="125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We first apply a Fully Connected (FC) layer with </a:t>
            </a:r>
            <a:r>
              <a:rPr lang="en-US" altLang="zh-TW" dirty="0" err="1"/>
              <a:t>ReLU</a:t>
            </a:r>
            <a:r>
              <a:rPr lang="en-US" altLang="zh-TW" dirty="0"/>
              <a:t>  and Dropout  on the video features at each time instance to </a:t>
            </a:r>
            <a:r>
              <a:rPr lang="en-US" altLang="zh-TW" dirty="0">
                <a:solidFill>
                  <a:srgbClr val="FF0000"/>
                </a:solidFill>
              </a:rPr>
              <a:t>transform them into the same dimensional space </a:t>
            </a:r>
            <a:r>
              <a:rPr lang="en-US" altLang="zh-TW" dirty="0"/>
              <a:t>as the text features.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B6E0475-B570-383E-30BF-FC5847FC17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7574" y="3429000"/>
                <a:ext cx="6921497" cy="12573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dirty="0"/>
                  <a:t>The similarity between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zh-TW" dirty="0"/>
                  <a:t> sentence and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zh-TW" dirty="0"/>
                  <a:t> temporal feature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zh-TW" dirty="0"/>
                  <a:t> training video can be represented as follows,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B6E0475-B570-383E-30BF-FC5847FC1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74" y="3429000"/>
                <a:ext cx="6921497" cy="1257300"/>
              </a:xfrm>
              <a:prstGeom prst="rect">
                <a:avLst/>
              </a:prstGeom>
              <a:blipFill>
                <a:blip r:embed="rId3"/>
                <a:stretch>
                  <a:fillRect l="-793" t="-38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2">
                <a:extLst>
                  <a:ext uri="{FF2B5EF4-FFF2-40B4-BE49-F238E27FC236}">
                    <a16:creationId xmlns:a16="http://schemas.microsoft.com/office/drawing/2014/main" id="{91C68FEE-16A0-CE79-512B-9F659F2D35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2052" y="4145778"/>
                <a:ext cx="6921497" cy="10077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𝑘𝑗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5" name="內容版面配置區 2">
                <a:extLst>
                  <a:ext uri="{FF2B5EF4-FFF2-40B4-BE49-F238E27FC236}">
                    <a16:creationId xmlns:a16="http://schemas.microsoft.com/office/drawing/2014/main" id="{91C68FEE-16A0-CE79-512B-9F659F2D3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052" y="4145778"/>
                <a:ext cx="6921497" cy="1007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A8A18D78-A9C2-C87D-CBB5-22E46FDFD2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38974" y="5514032"/>
                <a:ext cx="8653026" cy="13163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TW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dirty="0"/>
                  <a:t>represents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zh-TW" dirty="0"/>
                  <a:t>sentence feature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video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TW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represent the video feature 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time instant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video</a:t>
                </a:r>
              </a:p>
              <a:p>
                <a:pPr marL="530352" lvl="1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A8A18D78-A9C2-C87D-CBB5-22E46FDFD2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38974" y="5514032"/>
                <a:ext cx="8653026" cy="1316335"/>
              </a:xfrm>
              <a:blipFill>
                <a:blip r:embed="rId5"/>
                <a:stretch>
                  <a:fillRect b="-9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1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8A26081-6C5A-2C58-0FE1-0B836DEA3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altLang="zh-TW" dirty="0"/>
              <a:t>3.2. Text-Guided Attention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0F3A444-8925-6F4B-A39E-B7FF20CC6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073" y="1163929"/>
            <a:ext cx="3997011" cy="2503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54926652-EFE8-3C7C-97F1-A06F879D6B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7576" y="1662374"/>
                <a:ext cx="6921497" cy="12573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dirty="0"/>
                  <a:t>Once we obtain the similarity values for all the temporal locations, we apply a </a:t>
                </a:r>
                <a:r>
                  <a:rPr lang="en-US" altLang="zh-TW" dirty="0" err="1"/>
                  <a:t>softmax</a:t>
                </a:r>
                <a:r>
                  <a:rPr lang="en-US" altLang="zh-TW" dirty="0"/>
                  <a:t> operation along the temporal dimension to obtain an attention vector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video as follows, </a:t>
                </a:r>
              </a:p>
            </p:txBody>
          </p:sp>
        </mc:Choice>
        <mc:Fallback xmlns=""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54926652-EFE8-3C7C-97F1-A06F879D6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76" y="1662374"/>
                <a:ext cx="6921497" cy="1257300"/>
              </a:xfrm>
              <a:prstGeom prst="rect">
                <a:avLst/>
              </a:prstGeom>
              <a:blipFill>
                <a:blip r:embed="rId3"/>
                <a:stretch>
                  <a:fillRect l="-793" t="-4369" r="-1233" b="-77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>
                <a:extLst>
                  <a:ext uri="{FF2B5EF4-FFF2-40B4-BE49-F238E27FC236}">
                    <a16:creationId xmlns:a16="http://schemas.microsoft.com/office/drawing/2014/main" id="{CAF3E673-80CB-B045-B28B-E92D8DB47A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516" y="2789776"/>
                <a:ext cx="6921497" cy="10077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𝑘𝑗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𝑛𝑣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</m:t>
                              </m:r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9" name="內容版面配置區 2">
                <a:extLst>
                  <a:ext uri="{FF2B5EF4-FFF2-40B4-BE49-F238E27FC236}">
                    <a16:creationId xmlns:a16="http://schemas.microsoft.com/office/drawing/2014/main" id="{CAF3E673-80CB-B045-B28B-E92D8DB47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16" y="2789776"/>
                <a:ext cx="6921497" cy="1007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內容版面配置區 2">
                <a:extLst>
                  <a:ext uri="{FF2B5EF4-FFF2-40B4-BE49-F238E27FC236}">
                    <a16:creationId xmlns:a16="http://schemas.microsoft.com/office/drawing/2014/main" id="{02B1A925-5759-A659-6575-39D084C2B5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7576" y="3786973"/>
                <a:ext cx="6921497" cy="12573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dirty="0"/>
                  <a:t>We use the attention to obtain the pooled video feature for the sentence description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TW" dirty="0"/>
                  <a:t> as follows, </a:t>
                </a:r>
              </a:p>
            </p:txBody>
          </p:sp>
        </mc:Choice>
        <mc:Fallback xmlns="">
          <p:sp>
            <p:nvSpPr>
              <p:cNvPr id="10" name="內容版面配置區 2">
                <a:extLst>
                  <a:ext uri="{FF2B5EF4-FFF2-40B4-BE49-F238E27FC236}">
                    <a16:creationId xmlns:a16="http://schemas.microsoft.com/office/drawing/2014/main" id="{02B1A925-5759-A659-6575-39D084C2B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76" y="3786973"/>
                <a:ext cx="6921497" cy="1257300"/>
              </a:xfrm>
              <a:prstGeom prst="rect">
                <a:avLst/>
              </a:prstGeom>
              <a:blipFill>
                <a:blip r:embed="rId5"/>
                <a:stretch>
                  <a:fillRect l="-793" t="-3883" r="-2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內容版面配置區 2">
                <a:extLst>
                  <a:ext uri="{FF2B5EF4-FFF2-40B4-BE49-F238E27FC236}">
                    <a16:creationId xmlns:a16="http://schemas.microsoft.com/office/drawing/2014/main" id="{954093BB-978A-9907-80FA-D1665D013B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516" y="4691740"/>
                <a:ext cx="6921497" cy="10077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𝑛𝑣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1" name="內容版面配置區 2">
                <a:extLst>
                  <a:ext uri="{FF2B5EF4-FFF2-40B4-BE49-F238E27FC236}">
                    <a16:creationId xmlns:a16="http://schemas.microsoft.com/office/drawing/2014/main" id="{954093BB-978A-9907-80FA-D1665D013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16" y="4691740"/>
                <a:ext cx="6921497" cy="10077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26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31CB6D9-7BBE-5168-F31B-FDFD394F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r"/>
            <a:r>
              <a:rPr lang="en-US" altLang="zh-TW" sz="5400">
                <a:solidFill>
                  <a:schemeClr val="bg2"/>
                </a:solidFill>
              </a:rPr>
              <a:t>Outline</a:t>
            </a:r>
            <a:endParaRPr lang="zh-TW" altLang="en-US" sz="5400">
              <a:solidFill>
                <a:schemeClr val="bg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18C6A1-9661-0F32-26A7-2F497AE56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720" y="791570"/>
            <a:ext cx="4892308" cy="5262390"/>
          </a:xfrm>
        </p:spPr>
        <p:txBody>
          <a:bodyPr anchor="ctr">
            <a:normAutofit/>
          </a:bodyPr>
          <a:lstStyle/>
          <a:p>
            <a:r>
              <a:rPr lang="en-US" altLang="zh-TW" sz="3600" dirty="0"/>
              <a:t>Introduction</a:t>
            </a:r>
          </a:p>
          <a:p>
            <a:r>
              <a:rPr lang="en-US" altLang="zh-TW" sz="3600" dirty="0"/>
              <a:t>Approach</a:t>
            </a:r>
          </a:p>
          <a:p>
            <a:r>
              <a:rPr lang="en-US" altLang="zh-TW" sz="3600" dirty="0"/>
              <a:t>Experiments</a:t>
            </a:r>
          </a:p>
          <a:p>
            <a:r>
              <a:rPr lang="en-US" altLang="zh-TW" sz="360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176554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A338C337-EB43-F377-4400-BD3EED074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altLang="zh-TW" dirty="0"/>
              <a:t>3.2. Text-Guided Attention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3879BB6-2AB7-5F09-EC6C-C3997A157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040" y="2312377"/>
            <a:ext cx="10164594" cy="3991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2E9608C6-87E2-0279-ABFD-ADB587905B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0927" y="1428750"/>
                <a:ext cx="8810729" cy="10077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𝑘𝑗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,  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𝑘𝑗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𝑛𝑣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</m:t>
                              </m:r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,  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𝑛𝑣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2E9608C6-87E2-0279-ABFD-ADB587905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927" y="1428750"/>
                <a:ext cx="8810729" cy="1007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27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8A26081-6C5A-2C58-0FE1-0B836DEA3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altLang="zh-TW" dirty="0"/>
              <a:t>3.3. Training Joint Embedding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1AF1B31-EBED-E9D4-5AA9-C353D98B8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609" y="1543983"/>
            <a:ext cx="3997011" cy="25037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A8DA7E9-E360-D1F5-5B5D-8A6E06631520}"/>
              </a:ext>
            </a:extLst>
          </p:cNvPr>
          <p:cNvSpPr/>
          <p:nvPr/>
        </p:nvSpPr>
        <p:spPr>
          <a:xfrm>
            <a:off x="10088544" y="1543982"/>
            <a:ext cx="1678075" cy="2503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FFF4529E-7813-726A-5F3A-B16E051B4633}"/>
              </a:ext>
            </a:extLst>
          </p:cNvPr>
          <p:cNvSpPr txBox="1">
            <a:spLocks/>
          </p:cNvSpPr>
          <p:nvPr/>
        </p:nvSpPr>
        <p:spPr>
          <a:xfrm>
            <a:off x="1021376" y="1947495"/>
            <a:ext cx="6748234" cy="1328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The projection for the video feature on the joint space can be derived as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內容版面配置區 2">
                <a:extLst>
                  <a:ext uri="{FF2B5EF4-FFF2-40B4-BE49-F238E27FC236}">
                    <a16:creationId xmlns:a16="http://schemas.microsoft.com/office/drawing/2014/main" id="{6D2650A8-66FD-1B6D-5569-33F8FA6A62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6488" y="2425612"/>
                <a:ext cx="6748234" cy="5168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4" name="內容版面配置區 2">
                <a:extLst>
                  <a:ext uri="{FF2B5EF4-FFF2-40B4-BE49-F238E27FC236}">
                    <a16:creationId xmlns:a16="http://schemas.microsoft.com/office/drawing/2014/main" id="{6D2650A8-66FD-1B6D-5569-33F8FA6A6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488" y="2425612"/>
                <a:ext cx="6748234" cy="516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FC39730B-F6CE-2423-E97A-2235C2C9D1AF}"/>
              </a:ext>
            </a:extLst>
          </p:cNvPr>
          <p:cNvSpPr txBox="1">
            <a:spLocks/>
          </p:cNvSpPr>
          <p:nvPr/>
        </p:nvSpPr>
        <p:spPr>
          <a:xfrm>
            <a:off x="1021374" y="2929002"/>
            <a:ext cx="6748234" cy="1328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Similarly, the projection of paired text vector in the embedding space can be expressed as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內容版面配置區 2">
                <a:extLst>
                  <a:ext uri="{FF2B5EF4-FFF2-40B4-BE49-F238E27FC236}">
                    <a16:creationId xmlns:a16="http://schemas.microsoft.com/office/drawing/2014/main" id="{56A9603E-C61B-5B3C-1632-FEE72F8EB2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6488" y="3561076"/>
                <a:ext cx="6748234" cy="5168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6" name="內容版面配置區 2">
                <a:extLst>
                  <a:ext uri="{FF2B5EF4-FFF2-40B4-BE49-F238E27FC236}">
                    <a16:creationId xmlns:a16="http://schemas.microsoft.com/office/drawing/2014/main" id="{56A9603E-C61B-5B3C-1632-FEE72F8EB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488" y="3561076"/>
                <a:ext cx="6748234" cy="5168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內容版面配置區 2">
                <a:extLst>
                  <a:ext uri="{FF2B5EF4-FFF2-40B4-BE49-F238E27FC236}">
                    <a16:creationId xmlns:a16="http://schemas.microsoft.com/office/drawing/2014/main" id="{6F997968-77F5-C51F-75F5-E9B618B075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1374" y="4451822"/>
                <a:ext cx="10483989" cy="14127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dirty="0"/>
                  <a:t>Here,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TW" dirty="0"/>
                  <a:t> 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altLang="zh-TW" dirty="0"/>
                  <a:t> is the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transformation matrix </a:t>
                </a:r>
                <a:r>
                  <a:rPr lang="en-US" altLang="zh-TW" dirty="0"/>
                  <a:t>that projects the video content into the joint embedding and D is the dimensionality of the joint space. Similarly,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dirty="0"/>
                  <a:t> 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maps input sentence/caption embedding to the joint space</a:t>
                </a:r>
              </a:p>
            </p:txBody>
          </p:sp>
        </mc:Choice>
        <mc:Fallback xmlns="">
          <p:sp>
            <p:nvSpPr>
              <p:cNvPr id="17" name="內容版面配置區 2">
                <a:extLst>
                  <a:ext uri="{FF2B5EF4-FFF2-40B4-BE49-F238E27FC236}">
                    <a16:creationId xmlns:a16="http://schemas.microsoft.com/office/drawing/2014/main" id="{6F997968-77F5-C51F-75F5-E9B618B07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374" y="4451822"/>
                <a:ext cx="10483989" cy="1412726"/>
              </a:xfrm>
              <a:prstGeom prst="rect">
                <a:avLst/>
              </a:prstGeom>
              <a:blipFill>
                <a:blip r:embed="rId5"/>
                <a:stretch>
                  <a:fillRect l="-524" t="-2155" r="-8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947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8A26081-6C5A-2C58-0FE1-0B836DEA3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altLang="zh-TW" dirty="0"/>
              <a:t>3.3. Training Joint Embedding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1AF1B31-EBED-E9D4-5AA9-C353D98B8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609" y="1543983"/>
            <a:ext cx="3997011" cy="25037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A8DA7E9-E360-D1F5-5B5D-8A6E06631520}"/>
              </a:ext>
            </a:extLst>
          </p:cNvPr>
          <p:cNvSpPr/>
          <p:nvPr/>
        </p:nvSpPr>
        <p:spPr>
          <a:xfrm>
            <a:off x="10088544" y="1543982"/>
            <a:ext cx="1678075" cy="2503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內容版面配置區 2">
                <a:extLst>
                  <a:ext uri="{FF2B5EF4-FFF2-40B4-BE49-F238E27FC236}">
                    <a16:creationId xmlns:a16="http://schemas.microsoft.com/office/drawing/2014/main" id="{FFF4529E-7813-726A-5F3A-B16E051B46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1376" y="1947495"/>
                <a:ext cx="6748234" cy="16598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dirty="0"/>
                  <a:t>Using these pairs of feature representation of both videos and corresponding sentence, the goal is to learn a joint embedding such that the positive pairs are closer than the negative pairs in the feature space. Now, the video-text loss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𝑉𝑇</m:t>
                        </m:r>
                      </m:sub>
                    </m:sSub>
                  </m:oMath>
                </a14:m>
                <a:r>
                  <a:rPr lang="en-US" altLang="zh-TW" dirty="0"/>
                  <a:t> can be expressed as follows,</a:t>
                </a:r>
              </a:p>
            </p:txBody>
          </p:sp>
        </mc:Choice>
        <mc:Fallback xmlns="">
          <p:sp>
            <p:nvSpPr>
              <p:cNvPr id="13" name="內容版面配置區 2">
                <a:extLst>
                  <a:ext uri="{FF2B5EF4-FFF2-40B4-BE49-F238E27FC236}">
                    <a16:creationId xmlns:a16="http://schemas.microsoft.com/office/drawing/2014/main" id="{FFF4529E-7813-726A-5F3A-B16E051B4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376" y="1947495"/>
                <a:ext cx="6748234" cy="1659863"/>
              </a:xfrm>
              <a:prstGeom prst="rect">
                <a:avLst/>
              </a:prstGeom>
              <a:blipFill>
                <a:blip r:embed="rId3"/>
                <a:stretch>
                  <a:fillRect l="-813" t="-2930" r="-14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59F120B-0A55-0CA9-0FD0-EEE79E07CC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648" y="3630428"/>
                <a:ext cx="8861914" cy="16598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𝑉𝑇</m:t>
                          </m:r>
                        </m:sub>
                      </m:sSub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𝑚𝑎𝑥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△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  <m:d>
                                        <m:d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  <m:d>
                                        <m:d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⁡[0,△−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59F120B-0A55-0CA9-0FD0-EEE79E07C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48" y="3630428"/>
                <a:ext cx="8861914" cy="16598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5E2831FC-848E-F6BD-F566-311471FF8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1799" y="4311923"/>
            <a:ext cx="252482" cy="9783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2">
                <a:extLst>
                  <a:ext uri="{FF2B5EF4-FFF2-40B4-BE49-F238E27FC236}">
                    <a16:creationId xmlns:a16="http://schemas.microsoft.com/office/drawing/2014/main" id="{B715D3F6-59DA-F0E6-8848-7D07D0321A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99244" y="5309396"/>
                <a:ext cx="8078875" cy="14778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0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8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8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is a non-matching text embedding for video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dirty="0"/>
                  <a:t> is the matching text embedding. This is similar for video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dirty="0"/>
                  <a:t> and non-matching image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TW" dirty="0"/>
                  <a:t>. </a:t>
                </a:r>
              </a:p>
              <a:p>
                <a:r>
                  <a:rPr lang="en-US" altLang="zh-TW" dirty="0"/>
                  <a:t>∆ is the margin value for the ranking loss. The scoring function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measures the similarity between the image embedding and text embedding in the joint space</a:t>
                </a:r>
              </a:p>
            </p:txBody>
          </p:sp>
        </mc:Choice>
        <mc:Fallback xmlns="">
          <p:sp>
            <p:nvSpPr>
              <p:cNvPr id="8" name="內容版面配置區 2">
                <a:extLst>
                  <a:ext uri="{FF2B5EF4-FFF2-40B4-BE49-F238E27FC236}">
                    <a16:creationId xmlns:a16="http://schemas.microsoft.com/office/drawing/2014/main" id="{B715D3F6-59DA-F0E6-8848-7D07D0321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244" y="5309396"/>
                <a:ext cx="8078875" cy="1477837"/>
              </a:xfrm>
              <a:prstGeom prst="rect">
                <a:avLst/>
              </a:prstGeom>
              <a:blipFill>
                <a:blip r:embed="rId6"/>
                <a:stretch>
                  <a:fillRect l="-377" t="-5372" r="-755" b="-53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819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6433AC8-8A78-46AB-B013-07DC9D752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AA448D7-A10D-6C10-3B4E-68052A30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291" y="634028"/>
            <a:ext cx="6221689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TW" sz="7200" dirty="0"/>
              <a:t>Experiments</a:t>
            </a:r>
            <a:endParaRPr lang="en-US" altLang="zh-TW" sz="7200" cap="all" dirty="0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37E10E69-B2A5-4F8D-A7C0-F958BB7B4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42142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2E4B17F2-7877-4CC5-B6F6-F4147FE7B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Graphic 6" descr="書本">
            <a:extLst>
              <a:ext uri="{FF2B5EF4-FFF2-40B4-BE49-F238E27FC236}">
                <a16:creationId xmlns:a16="http://schemas.microsoft.com/office/drawing/2014/main" id="{4E4834EF-4216-6605-4250-8A3B8A546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1403" y="2169078"/>
            <a:ext cx="2719859" cy="271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62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C14D49-1710-532D-1CA2-834D8876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4.1. Datasets and Evaluation Metric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424255B-7610-EC82-C536-CF67015D18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286000"/>
                <a:ext cx="9601200" cy="4215284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Charades-STA</a:t>
                </a:r>
              </a:p>
              <a:p>
                <a:pPr lvl="1"/>
                <a:r>
                  <a:rPr lang="en-US" altLang="zh-TW" dirty="0"/>
                  <a:t>“R@n, IoU=m”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TW" dirty="0"/>
                  <a:t> </a:t>
                </a:r>
              </a:p>
              <a:p>
                <a:pPr lvl="1"/>
                <a:r>
                  <a:rPr lang="en-US" altLang="zh-TW" sz="2000" dirty="0"/>
                  <a:t>Jiyang Gao, Chen Sun, Zhenheng Yang, and Ram Nevatia. Tall: Temporal activity localization via language query. In ICCV, pages 5277–5285, 2017.</a:t>
                </a:r>
                <a:endParaRPr lang="en-US" altLang="zh-TW" dirty="0"/>
              </a:p>
              <a:p>
                <a:r>
                  <a:rPr lang="en-US" altLang="zh-TW" dirty="0"/>
                  <a:t>DiDeMo</a:t>
                </a:r>
              </a:p>
              <a:p>
                <a:pPr lvl="1"/>
                <a:r>
                  <a:rPr lang="en-US" altLang="zh-TW" sz="1800" dirty="0"/>
                  <a:t>our final score for a prediction P and four human annotations A using metric M is:</a:t>
                </a:r>
              </a:p>
              <a:p>
                <a:pPr lvl="1"/>
                <a:r>
                  <a:rPr lang="en-US" altLang="zh-TW" dirty="0"/>
                  <a:t>score(P, A)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′∈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sub>
                    </m:sSub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Lisa Anne Hendricks, Oliver Wang, Eli Shechtman, Josef Sivic, Trevor Darrell, and Bryan Russell. Localizing moments in video with natural language. In ICCV, pages 5803– 5812, 2017.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424255B-7610-EC82-C536-CF67015D1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286000"/>
                <a:ext cx="9601200" cy="4215284"/>
              </a:xfrm>
              <a:blipFill>
                <a:blip r:embed="rId2"/>
                <a:stretch>
                  <a:fillRect l="-571" t="-1158" r="-889" b="-17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957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877884-2B03-E48C-AF13-7DEDCB3A5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4.2.1 Charades-STA Dataset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AD9D4999-FBFA-7B58-2CF8-59AA6755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altLang="zh-TW" dirty="0"/>
              <a:t>4.2. Quantitative Result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3A324CF-06C6-3227-4D90-E05F7BDE7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276" y="3109870"/>
            <a:ext cx="7944959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63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877884-2B03-E48C-AF13-7DEDCB3A5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4.2.2 DiDeMo Dataset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AD9D4999-FBFA-7B58-2CF8-59AA6755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altLang="zh-TW" dirty="0"/>
              <a:t>4.2. Quantitative Result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745992C-9108-1778-0D64-531456E29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810" y="2880605"/>
            <a:ext cx="5087417" cy="31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39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8E17549-06F8-D156-C0A6-92DA19456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2234" y="227006"/>
            <a:ext cx="7124280" cy="6190422"/>
          </a:xfrm>
        </p:spPr>
      </p:pic>
    </p:spTree>
    <p:extLst>
      <p:ext uri="{BB962C8B-B14F-4D97-AF65-F5344CB8AC3E}">
        <p14:creationId xmlns:p14="http://schemas.microsoft.com/office/powerpoint/2010/main" val="2142330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1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46433AC8-8A78-46AB-B013-07DC9D752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AA448D7-A10D-6C10-3B4E-68052A30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291" y="634028"/>
            <a:ext cx="6221689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TW" sz="7200" dirty="0"/>
              <a:t>Conclusions</a:t>
            </a:r>
            <a:endParaRPr lang="en-US" altLang="zh-TW" sz="7200" cap="all" dirty="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37E10E69-B2A5-4F8D-A7C0-F958BB7B4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42142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2E4B17F2-7877-4CC5-B6F6-F4147FE7B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Graphic 6" descr="書本">
            <a:extLst>
              <a:ext uri="{FF2B5EF4-FFF2-40B4-BE49-F238E27FC236}">
                <a16:creationId xmlns:a16="http://schemas.microsoft.com/office/drawing/2014/main" id="{4E4834EF-4216-6605-4250-8A3B8A546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1403" y="2169078"/>
            <a:ext cx="2719859" cy="271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80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5284FF-A63C-2796-D861-98A8EE4C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Conclusions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FFC1D2-E287-C071-D912-6096C8CAA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85032"/>
            <a:ext cx="9601200" cy="4245429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In the weakly supervised paradigm, as we do not have access to the temporal boundaries associated with a sentence description, we utilize an attention mechanism to learn the same using only video-level sentences.</a:t>
            </a:r>
          </a:p>
          <a:p>
            <a:r>
              <a:rPr lang="en-US" altLang="zh-TW" sz="2000" dirty="0"/>
              <a:t>Our formulation of the task makes it more realistic compared to existing methods in the literature which require supervision as temporal boundaries or temporal ordering of the sentences</a:t>
            </a:r>
            <a:r>
              <a:rPr lang="en-US" altLang="zh-TW" dirty="0"/>
              <a:t>.</a:t>
            </a:r>
          </a:p>
          <a:p>
            <a:r>
              <a:rPr lang="en-US" altLang="zh-TW" sz="2000" dirty="0"/>
              <a:t>The weak nature of the task allows it to learn from easily available web data, which requires minimal effort to acquire compared to manual annotations.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097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6433AC8-8A78-46AB-B013-07DC9D752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AA448D7-A10D-6C10-3B4E-68052A30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291" y="634028"/>
            <a:ext cx="6221689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TW" sz="7200" cap="all" dirty="0"/>
              <a:t>Introduction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37E10E69-B2A5-4F8D-A7C0-F958BB7B4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42142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2E4B17F2-7877-4CC5-B6F6-F4147FE7B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Graphic 6" descr="書本">
            <a:extLst>
              <a:ext uri="{FF2B5EF4-FFF2-40B4-BE49-F238E27FC236}">
                <a16:creationId xmlns:a16="http://schemas.microsoft.com/office/drawing/2014/main" id="{4E4834EF-4216-6605-4250-8A3B8A546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1403" y="2169078"/>
            <a:ext cx="2719859" cy="271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13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6433AC8-8A78-46AB-B013-07DC9D752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B60D3EA-7C36-4C32-3447-6C4EED37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291" y="634028"/>
            <a:ext cx="6221689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TW" sz="7200" cap="all" dirty="0"/>
              <a:t>Thanks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37E10E69-B2A5-4F8D-A7C0-F958BB7B4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42142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2E4B17F2-7877-4CC5-B6F6-F4147FE7B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Graphic 6" descr="讚">
            <a:extLst>
              <a:ext uri="{FF2B5EF4-FFF2-40B4-BE49-F238E27FC236}">
                <a16:creationId xmlns:a16="http://schemas.microsoft.com/office/drawing/2014/main" id="{7DF1622C-1DED-7174-49CE-38D3485FF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1403" y="2169078"/>
            <a:ext cx="2719859" cy="271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0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09B80F-5940-2588-005A-23E5E750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89357"/>
            <a:ext cx="10485120" cy="1485900"/>
          </a:xfrm>
        </p:spPr>
        <p:txBody>
          <a:bodyPr>
            <a:normAutofit/>
          </a:bodyPr>
          <a:lstStyle/>
          <a:p>
            <a:r>
              <a:rPr lang="en-US" altLang="zh-TW" sz="3800" dirty="0"/>
              <a:t>Illustration of text to video moment retrieval task</a:t>
            </a:r>
            <a:endParaRPr lang="zh-TW" altLang="en-US" sz="3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DAADD49-2EE7-41F9-ECAD-E73AE3D03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807" y="1586972"/>
            <a:ext cx="7953720" cy="48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0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4A765C-4EE3-A1B2-2EBB-455587864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Weakly Supervised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4D2E0B-A394-AAB6-9C1B-3EDCA0E16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10746712" cy="3461657"/>
          </a:xfrm>
        </p:spPr>
        <p:txBody>
          <a:bodyPr/>
          <a:lstStyle/>
          <a:p>
            <a:r>
              <a:rPr lang="en-US" altLang="zh-TW" dirty="0"/>
              <a:t>The weak nature of the supervision is because, during training, we only have access to the video-text pairs rather than the temporal extent of the video to which different text descriptions relate. We propose a joint visual-semantic embedding-based framework that learns the notion of relevant segments from video using only video-level sentence descriptions.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665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4A765C-4EE3-A1B2-2EBB-455587864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Weakly Supervised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4D2E0B-A394-AAB6-9C1B-3EDCA0E16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10746712" cy="3461657"/>
          </a:xfrm>
        </p:spPr>
        <p:txBody>
          <a:bodyPr/>
          <a:lstStyle/>
          <a:p>
            <a:r>
              <a:rPr lang="en-US" altLang="zh-TW" dirty="0"/>
              <a:t>The weak nature of the supervision is because, during training, we only have access to the video-text pairs rather than the temporal extent of the video to which different text descriptions relate. We propose a joint visual-semantic embedding-based framework that learns the notion of relevant segments from video using only video-level sentence descriptions.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896C6B5-344A-ECBD-5B90-C1184F347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287" y="3530796"/>
            <a:ext cx="4720309" cy="32016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3A3E560-C3AB-2C7C-0E43-C4DA4F083ED2}"/>
              </a:ext>
            </a:extLst>
          </p:cNvPr>
          <p:cNvSpPr/>
          <p:nvPr/>
        </p:nvSpPr>
        <p:spPr>
          <a:xfrm>
            <a:off x="6447693" y="3530796"/>
            <a:ext cx="666540" cy="3201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0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48A5B12-B807-81AC-1357-500EAC3C5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r"/>
            <a:r>
              <a:rPr lang="en-US" altLang="zh-TW" sz="5400" dirty="0">
                <a:solidFill>
                  <a:schemeClr val="bg2"/>
                </a:solidFill>
              </a:rPr>
              <a:t>Approach</a:t>
            </a:r>
            <a:endParaRPr lang="zh-TW" altLang="en-US" sz="5400" dirty="0">
              <a:solidFill>
                <a:schemeClr val="bg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F3E0A1-CF6F-D6DC-6192-FCDBCBA46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719" y="791570"/>
            <a:ext cx="5619041" cy="5262390"/>
          </a:xfrm>
        </p:spPr>
        <p:txBody>
          <a:bodyPr anchor="ctr">
            <a:normAutofit/>
          </a:bodyPr>
          <a:lstStyle/>
          <a:p>
            <a:r>
              <a:rPr lang="en-US" altLang="zh-TW" sz="2800" dirty="0"/>
              <a:t>Network Structure and Features</a:t>
            </a:r>
          </a:p>
          <a:p>
            <a:r>
              <a:rPr lang="en-US" altLang="zh-TW" sz="2800" dirty="0"/>
              <a:t>Text-Guided Attention</a:t>
            </a:r>
          </a:p>
          <a:p>
            <a:r>
              <a:rPr lang="en-US" altLang="zh-TW" sz="2800" dirty="0"/>
              <a:t>Training Joint Embedding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1654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432CD2-658B-58F3-6260-A0F7D86C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3.1. Network Structure and Features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204B07B-96C7-436B-7DA7-B109169AE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790738"/>
            <a:ext cx="10383699" cy="274358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677078C-3A89-653B-4E58-C47FB7317B91}"/>
              </a:ext>
            </a:extLst>
          </p:cNvPr>
          <p:cNvSpPr/>
          <p:nvPr/>
        </p:nvSpPr>
        <p:spPr>
          <a:xfrm>
            <a:off x="1457011" y="2790738"/>
            <a:ext cx="6018963" cy="1485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AA93357-C5BA-58E7-EC72-923064A0D0DD}"/>
              </a:ext>
            </a:extLst>
          </p:cNvPr>
          <p:cNvSpPr/>
          <p:nvPr/>
        </p:nvSpPr>
        <p:spPr>
          <a:xfrm>
            <a:off x="1609411" y="4411226"/>
            <a:ext cx="6018963" cy="112309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3826069-F992-EEB8-61BC-A8D3B008640E}"/>
              </a:ext>
            </a:extLst>
          </p:cNvPr>
          <p:cNvSpPr/>
          <p:nvPr/>
        </p:nvSpPr>
        <p:spPr>
          <a:xfrm>
            <a:off x="8065678" y="4021015"/>
            <a:ext cx="1473758" cy="112309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E088703-7597-ADCB-3FE4-C211DDE40F3E}"/>
              </a:ext>
            </a:extLst>
          </p:cNvPr>
          <p:cNvSpPr/>
          <p:nvPr/>
        </p:nvSpPr>
        <p:spPr>
          <a:xfrm>
            <a:off x="9736015" y="2903974"/>
            <a:ext cx="1789444" cy="263034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093231DF-DA16-298D-F188-5FF19C579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/>
          <a:lstStyle/>
          <a:p>
            <a:r>
              <a:rPr lang="en-US" altLang="zh-TW" dirty="0"/>
              <a:t>Network Structure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148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432CD2-658B-58F3-6260-A0F7D86C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3.1. Network Structure and Features</a:t>
            </a:r>
            <a:endParaRPr lang="zh-TW" altLang="en-US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093231DF-DA16-298D-F188-5FF19C579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/>
          <a:lstStyle/>
          <a:p>
            <a:r>
              <a:rPr lang="en-US" altLang="zh-TW" dirty="0"/>
              <a:t>Text Representation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415B95E-BF76-DFD8-D9BB-6CD610D9F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655" y="2171700"/>
            <a:ext cx="6716062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59081"/>
      </p:ext>
    </p:extLst>
  </p:cSld>
  <p:clrMapOvr>
    <a:masterClrMapping/>
  </p:clrMapOvr>
</p:sld>
</file>

<file path=ppt/theme/theme1.xml><?xml version="1.0" encoding="utf-8"?>
<a:theme xmlns:a="http://schemas.openxmlformats.org/drawingml/2006/main" name="裁剪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6536</TotalTime>
  <Words>1204</Words>
  <Application>Microsoft Office PowerPoint</Application>
  <PresentationFormat>寬螢幕</PresentationFormat>
  <Paragraphs>124</Paragraphs>
  <Slides>30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4" baseType="lpstr">
      <vt:lpstr>Calibri</vt:lpstr>
      <vt:lpstr>Cambria Math</vt:lpstr>
      <vt:lpstr>Franklin Gothic Book</vt:lpstr>
      <vt:lpstr>裁剪</vt:lpstr>
      <vt:lpstr>PowerPoint 簡報</vt:lpstr>
      <vt:lpstr>Outline</vt:lpstr>
      <vt:lpstr>Introduction</vt:lpstr>
      <vt:lpstr>Illustration of text to video moment retrieval task</vt:lpstr>
      <vt:lpstr>Weakly Supervised</vt:lpstr>
      <vt:lpstr>Weakly Supervised</vt:lpstr>
      <vt:lpstr>Approach</vt:lpstr>
      <vt:lpstr>3.1. Network Structure and Features</vt:lpstr>
      <vt:lpstr>3.1. Network Structure and Features</vt:lpstr>
      <vt:lpstr>3.1. Network Structure and Features</vt:lpstr>
      <vt:lpstr>3.1. Network Structure and Features</vt:lpstr>
      <vt:lpstr>3.1. Network Structure and Features</vt:lpstr>
      <vt:lpstr>3.1. Network Structure and Features</vt:lpstr>
      <vt:lpstr>3.1. Network Structure and Features</vt:lpstr>
      <vt:lpstr>3.1. Network Structure and Features</vt:lpstr>
      <vt:lpstr>3.2. Text-Guided Attention</vt:lpstr>
      <vt:lpstr>3.2. Text-Guided Attention</vt:lpstr>
      <vt:lpstr>3.2. Text-Guided Attention</vt:lpstr>
      <vt:lpstr>3.2. Text-Guided Attention</vt:lpstr>
      <vt:lpstr>3.2. Text-Guided Attention</vt:lpstr>
      <vt:lpstr>3.3. Training Joint Embedding</vt:lpstr>
      <vt:lpstr>3.3. Training Joint Embedding</vt:lpstr>
      <vt:lpstr>Experiments</vt:lpstr>
      <vt:lpstr>4.1. Datasets and Evaluation Metric</vt:lpstr>
      <vt:lpstr>4.2. Quantitative Result</vt:lpstr>
      <vt:lpstr>4.2. Quantitative Result</vt:lpstr>
      <vt:lpstr>PowerPoint 簡報</vt:lpstr>
      <vt:lpstr>Conclusions</vt:lpstr>
      <vt:lpstr>Conclusions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B053040037</dc:creator>
  <cp:lastModifiedBy>建志 劉</cp:lastModifiedBy>
  <cp:revision>159</cp:revision>
  <dcterms:created xsi:type="dcterms:W3CDTF">2021-08-11T06:12:13Z</dcterms:created>
  <dcterms:modified xsi:type="dcterms:W3CDTF">2022-09-27T05:59:29Z</dcterms:modified>
</cp:coreProperties>
</file>