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57" r:id="rId3"/>
    <p:sldId id="262" r:id="rId4"/>
    <p:sldId id="261" r:id="rId5"/>
    <p:sldId id="275" r:id="rId6"/>
    <p:sldId id="332" r:id="rId7"/>
    <p:sldId id="277" r:id="rId8"/>
    <p:sldId id="278" r:id="rId9"/>
    <p:sldId id="308" r:id="rId10"/>
    <p:sldId id="279" r:id="rId11"/>
    <p:sldId id="284" r:id="rId12"/>
    <p:sldId id="285" r:id="rId13"/>
    <p:sldId id="309" r:id="rId14"/>
    <p:sldId id="286" r:id="rId15"/>
    <p:sldId id="310" r:id="rId16"/>
    <p:sldId id="311" r:id="rId17"/>
    <p:sldId id="312" r:id="rId18"/>
    <p:sldId id="313" r:id="rId19"/>
    <p:sldId id="314" r:id="rId20"/>
    <p:sldId id="315" r:id="rId21"/>
    <p:sldId id="316" r:id="rId22"/>
    <p:sldId id="317" r:id="rId23"/>
    <p:sldId id="318" r:id="rId24"/>
    <p:sldId id="319" r:id="rId25"/>
    <p:sldId id="320" r:id="rId26"/>
    <p:sldId id="321" r:id="rId27"/>
    <p:sldId id="322" r:id="rId28"/>
    <p:sldId id="294" r:id="rId29"/>
    <p:sldId id="295" r:id="rId30"/>
    <p:sldId id="323" r:id="rId31"/>
    <p:sldId id="324" r:id="rId32"/>
    <p:sldId id="325" r:id="rId33"/>
    <p:sldId id="303" r:id="rId34"/>
    <p:sldId id="326" r:id="rId35"/>
    <p:sldId id="305" r:id="rId36"/>
    <p:sldId id="327" r:id="rId37"/>
    <p:sldId id="328" r:id="rId38"/>
    <p:sldId id="329" r:id="rId39"/>
    <p:sldId id="330" r:id="rId40"/>
    <p:sldId id="331" r:id="rId41"/>
    <p:sldId id="273" r:id="rId4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5" userDrawn="1">
          <p15:clr>
            <a:srgbClr val="A4A3A4"/>
          </p15:clr>
        </p15:guide>
        <p15:guide id="2" pos="1202" userDrawn="1">
          <p15:clr>
            <a:srgbClr val="A4A3A4"/>
          </p15:clr>
        </p15:guide>
        <p15:guide id="3" pos="5602" userDrawn="1">
          <p15:clr>
            <a:srgbClr val="A4A3A4"/>
          </p15:clr>
        </p15:guide>
        <p15:guide id="5" orient="horz" pos="316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威縢 林" initials="威縢" lastIdx="2" clrIdx="0">
    <p:extLst>
      <p:ext uri="{19B8F6BF-5375-455C-9EA6-DF929625EA0E}">
        <p15:presenceInfo xmlns:p15="http://schemas.microsoft.com/office/powerpoint/2012/main" userId="905f2ca420771b1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B34"/>
    <a:srgbClr val="FFD53B"/>
    <a:srgbClr val="F6F4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732" autoAdjust="0"/>
  </p:normalViewPr>
  <p:slideViewPr>
    <p:cSldViewPr snapToGrid="0" showGuides="1">
      <p:cViewPr varScale="1">
        <p:scale>
          <a:sx n="97" d="100"/>
          <a:sy n="97" d="100"/>
        </p:scale>
        <p:origin x="1070" y="77"/>
      </p:cViewPr>
      <p:guideLst>
        <p:guide orient="horz" pos="55"/>
        <p:guide pos="1202"/>
        <p:guide pos="5602"/>
        <p:guide orient="horz" pos="31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159322-6C85-4127-9E81-7F8BF0D70E1A}" type="datetimeFigureOut">
              <a:rPr lang="zh-CN" altLang="en-US" smtClean="0"/>
              <a:t>2022/9/21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EA76D6-C0AA-410F-9DDC-526F0CB07C6D}" type="slidenum">
              <a:rPr lang="zh-CN" altLang="en-US" smtClean="0"/>
              <a:t>‹#›</a:t>
            </a:fld>
            <a:endParaRPr lang="zh-CN" altLang="en-US"/>
          </a:p>
        </p:txBody>
      </p:sp>
    </p:spTree>
    <p:extLst>
      <p:ext uri="{BB962C8B-B14F-4D97-AF65-F5344CB8AC3E}">
        <p14:creationId xmlns:p14="http://schemas.microsoft.com/office/powerpoint/2010/main" val="1452184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AEA76D6-C0AA-410F-9DDC-526F0CB07C6D}" type="slidenum">
              <a:rPr lang="zh-CN" altLang="en-US" smtClean="0"/>
              <a:t>4</a:t>
            </a:fld>
            <a:endParaRPr lang="zh-CN" altLang="en-US"/>
          </a:p>
        </p:txBody>
      </p:sp>
    </p:spTree>
    <p:extLst>
      <p:ext uri="{BB962C8B-B14F-4D97-AF65-F5344CB8AC3E}">
        <p14:creationId xmlns:p14="http://schemas.microsoft.com/office/powerpoint/2010/main" val="3713845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2AEA76D6-C0AA-410F-9DDC-526F0CB07C6D}" type="slidenum">
              <a:rPr lang="zh-CN" altLang="en-US" smtClean="0"/>
              <a:t>15</a:t>
            </a:fld>
            <a:endParaRPr lang="zh-CN" altLang="en-US"/>
          </a:p>
        </p:txBody>
      </p:sp>
    </p:spTree>
    <p:extLst>
      <p:ext uri="{BB962C8B-B14F-4D97-AF65-F5344CB8AC3E}">
        <p14:creationId xmlns:p14="http://schemas.microsoft.com/office/powerpoint/2010/main" val="3521073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baseline="0" dirty="0"/>
          </a:p>
          <a:p>
            <a:endParaRPr lang="en-US" altLang="zh-TW" dirty="0"/>
          </a:p>
        </p:txBody>
      </p:sp>
      <p:sp>
        <p:nvSpPr>
          <p:cNvPr id="4" name="投影片編號版面配置區 3"/>
          <p:cNvSpPr>
            <a:spLocks noGrp="1"/>
          </p:cNvSpPr>
          <p:nvPr>
            <p:ph type="sldNum" sz="quarter" idx="5"/>
          </p:nvPr>
        </p:nvSpPr>
        <p:spPr/>
        <p:txBody>
          <a:bodyPr/>
          <a:lstStyle/>
          <a:p>
            <a:fld id="{2AEA76D6-C0AA-410F-9DDC-526F0CB07C6D}" type="slidenum">
              <a:rPr lang="zh-CN" altLang="en-US" smtClean="0"/>
              <a:t>16</a:t>
            </a:fld>
            <a:endParaRPr lang="zh-CN" altLang="en-US"/>
          </a:p>
        </p:txBody>
      </p:sp>
    </p:spTree>
    <p:extLst>
      <p:ext uri="{BB962C8B-B14F-4D97-AF65-F5344CB8AC3E}">
        <p14:creationId xmlns:p14="http://schemas.microsoft.com/office/powerpoint/2010/main" val="1749461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baseline="0" dirty="0"/>
          </a:p>
        </p:txBody>
      </p:sp>
      <p:sp>
        <p:nvSpPr>
          <p:cNvPr id="4" name="投影片編號版面配置區 3"/>
          <p:cNvSpPr>
            <a:spLocks noGrp="1"/>
          </p:cNvSpPr>
          <p:nvPr>
            <p:ph type="sldNum" sz="quarter" idx="5"/>
          </p:nvPr>
        </p:nvSpPr>
        <p:spPr/>
        <p:txBody>
          <a:bodyPr/>
          <a:lstStyle/>
          <a:p>
            <a:fld id="{2AEA76D6-C0AA-410F-9DDC-526F0CB07C6D}" type="slidenum">
              <a:rPr lang="zh-CN" altLang="en-US" smtClean="0"/>
              <a:t>17</a:t>
            </a:fld>
            <a:endParaRPr lang="zh-CN" altLang="en-US"/>
          </a:p>
        </p:txBody>
      </p:sp>
    </p:spTree>
    <p:extLst>
      <p:ext uri="{BB962C8B-B14F-4D97-AF65-F5344CB8AC3E}">
        <p14:creationId xmlns:p14="http://schemas.microsoft.com/office/powerpoint/2010/main" val="3854803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baseline="0" dirty="0"/>
          </a:p>
        </p:txBody>
      </p:sp>
      <p:sp>
        <p:nvSpPr>
          <p:cNvPr id="4" name="投影片編號版面配置區 3"/>
          <p:cNvSpPr>
            <a:spLocks noGrp="1"/>
          </p:cNvSpPr>
          <p:nvPr>
            <p:ph type="sldNum" sz="quarter" idx="5"/>
          </p:nvPr>
        </p:nvSpPr>
        <p:spPr/>
        <p:txBody>
          <a:bodyPr/>
          <a:lstStyle/>
          <a:p>
            <a:fld id="{2AEA76D6-C0AA-410F-9DDC-526F0CB07C6D}" type="slidenum">
              <a:rPr lang="zh-CN" altLang="en-US" smtClean="0"/>
              <a:t>18</a:t>
            </a:fld>
            <a:endParaRPr lang="zh-CN" altLang="en-US"/>
          </a:p>
        </p:txBody>
      </p:sp>
    </p:spTree>
    <p:extLst>
      <p:ext uri="{BB962C8B-B14F-4D97-AF65-F5344CB8AC3E}">
        <p14:creationId xmlns:p14="http://schemas.microsoft.com/office/powerpoint/2010/main" val="1842323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2AEA76D6-C0AA-410F-9DDC-526F0CB07C6D}" type="slidenum">
              <a:rPr lang="zh-CN" altLang="en-US" smtClean="0"/>
              <a:t>19</a:t>
            </a:fld>
            <a:endParaRPr lang="zh-CN" altLang="en-US"/>
          </a:p>
        </p:txBody>
      </p:sp>
    </p:spTree>
    <p:extLst>
      <p:ext uri="{BB962C8B-B14F-4D97-AF65-F5344CB8AC3E}">
        <p14:creationId xmlns:p14="http://schemas.microsoft.com/office/powerpoint/2010/main" val="3653861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2AEA76D6-C0AA-410F-9DDC-526F0CB07C6D}" type="slidenum">
              <a:rPr lang="zh-CN" altLang="en-US" smtClean="0"/>
              <a:t>20</a:t>
            </a:fld>
            <a:endParaRPr lang="zh-CN" altLang="en-US"/>
          </a:p>
        </p:txBody>
      </p:sp>
    </p:spTree>
    <p:extLst>
      <p:ext uri="{BB962C8B-B14F-4D97-AF65-F5344CB8AC3E}">
        <p14:creationId xmlns:p14="http://schemas.microsoft.com/office/powerpoint/2010/main" val="1780178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2AEA76D6-C0AA-410F-9DDC-526F0CB07C6D}" type="slidenum">
              <a:rPr lang="zh-CN" altLang="en-US" smtClean="0"/>
              <a:t>21</a:t>
            </a:fld>
            <a:endParaRPr lang="zh-CN" altLang="en-US"/>
          </a:p>
        </p:txBody>
      </p:sp>
    </p:spTree>
    <p:extLst>
      <p:ext uri="{BB962C8B-B14F-4D97-AF65-F5344CB8AC3E}">
        <p14:creationId xmlns:p14="http://schemas.microsoft.com/office/powerpoint/2010/main" val="3089059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2AEA76D6-C0AA-410F-9DDC-526F0CB07C6D}" type="slidenum">
              <a:rPr lang="zh-CN" altLang="en-US" smtClean="0"/>
              <a:t>22</a:t>
            </a:fld>
            <a:endParaRPr lang="zh-CN" altLang="en-US"/>
          </a:p>
        </p:txBody>
      </p:sp>
    </p:spTree>
    <p:extLst>
      <p:ext uri="{BB962C8B-B14F-4D97-AF65-F5344CB8AC3E}">
        <p14:creationId xmlns:p14="http://schemas.microsoft.com/office/powerpoint/2010/main" val="765752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2AEA76D6-C0AA-410F-9DDC-526F0CB07C6D}" type="slidenum">
              <a:rPr lang="zh-CN" altLang="en-US" smtClean="0"/>
              <a:t>23</a:t>
            </a:fld>
            <a:endParaRPr lang="zh-CN" altLang="en-US"/>
          </a:p>
        </p:txBody>
      </p:sp>
    </p:spTree>
    <p:extLst>
      <p:ext uri="{BB962C8B-B14F-4D97-AF65-F5344CB8AC3E}">
        <p14:creationId xmlns:p14="http://schemas.microsoft.com/office/powerpoint/2010/main" val="1505859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2AEA76D6-C0AA-410F-9DDC-526F0CB07C6D}" type="slidenum">
              <a:rPr lang="zh-CN" altLang="en-US" smtClean="0"/>
              <a:t>24</a:t>
            </a:fld>
            <a:endParaRPr lang="zh-CN" altLang="en-US"/>
          </a:p>
        </p:txBody>
      </p:sp>
    </p:spTree>
    <p:extLst>
      <p:ext uri="{BB962C8B-B14F-4D97-AF65-F5344CB8AC3E}">
        <p14:creationId xmlns:p14="http://schemas.microsoft.com/office/powerpoint/2010/main" val="947570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AEA76D6-C0AA-410F-9DDC-526F0CB07C6D}" type="slidenum">
              <a:rPr lang="zh-CN" altLang="en-US" smtClean="0"/>
              <a:t>5</a:t>
            </a:fld>
            <a:endParaRPr lang="zh-CN" altLang="en-US"/>
          </a:p>
        </p:txBody>
      </p:sp>
    </p:spTree>
    <p:extLst>
      <p:ext uri="{BB962C8B-B14F-4D97-AF65-F5344CB8AC3E}">
        <p14:creationId xmlns:p14="http://schemas.microsoft.com/office/powerpoint/2010/main" val="2658985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2AEA76D6-C0AA-410F-9DDC-526F0CB07C6D}" type="slidenum">
              <a:rPr lang="zh-CN" altLang="en-US" smtClean="0"/>
              <a:t>25</a:t>
            </a:fld>
            <a:endParaRPr lang="zh-CN" altLang="en-US"/>
          </a:p>
        </p:txBody>
      </p:sp>
    </p:spTree>
    <p:extLst>
      <p:ext uri="{BB962C8B-B14F-4D97-AF65-F5344CB8AC3E}">
        <p14:creationId xmlns:p14="http://schemas.microsoft.com/office/powerpoint/2010/main" val="1448248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2AEA76D6-C0AA-410F-9DDC-526F0CB07C6D}" type="slidenum">
              <a:rPr lang="zh-CN" altLang="en-US" smtClean="0"/>
              <a:t>26</a:t>
            </a:fld>
            <a:endParaRPr lang="zh-CN" altLang="en-US"/>
          </a:p>
        </p:txBody>
      </p:sp>
    </p:spTree>
    <p:extLst>
      <p:ext uri="{BB962C8B-B14F-4D97-AF65-F5344CB8AC3E}">
        <p14:creationId xmlns:p14="http://schemas.microsoft.com/office/powerpoint/2010/main" val="1696009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2AEA76D6-C0AA-410F-9DDC-526F0CB07C6D}" type="slidenum">
              <a:rPr lang="zh-CN" altLang="en-US" smtClean="0"/>
              <a:t>27</a:t>
            </a:fld>
            <a:endParaRPr lang="zh-CN" altLang="en-US"/>
          </a:p>
        </p:txBody>
      </p:sp>
    </p:spTree>
    <p:extLst>
      <p:ext uri="{BB962C8B-B14F-4D97-AF65-F5344CB8AC3E}">
        <p14:creationId xmlns:p14="http://schemas.microsoft.com/office/powerpoint/2010/main" val="3612204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2AEA76D6-C0AA-410F-9DDC-526F0CB07C6D}" type="slidenum">
              <a:rPr lang="zh-CN" altLang="en-US" smtClean="0"/>
              <a:t>29</a:t>
            </a:fld>
            <a:endParaRPr lang="zh-CN" altLang="en-US"/>
          </a:p>
        </p:txBody>
      </p:sp>
    </p:spTree>
    <p:extLst>
      <p:ext uri="{BB962C8B-B14F-4D97-AF65-F5344CB8AC3E}">
        <p14:creationId xmlns:p14="http://schemas.microsoft.com/office/powerpoint/2010/main" val="1711307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2AEA76D6-C0AA-410F-9DDC-526F0CB07C6D}" type="slidenum">
              <a:rPr lang="zh-CN" altLang="en-US" smtClean="0"/>
              <a:t>30</a:t>
            </a:fld>
            <a:endParaRPr lang="zh-CN" altLang="en-US"/>
          </a:p>
        </p:txBody>
      </p:sp>
    </p:spTree>
    <p:extLst>
      <p:ext uri="{BB962C8B-B14F-4D97-AF65-F5344CB8AC3E}">
        <p14:creationId xmlns:p14="http://schemas.microsoft.com/office/powerpoint/2010/main" val="10038723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2AEA76D6-C0AA-410F-9DDC-526F0CB07C6D}" type="slidenum">
              <a:rPr lang="zh-CN" altLang="en-US" smtClean="0"/>
              <a:t>31</a:t>
            </a:fld>
            <a:endParaRPr lang="zh-CN" altLang="en-US"/>
          </a:p>
        </p:txBody>
      </p:sp>
    </p:spTree>
    <p:extLst>
      <p:ext uri="{BB962C8B-B14F-4D97-AF65-F5344CB8AC3E}">
        <p14:creationId xmlns:p14="http://schemas.microsoft.com/office/powerpoint/2010/main" val="34990320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2AEA76D6-C0AA-410F-9DDC-526F0CB07C6D}" type="slidenum">
              <a:rPr lang="zh-CN" altLang="en-US" smtClean="0"/>
              <a:t>32</a:t>
            </a:fld>
            <a:endParaRPr lang="zh-CN" altLang="en-US"/>
          </a:p>
        </p:txBody>
      </p:sp>
    </p:spTree>
    <p:extLst>
      <p:ext uri="{BB962C8B-B14F-4D97-AF65-F5344CB8AC3E}">
        <p14:creationId xmlns:p14="http://schemas.microsoft.com/office/powerpoint/2010/main" val="2768647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2AEA76D6-C0AA-410F-9DDC-526F0CB07C6D}" type="slidenum">
              <a:rPr lang="zh-CN" altLang="en-US" smtClean="0"/>
              <a:t>34</a:t>
            </a:fld>
            <a:endParaRPr lang="zh-CN" altLang="en-US"/>
          </a:p>
        </p:txBody>
      </p:sp>
    </p:spTree>
    <p:extLst>
      <p:ext uri="{BB962C8B-B14F-4D97-AF65-F5344CB8AC3E}">
        <p14:creationId xmlns:p14="http://schemas.microsoft.com/office/powerpoint/2010/main" val="1873142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2AEA76D6-C0AA-410F-9DDC-526F0CB07C6D}" type="slidenum">
              <a:rPr lang="zh-CN" altLang="en-US" smtClean="0"/>
              <a:t>35</a:t>
            </a:fld>
            <a:endParaRPr lang="zh-CN" altLang="en-US"/>
          </a:p>
        </p:txBody>
      </p:sp>
    </p:spTree>
    <p:extLst>
      <p:ext uri="{BB962C8B-B14F-4D97-AF65-F5344CB8AC3E}">
        <p14:creationId xmlns:p14="http://schemas.microsoft.com/office/powerpoint/2010/main" val="35638442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2AEA76D6-C0AA-410F-9DDC-526F0CB07C6D}" type="slidenum">
              <a:rPr lang="zh-CN" altLang="en-US" smtClean="0"/>
              <a:t>36</a:t>
            </a:fld>
            <a:endParaRPr lang="zh-CN" altLang="en-US"/>
          </a:p>
        </p:txBody>
      </p:sp>
    </p:spTree>
    <p:extLst>
      <p:ext uri="{BB962C8B-B14F-4D97-AF65-F5344CB8AC3E}">
        <p14:creationId xmlns:p14="http://schemas.microsoft.com/office/powerpoint/2010/main" val="3232561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AEA76D6-C0AA-410F-9DDC-526F0CB07C6D}" type="slidenum">
              <a:rPr lang="zh-CN" altLang="en-US" smtClean="0"/>
              <a:t>6</a:t>
            </a:fld>
            <a:endParaRPr lang="zh-CN" altLang="en-US"/>
          </a:p>
        </p:txBody>
      </p:sp>
    </p:spTree>
    <p:extLst>
      <p:ext uri="{BB962C8B-B14F-4D97-AF65-F5344CB8AC3E}">
        <p14:creationId xmlns:p14="http://schemas.microsoft.com/office/powerpoint/2010/main" val="15671250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2AEA76D6-C0AA-410F-9DDC-526F0CB07C6D}" type="slidenum">
              <a:rPr lang="zh-CN" altLang="en-US" smtClean="0"/>
              <a:t>37</a:t>
            </a:fld>
            <a:endParaRPr lang="zh-CN" altLang="en-US"/>
          </a:p>
        </p:txBody>
      </p:sp>
    </p:spTree>
    <p:extLst>
      <p:ext uri="{BB962C8B-B14F-4D97-AF65-F5344CB8AC3E}">
        <p14:creationId xmlns:p14="http://schemas.microsoft.com/office/powerpoint/2010/main" val="35163985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2AEA76D6-C0AA-410F-9DDC-526F0CB07C6D}" type="slidenum">
              <a:rPr lang="zh-CN" altLang="en-US" smtClean="0"/>
              <a:t>39</a:t>
            </a:fld>
            <a:endParaRPr lang="zh-CN" altLang="en-US"/>
          </a:p>
        </p:txBody>
      </p:sp>
    </p:spTree>
    <p:extLst>
      <p:ext uri="{BB962C8B-B14F-4D97-AF65-F5344CB8AC3E}">
        <p14:creationId xmlns:p14="http://schemas.microsoft.com/office/powerpoint/2010/main" val="7256794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2AEA76D6-C0AA-410F-9DDC-526F0CB07C6D}" type="slidenum">
              <a:rPr lang="zh-CN" altLang="en-US" smtClean="0"/>
              <a:t>40</a:t>
            </a:fld>
            <a:endParaRPr lang="zh-CN" altLang="en-US"/>
          </a:p>
        </p:txBody>
      </p:sp>
    </p:spTree>
    <p:extLst>
      <p:ext uri="{BB962C8B-B14F-4D97-AF65-F5344CB8AC3E}">
        <p14:creationId xmlns:p14="http://schemas.microsoft.com/office/powerpoint/2010/main" val="34372499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AEA76D6-C0AA-410F-9DDC-526F0CB07C6D}" type="slidenum">
              <a:rPr lang="zh-CN" altLang="en-US" smtClean="0"/>
              <a:t>41</a:t>
            </a:fld>
            <a:endParaRPr lang="zh-CN" altLang="en-US"/>
          </a:p>
        </p:txBody>
      </p:sp>
    </p:spTree>
    <p:extLst>
      <p:ext uri="{BB962C8B-B14F-4D97-AF65-F5344CB8AC3E}">
        <p14:creationId xmlns:p14="http://schemas.microsoft.com/office/powerpoint/2010/main" val="205246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2AEA76D6-C0AA-410F-9DDC-526F0CB07C6D}" type="slidenum">
              <a:rPr lang="zh-CN" altLang="en-US" smtClean="0"/>
              <a:t>8</a:t>
            </a:fld>
            <a:endParaRPr lang="zh-CN" altLang="en-US"/>
          </a:p>
        </p:txBody>
      </p:sp>
    </p:spTree>
    <p:extLst>
      <p:ext uri="{BB962C8B-B14F-4D97-AF65-F5344CB8AC3E}">
        <p14:creationId xmlns:p14="http://schemas.microsoft.com/office/powerpoint/2010/main" val="419751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AEA76D6-C0AA-410F-9DDC-526F0CB07C6D}" type="slidenum">
              <a:rPr lang="zh-CN" altLang="en-US" smtClean="0"/>
              <a:t>9</a:t>
            </a:fld>
            <a:endParaRPr lang="zh-CN" altLang="en-US"/>
          </a:p>
        </p:txBody>
      </p:sp>
    </p:spTree>
    <p:extLst>
      <p:ext uri="{BB962C8B-B14F-4D97-AF65-F5344CB8AC3E}">
        <p14:creationId xmlns:p14="http://schemas.microsoft.com/office/powerpoint/2010/main" val="1944388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2AEA76D6-C0AA-410F-9DDC-526F0CB07C6D}" type="slidenum">
              <a:rPr lang="zh-CN" altLang="en-US" smtClean="0"/>
              <a:t>10</a:t>
            </a:fld>
            <a:endParaRPr lang="zh-CN" altLang="en-US"/>
          </a:p>
        </p:txBody>
      </p:sp>
    </p:spTree>
    <p:extLst>
      <p:ext uri="{BB962C8B-B14F-4D97-AF65-F5344CB8AC3E}">
        <p14:creationId xmlns:p14="http://schemas.microsoft.com/office/powerpoint/2010/main" val="2362184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2AEA76D6-C0AA-410F-9DDC-526F0CB07C6D}" type="slidenum">
              <a:rPr lang="zh-CN" altLang="en-US" smtClean="0"/>
              <a:t>12</a:t>
            </a:fld>
            <a:endParaRPr lang="zh-CN" altLang="en-US"/>
          </a:p>
        </p:txBody>
      </p:sp>
    </p:spTree>
    <p:extLst>
      <p:ext uri="{BB962C8B-B14F-4D97-AF65-F5344CB8AC3E}">
        <p14:creationId xmlns:p14="http://schemas.microsoft.com/office/powerpoint/2010/main" val="3667586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2AEA76D6-C0AA-410F-9DDC-526F0CB07C6D}" type="slidenum">
              <a:rPr lang="zh-CN" altLang="en-US" smtClean="0"/>
              <a:t>13</a:t>
            </a:fld>
            <a:endParaRPr lang="zh-CN" altLang="en-US"/>
          </a:p>
        </p:txBody>
      </p:sp>
    </p:spTree>
    <p:extLst>
      <p:ext uri="{BB962C8B-B14F-4D97-AF65-F5344CB8AC3E}">
        <p14:creationId xmlns:p14="http://schemas.microsoft.com/office/powerpoint/2010/main" val="211334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2AEA76D6-C0AA-410F-9DDC-526F0CB07C6D}" type="slidenum">
              <a:rPr lang="zh-CN" altLang="en-US" smtClean="0"/>
              <a:t>14</a:t>
            </a:fld>
            <a:endParaRPr lang="zh-CN" altLang="en-US"/>
          </a:p>
        </p:txBody>
      </p:sp>
    </p:spTree>
    <p:extLst>
      <p:ext uri="{BB962C8B-B14F-4D97-AF65-F5344CB8AC3E}">
        <p14:creationId xmlns:p14="http://schemas.microsoft.com/office/powerpoint/2010/main" val="4125743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682FCF50-3C2B-439D-ACA3-2FD3367F5851}"/>
              </a:ext>
            </a:extLst>
          </p:cNvPr>
          <p:cNvSpPr/>
          <p:nvPr userDrawn="1"/>
        </p:nvSpPr>
        <p:spPr>
          <a:xfrm>
            <a:off x="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23247244"/>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F71449F7-5D90-411E-B63D-8723CE855B03}" type="datetimeFigureOut">
              <a:rPr lang="zh-CN" altLang="en-US" smtClean="0"/>
              <a:t>2022/9/21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78D03BD-8273-4B2F-9BD5-C1C4F37ADDE7}" type="slidenum">
              <a:rPr lang="zh-CN" altLang="en-US" smtClean="0"/>
              <a:t>‹#›</a:t>
            </a:fld>
            <a:endParaRPr lang="zh-CN" altLang="en-US"/>
          </a:p>
        </p:txBody>
      </p:sp>
    </p:spTree>
    <p:extLst>
      <p:ext uri="{BB962C8B-B14F-4D97-AF65-F5344CB8AC3E}">
        <p14:creationId xmlns:p14="http://schemas.microsoft.com/office/powerpoint/2010/main" val="2029456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F71449F7-5D90-411E-B63D-8723CE855B03}" type="datetimeFigureOut">
              <a:rPr lang="zh-CN" altLang="en-US" smtClean="0"/>
              <a:t>2022/9/21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78D03BD-8273-4B2F-9BD5-C1C4F37ADDE7}" type="slidenum">
              <a:rPr lang="zh-CN" altLang="en-US" smtClean="0"/>
              <a:t>‹#›</a:t>
            </a:fld>
            <a:endParaRPr lang="zh-CN" altLang="en-US"/>
          </a:p>
        </p:txBody>
      </p:sp>
    </p:spTree>
    <p:extLst>
      <p:ext uri="{BB962C8B-B14F-4D97-AF65-F5344CB8AC3E}">
        <p14:creationId xmlns:p14="http://schemas.microsoft.com/office/powerpoint/2010/main" val="3043739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71449F7-5D90-411E-B63D-8723CE855B03}" type="datetimeFigureOut">
              <a:rPr lang="zh-CN" altLang="en-US" smtClean="0"/>
              <a:t>2022/9/21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78D03BD-8273-4B2F-9BD5-C1C4F37ADDE7}" type="slidenum">
              <a:rPr lang="zh-CN" altLang="en-US" smtClean="0"/>
              <a:t>‹#›</a:t>
            </a:fld>
            <a:endParaRPr lang="zh-CN" altLang="en-US"/>
          </a:p>
        </p:txBody>
      </p:sp>
    </p:spTree>
    <p:extLst>
      <p:ext uri="{BB962C8B-B14F-4D97-AF65-F5344CB8AC3E}">
        <p14:creationId xmlns:p14="http://schemas.microsoft.com/office/powerpoint/2010/main" val="4277729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71449F7-5D90-411E-B63D-8723CE855B03}" type="datetimeFigureOut">
              <a:rPr lang="zh-CN" altLang="en-US" smtClean="0"/>
              <a:t>2022/9/21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78D03BD-8273-4B2F-9BD5-C1C4F37ADDE7}" type="slidenum">
              <a:rPr lang="zh-CN" altLang="en-US" smtClean="0"/>
              <a:t>‹#›</a:t>
            </a:fld>
            <a:endParaRPr lang="zh-CN" altLang="en-US"/>
          </a:p>
        </p:txBody>
      </p:sp>
    </p:spTree>
    <p:extLst>
      <p:ext uri="{BB962C8B-B14F-4D97-AF65-F5344CB8AC3E}">
        <p14:creationId xmlns:p14="http://schemas.microsoft.com/office/powerpoint/2010/main" val="156948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682FCF50-3C2B-439D-ACA3-2FD3367F5851}"/>
              </a:ext>
            </a:extLst>
          </p:cNvPr>
          <p:cNvSpPr/>
          <p:nvPr userDrawn="1"/>
        </p:nvSpPr>
        <p:spPr>
          <a:xfrm>
            <a:off x="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8CEFF940-8976-4FD3-B6C0-C5119E122C3C}"/>
              </a:ext>
            </a:extLst>
          </p:cNvPr>
          <p:cNvSpPr/>
          <p:nvPr userDrawn="1"/>
        </p:nvSpPr>
        <p:spPr>
          <a:xfrm>
            <a:off x="178308" y="249174"/>
            <a:ext cx="8787384" cy="4645152"/>
          </a:xfrm>
          <a:prstGeom prst="rect">
            <a:avLst/>
          </a:prstGeom>
          <a:solidFill>
            <a:schemeClr val="bg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a:extLst>
              <a:ext uri="{FF2B5EF4-FFF2-40B4-BE49-F238E27FC236}">
                <a16:creationId xmlns:a16="http://schemas.microsoft.com/office/drawing/2014/main" id="{A7808C2C-12D8-49E5-A767-E2D2FD52F0C8}"/>
              </a:ext>
            </a:extLst>
          </p:cNvPr>
          <p:cNvCxnSpPr>
            <a:cxnSpLocks/>
          </p:cNvCxnSpPr>
          <p:nvPr userDrawn="1"/>
        </p:nvCxnSpPr>
        <p:spPr>
          <a:xfrm>
            <a:off x="388823" y="407418"/>
            <a:ext cx="0" cy="549536"/>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 name="组合 5">
            <a:extLst>
              <a:ext uri="{FF2B5EF4-FFF2-40B4-BE49-F238E27FC236}">
                <a16:creationId xmlns:a16="http://schemas.microsoft.com/office/drawing/2014/main" id="{2A1F05D5-6AF2-485F-90D3-0D200AD3D2C8}"/>
              </a:ext>
            </a:extLst>
          </p:cNvPr>
          <p:cNvGrpSpPr/>
          <p:nvPr userDrawn="1"/>
        </p:nvGrpSpPr>
        <p:grpSpPr>
          <a:xfrm>
            <a:off x="7904665" y="61196"/>
            <a:ext cx="692443" cy="692443"/>
            <a:chOff x="3963053" y="796069"/>
            <a:chExt cx="1445741" cy="1445741"/>
          </a:xfrm>
        </p:grpSpPr>
        <p:sp>
          <p:nvSpPr>
            <p:cNvPr id="8" name="椭圆 7">
              <a:extLst>
                <a:ext uri="{FF2B5EF4-FFF2-40B4-BE49-F238E27FC236}">
                  <a16:creationId xmlns:a16="http://schemas.microsoft.com/office/drawing/2014/main" id="{667B22CB-8808-414D-A143-BD5ED12B2D12}"/>
                </a:ext>
              </a:extLst>
            </p:cNvPr>
            <p:cNvSpPr/>
            <p:nvPr/>
          </p:nvSpPr>
          <p:spPr>
            <a:xfrm>
              <a:off x="3963053" y="796069"/>
              <a:ext cx="1445741" cy="1445741"/>
            </a:xfrm>
            <a:prstGeom prst="ellipse">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Light"/>
                <a:ea typeface="微软雅黑"/>
                <a:cs typeface="+mn-cs"/>
              </a:endParaRPr>
            </a:p>
          </p:txBody>
        </p:sp>
        <p:grpSp>
          <p:nvGrpSpPr>
            <p:cNvPr id="9" name="组合 8">
              <a:extLst>
                <a:ext uri="{FF2B5EF4-FFF2-40B4-BE49-F238E27FC236}">
                  <a16:creationId xmlns:a16="http://schemas.microsoft.com/office/drawing/2014/main" id="{6A7779CB-C061-4F57-9C73-4B712E01C6D3}"/>
                </a:ext>
              </a:extLst>
            </p:cNvPr>
            <p:cNvGrpSpPr/>
            <p:nvPr/>
          </p:nvGrpSpPr>
          <p:grpSpPr>
            <a:xfrm>
              <a:off x="4188168" y="1149945"/>
              <a:ext cx="995510" cy="868332"/>
              <a:chOff x="4675188" y="2882900"/>
              <a:chExt cx="360362" cy="314325"/>
            </a:xfrm>
            <a:solidFill>
              <a:schemeClr val="bg1"/>
            </a:solidFill>
          </p:grpSpPr>
          <p:sp>
            <p:nvSpPr>
              <p:cNvPr id="10" name="AutoShape 43">
                <a:extLst>
                  <a:ext uri="{FF2B5EF4-FFF2-40B4-BE49-F238E27FC236}">
                    <a16:creationId xmlns:a16="http://schemas.microsoft.com/office/drawing/2014/main" id="{A4EBCCF3-1011-4C4E-AC09-1FD9508596E3}"/>
                  </a:ext>
                </a:extLst>
              </p:cNvPr>
              <p:cNvSpPr>
                <a:spLocks/>
              </p:cNvSpPr>
              <p:nvPr/>
            </p:nvSpPr>
            <p:spPr bwMode="auto">
              <a:xfrm>
                <a:off x="4675188" y="2882900"/>
                <a:ext cx="360362" cy="257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微软雅黑"/>
                  <a:cs typeface="+mn-cs"/>
                  <a:sym typeface="Gill Sans" charset="0"/>
                </a:endParaRPr>
              </a:p>
            </p:txBody>
          </p:sp>
          <p:sp>
            <p:nvSpPr>
              <p:cNvPr id="11" name="AutoShape 44">
                <a:extLst>
                  <a:ext uri="{FF2B5EF4-FFF2-40B4-BE49-F238E27FC236}">
                    <a16:creationId xmlns:a16="http://schemas.microsoft.com/office/drawing/2014/main" id="{5DEEC6ED-5F8A-497E-87B3-5EC42B6EF485}"/>
                  </a:ext>
                </a:extLst>
              </p:cNvPr>
              <p:cNvSpPr>
                <a:spLocks/>
              </p:cNvSpPr>
              <p:nvPr/>
            </p:nvSpPr>
            <p:spPr bwMode="auto">
              <a:xfrm>
                <a:off x="5000625" y="2994025"/>
                <a:ext cx="22225" cy="123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微软雅黑"/>
                  <a:cs typeface="+mn-cs"/>
                  <a:sym typeface="Gill Sans" charset="0"/>
                </a:endParaRPr>
              </a:p>
            </p:txBody>
          </p:sp>
          <p:sp>
            <p:nvSpPr>
              <p:cNvPr id="12" name="AutoShape 45">
                <a:extLst>
                  <a:ext uri="{FF2B5EF4-FFF2-40B4-BE49-F238E27FC236}">
                    <a16:creationId xmlns:a16="http://schemas.microsoft.com/office/drawing/2014/main" id="{EBCBDC78-519F-4DCF-9701-737C2E29980C}"/>
                  </a:ext>
                </a:extLst>
              </p:cNvPr>
              <p:cNvSpPr>
                <a:spLocks/>
              </p:cNvSpPr>
              <p:nvPr/>
            </p:nvSpPr>
            <p:spPr bwMode="auto">
              <a:xfrm>
                <a:off x="4989513" y="3128963"/>
                <a:ext cx="46037" cy="682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微软雅黑"/>
                  <a:cs typeface="+mn-cs"/>
                  <a:sym typeface="Gill Sans" charset="0"/>
                </a:endParaRPr>
              </a:p>
            </p:txBody>
          </p:sp>
        </p:grpSp>
      </p:grpSp>
    </p:spTree>
    <p:extLst>
      <p:ext uri="{BB962C8B-B14F-4D97-AF65-F5344CB8AC3E}">
        <p14:creationId xmlns:p14="http://schemas.microsoft.com/office/powerpoint/2010/main" val="2652234666"/>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682FCF50-3C2B-439D-ACA3-2FD3367F5851}"/>
              </a:ext>
            </a:extLst>
          </p:cNvPr>
          <p:cNvSpPr/>
          <p:nvPr userDrawn="1"/>
        </p:nvSpPr>
        <p:spPr>
          <a:xfrm>
            <a:off x="0" y="0"/>
            <a:ext cx="45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8CEFF940-8976-4FD3-B6C0-C5119E122C3C}"/>
              </a:ext>
            </a:extLst>
          </p:cNvPr>
          <p:cNvSpPr/>
          <p:nvPr userDrawn="1"/>
        </p:nvSpPr>
        <p:spPr>
          <a:xfrm>
            <a:off x="178308" y="249174"/>
            <a:ext cx="8787384" cy="4645152"/>
          </a:xfrm>
          <a:prstGeom prst="rect">
            <a:avLst/>
          </a:prstGeom>
          <a:solidFill>
            <a:schemeClr val="bg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75676643"/>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906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F71449F7-5D90-411E-B63D-8723CE855B03}" type="datetimeFigureOut">
              <a:rPr lang="zh-CN" altLang="en-US" smtClean="0"/>
              <a:t>2022/9/21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78D03BD-8273-4B2F-9BD5-C1C4F37ADDE7}" type="slidenum">
              <a:rPr lang="zh-CN" altLang="en-US" smtClean="0"/>
              <a:t>‹#›</a:t>
            </a:fld>
            <a:endParaRPr lang="zh-CN" altLang="en-US"/>
          </a:p>
        </p:txBody>
      </p:sp>
    </p:spTree>
    <p:extLst>
      <p:ext uri="{BB962C8B-B14F-4D97-AF65-F5344CB8AC3E}">
        <p14:creationId xmlns:p14="http://schemas.microsoft.com/office/powerpoint/2010/main" val="2141465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F71449F7-5D90-411E-B63D-8723CE855B03}" type="datetimeFigureOut">
              <a:rPr lang="zh-CN" altLang="en-US" smtClean="0"/>
              <a:t>2022/9/21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78D03BD-8273-4B2F-9BD5-C1C4F37ADDE7}" type="slidenum">
              <a:rPr lang="zh-CN" altLang="en-US" smtClean="0"/>
              <a:t>‹#›</a:t>
            </a:fld>
            <a:endParaRPr lang="zh-CN" altLang="en-US"/>
          </a:p>
        </p:txBody>
      </p:sp>
    </p:spTree>
    <p:extLst>
      <p:ext uri="{BB962C8B-B14F-4D97-AF65-F5344CB8AC3E}">
        <p14:creationId xmlns:p14="http://schemas.microsoft.com/office/powerpoint/2010/main" val="2765400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F71449F7-5D90-411E-B63D-8723CE855B03}" type="datetimeFigureOut">
              <a:rPr lang="zh-CN" altLang="en-US" smtClean="0"/>
              <a:t>2022/9/21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78D03BD-8273-4B2F-9BD5-C1C4F37ADDE7}" type="slidenum">
              <a:rPr lang="zh-CN" altLang="en-US" smtClean="0"/>
              <a:t>‹#›</a:t>
            </a:fld>
            <a:endParaRPr lang="zh-CN" altLang="en-US"/>
          </a:p>
        </p:txBody>
      </p:sp>
    </p:spTree>
    <p:extLst>
      <p:ext uri="{BB962C8B-B14F-4D97-AF65-F5344CB8AC3E}">
        <p14:creationId xmlns:p14="http://schemas.microsoft.com/office/powerpoint/2010/main" val="1597228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71449F7-5D90-411E-B63D-8723CE855B03}" type="datetimeFigureOut">
              <a:rPr lang="zh-CN" altLang="en-US" smtClean="0"/>
              <a:t>2022/9/21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78D03BD-8273-4B2F-9BD5-C1C4F37ADDE7}" type="slidenum">
              <a:rPr lang="zh-CN" altLang="en-US" smtClean="0"/>
              <a:t>‹#›</a:t>
            </a:fld>
            <a:endParaRPr lang="zh-CN" altLang="en-US"/>
          </a:p>
        </p:txBody>
      </p:sp>
    </p:spTree>
    <p:extLst>
      <p:ext uri="{BB962C8B-B14F-4D97-AF65-F5344CB8AC3E}">
        <p14:creationId xmlns:p14="http://schemas.microsoft.com/office/powerpoint/2010/main" val="813326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1449F7-5D90-411E-B63D-8723CE855B03}" type="datetimeFigureOut">
              <a:rPr lang="zh-CN" altLang="en-US" smtClean="0"/>
              <a:t>2022/9/21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78D03BD-8273-4B2F-9BD5-C1C4F37ADDE7}" type="slidenum">
              <a:rPr lang="zh-CN" altLang="en-US" smtClean="0"/>
              <a:t>‹#›</a:t>
            </a:fld>
            <a:endParaRPr lang="zh-CN" altLang="en-US"/>
          </a:p>
        </p:txBody>
      </p:sp>
    </p:spTree>
    <p:extLst>
      <p:ext uri="{BB962C8B-B14F-4D97-AF65-F5344CB8AC3E}">
        <p14:creationId xmlns:p14="http://schemas.microsoft.com/office/powerpoint/2010/main" val="2774200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71449F7-5D90-411E-B63D-8723CE855B03}" type="datetimeFigureOut">
              <a:rPr lang="zh-CN" altLang="en-US" smtClean="0"/>
              <a:t>2022/9/21</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78D03BD-8273-4B2F-9BD5-C1C4F37ADDE7}" type="slidenum">
              <a:rPr lang="zh-CN" altLang="en-US" smtClean="0"/>
              <a:t>‹#›</a:t>
            </a:fld>
            <a:endParaRPr lang="zh-CN" altLang="en-US"/>
          </a:p>
        </p:txBody>
      </p:sp>
    </p:spTree>
    <p:extLst>
      <p:ext uri="{BB962C8B-B14F-4D97-AF65-F5344CB8AC3E}">
        <p14:creationId xmlns:p14="http://schemas.microsoft.com/office/powerpoint/2010/main" val="872337004"/>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72"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dl.acm.org/doi/proceedings/10.1145/331383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7.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1.png"/></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2.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22.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2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3.png"/><Relationship Id="rId7" Type="http://schemas.openxmlformats.org/officeDocument/2006/relationships/image" Target="../media/image7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0.png"/><Relationship Id="rId11" Type="http://schemas.openxmlformats.org/officeDocument/2006/relationships/image" Target="../media/image74.png"/><Relationship Id="rId5" Type="http://schemas.openxmlformats.org/officeDocument/2006/relationships/image" Target="../media/image69.png"/><Relationship Id="rId10" Type="http://schemas.openxmlformats.org/officeDocument/2006/relationships/image" Target="../media/image73.png"/><Relationship Id="rId4" Type="http://schemas.openxmlformats.org/officeDocument/2006/relationships/image" Target="../media/image68.png"/><Relationship Id="rId9" Type="http://schemas.openxmlformats.org/officeDocument/2006/relationships/image" Target="../media/image60.png"/></Relationships>
</file>

<file path=ppt/slides/_rels/slide24.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25.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 Id="rId9" Type="http://schemas.openxmlformats.org/officeDocument/2006/relationships/image" Target="../media/image87.png"/></Relationships>
</file>

<file path=ppt/slides/_rels/slide2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83.png"/><Relationship Id="rId7" Type="http://schemas.openxmlformats.org/officeDocument/2006/relationships/image" Target="../media/image9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 Id="rId9" Type="http://schemas.openxmlformats.org/officeDocument/2006/relationships/image" Target="../media/image92.png"/></Relationships>
</file>

<file path=ppt/slides/_rels/slide2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96.png"/><Relationship Id="rId4" Type="http://schemas.openxmlformats.org/officeDocument/2006/relationships/image" Target="../media/image9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99.png"/><Relationship Id="rId4" Type="http://schemas.openxmlformats.org/officeDocument/2006/relationships/image" Target="../media/image98.png"/></Relationships>
</file>

<file path=ppt/slides/_rels/slide32.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100.png"/><Relationship Id="rId7" Type="http://schemas.openxmlformats.org/officeDocument/2006/relationships/image" Target="../media/image9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01.png"/><Relationship Id="rId11" Type="http://schemas.openxmlformats.org/officeDocument/2006/relationships/image" Target="../media/image105.png"/><Relationship Id="rId5" Type="http://schemas.openxmlformats.org/officeDocument/2006/relationships/image" Target="../media/image60.png"/><Relationship Id="rId10" Type="http://schemas.openxmlformats.org/officeDocument/2006/relationships/image" Target="../media/image104.png"/><Relationship Id="rId4" Type="http://schemas.openxmlformats.org/officeDocument/2006/relationships/image" Target="../media/image97.png"/><Relationship Id="rId9" Type="http://schemas.openxmlformats.org/officeDocument/2006/relationships/image" Target="../media/image10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11.png"/><Relationship Id="rId4" Type="http://schemas.openxmlformats.org/officeDocument/2006/relationships/image" Target="../media/image1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27845620-1BD2-4CB4-A849-1D6F71C83D3D}"/>
              </a:ext>
            </a:extLst>
          </p:cNvPr>
          <p:cNvSpPr/>
          <p:nvPr/>
        </p:nvSpPr>
        <p:spPr>
          <a:xfrm>
            <a:off x="548640" y="557977"/>
            <a:ext cx="8046720" cy="4098798"/>
          </a:xfrm>
          <a:prstGeom prst="rect">
            <a:avLst/>
          </a:prstGeom>
          <a:solidFill>
            <a:schemeClr val="bg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文本框 10">
            <a:extLst>
              <a:ext uri="{FF2B5EF4-FFF2-40B4-BE49-F238E27FC236}">
                <a16:creationId xmlns:a16="http://schemas.microsoft.com/office/drawing/2014/main" id="{F308687F-5083-4900-B884-1ED108CE6C82}"/>
              </a:ext>
            </a:extLst>
          </p:cNvPr>
          <p:cNvSpPr txBox="1"/>
          <p:nvPr/>
        </p:nvSpPr>
        <p:spPr>
          <a:xfrm>
            <a:off x="1901672" y="2439683"/>
            <a:ext cx="184731" cy="707886"/>
          </a:xfrm>
          <a:prstGeom prst="rect">
            <a:avLst/>
          </a:prstGeom>
          <a:noFill/>
        </p:spPr>
        <p:txBody>
          <a:bodyPr wrap="none" rtlCol="0">
            <a:spAutoFit/>
          </a:bodyPr>
          <a:lstStyle/>
          <a:p>
            <a:endParaRPr lang="zh-CN" altLang="en-US" sz="4000" dirty="0">
              <a:solidFill>
                <a:schemeClr val="accent1"/>
              </a:solidFill>
            </a:endParaRPr>
          </a:p>
        </p:txBody>
      </p:sp>
      <p:sp>
        <p:nvSpPr>
          <p:cNvPr id="20" name="文本框 19">
            <a:extLst>
              <a:ext uri="{FF2B5EF4-FFF2-40B4-BE49-F238E27FC236}">
                <a16:creationId xmlns:a16="http://schemas.microsoft.com/office/drawing/2014/main" id="{81315CB3-1490-479A-880F-0D1C623254E2}"/>
              </a:ext>
            </a:extLst>
          </p:cNvPr>
          <p:cNvSpPr txBox="1"/>
          <p:nvPr/>
        </p:nvSpPr>
        <p:spPr>
          <a:xfrm>
            <a:off x="800259" y="3742472"/>
            <a:ext cx="7949603" cy="523220"/>
          </a:xfrm>
          <a:prstGeom prst="rect">
            <a:avLst/>
          </a:prstGeom>
          <a:noFill/>
        </p:spPr>
        <p:txBody>
          <a:bodyPr wrap="square" rtlCol="0">
            <a:spAutoFit/>
          </a:bodyPr>
          <a:lstStyle/>
          <a:p>
            <a:r>
              <a:rPr lang="en-US" altLang="zh-TW" sz="1400" dirty="0">
                <a:latin typeface="Open Sans"/>
                <a:hlinkClick r:id="rId2" tooltip="CHI '20: Proceedings of the 2020 CHI Conference on Human Factors in Computing Systems"/>
              </a:rPr>
              <a:t>CHI '20: Proceedings of the 2020 CHI Conference on Human Factors in Computing Systems</a:t>
            </a:r>
            <a:r>
              <a:rPr lang="en-US" altLang="zh-TW" sz="1400" dirty="0">
                <a:latin typeface="Open Sans"/>
              </a:rPr>
              <a:t>  </a:t>
            </a:r>
            <a:r>
              <a:rPr lang="en-US" altLang="zh-TW" sz="1400" dirty="0">
                <a:solidFill>
                  <a:srgbClr val="757575"/>
                </a:solidFill>
                <a:latin typeface="Open Sans"/>
              </a:rPr>
              <a:t>April 2020 </a:t>
            </a:r>
            <a:endParaRPr lang="zh-CN" altLang="en-US" sz="1400" dirty="0">
              <a:solidFill>
                <a:schemeClr val="accent1"/>
              </a:solidFill>
            </a:endParaRPr>
          </a:p>
        </p:txBody>
      </p:sp>
      <p:sp>
        <p:nvSpPr>
          <p:cNvPr id="22" name="文本框 21">
            <a:extLst>
              <a:ext uri="{FF2B5EF4-FFF2-40B4-BE49-F238E27FC236}">
                <a16:creationId xmlns:a16="http://schemas.microsoft.com/office/drawing/2014/main" id="{695E45D2-4F7B-4220-B1CA-9BBB51D684F4}"/>
              </a:ext>
            </a:extLst>
          </p:cNvPr>
          <p:cNvSpPr txBox="1"/>
          <p:nvPr/>
        </p:nvSpPr>
        <p:spPr>
          <a:xfrm>
            <a:off x="2280347" y="3347053"/>
            <a:ext cx="4583306" cy="307777"/>
          </a:xfrm>
          <a:prstGeom prst="rect">
            <a:avLst/>
          </a:prstGeom>
          <a:noFill/>
        </p:spPr>
        <p:txBody>
          <a:bodyPr wrap="none" rtlCol="0">
            <a:spAutoFit/>
          </a:bodyPr>
          <a:lstStyle/>
          <a:p>
            <a:r>
              <a:rPr lang="en-US" altLang="zh-TW" sz="1400" b="1" i="1" dirty="0">
                <a:solidFill>
                  <a:srgbClr val="303030"/>
                </a:solidFill>
                <a:latin typeface="-apple-system"/>
              </a:rPr>
              <a:t>Chen-Yuan Hsu,  Li-Yi Wei</a:t>
            </a:r>
            <a:r>
              <a:rPr lang="en-US" altLang="zh-TW" sz="1400" b="1" i="1" dirty="0">
                <a:solidFill>
                  <a:srgbClr val="303030"/>
                </a:solidFill>
                <a:effectLst/>
                <a:latin typeface="-apple-system"/>
              </a:rPr>
              <a:t>,</a:t>
            </a:r>
            <a:r>
              <a:rPr lang="en-US" altLang="zh-TW" sz="1400" b="1" i="1" dirty="0">
                <a:solidFill>
                  <a:srgbClr val="303030"/>
                </a:solidFill>
                <a:latin typeface="-apple-system"/>
              </a:rPr>
              <a:t>   </a:t>
            </a:r>
            <a:r>
              <a:rPr lang="en-US" altLang="zh-TW" sz="1400" b="1" i="1" dirty="0" err="1">
                <a:solidFill>
                  <a:srgbClr val="303030"/>
                </a:solidFill>
                <a:latin typeface="-apple-system"/>
              </a:rPr>
              <a:t>Lihua</a:t>
            </a:r>
            <a:r>
              <a:rPr lang="en-US" altLang="zh-TW" sz="1400" b="1" i="1" dirty="0">
                <a:solidFill>
                  <a:srgbClr val="303030"/>
                </a:solidFill>
                <a:latin typeface="-apple-system"/>
              </a:rPr>
              <a:t> You,   Jian Jun Zhang</a:t>
            </a:r>
            <a:endParaRPr lang="zh-CN" altLang="en-US" sz="1400" dirty="0">
              <a:solidFill>
                <a:schemeClr val="accent1"/>
              </a:solidFill>
            </a:endParaRPr>
          </a:p>
        </p:txBody>
      </p:sp>
      <p:sp>
        <p:nvSpPr>
          <p:cNvPr id="26" name="文本框 25">
            <a:extLst>
              <a:ext uri="{FF2B5EF4-FFF2-40B4-BE49-F238E27FC236}">
                <a16:creationId xmlns:a16="http://schemas.microsoft.com/office/drawing/2014/main" id="{E44EA276-324F-46D1-84EF-132808518A55}"/>
              </a:ext>
            </a:extLst>
          </p:cNvPr>
          <p:cNvSpPr txBox="1"/>
          <p:nvPr/>
        </p:nvSpPr>
        <p:spPr>
          <a:xfrm>
            <a:off x="1180172" y="1546880"/>
            <a:ext cx="7039106" cy="707886"/>
          </a:xfrm>
          <a:prstGeom prst="rect">
            <a:avLst/>
          </a:prstGeom>
          <a:noFill/>
        </p:spPr>
        <p:txBody>
          <a:bodyPr wrap="none" rtlCol="0">
            <a:spAutoFit/>
          </a:bodyPr>
          <a:lstStyle/>
          <a:p>
            <a:r>
              <a:rPr lang="en-US" altLang="zh-TW" sz="4000" dirty="0">
                <a:solidFill>
                  <a:srgbClr val="303030"/>
                </a:solidFill>
                <a:latin typeface="-apple-system"/>
              </a:rPr>
              <a:t>Autocomplete</a:t>
            </a:r>
            <a:r>
              <a:rPr lang="zh-TW" altLang="en-US" sz="4000" dirty="0">
                <a:solidFill>
                  <a:srgbClr val="303030"/>
                </a:solidFill>
                <a:latin typeface="-apple-system"/>
              </a:rPr>
              <a:t> </a:t>
            </a:r>
            <a:r>
              <a:rPr lang="en-US" altLang="zh-TW" sz="4000" dirty="0">
                <a:solidFill>
                  <a:srgbClr val="303030"/>
                </a:solidFill>
                <a:latin typeface="-apple-system"/>
              </a:rPr>
              <a:t>Element</a:t>
            </a:r>
            <a:r>
              <a:rPr lang="zh-TW" altLang="en-US" sz="4000" dirty="0">
                <a:solidFill>
                  <a:srgbClr val="303030"/>
                </a:solidFill>
                <a:latin typeface="-apple-system"/>
              </a:rPr>
              <a:t> </a:t>
            </a:r>
            <a:r>
              <a:rPr lang="en-US" altLang="zh-TW" sz="4000" dirty="0">
                <a:solidFill>
                  <a:srgbClr val="303030"/>
                </a:solidFill>
                <a:latin typeface="-apple-system"/>
              </a:rPr>
              <a:t>Fields</a:t>
            </a:r>
            <a:endParaRPr lang="en-US" altLang="zh-TW" sz="4000" b="0" i="0" dirty="0">
              <a:solidFill>
                <a:srgbClr val="303030"/>
              </a:solidFill>
              <a:effectLst/>
              <a:latin typeface="-apple-system"/>
            </a:endParaRPr>
          </a:p>
        </p:txBody>
      </p:sp>
      <p:sp>
        <p:nvSpPr>
          <p:cNvPr id="2" name="文字方塊 1"/>
          <p:cNvSpPr txBox="1"/>
          <p:nvPr/>
        </p:nvSpPr>
        <p:spPr>
          <a:xfrm>
            <a:off x="1180172" y="4249733"/>
            <a:ext cx="7091026" cy="307777"/>
          </a:xfrm>
          <a:prstGeom prst="rect">
            <a:avLst/>
          </a:prstGeom>
          <a:noFill/>
        </p:spPr>
        <p:txBody>
          <a:bodyPr wrap="square" rtlCol="0">
            <a:spAutoFit/>
          </a:bodyPr>
          <a:lstStyle/>
          <a:p>
            <a:r>
              <a:rPr lang="en-US" altLang="zh-TW" sz="1400" dirty="0"/>
              <a:t>The new version of </a:t>
            </a:r>
            <a:r>
              <a:rPr lang="en-US" altLang="zh-TW" sz="1400" b="1" dirty="0"/>
              <a:t>Brushing Element Fields</a:t>
            </a:r>
            <a:r>
              <a:rPr lang="en-US" altLang="zh-TW" sz="1400" dirty="0"/>
              <a:t>(published in :</a:t>
            </a:r>
            <a:r>
              <a:rPr lang="zh-TW" altLang="en-US" sz="1400" dirty="0"/>
              <a:t> </a:t>
            </a:r>
            <a:r>
              <a:rPr lang="en-US" altLang="zh-TW" sz="1400" dirty="0"/>
              <a:t>SIGGRAPH Asia 2018 Technical Briefs)</a:t>
            </a:r>
            <a:endParaRPr lang="zh-TW" altLang="en-US" sz="1400" dirty="0"/>
          </a:p>
        </p:txBody>
      </p:sp>
    </p:spTree>
    <p:extLst>
      <p:ext uri="{BB962C8B-B14F-4D97-AF65-F5344CB8AC3E}">
        <p14:creationId xmlns:p14="http://schemas.microsoft.com/office/powerpoint/2010/main" val="1706347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1EF227F-F971-46C4-8C83-D820A502B67B}"/>
              </a:ext>
            </a:extLst>
          </p:cNvPr>
          <p:cNvSpPr/>
          <p:nvPr/>
        </p:nvSpPr>
        <p:spPr>
          <a:xfrm>
            <a:off x="388823" y="375240"/>
            <a:ext cx="1300356" cy="461665"/>
          </a:xfrm>
          <a:prstGeom prst="rect">
            <a:avLst/>
          </a:prstGeom>
        </p:spPr>
        <p:txBody>
          <a:bodyPr wrap="none">
            <a:spAutoFit/>
          </a:bodyPr>
          <a:lstStyle/>
          <a:p>
            <a:pPr>
              <a:spcAft>
                <a:spcPts val="0"/>
              </a:spcAft>
            </a:pPr>
            <a:r>
              <a:rPr lang="en-US" altLang="zh-CN" sz="2400" b="1" kern="100" dirty="0">
                <a:solidFill>
                  <a:schemeClr val="accent1"/>
                </a:solidFill>
                <a:latin typeface="+mn-ea"/>
                <a:cs typeface="Times New Roman" panose="02020603050405020304" pitchFamily="18" charset="0"/>
              </a:rPr>
              <a:t>System</a:t>
            </a:r>
          </a:p>
        </p:txBody>
      </p:sp>
      <p:sp>
        <p:nvSpPr>
          <p:cNvPr id="10" name="矩形 9">
            <a:extLst>
              <a:ext uri="{FF2B5EF4-FFF2-40B4-BE49-F238E27FC236}">
                <a16:creationId xmlns:a16="http://schemas.microsoft.com/office/drawing/2014/main" id="{CE10450C-9C9B-41A8-8B83-4C36E9532438}"/>
              </a:ext>
            </a:extLst>
          </p:cNvPr>
          <p:cNvSpPr/>
          <p:nvPr/>
        </p:nvSpPr>
        <p:spPr>
          <a:xfrm>
            <a:off x="495947" y="1449091"/>
            <a:ext cx="1022888" cy="1022888"/>
          </a:xfrm>
          <a:prstGeom prst="rect">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矩形 10">
            <a:extLst>
              <a:ext uri="{FF2B5EF4-FFF2-40B4-BE49-F238E27FC236}">
                <a16:creationId xmlns:a16="http://schemas.microsoft.com/office/drawing/2014/main" id="{CAF9D752-0B17-4E23-9925-82839F70EC8D}"/>
              </a:ext>
            </a:extLst>
          </p:cNvPr>
          <p:cNvSpPr/>
          <p:nvPr/>
        </p:nvSpPr>
        <p:spPr>
          <a:xfrm>
            <a:off x="1738870" y="1449091"/>
            <a:ext cx="2122697" cy="400110"/>
          </a:xfrm>
          <a:prstGeom prst="rect">
            <a:avLst/>
          </a:prstGeom>
        </p:spPr>
        <p:txBody>
          <a:bodyPr wrap="none">
            <a:spAutoFit/>
          </a:bodyPr>
          <a:lstStyle/>
          <a:p>
            <a:pPr>
              <a:spcAft>
                <a:spcPts val="0"/>
              </a:spcAft>
            </a:pPr>
            <a:r>
              <a:rPr lang="en-US" altLang="zh-CN" sz="2000" kern="100" dirty="0">
                <a:solidFill>
                  <a:schemeClr val="accent1"/>
                </a:solidFill>
                <a:latin typeface="+mj-lt"/>
                <a:cs typeface="Times New Roman" panose="02020603050405020304" pitchFamily="18" charset="0"/>
              </a:rPr>
              <a:t>Brush operations</a:t>
            </a:r>
          </a:p>
        </p:txBody>
      </p:sp>
      <p:grpSp>
        <p:nvGrpSpPr>
          <p:cNvPr id="9" name="Group 112">
            <a:extLst>
              <a:ext uri="{FF2B5EF4-FFF2-40B4-BE49-F238E27FC236}">
                <a16:creationId xmlns:a16="http://schemas.microsoft.com/office/drawing/2014/main" id="{9AF011AA-F5D5-4D67-BE4B-35D98F87E5FE}"/>
              </a:ext>
            </a:extLst>
          </p:cNvPr>
          <p:cNvGrpSpPr/>
          <p:nvPr/>
        </p:nvGrpSpPr>
        <p:grpSpPr>
          <a:xfrm>
            <a:off x="718295" y="1689692"/>
            <a:ext cx="578191" cy="541686"/>
            <a:chOff x="5368132" y="3540125"/>
            <a:chExt cx="465138" cy="435769"/>
          </a:xfrm>
          <a:solidFill>
            <a:sysClr val="window" lastClr="FFFFFF"/>
          </a:solidFill>
        </p:grpSpPr>
        <p:sp>
          <p:nvSpPr>
            <p:cNvPr id="13" name="AutoShape 110">
              <a:extLst>
                <a:ext uri="{FF2B5EF4-FFF2-40B4-BE49-F238E27FC236}">
                  <a16:creationId xmlns:a16="http://schemas.microsoft.com/office/drawing/2014/main" id="{40398F7A-62D7-4802-A4F5-55FDCD542F18}"/>
                </a:ext>
              </a:extLst>
            </p:cNvPr>
            <p:cNvSpPr>
              <a:spLocks/>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4" name="AutoShape 111">
              <a:extLst>
                <a:ext uri="{FF2B5EF4-FFF2-40B4-BE49-F238E27FC236}">
                  <a16:creationId xmlns:a16="http://schemas.microsoft.com/office/drawing/2014/main" id="{1924BA76-D7D9-472F-A78D-259751BC6364}"/>
                </a:ext>
              </a:extLst>
            </p:cNvPr>
            <p:cNvSpPr>
              <a:spLocks/>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sp>
        <p:nvSpPr>
          <p:cNvPr id="16" name="矩形 15">
            <a:extLst>
              <a:ext uri="{FF2B5EF4-FFF2-40B4-BE49-F238E27FC236}">
                <a16:creationId xmlns:a16="http://schemas.microsoft.com/office/drawing/2014/main" id="{8E133572-8204-40F5-9070-E9356A11A6EE}"/>
              </a:ext>
            </a:extLst>
          </p:cNvPr>
          <p:cNvSpPr/>
          <p:nvPr/>
        </p:nvSpPr>
        <p:spPr>
          <a:xfrm>
            <a:off x="1738869" y="1849201"/>
            <a:ext cx="6291627" cy="2729978"/>
          </a:xfrm>
          <a:prstGeom prst="rect">
            <a:avLst/>
          </a:prstGeom>
        </p:spPr>
        <p:txBody>
          <a:bodyPr wrap="square">
            <a:spAutoFit/>
          </a:bodyPr>
          <a:lstStyle/>
          <a:p>
            <a:pPr>
              <a:lnSpc>
                <a:spcPct val="130000"/>
              </a:lnSpc>
              <a:spcBef>
                <a:spcPts val="600"/>
              </a:spcBef>
            </a:pPr>
            <a:r>
              <a:rPr lang="en-US" altLang="zh-CN" sz="1600" dirty="0">
                <a:solidFill>
                  <a:schemeClr val="tx1">
                    <a:lumMod val="85000"/>
                    <a:lumOff val="15000"/>
                  </a:schemeClr>
                </a:solidFill>
              </a:rPr>
              <a:t>In their system, offer add, erase, replace brush operations for interactive authoring.</a:t>
            </a:r>
            <a:r>
              <a:rPr lang="zh-TW" altLang="en-US" sz="1600" dirty="0">
                <a:solidFill>
                  <a:schemeClr val="tx1">
                    <a:lumMod val="85000"/>
                    <a:lumOff val="15000"/>
                  </a:schemeClr>
                </a:solidFill>
              </a:rPr>
              <a:t> </a:t>
            </a:r>
            <a:endParaRPr lang="en-US" altLang="zh-TW" sz="1600" dirty="0">
              <a:solidFill>
                <a:schemeClr val="tx1">
                  <a:lumMod val="85000"/>
                  <a:lumOff val="15000"/>
                </a:schemeClr>
              </a:solidFill>
            </a:endParaRPr>
          </a:p>
          <a:p>
            <a:pPr>
              <a:lnSpc>
                <a:spcPct val="130000"/>
              </a:lnSpc>
              <a:spcBef>
                <a:spcPts val="600"/>
              </a:spcBef>
            </a:pPr>
            <a:r>
              <a:rPr lang="en-US" altLang="zh-TW" sz="1600" dirty="0">
                <a:solidFill>
                  <a:schemeClr val="tx1">
                    <a:lumMod val="85000"/>
                    <a:lumOff val="15000"/>
                  </a:schemeClr>
                </a:solidFill>
              </a:rPr>
              <a:t>For automatic completion, the user-specified strokes can indicate the intended overall element orientations and scales, and instead of keeping these strokes unchanged, our autocomplete system optimizes the entire inter- and intra-element relationships to improve total synthesis quality and produce smoother results while adequately observing and reflecting the original user intention.</a:t>
            </a:r>
            <a:endParaRPr lang="en-US" altLang="zh-CN" sz="1600" dirty="0">
              <a:solidFill>
                <a:schemeClr val="tx1">
                  <a:lumMod val="85000"/>
                  <a:lumOff val="15000"/>
                </a:schemeClr>
              </a:solidFill>
            </a:endParaRPr>
          </a:p>
        </p:txBody>
      </p:sp>
    </p:spTree>
    <p:extLst>
      <p:ext uri="{BB962C8B-B14F-4D97-AF65-F5344CB8AC3E}">
        <p14:creationId xmlns:p14="http://schemas.microsoft.com/office/powerpoint/2010/main" val="660889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27845620-1BD2-4CB4-A849-1D6F71C83D3D}"/>
              </a:ext>
            </a:extLst>
          </p:cNvPr>
          <p:cNvSpPr/>
          <p:nvPr/>
        </p:nvSpPr>
        <p:spPr>
          <a:xfrm>
            <a:off x="548640" y="522351"/>
            <a:ext cx="8046720" cy="4098798"/>
          </a:xfrm>
          <a:prstGeom prst="rect">
            <a:avLst/>
          </a:prstGeom>
          <a:solidFill>
            <a:schemeClr val="bg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椭圆 14">
            <a:extLst>
              <a:ext uri="{FF2B5EF4-FFF2-40B4-BE49-F238E27FC236}">
                <a16:creationId xmlns:a16="http://schemas.microsoft.com/office/drawing/2014/main" id="{84E5A175-3149-405F-9145-7535715A381B}"/>
              </a:ext>
            </a:extLst>
          </p:cNvPr>
          <p:cNvSpPr/>
          <p:nvPr/>
        </p:nvSpPr>
        <p:spPr>
          <a:xfrm>
            <a:off x="1059299" y="1588576"/>
            <a:ext cx="1796181" cy="1796181"/>
          </a:xfrm>
          <a:prstGeom prst="ellipse">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30" name="矩形 29">
            <a:extLst>
              <a:ext uri="{FF2B5EF4-FFF2-40B4-BE49-F238E27FC236}">
                <a16:creationId xmlns:a16="http://schemas.microsoft.com/office/drawing/2014/main" id="{108EDB90-29AC-41EE-8404-B98F5C9941E8}"/>
              </a:ext>
            </a:extLst>
          </p:cNvPr>
          <p:cNvSpPr/>
          <p:nvPr/>
        </p:nvSpPr>
        <p:spPr>
          <a:xfrm>
            <a:off x="3366139" y="1892552"/>
            <a:ext cx="2852063" cy="646331"/>
          </a:xfrm>
          <a:prstGeom prst="rect">
            <a:avLst/>
          </a:prstGeom>
        </p:spPr>
        <p:txBody>
          <a:bodyPr wrap="none">
            <a:spAutoFit/>
          </a:bodyPr>
          <a:lstStyle/>
          <a:p>
            <a:pPr>
              <a:spcAft>
                <a:spcPts val="0"/>
              </a:spcAft>
            </a:pPr>
            <a:r>
              <a:rPr lang="en-US" altLang="zh-CN" sz="3600" b="1" kern="100" dirty="0">
                <a:solidFill>
                  <a:schemeClr val="accent1"/>
                </a:solidFill>
                <a:latin typeface="+mj-lt"/>
                <a:cs typeface="Times New Roman" panose="02020603050405020304" pitchFamily="18" charset="0"/>
              </a:rPr>
              <a:t>Formulation</a:t>
            </a:r>
          </a:p>
        </p:txBody>
      </p:sp>
      <p:sp>
        <p:nvSpPr>
          <p:cNvPr id="20" name="文字方塊 19">
            <a:extLst>
              <a:ext uri="{FF2B5EF4-FFF2-40B4-BE49-F238E27FC236}">
                <a16:creationId xmlns:a16="http://schemas.microsoft.com/office/drawing/2014/main" id="{0C2FF522-4DD6-455F-84E5-F25363B7DACF}"/>
              </a:ext>
            </a:extLst>
          </p:cNvPr>
          <p:cNvSpPr txBox="1"/>
          <p:nvPr/>
        </p:nvSpPr>
        <p:spPr>
          <a:xfrm>
            <a:off x="1281674" y="2061829"/>
            <a:ext cx="1351430" cy="830997"/>
          </a:xfrm>
          <a:prstGeom prst="rect">
            <a:avLst/>
          </a:prstGeom>
          <a:noFill/>
        </p:spPr>
        <p:txBody>
          <a:bodyPr wrap="square">
            <a:spAutoFit/>
          </a:bodyPr>
          <a:lstStyle/>
          <a:p>
            <a:pPr algn="ctr"/>
            <a:r>
              <a:rPr lang="en-US" altLang="zh-CN" sz="4800" b="1" dirty="0">
                <a:solidFill>
                  <a:schemeClr val="bg1"/>
                </a:solidFill>
                <a:latin typeface="+mj-lt"/>
              </a:rPr>
              <a:t>03</a:t>
            </a:r>
            <a:endParaRPr lang="zh-CN" altLang="en-US" sz="4800" b="1" dirty="0">
              <a:solidFill>
                <a:schemeClr val="bg1"/>
              </a:solidFill>
              <a:latin typeface="+mj-lt"/>
            </a:endParaRPr>
          </a:p>
        </p:txBody>
      </p:sp>
    </p:spTree>
    <p:extLst>
      <p:ext uri="{BB962C8B-B14F-4D97-AF65-F5344CB8AC3E}">
        <p14:creationId xmlns:p14="http://schemas.microsoft.com/office/powerpoint/2010/main" val="1955702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1EF227F-F971-46C4-8C83-D820A502B67B}"/>
              </a:ext>
            </a:extLst>
          </p:cNvPr>
          <p:cNvSpPr/>
          <p:nvPr/>
        </p:nvSpPr>
        <p:spPr>
          <a:xfrm>
            <a:off x="388823" y="375240"/>
            <a:ext cx="1960793" cy="461665"/>
          </a:xfrm>
          <a:prstGeom prst="rect">
            <a:avLst/>
          </a:prstGeom>
        </p:spPr>
        <p:txBody>
          <a:bodyPr wrap="none">
            <a:spAutoFit/>
          </a:bodyPr>
          <a:lstStyle/>
          <a:p>
            <a:pPr>
              <a:spcAft>
                <a:spcPts val="0"/>
              </a:spcAft>
            </a:pPr>
            <a:r>
              <a:rPr lang="en-US" altLang="zh-CN" sz="2400" b="1" kern="100" dirty="0">
                <a:solidFill>
                  <a:schemeClr val="accent1"/>
                </a:solidFill>
                <a:latin typeface="+mj-lt"/>
                <a:cs typeface="Times New Roman" panose="02020603050405020304" pitchFamily="18" charset="0"/>
              </a:rPr>
              <a:t>Formulation</a:t>
            </a:r>
          </a:p>
        </p:txBody>
      </p:sp>
      <p:sp>
        <p:nvSpPr>
          <p:cNvPr id="10" name="矩形 9">
            <a:extLst>
              <a:ext uri="{FF2B5EF4-FFF2-40B4-BE49-F238E27FC236}">
                <a16:creationId xmlns:a16="http://schemas.microsoft.com/office/drawing/2014/main" id="{CE10450C-9C9B-41A8-8B83-4C36E9532438}"/>
              </a:ext>
            </a:extLst>
          </p:cNvPr>
          <p:cNvSpPr/>
          <p:nvPr/>
        </p:nvSpPr>
        <p:spPr>
          <a:xfrm>
            <a:off x="495947" y="1449091"/>
            <a:ext cx="1022888" cy="1022888"/>
          </a:xfrm>
          <a:prstGeom prst="rect">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矩形 10">
            <a:extLst>
              <a:ext uri="{FF2B5EF4-FFF2-40B4-BE49-F238E27FC236}">
                <a16:creationId xmlns:a16="http://schemas.microsoft.com/office/drawing/2014/main" id="{CAF9D752-0B17-4E23-9925-82839F70EC8D}"/>
              </a:ext>
            </a:extLst>
          </p:cNvPr>
          <p:cNvSpPr/>
          <p:nvPr/>
        </p:nvSpPr>
        <p:spPr>
          <a:xfrm>
            <a:off x="1738870" y="1449091"/>
            <a:ext cx="896849" cy="400110"/>
          </a:xfrm>
          <a:prstGeom prst="rect">
            <a:avLst/>
          </a:prstGeom>
        </p:spPr>
        <p:txBody>
          <a:bodyPr wrap="none">
            <a:spAutoFit/>
          </a:bodyPr>
          <a:lstStyle/>
          <a:p>
            <a:pPr>
              <a:spcAft>
                <a:spcPts val="0"/>
              </a:spcAft>
            </a:pPr>
            <a:r>
              <a:rPr lang="en-US" altLang="zh-CN" sz="2000" kern="100" dirty="0">
                <a:solidFill>
                  <a:schemeClr val="accent1"/>
                </a:solidFill>
                <a:latin typeface="+mj-lt"/>
                <a:cs typeface="Times New Roman" panose="02020603050405020304" pitchFamily="18" charset="0"/>
              </a:rPr>
              <a:t>Target</a:t>
            </a:r>
          </a:p>
        </p:txBody>
      </p:sp>
      <p:sp>
        <p:nvSpPr>
          <p:cNvPr id="12" name="矩形 11">
            <a:extLst>
              <a:ext uri="{FF2B5EF4-FFF2-40B4-BE49-F238E27FC236}">
                <a16:creationId xmlns:a16="http://schemas.microsoft.com/office/drawing/2014/main" id="{5B860AC1-6E66-4E6F-87EF-D7AF0A0FADCB}"/>
              </a:ext>
            </a:extLst>
          </p:cNvPr>
          <p:cNvSpPr/>
          <p:nvPr/>
        </p:nvSpPr>
        <p:spPr>
          <a:xfrm>
            <a:off x="1738868" y="1728520"/>
            <a:ext cx="6970792" cy="1923604"/>
          </a:xfrm>
          <a:prstGeom prst="rect">
            <a:avLst/>
          </a:prstGeom>
        </p:spPr>
        <p:txBody>
          <a:bodyPr wrap="square">
            <a:spAutoFit/>
          </a:bodyPr>
          <a:lstStyle/>
          <a:p>
            <a:pPr>
              <a:lnSpc>
                <a:spcPct val="130000"/>
              </a:lnSpc>
              <a:spcBef>
                <a:spcPts val="600"/>
              </a:spcBef>
            </a:pPr>
            <a:r>
              <a:rPr lang="en-US" altLang="zh-TW" sz="1600" dirty="0">
                <a:solidFill>
                  <a:schemeClr val="tx1">
                    <a:lumMod val="85000"/>
                    <a:lumOff val="15000"/>
                  </a:schemeClr>
                </a:solidFill>
              </a:rPr>
              <a:t>Given input element exemplars                                     , an output domain</a:t>
            </a:r>
          </a:p>
          <a:p>
            <a:pPr>
              <a:lnSpc>
                <a:spcPct val="130000"/>
              </a:lnSpc>
              <a:spcBef>
                <a:spcPts val="600"/>
              </a:spcBef>
            </a:pPr>
            <a:r>
              <a:rPr lang="en-US" altLang="zh-TW" sz="1600" dirty="0">
                <a:solidFill>
                  <a:schemeClr val="tx1">
                    <a:lumMod val="85000"/>
                    <a:lumOff val="15000"/>
                  </a:schemeClr>
                </a:solidFill>
              </a:rPr>
              <a:t>, and a partially specified direction or scalar field         over        . The target is to </a:t>
            </a:r>
          </a:p>
          <a:p>
            <a:pPr>
              <a:lnSpc>
                <a:spcPct val="130000"/>
              </a:lnSpc>
              <a:spcBef>
                <a:spcPts val="600"/>
              </a:spcBef>
            </a:pPr>
            <a:r>
              <a:rPr lang="en-US" altLang="zh-TW" sz="1600" dirty="0">
                <a:solidFill>
                  <a:schemeClr val="tx1">
                    <a:lumMod val="85000"/>
                    <a:lumOff val="15000"/>
                  </a:schemeClr>
                </a:solidFill>
              </a:rPr>
              <a:t>automatically compute an output        composed of      such that all </a:t>
            </a:r>
          </a:p>
          <a:p>
            <a:pPr>
              <a:lnSpc>
                <a:spcPct val="130000"/>
              </a:lnSpc>
              <a:spcBef>
                <a:spcPts val="600"/>
              </a:spcBef>
            </a:pPr>
            <a:r>
              <a:rPr lang="en-US" altLang="zh-TW" sz="1600" dirty="0">
                <a:solidFill>
                  <a:schemeClr val="tx1">
                    <a:lumMod val="85000"/>
                    <a:lumOff val="15000"/>
                  </a:schemeClr>
                </a:solidFill>
              </a:rPr>
              <a:t>Elements</a:t>
            </a:r>
            <a:r>
              <a:rPr lang="en-US" altLang="zh-TW" sz="1600" dirty="0"/>
              <a:t>                 are well distributed within         and have coherent orientations or scales with       .</a:t>
            </a:r>
            <a:endParaRPr lang="en-US" altLang="zh-TW" sz="1600" dirty="0">
              <a:solidFill>
                <a:schemeClr val="tx1">
                  <a:lumMod val="85000"/>
                  <a:lumOff val="15000"/>
                </a:schemeClr>
              </a:solidFill>
            </a:endParaRPr>
          </a:p>
        </p:txBody>
      </p:sp>
      <p:grpSp>
        <p:nvGrpSpPr>
          <p:cNvPr id="15" name="组合 1">
            <a:extLst>
              <a:ext uri="{FF2B5EF4-FFF2-40B4-BE49-F238E27FC236}">
                <a16:creationId xmlns:a16="http://schemas.microsoft.com/office/drawing/2014/main" id="{FE11EB82-1FC0-4B3E-8C92-E9D205B27807}"/>
              </a:ext>
            </a:extLst>
          </p:cNvPr>
          <p:cNvGrpSpPr/>
          <p:nvPr/>
        </p:nvGrpSpPr>
        <p:grpSpPr>
          <a:xfrm>
            <a:off x="751388" y="1703379"/>
            <a:ext cx="512006" cy="514311"/>
            <a:chOff x="1087405" y="3965980"/>
            <a:chExt cx="512006" cy="514311"/>
          </a:xfrm>
        </p:grpSpPr>
        <p:sp>
          <p:nvSpPr>
            <p:cNvPr id="16" name="AutoShape 37">
              <a:extLst>
                <a:ext uri="{FF2B5EF4-FFF2-40B4-BE49-F238E27FC236}">
                  <a16:creationId xmlns:a16="http://schemas.microsoft.com/office/drawing/2014/main" id="{C8A346D6-9256-4416-82D7-247C6121B338}"/>
                </a:ext>
              </a:extLst>
            </p:cNvPr>
            <p:cNvSpPr>
              <a:spLocks/>
            </p:cNvSpPr>
            <p:nvPr/>
          </p:nvSpPr>
          <p:spPr bwMode="auto">
            <a:xfrm>
              <a:off x="1087405" y="4014412"/>
              <a:ext cx="465879" cy="465879"/>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7" name="AutoShape 38">
              <a:extLst>
                <a:ext uri="{FF2B5EF4-FFF2-40B4-BE49-F238E27FC236}">
                  <a16:creationId xmlns:a16="http://schemas.microsoft.com/office/drawing/2014/main" id="{8A334FA9-17C8-4041-BF61-66299B03EC60}"/>
                </a:ext>
              </a:extLst>
            </p:cNvPr>
            <p:cNvSpPr>
              <a:spLocks/>
            </p:cNvSpPr>
            <p:nvPr/>
          </p:nvSpPr>
          <p:spPr bwMode="auto">
            <a:xfrm>
              <a:off x="1311119" y="4224289"/>
              <a:ext cx="78415" cy="78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8" name="AutoShape 39">
              <a:extLst>
                <a:ext uri="{FF2B5EF4-FFF2-40B4-BE49-F238E27FC236}">
                  <a16:creationId xmlns:a16="http://schemas.microsoft.com/office/drawing/2014/main" id="{3331AC10-D372-48AC-8FF2-269449A5AD0C}"/>
                </a:ext>
              </a:extLst>
            </p:cNvPr>
            <p:cNvSpPr>
              <a:spLocks/>
            </p:cNvSpPr>
            <p:nvPr/>
          </p:nvSpPr>
          <p:spPr bwMode="auto">
            <a:xfrm>
              <a:off x="1518689" y="3965980"/>
              <a:ext cx="80722" cy="807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9" name="AutoShape 40">
              <a:extLst>
                <a:ext uri="{FF2B5EF4-FFF2-40B4-BE49-F238E27FC236}">
                  <a16:creationId xmlns:a16="http://schemas.microsoft.com/office/drawing/2014/main" id="{CDE32CE9-8A07-4D20-9747-D0FABC5FBF9F}"/>
                </a:ext>
              </a:extLst>
            </p:cNvPr>
            <p:cNvSpPr>
              <a:spLocks/>
            </p:cNvSpPr>
            <p:nvPr/>
          </p:nvSpPr>
          <p:spPr bwMode="auto">
            <a:xfrm>
              <a:off x="1214253" y="4208144"/>
              <a:ext cx="64577" cy="645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0" name="AutoShape 41">
              <a:extLst>
                <a:ext uri="{FF2B5EF4-FFF2-40B4-BE49-F238E27FC236}">
                  <a16:creationId xmlns:a16="http://schemas.microsoft.com/office/drawing/2014/main" id="{4E9C619C-C848-4788-9842-FB4AEE5D14E0}"/>
                </a:ext>
              </a:extLst>
            </p:cNvPr>
            <p:cNvSpPr>
              <a:spLocks/>
            </p:cNvSpPr>
            <p:nvPr/>
          </p:nvSpPr>
          <p:spPr bwMode="auto">
            <a:xfrm>
              <a:off x="1278830" y="4318848"/>
              <a:ext cx="32289" cy="32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1" name="AutoShape 42">
              <a:extLst>
                <a:ext uri="{FF2B5EF4-FFF2-40B4-BE49-F238E27FC236}">
                  <a16:creationId xmlns:a16="http://schemas.microsoft.com/office/drawing/2014/main" id="{CBCB3B26-0676-4699-BED7-502BFA120046}"/>
                </a:ext>
              </a:extLst>
            </p:cNvPr>
            <p:cNvSpPr>
              <a:spLocks/>
            </p:cNvSpPr>
            <p:nvPr/>
          </p:nvSpPr>
          <p:spPr bwMode="auto">
            <a:xfrm>
              <a:off x="1534834" y="4078989"/>
              <a:ext cx="32289" cy="32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pic>
        <p:nvPicPr>
          <p:cNvPr id="5" name="圖片 4"/>
          <p:cNvPicPr>
            <a:picLocks noChangeAspect="1"/>
          </p:cNvPicPr>
          <p:nvPr/>
        </p:nvPicPr>
        <p:blipFill>
          <a:blip r:embed="rId3"/>
          <a:stretch>
            <a:fillRect/>
          </a:stretch>
        </p:blipFill>
        <p:spPr>
          <a:xfrm>
            <a:off x="4483301" y="1832532"/>
            <a:ext cx="1481925" cy="266359"/>
          </a:xfrm>
          <a:prstGeom prst="rect">
            <a:avLst/>
          </a:prstGeom>
        </p:spPr>
      </p:pic>
      <p:pic>
        <p:nvPicPr>
          <p:cNvPr id="6" name="圖片 5"/>
          <p:cNvPicPr>
            <a:picLocks noChangeAspect="1"/>
          </p:cNvPicPr>
          <p:nvPr/>
        </p:nvPicPr>
        <p:blipFill>
          <a:blip r:embed="rId4"/>
          <a:stretch>
            <a:fillRect/>
          </a:stretch>
        </p:blipFill>
        <p:spPr>
          <a:xfrm>
            <a:off x="7697952" y="1848677"/>
            <a:ext cx="229711" cy="191426"/>
          </a:xfrm>
          <a:prstGeom prst="rect">
            <a:avLst/>
          </a:prstGeom>
        </p:spPr>
      </p:pic>
      <p:pic>
        <p:nvPicPr>
          <p:cNvPr id="7" name="圖片 6"/>
          <p:cNvPicPr>
            <a:picLocks noChangeAspect="1"/>
          </p:cNvPicPr>
          <p:nvPr/>
        </p:nvPicPr>
        <p:blipFill>
          <a:blip r:embed="rId5"/>
          <a:stretch>
            <a:fillRect/>
          </a:stretch>
        </p:blipFill>
        <p:spPr>
          <a:xfrm>
            <a:off x="5842136" y="2217690"/>
            <a:ext cx="246179" cy="241534"/>
          </a:xfrm>
          <a:prstGeom prst="rect">
            <a:avLst/>
          </a:prstGeom>
        </p:spPr>
      </p:pic>
      <p:pic>
        <p:nvPicPr>
          <p:cNvPr id="8" name="圖片 7"/>
          <p:cNvPicPr>
            <a:picLocks noChangeAspect="1"/>
          </p:cNvPicPr>
          <p:nvPr/>
        </p:nvPicPr>
        <p:blipFill>
          <a:blip r:embed="rId6"/>
          <a:stretch>
            <a:fillRect/>
          </a:stretch>
        </p:blipFill>
        <p:spPr>
          <a:xfrm>
            <a:off x="6576008" y="2217690"/>
            <a:ext cx="244693" cy="254289"/>
          </a:xfrm>
          <a:prstGeom prst="rect">
            <a:avLst/>
          </a:prstGeom>
        </p:spPr>
      </p:pic>
      <p:pic>
        <p:nvPicPr>
          <p:cNvPr id="9" name="圖片 8"/>
          <p:cNvPicPr>
            <a:picLocks noChangeAspect="1"/>
          </p:cNvPicPr>
          <p:nvPr/>
        </p:nvPicPr>
        <p:blipFill>
          <a:blip r:embed="rId7"/>
          <a:stretch>
            <a:fillRect/>
          </a:stretch>
        </p:blipFill>
        <p:spPr>
          <a:xfrm>
            <a:off x="4602109" y="2610464"/>
            <a:ext cx="222795" cy="240619"/>
          </a:xfrm>
          <a:prstGeom prst="rect">
            <a:avLst/>
          </a:prstGeom>
        </p:spPr>
      </p:pic>
      <p:pic>
        <p:nvPicPr>
          <p:cNvPr id="13" name="圖片 12"/>
          <p:cNvPicPr>
            <a:picLocks noChangeAspect="1"/>
          </p:cNvPicPr>
          <p:nvPr/>
        </p:nvPicPr>
        <p:blipFill>
          <a:blip r:embed="rId8"/>
          <a:stretch>
            <a:fillRect/>
          </a:stretch>
        </p:blipFill>
        <p:spPr>
          <a:xfrm>
            <a:off x="6048675" y="2615606"/>
            <a:ext cx="133289" cy="235477"/>
          </a:xfrm>
          <a:prstGeom prst="rect">
            <a:avLst/>
          </a:prstGeom>
        </p:spPr>
      </p:pic>
      <p:pic>
        <p:nvPicPr>
          <p:cNvPr id="14" name="圖片 13"/>
          <p:cNvPicPr>
            <a:picLocks noChangeAspect="1"/>
          </p:cNvPicPr>
          <p:nvPr/>
        </p:nvPicPr>
        <p:blipFill>
          <a:blip r:embed="rId9"/>
          <a:stretch>
            <a:fillRect/>
          </a:stretch>
        </p:blipFill>
        <p:spPr>
          <a:xfrm>
            <a:off x="2698955" y="2968558"/>
            <a:ext cx="600933" cy="241250"/>
          </a:xfrm>
          <a:prstGeom prst="rect">
            <a:avLst/>
          </a:prstGeom>
        </p:spPr>
      </p:pic>
      <p:pic>
        <p:nvPicPr>
          <p:cNvPr id="23" name="圖片 22"/>
          <p:cNvPicPr>
            <a:picLocks noChangeAspect="1"/>
          </p:cNvPicPr>
          <p:nvPr/>
        </p:nvPicPr>
        <p:blipFill>
          <a:blip r:embed="rId6"/>
          <a:stretch>
            <a:fillRect/>
          </a:stretch>
        </p:blipFill>
        <p:spPr>
          <a:xfrm>
            <a:off x="5574892" y="2968558"/>
            <a:ext cx="244693" cy="254289"/>
          </a:xfrm>
          <a:prstGeom prst="rect">
            <a:avLst/>
          </a:prstGeom>
        </p:spPr>
      </p:pic>
      <p:pic>
        <p:nvPicPr>
          <p:cNvPr id="24" name="圖片 23"/>
          <p:cNvPicPr>
            <a:picLocks noChangeAspect="1"/>
          </p:cNvPicPr>
          <p:nvPr/>
        </p:nvPicPr>
        <p:blipFill>
          <a:blip r:embed="rId5"/>
          <a:stretch>
            <a:fillRect/>
          </a:stretch>
        </p:blipFill>
        <p:spPr>
          <a:xfrm>
            <a:off x="2999421" y="3310199"/>
            <a:ext cx="246179" cy="241534"/>
          </a:xfrm>
          <a:prstGeom prst="rect">
            <a:avLst/>
          </a:prstGeom>
        </p:spPr>
      </p:pic>
    </p:spTree>
    <p:extLst>
      <p:ext uri="{BB962C8B-B14F-4D97-AF65-F5344CB8AC3E}">
        <p14:creationId xmlns:p14="http://schemas.microsoft.com/office/powerpoint/2010/main" val="3344510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1EF227F-F971-46C4-8C83-D820A502B67B}"/>
              </a:ext>
            </a:extLst>
          </p:cNvPr>
          <p:cNvSpPr/>
          <p:nvPr/>
        </p:nvSpPr>
        <p:spPr>
          <a:xfrm>
            <a:off x="388823" y="375240"/>
            <a:ext cx="1960793" cy="461665"/>
          </a:xfrm>
          <a:prstGeom prst="rect">
            <a:avLst/>
          </a:prstGeom>
        </p:spPr>
        <p:txBody>
          <a:bodyPr wrap="none">
            <a:spAutoFit/>
          </a:bodyPr>
          <a:lstStyle/>
          <a:p>
            <a:pPr>
              <a:spcAft>
                <a:spcPts val="0"/>
              </a:spcAft>
            </a:pPr>
            <a:r>
              <a:rPr lang="en-US" altLang="zh-CN" sz="2400" b="1" kern="100" dirty="0">
                <a:solidFill>
                  <a:schemeClr val="accent1"/>
                </a:solidFill>
                <a:latin typeface="+mj-lt"/>
                <a:cs typeface="Times New Roman" panose="02020603050405020304" pitchFamily="18" charset="0"/>
              </a:rPr>
              <a:t>Formulation</a:t>
            </a:r>
          </a:p>
        </p:txBody>
      </p:sp>
      <p:sp>
        <p:nvSpPr>
          <p:cNvPr id="10" name="矩形 9">
            <a:extLst>
              <a:ext uri="{FF2B5EF4-FFF2-40B4-BE49-F238E27FC236}">
                <a16:creationId xmlns:a16="http://schemas.microsoft.com/office/drawing/2014/main" id="{CE10450C-9C9B-41A8-8B83-4C36E9532438}"/>
              </a:ext>
            </a:extLst>
          </p:cNvPr>
          <p:cNvSpPr/>
          <p:nvPr/>
        </p:nvSpPr>
        <p:spPr>
          <a:xfrm>
            <a:off x="495947" y="1449091"/>
            <a:ext cx="1022888" cy="1022888"/>
          </a:xfrm>
          <a:prstGeom prst="rect">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矩形 10">
            <a:extLst>
              <a:ext uri="{FF2B5EF4-FFF2-40B4-BE49-F238E27FC236}">
                <a16:creationId xmlns:a16="http://schemas.microsoft.com/office/drawing/2014/main" id="{CAF9D752-0B17-4E23-9925-82839F70EC8D}"/>
              </a:ext>
            </a:extLst>
          </p:cNvPr>
          <p:cNvSpPr/>
          <p:nvPr/>
        </p:nvSpPr>
        <p:spPr>
          <a:xfrm>
            <a:off x="1738870" y="1449091"/>
            <a:ext cx="2834430" cy="400110"/>
          </a:xfrm>
          <a:prstGeom prst="rect">
            <a:avLst/>
          </a:prstGeom>
        </p:spPr>
        <p:txBody>
          <a:bodyPr wrap="none">
            <a:spAutoFit/>
          </a:bodyPr>
          <a:lstStyle/>
          <a:p>
            <a:pPr>
              <a:spcAft>
                <a:spcPts val="0"/>
              </a:spcAft>
            </a:pPr>
            <a:r>
              <a:rPr lang="en-US" altLang="zh-TW" sz="2000" kern="100" dirty="0">
                <a:solidFill>
                  <a:schemeClr val="accent1"/>
                </a:solidFill>
                <a:latin typeface="+mj-lt"/>
                <a:cs typeface="Times New Roman" panose="02020603050405020304" pitchFamily="18" charset="0"/>
              </a:rPr>
              <a:t>Element representation</a:t>
            </a:r>
            <a:endParaRPr lang="en-US" altLang="zh-CN" sz="2000" kern="100" dirty="0">
              <a:solidFill>
                <a:schemeClr val="accent1"/>
              </a:solidFill>
              <a:latin typeface="+mj-lt"/>
              <a:cs typeface="Times New Roman" panose="02020603050405020304" pitchFamily="18" charset="0"/>
            </a:endParaRPr>
          </a:p>
        </p:txBody>
      </p:sp>
      <p:sp>
        <p:nvSpPr>
          <p:cNvPr id="12" name="矩形 11">
            <a:extLst>
              <a:ext uri="{FF2B5EF4-FFF2-40B4-BE49-F238E27FC236}">
                <a16:creationId xmlns:a16="http://schemas.microsoft.com/office/drawing/2014/main" id="{5B860AC1-6E66-4E6F-87EF-D7AF0A0FADCB}"/>
              </a:ext>
            </a:extLst>
          </p:cNvPr>
          <p:cNvSpPr/>
          <p:nvPr/>
        </p:nvSpPr>
        <p:spPr>
          <a:xfrm>
            <a:off x="1738869" y="1784100"/>
            <a:ext cx="6970792" cy="1372683"/>
          </a:xfrm>
          <a:prstGeom prst="rect">
            <a:avLst/>
          </a:prstGeom>
        </p:spPr>
        <p:txBody>
          <a:bodyPr wrap="square">
            <a:spAutoFit/>
          </a:bodyPr>
          <a:lstStyle/>
          <a:p>
            <a:pPr>
              <a:lnSpc>
                <a:spcPct val="130000"/>
              </a:lnSpc>
              <a:spcBef>
                <a:spcPts val="600"/>
              </a:spcBef>
            </a:pPr>
            <a:r>
              <a:rPr lang="en-US" altLang="zh-TW" sz="1600" dirty="0">
                <a:solidFill>
                  <a:schemeClr val="tx1">
                    <a:lumMod val="85000"/>
                    <a:lumOff val="15000"/>
                  </a:schemeClr>
                </a:solidFill>
              </a:rPr>
              <a:t>Represent Each element      by a set of samples                          . The number and locations of these samples are important, they adopt fewer weight samples to better characterize distinct types of elements and use a graph        to indicate the connectivity among samples and their relationship with element shapes.</a:t>
            </a:r>
          </a:p>
        </p:txBody>
      </p:sp>
      <p:grpSp>
        <p:nvGrpSpPr>
          <p:cNvPr id="15" name="组合 1">
            <a:extLst>
              <a:ext uri="{FF2B5EF4-FFF2-40B4-BE49-F238E27FC236}">
                <a16:creationId xmlns:a16="http://schemas.microsoft.com/office/drawing/2014/main" id="{FE11EB82-1FC0-4B3E-8C92-E9D205B27807}"/>
              </a:ext>
            </a:extLst>
          </p:cNvPr>
          <p:cNvGrpSpPr/>
          <p:nvPr/>
        </p:nvGrpSpPr>
        <p:grpSpPr>
          <a:xfrm>
            <a:off x="751388" y="1703379"/>
            <a:ext cx="512006" cy="514311"/>
            <a:chOff x="1087405" y="3965980"/>
            <a:chExt cx="512006" cy="514311"/>
          </a:xfrm>
        </p:grpSpPr>
        <p:sp>
          <p:nvSpPr>
            <p:cNvPr id="16" name="AutoShape 37">
              <a:extLst>
                <a:ext uri="{FF2B5EF4-FFF2-40B4-BE49-F238E27FC236}">
                  <a16:creationId xmlns:a16="http://schemas.microsoft.com/office/drawing/2014/main" id="{C8A346D6-9256-4416-82D7-247C6121B338}"/>
                </a:ext>
              </a:extLst>
            </p:cNvPr>
            <p:cNvSpPr>
              <a:spLocks/>
            </p:cNvSpPr>
            <p:nvPr/>
          </p:nvSpPr>
          <p:spPr bwMode="auto">
            <a:xfrm>
              <a:off x="1087405" y="4014412"/>
              <a:ext cx="465879" cy="465879"/>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7" name="AutoShape 38">
              <a:extLst>
                <a:ext uri="{FF2B5EF4-FFF2-40B4-BE49-F238E27FC236}">
                  <a16:creationId xmlns:a16="http://schemas.microsoft.com/office/drawing/2014/main" id="{8A334FA9-17C8-4041-BF61-66299B03EC60}"/>
                </a:ext>
              </a:extLst>
            </p:cNvPr>
            <p:cNvSpPr>
              <a:spLocks/>
            </p:cNvSpPr>
            <p:nvPr/>
          </p:nvSpPr>
          <p:spPr bwMode="auto">
            <a:xfrm>
              <a:off x="1311119" y="4224289"/>
              <a:ext cx="78415" cy="78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8" name="AutoShape 39">
              <a:extLst>
                <a:ext uri="{FF2B5EF4-FFF2-40B4-BE49-F238E27FC236}">
                  <a16:creationId xmlns:a16="http://schemas.microsoft.com/office/drawing/2014/main" id="{3331AC10-D372-48AC-8FF2-269449A5AD0C}"/>
                </a:ext>
              </a:extLst>
            </p:cNvPr>
            <p:cNvSpPr>
              <a:spLocks/>
            </p:cNvSpPr>
            <p:nvPr/>
          </p:nvSpPr>
          <p:spPr bwMode="auto">
            <a:xfrm>
              <a:off x="1518689" y="3965980"/>
              <a:ext cx="80722" cy="807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9" name="AutoShape 40">
              <a:extLst>
                <a:ext uri="{FF2B5EF4-FFF2-40B4-BE49-F238E27FC236}">
                  <a16:creationId xmlns:a16="http://schemas.microsoft.com/office/drawing/2014/main" id="{CDE32CE9-8A07-4D20-9747-D0FABC5FBF9F}"/>
                </a:ext>
              </a:extLst>
            </p:cNvPr>
            <p:cNvSpPr>
              <a:spLocks/>
            </p:cNvSpPr>
            <p:nvPr/>
          </p:nvSpPr>
          <p:spPr bwMode="auto">
            <a:xfrm>
              <a:off x="1214253" y="4208144"/>
              <a:ext cx="64577" cy="645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0" name="AutoShape 41">
              <a:extLst>
                <a:ext uri="{FF2B5EF4-FFF2-40B4-BE49-F238E27FC236}">
                  <a16:creationId xmlns:a16="http://schemas.microsoft.com/office/drawing/2014/main" id="{4E9C619C-C848-4788-9842-FB4AEE5D14E0}"/>
                </a:ext>
              </a:extLst>
            </p:cNvPr>
            <p:cNvSpPr>
              <a:spLocks/>
            </p:cNvSpPr>
            <p:nvPr/>
          </p:nvSpPr>
          <p:spPr bwMode="auto">
            <a:xfrm>
              <a:off x="1278830" y="4318848"/>
              <a:ext cx="32289" cy="32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1" name="AutoShape 42">
              <a:extLst>
                <a:ext uri="{FF2B5EF4-FFF2-40B4-BE49-F238E27FC236}">
                  <a16:creationId xmlns:a16="http://schemas.microsoft.com/office/drawing/2014/main" id="{CBCB3B26-0676-4699-BED7-502BFA120046}"/>
                </a:ext>
              </a:extLst>
            </p:cNvPr>
            <p:cNvSpPr>
              <a:spLocks/>
            </p:cNvSpPr>
            <p:nvPr/>
          </p:nvSpPr>
          <p:spPr bwMode="auto">
            <a:xfrm>
              <a:off x="1534834" y="4078989"/>
              <a:ext cx="32289" cy="32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pic>
        <p:nvPicPr>
          <p:cNvPr id="2" name="圖片 1"/>
          <p:cNvPicPr>
            <a:picLocks noChangeAspect="1"/>
          </p:cNvPicPr>
          <p:nvPr/>
        </p:nvPicPr>
        <p:blipFill>
          <a:blip r:embed="rId3"/>
          <a:stretch>
            <a:fillRect/>
          </a:stretch>
        </p:blipFill>
        <p:spPr>
          <a:xfrm>
            <a:off x="3812461" y="1855170"/>
            <a:ext cx="218022" cy="256955"/>
          </a:xfrm>
          <a:prstGeom prst="rect">
            <a:avLst/>
          </a:prstGeom>
        </p:spPr>
      </p:pic>
      <p:pic>
        <p:nvPicPr>
          <p:cNvPr id="4" name="圖片 3"/>
          <p:cNvPicPr>
            <a:picLocks noChangeAspect="1"/>
          </p:cNvPicPr>
          <p:nvPr/>
        </p:nvPicPr>
        <p:blipFill>
          <a:blip r:embed="rId4"/>
          <a:stretch>
            <a:fillRect/>
          </a:stretch>
        </p:blipFill>
        <p:spPr>
          <a:xfrm>
            <a:off x="5700252" y="1855170"/>
            <a:ext cx="1090260" cy="259160"/>
          </a:xfrm>
          <a:prstGeom prst="rect">
            <a:avLst/>
          </a:prstGeom>
        </p:spPr>
      </p:pic>
      <p:pic>
        <p:nvPicPr>
          <p:cNvPr id="22" name="圖片 21"/>
          <p:cNvPicPr>
            <a:picLocks noChangeAspect="1"/>
          </p:cNvPicPr>
          <p:nvPr/>
        </p:nvPicPr>
        <p:blipFill>
          <a:blip r:embed="rId5"/>
          <a:stretch>
            <a:fillRect/>
          </a:stretch>
        </p:blipFill>
        <p:spPr>
          <a:xfrm>
            <a:off x="6931741" y="2536999"/>
            <a:ext cx="183233" cy="203043"/>
          </a:xfrm>
          <a:prstGeom prst="rect">
            <a:avLst/>
          </a:prstGeom>
        </p:spPr>
      </p:pic>
    </p:spTree>
    <p:extLst>
      <p:ext uri="{BB962C8B-B14F-4D97-AF65-F5344CB8AC3E}">
        <p14:creationId xmlns:p14="http://schemas.microsoft.com/office/powerpoint/2010/main" val="1502078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1EF227F-F971-46C4-8C83-D820A502B67B}"/>
              </a:ext>
            </a:extLst>
          </p:cNvPr>
          <p:cNvSpPr/>
          <p:nvPr/>
        </p:nvSpPr>
        <p:spPr>
          <a:xfrm>
            <a:off x="388823" y="375240"/>
            <a:ext cx="1960793" cy="461665"/>
          </a:xfrm>
          <a:prstGeom prst="rect">
            <a:avLst/>
          </a:prstGeom>
        </p:spPr>
        <p:txBody>
          <a:bodyPr wrap="none">
            <a:spAutoFit/>
          </a:bodyPr>
          <a:lstStyle/>
          <a:p>
            <a:pPr>
              <a:spcAft>
                <a:spcPts val="0"/>
              </a:spcAft>
            </a:pPr>
            <a:r>
              <a:rPr lang="en-US" altLang="zh-CN" sz="2400" b="1" kern="100" dirty="0">
                <a:solidFill>
                  <a:schemeClr val="accent1"/>
                </a:solidFill>
                <a:latin typeface="+mj-lt"/>
                <a:cs typeface="Times New Roman" panose="02020603050405020304" pitchFamily="18" charset="0"/>
              </a:rPr>
              <a:t>Formulation</a:t>
            </a:r>
          </a:p>
        </p:txBody>
      </p:sp>
      <p:sp>
        <p:nvSpPr>
          <p:cNvPr id="10" name="矩形 9">
            <a:extLst>
              <a:ext uri="{FF2B5EF4-FFF2-40B4-BE49-F238E27FC236}">
                <a16:creationId xmlns:a16="http://schemas.microsoft.com/office/drawing/2014/main" id="{CE10450C-9C9B-41A8-8B83-4C36E9532438}"/>
              </a:ext>
            </a:extLst>
          </p:cNvPr>
          <p:cNvSpPr/>
          <p:nvPr/>
        </p:nvSpPr>
        <p:spPr>
          <a:xfrm>
            <a:off x="495947" y="1449091"/>
            <a:ext cx="1022888" cy="1022888"/>
          </a:xfrm>
          <a:prstGeom prst="rect">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矩形 10">
            <a:extLst>
              <a:ext uri="{FF2B5EF4-FFF2-40B4-BE49-F238E27FC236}">
                <a16:creationId xmlns:a16="http://schemas.microsoft.com/office/drawing/2014/main" id="{CAF9D752-0B17-4E23-9925-82839F70EC8D}"/>
              </a:ext>
            </a:extLst>
          </p:cNvPr>
          <p:cNvSpPr/>
          <p:nvPr/>
        </p:nvSpPr>
        <p:spPr>
          <a:xfrm>
            <a:off x="1738870" y="1449091"/>
            <a:ext cx="2178802" cy="400110"/>
          </a:xfrm>
          <a:prstGeom prst="rect">
            <a:avLst/>
          </a:prstGeom>
        </p:spPr>
        <p:txBody>
          <a:bodyPr wrap="none">
            <a:spAutoFit/>
          </a:bodyPr>
          <a:lstStyle/>
          <a:p>
            <a:pPr>
              <a:spcAft>
                <a:spcPts val="0"/>
              </a:spcAft>
            </a:pPr>
            <a:r>
              <a:rPr lang="en-US" altLang="zh-CN" sz="2000" kern="100" dirty="0">
                <a:solidFill>
                  <a:schemeClr val="accent1"/>
                </a:solidFill>
                <a:latin typeface="+mj-lt"/>
                <a:cs typeface="Times New Roman" panose="02020603050405020304" pitchFamily="18" charset="0"/>
              </a:rPr>
              <a:t>Sample attributes</a:t>
            </a:r>
          </a:p>
        </p:txBody>
      </p:sp>
      <p:sp>
        <p:nvSpPr>
          <p:cNvPr id="12" name="矩形 11">
            <a:extLst>
              <a:ext uri="{FF2B5EF4-FFF2-40B4-BE49-F238E27FC236}">
                <a16:creationId xmlns:a16="http://schemas.microsoft.com/office/drawing/2014/main" id="{5B860AC1-6E66-4E6F-87EF-D7AF0A0FADCB}"/>
              </a:ext>
            </a:extLst>
          </p:cNvPr>
          <p:cNvSpPr/>
          <p:nvPr/>
        </p:nvSpPr>
        <p:spPr>
          <a:xfrm>
            <a:off x="1738870" y="1784100"/>
            <a:ext cx="6970792" cy="1846659"/>
          </a:xfrm>
          <a:prstGeom prst="rect">
            <a:avLst/>
          </a:prstGeom>
        </p:spPr>
        <p:txBody>
          <a:bodyPr wrap="square">
            <a:spAutoFit/>
          </a:bodyPr>
          <a:lstStyle/>
          <a:p>
            <a:pPr>
              <a:lnSpc>
                <a:spcPct val="130000"/>
              </a:lnSpc>
              <a:spcBef>
                <a:spcPts val="600"/>
              </a:spcBef>
            </a:pPr>
            <a:r>
              <a:rPr lang="en-US" altLang="zh-TW" sz="1600" dirty="0">
                <a:solidFill>
                  <a:schemeClr val="tx1">
                    <a:lumMod val="85000"/>
                    <a:lumOff val="15000"/>
                  </a:schemeClr>
                </a:solidFill>
              </a:rPr>
              <a:t>The black dots indicates the sample positions. The radii of yellow circles represent the sample weights        . The blue line denote the element graphs. </a:t>
            </a:r>
          </a:p>
          <a:p>
            <a:pPr>
              <a:lnSpc>
                <a:spcPct val="130000"/>
              </a:lnSpc>
              <a:spcBef>
                <a:spcPts val="600"/>
              </a:spcBef>
            </a:pPr>
            <a:r>
              <a:rPr lang="en-US" altLang="zh-TW" sz="1600" dirty="0">
                <a:solidFill>
                  <a:schemeClr val="tx1">
                    <a:lumMod val="85000"/>
                    <a:lumOff val="15000"/>
                  </a:schemeClr>
                </a:solidFill>
              </a:rPr>
              <a:t>Each sample </a:t>
            </a:r>
            <a:r>
              <a:rPr lang="en-US" altLang="zh-TW" sz="1600" b="1" dirty="0">
                <a:solidFill>
                  <a:schemeClr val="tx1">
                    <a:lumMod val="85000"/>
                    <a:lumOff val="15000"/>
                  </a:schemeClr>
                </a:solidFill>
              </a:rPr>
              <a:t>s</a:t>
            </a:r>
            <a:r>
              <a:rPr lang="en-US" altLang="zh-TW" sz="1600" dirty="0">
                <a:solidFill>
                  <a:schemeClr val="tx1">
                    <a:lumMod val="85000"/>
                    <a:lumOff val="15000"/>
                  </a:schemeClr>
                </a:solidFill>
              </a:rPr>
              <a:t> contains individual attributes such as position      , </a:t>
            </a:r>
          </a:p>
          <a:p>
            <a:pPr>
              <a:lnSpc>
                <a:spcPct val="130000"/>
              </a:lnSpc>
              <a:spcBef>
                <a:spcPts val="600"/>
              </a:spcBef>
            </a:pPr>
            <a:r>
              <a:rPr lang="en-US" altLang="zh-TW" sz="1600" dirty="0">
                <a:solidFill>
                  <a:schemeClr val="tx1">
                    <a:lumMod val="85000"/>
                    <a:lumOff val="15000"/>
                  </a:schemeClr>
                </a:solidFill>
              </a:rPr>
              <a:t>orientation matrix </a:t>
            </a:r>
            <a:r>
              <a:rPr lang="zh-TW" altLang="en-US" sz="1600" dirty="0">
                <a:solidFill>
                  <a:schemeClr val="tx1">
                    <a:lumMod val="85000"/>
                    <a:lumOff val="15000"/>
                  </a:schemeClr>
                </a:solidFill>
              </a:rPr>
              <a:t>     </a:t>
            </a:r>
            <a:r>
              <a:rPr lang="en-US" altLang="zh-TW" sz="1600" dirty="0">
                <a:solidFill>
                  <a:schemeClr val="tx1">
                    <a:lumMod val="85000"/>
                    <a:lumOff val="15000"/>
                  </a:schemeClr>
                </a:solidFill>
              </a:rPr>
              <a:t>and scale     . These are variable to optimize for element synthesis.</a:t>
            </a:r>
          </a:p>
        </p:txBody>
      </p:sp>
      <p:grpSp>
        <p:nvGrpSpPr>
          <p:cNvPr id="15" name="组合 1">
            <a:extLst>
              <a:ext uri="{FF2B5EF4-FFF2-40B4-BE49-F238E27FC236}">
                <a16:creationId xmlns:a16="http://schemas.microsoft.com/office/drawing/2014/main" id="{FE11EB82-1FC0-4B3E-8C92-E9D205B27807}"/>
              </a:ext>
            </a:extLst>
          </p:cNvPr>
          <p:cNvGrpSpPr/>
          <p:nvPr/>
        </p:nvGrpSpPr>
        <p:grpSpPr>
          <a:xfrm>
            <a:off x="751388" y="1703379"/>
            <a:ext cx="512006" cy="514311"/>
            <a:chOff x="1087405" y="3965980"/>
            <a:chExt cx="512006" cy="514311"/>
          </a:xfrm>
        </p:grpSpPr>
        <p:sp>
          <p:nvSpPr>
            <p:cNvPr id="16" name="AutoShape 37">
              <a:extLst>
                <a:ext uri="{FF2B5EF4-FFF2-40B4-BE49-F238E27FC236}">
                  <a16:creationId xmlns:a16="http://schemas.microsoft.com/office/drawing/2014/main" id="{C8A346D6-9256-4416-82D7-247C6121B338}"/>
                </a:ext>
              </a:extLst>
            </p:cNvPr>
            <p:cNvSpPr>
              <a:spLocks/>
            </p:cNvSpPr>
            <p:nvPr/>
          </p:nvSpPr>
          <p:spPr bwMode="auto">
            <a:xfrm>
              <a:off x="1087405" y="4014412"/>
              <a:ext cx="465879" cy="465879"/>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7" name="AutoShape 38">
              <a:extLst>
                <a:ext uri="{FF2B5EF4-FFF2-40B4-BE49-F238E27FC236}">
                  <a16:creationId xmlns:a16="http://schemas.microsoft.com/office/drawing/2014/main" id="{8A334FA9-17C8-4041-BF61-66299B03EC60}"/>
                </a:ext>
              </a:extLst>
            </p:cNvPr>
            <p:cNvSpPr>
              <a:spLocks/>
            </p:cNvSpPr>
            <p:nvPr/>
          </p:nvSpPr>
          <p:spPr bwMode="auto">
            <a:xfrm>
              <a:off x="1311119" y="4224289"/>
              <a:ext cx="78415" cy="78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8" name="AutoShape 39">
              <a:extLst>
                <a:ext uri="{FF2B5EF4-FFF2-40B4-BE49-F238E27FC236}">
                  <a16:creationId xmlns:a16="http://schemas.microsoft.com/office/drawing/2014/main" id="{3331AC10-D372-48AC-8FF2-269449A5AD0C}"/>
                </a:ext>
              </a:extLst>
            </p:cNvPr>
            <p:cNvSpPr>
              <a:spLocks/>
            </p:cNvSpPr>
            <p:nvPr/>
          </p:nvSpPr>
          <p:spPr bwMode="auto">
            <a:xfrm>
              <a:off x="1518689" y="3965980"/>
              <a:ext cx="80722" cy="807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9" name="AutoShape 40">
              <a:extLst>
                <a:ext uri="{FF2B5EF4-FFF2-40B4-BE49-F238E27FC236}">
                  <a16:creationId xmlns:a16="http://schemas.microsoft.com/office/drawing/2014/main" id="{CDE32CE9-8A07-4D20-9747-D0FABC5FBF9F}"/>
                </a:ext>
              </a:extLst>
            </p:cNvPr>
            <p:cNvSpPr>
              <a:spLocks/>
            </p:cNvSpPr>
            <p:nvPr/>
          </p:nvSpPr>
          <p:spPr bwMode="auto">
            <a:xfrm>
              <a:off x="1214253" y="4208144"/>
              <a:ext cx="64577" cy="645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0" name="AutoShape 41">
              <a:extLst>
                <a:ext uri="{FF2B5EF4-FFF2-40B4-BE49-F238E27FC236}">
                  <a16:creationId xmlns:a16="http://schemas.microsoft.com/office/drawing/2014/main" id="{4E9C619C-C848-4788-9842-FB4AEE5D14E0}"/>
                </a:ext>
              </a:extLst>
            </p:cNvPr>
            <p:cNvSpPr>
              <a:spLocks/>
            </p:cNvSpPr>
            <p:nvPr/>
          </p:nvSpPr>
          <p:spPr bwMode="auto">
            <a:xfrm>
              <a:off x="1278830" y="4318848"/>
              <a:ext cx="32289" cy="32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1" name="AutoShape 42">
              <a:extLst>
                <a:ext uri="{FF2B5EF4-FFF2-40B4-BE49-F238E27FC236}">
                  <a16:creationId xmlns:a16="http://schemas.microsoft.com/office/drawing/2014/main" id="{CBCB3B26-0676-4699-BED7-502BFA120046}"/>
                </a:ext>
              </a:extLst>
            </p:cNvPr>
            <p:cNvSpPr>
              <a:spLocks/>
            </p:cNvSpPr>
            <p:nvPr/>
          </p:nvSpPr>
          <p:spPr bwMode="auto">
            <a:xfrm>
              <a:off x="1534834" y="4078989"/>
              <a:ext cx="32289" cy="32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pic>
        <p:nvPicPr>
          <p:cNvPr id="13" name="圖片 12"/>
          <p:cNvPicPr>
            <a:picLocks noChangeAspect="1"/>
          </p:cNvPicPr>
          <p:nvPr/>
        </p:nvPicPr>
        <p:blipFill>
          <a:blip r:embed="rId3"/>
          <a:stretch>
            <a:fillRect/>
          </a:stretch>
        </p:blipFill>
        <p:spPr>
          <a:xfrm>
            <a:off x="3598607" y="3341818"/>
            <a:ext cx="4793709" cy="1397357"/>
          </a:xfrm>
          <a:prstGeom prst="rect">
            <a:avLst/>
          </a:prstGeom>
        </p:spPr>
      </p:pic>
      <p:pic>
        <p:nvPicPr>
          <p:cNvPr id="2" name="圖片 1"/>
          <p:cNvPicPr>
            <a:picLocks noChangeAspect="1"/>
          </p:cNvPicPr>
          <p:nvPr/>
        </p:nvPicPr>
        <p:blipFill>
          <a:blip r:embed="rId4"/>
          <a:stretch>
            <a:fillRect/>
          </a:stretch>
        </p:blipFill>
        <p:spPr>
          <a:xfrm>
            <a:off x="3458498" y="2217690"/>
            <a:ext cx="280218" cy="193997"/>
          </a:xfrm>
          <a:prstGeom prst="rect">
            <a:avLst/>
          </a:prstGeom>
        </p:spPr>
      </p:pic>
      <p:pic>
        <p:nvPicPr>
          <p:cNvPr id="4" name="圖片 3"/>
          <p:cNvPicPr>
            <a:picLocks noChangeAspect="1"/>
          </p:cNvPicPr>
          <p:nvPr/>
        </p:nvPicPr>
        <p:blipFill>
          <a:blip r:embed="rId5"/>
          <a:stretch>
            <a:fillRect/>
          </a:stretch>
        </p:blipFill>
        <p:spPr>
          <a:xfrm>
            <a:off x="6793026" y="2595715"/>
            <a:ext cx="141960" cy="215569"/>
          </a:xfrm>
          <a:prstGeom prst="rect">
            <a:avLst/>
          </a:prstGeom>
        </p:spPr>
      </p:pic>
      <p:pic>
        <p:nvPicPr>
          <p:cNvPr id="5" name="圖片 4"/>
          <p:cNvPicPr>
            <a:picLocks noChangeAspect="1"/>
          </p:cNvPicPr>
          <p:nvPr/>
        </p:nvPicPr>
        <p:blipFill>
          <a:blip r:embed="rId6"/>
          <a:stretch>
            <a:fillRect/>
          </a:stretch>
        </p:blipFill>
        <p:spPr>
          <a:xfrm>
            <a:off x="3349699" y="3023420"/>
            <a:ext cx="160420" cy="160420"/>
          </a:xfrm>
          <a:prstGeom prst="rect">
            <a:avLst/>
          </a:prstGeom>
        </p:spPr>
      </p:pic>
      <p:pic>
        <p:nvPicPr>
          <p:cNvPr id="6" name="圖片 5"/>
          <p:cNvPicPr>
            <a:picLocks noChangeAspect="1"/>
          </p:cNvPicPr>
          <p:nvPr/>
        </p:nvPicPr>
        <p:blipFill>
          <a:blip r:embed="rId7"/>
          <a:stretch>
            <a:fillRect/>
          </a:stretch>
        </p:blipFill>
        <p:spPr>
          <a:xfrm>
            <a:off x="4402393" y="3003323"/>
            <a:ext cx="151045" cy="180517"/>
          </a:xfrm>
          <a:prstGeom prst="rect">
            <a:avLst/>
          </a:prstGeom>
        </p:spPr>
      </p:pic>
    </p:spTree>
    <p:extLst>
      <p:ext uri="{BB962C8B-B14F-4D97-AF65-F5344CB8AC3E}">
        <p14:creationId xmlns:p14="http://schemas.microsoft.com/office/powerpoint/2010/main" val="164985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1EF227F-F971-46C4-8C83-D820A502B67B}"/>
              </a:ext>
            </a:extLst>
          </p:cNvPr>
          <p:cNvSpPr/>
          <p:nvPr/>
        </p:nvSpPr>
        <p:spPr>
          <a:xfrm>
            <a:off x="388823" y="375240"/>
            <a:ext cx="5205271" cy="461665"/>
          </a:xfrm>
          <a:prstGeom prst="rect">
            <a:avLst/>
          </a:prstGeom>
        </p:spPr>
        <p:txBody>
          <a:bodyPr wrap="none">
            <a:spAutoFit/>
          </a:bodyPr>
          <a:lstStyle/>
          <a:p>
            <a:pPr>
              <a:spcAft>
                <a:spcPts val="0"/>
              </a:spcAft>
            </a:pPr>
            <a:r>
              <a:rPr lang="en-US" altLang="zh-CN" sz="2400" b="1" kern="100" dirty="0">
                <a:solidFill>
                  <a:schemeClr val="accent1"/>
                </a:solidFill>
                <a:latin typeface="+mj-lt"/>
                <a:cs typeface="Times New Roman" panose="02020603050405020304" pitchFamily="18" charset="0"/>
              </a:rPr>
              <a:t>Formulation</a:t>
            </a:r>
            <a:r>
              <a:rPr lang="zh-TW" altLang="en-US" sz="2400" b="1" kern="100" dirty="0">
                <a:solidFill>
                  <a:schemeClr val="accent1"/>
                </a:solidFill>
                <a:latin typeface="+mj-lt"/>
                <a:cs typeface="Times New Roman" panose="02020603050405020304" pitchFamily="18" charset="0"/>
              </a:rPr>
              <a:t> </a:t>
            </a:r>
            <a:r>
              <a:rPr lang="en-US" altLang="zh-TW" sz="2400" b="1" kern="100" dirty="0">
                <a:solidFill>
                  <a:schemeClr val="accent1"/>
                </a:solidFill>
                <a:latin typeface="+mj-lt"/>
                <a:cs typeface="Times New Roman" panose="02020603050405020304" pitchFamily="18" charset="0"/>
              </a:rPr>
              <a:t>- Element distribution</a:t>
            </a:r>
          </a:p>
        </p:txBody>
      </p:sp>
      <p:sp>
        <p:nvSpPr>
          <p:cNvPr id="10" name="矩形 9">
            <a:extLst>
              <a:ext uri="{FF2B5EF4-FFF2-40B4-BE49-F238E27FC236}">
                <a16:creationId xmlns:a16="http://schemas.microsoft.com/office/drawing/2014/main" id="{CE10450C-9C9B-41A8-8B83-4C36E9532438}"/>
              </a:ext>
            </a:extLst>
          </p:cNvPr>
          <p:cNvSpPr/>
          <p:nvPr/>
        </p:nvSpPr>
        <p:spPr>
          <a:xfrm>
            <a:off x="495947" y="1449091"/>
            <a:ext cx="1022888" cy="1022888"/>
          </a:xfrm>
          <a:prstGeom prst="rect">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矩形 10">
            <a:extLst>
              <a:ext uri="{FF2B5EF4-FFF2-40B4-BE49-F238E27FC236}">
                <a16:creationId xmlns:a16="http://schemas.microsoft.com/office/drawing/2014/main" id="{CAF9D752-0B17-4E23-9925-82839F70EC8D}"/>
              </a:ext>
            </a:extLst>
          </p:cNvPr>
          <p:cNvSpPr/>
          <p:nvPr/>
        </p:nvSpPr>
        <p:spPr>
          <a:xfrm>
            <a:off x="1738870" y="1452387"/>
            <a:ext cx="2436886" cy="400110"/>
          </a:xfrm>
          <a:prstGeom prst="rect">
            <a:avLst/>
          </a:prstGeom>
        </p:spPr>
        <p:txBody>
          <a:bodyPr wrap="none">
            <a:spAutoFit/>
          </a:bodyPr>
          <a:lstStyle/>
          <a:p>
            <a:pPr>
              <a:spcAft>
                <a:spcPts val="0"/>
              </a:spcAft>
            </a:pPr>
            <a:r>
              <a:rPr lang="en-US" altLang="zh-TW" sz="2000" kern="100" dirty="0">
                <a:solidFill>
                  <a:schemeClr val="accent1"/>
                </a:solidFill>
                <a:latin typeface="+mj-lt"/>
                <a:cs typeface="Times New Roman" panose="02020603050405020304" pitchFamily="18" charset="0"/>
              </a:rPr>
              <a:t>Element distribution</a:t>
            </a:r>
            <a:endParaRPr lang="en-US" altLang="zh-CN" sz="2000" kern="100" dirty="0">
              <a:solidFill>
                <a:schemeClr val="accent1"/>
              </a:solidFill>
              <a:latin typeface="+mj-lt"/>
              <a:cs typeface="Times New Roman" panose="02020603050405020304" pitchFamily="18" charset="0"/>
            </a:endParaRPr>
          </a:p>
        </p:txBody>
      </p:sp>
      <p:sp>
        <p:nvSpPr>
          <p:cNvPr id="12" name="矩形 11">
            <a:extLst>
              <a:ext uri="{FF2B5EF4-FFF2-40B4-BE49-F238E27FC236}">
                <a16:creationId xmlns:a16="http://schemas.microsoft.com/office/drawing/2014/main" id="{5B860AC1-6E66-4E6F-87EF-D7AF0A0FADCB}"/>
              </a:ext>
            </a:extLst>
          </p:cNvPr>
          <p:cNvSpPr/>
          <p:nvPr/>
        </p:nvSpPr>
        <p:spPr>
          <a:xfrm>
            <a:off x="1738870" y="1784100"/>
            <a:ext cx="6970792" cy="2089803"/>
          </a:xfrm>
          <a:prstGeom prst="rect">
            <a:avLst/>
          </a:prstGeom>
        </p:spPr>
        <p:txBody>
          <a:bodyPr wrap="square">
            <a:spAutoFit/>
          </a:bodyPr>
          <a:lstStyle/>
          <a:p>
            <a:pPr>
              <a:lnSpc>
                <a:spcPct val="130000"/>
              </a:lnSpc>
              <a:spcBef>
                <a:spcPts val="600"/>
              </a:spcBef>
            </a:pPr>
            <a:r>
              <a:rPr lang="en-US" altLang="zh-TW" sz="1600" dirty="0">
                <a:solidFill>
                  <a:schemeClr val="tx1">
                    <a:lumMod val="85000"/>
                    <a:lumOff val="15000"/>
                  </a:schemeClr>
                </a:solidFill>
              </a:rPr>
              <a:t>In order to well distribute aggregate elements,  they devise a distribution objective  to effectively handle both inter- and intra-element relationships.        consists of a sample distribution       term, a conflict check        term, and a graph similarity     term. </a:t>
            </a:r>
          </a:p>
          <a:p>
            <a:pPr>
              <a:lnSpc>
                <a:spcPct val="130000"/>
              </a:lnSpc>
              <a:spcBef>
                <a:spcPts val="600"/>
              </a:spcBef>
            </a:pPr>
            <a:r>
              <a:rPr lang="en-US" altLang="zh-TW" sz="1600" dirty="0">
                <a:solidFill>
                  <a:schemeClr val="tx1">
                    <a:lumMod val="85000"/>
                    <a:lumOff val="15000"/>
                  </a:schemeClr>
                </a:solidFill>
              </a:rPr>
              <a:t>       and       measure the quality of inter-element distributions, and       preserves the intra-element connections for elements composed of multiple samples.</a:t>
            </a:r>
          </a:p>
        </p:txBody>
      </p:sp>
      <p:grpSp>
        <p:nvGrpSpPr>
          <p:cNvPr id="15" name="组合 1">
            <a:extLst>
              <a:ext uri="{FF2B5EF4-FFF2-40B4-BE49-F238E27FC236}">
                <a16:creationId xmlns:a16="http://schemas.microsoft.com/office/drawing/2014/main" id="{FE11EB82-1FC0-4B3E-8C92-E9D205B27807}"/>
              </a:ext>
            </a:extLst>
          </p:cNvPr>
          <p:cNvGrpSpPr/>
          <p:nvPr/>
        </p:nvGrpSpPr>
        <p:grpSpPr>
          <a:xfrm>
            <a:off x="751388" y="1703379"/>
            <a:ext cx="512006" cy="514311"/>
            <a:chOff x="1087405" y="3965980"/>
            <a:chExt cx="512006" cy="514311"/>
          </a:xfrm>
        </p:grpSpPr>
        <p:sp>
          <p:nvSpPr>
            <p:cNvPr id="16" name="AutoShape 37">
              <a:extLst>
                <a:ext uri="{FF2B5EF4-FFF2-40B4-BE49-F238E27FC236}">
                  <a16:creationId xmlns:a16="http://schemas.microsoft.com/office/drawing/2014/main" id="{C8A346D6-9256-4416-82D7-247C6121B338}"/>
                </a:ext>
              </a:extLst>
            </p:cNvPr>
            <p:cNvSpPr>
              <a:spLocks/>
            </p:cNvSpPr>
            <p:nvPr/>
          </p:nvSpPr>
          <p:spPr bwMode="auto">
            <a:xfrm>
              <a:off x="1087405" y="4014412"/>
              <a:ext cx="465879" cy="465879"/>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7" name="AutoShape 38">
              <a:extLst>
                <a:ext uri="{FF2B5EF4-FFF2-40B4-BE49-F238E27FC236}">
                  <a16:creationId xmlns:a16="http://schemas.microsoft.com/office/drawing/2014/main" id="{8A334FA9-17C8-4041-BF61-66299B03EC60}"/>
                </a:ext>
              </a:extLst>
            </p:cNvPr>
            <p:cNvSpPr>
              <a:spLocks/>
            </p:cNvSpPr>
            <p:nvPr/>
          </p:nvSpPr>
          <p:spPr bwMode="auto">
            <a:xfrm>
              <a:off x="1311119" y="4224289"/>
              <a:ext cx="78415" cy="78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8" name="AutoShape 39">
              <a:extLst>
                <a:ext uri="{FF2B5EF4-FFF2-40B4-BE49-F238E27FC236}">
                  <a16:creationId xmlns:a16="http://schemas.microsoft.com/office/drawing/2014/main" id="{3331AC10-D372-48AC-8FF2-269449A5AD0C}"/>
                </a:ext>
              </a:extLst>
            </p:cNvPr>
            <p:cNvSpPr>
              <a:spLocks/>
            </p:cNvSpPr>
            <p:nvPr/>
          </p:nvSpPr>
          <p:spPr bwMode="auto">
            <a:xfrm>
              <a:off x="1518689" y="3965980"/>
              <a:ext cx="80722" cy="807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9" name="AutoShape 40">
              <a:extLst>
                <a:ext uri="{FF2B5EF4-FFF2-40B4-BE49-F238E27FC236}">
                  <a16:creationId xmlns:a16="http://schemas.microsoft.com/office/drawing/2014/main" id="{CDE32CE9-8A07-4D20-9747-D0FABC5FBF9F}"/>
                </a:ext>
              </a:extLst>
            </p:cNvPr>
            <p:cNvSpPr>
              <a:spLocks/>
            </p:cNvSpPr>
            <p:nvPr/>
          </p:nvSpPr>
          <p:spPr bwMode="auto">
            <a:xfrm>
              <a:off x="1214253" y="4208144"/>
              <a:ext cx="64577" cy="645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0" name="AutoShape 41">
              <a:extLst>
                <a:ext uri="{FF2B5EF4-FFF2-40B4-BE49-F238E27FC236}">
                  <a16:creationId xmlns:a16="http://schemas.microsoft.com/office/drawing/2014/main" id="{4E9C619C-C848-4788-9842-FB4AEE5D14E0}"/>
                </a:ext>
              </a:extLst>
            </p:cNvPr>
            <p:cNvSpPr>
              <a:spLocks/>
            </p:cNvSpPr>
            <p:nvPr/>
          </p:nvSpPr>
          <p:spPr bwMode="auto">
            <a:xfrm>
              <a:off x="1278830" y="4318848"/>
              <a:ext cx="32289" cy="32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1" name="AutoShape 42">
              <a:extLst>
                <a:ext uri="{FF2B5EF4-FFF2-40B4-BE49-F238E27FC236}">
                  <a16:creationId xmlns:a16="http://schemas.microsoft.com/office/drawing/2014/main" id="{CBCB3B26-0676-4699-BED7-502BFA120046}"/>
                </a:ext>
              </a:extLst>
            </p:cNvPr>
            <p:cNvSpPr>
              <a:spLocks/>
            </p:cNvSpPr>
            <p:nvPr/>
          </p:nvSpPr>
          <p:spPr bwMode="auto">
            <a:xfrm>
              <a:off x="1534834" y="4078989"/>
              <a:ext cx="32289" cy="32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pic>
        <p:nvPicPr>
          <p:cNvPr id="7" name="圖片 6"/>
          <p:cNvPicPr>
            <a:picLocks noChangeAspect="1"/>
          </p:cNvPicPr>
          <p:nvPr/>
        </p:nvPicPr>
        <p:blipFill>
          <a:blip r:embed="rId3"/>
          <a:stretch>
            <a:fillRect/>
          </a:stretch>
        </p:blipFill>
        <p:spPr>
          <a:xfrm>
            <a:off x="8595117" y="1870205"/>
            <a:ext cx="229090" cy="229090"/>
          </a:xfrm>
          <a:prstGeom prst="rect">
            <a:avLst/>
          </a:prstGeom>
        </p:spPr>
      </p:pic>
      <p:pic>
        <p:nvPicPr>
          <p:cNvPr id="22" name="圖片 21"/>
          <p:cNvPicPr>
            <a:picLocks noChangeAspect="1"/>
          </p:cNvPicPr>
          <p:nvPr/>
        </p:nvPicPr>
        <p:blipFill>
          <a:blip r:embed="rId3"/>
          <a:stretch>
            <a:fillRect/>
          </a:stretch>
        </p:blipFill>
        <p:spPr>
          <a:xfrm>
            <a:off x="7139943" y="2200591"/>
            <a:ext cx="229090" cy="229090"/>
          </a:xfrm>
          <a:prstGeom prst="rect">
            <a:avLst/>
          </a:prstGeom>
        </p:spPr>
      </p:pic>
      <p:pic>
        <p:nvPicPr>
          <p:cNvPr id="8" name="圖片 7"/>
          <p:cNvPicPr>
            <a:picLocks noChangeAspect="1"/>
          </p:cNvPicPr>
          <p:nvPr/>
        </p:nvPicPr>
        <p:blipFill>
          <a:blip r:embed="rId4"/>
          <a:stretch>
            <a:fillRect/>
          </a:stretch>
        </p:blipFill>
        <p:spPr>
          <a:xfrm>
            <a:off x="3447411" y="2544097"/>
            <a:ext cx="248784" cy="197150"/>
          </a:xfrm>
          <a:prstGeom prst="rect">
            <a:avLst/>
          </a:prstGeom>
        </p:spPr>
      </p:pic>
      <p:pic>
        <p:nvPicPr>
          <p:cNvPr id="9" name="圖片 8"/>
          <p:cNvPicPr>
            <a:picLocks noChangeAspect="1"/>
          </p:cNvPicPr>
          <p:nvPr/>
        </p:nvPicPr>
        <p:blipFill>
          <a:blip r:embed="rId5"/>
          <a:stretch>
            <a:fillRect/>
          </a:stretch>
        </p:blipFill>
        <p:spPr>
          <a:xfrm>
            <a:off x="5558397" y="2565949"/>
            <a:ext cx="229971" cy="206016"/>
          </a:xfrm>
          <a:prstGeom prst="rect">
            <a:avLst/>
          </a:prstGeom>
        </p:spPr>
      </p:pic>
      <p:pic>
        <p:nvPicPr>
          <p:cNvPr id="14" name="圖片 13"/>
          <p:cNvPicPr>
            <a:picLocks noChangeAspect="1"/>
          </p:cNvPicPr>
          <p:nvPr/>
        </p:nvPicPr>
        <p:blipFill>
          <a:blip r:embed="rId6"/>
          <a:stretch>
            <a:fillRect/>
          </a:stretch>
        </p:blipFill>
        <p:spPr>
          <a:xfrm>
            <a:off x="8130135" y="2565949"/>
            <a:ext cx="224827" cy="250376"/>
          </a:xfrm>
          <a:prstGeom prst="rect">
            <a:avLst/>
          </a:prstGeom>
        </p:spPr>
      </p:pic>
      <p:pic>
        <p:nvPicPr>
          <p:cNvPr id="23" name="圖片 22"/>
          <p:cNvPicPr>
            <a:picLocks noChangeAspect="1"/>
          </p:cNvPicPr>
          <p:nvPr/>
        </p:nvPicPr>
        <p:blipFill>
          <a:blip r:embed="rId4"/>
          <a:stretch>
            <a:fillRect/>
          </a:stretch>
        </p:blipFill>
        <p:spPr>
          <a:xfrm>
            <a:off x="1844753" y="3256935"/>
            <a:ext cx="248784" cy="197150"/>
          </a:xfrm>
          <a:prstGeom prst="rect">
            <a:avLst/>
          </a:prstGeom>
        </p:spPr>
      </p:pic>
      <p:pic>
        <p:nvPicPr>
          <p:cNvPr id="24" name="圖片 23"/>
          <p:cNvPicPr>
            <a:picLocks noChangeAspect="1"/>
          </p:cNvPicPr>
          <p:nvPr/>
        </p:nvPicPr>
        <p:blipFill>
          <a:blip r:embed="rId5"/>
          <a:stretch>
            <a:fillRect/>
          </a:stretch>
        </p:blipFill>
        <p:spPr>
          <a:xfrm>
            <a:off x="2521974" y="3251835"/>
            <a:ext cx="225767" cy="202250"/>
          </a:xfrm>
          <a:prstGeom prst="rect">
            <a:avLst/>
          </a:prstGeom>
        </p:spPr>
      </p:pic>
      <p:pic>
        <p:nvPicPr>
          <p:cNvPr id="25" name="圖片 24"/>
          <p:cNvPicPr>
            <a:picLocks noChangeAspect="1"/>
          </p:cNvPicPr>
          <p:nvPr/>
        </p:nvPicPr>
        <p:blipFill>
          <a:blip r:embed="rId6"/>
          <a:stretch>
            <a:fillRect/>
          </a:stretch>
        </p:blipFill>
        <p:spPr>
          <a:xfrm>
            <a:off x="7316516" y="3251835"/>
            <a:ext cx="224827" cy="250376"/>
          </a:xfrm>
          <a:prstGeom prst="rect">
            <a:avLst/>
          </a:prstGeom>
        </p:spPr>
      </p:pic>
    </p:spTree>
    <p:extLst>
      <p:ext uri="{BB962C8B-B14F-4D97-AF65-F5344CB8AC3E}">
        <p14:creationId xmlns:p14="http://schemas.microsoft.com/office/powerpoint/2010/main" val="850443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1EF227F-F971-46C4-8C83-D820A502B67B}"/>
              </a:ext>
            </a:extLst>
          </p:cNvPr>
          <p:cNvSpPr/>
          <p:nvPr/>
        </p:nvSpPr>
        <p:spPr>
          <a:xfrm>
            <a:off x="388823" y="375240"/>
            <a:ext cx="5205271" cy="461665"/>
          </a:xfrm>
          <a:prstGeom prst="rect">
            <a:avLst/>
          </a:prstGeom>
        </p:spPr>
        <p:txBody>
          <a:bodyPr wrap="none">
            <a:spAutoFit/>
          </a:bodyPr>
          <a:lstStyle/>
          <a:p>
            <a:pPr>
              <a:spcAft>
                <a:spcPts val="0"/>
              </a:spcAft>
            </a:pPr>
            <a:r>
              <a:rPr lang="en-US" altLang="zh-CN" sz="2400" b="1" kern="100" dirty="0">
                <a:solidFill>
                  <a:schemeClr val="accent1"/>
                </a:solidFill>
                <a:latin typeface="+mj-lt"/>
                <a:cs typeface="Times New Roman" panose="02020603050405020304" pitchFamily="18" charset="0"/>
              </a:rPr>
              <a:t>Formulation - Element distribution</a:t>
            </a:r>
          </a:p>
        </p:txBody>
      </p:sp>
      <p:sp>
        <p:nvSpPr>
          <p:cNvPr id="11" name="矩形 10">
            <a:extLst>
              <a:ext uri="{FF2B5EF4-FFF2-40B4-BE49-F238E27FC236}">
                <a16:creationId xmlns:a16="http://schemas.microsoft.com/office/drawing/2014/main" id="{CAF9D752-0B17-4E23-9925-82839F70EC8D}"/>
              </a:ext>
            </a:extLst>
          </p:cNvPr>
          <p:cNvSpPr/>
          <p:nvPr/>
        </p:nvSpPr>
        <p:spPr>
          <a:xfrm>
            <a:off x="388823" y="1238536"/>
            <a:ext cx="2366353" cy="400110"/>
          </a:xfrm>
          <a:prstGeom prst="rect">
            <a:avLst/>
          </a:prstGeom>
        </p:spPr>
        <p:txBody>
          <a:bodyPr wrap="none">
            <a:spAutoFit/>
          </a:bodyPr>
          <a:lstStyle/>
          <a:p>
            <a:pPr>
              <a:spcAft>
                <a:spcPts val="0"/>
              </a:spcAft>
            </a:pPr>
            <a:r>
              <a:rPr lang="en-US" altLang="zh-TW" sz="2000" kern="100" dirty="0">
                <a:solidFill>
                  <a:schemeClr val="accent1"/>
                </a:solidFill>
                <a:latin typeface="+mj-lt"/>
                <a:cs typeface="Times New Roman" panose="02020603050405020304" pitchFamily="18" charset="0"/>
              </a:rPr>
              <a:t>Sample distribution</a:t>
            </a:r>
            <a:endParaRPr lang="en-US" altLang="zh-CN" sz="2000" kern="100" dirty="0">
              <a:solidFill>
                <a:schemeClr val="accent1"/>
              </a:solidFill>
              <a:latin typeface="+mj-lt"/>
              <a:cs typeface="Times New Roman" panose="02020603050405020304" pitchFamily="18" charset="0"/>
            </a:endParaRPr>
          </a:p>
        </p:txBody>
      </p:sp>
      <p:sp>
        <p:nvSpPr>
          <p:cNvPr id="12" name="矩形 11">
            <a:extLst>
              <a:ext uri="{FF2B5EF4-FFF2-40B4-BE49-F238E27FC236}">
                <a16:creationId xmlns:a16="http://schemas.microsoft.com/office/drawing/2014/main" id="{5B860AC1-6E66-4E6F-87EF-D7AF0A0FADCB}"/>
              </a:ext>
            </a:extLst>
          </p:cNvPr>
          <p:cNvSpPr/>
          <p:nvPr/>
        </p:nvSpPr>
        <p:spPr>
          <a:xfrm>
            <a:off x="388823" y="1638646"/>
            <a:ext cx="4655125" cy="2012859"/>
          </a:xfrm>
          <a:prstGeom prst="rect">
            <a:avLst/>
          </a:prstGeom>
        </p:spPr>
        <p:txBody>
          <a:bodyPr wrap="square">
            <a:spAutoFit/>
          </a:bodyPr>
          <a:lstStyle/>
          <a:p>
            <a:pPr>
              <a:lnSpc>
                <a:spcPct val="130000"/>
              </a:lnSpc>
              <a:spcBef>
                <a:spcPts val="600"/>
              </a:spcBef>
            </a:pPr>
            <a:r>
              <a:rPr lang="en-US" altLang="zh-TW" sz="1600" dirty="0">
                <a:solidFill>
                  <a:schemeClr val="tx1">
                    <a:lumMod val="85000"/>
                    <a:lumOff val="15000"/>
                  </a:schemeClr>
                </a:solidFill>
              </a:rPr>
              <a:t>They utilize a power diagram that partitions the domain based on the weighted samples of elements to obtain a potential position for each sample.</a:t>
            </a:r>
            <a:r>
              <a:rPr lang="zh-TW" altLang="en-US" sz="1600" dirty="0">
                <a:solidFill>
                  <a:schemeClr val="tx1">
                    <a:lumMod val="85000"/>
                    <a:lumOff val="15000"/>
                  </a:schemeClr>
                </a:solidFill>
              </a:rPr>
              <a:t> </a:t>
            </a:r>
            <a:r>
              <a:rPr lang="en-US" altLang="zh-TW" sz="1600" dirty="0">
                <a:solidFill>
                  <a:schemeClr val="tx1">
                    <a:lumMod val="85000"/>
                    <a:lumOff val="15000"/>
                  </a:schemeClr>
                </a:solidFill>
              </a:rPr>
              <a:t>Analogous to general</a:t>
            </a:r>
            <a:r>
              <a:rPr lang="zh-TW" altLang="en-US" sz="1600" dirty="0">
                <a:solidFill>
                  <a:schemeClr val="tx1">
                    <a:lumMod val="85000"/>
                    <a:lumOff val="15000"/>
                  </a:schemeClr>
                </a:solidFill>
              </a:rPr>
              <a:t> </a:t>
            </a:r>
            <a:r>
              <a:rPr lang="en-US" altLang="zh-TW" sz="1600" dirty="0">
                <a:solidFill>
                  <a:schemeClr val="tx1">
                    <a:lumMod val="85000"/>
                    <a:lumOff val="15000"/>
                  </a:schemeClr>
                </a:solidFill>
              </a:rPr>
              <a:t>Lloyd-like methods, we can move each sample to the centroid of its power cell to acquire evenly-distributed samples.</a:t>
            </a:r>
          </a:p>
        </p:txBody>
      </p:sp>
      <p:pic>
        <p:nvPicPr>
          <p:cNvPr id="2" name="圖片 1"/>
          <p:cNvPicPr>
            <a:picLocks noChangeAspect="1"/>
          </p:cNvPicPr>
          <p:nvPr/>
        </p:nvPicPr>
        <p:blipFill>
          <a:blip r:embed="rId3"/>
          <a:stretch>
            <a:fillRect/>
          </a:stretch>
        </p:blipFill>
        <p:spPr>
          <a:xfrm>
            <a:off x="5043948" y="1061883"/>
            <a:ext cx="3644578" cy="1968910"/>
          </a:xfrm>
          <a:prstGeom prst="rect">
            <a:avLst/>
          </a:prstGeom>
        </p:spPr>
      </p:pic>
      <p:pic>
        <p:nvPicPr>
          <p:cNvPr id="5" name="圖片 4"/>
          <p:cNvPicPr>
            <a:picLocks noChangeAspect="1"/>
          </p:cNvPicPr>
          <p:nvPr/>
        </p:nvPicPr>
        <p:blipFill>
          <a:blip r:embed="rId4"/>
          <a:stretch>
            <a:fillRect/>
          </a:stretch>
        </p:blipFill>
        <p:spPr>
          <a:xfrm>
            <a:off x="527261" y="3691067"/>
            <a:ext cx="4455829" cy="721096"/>
          </a:xfrm>
          <a:prstGeom prst="rect">
            <a:avLst/>
          </a:prstGeom>
        </p:spPr>
      </p:pic>
      <p:sp>
        <p:nvSpPr>
          <p:cNvPr id="26" name="矩形 25">
            <a:extLst>
              <a:ext uri="{FF2B5EF4-FFF2-40B4-BE49-F238E27FC236}">
                <a16:creationId xmlns:a16="http://schemas.microsoft.com/office/drawing/2014/main" id="{5B860AC1-6E66-4E6F-87EF-D7AF0A0FADCB}"/>
              </a:ext>
            </a:extLst>
          </p:cNvPr>
          <p:cNvSpPr/>
          <p:nvPr/>
        </p:nvSpPr>
        <p:spPr>
          <a:xfrm>
            <a:off x="5272691" y="3651505"/>
            <a:ext cx="3688536" cy="732508"/>
          </a:xfrm>
          <a:prstGeom prst="rect">
            <a:avLst/>
          </a:prstGeom>
        </p:spPr>
        <p:txBody>
          <a:bodyPr wrap="square">
            <a:spAutoFit/>
          </a:bodyPr>
          <a:lstStyle/>
          <a:p>
            <a:pPr>
              <a:lnSpc>
                <a:spcPct val="130000"/>
              </a:lnSpc>
              <a:spcBef>
                <a:spcPts val="600"/>
              </a:spcBef>
            </a:pPr>
            <a:r>
              <a:rPr lang="en-US" altLang="zh-TW" sz="1600" dirty="0">
                <a:solidFill>
                  <a:schemeClr val="tx1">
                    <a:lumMod val="85000"/>
                    <a:lumOff val="15000"/>
                  </a:schemeClr>
                </a:solidFill>
              </a:rPr>
              <a:t>Where</a:t>
            </a:r>
            <a:r>
              <a:rPr lang="zh-TW" altLang="en-US" sz="1600" dirty="0">
                <a:solidFill>
                  <a:schemeClr val="tx1">
                    <a:lumMod val="85000"/>
                    <a:lumOff val="15000"/>
                  </a:schemeClr>
                </a:solidFill>
              </a:rPr>
              <a:t>                       </a:t>
            </a:r>
            <a:r>
              <a:rPr lang="en-US" altLang="zh-TW" sz="1600" dirty="0">
                <a:solidFill>
                  <a:schemeClr val="tx1">
                    <a:lumMod val="85000"/>
                    <a:lumOff val="15000"/>
                  </a:schemeClr>
                </a:solidFill>
              </a:rPr>
              <a:t>represents the centroid of   ‘s power cell.</a:t>
            </a:r>
          </a:p>
        </p:txBody>
      </p:sp>
      <p:pic>
        <p:nvPicPr>
          <p:cNvPr id="27" name="圖片 26"/>
          <p:cNvPicPr>
            <a:picLocks noChangeAspect="1"/>
          </p:cNvPicPr>
          <p:nvPr/>
        </p:nvPicPr>
        <p:blipFill>
          <a:blip r:embed="rId5"/>
          <a:stretch>
            <a:fillRect/>
          </a:stretch>
        </p:blipFill>
        <p:spPr>
          <a:xfrm>
            <a:off x="5969570" y="3768212"/>
            <a:ext cx="909926" cy="213853"/>
          </a:xfrm>
          <a:prstGeom prst="rect">
            <a:avLst/>
          </a:prstGeom>
        </p:spPr>
      </p:pic>
      <p:pic>
        <p:nvPicPr>
          <p:cNvPr id="29" name="圖片 28"/>
          <p:cNvPicPr>
            <a:picLocks noChangeAspect="1"/>
          </p:cNvPicPr>
          <p:nvPr/>
        </p:nvPicPr>
        <p:blipFill>
          <a:blip r:embed="rId6"/>
          <a:stretch>
            <a:fillRect/>
          </a:stretch>
        </p:blipFill>
        <p:spPr>
          <a:xfrm>
            <a:off x="6316485" y="4130140"/>
            <a:ext cx="108048" cy="140462"/>
          </a:xfrm>
          <a:prstGeom prst="rect">
            <a:avLst/>
          </a:prstGeom>
        </p:spPr>
      </p:pic>
    </p:spTree>
    <p:extLst>
      <p:ext uri="{BB962C8B-B14F-4D97-AF65-F5344CB8AC3E}">
        <p14:creationId xmlns:p14="http://schemas.microsoft.com/office/powerpoint/2010/main" val="1106670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1EF227F-F971-46C4-8C83-D820A502B67B}"/>
              </a:ext>
            </a:extLst>
          </p:cNvPr>
          <p:cNvSpPr/>
          <p:nvPr/>
        </p:nvSpPr>
        <p:spPr>
          <a:xfrm>
            <a:off x="388823" y="375240"/>
            <a:ext cx="5205271" cy="461665"/>
          </a:xfrm>
          <a:prstGeom prst="rect">
            <a:avLst/>
          </a:prstGeom>
        </p:spPr>
        <p:txBody>
          <a:bodyPr wrap="none">
            <a:spAutoFit/>
          </a:bodyPr>
          <a:lstStyle/>
          <a:p>
            <a:pPr>
              <a:spcAft>
                <a:spcPts val="0"/>
              </a:spcAft>
            </a:pPr>
            <a:r>
              <a:rPr lang="en-US" altLang="zh-CN" sz="2400" b="1" kern="100" dirty="0">
                <a:solidFill>
                  <a:schemeClr val="accent1"/>
                </a:solidFill>
                <a:latin typeface="+mj-lt"/>
                <a:cs typeface="Times New Roman" panose="02020603050405020304" pitchFamily="18" charset="0"/>
              </a:rPr>
              <a:t>Formulation - Element distribution</a:t>
            </a:r>
          </a:p>
        </p:txBody>
      </p:sp>
      <p:sp>
        <p:nvSpPr>
          <p:cNvPr id="11" name="矩形 10">
            <a:extLst>
              <a:ext uri="{FF2B5EF4-FFF2-40B4-BE49-F238E27FC236}">
                <a16:creationId xmlns:a16="http://schemas.microsoft.com/office/drawing/2014/main" id="{CAF9D752-0B17-4E23-9925-82839F70EC8D}"/>
              </a:ext>
            </a:extLst>
          </p:cNvPr>
          <p:cNvSpPr/>
          <p:nvPr/>
        </p:nvSpPr>
        <p:spPr>
          <a:xfrm>
            <a:off x="388823" y="1238536"/>
            <a:ext cx="1781257" cy="400110"/>
          </a:xfrm>
          <a:prstGeom prst="rect">
            <a:avLst/>
          </a:prstGeom>
        </p:spPr>
        <p:txBody>
          <a:bodyPr wrap="none">
            <a:spAutoFit/>
          </a:bodyPr>
          <a:lstStyle/>
          <a:p>
            <a:pPr>
              <a:spcAft>
                <a:spcPts val="0"/>
              </a:spcAft>
            </a:pPr>
            <a:r>
              <a:rPr lang="en-US" altLang="zh-TW" sz="2000" kern="100" dirty="0">
                <a:solidFill>
                  <a:schemeClr val="accent1"/>
                </a:solidFill>
                <a:latin typeface="+mj-lt"/>
                <a:cs typeface="Times New Roman" panose="02020603050405020304" pitchFamily="18" charset="0"/>
              </a:rPr>
              <a:t>Conflict check</a:t>
            </a:r>
            <a:endParaRPr lang="en-US" altLang="zh-CN" sz="2000" kern="100" dirty="0">
              <a:solidFill>
                <a:schemeClr val="accent1"/>
              </a:solidFill>
              <a:latin typeface="+mj-lt"/>
              <a:cs typeface="Times New Roman" panose="02020603050405020304" pitchFamily="18" charset="0"/>
            </a:endParaRPr>
          </a:p>
        </p:txBody>
      </p:sp>
      <p:sp>
        <p:nvSpPr>
          <p:cNvPr id="12" name="矩形 11">
            <a:extLst>
              <a:ext uri="{FF2B5EF4-FFF2-40B4-BE49-F238E27FC236}">
                <a16:creationId xmlns:a16="http://schemas.microsoft.com/office/drawing/2014/main" id="{5B860AC1-6E66-4E6F-87EF-D7AF0A0FADCB}"/>
              </a:ext>
            </a:extLst>
          </p:cNvPr>
          <p:cNvSpPr/>
          <p:nvPr/>
        </p:nvSpPr>
        <p:spPr>
          <a:xfrm>
            <a:off x="388823" y="1638646"/>
            <a:ext cx="7914519" cy="1372683"/>
          </a:xfrm>
          <a:prstGeom prst="rect">
            <a:avLst/>
          </a:prstGeom>
        </p:spPr>
        <p:txBody>
          <a:bodyPr wrap="square">
            <a:spAutoFit/>
          </a:bodyPr>
          <a:lstStyle/>
          <a:p>
            <a:pPr>
              <a:lnSpc>
                <a:spcPct val="130000"/>
              </a:lnSpc>
              <a:spcBef>
                <a:spcPts val="600"/>
              </a:spcBef>
            </a:pPr>
            <a:r>
              <a:rPr lang="en-US" altLang="zh-TW" sz="1600" dirty="0">
                <a:solidFill>
                  <a:schemeClr val="tx1">
                    <a:lumMod val="85000"/>
                    <a:lumOff val="15000"/>
                  </a:schemeClr>
                </a:solidFill>
              </a:rPr>
              <a:t>In order to increase synthesis quality for arbitrary mixtures,       is exploited to avoid the conflicts between samples by checking the distances between the weighted samples.  Since the distance between two samples should not be less than the sum of their weights, we can formulate the conflict check       term as: </a:t>
            </a:r>
          </a:p>
        </p:txBody>
      </p:sp>
      <p:pic>
        <p:nvPicPr>
          <p:cNvPr id="10" name="圖片 9"/>
          <p:cNvPicPr>
            <a:picLocks noChangeAspect="1"/>
          </p:cNvPicPr>
          <p:nvPr/>
        </p:nvPicPr>
        <p:blipFill>
          <a:blip r:embed="rId3"/>
          <a:stretch>
            <a:fillRect/>
          </a:stretch>
        </p:blipFill>
        <p:spPr>
          <a:xfrm>
            <a:off x="5351920" y="1747414"/>
            <a:ext cx="229971" cy="206016"/>
          </a:xfrm>
          <a:prstGeom prst="rect">
            <a:avLst/>
          </a:prstGeom>
        </p:spPr>
      </p:pic>
      <p:pic>
        <p:nvPicPr>
          <p:cNvPr id="13" name="圖片 12"/>
          <p:cNvPicPr>
            <a:picLocks noChangeAspect="1"/>
          </p:cNvPicPr>
          <p:nvPr/>
        </p:nvPicPr>
        <p:blipFill>
          <a:blip r:embed="rId3"/>
          <a:stretch>
            <a:fillRect/>
          </a:stretch>
        </p:blipFill>
        <p:spPr>
          <a:xfrm>
            <a:off x="2811281" y="2713433"/>
            <a:ext cx="229971" cy="206016"/>
          </a:xfrm>
          <a:prstGeom prst="rect">
            <a:avLst/>
          </a:prstGeom>
        </p:spPr>
      </p:pic>
      <p:pic>
        <p:nvPicPr>
          <p:cNvPr id="4" name="圖片 3"/>
          <p:cNvPicPr>
            <a:picLocks noChangeAspect="1"/>
          </p:cNvPicPr>
          <p:nvPr/>
        </p:nvPicPr>
        <p:blipFill>
          <a:blip r:embed="rId4"/>
          <a:stretch>
            <a:fillRect/>
          </a:stretch>
        </p:blipFill>
        <p:spPr>
          <a:xfrm>
            <a:off x="484899" y="2996239"/>
            <a:ext cx="4882734" cy="1633662"/>
          </a:xfrm>
          <a:prstGeom prst="rect">
            <a:avLst/>
          </a:prstGeom>
        </p:spPr>
      </p:pic>
      <p:sp>
        <p:nvSpPr>
          <p:cNvPr id="14" name="矩形 13">
            <a:extLst>
              <a:ext uri="{FF2B5EF4-FFF2-40B4-BE49-F238E27FC236}">
                <a16:creationId xmlns:a16="http://schemas.microsoft.com/office/drawing/2014/main" id="{5B860AC1-6E66-4E6F-87EF-D7AF0A0FADCB}"/>
              </a:ext>
            </a:extLst>
          </p:cNvPr>
          <p:cNvSpPr/>
          <p:nvPr/>
        </p:nvSpPr>
        <p:spPr>
          <a:xfrm>
            <a:off x="5552425" y="2751748"/>
            <a:ext cx="3333478" cy="2206758"/>
          </a:xfrm>
          <a:prstGeom prst="rect">
            <a:avLst/>
          </a:prstGeom>
        </p:spPr>
        <p:txBody>
          <a:bodyPr wrap="square">
            <a:spAutoFit/>
          </a:bodyPr>
          <a:lstStyle/>
          <a:p>
            <a:pPr>
              <a:lnSpc>
                <a:spcPct val="130000"/>
              </a:lnSpc>
              <a:spcBef>
                <a:spcPts val="600"/>
              </a:spcBef>
            </a:pPr>
            <a:r>
              <a:rPr lang="en-US" altLang="zh-TW" sz="1400" dirty="0">
                <a:solidFill>
                  <a:schemeClr val="tx1">
                    <a:lumMod val="85000"/>
                    <a:lumOff val="15000"/>
                  </a:schemeClr>
                </a:solidFill>
              </a:rPr>
              <a:t>Where       denotes  a  set  of  all neighboring  samples  of s derived from a triangulation.</a:t>
            </a:r>
          </a:p>
          <a:p>
            <a:pPr>
              <a:lnSpc>
                <a:spcPct val="130000"/>
              </a:lnSpc>
              <a:spcBef>
                <a:spcPts val="600"/>
              </a:spcBef>
            </a:pPr>
            <a:r>
              <a:rPr lang="en-US" altLang="zh-TW" sz="1400" dirty="0">
                <a:solidFill>
                  <a:schemeClr val="tx1">
                    <a:lumMod val="85000"/>
                    <a:lumOff val="15000"/>
                  </a:schemeClr>
                </a:solidFill>
              </a:rPr>
              <a:t>    is the displacement between    and    we want to solve.</a:t>
            </a:r>
          </a:p>
          <a:p>
            <a:pPr>
              <a:lnSpc>
                <a:spcPct val="130000"/>
              </a:lnSpc>
              <a:spcBef>
                <a:spcPts val="600"/>
              </a:spcBef>
            </a:pPr>
            <a:r>
              <a:rPr lang="en-US" altLang="zh-TW" sz="1400" dirty="0">
                <a:solidFill>
                  <a:schemeClr val="tx1">
                    <a:lumMod val="85000"/>
                    <a:lumOff val="15000"/>
                  </a:schemeClr>
                </a:solidFill>
              </a:rPr>
              <a:t>    means the current displacement between   c  and    , treated as a constant.</a:t>
            </a:r>
          </a:p>
        </p:txBody>
      </p:sp>
      <p:pic>
        <p:nvPicPr>
          <p:cNvPr id="7" name="圖片 6"/>
          <p:cNvPicPr>
            <a:picLocks noChangeAspect="1"/>
          </p:cNvPicPr>
          <p:nvPr/>
        </p:nvPicPr>
        <p:blipFill>
          <a:blip r:embed="rId5"/>
          <a:stretch>
            <a:fillRect/>
          </a:stretch>
        </p:blipFill>
        <p:spPr>
          <a:xfrm>
            <a:off x="6177778" y="2846526"/>
            <a:ext cx="184689" cy="176993"/>
          </a:xfrm>
          <a:prstGeom prst="rect">
            <a:avLst/>
          </a:prstGeom>
        </p:spPr>
      </p:pic>
      <p:pic>
        <p:nvPicPr>
          <p:cNvPr id="8" name="圖片 7"/>
          <p:cNvPicPr>
            <a:picLocks noChangeAspect="1"/>
          </p:cNvPicPr>
          <p:nvPr/>
        </p:nvPicPr>
        <p:blipFill>
          <a:blip r:embed="rId6"/>
          <a:stretch>
            <a:fillRect/>
          </a:stretch>
        </p:blipFill>
        <p:spPr>
          <a:xfrm>
            <a:off x="5637058" y="3746752"/>
            <a:ext cx="118663" cy="201727"/>
          </a:xfrm>
          <a:prstGeom prst="rect">
            <a:avLst/>
          </a:prstGeom>
        </p:spPr>
      </p:pic>
      <p:pic>
        <p:nvPicPr>
          <p:cNvPr id="9" name="圖片 8"/>
          <p:cNvPicPr>
            <a:picLocks noChangeAspect="1"/>
          </p:cNvPicPr>
          <p:nvPr/>
        </p:nvPicPr>
        <p:blipFill>
          <a:blip r:embed="rId7"/>
          <a:stretch>
            <a:fillRect/>
          </a:stretch>
        </p:blipFill>
        <p:spPr>
          <a:xfrm>
            <a:off x="7878806" y="3776869"/>
            <a:ext cx="118663" cy="148328"/>
          </a:xfrm>
          <a:prstGeom prst="rect">
            <a:avLst/>
          </a:prstGeom>
        </p:spPr>
      </p:pic>
      <p:pic>
        <p:nvPicPr>
          <p:cNvPr id="15" name="圖片 14"/>
          <p:cNvPicPr>
            <a:picLocks noChangeAspect="1"/>
          </p:cNvPicPr>
          <p:nvPr/>
        </p:nvPicPr>
        <p:blipFill>
          <a:blip r:embed="rId8"/>
          <a:stretch>
            <a:fillRect/>
          </a:stretch>
        </p:blipFill>
        <p:spPr>
          <a:xfrm>
            <a:off x="8303342" y="3797155"/>
            <a:ext cx="88490" cy="122201"/>
          </a:xfrm>
          <a:prstGeom prst="rect">
            <a:avLst/>
          </a:prstGeom>
        </p:spPr>
      </p:pic>
      <p:pic>
        <p:nvPicPr>
          <p:cNvPr id="16" name="圖片 15"/>
          <p:cNvPicPr>
            <a:picLocks noChangeAspect="1"/>
          </p:cNvPicPr>
          <p:nvPr/>
        </p:nvPicPr>
        <p:blipFill>
          <a:blip r:embed="rId9"/>
          <a:stretch>
            <a:fillRect/>
          </a:stretch>
        </p:blipFill>
        <p:spPr>
          <a:xfrm>
            <a:off x="5637058" y="4364207"/>
            <a:ext cx="104967" cy="193139"/>
          </a:xfrm>
          <a:prstGeom prst="rect">
            <a:avLst/>
          </a:prstGeom>
        </p:spPr>
      </p:pic>
      <p:pic>
        <p:nvPicPr>
          <p:cNvPr id="20" name="圖片 19"/>
          <p:cNvPicPr>
            <a:picLocks noChangeAspect="1"/>
          </p:cNvPicPr>
          <p:nvPr/>
        </p:nvPicPr>
        <p:blipFill>
          <a:blip r:embed="rId7"/>
          <a:stretch>
            <a:fillRect/>
          </a:stretch>
        </p:blipFill>
        <p:spPr>
          <a:xfrm>
            <a:off x="5637058" y="4683762"/>
            <a:ext cx="118663" cy="148328"/>
          </a:xfrm>
          <a:prstGeom prst="rect">
            <a:avLst/>
          </a:prstGeom>
        </p:spPr>
      </p:pic>
      <p:pic>
        <p:nvPicPr>
          <p:cNvPr id="21" name="圖片 20"/>
          <p:cNvPicPr>
            <a:picLocks noChangeAspect="1"/>
          </p:cNvPicPr>
          <p:nvPr/>
        </p:nvPicPr>
        <p:blipFill>
          <a:blip r:embed="rId8"/>
          <a:stretch>
            <a:fillRect/>
          </a:stretch>
        </p:blipFill>
        <p:spPr>
          <a:xfrm>
            <a:off x="6133533" y="4709889"/>
            <a:ext cx="88490" cy="122201"/>
          </a:xfrm>
          <a:prstGeom prst="rect">
            <a:avLst/>
          </a:prstGeom>
        </p:spPr>
      </p:pic>
    </p:spTree>
    <p:extLst>
      <p:ext uri="{BB962C8B-B14F-4D97-AF65-F5344CB8AC3E}">
        <p14:creationId xmlns:p14="http://schemas.microsoft.com/office/powerpoint/2010/main" val="1486040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1EF227F-F971-46C4-8C83-D820A502B67B}"/>
              </a:ext>
            </a:extLst>
          </p:cNvPr>
          <p:cNvSpPr/>
          <p:nvPr/>
        </p:nvSpPr>
        <p:spPr>
          <a:xfrm>
            <a:off x="388823" y="375240"/>
            <a:ext cx="5205271" cy="461665"/>
          </a:xfrm>
          <a:prstGeom prst="rect">
            <a:avLst/>
          </a:prstGeom>
        </p:spPr>
        <p:txBody>
          <a:bodyPr wrap="none">
            <a:spAutoFit/>
          </a:bodyPr>
          <a:lstStyle/>
          <a:p>
            <a:pPr>
              <a:spcAft>
                <a:spcPts val="0"/>
              </a:spcAft>
            </a:pPr>
            <a:r>
              <a:rPr lang="en-US" altLang="zh-CN" sz="2400" b="1" kern="100" dirty="0">
                <a:solidFill>
                  <a:schemeClr val="accent1"/>
                </a:solidFill>
                <a:latin typeface="+mj-lt"/>
                <a:cs typeface="Times New Roman" panose="02020603050405020304" pitchFamily="18" charset="0"/>
              </a:rPr>
              <a:t>Formulation - Element distribution</a:t>
            </a:r>
          </a:p>
        </p:txBody>
      </p:sp>
      <p:sp>
        <p:nvSpPr>
          <p:cNvPr id="11" name="矩形 10">
            <a:extLst>
              <a:ext uri="{FF2B5EF4-FFF2-40B4-BE49-F238E27FC236}">
                <a16:creationId xmlns:a16="http://schemas.microsoft.com/office/drawing/2014/main" id="{CAF9D752-0B17-4E23-9925-82839F70EC8D}"/>
              </a:ext>
            </a:extLst>
          </p:cNvPr>
          <p:cNvSpPr/>
          <p:nvPr/>
        </p:nvSpPr>
        <p:spPr>
          <a:xfrm>
            <a:off x="388823" y="1238536"/>
            <a:ext cx="1965603" cy="400110"/>
          </a:xfrm>
          <a:prstGeom prst="rect">
            <a:avLst/>
          </a:prstGeom>
        </p:spPr>
        <p:txBody>
          <a:bodyPr wrap="none">
            <a:spAutoFit/>
          </a:bodyPr>
          <a:lstStyle/>
          <a:p>
            <a:pPr>
              <a:spcAft>
                <a:spcPts val="0"/>
              </a:spcAft>
            </a:pPr>
            <a:r>
              <a:rPr lang="en-US" altLang="zh-CN" sz="2000" kern="100" dirty="0">
                <a:solidFill>
                  <a:schemeClr val="accent1"/>
                </a:solidFill>
                <a:latin typeface="+mj-lt"/>
                <a:cs typeface="Times New Roman" panose="02020603050405020304" pitchFamily="18" charset="0"/>
              </a:rPr>
              <a:t>Graph similarity</a:t>
            </a:r>
          </a:p>
        </p:txBody>
      </p:sp>
      <p:sp>
        <p:nvSpPr>
          <p:cNvPr id="12" name="矩形 11">
            <a:extLst>
              <a:ext uri="{FF2B5EF4-FFF2-40B4-BE49-F238E27FC236}">
                <a16:creationId xmlns:a16="http://schemas.microsoft.com/office/drawing/2014/main" id="{5B860AC1-6E66-4E6F-87EF-D7AF0A0FADCB}"/>
              </a:ext>
            </a:extLst>
          </p:cNvPr>
          <p:cNvSpPr/>
          <p:nvPr/>
        </p:nvSpPr>
        <p:spPr>
          <a:xfrm>
            <a:off x="388823" y="1638646"/>
            <a:ext cx="8327474" cy="1052596"/>
          </a:xfrm>
          <a:prstGeom prst="rect">
            <a:avLst/>
          </a:prstGeom>
        </p:spPr>
        <p:txBody>
          <a:bodyPr wrap="square">
            <a:spAutoFit/>
          </a:bodyPr>
          <a:lstStyle/>
          <a:p>
            <a:pPr>
              <a:lnSpc>
                <a:spcPct val="130000"/>
              </a:lnSpc>
              <a:spcBef>
                <a:spcPts val="600"/>
              </a:spcBef>
            </a:pPr>
            <a:r>
              <a:rPr lang="en-US" altLang="zh-TW" sz="1600" dirty="0">
                <a:solidFill>
                  <a:schemeClr val="tx1">
                    <a:lumMod val="85000"/>
                    <a:lumOff val="15000"/>
                  </a:schemeClr>
                </a:solidFill>
              </a:rPr>
              <a:t>To appropriately preserve the intra-element connections for elements, we can measure the distance between the current graph         and the original graph           for each sample     to consistently maintain the graph structure of each element.</a:t>
            </a:r>
          </a:p>
        </p:txBody>
      </p:sp>
      <p:pic>
        <p:nvPicPr>
          <p:cNvPr id="2" name="圖片 1"/>
          <p:cNvPicPr>
            <a:picLocks noChangeAspect="1"/>
          </p:cNvPicPr>
          <p:nvPr/>
        </p:nvPicPr>
        <p:blipFill>
          <a:blip r:embed="rId3"/>
          <a:stretch>
            <a:fillRect/>
          </a:stretch>
        </p:blipFill>
        <p:spPr>
          <a:xfrm>
            <a:off x="2713703" y="2098418"/>
            <a:ext cx="345416" cy="184483"/>
          </a:xfrm>
          <a:prstGeom prst="rect">
            <a:avLst/>
          </a:prstGeom>
        </p:spPr>
      </p:pic>
      <p:pic>
        <p:nvPicPr>
          <p:cNvPr id="5" name="圖片 4"/>
          <p:cNvPicPr>
            <a:picLocks noChangeAspect="1"/>
          </p:cNvPicPr>
          <p:nvPr/>
        </p:nvPicPr>
        <p:blipFill>
          <a:blip r:embed="rId4"/>
          <a:stretch>
            <a:fillRect/>
          </a:stretch>
        </p:blipFill>
        <p:spPr>
          <a:xfrm>
            <a:off x="4948084" y="2082089"/>
            <a:ext cx="382679" cy="200812"/>
          </a:xfrm>
          <a:prstGeom prst="rect">
            <a:avLst/>
          </a:prstGeom>
        </p:spPr>
      </p:pic>
      <p:pic>
        <p:nvPicPr>
          <p:cNvPr id="6" name="圖片 5"/>
          <p:cNvPicPr>
            <a:picLocks noChangeAspect="1"/>
          </p:cNvPicPr>
          <p:nvPr/>
        </p:nvPicPr>
        <p:blipFill>
          <a:blip r:embed="rId5"/>
          <a:stretch>
            <a:fillRect/>
          </a:stretch>
        </p:blipFill>
        <p:spPr>
          <a:xfrm>
            <a:off x="6737785" y="2098417"/>
            <a:ext cx="112841" cy="150455"/>
          </a:xfrm>
          <a:prstGeom prst="rect">
            <a:avLst/>
          </a:prstGeom>
        </p:spPr>
      </p:pic>
      <p:pic>
        <p:nvPicPr>
          <p:cNvPr id="17" name="圖片 16"/>
          <p:cNvPicPr>
            <a:picLocks noChangeAspect="1"/>
          </p:cNvPicPr>
          <p:nvPr/>
        </p:nvPicPr>
        <p:blipFill>
          <a:blip r:embed="rId6"/>
          <a:stretch>
            <a:fillRect/>
          </a:stretch>
        </p:blipFill>
        <p:spPr>
          <a:xfrm>
            <a:off x="313673" y="2924112"/>
            <a:ext cx="4760424" cy="1137742"/>
          </a:xfrm>
          <a:prstGeom prst="rect">
            <a:avLst/>
          </a:prstGeom>
        </p:spPr>
      </p:pic>
      <p:sp>
        <p:nvSpPr>
          <p:cNvPr id="22" name="矩形 21">
            <a:extLst>
              <a:ext uri="{FF2B5EF4-FFF2-40B4-BE49-F238E27FC236}">
                <a16:creationId xmlns:a16="http://schemas.microsoft.com/office/drawing/2014/main" id="{5B860AC1-6E66-4E6F-87EF-D7AF0A0FADCB}"/>
              </a:ext>
            </a:extLst>
          </p:cNvPr>
          <p:cNvSpPr/>
          <p:nvPr/>
        </p:nvSpPr>
        <p:spPr>
          <a:xfrm>
            <a:off x="5330763" y="2619118"/>
            <a:ext cx="3688536" cy="1846659"/>
          </a:xfrm>
          <a:prstGeom prst="rect">
            <a:avLst/>
          </a:prstGeom>
        </p:spPr>
        <p:txBody>
          <a:bodyPr wrap="square">
            <a:spAutoFit/>
          </a:bodyPr>
          <a:lstStyle/>
          <a:p>
            <a:pPr>
              <a:lnSpc>
                <a:spcPct val="130000"/>
              </a:lnSpc>
              <a:spcBef>
                <a:spcPts val="600"/>
              </a:spcBef>
            </a:pPr>
            <a:r>
              <a:rPr lang="en-US" altLang="zh-TW" sz="1600" dirty="0">
                <a:solidFill>
                  <a:schemeClr val="tx1">
                    <a:lumMod val="85000"/>
                    <a:lumOff val="15000"/>
                  </a:schemeClr>
                </a:solidFill>
              </a:rPr>
              <a:t>Where          denotes a set of all connected samples of   .</a:t>
            </a:r>
          </a:p>
          <a:p>
            <a:pPr>
              <a:lnSpc>
                <a:spcPct val="130000"/>
              </a:lnSpc>
              <a:spcBef>
                <a:spcPts val="600"/>
              </a:spcBef>
            </a:pPr>
            <a:r>
              <a:rPr lang="en-US" altLang="zh-TW" sz="1600" dirty="0">
                <a:solidFill>
                  <a:schemeClr val="tx1">
                    <a:lumMod val="85000"/>
                    <a:lumOff val="15000"/>
                  </a:schemeClr>
                </a:solidFill>
              </a:rPr>
              <a:t>    is the displacement we want to solve.</a:t>
            </a:r>
          </a:p>
          <a:p>
            <a:pPr>
              <a:lnSpc>
                <a:spcPct val="130000"/>
              </a:lnSpc>
              <a:spcBef>
                <a:spcPts val="600"/>
              </a:spcBef>
            </a:pPr>
            <a:r>
              <a:rPr lang="en-US" altLang="zh-TW" sz="1600" dirty="0">
                <a:solidFill>
                  <a:schemeClr val="tx1">
                    <a:lumMod val="85000"/>
                    <a:lumOff val="15000"/>
                  </a:schemeClr>
                </a:solidFill>
              </a:rPr>
              <a:t>     represents the displacement between    and    in the original graph.</a:t>
            </a:r>
          </a:p>
        </p:txBody>
      </p:sp>
      <p:pic>
        <p:nvPicPr>
          <p:cNvPr id="23" name="圖片 22"/>
          <p:cNvPicPr>
            <a:picLocks noChangeAspect="1"/>
          </p:cNvPicPr>
          <p:nvPr/>
        </p:nvPicPr>
        <p:blipFill>
          <a:blip r:embed="rId3"/>
          <a:stretch>
            <a:fillRect/>
          </a:stretch>
        </p:blipFill>
        <p:spPr>
          <a:xfrm>
            <a:off x="6037005" y="2753771"/>
            <a:ext cx="345416" cy="184483"/>
          </a:xfrm>
          <a:prstGeom prst="rect">
            <a:avLst/>
          </a:prstGeom>
        </p:spPr>
      </p:pic>
      <p:pic>
        <p:nvPicPr>
          <p:cNvPr id="24" name="圖片 23"/>
          <p:cNvPicPr>
            <a:picLocks noChangeAspect="1"/>
          </p:cNvPicPr>
          <p:nvPr/>
        </p:nvPicPr>
        <p:blipFill>
          <a:blip r:embed="rId5"/>
          <a:stretch>
            <a:fillRect/>
          </a:stretch>
        </p:blipFill>
        <p:spPr>
          <a:xfrm>
            <a:off x="6326000" y="3078169"/>
            <a:ext cx="112841" cy="150455"/>
          </a:xfrm>
          <a:prstGeom prst="rect">
            <a:avLst/>
          </a:prstGeom>
        </p:spPr>
      </p:pic>
      <p:pic>
        <p:nvPicPr>
          <p:cNvPr id="25" name="圖片 24"/>
          <p:cNvPicPr>
            <a:picLocks noChangeAspect="1"/>
          </p:cNvPicPr>
          <p:nvPr/>
        </p:nvPicPr>
        <p:blipFill>
          <a:blip r:embed="rId7"/>
          <a:stretch>
            <a:fillRect/>
          </a:stretch>
        </p:blipFill>
        <p:spPr>
          <a:xfrm>
            <a:off x="5445329" y="3440720"/>
            <a:ext cx="121463" cy="206487"/>
          </a:xfrm>
          <a:prstGeom prst="rect">
            <a:avLst/>
          </a:prstGeom>
        </p:spPr>
      </p:pic>
      <p:pic>
        <p:nvPicPr>
          <p:cNvPr id="26" name="圖片 25"/>
          <p:cNvPicPr>
            <a:picLocks noChangeAspect="1"/>
          </p:cNvPicPr>
          <p:nvPr/>
        </p:nvPicPr>
        <p:blipFill>
          <a:blip r:embed="rId8"/>
          <a:stretch>
            <a:fillRect/>
          </a:stretch>
        </p:blipFill>
        <p:spPr>
          <a:xfrm>
            <a:off x="8770570" y="3825005"/>
            <a:ext cx="165674" cy="207092"/>
          </a:xfrm>
          <a:prstGeom prst="rect">
            <a:avLst/>
          </a:prstGeom>
        </p:spPr>
      </p:pic>
      <p:pic>
        <p:nvPicPr>
          <p:cNvPr id="27" name="圖片 26"/>
          <p:cNvPicPr>
            <a:picLocks noChangeAspect="1"/>
          </p:cNvPicPr>
          <p:nvPr/>
        </p:nvPicPr>
        <p:blipFill>
          <a:blip r:embed="rId5"/>
          <a:stretch>
            <a:fillRect/>
          </a:stretch>
        </p:blipFill>
        <p:spPr>
          <a:xfrm>
            <a:off x="5772585" y="4200267"/>
            <a:ext cx="112841" cy="150455"/>
          </a:xfrm>
          <a:prstGeom prst="rect">
            <a:avLst/>
          </a:prstGeom>
        </p:spPr>
      </p:pic>
      <p:pic>
        <p:nvPicPr>
          <p:cNvPr id="19" name="圖片 18"/>
          <p:cNvPicPr>
            <a:picLocks noChangeAspect="1"/>
          </p:cNvPicPr>
          <p:nvPr/>
        </p:nvPicPr>
        <p:blipFill>
          <a:blip r:embed="rId9"/>
          <a:stretch>
            <a:fillRect/>
          </a:stretch>
        </p:blipFill>
        <p:spPr>
          <a:xfrm>
            <a:off x="5445939" y="3816399"/>
            <a:ext cx="152801" cy="201054"/>
          </a:xfrm>
          <a:prstGeom prst="rect">
            <a:avLst/>
          </a:prstGeom>
        </p:spPr>
      </p:pic>
    </p:spTree>
    <p:extLst>
      <p:ext uri="{BB962C8B-B14F-4D97-AF65-F5344CB8AC3E}">
        <p14:creationId xmlns:p14="http://schemas.microsoft.com/office/powerpoint/2010/main" val="2830920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1EF227F-F971-46C4-8C83-D820A502B67B}"/>
              </a:ext>
            </a:extLst>
          </p:cNvPr>
          <p:cNvSpPr/>
          <p:nvPr/>
        </p:nvSpPr>
        <p:spPr>
          <a:xfrm>
            <a:off x="388823" y="375240"/>
            <a:ext cx="5205271" cy="461665"/>
          </a:xfrm>
          <a:prstGeom prst="rect">
            <a:avLst/>
          </a:prstGeom>
        </p:spPr>
        <p:txBody>
          <a:bodyPr wrap="none">
            <a:spAutoFit/>
          </a:bodyPr>
          <a:lstStyle/>
          <a:p>
            <a:pPr>
              <a:spcAft>
                <a:spcPts val="0"/>
              </a:spcAft>
            </a:pPr>
            <a:r>
              <a:rPr lang="en-US" altLang="zh-CN" sz="2400" b="1" kern="100" dirty="0">
                <a:solidFill>
                  <a:schemeClr val="accent1"/>
                </a:solidFill>
                <a:latin typeface="+mj-lt"/>
                <a:cs typeface="Times New Roman" panose="02020603050405020304" pitchFamily="18" charset="0"/>
              </a:rPr>
              <a:t>Formulation - Element distribution</a:t>
            </a:r>
          </a:p>
        </p:txBody>
      </p:sp>
      <p:sp>
        <p:nvSpPr>
          <p:cNvPr id="10" name="矩形 9">
            <a:extLst>
              <a:ext uri="{FF2B5EF4-FFF2-40B4-BE49-F238E27FC236}">
                <a16:creationId xmlns:a16="http://schemas.microsoft.com/office/drawing/2014/main" id="{CE10450C-9C9B-41A8-8B83-4C36E9532438}"/>
              </a:ext>
            </a:extLst>
          </p:cNvPr>
          <p:cNvSpPr/>
          <p:nvPr/>
        </p:nvSpPr>
        <p:spPr>
          <a:xfrm>
            <a:off x="495947" y="1449091"/>
            <a:ext cx="1022888" cy="1022888"/>
          </a:xfrm>
          <a:prstGeom prst="rect">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矩形 10">
            <a:extLst>
              <a:ext uri="{FF2B5EF4-FFF2-40B4-BE49-F238E27FC236}">
                <a16:creationId xmlns:a16="http://schemas.microsoft.com/office/drawing/2014/main" id="{CAF9D752-0B17-4E23-9925-82839F70EC8D}"/>
              </a:ext>
            </a:extLst>
          </p:cNvPr>
          <p:cNvSpPr/>
          <p:nvPr/>
        </p:nvSpPr>
        <p:spPr>
          <a:xfrm>
            <a:off x="1738870" y="1452387"/>
            <a:ext cx="2436886" cy="400110"/>
          </a:xfrm>
          <a:prstGeom prst="rect">
            <a:avLst/>
          </a:prstGeom>
        </p:spPr>
        <p:txBody>
          <a:bodyPr wrap="none">
            <a:spAutoFit/>
          </a:bodyPr>
          <a:lstStyle/>
          <a:p>
            <a:pPr>
              <a:spcAft>
                <a:spcPts val="0"/>
              </a:spcAft>
            </a:pPr>
            <a:r>
              <a:rPr lang="en-US" altLang="zh-TW" sz="2000" kern="100" dirty="0">
                <a:solidFill>
                  <a:schemeClr val="accent1"/>
                </a:solidFill>
                <a:latin typeface="+mj-lt"/>
                <a:cs typeface="Times New Roman" panose="02020603050405020304" pitchFamily="18" charset="0"/>
              </a:rPr>
              <a:t>Element distribution</a:t>
            </a:r>
            <a:endParaRPr lang="en-US" altLang="zh-CN" sz="2000" kern="100" dirty="0">
              <a:solidFill>
                <a:schemeClr val="accent1"/>
              </a:solidFill>
              <a:latin typeface="+mj-lt"/>
              <a:cs typeface="Times New Roman" panose="02020603050405020304" pitchFamily="18" charset="0"/>
            </a:endParaRPr>
          </a:p>
        </p:txBody>
      </p:sp>
      <p:sp>
        <p:nvSpPr>
          <p:cNvPr id="12" name="矩形 11">
            <a:extLst>
              <a:ext uri="{FF2B5EF4-FFF2-40B4-BE49-F238E27FC236}">
                <a16:creationId xmlns:a16="http://schemas.microsoft.com/office/drawing/2014/main" id="{5B860AC1-6E66-4E6F-87EF-D7AF0A0FADCB}"/>
              </a:ext>
            </a:extLst>
          </p:cNvPr>
          <p:cNvSpPr/>
          <p:nvPr/>
        </p:nvSpPr>
        <p:spPr>
          <a:xfrm>
            <a:off x="1738870" y="1784100"/>
            <a:ext cx="6970792" cy="2166747"/>
          </a:xfrm>
          <a:prstGeom prst="rect">
            <a:avLst/>
          </a:prstGeom>
        </p:spPr>
        <p:txBody>
          <a:bodyPr wrap="square">
            <a:spAutoFit/>
          </a:bodyPr>
          <a:lstStyle/>
          <a:p>
            <a:pPr>
              <a:lnSpc>
                <a:spcPct val="130000"/>
              </a:lnSpc>
              <a:spcBef>
                <a:spcPts val="600"/>
              </a:spcBef>
            </a:pPr>
            <a:r>
              <a:rPr lang="en-US" altLang="zh-TW" sz="1600" dirty="0">
                <a:solidFill>
                  <a:schemeClr val="tx1">
                    <a:lumMod val="85000"/>
                    <a:lumOff val="15000"/>
                  </a:schemeClr>
                </a:solidFill>
              </a:rPr>
              <a:t>Putting the above terms</a:t>
            </a:r>
            <a:r>
              <a:rPr lang="zh-TW" altLang="en-US" sz="1600" dirty="0">
                <a:solidFill>
                  <a:schemeClr val="tx1">
                    <a:lumMod val="85000"/>
                    <a:lumOff val="15000"/>
                  </a:schemeClr>
                </a:solidFill>
              </a:rPr>
              <a:t> </a:t>
            </a:r>
            <a:r>
              <a:rPr lang="en-US" altLang="zh-TW" sz="1600" dirty="0">
                <a:solidFill>
                  <a:schemeClr val="tx1">
                    <a:lumMod val="85000"/>
                    <a:lumOff val="15000"/>
                  </a:schemeClr>
                </a:solidFill>
              </a:rPr>
              <a:t>together, we have :</a:t>
            </a:r>
          </a:p>
          <a:p>
            <a:pPr>
              <a:lnSpc>
                <a:spcPct val="130000"/>
              </a:lnSpc>
              <a:spcBef>
                <a:spcPts val="600"/>
              </a:spcBef>
            </a:pPr>
            <a:endParaRPr lang="en-US" altLang="zh-TW" sz="1600" dirty="0">
              <a:solidFill>
                <a:schemeClr val="tx1">
                  <a:lumMod val="85000"/>
                  <a:lumOff val="15000"/>
                </a:schemeClr>
              </a:solidFill>
            </a:endParaRPr>
          </a:p>
          <a:p>
            <a:pPr>
              <a:lnSpc>
                <a:spcPct val="130000"/>
              </a:lnSpc>
              <a:spcBef>
                <a:spcPts val="600"/>
              </a:spcBef>
            </a:pPr>
            <a:r>
              <a:rPr lang="en-US" altLang="zh-TW" sz="1600" dirty="0">
                <a:solidFill>
                  <a:schemeClr val="tx1">
                    <a:lumMod val="85000"/>
                    <a:lumOff val="15000"/>
                  </a:schemeClr>
                </a:solidFill>
              </a:rPr>
              <a:t>Where  + means that        and        are minimized together,       indicates that        is minimized separately during optimization, and        is a relative weight set to 100 from our experiment to firmly restructure the graphs form unexpected sample distribution.</a:t>
            </a:r>
          </a:p>
        </p:txBody>
      </p:sp>
      <p:grpSp>
        <p:nvGrpSpPr>
          <p:cNvPr id="15" name="组合 1">
            <a:extLst>
              <a:ext uri="{FF2B5EF4-FFF2-40B4-BE49-F238E27FC236}">
                <a16:creationId xmlns:a16="http://schemas.microsoft.com/office/drawing/2014/main" id="{FE11EB82-1FC0-4B3E-8C92-E9D205B27807}"/>
              </a:ext>
            </a:extLst>
          </p:cNvPr>
          <p:cNvGrpSpPr/>
          <p:nvPr/>
        </p:nvGrpSpPr>
        <p:grpSpPr>
          <a:xfrm>
            <a:off x="751388" y="1703379"/>
            <a:ext cx="512006" cy="514311"/>
            <a:chOff x="1087405" y="3965980"/>
            <a:chExt cx="512006" cy="514311"/>
          </a:xfrm>
        </p:grpSpPr>
        <p:sp>
          <p:nvSpPr>
            <p:cNvPr id="16" name="AutoShape 37">
              <a:extLst>
                <a:ext uri="{FF2B5EF4-FFF2-40B4-BE49-F238E27FC236}">
                  <a16:creationId xmlns:a16="http://schemas.microsoft.com/office/drawing/2014/main" id="{C8A346D6-9256-4416-82D7-247C6121B338}"/>
                </a:ext>
              </a:extLst>
            </p:cNvPr>
            <p:cNvSpPr>
              <a:spLocks/>
            </p:cNvSpPr>
            <p:nvPr/>
          </p:nvSpPr>
          <p:spPr bwMode="auto">
            <a:xfrm>
              <a:off x="1087405" y="4014412"/>
              <a:ext cx="465879" cy="465879"/>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7" name="AutoShape 38">
              <a:extLst>
                <a:ext uri="{FF2B5EF4-FFF2-40B4-BE49-F238E27FC236}">
                  <a16:creationId xmlns:a16="http://schemas.microsoft.com/office/drawing/2014/main" id="{8A334FA9-17C8-4041-BF61-66299B03EC60}"/>
                </a:ext>
              </a:extLst>
            </p:cNvPr>
            <p:cNvSpPr>
              <a:spLocks/>
            </p:cNvSpPr>
            <p:nvPr/>
          </p:nvSpPr>
          <p:spPr bwMode="auto">
            <a:xfrm>
              <a:off x="1311119" y="4224289"/>
              <a:ext cx="78415" cy="78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8" name="AutoShape 39">
              <a:extLst>
                <a:ext uri="{FF2B5EF4-FFF2-40B4-BE49-F238E27FC236}">
                  <a16:creationId xmlns:a16="http://schemas.microsoft.com/office/drawing/2014/main" id="{3331AC10-D372-48AC-8FF2-269449A5AD0C}"/>
                </a:ext>
              </a:extLst>
            </p:cNvPr>
            <p:cNvSpPr>
              <a:spLocks/>
            </p:cNvSpPr>
            <p:nvPr/>
          </p:nvSpPr>
          <p:spPr bwMode="auto">
            <a:xfrm>
              <a:off x="1518689" y="3965980"/>
              <a:ext cx="80722" cy="807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9" name="AutoShape 40">
              <a:extLst>
                <a:ext uri="{FF2B5EF4-FFF2-40B4-BE49-F238E27FC236}">
                  <a16:creationId xmlns:a16="http://schemas.microsoft.com/office/drawing/2014/main" id="{CDE32CE9-8A07-4D20-9747-D0FABC5FBF9F}"/>
                </a:ext>
              </a:extLst>
            </p:cNvPr>
            <p:cNvSpPr>
              <a:spLocks/>
            </p:cNvSpPr>
            <p:nvPr/>
          </p:nvSpPr>
          <p:spPr bwMode="auto">
            <a:xfrm>
              <a:off x="1214253" y="4208144"/>
              <a:ext cx="64577" cy="645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0" name="AutoShape 41">
              <a:extLst>
                <a:ext uri="{FF2B5EF4-FFF2-40B4-BE49-F238E27FC236}">
                  <a16:creationId xmlns:a16="http://schemas.microsoft.com/office/drawing/2014/main" id="{4E9C619C-C848-4788-9842-FB4AEE5D14E0}"/>
                </a:ext>
              </a:extLst>
            </p:cNvPr>
            <p:cNvSpPr>
              <a:spLocks/>
            </p:cNvSpPr>
            <p:nvPr/>
          </p:nvSpPr>
          <p:spPr bwMode="auto">
            <a:xfrm>
              <a:off x="1278830" y="4318848"/>
              <a:ext cx="32289" cy="32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1" name="AutoShape 42">
              <a:extLst>
                <a:ext uri="{FF2B5EF4-FFF2-40B4-BE49-F238E27FC236}">
                  <a16:creationId xmlns:a16="http://schemas.microsoft.com/office/drawing/2014/main" id="{CBCB3B26-0676-4699-BED7-502BFA120046}"/>
                </a:ext>
              </a:extLst>
            </p:cNvPr>
            <p:cNvSpPr>
              <a:spLocks/>
            </p:cNvSpPr>
            <p:nvPr/>
          </p:nvSpPr>
          <p:spPr bwMode="auto">
            <a:xfrm>
              <a:off x="1534834" y="4078989"/>
              <a:ext cx="32289" cy="32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pic>
        <p:nvPicPr>
          <p:cNvPr id="2" name="圖片 1"/>
          <p:cNvPicPr>
            <a:picLocks noChangeAspect="1"/>
          </p:cNvPicPr>
          <p:nvPr/>
        </p:nvPicPr>
        <p:blipFill>
          <a:blip r:embed="rId3"/>
          <a:stretch>
            <a:fillRect/>
          </a:stretch>
        </p:blipFill>
        <p:spPr>
          <a:xfrm>
            <a:off x="2813049" y="2184210"/>
            <a:ext cx="3243553" cy="408227"/>
          </a:xfrm>
          <a:prstGeom prst="rect">
            <a:avLst/>
          </a:prstGeom>
        </p:spPr>
      </p:pic>
      <p:pic>
        <p:nvPicPr>
          <p:cNvPr id="26" name="圖片 25"/>
          <p:cNvPicPr>
            <a:picLocks noChangeAspect="1"/>
          </p:cNvPicPr>
          <p:nvPr/>
        </p:nvPicPr>
        <p:blipFill>
          <a:blip r:embed="rId4"/>
          <a:stretch>
            <a:fillRect/>
          </a:stretch>
        </p:blipFill>
        <p:spPr>
          <a:xfrm>
            <a:off x="3606161" y="2690537"/>
            <a:ext cx="248784" cy="197150"/>
          </a:xfrm>
          <a:prstGeom prst="rect">
            <a:avLst/>
          </a:prstGeom>
        </p:spPr>
      </p:pic>
      <p:pic>
        <p:nvPicPr>
          <p:cNvPr id="27" name="圖片 26"/>
          <p:cNvPicPr>
            <a:picLocks noChangeAspect="1"/>
          </p:cNvPicPr>
          <p:nvPr/>
        </p:nvPicPr>
        <p:blipFill>
          <a:blip r:embed="rId5"/>
          <a:stretch>
            <a:fillRect/>
          </a:stretch>
        </p:blipFill>
        <p:spPr>
          <a:xfrm>
            <a:off x="4275389" y="2681671"/>
            <a:ext cx="229971" cy="206016"/>
          </a:xfrm>
          <a:prstGeom prst="rect">
            <a:avLst/>
          </a:prstGeom>
        </p:spPr>
      </p:pic>
      <p:pic>
        <p:nvPicPr>
          <p:cNvPr id="4" name="圖片 3"/>
          <p:cNvPicPr>
            <a:picLocks noChangeAspect="1"/>
          </p:cNvPicPr>
          <p:nvPr/>
        </p:nvPicPr>
        <p:blipFill>
          <a:blip r:embed="rId6"/>
          <a:stretch>
            <a:fillRect/>
          </a:stretch>
        </p:blipFill>
        <p:spPr>
          <a:xfrm>
            <a:off x="6605311" y="2681671"/>
            <a:ext cx="197150" cy="197150"/>
          </a:xfrm>
          <a:prstGeom prst="rect">
            <a:avLst/>
          </a:prstGeom>
        </p:spPr>
      </p:pic>
      <p:pic>
        <p:nvPicPr>
          <p:cNvPr id="28" name="圖片 27"/>
          <p:cNvPicPr>
            <a:picLocks noChangeAspect="1"/>
          </p:cNvPicPr>
          <p:nvPr/>
        </p:nvPicPr>
        <p:blipFill>
          <a:blip r:embed="rId7"/>
          <a:stretch>
            <a:fillRect/>
          </a:stretch>
        </p:blipFill>
        <p:spPr>
          <a:xfrm>
            <a:off x="8015835" y="2681671"/>
            <a:ext cx="224827" cy="250376"/>
          </a:xfrm>
          <a:prstGeom prst="rect">
            <a:avLst/>
          </a:prstGeom>
        </p:spPr>
      </p:pic>
      <p:pic>
        <p:nvPicPr>
          <p:cNvPr id="5" name="圖片 4"/>
          <p:cNvPicPr>
            <a:picLocks noChangeAspect="1"/>
          </p:cNvPicPr>
          <p:nvPr/>
        </p:nvPicPr>
        <p:blipFill>
          <a:blip r:embed="rId8"/>
          <a:stretch>
            <a:fillRect/>
          </a:stretch>
        </p:blipFill>
        <p:spPr>
          <a:xfrm>
            <a:off x="5668931" y="3036997"/>
            <a:ext cx="246809" cy="220553"/>
          </a:xfrm>
          <a:prstGeom prst="rect">
            <a:avLst/>
          </a:prstGeom>
        </p:spPr>
      </p:pic>
    </p:spTree>
    <p:extLst>
      <p:ext uri="{BB962C8B-B14F-4D97-AF65-F5344CB8AC3E}">
        <p14:creationId xmlns:p14="http://schemas.microsoft.com/office/powerpoint/2010/main" val="319685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DA28BF9B-EF97-4747-AD9D-72C93554A059}"/>
              </a:ext>
            </a:extLst>
          </p:cNvPr>
          <p:cNvSpPr txBox="1"/>
          <p:nvPr/>
        </p:nvSpPr>
        <p:spPr>
          <a:xfrm>
            <a:off x="491567" y="528811"/>
            <a:ext cx="2404693" cy="523220"/>
          </a:xfrm>
          <a:prstGeom prst="rect">
            <a:avLst/>
          </a:prstGeom>
          <a:noFill/>
        </p:spPr>
        <p:txBody>
          <a:bodyPr wrap="square" rtlCol="0">
            <a:spAutoFit/>
          </a:bodyPr>
          <a:lstStyle/>
          <a:p>
            <a:r>
              <a:rPr lang="en-US" altLang="zh-CN" sz="2800" b="1" dirty="0">
                <a:solidFill>
                  <a:schemeClr val="accent1"/>
                </a:solidFill>
                <a:latin typeface="+mj-lt"/>
              </a:rPr>
              <a:t>CONTENTS</a:t>
            </a:r>
            <a:endParaRPr lang="zh-CN" altLang="en-US" sz="2800" b="1" dirty="0">
              <a:solidFill>
                <a:schemeClr val="accent1"/>
              </a:solidFill>
              <a:latin typeface="+mj-lt"/>
            </a:endParaRPr>
          </a:p>
        </p:txBody>
      </p:sp>
      <p:sp>
        <p:nvSpPr>
          <p:cNvPr id="6" name="椭圆 5">
            <a:extLst>
              <a:ext uri="{FF2B5EF4-FFF2-40B4-BE49-F238E27FC236}">
                <a16:creationId xmlns:a16="http://schemas.microsoft.com/office/drawing/2014/main" id="{4CB3FFBD-331E-42F6-83E7-4E7290D02507}"/>
              </a:ext>
            </a:extLst>
          </p:cNvPr>
          <p:cNvSpPr/>
          <p:nvPr/>
        </p:nvSpPr>
        <p:spPr>
          <a:xfrm>
            <a:off x="1297419" y="1266317"/>
            <a:ext cx="1040625" cy="1040625"/>
          </a:xfrm>
          <a:prstGeom prst="ellipse">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 name="矩形 6">
            <a:extLst>
              <a:ext uri="{FF2B5EF4-FFF2-40B4-BE49-F238E27FC236}">
                <a16:creationId xmlns:a16="http://schemas.microsoft.com/office/drawing/2014/main" id="{B697FF0D-B812-4518-824F-8AF2AC26DB85}"/>
              </a:ext>
            </a:extLst>
          </p:cNvPr>
          <p:cNvSpPr/>
          <p:nvPr/>
        </p:nvSpPr>
        <p:spPr>
          <a:xfrm>
            <a:off x="999958" y="2489394"/>
            <a:ext cx="1710276" cy="400110"/>
          </a:xfrm>
          <a:prstGeom prst="rect">
            <a:avLst/>
          </a:prstGeom>
        </p:spPr>
        <p:txBody>
          <a:bodyPr wrap="none">
            <a:spAutoFit/>
          </a:bodyPr>
          <a:lstStyle/>
          <a:p>
            <a:pPr algn="ctr">
              <a:spcAft>
                <a:spcPts val="0"/>
              </a:spcAft>
            </a:pPr>
            <a:r>
              <a:rPr lang="en-US" altLang="zh-CN" sz="2000" kern="100" dirty="0">
                <a:solidFill>
                  <a:schemeClr val="accent1"/>
                </a:solidFill>
                <a:latin typeface="+mn-ea"/>
                <a:cs typeface="Times New Roman" panose="02020603050405020304" pitchFamily="18" charset="0"/>
              </a:rPr>
              <a:t>Introduction</a:t>
            </a:r>
          </a:p>
        </p:txBody>
      </p:sp>
      <p:sp>
        <p:nvSpPr>
          <p:cNvPr id="8" name="椭圆 7">
            <a:extLst>
              <a:ext uri="{FF2B5EF4-FFF2-40B4-BE49-F238E27FC236}">
                <a16:creationId xmlns:a16="http://schemas.microsoft.com/office/drawing/2014/main" id="{61AD739D-6B1B-41EA-8079-419F27465730}"/>
              </a:ext>
            </a:extLst>
          </p:cNvPr>
          <p:cNvSpPr/>
          <p:nvPr/>
        </p:nvSpPr>
        <p:spPr>
          <a:xfrm>
            <a:off x="3552557" y="1256276"/>
            <a:ext cx="1040625" cy="1040625"/>
          </a:xfrm>
          <a:prstGeom prst="ellipse">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矩形 8">
            <a:extLst>
              <a:ext uri="{FF2B5EF4-FFF2-40B4-BE49-F238E27FC236}">
                <a16:creationId xmlns:a16="http://schemas.microsoft.com/office/drawing/2014/main" id="{5E39C0C3-772E-4B36-B074-9A7345360EAE}"/>
              </a:ext>
            </a:extLst>
          </p:cNvPr>
          <p:cNvSpPr/>
          <p:nvPr/>
        </p:nvSpPr>
        <p:spPr>
          <a:xfrm>
            <a:off x="3694519" y="2507117"/>
            <a:ext cx="902106" cy="400110"/>
          </a:xfrm>
          <a:prstGeom prst="rect">
            <a:avLst/>
          </a:prstGeom>
        </p:spPr>
        <p:txBody>
          <a:bodyPr wrap="none">
            <a:spAutoFit/>
          </a:bodyPr>
          <a:lstStyle/>
          <a:p>
            <a:pPr algn="ctr">
              <a:spcAft>
                <a:spcPts val="0"/>
              </a:spcAft>
            </a:pPr>
            <a:r>
              <a:rPr lang="en-US" altLang="zh-CN" sz="2000" b="1" kern="100" dirty="0">
                <a:solidFill>
                  <a:schemeClr val="accent1"/>
                </a:solidFill>
                <a:cs typeface="Times New Roman" panose="02020603050405020304" pitchFamily="18" charset="0"/>
              </a:rPr>
              <a:t>System</a:t>
            </a:r>
            <a:endParaRPr lang="zh-CN" altLang="zh-CN" sz="2000" kern="100" dirty="0">
              <a:solidFill>
                <a:schemeClr val="accent1"/>
              </a:solidFill>
              <a:effectLst/>
              <a:latin typeface="+mn-ea"/>
              <a:cs typeface="Times New Roman" panose="02020603050405020304" pitchFamily="18" charset="0"/>
            </a:endParaRPr>
          </a:p>
        </p:txBody>
      </p:sp>
      <p:sp>
        <p:nvSpPr>
          <p:cNvPr id="10" name="椭圆 9">
            <a:extLst>
              <a:ext uri="{FF2B5EF4-FFF2-40B4-BE49-F238E27FC236}">
                <a16:creationId xmlns:a16="http://schemas.microsoft.com/office/drawing/2014/main" id="{F45FF37A-03C7-4681-8C7A-BB81B7A4E0AF}"/>
              </a:ext>
            </a:extLst>
          </p:cNvPr>
          <p:cNvSpPr/>
          <p:nvPr/>
        </p:nvSpPr>
        <p:spPr>
          <a:xfrm>
            <a:off x="5996936" y="1256276"/>
            <a:ext cx="1040625" cy="1040625"/>
          </a:xfrm>
          <a:prstGeom prst="ellipse">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矩形 10">
            <a:extLst>
              <a:ext uri="{FF2B5EF4-FFF2-40B4-BE49-F238E27FC236}">
                <a16:creationId xmlns:a16="http://schemas.microsoft.com/office/drawing/2014/main" id="{2F5E705C-613F-431D-9818-5CD0BE8539EB}"/>
              </a:ext>
            </a:extLst>
          </p:cNvPr>
          <p:cNvSpPr/>
          <p:nvPr/>
        </p:nvSpPr>
        <p:spPr>
          <a:xfrm>
            <a:off x="5807695" y="2542846"/>
            <a:ext cx="1419106" cy="400110"/>
          </a:xfrm>
          <a:prstGeom prst="rect">
            <a:avLst/>
          </a:prstGeom>
        </p:spPr>
        <p:txBody>
          <a:bodyPr wrap="none">
            <a:spAutoFit/>
          </a:bodyPr>
          <a:lstStyle/>
          <a:p>
            <a:pPr>
              <a:spcAft>
                <a:spcPts val="0"/>
              </a:spcAft>
            </a:pPr>
            <a:r>
              <a:rPr lang="en-US" altLang="zh-CN" sz="2000" b="1" kern="100" dirty="0">
                <a:solidFill>
                  <a:schemeClr val="accent1"/>
                </a:solidFill>
                <a:cs typeface="Times New Roman" panose="02020603050405020304" pitchFamily="18" charset="0"/>
              </a:rPr>
              <a:t>Formulation</a:t>
            </a:r>
          </a:p>
        </p:txBody>
      </p:sp>
      <p:sp>
        <p:nvSpPr>
          <p:cNvPr id="12" name="椭圆 11">
            <a:extLst>
              <a:ext uri="{FF2B5EF4-FFF2-40B4-BE49-F238E27FC236}">
                <a16:creationId xmlns:a16="http://schemas.microsoft.com/office/drawing/2014/main" id="{BA9CD052-A7F1-4058-8F7A-03A277ACB590}"/>
              </a:ext>
            </a:extLst>
          </p:cNvPr>
          <p:cNvSpPr/>
          <p:nvPr/>
        </p:nvSpPr>
        <p:spPr>
          <a:xfrm>
            <a:off x="1297419" y="3207909"/>
            <a:ext cx="1040625" cy="1040625"/>
          </a:xfrm>
          <a:prstGeom prst="ellipse">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 name="矩形 12">
            <a:extLst>
              <a:ext uri="{FF2B5EF4-FFF2-40B4-BE49-F238E27FC236}">
                <a16:creationId xmlns:a16="http://schemas.microsoft.com/office/drawing/2014/main" id="{F09E2613-AA62-40E9-A789-F6A2C1BFA7CA}"/>
              </a:ext>
            </a:extLst>
          </p:cNvPr>
          <p:cNvSpPr/>
          <p:nvPr/>
        </p:nvSpPr>
        <p:spPr>
          <a:xfrm>
            <a:off x="1414863" y="4414903"/>
            <a:ext cx="805733" cy="400110"/>
          </a:xfrm>
          <a:prstGeom prst="rect">
            <a:avLst/>
          </a:prstGeom>
        </p:spPr>
        <p:txBody>
          <a:bodyPr wrap="none">
            <a:spAutoFit/>
          </a:bodyPr>
          <a:lstStyle/>
          <a:p>
            <a:pPr>
              <a:spcAft>
                <a:spcPts val="0"/>
              </a:spcAft>
            </a:pPr>
            <a:r>
              <a:rPr lang="en-US" altLang="zh-CN" sz="2000" b="1" kern="100" dirty="0">
                <a:solidFill>
                  <a:schemeClr val="accent1"/>
                </a:solidFill>
                <a:cs typeface="Times New Roman" panose="02020603050405020304" pitchFamily="18" charset="0"/>
              </a:rPr>
              <a:t>Solver</a:t>
            </a:r>
          </a:p>
        </p:txBody>
      </p:sp>
      <p:sp>
        <p:nvSpPr>
          <p:cNvPr id="14" name="椭圆 13">
            <a:extLst>
              <a:ext uri="{FF2B5EF4-FFF2-40B4-BE49-F238E27FC236}">
                <a16:creationId xmlns:a16="http://schemas.microsoft.com/office/drawing/2014/main" id="{320AB2B9-C84D-4831-B7F4-B6979398F0C3}"/>
              </a:ext>
            </a:extLst>
          </p:cNvPr>
          <p:cNvSpPr/>
          <p:nvPr/>
        </p:nvSpPr>
        <p:spPr>
          <a:xfrm>
            <a:off x="3552557" y="3207909"/>
            <a:ext cx="1040625" cy="1040625"/>
          </a:xfrm>
          <a:prstGeom prst="ellipse">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矩形 14">
            <a:extLst>
              <a:ext uri="{FF2B5EF4-FFF2-40B4-BE49-F238E27FC236}">
                <a16:creationId xmlns:a16="http://schemas.microsoft.com/office/drawing/2014/main" id="{923BB013-6740-498D-8F30-E109BBBB1D3F}"/>
              </a:ext>
            </a:extLst>
          </p:cNvPr>
          <p:cNvSpPr/>
          <p:nvPr/>
        </p:nvSpPr>
        <p:spPr>
          <a:xfrm>
            <a:off x="3528608" y="4397916"/>
            <a:ext cx="1233928" cy="400110"/>
          </a:xfrm>
          <a:prstGeom prst="rect">
            <a:avLst/>
          </a:prstGeom>
        </p:spPr>
        <p:txBody>
          <a:bodyPr wrap="none">
            <a:spAutoFit/>
          </a:bodyPr>
          <a:lstStyle/>
          <a:p>
            <a:pPr>
              <a:spcAft>
                <a:spcPts val="0"/>
              </a:spcAft>
            </a:pPr>
            <a:r>
              <a:rPr lang="en-US" altLang="zh-CN" sz="2000" b="1" kern="100" dirty="0">
                <a:solidFill>
                  <a:schemeClr val="accent1"/>
                </a:solidFill>
                <a:cs typeface="Times New Roman" panose="02020603050405020304" pitchFamily="18" charset="0"/>
              </a:rPr>
              <a:t>Evaluation</a:t>
            </a:r>
          </a:p>
        </p:txBody>
      </p:sp>
      <p:sp>
        <p:nvSpPr>
          <p:cNvPr id="16" name="文本框 15">
            <a:extLst>
              <a:ext uri="{FF2B5EF4-FFF2-40B4-BE49-F238E27FC236}">
                <a16:creationId xmlns:a16="http://schemas.microsoft.com/office/drawing/2014/main" id="{35B809C4-5FEA-410E-B945-C8E99E3168E7}"/>
              </a:ext>
            </a:extLst>
          </p:cNvPr>
          <p:cNvSpPr txBox="1"/>
          <p:nvPr/>
        </p:nvSpPr>
        <p:spPr>
          <a:xfrm>
            <a:off x="1420672" y="1432686"/>
            <a:ext cx="755335" cy="707886"/>
          </a:xfrm>
          <a:prstGeom prst="rect">
            <a:avLst/>
          </a:prstGeom>
          <a:noFill/>
        </p:spPr>
        <p:txBody>
          <a:bodyPr wrap="none" rtlCol="0">
            <a:spAutoFit/>
          </a:bodyPr>
          <a:lstStyle/>
          <a:p>
            <a:pPr algn="ctr"/>
            <a:r>
              <a:rPr lang="en-US" altLang="zh-CN" sz="4000" b="1" dirty="0">
                <a:solidFill>
                  <a:schemeClr val="bg1"/>
                </a:solidFill>
                <a:latin typeface="+mj-lt"/>
              </a:rPr>
              <a:t>01</a:t>
            </a:r>
            <a:endParaRPr lang="zh-CN" altLang="en-US" sz="4000" b="1" dirty="0">
              <a:solidFill>
                <a:schemeClr val="bg1"/>
              </a:solidFill>
              <a:latin typeface="+mj-lt"/>
            </a:endParaRPr>
          </a:p>
        </p:txBody>
      </p:sp>
      <p:sp>
        <p:nvSpPr>
          <p:cNvPr id="17" name="文本框 16">
            <a:extLst>
              <a:ext uri="{FF2B5EF4-FFF2-40B4-BE49-F238E27FC236}">
                <a16:creationId xmlns:a16="http://schemas.microsoft.com/office/drawing/2014/main" id="{F75C41DC-A784-4EED-9C7A-DDA83A9D9C79}"/>
              </a:ext>
            </a:extLst>
          </p:cNvPr>
          <p:cNvSpPr txBox="1"/>
          <p:nvPr/>
        </p:nvSpPr>
        <p:spPr>
          <a:xfrm>
            <a:off x="3694519" y="1422645"/>
            <a:ext cx="755335" cy="707886"/>
          </a:xfrm>
          <a:prstGeom prst="rect">
            <a:avLst/>
          </a:prstGeom>
          <a:noFill/>
        </p:spPr>
        <p:txBody>
          <a:bodyPr wrap="none" rtlCol="0">
            <a:spAutoFit/>
          </a:bodyPr>
          <a:lstStyle/>
          <a:p>
            <a:pPr algn="ctr"/>
            <a:r>
              <a:rPr lang="en-US" altLang="zh-CN" sz="4000" b="1" dirty="0">
                <a:solidFill>
                  <a:schemeClr val="bg1"/>
                </a:solidFill>
                <a:latin typeface="+mj-lt"/>
              </a:rPr>
              <a:t>02</a:t>
            </a:r>
            <a:endParaRPr lang="zh-CN" altLang="en-US" sz="4000" b="1" dirty="0">
              <a:solidFill>
                <a:schemeClr val="bg1"/>
              </a:solidFill>
              <a:latin typeface="+mj-lt"/>
            </a:endParaRPr>
          </a:p>
        </p:txBody>
      </p:sp>
      <p:sp>
        <p:nvSpPr>
          <p:cNvPr id="18" name="文本框 17">
            <a:extLst>
              <a:ext uri="{FF2B5EF4-FFF2-40B4-BE49-F238E27FC236}">
                <a16:creationId xmlns:a16="http://schemas.microsoft.com/office/drawing/2014/main" id="{24B8F62E-2895-474D-8436-CCA11BEA2F3F}"/>
              </a:ext>
            </a:extLst>
          </p:cNvPr>
          <p:cNvSpPr txBox="1"/>
          <p:nvPr/>
        </p:nvSpPr>
        <p:spPr>
          <a:xfrm>
            <a:off x="6139581" y="1423844"/>
            <a:ext cx="755335" cy="707886"/>
          </a:xfrm>
          <a:prstGeom prst="rect">
            <a:avLst/>
          </a:prstGeom>
          <a:noFill/>
        </p:spPr>
        <p:txBody>
          <a:bodyPr wrap="none" rtlCol="0">
            <a:spAutoFit/>
          </a:bodyPr>
          <a:lstStyle/>
          <a:p>
            <a:pPr algn="ctr"/>
            <a:r>
              <a:rPr lang="en-US" altLang="zh-CN" sz="4000" b="1">
                <a:solidFill>
                  <a:schemeClr val="bg1"/>
                </a:solidFill>
                <a:latin typeface="+mj-lt"/>
              </a:rPr>
              <a:t>03</a:t>
            </a:r>
            <a:endParaRPr lang="zh-CN" altLang="en-US" sz="4000" b="1">
              <a:solidFill>
                <a:schemeClr val="bg1"/>
              </a:solidFill>
              <a:latin typeface="+mj-lt"/>
            </a:endParaRPr>
          </a:p>
        </p:txBody>
      </p:sp>
      <p:sp>
        <p:nvSpPr>
          <p:cNvPr id="19" name="文本框 18">
            <a:extLst>
              <a:ext uri="{FF2B5EF4-FFF2-40B4-BE49-F238E27FC236}">
                <a16:creationId xmlns:a16="http://schemas.microsoft.com/office/drawing/2014/main" id="{FE2226A0-E0FA-4B03-98BB-815BDC71D906}"/>
              </a:ext>
            </a:extLst>
          </p:cNvPr>
          <p:cNvSpPr txBox="1"/>
          <p:nvPr/>
        </p:nvSpPr>
        <p:spPr>
          <a:xfrm>
            <a:off x="1440063" y="3374278"/>
            <a:ext cx="755335" cy="707886"/>
          </a:xfrm>
          <a:prstGeom prst="rect">
            <a:avLst/>
          </a:prstGeom>
          <a:noFill/>
        </p:spPr>
        <p:txBody>
          <a:bodyPr wrap="none" rtlCol="0">
            <a:spAutoFit/>
          </a:bodyPr>
          <a:lstStyle/>
          <a:p>
            <a:pPr algn="ctr"/>
            <a:r>
              <a:rPr lang="en-US" altLang="zh-CN" sz="4000" b="1">
                <a:solidFill>
                  <a:schemeClr val="bg1"/>
                </a:solidFill>
                <a:latin typeface="+mj-lt"/>
              </a:rPr>
              <a:t>04</a:t>
            </a:r>
            <a:endParaRPr lang="zh-CN" altLang="en-US" sz="4000" b="1">
              <a:solidFill>
                <a:schemeClr val="bg1"/>
              </a:solidFill>
              <a:latin typeface="+mj-lt"/>
            </a:endParaRPr>
          </a:p>
        </p:txBody>
      </p:sp>
      <p:sp>
        <p:nvSpPr>
          <p:cNvPr id="21" name="文本框 20">
            <a:extLst>
              <a:ext uri="{FF2B5EF4-FFF2-40B4-BE49-F238E27FC236}">
                <a16:creationId xmlns:a16="http://schemas.microsoft.com/office/drawing/2014/main" id="{4F12D664-4B09-4167-AF76-AAE290FDA9DB}"/>
              </a:ext>
            </a:extLst>
          </p:cNvPr>
          <p:cNvSpPr txBox="1"/>
          <p:nvPr/>
        </p:nvSpPr>
        <p:spPr>
          <a:xfrm>
            <a:off x="3695201" y="3374278"/>
            <a:ext cx="755335" cy="707886"/>
          </a:xfrm>
          <a:prstGeom prst="rect">
            <a:avLst/>
          </a:prstGeom>
          <a:noFill/>
        </p:spPr>
        <p:txBody>
          <a:bodyPr wrap="none" rtlCol="0">
            <a:spAutoFit/>
          </a:bodyPr>
          <a:lstStyle/>
          <a:p>
            <a:pPr algn="ctr"/>
            <a:r>
              <a:rPr lang="en-US" altLang="zh-CN" sz="4000" b="1" dirty="0">
                <a:solidFill>
                  <a:schemeClr val="bg1"/>
                </a:solidFill>
                <a:latin typeface="+mj-lt"/>
              </a:rPr>
              <a:t>05</a:t>
            </a:r>
            <a:endParaRPr lang="zh-CN" altLang="en-US" sz="4000" b="1" dirty="0">
              <a:solidFill>
                <a:schemeClr val="bg1"/>
              </a:solidFill>
              <a:latin typeface="+mj-lt"/>
            </a:endParaRPr>
          </a:p>
        </p:txBody>
      </p:sp>
      <p:sp>
        <p:nvSpPr>
          <p:cNvPr id="20" name="椭圆 9">
            <a:extLst>
              <a:ext uri="{FF2B5EF4-FFF2-40B4-BE49-F238E27FC236}">
                <a16:creationId xmlns:a16="http://schemas.microsoft.com/office/drawing/2014/main" id="{F45FF37A-03C7-4681-8C7A-BB81B7A4E0AF}"/>
              </a:ext>
            </a:extLst>
          </p:cNvPr>
          <p:cNvSpPr/>
          <p:nvPr/>
        </p:nvSpPr>
        <p:spPr>
          <a:xfrm>
            <a:off x="5996936" y="3188901"/>
            <a:ext cx="1040625" cy="1040625"/>
          </a:xfrm>
          <a:prstGeom prst="ellipse">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2" name="矩形 21">
            <a:extLst>
              <a:ext uri="{FF2B5EF4-FFF2-40B4-BE49-F238E27FC236}">
                <a16:creationId xmlns:a16="http://schemas.microsoft.com/office/drawing/2014/main" id="{2F5E705C-613F-431D-9818-5CD0BE8539EB}"/>
              </a:ext>
            </a:extLst>
          </p:cNvPr>
          <p:cNvSpPr/>
          <p:nvPr/>
        </p:nvSpPr>
        <p:spPr>
          <a:xfrm>
            <a:off x="5807695" y="4248534"/>
            <a:ext cx="1794209" cy="707886"/>
          </a:xfrm>
          <a:prstGeom prst="rect">
            <a:avLst/>
          </a:prstGeom>
        </p:spPr>
        <p:txBody>
          <a:bodyPr wrap="none">
            <a:spAutoFit/>
          </a:bodyPr>
          <a:lstStyle/>
          <a:p>
            <a:pPr>
              <a:spcAft>
                <a:spcPts val="0"/>
              </a:spcAft>
            </a:pPr>
            <a:r>
              <a:rPr lang="en-US" altLang="zh-CN" sz="2000" b="1" kern="100" dirty="0">
                <a:solidFill>
                  <a:schemeClr val="accent1"/>
                </a:solidFill>
                <a:cs typeface="Times New Roman" panose="02020603050405020304" pitchFamily="18" charset="0"/>
              </a:rPr>
              <a:t>Limitations and </a:t>
            </a:r>
          </a:p>
          <a:p>
            <a:pPr>
              <a:spcAft>
                <a:spcPts val="0"/>
              </a:spcAft>
            </a:pPr>
            <a:r>
              <a:rPr lang="en-US" altLang="zh-CN" sz="2000" b="1" kern="100" dirty="0">
                <a:solidFill>
                  <a:schemeClr val="accent1"/>
                </a:solidFill>
                <a:cs typeface="Times New Roman" panose="02020603050405020304" pitchFamily="18" charset="0"/>
              </a:rPr>
              <a:t>future work</a:t>
            </a:r>
          </a:p>
        </p:txBody>
      </p:sp>
      <p:sp>
        <p:nvSpPr>
          <p:cNvPr id="23" name="文本框 17">
            <a:extLst>
              <a:ext uri="{FF2B5EF4-FFF2-40B4-BE49-F238E27FC236}">
                <a16:creationId xmlns:a16="http://schemas.microsoft.com/office/drawing/2014/main" id="{24B8F62E-2895-474D-8436-CCA11BEA2F3F}"/>
              </a:ext>
            </a:extLst>
          </p:cNvPr>
          <p:cNvSpPr txBox="1"/>
          <p:nvPr/>
        </p:nvSpPr>
        <p:spPr>
          <a:xfrm>
            <a:off x="6139581" y="3356469"/>
            <a:ext cx="755335" cy="707886"/>
          </a:xfrm>
          <a:prstGeom prst="rect">
            <a:avLst/>
          </a:prstGeom>
          <a:noFill/>
        </p:spPr>
        <p:txBody>
          <a:bodyPr wrap="none" rtlCol="0">
            <a:spAutoFit/>
          </a:bodyPr>
          <a:lstStyle/>
          <a:p>
            <a:pPr algn="ctr"/>
            <a:r>
              <a:rPr lang="en-US" altLang="zh-CN" sz="4000" b="1" dirty="0">
                <a:solidFill>
                  <a:schemeClr val="bg1"/>
                </a:solidFill>
                <a:latin typeface="+mj-lt"/>
              </a:rPr>
              <a:t>06</a:t>
            </a:r>
            <a:endParaRPr lang="zh-CN" altLang="en-US" sz="4000" b="1" dirty="0">
              <a:solidFill>
                <a:schemeClr val="bg1"/>
              </a:solidFill>
              <a:latin typeface="+mj-lt"/>
            </a:endParaRPr>
          </a:p>
        </p:txBody>
      </p:sp>
    </p:spTree>
    <p:extLst>
      <p:ext uri="{BB962C8B-B14F-4D97-AF65-F5344CB8AC3E}">
        <p14:creationId xmlns:p14="http://schemas.microsoft.com/office/powerpoint/2010/main" val="1395602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1EF227F-F971-46C4-8C83-D820A502B67B}"/>
              </a:ext>
            </a:extLst>
          </p:cNvPr>
          <p:cNvSpPr/>
          <p:nvPr/>
        </p:nvSpPr>
        <p:spPr>
          <a:xfrm>
            <a:off x="388823" y="375240"/>
            <a:ext cx="4387740" cy="461665"/>
          </a:xfrm>
          <a:prstGeom prst="rect">
            <a:avLst/>
          </a:prstGeom>
        </p:spPr>
        <p:txBody>
          <a:bodyPr wrap="none">
            <a:spAutoFit/>
          </a:bodyPr>
          <a:lstStyle/>
          <a:p>
            <a:pPr>
              <a:spcAft>
                <a:spcPts val="0"/>
              </a:spcAft>
            </a:pPr>
            <a:r>
              <a:rPr lang="en-US" altLang="zh-CN" sz="2400" b="1" kern="100" dirty="0">
                <a:solidFill>
                  <a:schemeClr val="accent1"/>
                </a:solidFill>
                <a:latin typeface="+mj-lt"/>
                <a:cs typeface="Times New Roman" panose="02020603050405020304" pitchFamily="18" charset="0"/>
              </a:rPr>
              <a:t>Formulation – Element fields</a:t>
            </a:r>
          </a:p>
        </p:txBody>
      </p:sp>
      <p:sp>
        <p:nvSpPr>
          <p:cNvPr id="10" name="矩形 9">
            <a:extLst>
              <a:ext uri="{FF2B5EF4-FFF2-40B4-BE49-F238E27FC236}">
                <a16:creationId xmlns:a16="http://schemas.microsoft.com/office/drawing/2014/main" id="{CE10450C-9C9B-41A8-8B83-4C36E9532438}"/>
              </a:ext>
            </a:extLst>
          </p:cNvPr>
          <p:cNvSpPr/>
          <p:nvPr/>
        </p:nvSpPr>
        <p:spPr>
          <a:xfrm>
            <a:off x="495947" y="1449091"/>
            <a:ext cx="1022888" cy="1022888"/>
          </a:xfrm>
          <a:prstGeom prst="rect">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矩形 10">
            <a:extLst>
              <a:ext uri="{FF2B5EF4-FFF2-40B4-BE49-F238E27FC236}">
                <a16:creationId xmlns:a16="http://schemas.microsoft.com/office/drawing/2014/main" id="{CAF9D752-0B17-4E23-9925-82839F70EC8D}"/>
              </a:ext>
            </a:extLst>
          </p:cNvPr>
          <p:cNvSpPr/>
          <p:nvPr/>
        </p:nvSpPr>
        <p:spPr>
          <a:xfrm>
            <a:off x="1738870" y="1449091"/>
            <a:ext cx="1795684" cy="400110"/>
          </a:xfrm>
          <a:prstGeom prst="rect">
            <a:avLst/>
          </a:prstGeom>
        </p:spPr>
        <p:txBody>
          <a:bodyPr wrap="none">
            <a:spAutoFit/>
          </a:bodyPr>
          <a:lstStyle/>
          <a:p>
            <a:pPr>
              <a:spcAft>
                <a:spcPts val="0"/>
              </a:spcAft>
            </a:pPr>
            <a:r>
              <a:rPr lang="en-US" altLang="zh-TW" sz="2000" kern="100" dirty="0">
                <a:solidFill>
                  <a:schemeClr val="accent1"/>
                </a:solidFill>
                <a:latin typeface="+mj-lt"/>
                <a:cs typeface="Times New Roman" panose="02020603050405020304" pitchFamily="18" charset="0"/>
              </a:rPr>
              <a:t>Element fields</a:t>
            </a:r>
            <a:endParaRPr lang="en-US" altLang="zh-CN" sz="2000" kern="100" dirty="0">
              <a:solidFill>
                <a:schemeClr val="accent1"/>
              </a:solidFill>
              <a:latin typeface="+mj-lt"/>
              <a:cs typeface="Times New Roman" panose="02020603050405020304" pitchFamily="18" charset="0"/>
            </a:endParaRPr>
          </a:p>
        </p:txBody>
      </p:sp>
      <p:sp>
        <p:nvSpPr>
          <p:cNvPr id="12" name="矩形 11">
            <a:extLst>
              <a:ext uri="{FF2B5EF4-FFF2-40B4-BE49-F238E27FC236}">
                <a16:creationId xmlns:a16="http://schemas.microsoft.com/office/drawing/2014/main" id="{5B860AC1-6E66-4E6F-87EF-D7AF0A0FADCB}"/>
              </a:ext>
            </a:extLst>
          </p:cNvPr>
          <p:cNvSpPr/>
          <p:nvPr/>
        </p:nvSpPr>
        <p:spPr>
          <a:xfrm>
            <a:off x="1738870" y="1784100"/>
            <a:ext cx="6970792" cy="2806922"/>
          </a:xfrm>
          <a:prstGeom prst="rect">
            <a:avLst/>
          </a:prstGeom>
        </p:spPr>
        <p:txBody>
          <a:bodyPr wrap="square">
            <a:spAutoFit/>
          </a:bodyPr>
          <a:lstStyle/>
          <a:p>
            <a:pPr>
              <a:lnSpc>
                <a:spcPct val="130000"/>
              </a:lnSpc>
              <a:spcBef>
                <a:spcPts val="600"/>
              </a:spcBef>
            </a:pPr>
            <a:r>
              <a:rPr lang="en-US" altLang="zh-TW" sz="1600" dirty="0">
                <a:solidFill>
                  <a:schemeClr val="tx1">
                    <a:lumMod val="85000"/>
                    <a:lumOff val="15000"/>
                  </a:schemeClr>
                </a:solidFill>
              </a:rPr>
              <a:t>In addition to forming well-distributed elements, these synthesized elements should also match the user-specified field       while behaving reasonably well in the unspecified portions of the output domain      .</a:t>
            </a:r>
          </a:p>
          <a:p>
            <a:pPr>
              <a:lnSpc>
                <a:spcPct val="130000"/>
              </a:lnSpc>
              <a:spcBef>
                <a:spcPts val="600"/>
              </a:spcBef>
            </a:pPr>
            <a:r>
              <a:rPr lang="en-US" altLang="zh-TW" sz="1600" dirty="0">
                <a:solidFill>
                  <a:schemeClr val="tx1">
                    <a:lumMod val="85000"/>
                    <a:lumOff val="15000"/>
                  </a:schemeClr>
                </a:solidFill>
              </a:rPr>
              <a:t>They design a field objective         for both scalar and direction fields to include : a field alignment        term to effectively align the elements with       in the specified areas; a field continuity        term to smoothly orient all the elements over      ; an element rigidity        term to determine the element deformability.</a:t>
            </a:r>
          </a:p>
          <a:p>
            <a:pPr>
              <a:lnSpc>
                <a:spcPct val="130000"/>
              </a:lnSpc>
              <a:spcBef>
                <a:spcPts val="600"/>
              </a:spcBef>
            </a:pPr>
            <a:endParaRPr lang="en-US" altLang="zh-TW" sz="1600" dirty="0">
              <a:solidFill>
                <a:schemeClr val="tx1">
                  <a:lumMod val="85000"/>
                  <a:lumOff val="15000"/>
                </a:schemeClr>
              </a:solidFill>
            </a:endParaRPr>
          </a:p>
        </p:txBody>
      </p:sp>
      <p:grpSp>
        <p:nvGrpSpPr>
          <p:cNvPr id="15" name="组合 1">
            <a:extLst>
              <a:ext uri="{FF2B5EF4-FFF2-40B4-BE49-F238E27FC236}">
                <a16:creationId xmlns:a16="http://schemas.microsoft.com/office/drawing/2014/main" id="{FE11EB82-1FC0-4B3E-8C92-E9D205B27807}"/>
              </a:ext>
            </a:extLst>
          </p:cNvPr>
          <p:cNvGrpSpPr/>
          <p:nvPr/>
        </p:nvGrpSpPr>
        <p:grpSpPr>
          <a:xfrm>
            <a:off x="751388" y="1703379"/>
            <a:ext cx="512006" cy="514311"/>
            <a:chOff x="1087405" y="3965980"/>
            <a:chExt cx="512006" cy="514311"/>
          </a:xfrm>
        </p:grpSpPr>
        <p:sp>
          <p:nvSpPr>
            <p:cNvPr id="16" name="AutoShape 37">
              <a:extLst>
                <a:ext uri="{FF2B5EF4-FFF2-40B4-BE49-F238E27FC236}">
                  <a16:creationId xmlns:a16="http://schemas.microsoft.com/office/drawing/2014/main" id="{C8A346D6-9256-4416-82D7-247C6121B338}"/>
                </a:ext>
              </a:extLst>
            </p:cNvPr>
            <p:cNvSpPr>
              <a:spLocks/>
            </p:cNvSpPr>
            <p:nvPr/>
          </p:nvSpPr>
          <p:spPr bwMode="auto">
            <a:xfrm>
              <a:off x="1087405" y="4014412"/>
              <a:ext cx="465879" cy="465879"/>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7" name="AutoShape 38">
              <a:extLst>
                <a:ext uri="{FF2B5EF4-FFF2-40B4-BE49-F238E27FC236}">
                  <a16:creationId xmlns:a16="http://schemas.microsoft.com/office/drawing/2014/main" id="{8A334FA9-17C8-4041-BF61-66299B03EC60}"/>
                </a:ext>
              </a:extLst>
            </p:cNvPr>
            <p:cNvSpPr>
              <a:spLocks/>
            </p:cNvSpPr>
            <p:nvPr/>
          </p:nvSpPr>
          <p:spPr bwMode="auto">
            <a:xfrm>
              <a:off x="1311119" y="4224289"/>
              <a:ext cx="78415" cy="78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8" name="AutoShape 39">
              <a:extLst>
                <a:ext uri="{FF2B5EF4-FFF2-40B4-BE49-F238E27FC236}">
                  <a16:creationId xmlns:a16="http://schemas.microsoft.com/office/drawing/2014/main" id="{3331AC10-D372-48AC-8FF2-269449A5AD0C}"/>
                </a:ext>
              </a:extLst>
            </p:cNvPr>
            <p:cNvSpPr>
              <a:spLocks/>
            </p:cNvSpPr>
            <p:nvPr/>
          </p:nvSpPr>
          <p:spPr bwMode="auto">
            <a:xfrm>
              <a:off x="1518689" y="3965980"/>
              <a:ext cx="80722" cy="807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9" name="AutoShape 40">
              <a:extLst>
                <a:ext uri="{FF2B5EF4-FFF2-40B4-BE49-F238E27FC236}">
                  <a16:creationId xmlns:a16="http://schemas.microsoft.com/office/drawing/2014/main" id="{CDE32CE9-8A07-4D20-9747-D0FABC5FBF9F}"/>
                </a:ext>
              </a:extLst>
            </p:cNvPr>
            <p:cNvSpPr>
              <a:spLocks/>
            </p:cNvSpPr>
            <p:nvPr/>
          </p:nvSpPr>
          <p:spPr bwMode="auto">
            <a:xfrm>
              <a:off x="1214253" y="4208144"/>
              <a:ext cx="64577" cy="645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0" name="AutoShape 41">
              <a:extLst>
                <a:ext uri="{FF2B5EF4-FFF2-40B4-BE49-F238E27FC236}">
                  <a16:creationId xmlns:a16="http://schemas.microsoft.com/office/drawing/2014/main" id="{4E9C619C-C848-4788-9842-FB4AEE5D14E0}"/>
                </a:ext>
              </a:extLst>
            </p:cNvPr>
            <p:cNvSpPr>
              <a:spLocks/>
            </p:cNvSpPr>
            <p:nvPr/>
          </p:nvSpPr>
          <p:spPr bwMode="auto">
            <a:xfrm>
              <a:off x="1278830" y="4318848"/>
              <a:ext cx="32289" cy="32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1" name="AutoShape 42">
              <a:extLst>
                <a:ext uri="{FF2B5EF4-FFF2-40B4-BE49-F238E27FC236}">
                  <a16:creationId xmlns:a16="http://schemas.microsoft.com/office/drawing/2014/main" id="{CBCB3B26-0676-4699-BED7-502BFA120046}"/>
                </a:ext>
              </a:extLst>
            </p:cNvPr>
            <p:cNvSpPr>
              <a:spLocks/>
            </p:cNvSpPr>
            <p:nvPr/>
          </p:nvSpPr>
          <p:spPr bwMode="auto">
            <a:xfrm>
              <a:off x="1534834" y="4078989"/>
              <a:ext cx="32289" cy="32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pic>
        <p:nvPicPr>
          <p:cNvPr id="7" name="圖片 6"/>
          <p:cNvPicPr>
            <a:picLocks noChangeAspect="1"/>
          </p:cNvPicPr>
          <p:nvPr/>
        </p:nvPicPr>
        <p:blipFill>
          <a:blip r:embed="rId3"/>
          <a:stretch>
            <a:fillRect/>
          </a:stretch>
        </p:blipFill>
        <p:spPr>
          <a:xfrm>
            <a:off x="5282018" y="2217690"/>
            <a:ext cx="185353" cy="214314"/>
          </a:xfrm>
          <a:prstGeom prst="rect">
            <a:avLst/>
          </a:prstGeom>
        </p:spPr>
      </p:pic>
      <p:pic>
        <p:nvPicPr>
          <p:cNvPr id="8" name="圖片 7"/>
          <p:cNvPicPr>
            <a:picLocks noChangeAspect="1"/>
          </p:cNvPicPr>
          <p:nvPr/>
        </p:nvPicPr>
        <p:blipFill>
          <a:blip r:embed="rId4"/>
          <a:stretch>
            <a:fillRect/>
          </a:stretch>
        </p:blipFill>
        <p:spPr>
          <a:xfrm>
            <a:off x="5355665" y="2529062"/>
            <a:ext cx="191284" cy="202536"/>
          </a:xfrm>
          <a:prstGeom prst="rect">
            <a:avLst/>
          </a:prstGeom>
        </p:spPr>
      </p:pic>
      <p:pic>
        <p:nvPicPr>
          <p:cNvPr id="9" name="圖片 8"/>
          <p:cNvPicPr>
            <a:picLocks noChangeAspect="1"/>
          </p:cNvPicPr>
          <p:nvPr/>
        </p:nvPicPr>
        <p:blipFill>
          <a:blip r:embed="rId5"/>
          <a:stretch>
            <a:fillRect/>
          </a:stretch>
        </p:blipFill>
        <p:spPr>
          <a:xfrm>
            <a:off x="4200492" y="2911442"/>
            <a:ext cx="276258" cy="276258"/>
          </a:xfrm>
          <a:prstGeom prst="rect">
            <a:avLst/>
          </a:prstGeom>
        </p:spPr>
      </p:pic>
      <p:pic>
        <p:nvPicPr>
          <p:cNvPr id="13" name="圖片 12"/>
          <p:cNvPicPr>
            <a:picLocks noChangeAspect="1"/>
          </p:cNvPicPr>
          <p:nvPr/>
        </p:nvPicPr>
        <p:blipFill>
          <a:blip r:embed="rId6"/>
          <a:stretch>
            <a:fillRect/>
          </a:stretch>
        </p:blipFill>
        <p:spPr>
          <a:xfrm>
            <a:off x="3105896" y="3232151"/>
            <a:ext cx="268111" cy="241300"/>
          </a:xfrm>
          <a:prstGeom prst="rect">
            <a:avLst/>
          </a:prstGeom>
        </p:spPr>
      </p:pic>
      <p:pic>
        <p:nvPicPr>
          <p:cNvPr id="24" name="圖片 23"/>
          <p:cNvPicPr>
            <a:picLocks noChangeAspect="1"/>
          </p:cNvPicPr>
          <p:nvPr/>
        </p:nvPicPr>
        <p:blipFill>
          <a:blip r:embed="rId3"/>
          <a:stretch>
            <a:fillRect/>
          </a:stretch>
        </p:blipFill>
        <p:spPr>
          <a:xfrm>
            <a:off x="6913968" y="3232151"/>
            <a:ext cx="185353" cy="214314"/>
          </a:xfrm>
          <a:prstGeom prst="rect">
            <a:avLst/>
          </a:prstGeom>
        </p:spPr>
      </p:pic>
      <p:pic>
        <p:nvPicPr>
          <p:cNvPr id="14" name="圖片 13"/>
          <p:cNvPicPr>
            <a:picLocks noChangeAspect="1"/>
          </p:cNvPicPr>
          <p:nvPr/>
        </p:nvPicPr>
        <p:blipFill>
          <a:blip r:embed="rId7"/>
          <a:stretch>
            <a:fillRect/>
          </a:stretch>
        </p:blipFill>
        <p:spPr>
          <a:xfrm>
            <a:off x="3779760" y="3545138"/>
            <a:ext cx="270263" cy="258512"/>
          </a:xfrm>
          <a:prstGeom prst="rect">
            <a:avLst/>
          </a:prstGeom>
        </p:spPr>
      </p:pic>
      <p:pic>
        <p:nvPicPr>
          <p:cNvPr id="29" name="圖片 28"/>
          <p:cNvPicPr>
            <a:picLocks noChangeAspect="1"/>
          </p:cNvPicPr>
          <p:nvPr/>
        </p:nvPicPr>
        <p:blipFill>
          <a:blip r:embed="rId3"/>
          <a:stretch>
            <a:fillRect/>
          </a:stretch>
        </p:blipFill>
        <p:spPr>
          <a:xfrm>
            <a:off x="7860118" y="3545138"/>
            <a:ext cx="185353" cy="214314"/>
          </a:xfrm>
          <a:prstGeom prst="rect">
            <a:avLst/>
          </a:prstGeom>
        </p:spPr>
      </p:pic>
      <p:pic>
        <p:nvPicPr>
          <p:cNvPr id="22" name="圖片 21"/>
          <p:cNvPicPr>
            <a:picLocks noChangeAspect="1"/>
          </p:cNvPicPr>
          <p:nvPr/>
        </p:nvPicPr>
        <p:blipFill>
          <a:blip r:embed="rId8"/>
          <a:stretch>
            <a:fillRect/>
          </a:stretch>
        </p:blipFill>
        <p:spPr>
          <a:xfrm>
            <a:off x="3150346" y="3859043"/>
            <a:ext cx="268111" cy="268111"/>
          </a:xfrm>
          <a:prstGeom prst="rect">
            <a:avLst/>
          </a:prstGeom>
        </p:spPr>
      </p:pic>
    </p:spTree>
    <p:extLst>
      <p:ext uri="{BB962C8B-B14F-4D97-AF65-F5344CB8AC3E}">
        <p14:creationId xmlns:p14="http://schemas.microsoft.com/office/powerpoint/2010/main" val="1247442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1EF227F-F971-46C4-8C83-D820A502B67B}"/>
              </a:ext>
            </a:extLst>
          </p:cNvPr>
          <p:cNvSpPr/>
          <p:nvPr/>
        </p:nvSpPr>
        <p:spPr>
          <a:xfrm>
            <a:off x="388823" y="375240"/>
            <a:ext cx="4387740" cy="461665"/>
          </a:xfrm>
          <a:prstGeom prst="rect">
            <a:avLst/>
          </a:prstGeom>
        </p:spPr>
        <p:txBody>
          <a:bodyPr wrap="none">
            <a:spAutoFit/>
          </a:bodyPr>
          <a:lstStyle/>
          <a:p>
            <a:pPr>
              <a:spcAft>
                <a:spcPts val="0"/>
              </a:spcAft>
            </a:pPr>
            <a:r>
              <a:rPr lang="en-US" altLang="zh-CN" sz="2400" b="1" kern="100" dirty="0">
                <a:solidFill>
                  <a:schemeClr val="accent1"/>
                </a:solidFill>
                <a:latin typeface="+mj-lt"/>
                <a:cs typeface="Times New Roman" panose="02020603050405020304" pitchFamily="18" charset="0"/>
              </a:rPr>
              <a:t>Formulation – Element fields</a:t>
            </a:r>
          </a:p>
        </p:txBody>
      </p:sp>
      <p:sp>
        <p:nvSpPr>
          <p:cNvPr id="10" name="矩形 9">
            <a:extLst>
              <a:ext uri="{FF2B5EF4-FFF2-40B4-BE49-F238E27FC236}">
                <a16:creationId xmlns:a16="http://schemas.microsoft.com/office/drawing/2014/main" id="{CE10450C-9C9B-41A8-8B83-4C36E9532438}"/>
              </a:ext>
            </a:extLst>
          </p:cNvPr>
          <p:cNvSpPr/>
          <p:nvPr/>
        </p:nvSpPr>
        <p:spPr>
          <a:xfrm>
            <a:off x="495947" y="1449091"/>
            <a:ext cx="1022888" cy="1022888"/>
          </a:xfrm>
          <a:prstGeom prst="rect">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矩形 10">
            <a:extLst>
              <a:ext uri="{FF2B5EF4-FFF2-40B4-BE49-F238E27FC236}">
                <a16:creationId xmlns:a16="http://schemas.microsoft.com/office/drawing/2014/main" id="{CAF9D752-0B17-4E23-9925-82839F70EC8D}"/>
              </a:ext>
            </a:extLst>
          </p:cNvPr>
          <p:cNvSpPr/>
          <p:nvPr/>
        </p:nvSpPr>
        <p:spPr>
          <a:xfrm>
            <a:off x="1738870" y="1449091"/>
            <a:ext cx="1795684" cy="400110"/>
          </a:xfrm>
          <a:prstGeom prst="rect">
            <a:avLst/>
          </a:prstGeom>
        </p:spPr>
        <p:txBody>
          <a:bodyPr wrap="none">
            <a:spAutoFit/>
          </a:bodyPr>
          <a:lstStyle/>
          <a:p>
            <a:pPr>
              <a:spcAft>
                <a:spcPts val="0"/>
              </a:spcAft>
            </a:pPr>
            <a:r>
              <a:rPr lang="en-US" altLang="zh-TW" sz="2000" kern="100" dirty="0">
                <a:solidFill>
                  <a:schemeClr val="accent1"/>
                </a:solidFill>
                <a:latin typeface="+mj-lt"/>
                <a:cs typeface="Times New Roman" panose="02020603050405020304" pitchFamily="18" charset="0"/>
              </a:rPr>
              <a:t>Element fields</a:t>
            </a:r>
            <a:endParaRPr lang="en-US" altLang="zh-CN" sz="2000" kern="100" dirty="0">
              <a:solidFill>
                <a:schemeClr val="accent1"/>
              </a:solidFill>
              <a:latin typeface="+mj-lt"/>
              <a:cs typeface="Times New Roman" panose="02020603050405020304" pitchFamily="18" charset="0"/>
            </a:endParaRPr>
          </a:p>
        </p:txBody>
      </p:sp>
      <p:sp>
        <p:nvSpPr>
          <p:cNvPr id="12" name="矩形 11">
            <a:extLst>
              <a:ext uri="{FF2B5EF4-FFF2-40B4-BE49-F238E27FC236}">
                <a16:creationId xmlns:a16="http://schemas.microsoft.com/office/drawing/2014/main" id="{5B860AC1-6E66-4E6F-87EF-D7AF0A0FADCB}"/>
              </a:ext>
            </a:extLst>
          </p:cNvPr>
          <p:cNvSpPr/>
          <p:nvPr/>
        </p:nvSpPr>
        <p:spPr>
          <a:xfrm>
            <a:off x="1738870" y="1784100"/>
            <a:ext cx="6970792" cy="732508"/>
          </a:xfrm>
          <a:prstGeom prst="rect">
            <a:avLst/>
          </a:prstGeom>
        </p:spPr>
        <p:txBody>
          <a:bodyPr wrap="square">
            <a:spAutoFit/>
          </a:bodyPr>
          <a:lstStyle/>
          <a:p>
            <a:pPr>
              <a:lnSpc>
                <a:spcPct val="130000"/>
              </a:lnSpc>
              <a:spcBef>
                <a:spcPts val="600"/>
              </a:spcBef>
            </a:pPr>
            <a:r>
              <a:rPr lang="en-US" altLang="zh-TW" sz="1600" dirty="0">
                <a:solidFill>
                  <a:schemeClr val="tx1">
                    <a:lumMod val="85000"/>
                    <a:lumOff val="15000"/>
                  </a:schemeClr>
                </a:solidFill>
              </a:rPr>
              <a:t>Here first define the distance between two scale     and      for scalar fields and the distance between two orientation matrices       and         for direction fields as:</a:t>
            </a:r>
          </a:p>
        </p:txBody>
      </p:sp>
      <p:grpSp>
        <p:nvGrpSpPr>
          <p:cNvPr id="15" name="组合 1">
            <a:extLst>
              <a:ext uri="{FF2B5EF4-FFF2-40B4-BE49-F238E27FC236}">
                <a16:creationId xmlns:a16="http://schemas.microsoft.com/office/drawing/2014/main" id="{FE11EB82-1FC0-4B3E-8C92-E9D205B27807}"/>
              </a:ext>
            </a:extLst>
          </p:cNvPr>
          <p:cNvGrpSpPr/>
          <p:nvPr/>
        </p:nvGrpSpPr>
        <p:grpSpPr>
          <a:xfrm>
            <a:off x="751388" y="1703379"/>
            <a:ext cx="512006" cy="514311"/>
            <a:chOff x="1087405" y="3965980"/>
            <a:chExt cx="512006" cy="514311"/>
          </a:xfrm>
        </p:grpSpPr>
        <p:sp>
          <p:nvSpPr>
            <p:cNvPr id="16" name="AutoShape 37">
              <a:extLst>
                <a:ext uri="{FF2B5EF4-FFF2-40B4-BE49-F238E27FC236}">
                  <a16:creationId xmlns:a16="http://schemas.microsoft.com/office/drawing/2014/main" id="{C8A346D6-9256-4416-82D7-247C6121B338}"/>
                </a:ext>
              </a:extLst>
            </p:cNvPr>
            <p:cNvSpPr>
              <a:spLocks/>
            </p:cNvSpPr>
            <p:nvPr/>
          </p:nvSpPr>
          <p:spPr bwMode="auto">
            <a:xfrm>
              <a:off x="1087405" y="4014412"/>
              <a:ext cx="465879" cy="465879"/>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7" name="AutoShape 38">
              <a:extLst>
                <a:ext uri="{FF2B5EF4-FFF2-40B4-BE49-F238E27FC236}">
                  <a16:creationId xmlns:a16="http://schemas.microsoft.com/office/drawing/2014/main" id="{8A334FA9-17C8-4041-BF61-66299B03EC60}"/>
                </a:ext>
              </a:extLst>
            </p:cNvPr>
            <p:cNvSpPr>
              <a:spLocks/>
            </p:cNvSpPr>
            <p:nvPr/>
          </p:nvSpPr>
          <p:spPr bwMode="auto">
            <a:xfrm>
              <a:off x="1311119" y="4224289"/>
              <a:ext cx="78415" cy="78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8" name="AutoShape 39">
              <a:extLst>
                <a:ext uri="{FF2B5EF4-FFF2-40B4-BE49-F238E27FC236}">
                  <a16:creationId xmlns:a16="http://schemas.microsoft.com/office/drawing/2014/main" id="{3331AC10-D372-48AC-8FF2-269449A5AD0C}"/>
                </a:ext>
              </a:extLst>
            </p:cNvPr>
            <p:cNvSpPr>
              <a:spLocks/>
            </p:cNvSpPr>
            <p:nvPr/>
          </p:nvSpPr>
          <p:spPr bwMode="auto">
            <a:xfrm>
              <a:off x="1518689" y="3965980"/>
              <a:ext cx="80722" cy="807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9" name="AutoShape 40">
              <a:extLst>
                <a:ext uri="{FF2B5EF4-FFF2-40B4-BE49-F238E27FC236}">
                  <a16:creationId xmlns:a16="http://schemas.microsoft.com/office/drawing/2014/main" id="{CDE32CE9-8A07-4D20-9747-D0FABC5FBF9F}"/>
                </a:ext>
              </a:extLst>
            </p:cNvPr>
            <p:cNvSpPr>
              <a:spLocks/>
            </p:cNvSpPr>
            <p:nvPr/>
          </p:nvSpPr>
          <p:spPr bwMode="auto">
            <a:xfrm>
              <a:off x="1214253" y="4208144"/>
              <a:ext cx="64577" cy="645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0" name="AutoShape 41">
              <a:extLst>
                <a:ext uri="{FF2B5EF4-FFF2-40B4-BE49-F238E27FC236}">
                  <a16:creationId xmlns:a16="http://schemas.microsoft.com/office/drawing/2014/main" id="{4E9C619C-C848-4788-9842-FB4AEE5D14E0}"/>
                </a:ext>
              </a:extLst>
            </p:cNvPr>
            <p:cNvSpPr>
              <a:spLocks/>
            </p:cNvSpPr>
            <p:nvPr/>
          </p:nvSpPr>
          <p:spPr bwMode="auto">
            <a:xfrm>
              <a:off x="1278830" y="4318848"/>
              <a:ext cx="32289" cy="32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1" name="AutoShape 42">
              <a:extLst>
                <a:ext uri="{FF2B5EF4-FFF2-40B4-BE49-F238E27FC236}">
                  <a16:creationId xmlns:a16="http://schemas.microsoft.com/office/drawing/2014/main" id="{CBCB3B26-0676-4699-BED7-502BFA120046}"/>
                </a:ext>
              </a:extLst>
            </p:cNvPr>
            <p:cNvSpPr>
              <a:spLocks/>
            </p:cNvSpPr>
            <p:nvPr/>
          </p:nvSpPr>
          <p:spPr bwMode="auto">
            <a:xfrm>
              <a:off x="1534834" y="4078989"/>
              <a:ext cx="32289" cy="32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pic>
        <p:nvPicPr>
          <p:cNvPr id="2" name="圖片 1"/>
          <p:cNvPicPr>
            <a:picLocks noChangeAspect="1"/>
          </p:cNvPicPr>
          <p:nvPr/>
        </p:nvPicPr>
        <p:blipFill>
          <a:blip r:embed="rId3"/>
          <a:stretch>
            <a:fillRect/>
          </a:stretch>
        </p:blipFill>
        <p:spPr>
          <a:xfrm>
            <a:off x="5822926" y="1934436"/>
            <a:ext cx="139724" cy="151368"/>
          </a:xfrm>
          <a:prstGeom prst="rect">
            <a:avLst/>
          </a:prstGeom>
        </p:spPr>
      </p:pic>
      <p:pic>
        <p:nvPicPr>
          <p:cNvPr id="4" name="圖片 3"/>
          <p:cNvPicPr>
            <a:picLocks noChangeAspect="1"/>
          </p:cNvPicPr>
          <p:nvPr/>
        </p:nvPicPr>
        <p:blipFill>
          <a:blip r:embed="rId4"/>
          <a:stretch>
            <a:fillRect/>
          </a:stretch>
        </p:blipFill>
        <p:spPr>
          <a:xfrm>
            <a:off x="6357907" y="1848677"/>
            <a:ext cx="182943" cy="239859"/>
          </a:xfrm>
          <a:prstGeom prst="rect">
            <a:avLst/>
          </a:prstGeom>
        </p:spPr>
      </p:pic>
      <p:pic>
        <p:nvPicPr>
          <p:cNvPr id="5" name="圖片 4"/>
          <p:cNvPicPr>
            <a:picLocks noChangeAspect="1"/>
          </p:cNvPicPr>
          <p:nvPr/>
        </p:nvPicPr>
        <p:blipFill>
          <a:blip r:embed="rId5"/>
          <a:stretch>
            <a:fillRect/>
          </a:stretch>
        </p:blipFill>
        <p:spPr>
          <a:xfrm>
            <a:off x="5381581" y="2217690"/>
            <a:ext cx="238169" cy="209300"/>
          </a:xfrm>
          <a:prstGeom prst="rect">
            <a:avLst/>
          </a:prstGeom>
        </p:spPr>
      </p:pic>
      <p:pic>
        <p:nvPicPr>
          <p:cNvPr id="6" name="圖片 5"/>
          <p:cNvPicPr>
            <a:picLocks noChangeAspect="1"/>
          </p:cNvPicPr>
          <p:nvPr/>
        </p:nvPicPr>
        <p:blipFill>
          <a:blip r:embed="rId6"/>
          <a:stretch>
            <a:fillRect/>
          </a:stretch>
        </p:blipFill>
        <p:spPr>
          <a:xfrm>
            <a:off x="6013450" y="2191103"/>
            <a:ext cx="298449" cy="222938"/>
          </a:xfrm>
          <a:prstGeom prst="rect">
            <a:avLst/>
          </a:prstGeom>
        </p:spPr>
      </p:pic>
      <p:pic>
        <p:nvPicPr>
          <p:cNvPr id="23" name="圖片 22"/>
          <p:cNvPicPr>
            <a:picLocks noChangeAspect="1"/>
          </p:cNvPicPr>
          <p:nvPr/>
        </p:nvPicPr>
        <p:blipFill>
          <a:blip r:embed="rId7"/>
          <a:stretch>
            <a:fillRect/>
          </a:stretch>
        </p:blipFill>
        <p:spPr>
          <a:xfrm>
            <a:off x="1738870" y="2635250"/>
            <a:ext cx="2947430" cy="1160435"/>
          </a:xfrm>
          <a:prstGeom prst="rect">
            <a:avLst/>
          </a:prstGeom>
        </p:spPr>
      </p:pic>
      <p:sp>
        <p:nvSpPr>
          <p:cNvPr id="27" name="矩形 26">
            <a:extLst>
              <a:ext uri="{FF2B5EF4-FFF2-40B4-BE49-F238E27FC236}">
                <a16:creationId xmlns:a16="http://schemas.microsoft.com/office/drawing/2014/main" id="{5B860AC1-6E66-4E6F-87EF-D7AF0A0FADCB}"/>
              </a:ext>
            </a:extLst>
          </p:cNvPr>
          <p:cNvSpPr/>
          <p:nvPr/>
        </p:nvSpPr>
        <p:spPr>
          <a:xfrm>
            <a:off x="5137150" y="2768600"/>
            <a:ext cx="3695699" cy="1052596"/>
          </a:xfrm>
          <a:prstGeom prst="rect">
            <a:avLst/>
          </a:prstGeom>
        </p:spPr>
        <p:txBody>
          <a:bodyPr wrap="square">
            <a:spAutoFit/>
          </a:bodyPr>
          <a:lstStyle/>
          <a:p>
            <a:pPr>
              <a:lnSpc>
                <a:spcPct val="130000"/>
              </a:lnSpc>
              <a:spcBef>
                <a:spcPts val="600"/>
              </a:spcBef>
            </a:pPr>
            <a:r>
              <a:rPr lang="en-US" altLang="zh-TW" sz="1600" dirty="0">
                <a:solidFill>
                  <a:schemeClr val="tx1">
                    <a:lumMod val="85000"/>
                    <a:lumOff val="15000"/>
                  </a:schemeClr>
                </a:solidFill>
              </a:rPr>
              <a:t>Where n denotes the domain dimension, and       </a:t>
            </a:r>
            <a:r>
              <a:rPr lang="zh-TW" altLang="en-US" sz="1600" dirty="0">
                <a:solidFill>
                  <a:schemeClr val="tx1">
                    <a:lumMod val="85000"/>
                    <a:lumOff val="15000"/>
                  </a:schemeClr>
                </a:solidFill>
              </a:rPr>
              <a:t>、     </a:t>
            </a:r>
            <a:r>
              <a:rPr lang="en-US" altLang="zh-TW" sz="1600" dirty="0">
                <a:solidFill>
                  <a:schemeClr val="tx1">
                    <a:lumMod val="85000"/>
                    <a:lumOff val="15000"/>
                  </a:schemeClr>
                </a:solidFill>
              </a:rPr>
              <a:t> represent the </a:t>
            </a:r>
            <a:r>
              <a:rPr lang="en-US" altLang="zh-TW" sz="1600" dirty="0" err="1">
                <a:solidFill>
                  <a:schemeClr val="tx1">
                    <a:lumMod val="85000"/>
                    <a:lumOff val="15000"/>
                  </a:schemeClr>
                </a:solidFill>
              </a:rPr>
              <a:t>i-th</a:t>
            </a:r>
            <a:r>
              <a:rPr lang="en-US" altLang="zh-TW" sz="1600" dirty="0">
                <a:solidFill>
                  <a:schemeClr val="tx1">
                    <a:lumMod val="85000"/>
                    <a:lumOff val="15000"/>
                  </a:schemeClr>
                </a:solidFill>
              </a:rPr>
              <a:t> column vectors of                  respectively.</a:t>
            </a:r>
          </a:p>
        </p:txBody>
      </p:sp>
      <p:pic>
        <p:nvPicPr>
          <p:cNvPr id="28" name="圖片 27"/>
          <p:cNvPicPr>
            <a:picLocks noChangeAspect="1"/>
          </p:cNvPicPr>
          <p:nvPr/>
        </p:nvPicPr>
        <p:blipFill>
          <a:blip r:embed="rId5"/>
          <a:stretch>
            <a:fillRect/>
          </a:stretch>
        </p:blipFill>
        <p:spPr>
          <a:xfrm>
            <a:off x="5584757" y="3182784"/>
            <a:ext cx="238169" cy="209300"/>
          </a:xfrm>
          <a:prstGeom prst="rect">
            <a:avLst/>
          </a:prstGeom>
        </p:spPr>
      </p:pic>
      <p:pic>
        <p:nvPicPr>
          <p:cNvPr id="30" name="圖片 29"/>
          <p:cNvPicPr>
            <a:picLocks noChangeAspect="1"/>
          </p:cNvPicPr>
          <p:nvPr/>
        </p:nvPicPr>
        <p:blipFill>
          <a:blip r:embed="rId6"/>
          <a:stretch>
            <a:fillRect/>
          </a:stretch>
        </p:blipFill>
        <p:spPr>
          <a:xfrm>
            <a:off x="5972084" y="3169146"/>
            <a:ext cx="298449" cy="222938"/>
          </a:xfrm>
          <a:prstGeom prst="rect">
            <a:avLst/>
          </a:prstGeom>
        </p:spPr>
      </p:pic>
      <p:pic>
        <p:nvPicPr>
          <p:cNvPr id="26" name="圖片 25"/>
          <p:cNvPicPr>
            <a:picLocks noChangeAspect="1"/>
          </p:cNvPicPr>
          <p:nvPr/>
        </p:nvPicPr>
        <p:blipFill>
          <a:blip r:embed="rId8"/>
          <a:stretch>
            <a:fillRect/>
          </a:stretch>
        </p:blipFill>
        <p:spPr>
          <a:xfrm>
            <a:off x="6095465" y="3491773"/>
            <a:ext cx="707826" cy="229733"/>
          </a:xfrm>
          <a:prstGeom prst="rect">
            <a:avLst/>
          </a:prstGeom>
        </p:spPr>
      </p:pic>
      <p:sp>
        <p:nvSpPr>
          <p:cNvPr id="31" name="矩形 30">
            <a:extLst>
              <a:ext uri="{FF2B5EF4-FFF2-40B4-BE49-F238E27FC236}">
                <a16:creationId xmlns:a16="http://schemas.microsoft.com/office/drawing/2014/main" id="{5B860AC1-6E66-4E6F-87EF-D7AF0A0FADCB}"/>
              </a:ext>
            </a:extLst>
          </p:cNvPr>
          <p:cNvSpPr/>
          <p:nvPr/>
        </p:nvSpPr>
        <p:spPr>
          <a:xfrm>
            <a:off x="1738870" y="3920885"/>
            <a:ext cx="6970792" cy="732508"/>
          </a:xfrm>
          <a:prstGeom prst="rect">
            <a:avLst/>
          </a:prstGeom>
        </p:spPr>
        <p:txBody>
          <a:bodyPr wrap="square">
            <a:spAutoFit/>
          </a:bodyPr>
          <a:lstStyle/>
          <a:p>
            <a:pPr>
              <a:lnSpc>
                <a:spcPct val="130000"/>
              </a:lnSpc>
              <a:spcBef>
                <a:spcPts val="600"/>
              </a:spcBef>
            </a:pPr>
            <a:r>
              <a:rPr lang="en-US" altLang="zh-TW" sz="1600" dirty="0">
                <a:solidFill>
                  <a:schemeClr val="tx1">
                    <a:lumMod val="85000"/>
                    <a:lumOff val="15000"/>
                  </a:schemeClr>
                </a:solidFill>
              </a:rPr>
              <a:t>below mainly detail the direction field objective        and then  briefly describe the scalar field objective        .</a:t>
            </a:r>
          </a:p>
        </p:txBody>
      </p:sp>
      <p:pic>
        <p:nvPicPr>
          <p:cNvPr id="32" name="圖片 31"/>
          <p:cNvPicPr>
            <a:picLocks noChangeAspect="1"/>
          </p:cNvPicPr>
          <p:nvPr/>
        </p:nvPicPr>
        <p:blipFill>
          <a:blip r:embed="rId9"/>
          <a:stretch>
            <a:fillRect/>
          </a:stretch>
        </p:blipFill>
        <p:spPr>
          <a:xfrm>
            <a:off x="5739603" y="3964687"/>
            <a:ext cx="260612" cy="322452"/>
          </a:xfrm>
          <a:prstGeom prst="rect">
            <a:avLst/>
          </a:prstGeom>
        </p:spPr>
      </p:pic>
      <p:pic>
        <p:nvPicPr>
          <p:cNvPr id="33" name="圖片 32"/>
          <p:cNvPicPr>
            <a:picLocks noChangeAspect="1"/>
          </p:cNvPicPr>
          <p:nvPr/>
        </p:nvPicPr>
        <p:blipFill>
          <a:blip r:embed="rId10"/>
          <a:stretch>
            <a:fillRect/>
          </a:stretch>
        </p:blipFill>
        <p:spPr>
          <a:xfrm>
            <a:off x="3534554" y="4319798"/>
            <a:ext cx="274725" cy="333595"/>
          </a:xfrm>
          <a:prstGeom prst="rect">
            <a:avLst/>
          </a:prstGeom>
        </p:spPr>
      </p:pic>
    </p:spTree>
    <p:extLst>
      <p:ext uri="{BB962C8B-B14F-4D97-AF65-F5344CB8AC3E}">
        <p14:creationId xmlns:p14="http://schemas.microsoft.com/office/powerpoint/2010/main" val="3607117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1EF227F-F971-46C4-8C83-D820A502B67B}"/>
              </a:ext>
            </a:extLst>
          </p:cNvPr>
          <p:cNvSpPr/>
          <p:nvPr/>
        </p:nvSpPr>
        <p:spPr>
          <a:xfrm>
            <a:off x="388823" y="375240"/>
            <a:ext cx="4387740" cy="461665"/>
          </a:xfrm>
          <a:prstGeom prst="rect">
            <a:avLst/>
          </a:prstGeom>
        </p:spPr>
        <p:txBody>
          <a:bodyPr wrap="none">
            <a:spAutoFit/>
          </a:bodyPr>
          <a:lstStyle/>
          <a:p>
            <a:pPr>
              <a:spcAft>
                <a:spcPts val="0"/>
              </a:spcAft>
            </a:pPr>
            <a:r>
              <a:rPr lang="en-US" altLang="zh-CN" sz="2400" b="1" kern="100" dirty="0">
                <a:solidFill>
                  <a:schemeClr val="accent1"/>
                </a:solidFill>
                <a:latin typeface="+mj-lt"/>
                <a:cs typeface="Times New Roman" panose="02020603050405020304" pitchFamily="18" charset="0"/>
              </a:rPr>
              <a:t>Formulation – Element fields</a:t>
            </a:r>
          </a:p>
        </p:txBody>
      </p:sp>
      <p:sp>
        <p:nvSpPr>
          <p:cNvPr id="11" name="矩形 10">
            <a:extLst>
              <a:ext uri="{FF2B5EF4-FFF2-40B4-BE49-F238E27FC236}">
                <a16:creationId xmlns:a16="http://schemas.microsoft.com/office/drawing/2014/main" id="{CAF9D752-0B17-4E23-9925-82839F70EC8D}"/>
              </a:ext>
            </a:extLst>
          </p:cNvPr>
          <p:cNvSpPr/>
          <p:nvPr/>
        </p:nvSpPr>
        <p:spPr>
          <a:xfrm>
            <a:off x="388823" y="1383990"/>
            <a:ext cx="1925527" cy="400110"/>
          </a:xfrm>
          <a:prstGeom prst="rect">
            <a:avLst/>
          </a:prstGeom>
        </p:spPr>
        <p:txBody>
          <a:bodyPr wrap="none">
            <a:spAutoFit/>
          </a:bodyPr>
          <a:lstStyle/>
          <a:p>
            <a:pPr>
              <a:spcAft>
                <a:spcPts val="0"/>
              </a:spcAft>
            </a:pPr>
            <a:r>
              <a:rPr lang="en-US" altLang="zh-TW" sz="2000" kern="100" dirty="0">
                <a:solidFill>
                  <a:schemeClr val="accent1"/>
                </a:solidFill>
                <a:latin typeface="+mj-lt"/>
                <a:cs typeface="Times New Roman" panose="02020603050405020304" pitchFamily="18" charset="0"/>
              </a:rPr>
              <a:t>Field alignment</a:t>
            </a:r>
            <a:endParaRPr lang="en-US" altLang="zh-CN" sz="2000" kern="100" dirty="0">
              <a:solidFill>
                <a:schemeClr val="accent1"/>
              </a:solidFill>
              <a:latin typeface="+mj-lt"/>
              <a:cs typeface="Times New Roman" panose="02020603050405020304" pitchFamily="18" charset="0"/>
            </a:endParaRPr>
          </a:p>
        </p:txBody>
      </p:sp>
      <p:sp>
        <p:nvSpPr>
          <p:cNvPr id="12" name="矩形 11">
            <a:extLst>
              <a:ext uri="{FF2B5EF4-FFF2-40B4-BE49-F238E27FC236}">
                <a16:creationId xmlns:a16="http://schemas.microsoft.com/office/drawing/2014/main" id="{5B860AC1-6E66-4E6F-87EF-D7AF0A0FADCB}"/>
              </a:ext>
            </a:extLst>
          </p:cNvPr>
          <p:cNvSpPr/>
          <p:nvPr/>
        </p:nvSpPr>
        <p:spPr>
          <a:xfrm>
            <a:off x="388822" y="1777500"/>
            <a:ext cx="8437677" cy="1346779"/>
          </a:xfrm>
          <a:prstGeom prst="rect">
            <a:avLst/>
          </a:prstGeom>
        </p:spPr>
        <p:txBody>
          <a:bodyPr wrap="square">
            <a:spAutoFit/>
          </a:bodyPr>
          <a:lstStyle/>
          <a:p>
            <a:pPr>
              <a:lnSpc>
                <a:spcPct val="130000"/>
              </a:lnSpc>
              <a:spcBef>
                <a:spcPts val="600"/>
              </a:spcBef>
            </a:pPr>
            <a:r>
              <a:rPr lang="en-US" altLang="zh-TW" sz="1600" dirty="0">
                <a:solidFill>
                  <a:schemeClr val="tx1">
                    <a:lumMod val="85000"/>
                    <a:lumOff val="15000"/>
                  </a:schemeClr>
                </a:solidFill>
              </a:rPr>
              <a:t>Since each sample             is associated with a local orientation    , the sample orientation          in the specified domain should be properly aligned with the given field orientation            , where            means the orientation matrix of         at     which is the closest specified domain point to sample   . Hence, the distance between          and            should be minimized. </a:t>
            </a:r>
          </a:p>
        </p:txBody>
      </p:sp>
      <p:pic>
        <p:nvPicPr>
          <p:cNvPr id="7" name="圖片 6"/>
          <p:cNvPicPr>
            <a:picLocks noChangeAspect="1"/>
          </p:cNvPicPr>
          <p:nvPr/>
        </p:nvPicPr>
        <p:blipFill>
          <a:blip r:embed="rId3"/>
          <a:stretch>
            <a:fillRect/>
          </a:stretch>
        </p:blipFill>
        <p:spPr>
          <a:xfrm>
            <a:off x="2019300" y="1907390"/>
            <a:ext cx="487429" cy="173737"/>
          </a:xfrm>
          <a:prstGeom prst="rect">
            <a:avLst/>
          </a:prstGeom>
        </p:spPr>
      </p:pic>
      <p:pic>
        <p:nvPicPr>
          <p:cNvPr id="8" name="圖片 7"/>
          <p:cNvPicPr>
            <a:picLocks noChangeAspect="1"/>
          </p:cNvPicPr>
          <p:nvPr/>
        </p:nvPicPr>
        <p:blipFill>
          <a:blip r:embed="rId4"/>
          <a:stretch>
            <a:fillRect/>
          </a:stretch>
        </p:blipFill>
        <p:spPr>
          <a:xfrm>
            <a:off x="5565758" y="1931211"/>
            <a:ext cx="125736" cy="149916"/>
          </a:xfrm>
          <a:prstGeom prst="rect">
            <a:avLst/>
          </a:prstGeom>
        </p:spPr>
      </p:pic>
      <p:pic>
        <p:nvPicPr>
          <p:cNvPr id="9" name="圖片 8"/>
          <p:cNvPicPr>
            <a:picLocks noChangeAspect="1"/>
          </p:cNvPicPr>
          <p:nvPr/>
        </p:nvPicPr>
        <p:blipFill>
          <a:blip r:embed="rId5"/>
          <a:stretch>
            <a:fillRect/>
          </a:stretch>
        </p:blipFill>
        <p:spPr>
          <a:xfrm>
            <a:off x="7707488" y="1881527"/>
            <a:ext cx="350717" cy="225461"/>
          </a:xfrm>
          <a:prstGeom prst="rect">
            <a:avLst/>
          </a:prstGeom>
        </p:spPr>
      </p:pic>
      <p:pic>
        <p:nvPicPr>
          <p:cNvPr id="13" name="圖片 12"/>
          <p:cNvPicPr>
            <a:picLocks noChangeAspect="1"/>
          </p:cNvPicPr>
          <p:nvPr/>
        </p:nvPicPr>
        <p:blipFill>
          <a:blip r:embed="rId6"/>
          <a:stretch>
            <a:fillRect/>
          </a:stretch>
        </p:blipFill>
        <p:spPr>
          <a:xfrm>
            <a:off x="6737349" y="2161672"/>
            <a:ext cx="449329" cy="253582"/>
          </a:xfrm>
          <a:prstGeom prst="rect">
            <a:avLst/>
          </a:prstGeom>
        </p:spPr>
      </p:pic>
      <p:pic>
        <p:nvPicPr>
          <p:cNvPr id="34" name="圖片 33"/>
          <p:cNvPicPr>
            <a:picLocks noChangeAspect="1"/>
          </p:cNvPicPr>
          <p:nvPr/>
        </p:nvPicPr>
        <p:blipFill>
          <a:blip r:embed="rId6"/>
          <a:stretch>
            <a:fillRect/>
          </a:stretch>
        </p:blipFill>
        <p:spPr>
          <a:xfrm>
            <a:off x="7874974" y="2167551"/>
            <a:ext cx="449329" cy="253582"/>
          </a:xfrm>
          <a:prstGeom prst="rect">
            <a:avLst/>
          </a:prstGeom>
        </p:spPr>
      </p:pic>
      <p:pic>
        <p:nvPicPr>
          <p:cNvPr id="22" name="圖片 21"/>
          <p:cNvPicPr>
            <a:picLocks noChangeAspect="1"/>
          </p:cNvPicPr>
          <p:nvPr/>
        </p:nvPicPr>
        <p:blipFill>
          <a:blip r:embed="rId7"/>
          <a:stretch>
            <a:fillRect/>
          </a:stretch>
        </p:blipFill>
        <p:spPr>
          <a:xfrm>
            <a:off x="3152388" y="2508250"/>
            <a:ext cx="216312" cy="233390"/>
          </a:xfrm>
          <a:prstGeom prst="rect">
            <a:avLst/>
          </a:prstGeom>
        </p:spPr>
      </p:pic>
      <p:pic>
        <p:nvPicPr>
          <p:cNvPr id="24" name="圖片 23"/>
          <p:cNvPicPr>
            <a:picLocks noChangeAspect="1"/>
          </p:cNvPicPr>
          <p:nvPr/>
        </p:nvPicPr>
        <p:blipFill>
          <a:blip r:embed="rId8"/>
          <a:stretch>
            <a:fillRect/>
          </a:stretch>
        </p:blipFill>
        <p:spPr>
          <a:xfrm>
            <a:off x="3673397" y="2565400"/>
            <a:ext cx="146150" cy="176240"/>
          </a:xfrm>
          <a:prstGeom prst="rect">
            <a:avLst/>
          </a:prstGeom>
        </p:spPr>
      </p:pic>
      <p:pic>
        <p:nvPicPr>
          <p:cNvPr id="25" name="圖片 24"/>
          <p:cNvPicPr>
            <a:picLocks noChangeAspect="1"/>
          </p:cNvPicPr>
          <p:nvPr/>
        </p:nvPicPr>
        <p:blipFill>
          <a:blip r:embed="rId9"/>
          <a:stretch>
            <a:fillRect/>
          </a:stretch>
        </p:blipFill>
        <p:spPr>
          <a:xfrm>
            <a:off x="8258510" y="2565400"/>
            <a:ext cx="110954" cy="147938"/>
          </a:xfrm>
          <a:prstGeom prst="rect">
            <a:avLst/>
          </a:prstGeom>
        </p:spPr>
      </p:pic>
      <p:pic>
        <p:nvPicPr>
          <p:cNvPr id="35" name="圖片 34"/>
          <p:cNvPicPr>
            <a:picLocks noChangeAspect="1"/>
          </p:cNvPicPr>
          <p:nvPr/>
        </p:nvPicPr>
        <p:blipFill>
          <a:blip r:embed="rId5"/>
          <a:stretch>
            <a:fillRect/>
          </a:stretch>
        </p:blipFill>
        <p:spPr>
          <a:xfrm>
            <a:off x="2909827" y="2820229"/>
            <a:ext cx="350717" cy="225461"/>
          </a:xfrm>
          <a:prstGeom prst="rect">
            <a:avLst/>
          </a:prstGeom>
        </p:spPr>
      </p:pic>
      <p:pic>
        <p:nvPicPr>
          <p:cNvPr id="36" name="圖片 35"/>
          <p:cNvPicPr>
            <a:picLocks noChangeAspect="1"/>
          </p:cNvPicPr>
          <p:nvPr/>
        </p:nvPicPr>
        <p:blipFill>
          <a:blip r:embed="rId6"/>
          <a:stretch>
            <a:fillRect/>
          </a:stretch>
        </p:blipFill>
        <p:spPr>
          <a:xfrm>
            <a:off x="3673397" y="2820229"/>
            <a:ext cx="449329" cy="253582"/>
          </a:xfrm>
          <a:prstGeom prst="rect">
            <a:avLst/>
          </a:prstGeom>
        </p:spPr>
      </p:pic>
      <p:pic>
        <p:nvPicPr>
          <p:cNvPr id="29" name="圖片 28"/>
          <p:cNvPicPr>
            <a:picLocks noChangeAspect="1"/>
          </p:cNvPicPr>
          <p:nvPr/>
        </p:nvPicPr>
        <p:blipFill>
          <a:blip r:embed="rId10"/>
          <a:stretch>
            <a:fillRect/>
          </a:stretch>
        </p:blipFill>
        <p:spPr>
          <a:xfrm>
            <a:off x="528243" y="3254169"/>
            <a:ext cx="3175306" cy="1378588"/>
          </a:xfrm>
          <a:prstGeom prst="rect">
            <a:avLst/>
          </a:prstGeom>
        </p:spPr>
      </p:pic>
      <p:sp>
        <p:nvSpPr>
          <p:cNvPr id="37" name="矩形 36">
            <a:extLst>
              <a:ext uri="{FF2B5EF4-FFF2-40B4-BE49-F238E27FC236}">
                <a16:creationId xmlns:a16="http://schemas.microsoft.com/office/drawing/2014/main" id="{5B860AC1-6E66-4E6F-87EF-D7AF0A0FADCB}"/>
              </a:ext>
            </a:extLst>
          </p:cNvPr>
          <p:cNvSpPr/>
          <p:nvPr/>
        </p:nvSpPr>
        <p:spPr>
          <a:xfrm>
            <a:off x="3979748" y="3210955"/>
            <a:ext cx="4846751" cy="1692771"/>
          </a:xfrm>
          <a:prstGeom prst="rect">
            <a:avLst/>
          </a:prstGeom>
        </p:spPr>
        <p:txBody>
          <a:bodyPr wrap="square">
            <a:spAutoFit/>
          </a:bodyPr>
          <a:lstStyle/>
          <a:p>
            <a:pPr>
              <a:lnSpc>
                <a:spcPct val="130000"/>
              </a:lnSpc>
              <a:spcBef>
                <a:spcPts val="600"/>
              </a:spcBef>
            </a:pPr>
            <a:r>
              <a:rPr lang="en-US" altLang="zh-TW" sz="1600" dirty="0">
                <a:solidFill>
                  <a:schemeClr val="tx1">
                    <a:lumMod val="85000"/>
                    <a:lumOff val="15000"/>
                  </a:schemeClr>
                </a:solidFill>
              </a:rPr>
              <a:t>Where        is a confident weight which means larger samples dominating larger domain spaces should contribute more influences than smaller samples, and A and V are the 2D area and 3D volume of a domain unit (e.g. pixel/voxel) respectively.</a:t>
            </a:r>
          </a:p>
        </p:txBody>
      </p:sp>
      <p:pic>
        <p:nvPicPr>
          <p:cNvPr id="38" name="圖片 37"/>
          <p:cNvPicPr>
            <a:picLocks noChangeAspect="1"/>
          </p:cNvPicPr>
          <p:nvPr/>
        </p:nvPicPr>
        <p:blipFill>
          <a:blip r:embed="rId11"/>
          <a:stretch>
            <a:fillRect/>
          </a:stretch>
        </p:blipFill>
        <p:spPr>
          <a:xfrm>
            <a:off x="4693072" y="3357321"/>
            <a:ext cx="255881" cy="160468"/>
          </a:xfrm>
          <a:prstGeom prst="rect">
            <a:avLst/>
          </a:prstGeom>
        </p:spPr>
      </p:pic>
    </p:spTree>
    <p:extLst>
      <p:ext uri="{BB962C8B-B14F-4D97-AF65-F5344CB8AC3E}">
        <p14:creationId xmlns:p14="http://schemas.microsoft.com/office/powerpoint/2010/main" val="4034343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1EF227F-F971-46C4-8C83-D820A502B67B}"/>
              </a:ext>
            </a:extLst>
          </p:cNvPr>
          <p:cNvSpPr/>
          <p:nvPr/>
        </p:nvSpPr>
        <p:spPr>
          <a:xfrm>
            <a:off x="388823" y="375240"/>
            <a:ext cx="4387740" cy="461665"/>
          </a:xfrm>
          <a:prstGeom prst="rect">
            <a:avLst/>
          </a:prstGeom>
        </p:spPr>
        <p:txBody>
          <a:bodyPr wrap="none">
            <a:spAutoFit/>
          </a:bodyPr>
          <a:lstStyle/>
          <a:p>
            <a:pPr>
              <a:spcAft>
                <a:spcPts val="0"/>
              </a:spcAft>
            </a:pPr>
            <a:r>
              <a:rPr lang="en-US" altLang="zh-CN" sz="2400" b="1" kern="100" dirty="0">
                <a:solidFill>
                  <a:schemeClr val="accent1"/>
                </a:solidFill>
                <a:latin typeface="+mj-lt"/>
                <a:cs typeface="Times New Roman" panose="02020603050405020304" pitchFamily="18" charset="0"/>
              </a:rPr>
              <a:t>Formulation – Element fields</a:t>
            </a:r>
          </a:p>
        </p:txBody>
      </p:sp>
      <p:sp>
        <p:nvSpPr>
          <p:cNvPr id="11" name="矩形 10">
            <a:extLst>
              <a:ext uri="{FF2B5EF4-FFF2-40B4-BE49-F238E27FC236}">
                <a16:creationId xmlns:a16="http://schemas.microsoft.com/office/drawing/2014/main" id="{CAF9D752-0B17-4E23-9925-82839F70EC8D}"/>
              </a:ext>
            </a:extLst>
          </p:cNvPr>
          <p:cNvSpPr/>
          <p:nvPr/>
        </p:nvSpPr>
        <p:spPr>
          <a:xfrm>
            <a:off x="388823" y="1383990"/>
            <a:ext cx="1896673" cy="400110"/>
          </a:xfrm>
          <a:prstGeom prst="rect">
            <a:avLst/>
          </a:prstGeom>
        </p:spPr>
        <p:txBody>
          <a:bodyPr wrap="none">
            <a:spAutoFit/>
          </a:bodyPr>
          <a:lstStyle/>
          <a:p>
            <a:pPr>
              <a:spcAft>
                <a:spcPts val="0"/>
              </a:spcAft>
            </a:pPr>
            <a:r>
              <a:rPr lang="en-US" altLang="zh-TW" sz="2000" kern="100" dirty="0">
                <a:solidFill>
                  <a:schemeClr val="accent1"/>
                </a:solidFill>
                <a:latin typeface="+mj-lt"/>
                <a:cs typeface="Times New Roman" panose="02020603050405020304" pitchFamily="18" charset="0"/>
              </a:rPr>
              <a:t>Field continuity</a:t>
            </a:r>
            <a:endParaRPr lang="en-US" altLang="zh-CN" sz="2000" kern="100" dirty="0">
              <a:solidFill>
                <a:schemeClr val="accent1"/>
              </a:solidFill>
              <a:latin typeface="+mj-lt"/>
              <a:cs typeface="Times New Roman" panose="02020603050405020304" pitchFamily="18" charset="0"/>
            </a:endParaRPr>
          </a:p>
        </p:txBody>
      </p:sp>
      <p:sp>
        <p:nvSpPr>
          <p:cNvPr id="12" name="矩形 11">
            <a:extLst>
              <a:ext uri="{FF2B5EF4-FFF2-40B4-BE49-F238E27FC236}">
                <a16:creationId xmlns:a16="http://schemas.microsoft.com/office/drawing/2014/main" id="{5B860AC1-6E66-4E6F-87EF-D7AF0A0FADCB}"/>
              </a:ext>
            </a:extLst>
          </p:cNvPr>
          <p:cNvSpPr/>
          <p:nvPr/>
        </p:nvSpPr>
        <p:spPr>
          <a:xfrm>
            <a:off x="388822" y="1777500"/>
            <a:ext cx="8437677" cy="1372683"/>
          </a:xfrm>
          <a:prstGeom prst="rect">
            <a:avLst/>
          </a:prstGeom>
        </p:spPr>
        <p:txBody>
          <a:bodyPr wrap="square">
            <a:spAutoFit/>
          </a:bodyPr>
          <a:lstStyle/>
          <a:p>
            <a:pPr>
              <a:lnSpc>
                <a:spcPct val="130000"/>
              </a:lnSpc>
              <a:spcBef>
                <a:spcPts val="600"/>
              </a:spcBef>
            </a:pPr>
            <a:r>
              <a:rPr lang="en-US" altLang="zh-TW" sz="1600" dirty="0">
                <a:solidFill>
                  <a:schemeClr val="tx1">
                    <a:lumMod val="85000"/>
                    <a:lumOff val="15000"/>
                  </a:schemeClr>
                </a:solidFill>
              </a:rPr>
              <a:t>To fully complete the element alignments (including regions with or without user-specified </a:t>
            </a:r>
            <a:r>
              <a:rPr lang="zh-TW" altLang="en-US" sz="1600" dirty="0">
                <a:solidFill>
                  <a:schemeClr val="tx1">
                    <a:lumMod val="85000"/>
                    <a:lumOff val="15000"/>
                  </a:schemeClr>
                </a:solidFill>
              </a:rPr>
              <a:t>    </a:t>
            </a:r>
            <a:r>
              <a:rPr lang="en-US" altLang="zh-TW" sz="1600" dirty="0">
                <a:solidFill>
                  <a:schemeClr val="tx1">
                    <a:lumMod val="85000"/>
                    <a:lumOff val="15000"/>
                  </a:schemeClr>
                </a:solidFill>
              </a:rPr>
              <a:t>), they orient nearby samples as similarly as possible. Additionally, the effect of field continuity for each pair of samples with a closer distance or similar orientations should be increased accordingly in order to smoothly fit all the samples with their nearby samples.</a:t>
            </a:r>
          </a:p>
        </p:txBody>
      </p:sp>
      <p:sp>
        <p:nvSpPr>
          <p:cNvPr id="37" name="矩形 36">
            <a:extLst>
              <a:ext uri="{FF2B5EF4-FFF2-40B4-BE49-F238E27FC236}">
                <a16:creationId xmlns:a16="http://schemas.microsoft.com/office/drawing/2014/main" id="{5B860AC1-6E66-4E6F-87EF-D7AF0A0FADCB}"/>
              </a:ext>
            </a:extLst>
          </p:cNvPr>
          <p:cNvSpPr/>
          <p:nvPr/>
        </p:nvSpPr>
        <p:spPr>
          <a:xfrm>
            <a:off x="452971" y="3845955"/>
            <a:ext cx="8373528" cy="1052596"/>
          </a:xfrm>
          <a:prstGeom prst="rect">
            <a:avLst/>
          </a:prstGeom>
        </p:spPr>
        <p:txBody>
          <a:bodyPr wrap="square">
            <a:spAutoFit/>
          </a:bodyPr>
          <a:lstStyle/>
          <a:p>
            <a:pPr>
              <a:lnSpc>
                <a:spcPct val="130000"/>
              </a:lnSpc>
              <a:spcBef>
                <a:spcPts val="600"/>
              </a:spcBef>
            </a:pPr>
            <a:r>
              <a:rPr lang="en-US" altLang="zh-TW" sz="1600" dirty="0">
                <a:solidFill>
                  <a:schemeClr val="tx1">
                    <a:lumMod val="85000"/>
                    <a:lumOff val="15000"/>
                  </a:schemeClr>
                </a:solidFill>
              </a:rPr>
              <a:t>Where</a:t>
            </a:r>
            <a:r>
              <a:rPr lang="zh-TW" altLang="en-US" sz="1600" dirty="0">
                <a:solidFill>
                  <a:schemeClr val="tx1">
                    <a:lumMod val="85000"/>
                    <a:lumOff val="15000"/>
                  </a:schemeClr>
                </a:solidFill>
              </a:rPr>
              <a:t>         </a:t>
            </a:r>
            <a:r>
              <a:rPr lang="en-US" altLang="zh-TW" sz="1600" dirty="0">
                <a:solidFill>
                  <a:schemeClr val="tx1">
                    <a:lumMod val="85000"/>
                    <a:lumOff val="15000"/>
                  </a:schemeClr>
                </a:solidFill>
              </a:rPr>
              <a:t>is used to adaptively adjust the effect according to                      ,        aims to better orient samples with their nearby samples which have similar orientation,      represents the </a:t>
            </a:r>
            <a:r>
              <a:rPr lang="en-US" altLang="zh-TW" sz="1600" dirty="0" err="1">
                <a:solidFill>
                  <a:schemeClr val="tx1">
                    <a:lumMod val="85000"/>
                    <a:lumOff val="15000"/>
                  </a:schemeClr>
                </a:solidFill>
              </a:rPr>
              <a:t>i-th</a:t>
            </a:r>
            <a:r>
              <a:rPr lang="en-US" altLang="zh-TW" sz="1600" dirty="0">
                <a:solidFill>
                  <a:schemeClr val="tx1">
                    <a:lumMod val="85000"/>
                    <a:lumOff val="15000"/>
                  </a:schemeClr>
                </a:solidFill>
              </a:rPr>
              <a:t> column vector of    ,        denotes the </a:t>
            </a:r>
            <a:r>
              <a:rPr lang="en-US" altLang="zh-TW" sz="1600" dirty="0" err="1">
                <a:solidFill>
                  <a:schemeClr val="tx1">
                    <a:lumMod val="85000"/>
                    <a:lumOff val="15000"/>
                  </a:schemeClr>
                </a:solidFill>
              </a:rPr>
              <a:t>i-th</a:t>
            </a:r>
            <a:r>
              <a:rPr lang="en-US" altLang="zh-TW" sz="1600" dirty="0">
                <a:solidFill>
                  <a:schemeClr val="tx1">
                    <a:lumMod val="85000"/>
                    <a:lumOff val="15000"/>
                  </a:schemeClr>
                </a:solidFill>
              </a:rPr>
              <a:t> column vector of the current orientation matrix       of a sample</a:t>
            </a:r>
          </a:p>
        </p:txBody>
      </p:sp>
      <p:pic>
        <p:nvPicPr>
          <p:cNvPr id="19" name="圖片 18"/>
          <p:cNvPicPr>
            <a:picLocks noChangeAspect="1"/>
          </p:cNvPicPr>
          <p:nvPr/>
        </p:nvPicPr>
        <p:blipFill>
          <a:blip r:embed="rId3"/>
          <a:stretch>
            <a:fillRect/>
          </a:stretch>
        </p:blipFill>
        <p:spPr>
          <a:xfrm>
            <a:off x="7862228" y="1892300"/>
            <a:ext cx="192771" cy="207990"/>
          </a:xfrm>
          <a:prstGeom prst="rect">
            <a:avLst/>
          </a:prstGeom>
        </p:spPr>
      </p:pic>
      <p:pic>
        <p:nvPicPr>
          <p:cNvPr id="5" name="圖片 4"/>
          <p:cNvPicPr>
            <a:picLocks noChangeAspect="1"/>
          </p:cNvPicPr>
          <p:nvPr/>
        </p:nvPicPr>
        <p:blipFill>
          <a:blip r:embed="rId4"/>
          <a:stretch>
            <a:fillRect/>
          </a:stretch>
        </p:blipFill>
        <p:spPr>
          <a:xfrm>
            <a:off x="2210138" y="3023953"/>
            <a:ext cx="4487108" cy="948232"/>
          </a:xfrm>
          <a:prstGeom prst="rect">
            <a:avLst/>
          </a:prstGeom>
        </p:spPr>
      </p:pic>
      <p:pic>
        <p:nvPicPr>
          <p:cNvPr id="6" name="圖片 5"/>
          <p:cNvPicPr>
            <a:picLocks noChangeAspect="1"/>
          </p:cNvPicPr>
          <p:nvPr/>
        </p:nvPicPr>
        <p:blipFill>
          <a:blip r:embed="rId5"/>
          <a:stretch>
            <a:fillRect/>
          </a:stretch>
        </p:blipFill>
        <p:spPr>
          <a:xfrm>
            <a:off x="1144149" y="3972185"/>
            <a:ext cx="310663" cy="203538"/>
          </a:xfrm>
          <a:prstGeom prst="rect">
            <a:avLst/>
          </a:prstGeom>
        </p:spPr>
      </p:pic>
      <p:pic>
        <p:nvPicPr>
          <p:cNvPr id="10" name="圖片 9"/>
          <p:cNvPicPr>
            <a:picLocks noChangeAspect="1"/>
          </p:cNvPicPr>
          <p:nvPr/>
        </p:nvPicPr>
        <p:blipFill>
          <a:blip r:embed="rId6"/>
          <a:stretch>
            <a:fillRect/>
          </a:stretch>
        </p:blipFill>
        <p:spPr>
          <a:xfrm>
            <a:off x="5666073" y="3935970"/>
            <a:ext cx="907917" cy="239753"/>
          </a:xfrm>
          <a:prstGeom prst="rect">
            <a:avLst/>
          </a:prstGeom>
        </p:spPr>
      </p:pic>
      <p:pic>
        <p:nvPicPr>
          <p:cNvPr id="14" name="圖片 13"/>
          <p:cNvPicPr>
            <a:picLocks noChangeAspect="1"/>
          </p:cNvPicPr>
          <p:nvPr/>
        </p:nvPicPr>
        <p:blipFill>
          <a:blip r:embed="rId7"/>
          <a:stretch>
            <a:fillRect/>
          </a:stretch>
        </p:blipFill>
        <p:spPr>
          <a:xfrm>
            <a:off x="6697246" y="3982456"/>
            <a:ext cx="265343" cy="182995"/>
          </a:xfrm>
          <a:prstGeom prst="rect">
            <a:avLst/>
          </a:prstGeom>
        </p:spPr>
      </p:pic>
      <p:pic>
        <p:nvPicPr>
          <p:cNvPr id="15" name="圖片 14"/>
          <p:cNvPicPr>
            <a:picLocks noChangeAspect="1"/>
          </p:cNvPicPr>
          <p:nvPr/>
        </p:nvPicPr>
        <p:blipFill>
          <a:blip r:embed="rId8"/>
          <a:stretch>
            <a:fillRect/>
          </a:stretch>
        </p:blipFill>
        <p:spPr>
          <a:xfrm>
            <a:off x="5973221" y="4306139"/>
            <a:ext cx="195283" cy="180994"/>
          </a:xfrm>
          <a:prstGeom prst="rect">
            <a:avLst/>
          </a:prstGeom>
        </p:spPr>
      </p:pic>
      <p:pic>
        <p:nvPicPr>
          <p:cNvPr id="26" name="圖片 25"/>
          <p:cNvPicPr>
            <a:picLocks noChangeAspect="1"/>
          </p:cNvPicPr>
          <p:nvPr/>
        </p:nvPicPr>
        <p:blipFill>
          <a:blip r:embed="rId9"/>
          <a:stretch>
            <a:fillRect/>
          </a:stretch>
        </p:blipFill>
        <p:spPr>
          <a:xfrm>
            <a:off x="1326753" y="4636311"/>
            <a:ext cx="125736" cy="149916"/>
          </a:xfrm>
          <a:prstGeom prst="rect">
            <a:avLst/>
          </a:prstGeom>
        </p:spPr>
      </p:pic>
      <p:pic>
        <p:nvPicPr>
          <p:cNvPr id="16" name="圖片 15"/>
          <p:cNvPicPr>
            <a:picLocks noChangeAspect="1"/>
          </p:cNvPicPr>
          <p:nvPr/>
        </p:nvPicPr>
        <p:blipFill>
          <a:blip r:embed="rId10"/>
          <a:stretch>
            <a:fillRect/>
          </a:stretch>
        </p:blipFill>
        <p:spPr>
          <a:xfrm>
            <a:off x="1568449" y="4555950"/>
            <a:ext cx="238155" cy="310637"/>
          </a:xfrm>
          <a:prstGeom prst="rect">
            <a:avLst/>
          </a:prstGeom>
        </p:spPr>
      </p:pic>
      <p:pic>
        <p:nvPicPr>
          <p:cNvPr id="17" name="圖片 16"/>
          <p:cNvPicPr>
            <a:picLocks noChangeAspect="1"/>
          </p:cNvPicPr>
          <p:nvPr/>
        </p:nvPicPr>
        <p:blipFill>
          <a:blip r:embed="rId11"/>
          <a:stretch>
            <a:fillRect/>
          </a:stretch>
        </p:blipFill>
        <p:spPr>
          <a:xfrm>
            <a:off x="7158854" y="4530000"/>
            <a:ext cx="213522" cy="256227"/>
          </a:xfrm>
          <a:prstGeom prst="rect">
            <a:avLst/>
          </a:prstGeom>
        </p:spPr>
      </p:pic>
    </p:spTree>
    <p:extLst>
      <p:ext uri="{BB962C8B-B14F-4D97-AF65-F5344CB8AC3E}">
        <p14:creationId xmlns:p14="http://schemas.microsoft.com/office/powerpoint/2010/main" val="1281015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1EF227F-F971-46C4-8C83-D820A502B67B}"/>
              </a:ext>
            </a:extLst>
          </p:cNvPr>
          <p:cNvSpPr/>
          <p:nvPr/>
        </p:nvSpPr>
        <p:spPr>
          <a:xfrm>
            <a:off x="388823" y="375240"/>
            <a:ext cx="4387740" cy="461665"/>
          </a:xfrm>
          <a:prstGeom prst="rect">
            <a:avLst/>
          </a:prstGeom>
        </p:spPr>
        <p:txBody>
          <a:bodyPr wrap="none">
            <a:spAutoFit/>
          </a:bodyPr>
          <a:lstStyle/>
          <a:p>
            <a:pPr>
              <a:spcAft>
                <a:spcPts val="0"/>
              </a:spcAft>
            </a:pPr>
            <a:r>
              <a:rPr lang="en-US" altLang="zh-CN" sz="2400" b="1" kern="100" dirty="0">
                <a:solidFill>
                  <a:schemeClr val="accent1"/>
                </a:solidFill>
                <a:latin typeface="+mj-lt"/>
                <a:cs typeface="Times New Roman" panose="02020603050405020304" pitchFamily="18" charset="0"/>
              </a:rPr>
              <a:t>Formulation – Element fields</a:t>
            </a:r>
          </a:p>
        </p:txBody>
      </p:sp>
      <p:sp>
        <p:nvSpPr>
          <p:cNvPr id="11" name="矩形 10">
            <a:extLst>
              <a:ext uri="{FF2B5EF4-FFF2-40B4-BE49-F238E27FC236}">
                <a16:creationId xmlns:a16="http://schemas.microsoft.com/office/drawing/2014/main" id="{CAF9D752-0B17-4E23-9925-82839F70EC8D}"/>
              </a:ext>
            </a:extLst>
          </p:cNvPr>
          <p:cNvSpPr/>
          <p:nvPr/>
        </p:nvSpPr>
        <p:spPr>
          <a:xfrm>
            <a:off x="388823" y="1383990"/>
            <a:ext cx="1938351" cy="400110"/>
          </a:xfrm>
          <a:prstGeom prst="rect">
            <a:avLst/>
          </a:prstGeom>
        </p:spPr>
        <p:txBody>
          <a:bodyPr wrap="none">
            <a:spAutoFit/>
          </a:bodyPr>
          <a:lstStyle/>
          <a:p>
            <a:pPr>
              <a:spcAft>
                <a:spcPts val="0"/>
              </a:spcAft>
            </a:pPr>
            <a:r>
              <a:rPr lang="en-US" altLang="zh-CN" sz="2000" kern="100" dirty="0">
                <a:solidFill>
                  <a:schemeClr val="accent1"/>
                </a:solidFill>
                <a:latin typeface="+mj-lt"/>
                <a:cs typeface="Times New Roman" panose="02020603050405020304" pitchFamily="18" charset="0"/>
              </a:rPr>
              <a:t>Element rigidity</a:t>
            </a:r>
          </a:p>
        </p:txBody>
      </p:sp>
      <p:sp>
        <p:nvSpPr>
          <p:cNvPr id="12" name="矩形 11">
            <a:extLst>
              <a:ext uri="{FF2B5EF4-FFF2-40B4-BE49-F238E27FC236}">
                <a16:creationId xmlns:a16="http://schemas.microsoft.com/office/drawing/2014/main" id="{5B860AC1-6E66-4E6F-87EF-D7AF0A0FADCB}"/>
              </a:ext>
            </a:extLst>
          </p:cNvPr>
          <p:cNvSpPr/>
          <p:nvPr/>
        </p:nvSpPr>
        <p:spPr>
          <a:xfrm>
            <a:off x="388822" y="1777500"/>
            <a:ext cx="8551978" cy="1052596"/>
          </a:xfrm>
          <a:prstGeom prst="rect">
            <a:avLst/>
          </a:prstGeom>
        </p:spPr>
        <p:txBody>
          <a:bodyPr wrap="square">
            <a:spAutoFit/>
          </a:bodyPr>
          <a:lstStyle/>
          <a:p>
            <a:pPr>
              <a:lnSpc>
                <a:spcPct val="130000"/>
              </a:lnSpc>
              <a:spcBef>
                <a:spcPts val="600"/>
              </a:spcBef>
            </a:pPr>
            <a:r>
              <a:rPr lang="en-US" altLang="zh-TW" sz="1600" dirty="0">
                <a:solidFill>
                  <a:schemeClr val="tx1">
                    <a:lumMod val="85000"/>
                    <a:lumOff val="15000"/>
                  </a:schemeClr>
                </a:solidFill>
              </a:rPr>
              <a:t>If the element     is rigid, all samples          should have identical local orientations                                         If e is deformable, all samples          might have different local orientations. Hence, to distinguish between rigid and deformable elements, the  element rigidity        term is consequently formulated as:</a:t>
            </a:r>
          </a:p>
        </p:txBody>
      </p:sp>
      <p:pic>
        <p:nvPicPr>
          <p:cNvPr id="2" name="圖片 1"/>
          <p:cNvPicPr>
            <a:picLocks noChangeAspect="1"/>
          </p:cNvPicPr>
          <p:nvPr/>
        </p:nvPicPr>
        <p:blipFill>
          <a:blip r:embed="rId3"/>
          <a:stretch>
            <a:fillRect/>
          </a:stretch>
        </p:blipFill>
        <p:spPr>
          <a:xfrm>
            <a:off x="1695545" y="1949450"/>
            <a:ext cx="96757" cy="126205"/>
          </a:xfrm>
          <a:prstGeom prst="rect">
            <a:avLst/>
          </a:prstGeom>
        </p:spPr>
      </p:pic>
      <p:pic>
        <p:nvPicPr>
          <p:cNvPr id="4" name="圖片 3"/>
          <p:cNvPicPr>
            <a:picLocks noChangeAspect="1"/>
          </p:cNvPicPr>
          <p:nvPr/>
        </p:nvPicPr>
        <p:blipFill>
          <a:blip r:embed="rId4"/>
          <a:stretch>
            <a:fillRect/>
          </a:stretch>
        </p:blipFill>
        <p:spPr>
          <a:xfrm>
            <a:off x="3441700" y="1925216"/>
            <a:ext cx="361950" cy="151428"/>
          </a:xfrm>
          <a:prstGeom prst="rect">
            <a:avLst/>
          </a:prstGeom>
        </p:spPr>
      </p:pic>
      <p:pic>
        <p:nvPicPr>
          <p:cNvPr id="7" name="圖片 6"/>
          <p:cNvPicPr>
            <a:picLocks noChangeAspect="1"/>
          </p:cNvPicPr>
          <p:nvPr/>
        </p:nvPicPr>
        <p:blipFill>
          <a:blip r:embed="rId5"/>
          <a:stretch>
            <a:fillRect/>
          </a:stretch>
        </p:blipFill>
        <p:spPr>
          <a:xfrm>
            <a:off x="7067549" y="1885150"/>
            <a:ext cx="1810053" cy="222287"/>
          </a:xfrm>
          <a:prstGeom prst="rect">
            <a:avLst/>
          </a:prstGeom>
        </p:spPr>
      </p:pic>
      <p:pic>
        <p:nvPicPr>
          <p:cNvPr id="18" name="圖片 17"/>
          <p:cNvPicPr>
            <a:picLocks noChangeAspect="1"/>
          </p:cNvPicPr>
          <p:nvPr/>
        </p:nvPicPr>
        <p:blipFill>
          <a:blip r:embed="rId4"/>
          <a:stretch>
            <a:fillRect/>
          </a:stretch>
        </p:blipFill>
        <p:spPr>
          <a:xfrm>
            <a:off x="2959100" y="2242716"/>
            <a:ext cx="346308" cy="144884"/>
          </a:xfrm>
          <a:prstGeom prst="rect">
            <a:avLst/>
          </a:prstGeom>
        </p:spPr>
      </p:pic>
      <p:pic>
        <p:nvPicPr>
          <p:cNvPr id="8" name="圖片 7"/>
          <p:cNvPicPr>
            <a:picLocks noChangeAspect="1"/>
          </p:cNvPicPr>
          <p:nvPr/>
        </p:nvPicPr>
        <p:blipFill>
          <a:blip r:embed="rId6"/>
          <a:stretch>
            <a:fillRect/>
          </a:stretch>
        </p:blipFill>
        <p:spPr>
          <a:xfrm>
            <a:off x="5558305" y="2533650"/>
            <a:ext cx="237692" cy="210783"/>
          </a:xfrm>
          <a:prstGeom prst="rect">
            <a:avLst/>
          </a:prstGeom>
        </p:spPr>
      </p:pic>
      <p:pic>
        <p:nvPicPr>
          <p:cNvPr id="9" name="圖片 8"/>
          <p:cNvPicPr>
            <a:picLocks noChangeAspect="1"/>
          </p:cNvPicPr>
          <p:nvPr/>
        </p:nvPicPr>
        <p:blipFill>
          <a:blip r:embed="rId7"/>
          <a:stretch>
            <a:fillRect/>
          </a:stretch>
        </p:blipFill>
        <p:spPr>
          <a:xfrm>
            <a:off x="2327174" y="2852816"/>
            <a:ext cx="3975624" cy="595335"/>
          </a:xfrm>
          <a:prstGeom prst="rect">
            <a:avLst/>
          </a:prstGeom>
        </p:spPr>
      </p:pic>
      <p:sp>
        <p:nvSpPr>
          <p:cNvPr id="22" name="矩形 21">
            <a:extLst>
              <a:ext uri="{FF2B5EF4-FFF2-40B4-BE49-F238E27FC236}">
                <a16:creationId xmlns:a16="http://schemas.microsoft.com/office/drawing/2014/main" id="{5B860AC1-6E66-4E6F-87EF-D7AF0A0FADCB}"/>
              </a:ext>
            </a:extLst>
          </p:cNvPr>
          <p:cNvSpPr/>
          <p:nvPr/>
        </p:nvSpPr>
        <p:spPr>
          <a:xfrm>
            <a:off x="388822" y="3448151"/>
            <a:ext cx="8551978" cy="706604"/>
          </a:xfrm>
          <a:prstGeom prst="rect">
            <a:avLst/>
          </a:prstGeom>
        </p:spPr>
        <p:txBody>
          <a:bodyPr wrap="square">
            <a:spAutoFit/>
          </a:bodyPr>
          <a:lstStyle/>
          <a:p>
            <a:pPr>
              <a:lnSpc>
                <a:spcPct val="130000"/>
              </a:lnSpc>
              <a:spcBef>
                <a:spcPts val="600"/>
              </a:spcBef>
            </a:pPr>
            <a:r>
              <a:rPr lang="en-US" altLang="zh-TW" sz="1600" dirty="0">
                <a:solidFill>
                  <a:schemeClr val="tx1">
                    <a:lumMod val="85000"/>
                    <a:lumOff val="15000"/>
                  </a:schemeClr>
                </a:solidFill>
              </a:rPr>
              <a:t>Where             is the weight of element rigidity which can be defined by users via the element palette (e.g. 0 for deformable elements and 100 for rigid elements in our implementation).</a:t>
            </a:r>
          </a:p>
        </p:txBody>
      </p:sp>
      <p:pic>
        <p:nvPicPr>
          <p:cNvPr id="20" name="圖片 19"/>
          <p:cNvPicPr>
            <a:picLocks noChangeAspect="1"/>
          </p:cNvPicPr>
          <p:nvPr/>
        </p:nvPicPr>
        <p:blipFill>
          <a:blip r:embed="rId8"/>
          <a:stretch>
            <a:fillRect/>
          </a:stretch>
        </p:blipFill>
        <p:spPr>
          <a:xfrm>
            <a:off x="1060450" y="3532005"/>
            <a:ext cx="498309" cy="238686"/>
          </a:xfrm>
          <a:prstGeom prst="rect">
            <a:avLst/>
          </a:prstGeom>
        </p:spPr>
      </p:pic>
    </p:spTree>
    <p:extLst>
      <p:ext uri="{BB962C8B-B14F-4D97-AF65-F5344CB8AC3E}">
        <p14:creationId xmlns:p14="http://schemas.microsoft.com/office/powerpoint/2010/main" val="2216420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1EF227F-F971-46C4-8C83-D820A502B67B}"/>
              </a:ext>
            </a:extLst>
          </p:cNvPr>
          <p:cNvSpPr/>
          <p:nvPr/>
        </p:nvSpPr>
        <p:spPr>
          <a:xfrm>
            <a:off x="388823" y="375240"/>
            <a:ext cx="4387740" cy="461665"/>
          </a:xfrm>
          <a:prstGeom prst="rect">
            <a:avLst/>
          </a:prstGeom>
        </p:spPr>
        <p:txBody>
          <a:bodyPr wrap="none">
            <a:spAutoFit/>
          </a:bodyPr>
          <a:lstStyle/>
          <a:p>
            <a:pPr>
              <a:spcAft>
                <a:spcPts val="0"/>
              </a:spcAft>
            </a:pPr>
            <a:r>
              <a:rPr lang="en-US" altLang="zh-CN" sz="2400" b="1" kern="100" dirty="0">
                <a:solidFill>
                  <a:schemeClr val="accent1"/>
                </a:solidFill>
                <a:latin typeface="+mj-lt"/>
                <a:cs typeface="Times New Roman" panose="02020603050405020304" pitchFamily="18" charset="0"/>
              </a:rPr>
              <a:t>Formulation – Element fields</a:t>
            </a:r>
          </a:p>
        </p:txBody>
      </p:sp>
      <p:sp>
        <p:nvSpPr>
          <p:cNvPr id="10" name="矩形 9">
            <a:extLst>
              <a:ext uri="{FF2B5EF4-FFF2-40B4-BE49-F238E27FC236}">
                <a16:creationId xmlns:a16="http://schemas.microsoft.com/office/drawing/2014/main" id="{CE10450C-9C9B-41A8-8B83-4C36E9532438}"/>
              </a:ext>
            </a:extLst>
          </p:cNvPr>
          <p:cNvSpPr/>
          <p:nvPr/>
        </p:nvSpPr>
        <p:spPr>
          <a:xfrm>
            <a:off x="495947" y="1449091"/>
            <a:ext cx="1022888" cy="1022888"/>
          </a:xfrm>
          <a:prstGeom prst="rect">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矩形 10">
            <a:extLst>
              <a:ext uri="{FF2B5EF4-FFF2-40B4-BE49-F238E27FC236}">
                <a16:creationId xmlns:a16="http://schemas.microsoft.com/office/drawing/2014/main" id="{CAF9D752-0B17-4E23-9925-82839F70EC8D}"/>
              </a:ext>
            </a:extLst>
          </p:cNvPr>
          <p:cNvSpPr/>
          <p:nvPr/>
        </p:nvSpPr>
        <p:spPr>
          <a:xfrm>
            <a:off x="1738870" y="1449091"/>
            <a:ext cx="1795684" cy="400110"/>
          </a:xfrm>
          <a:prstGeom prst="rect">
            <a:avLst/>
          </a:prstGeom>
        </p:spPr>
        <p:txBody>
          <a:bodyPr wrap="none">
            <a:spAutoFit/>
          </a:bodyPr>
          <a:lstStyle/>
          <a:p>
            <a:pPr>
              <a:spcAft>
                <a:spcPts val="0"/>
              </a:spcAft>
            </a:pPr>
            <a:r>
              <a:rPr lang="en-US" altLang="zh-TW" sz="2000" kern="100" dirty="0">
                <a:solidFill>
                  <a:schemeClr val="accent1"/>
                </a:solidFill>
                <a:latin typeface="+mj-lt"/>
                <a:cs typeface="Times New Roman" panose="02020603050405020304" pitchFamily="18" charset="0"/>
              </a:rPr>
              <a:t>Element fields</a:t>
            </a:r>
            <a:endParaRPr lang="en-US" altLang="zh-CN" sz="2000" kern="100" dirty="0">
              <a:solidFill>
                <a:schemeClr val="accent1"/>
              </a:solidFill>
              <a:latin typeface="+mj-lt"/>
              <a:cs typeface="Times New Roman" panose="02020603050405020304" pitchFamily="18" charset="0"/>
            </a:endParaRPr>
          </a:p>
        </p:txBody>
      </p:sp>
      <p:sp>
        <p:nvSpPr>
          <p:cNvPr id="12" name="矩形 11">
            <a:extLst>
              <a:ext uri="{FF2B5EF4-FFF2-40B4-BE49-F238E27FC236}">
                <a16:creationId xmlns:a16="http://schemas.microsoft.com/office/drawing/2014/main" id="{5B860AC1-6E66-4E6F-87EF-D7AF0A0FADCB}"/>
              </a:ext>
            </a:extLst>
          </p:cNvPr>
          <p:cNvSpPr/>
          <p:nvPr/>
        </p:nvSpPr>
        <p:spPr>
          <a:xfrm>
            <a:off x="1738870" y="1784100"/>
            <a:ext cx="6970792" cy="1052596"/>
          </a:xfrm>
          <a:prstGeom prst="rect">
            <a:avLst/>
          </a:prstGeom>
        </p:spPr>
        <p:txBody>
          <a:bodyPr wrap="square">
            <a:spAutoFit/>
          </a:bodyPr>
          <a:lstStyle/>
          <a:p>
            <a:pPr>
              <a:lnSpc>
                <a:spcPct val="130000"/>
              </a:lnSpc>
              <a:spcBef>
                <a:spcPts val="600"/>
              </a:spcBef>
            </a:pPr>
            <a:r>
              <a:rPr lang="en-US" altLang="zh-TW" sz="1600" dirty="0">
                <a:solidFill>
                  <a:schemeClr val="tx1">
                    <a:lumMod val="85000"/>
                    <a:lumOff val="15000"/>
                  </a:schemeClr>
                </a:solidFill>
              </a:rPr>
              <a:t>Since they define the local orientation     as a rotation matrix, in order to penalize the deviation of      to well keep a pure rotation matrix during the optimization, they apply an extra constraint         term for the direction field objective        :</a:t>
            </a:r>
          </a:p>
        </p:txBody>
      </p:sp>
      <p:grpSp>
        <p:nvGrpSpPr>
          <p:cNvPr id="15" name="组合 1">
            <a:extLst>
              <a:ext uri="{FF2B5EF4-FFF2-40B4-BE49-F238E27FC236}">
                <a16:creationId xmlns:a16="http://schemas.microsoft.com/office/drawing/2014/main" id="{FE11EB82-1FC0-4B3E-8C92-E9D205B27807}"/>
              </a:ext>
            </a:extLst>
          </p:cNvPr>
          <p:cNvGrpSpPr/>
          <p:nvPr/>
        </p:nvGrpSpPr>
        <p:grpSpPr>
          <a:xfrm>
            <a:off x="751388" y="1703379"/>
            <a:ext cx="512006" cy="514311"/>
            <a:chOff x="1087405" y="3965980"/>
            <a:chExt cx="512006" cy="514311"/>
          </a:xfrm>
        </p:grpSpPr>
        <p:sp>
          <p:nvSpPr>
            <p:cNvPr id="16" name="AutoShape 37">
              <a:extLst>
                <a:ext uri="{FF2B5EF4-FFF2-40B4-BE49-F238E27FC236}">
                  <a16:creationId xmlns:a16="http://schemas.microsoft.com/office/drawing/2014/main" id="{C8A346D6-9256-4416-82D7-247C6121B338}"/>
                </a:ext>
              </a:extLst>
            </p:cNvPr>
            <p:cNvSpPr>
              <a:spLocks/>
            </p:cNvSpPr>
            <p:nvPr/>
          </p:nvSpPr>
          <p:spPr bwMode="auto">
            <a:xfrm>
              <a:off x="1087405" y="4014412"/>
              <a:ext cx="465879" cy="465879"/>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7" name="AutoShape 38">
              <a:extLst>
                <a:ext uri="{FF2B5EF4-FFF2-40B4-BE49-F238E27FC236}">
                  <a16:creationId xmlns:a16="http://schemas.microsoft.com/office/drawing/2014/main" id="{8A334FA9-17C8-4041-BF61-66299B03EC60}"/>
                </a:ext>
              </a:extLst>
            </p:cNvPr>
            <p:cNvSpPr>
              <a:spLocks/>
            </p:cNvSpPr>
            <p:nvPr/>
          </p:nvSpPr>
          <p:spPr bwMode="auto">
            <a:xfrm>
              <a:off x="1311119" y="4224289"/>
              <a:ext cx="78415" cy="78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8" name="AutoShape 39">
              <a:extLst>
                <a:ext uri="{FF2B5EF4-FFF2-40B4-BE49-F238E27FC236}">
                  <a16:creationId xmlns:a16="http://schemas.microsoft.com/office/drawing/2014/main" id="{3331AC10-D372-48AC-8FF2-269449A5AD0C}"/>
                </a:ext>
              </a:extLst>
            </p:cNvPr>
            <p:cNvSpPr>
              <a:spLocks/>
            </p:cNvSpPr>
            <p:nvPr/>
          </p:nvSpPr>
          <p:spPr bwMode="auto">
            <a:xfrm>
              <a:off x="1518689" y="3965980"/>
              <a:ext cx="80722" cy="807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9" name="AutoShape 40">
              <a:extLst>
                <a:ext uri="{FF2B5EF4-FFF2-40B4-BE49-F238E27FC236}">
                  <a16:creationId xmlns:a16="http://schemas.microsoft.com/office/drawing/2014/main" id="{CDE32CE9-8A07-4D20-9747-D0FABC5FBF9F}"/>
                </a:ext>
              </a:extLst>
            </p:cNvPr>
            <p:cNvSpPr>
              <a:spLocks/>
            </p:cNvSpPr>
            <p:nvPr/>
          </p:nvSpPr>
          <p:spPr bwMode="auto">
            <a:xfrm>
              <a:off x="1214253" y="4208144"/>
              <a:ext cx="64577" cy="645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0" name="AutoShape 41">
              <a:extLst>
                <a:ext uri="{FF2B5EF4-FFF2-40B4-BE49-F238E27FC236}">
                  <a16:creationId xmlns:a16="http://schemas.microsoft.com/office/drawing/2014/main" id="{4E9C619C-C848-4788-9842-FB4AEE5D14E0}"/>
                </a:ext>
              </a:extLst>
            </p:cNvPr>
            <p:cNvSpPr>
              <a:spLocks/>
            </p:cNvSpPr>
            <p:nvPr/>
          </p:nvSpPr>
          <p:spPr bwMode="auto">
            <a:xfrm>
              <a:off x="1278830" y="4318848"/>
              <a:ext cx="32289" cy="32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1" name="AutoShape 42">
              <a:extLst>
                <a:ext uri="{FF2B5EF4-FFF2-40B4-BE49-F238E27FC236}">
                  <a16:creationId xmlns:a16="http://schemas.microsoft.com/office/drawing/2014/main" id="{CBCB3B26-0676-4699-BED7-502BFA120046}"/>
                </a:ext>
              </a:extLst>
            </p:cNvPr>
            <p:cNvSpPr>
              <a:spLocks/>
            </p:cNvSpPr>
            <p:nvPr/>
          </p:nvSpPr>
          <p:spPr bwMode="auto">
            <a:xfrm>
              <a:off x="1534834" y="4078989"/>
              <a:ext cx="32289" cy="32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pic>
        <p:nvPicPr>
          <p:cNvPr id="4" name="圖片 3"/>
          <p:cNvPicPr>
            <a:picLocks noChangeAspect="1"/>
          </p:cNvPicPr>
          <p:nvPr/>
        </p:nvPicPr>
        <p:blipFill>
          <a:blip r:embed="rId3"/>
          <a:stretch>
            <a:fillRect/>
          </a:stretch>
        </p:blipFill>
        <p:spPr>
          <a:xfrm>
            <a:off x="4937694" y="1919694"/>
            <a:ext cx="180852" cy="180852"/>
          </a:xfrm>
          <a:prstGeom prst="rect">
            <a:avLst/>
          </a:prstGeom>
        </p:spPr>
      </p:pic>
      <p:pic>
        <p:nvPicPr>
          <p:cNvPr id="25" name="圖片 24"/>
          <p:cNvPicPr>
            <a:picLocks noChangeAspect="1"/>
          </p:cNvPicPr>
          <p:nvPr/>
        </p:nvPicPr>
        <p:blipFill>
          <a:blip r:embed="rId3"/>
          <a:stretch>
            <a:fillRect/>
          </a:stretch>
        </p:blipFill>
        <p:spPr>
          <a:xfrm>
            <a:off x="3153344" y="2220756"/>
            <a:ext cx="180852" cy="180852"/>
          </a:xfrm>
          <a:prstGeom prst="rect">
            <a:avLst/>
          </a:prstGeom>
        </p:spPr>
      </p:pic>
      <p:pic>
        <p:nvPicPr>
          <p:cNvPr id="6" name="圖片 5"/>
          <p:cNvPicPr>
            <a:picLocks noChangeAspect="1"/>
          </p:cNvPicPr>
          <p:nvPr/>
        </p:nvPicPr>
        <p:blipFill>
          <a:blip r:embed="rId4"/>
          <a:stretch>
            <a:fillRect/>
          </a:stretch>
        </p:blipFill>
        <p:spPr>
          <a:xfrm>
            <a:off x="4350268" y="2520949"/>
            <a:ext cx="245579" cy="227045"/>
          </a:xfrm>
          <a:prstGeom prst="rect">
            <a:avLst/>
          </a:prstGeom>
        </p:spPr>
      </p:pic>
      <p:pic>
        <p:nvPicPr>
          <p:cNvPr id="23" name="圖片 22"/>
          <p:cNvPicPr>
            <a:picLocks noChangeAspect="1"/>
          </p:cNvPicPr>
          <p:nvPr/>
        </p:nvPicPr>
        <p:blipFill>
          <a:blip r:embed="rId5"/>
          <a:stretch>
            <a:fillRect/>
          </a:stretch>
        </p:blipFill>
        <p:spPr>
          <a:xfrm>
            <a:off x="7679316" y="2495517"/>
            <a:ext cx="255048" cy="311245"/>
          </a:xfrm>
          <a:prstGeom prst="rect">
            <a:avLst/>
          </a:prstGeom>
        </p:spPr>
      </p:pic>
      <p:pic>
        <p:nvPicPr>
          <p:cNvPr id="26" name="圖片 25"/>
          <p:cNvPicPr>
            <a:picLocks noChangeAspect="1"/>
          </p:cNvPicPr>
          <p:nvPr/>
        </p:nvPicPr>
        <p:blipFill>
          <a:blip r:embed="rId6"/>
          <a:stretch>
            <a:fillRect/>
          </a:stretch>
        </p:blipFill>
        <p:spPr>
          <a:xfrm>
            <a:off x="2920999" y="2902141"/>
            <a:ext cx="3073687" cy="789767"/>
          </a:xfrm>
          <a:prstGeom prst="rect">
            <a:avLst/>
          </a:prstGeom>
        </p:spPr>
      </p:pic>
      <p:sp>
        <p:nvSpPr>
          <p:cNvPr id="28" name="矩形 27">
            <a:extLst>
              <a:ext uri="{FF2B5EF4-FFF2-40B4-BE49-F238E27FC236}">
                <a16:creationId xmlns:a16="http://schemas.microsoft.com/office/drawing/2014/main" id="{5B860AC1-6E66-4E6F-87EF-D7AF0A0FADCB}"/>
              </a:ext>
            </a:extLst>
          </p:cNvPr>
          <p:cNvSpPr/>
          <p:nvPr/>
        </p:nvSpPr>
        <p:spPr>
          <a:xfrm>
            <a:off x="1738870" y="3690601"/>
            <a:ext cx="6970792" cy="809452"/>
          </a:xfrm>
          <a:prstGeom prst="rect">
            <a:avLst/>
          </a:prstGeom>
        </p:spPr>
        <p:txBody>
          <a:bodyPr wrap="square">
            <a:spAutoFit/>
          </a:bodyPr>
          <a:lstStyle/>
          <a:p>
            <a:pPr>
              <a:lnSpc>
                <a:spcPct val="130000"/>
              </a:lnSpc>
              <a:spcBef>
                <a:spcPts val="600"/>
              </a:spcBef>
            </a:pPr>
            <a:r>
              <a:rPr lang="en-US" altLang="zh-TW" sz="1600" dirty="0">
                <a:solidFill>
                  <a:schemeClr val="tx1">
                    <a:lumMod val="85000"/>
                    <a:lumOff val="15000"/>
                  </a:schemeClr>
                </a:solidFill>
              </a:rPr>
              <a:t>Where</a:t>
            </a:r>
          </a:p>
          <a:p>
            <a:pPr>
              <a:lnSpc>
                <a:spcPct val="130000"/>
              </a:lnSpc>
              <a:spcBef>
                <a:spcPts val="600"/>
              </a:spcBef>
            </a:pPr>
            <a:r>
              <a:rPr lang="en-US" altLang="zh-TW" sz="1600" dirty="0">
                <a:solidFill>
                  <a:schemeClr val="tx1">
                    <a:lumMod val="85000"/>
                    <a:lumOff val="15000"/>
                  </a:schemeClr>
                </a:solidFill>
              </a:rPr>
              <a:t>                         are the corresponding column vectors of     . </a:t>
            </a:r>
          </a:p>
        </p:txBody>
      </p:sp>
      <p:pic>
        <p:nvPicPr>
          <p:cNvPr id="30" name="圖片 29"/>
          <p:cNvPicPr>
            <a:picLocks noChangeAspect="1"/>
          </p:cNvPicPr>
          <p:nvPr/>
        </p:nvPicPr>
        <p:blipFill>
          <a:blip r:embed="rId7"/>
          <a:stretch>
            <a:fillRect/>
          </a:stretch>
        </p:blipFill>
        <p:spPr>
          <a:xfrm>
            <a:off x="2431775" y="3800767"/>
            <a:ext cx="3674000" cy="210352"/>
          </a:xfrm>
          <a:prstGeom prst="rect">
            <a:avLst/>
          </a:prstGeom>
        </p:spPr>
      </p:pic>
      <p:pic>
        <p:nvPicPr>
          <p:cNvPr id="31" name="圖片 30"/>
          <p:cNvPicPr>
            <a:picLocks noChangeAspect="1"/>
          </p:cNvPicPr>
          <p:nvPr/>
        </p:nvPicPr>
        <p:blipFill>
          <a:blip r:embed="rId8"/>
          <a:stretch>
            <a:fillRect/>
          </a:stretch>
        </p:blipFill>
        <p:spPr>
          <a:xfrm>
            <a:off x="6148388" y="3797042"/>
            <a:ext cx="2143125" cy="214077"/>
          </a:xfrm>
          <a:prstGeom prst="rect">
            <a:avLst/>
          </a:prstGeom>
        </p:spPr>
      </p:pic>
      <p:pic>
        <p:nvPicPr>
          <p:cNvPr id="32" name="圖片 31"/>
          <p:cNvPicPr>
            <a:picLocks noChangeAspect="1"/>
          </p:cNvPicPr>
          <p:nvPr/>
        </p:nvPicPr>
        <p:blipFill>
          <a:blip r:embed="rId9"/>
          <a:stretch>
            <a:fillRect/>
          </a:stretch>
        </p:blipFill>
        <p:spPr>
          <a:xfrm>
            <a:off x="1833996" y="4200940"/>
            <a:ext cx="1087003" cy="203351"/>
          </a:xfrm>
          <a:prstGeom prst="rect">
            <a:avLst/>
          </a:prstGeom>
        </p:spPr>
      </p:pic>
      <p:pic>
        <p:nvPicPr>
          <p:cNvPr id="33" name="圖片 32"/>
          <p:cNvPicPr>
            <a:picLocks noChangeAspect="1"/>
          </p:cNvPicPr>
          <p:nvPr/>
        </p:nvPicPr>
        <p:blipFill>
          <a:blip r:embed="rId3"/>
          <a:stretch>
            <a:fillRect/>
          </a:stretch>
        </p:blipFill>
        <p:spPr>
          <a:xfrm>
            <a:off x="6329932" y="4212189"/>
            <a:ext cx="180852" cy="180852"/>
          </a:xfrm>
          <a:prstGeom prst="rect">
            <a:avLst/>
          </a:prstGeom>
        </p:spPr>
      </p:pic>
    </p:spTree>
    <p:extLst>
      <p:ext uri="{BB962C8B-B14F-4D97-AF65-F5344CB8AC3E}">
        <p14:creationId xmlns:p14="http://schemas.microsoft.com/office/powerpoint/2010/main" val="1794325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1EF227F-F971-46C4-8C83-D820A502B67B}"/>
              </a:ext>
            </a:extLst>
          </p:cNvPr>
          <p:cNvSpPr/>
          <p:nvPr/>
        </p:nvSpPr>
        <p:spPr>
          <a:xfrm>
            <a:off x="388823" y="375240"/>
            <a:ext cx="4387740" cy="461665"/>
          </a:xfrm>
          <a:prstGeom prst="rect">
            <a:avLst/>
          </a:prstGeom>
        </p:spPr>
        <p:txBody>
          <a:bodyPr wrap="none">
            <a:spAutoFit/>
          </a:bodyPr>
          <a:lstStyle/>
          <a:p>
            <a:pPr>
              <a:spcAft>
                <a:spcPts val="0"/>
              </a:spcAft>
            </a:pPr>
            <a:r>
              <a:rPr lang="en-US" altLang="zh-CN" sz="2400" b="1" kern="100" dirty="0">
                <a:solidFill>
                  <a:schemeClr val="accent1"/>
                </a:solidFill>
                <a:latin typeface="+mj-lt"/>
                <a:cs typeface="Times New Roman" panose="02020603050405020304" pitchFamily="18" charset="0"/>
              </a:rPr>
              <a:t>Formulation – Element fields</a:t>
            </a:r>
          </a:p>
        </p:txBody>
      </p:sp>
      <p:sp>
        <p:nvSpPr>
          <p:cNvPr id="10" name="矩形 9">
            <a:extLst>
              <a:ext uri="{FF2B5EF4-FFF2-40B4-BE49-F238E27FC236}">
                <a16:creationId xmlns:a16="http://schemas.microsoft.com/office/drawing/2014/main" id="{CE10450C-9C9B-41A8-8B83-4C36E9532438}"/>
              </a:ext>
            </a:extLst>
          </p:cNvPr>
          <p:cNvSpPr/>
          <p:nvPr/>
        </p:nvSpPr>
        <p:spPr>
          <a:xfrm>
            <a:off x="495947" y="1449091"/>
            <a:ext cx="1022888" cy="1022888"/>
          </a:xfrm>
          <a:prstGeom prst="rect">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矩形 10">
            <a:extLst>
              <a:ext uri="{FF2B5EF4-FFF2-40B4-BE49-F238E27FC236}">
                <a16:creationId xmlns:a16="http://schemas.microsoft.com/office/drawing/2014/main" id="{CAF9D752-0B17-4E23-9925-82839F70EC8D}"/>
              </a:ext>
            </a:extLst>
          </p:cNvPr>
          <p:cNvSpPr/>
          <p:nvPr/>
        </p:nvSpPr>
        <p:spPr>
          <a:xfrm>
            <a:off x="1738870" y="1449091"/>
            <a:ext cx="1795684" cy="400110"/>
          </a:xfrm>
          <a:prstGeom prst="rect">
            <a:avLst/>
          </a:prstGeom>
        </p:spPr>
        <p:txBody>
          <a:bodyPr wrap="none">
            <a:spAutoFit/>
          </a:bodyPr>
          <a:lstStyle/>
          <a:p>
            <a:pPr>
              <a:spcAft>
                <a:spcPts val="0"/>
              </a:spcAft>
            </a:pPr>
            <a:r>
              <a:rPr lang="en-US" altLang="zh-TW" sz="2000" kern="100" dirty="0">
                <a:solidFill>
                  <a:schemeClr val="accent1"/>
                </a:solidFill>
                <a:latin typeface="+mj-lt"/>
                <a:cs typeface="Times New Roman" panose="02020603050405020304" pitchFamily="18" charset="0"/>
              </a:rPr>
              <a:t>Element fields</a:t>
            </a:r>
            <a:endParaRPr lang="en-US" altLang="zh-CN" sz="2000" kern="100" dirty="0">
              <a:solidFill>
                <a:schemeClr val="accent1"/>
              </a:solidFill>
              <a:latin typeface="+mj-lt"/>
              <a:cs typeface="Times New Roman" panose="02020603050405020304" pitchFamily="18" charset="0"/>
            </a:endParaRPr>
          </a:p>
        </p:txBody>
      </p:sp>
      <p:sp>
        <p:nvSpPr>
          <p:cNvPr id="12" name="矩形 11">
            <a:extLst>
              <a:ext uri="{FF2B5EF4-FFF2-40B4-BE49-F238E27FC236}">
                <a16:creationId xmlns:a16="http://schemas.microsoft.com/office/drawing/2014/main" id="{5B860AC1-6E66-4E6F-87EF-D7AF0A0FADCB}"/>
              </a:ext>
            </a:extLst>
          </p:cNvPr>
          <p:cNvSpPr/>
          <p:nvPr/>
        </p:nvSpPr>
        <p:spPr>
          <a:xfrm>
            <a:off x="1738870" y="1784100"/>
            <a:ext cx="6970792" cy="386516"/>
          </a:xfrm>
          <a:prstGeom prst="rect">
            <a:avLst/>
          </a:prstGeom>
        </p:spPr>
        <p:txBody>
          <a:bodyPr wrap="square">
            <a:spAutoFit/>
          </a:bodyPr>
          <a:lstStyle/>
          <a:p>
            <a:pPr>
              <a:lnSpc>
                <a:spcPct val="130000"/>
              </a:lnSpc>
              <a:spcBef>
                <a:spcPts val="600"/>
              </a:spcBef>
            </a:pPr>
            <a:r>
              <a:rPr lang="en-US" altLang="zh-TW" sz="1600" dirty="0">
                <a:solidFill>
                  <a:schemeClr val="tx1">
                    <a:lumMod val="85000"/>
                    <a:lumOff val="15000"/>
                  </a:schemeClr>
                </a:solidFill>
              </a:rPr>
              <a:t>By the proposed formulas, the direction field objective        is :  </a:t>
            </a:r>
          </a:p>
        </p:txBody>
      </p:sp>
      <p:grpSp>
        <p:nvGrpSpPr>
          <p:cNvPr id="15" name="组合 1">
            <a:extLst>
              <a:ext uri="{FF2B5EF4-FFF2-40B4-BE49-F238E27FC236}">
                <a16:creationId xmlns:a16="http://schemas.microsoft.com/office/drawing/2014/main" id="{FE11EB82-1FC0-4B3E-8C92-E9D205B27807}"/>
              </a:ext>
            </a:extLst>
          </p:cNvPr>
          <p:cNvGrpSpPr/>
          <p:nvPr/>
        </p:nvGrpSpPr>
        <p:grpSpPr>
          <a:xfrm>
            <a:off x="751388" y="1703379"/>
            <a:ext cx="512006" cy="514311"/>
            <a:chOff x="1087405" y="3965980"/>
            <a:chExt cx="512006" cy="514311"/>
          </a:xfrm>
        </p:grpSpPr>
        <p:sp>
          <p:nvSpPr>
            <p:cNvPr id="16" name="AutoShape 37">
              <a:extLst>
                <a:ext uri="{FF2B5EF4-FFF2-40B4-BE49-F238E27FC236}">
                  <a16:creationId xmlns:a16="http://schemas.microsoft.com/office/drawing/2014/main" id="{C8A346D6-9256-4416-82D7-247C6121B338}"/>
                </a:ext>
              </a:extLst>
            </p:cNvPr>
            <p:cNvSpPr>
              <a:spLocks/>
            </p:cNvSpPr>
            <p:nvPr/>
          </p:nvSpPr>
          <p:spPr bwMode="auto">
            <a:xfrm>
              <a:off x="1087405" y="4014412"/>
              <a:ext cx="465879" cy="465879"/>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7" name="AutoShape 38">
              <a:extLst>
                <a:ext uri="{FF2B5EF4-FFF2-40B4-BE49-F238E27FC236}">
                  <a16:creationId xmlns:a16="http://schemas.microsoft.com/office/drawing/2014/main" id="{8A334FA9-17C8-4041-BF61-66299B03EC60}"/>
                </a:ext>
              </a:extLst>
            </p:cNvPr>
            <p:cNvSpPr>
              <a:spLocks/>
            </p:cNvSpPr>
            <p:nvPr/>
          </p:nvSpPr>
          <p:spPr bwMode="auto">
            <a:xfrm>
              <a:off x="1311119" y="4224289"/>
              <a:ext cx="78415" cy="78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8" name="AutoShape 39">
              <a:extLst>
                <a:ext uri="{FF2B5EF4-FFF2-40B4-BE49-F238E27FC236}">
                  <a16:creationId xmlns:a16="http://schemas.microsoft.com/office/drawing/2014/main" id="{3331AC10-D372-48AC-8FF2-269449A5AD0C}"/>
                </a:ext>
              </a:extLst>
            </p:cNvPr>
            <p:cNvSpPr>
              <a:spLocks/>
            </p:cNvSpPr>
            <p:nvPr/>
          </p:nvSpPr>
          <p:spPr bwMode="auto">
            <a:xfrm>
              <a:off x="1518689" y="3965980"/>
              <a:ext cx="80722" cy="807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9" name="AutoShape 40">
              <a:extLst>
                <a:ext uri="{FF2B5EF4-FFF2-40B4-BE49-F238E27FC236}">
                  <a16:creationId xmlns:a16="http://schemas.microsoft.com/office/drawing/2014/main" id="{CDE32CE9-8A07-4D20-9747-D0FABC5FBF9F}"/>
                </a:ext>
              </a:extLst>
            </p:cNvPr>
            <p:cNvSpPr>
              <a:spLocks/>
            </p:cNvSpPr>
            <p:nvPr/>
          </p:nvSpPr>
          <p:spPr bwMode="auto">
            <a:xfrm>
              <a:off x="1214253" y="4208144"/>
              <a:ext cx="64577" cy="645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0" name="AutoShape 41">
              <a:extLst>
                <a:ext uri="{FF2B5EF4-FFF2-40B4-BE49-F238E27FC236}">
                  <a16:creationId xmlns:a16="http://schemas.microsoft.com/office/drawing/2014/main" id="{4E9C619C-C848-4788-9842-FB4AEE5D14E0}"/>
                </a:ext>
              </a:extLst>
            </p:cNvPr>
            <p:cNvSpPr>
              <a:spLocks/>
            </p:cNvSpPr>
            <p:nvPr/>
          </p:nvSpPr>
          <p:spPr bwMode="auto">
            <a:xfrm>
              <a:off x="1278830" y="4318848"/>
              <a:ext cx="32289" cy="32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1" name="AutoShape 42">
              <a:extLst>
                <a:ext uri="{FF2B5EF4-FFF2-40B4-BE49-F238E27FC236}">
                  <a16:creationId xmlns:a16="http://schemas.microsoft.com/office/drawing/2014/main" id="{CBCB3B26-0676-4699-BED7-502BFA120046}"/>
                </a:ext>
              </a:extLst>
            </p:cNvPr>
            <p:cNvSpPr>
              <a:spLocks/>
            </p:cNvSpPr>
            <p:nvPr/>
          </p:nvSpPr>
          <p:spPr bwMode="auto">
            <a:xfrm>
              <a:off x="1534834" y="4078989"/>
              <a:ext cx="32289" cy="32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pic>
        <p:nvPicPr>
          <p:cNvPr id="24" name="圖片 23"/>
          <p:cNvPicPr>
            <a:picLocks noChangeAspect="1"/>
          </p:cNvPicPr>
          <p:nvPr/>
        </p:nvPicPr>
        <p:blipFill>
          <a:blip r:embed="rId3"/>
          <a:stretch>
            <a:fillRect/>
          </a:stretch>
        </p:blipFill>
        <p:spPr>
          <a:xfrm>
            <a:off x="6339466" y="1848677"/>
            <a:ext cx="255048" cy="311245"/>
          </a:xfrm>
          <a:prstGeom prst="rect">
            <a:avLst/>
          </a:prstGeom>
        </p:spPr>
      </p:pic>
      <p:pic>
        <p:nvPicPr>
          <p:cNvPr id="2" name="圖片 1"/>
          <p:cNvPicPr>
            <a:picLocks noChangeAspect="1"/>
          </p:cNvPicPr>
          <p:nvPr/>
        </p:nvPicPr>
        <p:blipFill>
          <a:blip r:embed="rId4"/>
          <a:stretch>
            <a:fillRect/>
          </a:stretch>
        </p:blipFill>
        <p:spPr>
          <a:xfrm>
            <a:off x="3809042" y="2151218"/>
            <a:ext cx="2140333" cy="293553"/>
          </a:xfrm>
          <a:prstGeom prst="rect">
            <a:avLst/>
          </a:prstGeom>
        </p:spPr>
      </p:pic>
      <p:sp>
        <p:nvSpPr>
          <p:cNvPr id="27" name="矩形 26">
            <a:extLst>
              <a:ext uri="{FF2B5EF4-FFF2-40B4-BE49-F238E27FC236}">
                <a16:creationId xmlns:a16="http://schemas.microsoft.com/office/drawing/2014/main" id="{5B860AC1-6E66-4E6F-87EF-D7AF0A0FADCB}"/>
              </a:ext>
            </a:extLst>
          </p:cNvPr>
          <p:cNvSpPr/>
          <p:nvPr/>
        </p:nvSpPr>
        <p:spPr>
          <a:xfrm>
            <a:off x="1738870" y="2409880"/>
            <a:ext cx="6970792" cy="1052596"/>
          </a:xfrm>
          <a:prstGeom prst="rect">
            <a:avLst/>
          </a:prstGeom>
        </p:spPr>
        <p:txBody>
          <a:bodyPr wrap="square">
            <a:spAutoFit/>
          </a:bodyPr>
          <a:lstStyle/>
          <a:p>
            <a:pPr>
              <a:lnSpc>
                <a:spcPct val="130000"/>
              </a:lnSpc>
              <a:spcBef>
                <a:spcPts val="600"/>
              </a:spcBef>
            </a:pPr>
            <a:r>
              <a:rPr lang="en-US" altLang="zh-TW" sz="1600" dirty="0">
                <a:solidFill>
                  <a:schemeClr val="tx1">
                    <a:lumMod val="85000"/>
                    <a:lumOff val="15000"/>
                  </a:schemeClr>
                </a:solidFill>
              </a:rPr>
              <a:t>Replace the                                     by                               in the three formulas(page 22</a:t>
            </a:r>
            <a:r>
              <a:rPr lang="zh-TW" altLang="en-US" sz="1600" dirty="0">
                <a:solidFill>
                  <a:schemeClr val="tx1">
                    <a:lumMod val="85000"/>
                    <a:lumOff val="15000"/>
                  </a:schemeClr>
                </a:solidFill>
              </a:rPr>
              <a:t>、</a:t>
            </a:r>
            <a:r>
              <a:rPr lang="en-US" altLang="zh-TW" sz="1600" dirty="0">
                <a:solidFill>
                  <a:schemeClr val="tx1">
                    <a:lumMod val="85000"/>
                    <a:lumOff val="15000"/>
                  </a:schemeClr>
                </a:solidFill>
              </a:rPr>
              <a:t>23</a:t>
            </a:r>
            <a:r>
              <a:rPr lang="zh-TW" altLang="en-US" sz="1600" dirty="0">
                <a:solidFill>
                  <a:schemeClr val="tx1">
                    <a:lumMod val="85000"/>
                    <a:lumOff val="15000"/>
                  </a:schemeClr>
                </a:solidFill>
              </a:rPr>
              <a:t>、</a:t>
            </a:r>
            <a:r>
              <a:rPr lang="en-US" altLang="zh-TW" sz="1600" dirty="0">
                <a:solidFill>
                  <a:schemeClr val="tx1">
                    <a:lumMod val="85000"/>
                    <a:lumOff val="15000"/>
                  </a:schemeClr>
                </a:solidFill>
              </a:rPr>
              <a:t>24) and removing         from the formula of field continuity, we represent the scalar field objective        as follows:</a:t>
            </a:r>
          </a:p>
        </p:txBody>
      </p:sp>
      <p:pic>
        <p:nvPicPr>
          <p:cNvPr id="5" name="圖片 4"/>
          <p:cNvPicPr>
            <a:picLocks noChangeAspect="1"/>
          </p:cNvPicPr>
          <p:nvPr/>
        </p:nvPicPr>
        <p:blipFill>
          <a:blip r:embed="rId5"/>
          <a:stretch>
            <a:fillRect/>
          </a:stretch>
        </p:blipFill>
        <p:spPr>
          <a:xfrm>
            <a:off x="2858082" y="2471979"/>
            <a:ext cx="1454543" cy="341523"/>
          </a:xfrm>
          <a:prstGeom prst="rect">
            <a:avLst/>
          </a:prstGeom>
        </p:spPr>
      </p:pic>
      <p:pic>
        <p:nvPicPr>
          <p:cNvPr id="7" name="圖片 6"/>
          <p:cNvPicPr>
            <a:picLocks noChangeAspect="1"/>
          </p:cNvPicPr>
          <p:nvPr/>
        </p:nvPicPr>
        <p:blipFill>
          <a:blip r:embed="rId6"/>
          <a:stretch>
            <a:fillRect/>
          </a:stretch>
        </p:blipFill>
        <p:spPr>
          <a:xfrm>
            <a:off x="4776563" y="2505625"/>
            <a:ext cx="1222637" cy="242045"/>
          </a:xfrm>
          <a:prstGeom prst="rect">
            <a:avLst/>
          </a:prstGeom>
        </p:spPr>
      </p:pic>
      <p:pic>
        <p:nvPicPr>
          <p:cNvPr id="8" name="圖片 7"/>
          <p:cNvPicPr>
            <a:picLocks noChangeAspect="1"/>
          </p:cNvPicPr>
          <p:nvPr/>
        </p:nvPicPr>
        <p:blipFill>
          <a:blip r:embed="rId7"/>
          <a:stretch>
            <a:fillRect/>
          </a:stretch>
        </p:blipFill>
        <p:spPr>
          <a:xfrm>
            <a:off x="3726593" y="2875601"/>
            <a:ext cx="284068" cy="194362"/>
          </a:xfrm>
          <a:prstGeom prst="rect">
            <a:avLst/>
          </a:prstGeom>
        </p:spPr>
      </p:pic>
      <p:pic>
        <p:nvPicPr>
          <p:cNvPr id="29" name="圖片 28"/>
          <p:cNvPicPr>
            <a:picLocks noChangeAspect="1"/>
          </p:cNvPicPr>
          <p:nvPr/>
        </p:nvPicPr>
        <p:blipFill>
          <a:blip r:embed="rId8"/>
          <a:stretch>
            <a:fillRect/>
          </a:stretch>
        </p:blipFill>
        <p:spPr>
          <a:xfrm>
            <a:off x="3534554" y="3163755"/>
            <a:ext cx="239600" cy="290943"/>
          </a:xfrm>
          <a:prstGeom prst="rect">
            <a:avLst/>
          </a:prstGeom>
        </p:spPr>
      </p:pic>
      <p:pic>
        <p:nvPicPr>
          <p:cNvPr id="9" name="圖片 8"/>
          <p:cNvPicPr>
            <a:picLocks noChangeAspect="1"/>
          </p:cNvPicPr>
          <p:nvPr/>
        </p:nvPicPr>
        <p:blipFill>
          <a:blip r:embed="rId9"/>
          <a:stretch>
            <a:fillRect/>
          </a:stretch>
        </p:blipFill>
        <p:spPr>
          <a:xfrm>
            <a:off x="4010661" y="3462476"/>
            <a:ext cx="1737096" cy="280942"/>
          </a:xfrm>
          <a:prstGeom prst="rect">
            <a:avLst/>
          </a:prstGeom>
        </p:spPr>
      </p:pic>
      <p:sp>
        <p:nvSpPr>
          <p:cNvPr id="34" name="矩形 33">
            <a:extLst>
              <a:ext uri="{FF2B5EF4-FFF2-40B4-BE49-F238E27FC236}">
                <a16:creationId xmlns:a16="http://schemas.microsoft.com/office/drawing/2014/main" id="{5B860AC1-6E66-4E6F-87EF-D7AF0A0FADCB}"/>
              </a:ext>
            </a:extLst>
          </p:cNvPr>
          <p:cNvSpPr/>
          <p:nvPr/>
        </p:nvSpPr>
        <p:spPr>
          <a:xfrm>
            <a:off x="1738870" y="3812729"/>
            <a:ext cx="6970792" cy="732508"/>
          </a:xfrm>
          <a:prstGeom prst="rect">
            <a:avLst/>
          </a:prstGeom>
        </p:spPr>
        <p:txBody>
          <a:bodyPr wrap="square">
            <a:spAutoFit/>
          </a:bodyPr>
          <a:lstStyle/>
          <a:p>
            <a:pPr>
              <a:lnSpc>
                <a:spcPct val="130000"/>
              </a:lnSpc>
              <a:spcBef>
                <a:spcPts val="600"/>
              </a:spcBef>
            </a:pPr>
            <a:r>
              <a:rPr lang="en-US" altLang="zh-TW" sz="1600" dirty="0">
                <a:solidFill>
                  <a:schemeClr val="tx1">
                    <a:lumMod val="85000"/>
                    <a:lumOff val="15000"/>
                  </a:schemeClr>
                </a:solidFill>
              </a:rPr>
              <a:t>Note that α and β (both default values =1) are parameters that users can tune for specific scenarios/applications.</a:t>
            </a:r>
          </a:p>
        </p:txBody>
      </p:sp>
    </p:spTree>
    <p:extLst>
      <p:ext uri="{BB962C8B-B14F-4D97-AF65-F5344CB8AC3E}">
        <p14:creationId xmlns:p14="http://schemas.microsoft.com/office/powerpoint/2010/main" val="3021096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1EF227F-F971-46C4-8C83-D820A502B67B}"/>
              </a:ext>
            </a:extLst>
          </p:cNvPr>
          <p:cNvSpPr/>
          <p:nvPr/>
        </p:nvSpPr>
        <p:spPr>
          <a:xfrm>
            <a:off x="388823" y="375240"/>
            <a:ext cx="4387740" cy="461665"/>
          </a:xfrm>
          <a:prstGeom prst="rect">
            <a:avLst/>
          </a:prstGeom>
        </p:spPr>
        <p:txBody>
          <a:bodyPr wrap="none">
            <a:spAutoFit/>
          </a:bodyPr>
          <a:lstStyle/>
          <a:p>
            <a:pPr>
              <a:spcAft>
                <a:spcPts val="0"/>
              </a:spcAft>
            </a:pPr>
            <a:r>
              <a:rPr lang="en-US" altLang="zh-CN" sz="2400" b="1" kern="100" dirty="0">
                <a:solidFill>
                  <a:schemeClr val="accent1"/>
                </a:solidFill>
                <a:latin typeface="+mj-lt"/>
                <a:cs typeface="Times New Roman" panose="02020603050405020304" pitchFamily="18" charset="0"/>
              </a:rPr>
              <a:t>Formulation – Element fields</a:t>
            </a:r>
          </a:p>
        </p:txBody>
      </p:sp>
      <p:sp>
        <p:nvSpPr>
          <p:cNvPr id="10" name="矩形 9">
            <a:extLst>
              <a:ext uri="{FF2B5EF4-FFF2-40B4-BE49-F238E27FC236}">
                <a16:creationId xmlns:a16="http://schemas.microsoft.com/office/drawing/2014/main" id="{CE10450C-9C9B-41A8-8B83-4C36E9532438}"/>
              </a:ext>
            </a:extLst>
          </p:cNvPr>
          <p:cNvSpPr/>
          <p:nvPr/>
        </p:nvSpPr>
        <p:spPr>
          <a:xfrm>
            <a:off x="495947" y="1449091"/>
            <a:ext cx="1022888" cy="1022888"/>
          </a:xfrm>
          <a:prstGeom prst="rect">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矩形 10">
            <a:extLst>
              <a:ext uri="{FF2B5EF4-FFF2-40B4-BE49-F238E27FC236}">
                <a16:creationId xmlns:a16="http://schemas.microsoft.com/office/drawing/2014/main" id="{CAF9D752-0B17-4E23-9925-82839F70EC8D}"/>
              </a:ext>
            </a:extLst>
          </p:cNvPr>
          <p:cNvSpPr/>
          <p:nvPr/>
        </p:nvSpPr>
        <p:spPr>
          <a:xfrm>
            <a:off x="1738870" y="1449091"/>
            <a:ext cx="1795684" cy="400110"/>
          </a:xfrm>
          <a:prstGeom prst="rect">
            <a:avLst/>
          </a:prstGeom>
        </p:spPr>
        <p:txBody>
          <a:bodyPr wrap="none">
            <a:spAutoFit/>
          </a:bodyPr>
          <a:lstStyle/>
          <a:p>
            <a:pPr>
              <a:spcAft>
                <a:spcPts val="0"/>
              </a:spcAft>
            </a:pPr>
            <a:r>
              <a:rPr lang="en-US" altLang="zh-TW" sz="2000" kern="100" dirty="0">
                <a:solidFill>
                  <a:schemeClr val="accent1"/>
                </a:solidFill>
                <a:latin typeface="+mj-lt"/>
                <a:cs typeface="Times New Roman" panose="02020603050405020304" pitchFamily="18" charset="0"/>
              </a:rPr>
              <a:t>Element fields</a:t>
            </a:r>
            <a:endParaRPr lang="en-US" altLang="zh-CN" sz="2000" kern="100" dirty="0">
              <a:solidFill>
                <a:schemeClr val="accent1"/>
              </a:solidFill>
              <a:latin typeface="+mj-lt"/>
              <a:cs typeface="Times New Roman" panose="02020603050405020304" pitchFamily="18" charset="0"/>
            </a:endParaRPr>
          </a:p>
        </p:txBody>
      </p:sp>
      <p:grpSp>
        <p:nvGrpSpPr>
          <p:cNvPr id="15" name="组合 1">
            <a:extLst>
              <a:ext uri="{FF2B5EF4-FFF2-40B4-BE49-F238E27FC236}">
                <a16:creationId xmlns:a16="http://schemas.microsoft.com/office/drawing/2014/main" id="{FE11EB82-1FC0-4B3E-8C92-E9D205B27807}"/>
              </a:ext>
            </a:extLst>
          </p:cNvPr>
          <p:cNvGrpSpPr/>
          <p:nvPr/>
        </p:nvGrpSpPr>
        <p:grpSpPr>
          <a:xfrm>
            <a:off x="751388" y="1703379"/>
            <a:ext cx="512006" cy="514311"/>
            <a:chOff x="1087405" y="3965980"/>
            <a:chExt cx="512006" cy="514311"/>
          </a:xfrm>
        </p:grpSpPr>
        <p:sp>
          <p:nvSpPr>
            <p:cNvPr id="16" name="AutoShape 37">
              <a:extLst>
                <a:ext uri="{FF2B5EF4-FFF2-40B4-BE49-F238E27FC236}">
                  <a16:creationId xmlns:a16="http://schemas.microsoft.com/office/drawing/2014/main" id="{C8A346D6-9256-4416-82D7-247C6121B338}"/>
                </a:ext>
              </a:extLst>
            </p:cNvPr>
            <p:cNvSpPr>
              <a:spLocks/>
            </p:cNvSpPr>
            <p:nvPr/>
          </p:nvSpPr>
          <p:spPr bwMode="auto">
            <a:xfrm>
              <a:off x="1087405" y="4014412"/>
              <a:ext cx="465879" cy="465879"/>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7" name="AutoShape 38">
              <a:extLst>
                <a:ext uri="{FF2B5EF4-FFF2-40B4-BE49-F238E27FC236}">
                  <a16:creationId xmlns:a16="http://schemas.microsoft.com/office/drawing/2014/main" id="{8A334FA9-17C8-4041-BF61-66299B03EC60}"/>
                </a:ext>
              </a:extLst>
            </p:cNvPr>
            <p:cNvSpPr>
              <a:spLocks/>
            </p:cNvSpPr>
            <p:nvPr/>
          </p:nvSpPr>
          <p:spPr bwMode="auto">
            <a:xfrm>
              <a:off x="1311119" y="4224289"/>
              <a:ext cx="78415" cy="78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8" name="AutoShape 39">
              <a:extLst>
                <a:ext uri="{FF2B5EF4-FFF2-40B4-BE49-F238E27FC236}">
                  <a16:creationId xmlns:a16="http://schemas.microsoft.com/office/drawing/2014/main" id="{3331AC10-D372-48AC-8FF2-269449A5AD0C}"/>
                </a:ext>
              </a:extLst>
            </p:cNvPr>
            <p:cNvSpPr>
              <a:spLocks/>
            </p:cNvSpPr>
            <p:nvPr/>
          </p:nvSpPr>
          <p:spPr bwMode="auto">
            <a:xfrm>
              <a:off x="1518689" y="3965980"/>
              <a:ext cx="80722" cy="807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19" name="AutoShape 40">
              <a:extLst>
                <a:ext uri="{FF2B5EF4-FFF2-40B4-BE49-F238E27FC236}">
                  <a16:creationId xmlns:a16="http://schemas.microsoft.com/office/drawing/2014/main" id="{CDE32CE9-8A07-4D20-9747-D0FABC5FBF9F}"/>
                </a:ext>
              </a:extLst>
            </p:cNvPr>
            <p:cNvSpPr>
              <a:spLocks/>
            </p:cNvSpPr>
            <p:nvPr/>
          </p:nvSpPr>
          <p:spPr bwMode="auto">
            <a:xfrm>
              <a:off x="1214253" y="4208144"/>
              <a:ext cx="64577" cy="645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0" name="AutoShape 41">
              <a:extLst>
                <a:ext uri="{FF2B5EF4-FFF2-40B4-BE49-F238E27FC236}">
                  <a16:creationId xmlns:a16="http://schemas.microsoft.com/office/drawing/2014/main" id="{4E9C619C-C848-4788-9842-FB4AEE5D14E0}"/>
                </a:ext>
              </a:extLst>
            </p:cNvPr>
            <p:cNvSpPr>
              <a:spLocks/>
            </p:cNvSpPr>
            <p:nvPr/>
          </p:nvSpPr>
          <p:spPr bwMode="auto">
            <a:xfrm>
              <a:off x="1278830" y="4318848"/>
              <a:ext cx="32289" cy="32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1" name="AutoShape 42">
              <a:extLst>
                <a:ext uri="{FF2B5EF4-FFF2-40B4-BE49-F238E27FC236}">
                  <a16:creationId xmlns:a16="http://schemas.microsoft.com/office/drawing/2014/main" id="{CBCB3B26-0676-4699-BED7-502BFA120046}"/>
                </a:ext>
              </a:extLst>
            </p:cNvPr>
            <p:cNvSpPr>
              <a:spLocks/>
            </p:cNvSpPr>
            <p:nvPr/>
          </p:nvSpPr>
          <p:spPr bwMode="auto">
            <a:xfrm>
              <a:off x="1534834" y="4078989"/>
              <a:ext cx="32289" cy="32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ysClr val="window" lastClr="FFFFFF"/>
            </a:solid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pic>
        <p:nvPicPr>
          <p:cNvPr id="4" name="圖片 3"/>
          <p:cNvPicPr>
            <a:picLocks noChangeAspect="1"/>
          </p:cNvPicPr>
          <p:nvPr/>
        </p:nvPicPr>
        <p:blipFill>
          <a:blip r:embed="rId3"/>
          <a:stretch>
            <a:fillRect/>
          </a:stretch>
        </p:blipFill>
        <p:spPr>
          <a:xfrm>
            <a:off x="4165600" y="1212849"/>
            <a:ext cx="4457701" cy="3547168"/>
          </a:xfrm>
          <a:prstGeom prst="rect">
            <a:avLst/>
          </a:prstGeom>
        </p:spPr>
      </p:pic>
      <p:sp>
        <p:nvSpPr>
          <p:cNvPr id="23" name="矩形 22">
            <a:extLst>
              <a:ext uri="{FF2B5EF4-FFF2-40B4-BE49-F238E27FC236}">
                <a16:creationId xmlns:a16="http://schemas.microsoft.com/office/drawing/2014/main" id="{5B860AC1-6E66-4E6F-87EF-D7AF0A0FADCB}"/>
              </a:ext>
            </a:extLst>
          </p:cNvPr>
          <p:cNvSpPr/>
          <p:nvPr/>
        </p:nvSpPr>
        <p:spPr>
          <a:xfrm>
            <a:off x="1738870" y="1848677"/>
            <a:ext cx="2426730" cy="1372683"/>
          </a:xfrm>
          <a:prstGeom prst="rect">
            <a:avLst/>
          </a:prstGeom>
        </p:spPr>
        <p:txBody>
          <a:bodyPr wrap="square">
            <a:spAutoFit/>
          </a:bodyPr>
          <a:lstStyle/>
          <a:p>
            <a:pPr>
              <a:lnSpc>
                <a:spcPct val="130000"/>
              </a:lnSpc>
              <a:spcBef>
                <a:spcPts val="600"/>
              </a:spcBef>
            </a:pPr>
            <a:r>
              <a:rPr lang="en-US" altLang="zh-TW" sz="1600" dirty="0">
                <a:solidFill>
                  <a:schemeClr val="tx1">
                    <a:lumMod val="85000"/>
                    <a:lumOff val="15000"/>
                  </a:schemeClr>
                </a:solidFill>
              </a:rPr>
              <a:t>By increasing α and β via interface, it can encourage smoother element orientations and scales.</a:t>
            </a:r>
          </a:p>
        </p:txBody>
      </p:sp>
    </p:spTree>
    <p:extLst>
      <p:ext uri="{BB962C8B-B14F-4D97-AF65-F5344CB8AC3E}">
        <p14:creationId xmlns:p14="http://schemas.microsoft.com/office/powerpoint/2010/main" val="3580194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27845620-1BD2-4CB4-A849-1D6F71C83D3D}"/>
              </a:ext>
            </a:extLst>
          </p:cNvPr>
          <p:cNvSpPr/>
          <p:nvPr/>
        </p:nvSpPr>
        <p:spPr>
          <a:xfrm>
            <a:off x="548640" y="522351"/>
            <a:ext cx="8046720" cy="4098798"/>
          </a:xfrm>
          <a:prstGeom prst="rect">
            <a:avLst/>
          </a:prstGeom>
          <a:solidFill>
            <a:schemeClr val="bg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椭圆 14">
            <a:extLst>
              <a:ext uri="{FF2B5EF4-FFF2-40B4-BE49-F238E27FC236}">
                <a16:creationId xmlns:a16="http://schemas.microsoft.com/office/drawing/2014/main" id="{84E5A175-3149-405F-9145-7535715A381B}"/>
              </a:ext>
            </a:extLst>
          </p:cNvPr>
          <p:cNvSpPr/>
          <p:nvPr/>
        </p:nvSpPr>
        <p:spPr>
          <a:xfrm>
            <a:off x="1059299" y="1588576"/>
            <a:ext cx="1796181" cy="1796181"/>
          </a:xfrm>
          <a:prstGeom prst="ellipse">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30" name="矩形 29">
            <a:extLst>
              <a:ext uri="{FF2B5EF4-FFF2-40B4-BE49-F238E27FC236}">
                <a16:creationId xmlns:a16="http://schemas.microsoft.com/office/drawing/2014/main" id="{108EDB90-29AC-41EE-8404-B98F5C9941E8}"/>
              </a:ext>
            </a:extLst>
          </p:cNvPr>
          <p:cNvSpPr/>
          <p:nvPr/>
        </p:nvSpPr>
        <p:spPr>
          <a:xfrm>
            <a:off x="3366139" y="1892552"/>
            <a:ext cx="1595309" cy="646331"/>
          </a:xfrm>
          <a:prstGeom prst="rect">
            <a:avLst/>
          </a:prstGeom>
        </p:spPr>
        <p:txBody>
          <a:bodyPr wrap="none">
            <a:spAutoFit/>
          </a:bodyPr>
          <a:lstStyle/>
          <a:p>
            <a:pPr>
              <a:spcAft>
                <a:spcPts val="0"/>
              </a:spcAft>
            </a:pPr>
            <a:r>
              <a:rPr lang="en-US" altLang="zh-CN" sz="3600" b="1" kern="100" dirty="0">
                <a:solidFill>
                  <a:schemeClr val="accent1"/>
                </a:solidFill>
                <a:latin typeface="+mj-lt"/>
                <a:cs typeface="Times New Roman" panose="02020603050405020304" pitchFamily="18" charset="0"/>
              </a:rPr>
              <a:t>Solver</a:t>
            </a:r>
          </a:p>
        </p:txBody>
      </p:sp>
      <p:sp>
        <p:nvSpPr>
          <p:cNvPr id="20" name="文字方塊 19">
            <a:extLst>
              <a:ext uri="{FF2B5EF4-FFF2-40B4-BE49-F238E27FC236}">
                <a16:creationId xmlns:a16="http://schemas.microsoft.com/office/drawing/2014/main" id="{0C2FF522-4DD6-455F-84E5-F25363B7DACF}"/>
              </a:ext>
            </a:extLst>
          </p:cNvPr>
          <p:cNvSpPr txBox="1"/>
          <p:nvPr/>
        </p:nvSpPr>
        <p:spPr>
          <a:xfrm>
            <a:off x="1281674" y="2061829"/>
            <a:ext cx="1351430" cy="830997"/>
          </a:xfrm>
          <a:prstGeom prst="rect">
            <a:avLst/>
          </a:prstGeom>
          <a:noFill/>
        </p:spPr>
        <p:txBody>
          <a:bodyPr wrap="square">
            <a:spAutoFit/>
          </a:bodyPr>
          <a:lstStyle/>
          <a:p>
            <a:pPr algn="ctr"/>
            <a:r>
              <a:rPr lang="en-US" altLang="zh-CN" sz="4800" b="1" dirty="0">
                <a:solidFill>
                  <a:schemeClr val="bg1"/>
                </a:solidFill>
                <a:latin typeface="+mj-lt"/>
              </a:rPr>
              <a:t>04</a:t>
            </a:r>
            <a:endParaRPr lang="zh-CN" altLang="en-US" sz="4800" b="1" dirty="0">
              <a:solidFill>
                <a:schemeClr val="bg1"/>
              </a:solidFill>
              <a:latin typeface="+mj-lt"/>
            </a:endParaRPr>
          </a:p>
        </p:txBody>
      </p:sp>
    </p:spTree>
    <p:extLst>
      <p:ext uri="{BB962C8B-B14F-4D97-AF65-F5344CB8AC3E}">
        <p14:creationId xmlns:p14="http://schemas.microsoft.com/office/powerpoint/2010/main" val="8787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1EF227F-F971-46C4-8C83-D820A502B67B}"/>
              </a:ext>
            </a:extLst>
          </p:cNvPr>
          <p:cNvSpPr/>
          <p:nvPr/>
        </p:nvSpPr>
        <p:spPr>
          <a:xfrm>
            <a:off x="388823" y="375240"/>
            <a:ext cx="1125629" cy="461665"/>
          </a:xfrm>
          <a:prstGeom prst="rect">
            <a:avLst/>
          </a:prstGeom>
        </p:spPr>
        <p:txBody>
          <a:bodyPr wrap="none">
            <a:spAutoFit/>
          </a:bodyPr>
          <a:lstStyle/>
          <a:p>
            <a:pPr>
              <a:spcAft>
                <a:spcPts val="0"/>
              </a:spcAft>
            </a:pPr>
            <a:r>
              <a:rPr lang="en-US" altLang="zh-CN" sz="2400" b="1" kern="100" dirty="0">
                <a:solidFill>
                  <a:schemeClr val="accent1"/>
                </a:solidFill>
                <a:latin typeface="+mj-lt"/>
                <a:cs typeface="Times New Roman" panose="02020603050405020304" pitchFamily="18" charset="0"/>
              </a:rPr>
              <a:t>Solver</a:t>
            </a:r>
          </a:p>
        </p:txBody>
      </p:sp>
      <p:sp>
        <p:nvSpPr>
          <p:cNvPr id="10" name="矩形 9">
            <a:extLst>
              <a:ext uri="{FF2B5EF4-FFF2-40B4-BE49-F238E27FC236}">
                <a16:creationId xmlns:a16="http://schemas.microsoft.com/office/drawing/2014/main" id="{CE10450C-9C9B-41A8-8B83-4C36E9532438}"/>
              </a:ext>
            </a:extLst>
          </p:cNvPr>
          <p:cNvSpPr/>
          <p:nvPr/>
        </p:nvSpPr>
        <p:spPr>
          <a:xfrm>
            <a:off x="495947" y="1449091"/>
            <a:ext cx="1022888" cy="1022888"/>
          </a:xfrm>
          <a:prstGeom prst="rect">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矩形 10">
            <a:extLst>
              <a:ext uri="{FF2B5EF4-FFF2-40B4-BE49-F238E27FC236}">
                <a16:creationId xmlns:a16="http://schemas.microsoft.com/office/drawing/2014/main" id="{CAF9D752-0B17-4E23-9925-82839F70EC8D}"/>
              </a:ext>
            </a:extLst>
          </p:cNvPr>
          <p:cNvSpPr/>
          <p:nvPr/>
        </p:nvSpPr>
        <p:spPr>
          <a:xfrm>
            <a:off x="1738870" y="1449091"/>
            <a:ext cx="912429" cy="400110"/>
          </a:xfrm>
          <a:prstGeom prst="rect">
            <a:avLst/>
          </a:prstGeom>
        </p:spPr>
        <p:txBody>
          <a:bodyPr wrap="none">
            <a:spAutoFit/>
          </a:bodyPr>
          <a:lstStyle/>
          <a:p>
            <a:pPr>
              <a:spcAft>
                <a:spcPts val="0"/>
              </a:spcAft>
            </a:pPr>
            <a:r>
              <a:rPr lang="en-US" altLang="zh-CN" sz="2000" kern="100" dirty="0">
                <a:solidFill>
                  <a:schemeClr val="accent1"/>
                </a:solidFill>
                <a:latin typeface="+mj-lt"/>
                <a:cs typeface="Times New Roman" panose="02020603050405020304" pitchFamily="18" charset="0"/>
              </a:rPr>
              <a:t>Solver</a:t>
            </a:r>
          </a:p>
        </p:txBody>
      </p:sp>
      <p:grpSp>
        <p:nvGrpSpPr>
          <p:cNvPr id="13" name="Group 69">
            <a:extLst>
              <a:ext uri="{FF2B5EF4-FFF2-40B4-BE49-F238E27FC236}">
                <a16:creationId xmlns:a16="http://schemas.microsoft.com/office/drawing/2014/main" id="{572C29C5-02C0-4097-B815-0C82A22049AB}"/>
              </a:ext>
            </a:extLst>
          </p:cNvPr>
          <p:cNvGrpSpPr/>
          <p:nvPr/>
        </p:nvGrpSpPr>
        <p:grpSpPr>
          <a:xfrm>
            <a:off x="764354" y="1732454"/>
            <a:ext cx="486074" cy="456162"/>
            <a:chOff x="10074275" y="1647825"/>
            <a:chExt cx="464344" cy="435769"/>
          </a:xfrm>
          <a:solidFill>
            <a:sysClr val="window" lastClr="FFFFFF"/>
          </a:solidFill>
        </p:grpSpPr>
        <p:sp>
          <p:nvSpPr>
            <p:cNvPr id="14" name="AutoShape 69">
              <a:extLst>
                <a:ext uri="{FF2B5EF4-FFF2-40B4-BE49-F238E27FC236}">
                  <a16:creationId xmlns:a16="http://schemas.microsoft.com/office/drawing/2014/main" id="{93E145E1-949A-494E-944F-1CAB9BEF0F5F}"/>
                </a:ext>
              </a:extLst>
            </p:cNvPr>
            <p:cNvSpPr>
              <a:spLocks/>
            </p:cNvSpPr>
            <p:nvPr/>
          </p:nvSpPr>
          <p:spPr bwMode="auto">
            <a:xfrm>
              <a:off x="10074275" y="1647825"/>
              <a:ext cx="464344"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2" name="AutoShape 70">
              <a:extLst>
                <a:ext uri="{FF2B5EF4-FFF2-40B4-BE49-F238E27FC236}">
                  <a16:creationId xmlns:a16="http://schemas.microsoft.com/office/drawing/2014/main" id="{51B63D07-B368-4166-B151-47A6D2956B95}"/>
                </a:ext>
              </a:extLst>
            </p:cNvPr>
            <p:cNvSpPr>
              <a:spLocks/>
            </p:cNvSpPr>
            <p:nvPr/>
          </p:nvSpPr>
          <p:spPr bwMode="auto">
            <a:xfrm>
              <a:off x="10291763" y="1734344"/>
              <a:ext cx="873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3" name="AutoShape 71">
              <a:extLst>
                <a:ext uri="{FF2B5EF4-FFF2-40B4-BE49-F238E27FC236}">
                  <a16:creationId xmlns:a16="http://schemas.microsoft.com/office/drawing/2014/main" id="{1F146EB5-B97E-4030-A7B2-0B4CAF1E0D55}"/>
                </a:ext>
              </a:extLst>
            </p:cNvPr>
            <p:cNvSpPr>
              <a:spLocks/>
            </p:cNvSpPr>
            <p:nvPr/>
          </p:nvSpPr>
          <p:spPr bwMode="auto">
            <a:xfrm>
              <a:off x="10291763" y="1778000"/>
              <a:ext cx="87313"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4" name="AutoShape 72">
              <a:extLst>
                <a:ext uri="{FF2B5EF4-FFF2-40B4-BE49-F238E27FC236}">
                  <a16:creationId xmlns:a16="http://schemas.microsoft.com/office/drawing/2014/main" id="{C0F5AA3F-C5B8-47DB-B85F-BA9C7441A540}"/>
                </a:ext>
              </a:extLst>
            </p:cNvPr>
            <p:cNvSpPr>
              <a:spLocks/>
            </p:cNvSpPr>
            <p:nvPr/>
          </p:nvSpPr>
          <p:spPr bwMode="auto">
            <a:xfrm>
              <a:off x="10291763" y="1821657"/>
              <a:ext cx="1889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5" name="AutoShape 73">
              <a:extLst>
                <a:ext uri="{FF2B5EF4-FFF2-40B4-BE49-F238E27FC236}">
                  <a16:creationId xmlns:a16="http://schemas.microsoft.com/office/drawing/2014/main" id="{2CDDB206-BF41-4476-AB19-C78DB5D13637}"/>
                </a:ext>
              </a:extLst>
            </p:cNvPr>
            <p:cNvSpPr>
              <a:spLocks/>
            </p:cNvSpPr>
            <p:nvPr/>
          </p:nvSpPr>
          <p:spPr bwMode="auto">
            <a:xfrm>
              <a:off x="10132219" y="1908969"/>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6" name="AutoShape 74">
              <a:extLst>
                <a:ext uri="{FF2B5EF4-FFF2-40B4-BE49-F238E27FC236}">
                  <a16:creationId xmlns:a16="http://schemas.microsoft.com/office/drawing/2014/main" id="{4193BCB4-5DD5-4CD6-A2A1-812AA401413F}"/>
                </a:ext>
              </a:extLst>
            </p:cNvPr>
            <p:cNvSpPr>
              <a:spLocks/>
            </p:cNvSpPr>
            <p:nvPr/>
          </p:nvSpPr>
          <p:spPr bwMode="auto">
            <a:xfrm>
              <a:off x="10132219" y="1952625"/>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7" name="AutoShape 75">
              <a:extLst>
                <a:ext uri="{FF2B5EF4-FFF2-40B4-BE49-F238E27FC236}">
                  <a16:creationId xmlns:a16="http://schemas.microsoft.com/office/drawing/2014/main" id="{533D3898-09E8-4A12-9C93-0FDD6FB6796B}"/>
                </a:ext>
              </a:extLst>
            </p:cNvPr>
            <p:cNvSpPr>
              <a:spLocks/>
            </p:cNvSpPr>
            <p:nvPr/>
          </p:nvSpPr>
          <p:spPr bwMode="auto">
            <a:xfrm>
              <a:off x="10132219" y="1996282"/>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8" name="AutoShape 76">
              <a:extLst>
                <a:ext uri="{FF2B5EF4-FFF2-40B4-BE49-F238E27FC236}">
                  <a16:creationId xmlns:a16="http://schemas.microsoft.com/office/drawing/2014/main" id="{A8D2438C-281E-4EA9-85D3-341844E96627}"/>
                </a:ext>
              </a:extLst>
            </p:cNvPr>
            <p:cNvSpPr>
              <a:spLocks/>
            </p:cNvSpPr>
            <p:nvPr/>
          </p:nvSpPr>
          <p:spPr bwMode="auto">
            <a:xfrm>
              <a:off x="10132219" y="1865313"/>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9" name="AutoShape 77">
              <a:extLst>
                <a:ext uri="{FF2B5EF4-FFF2-40B4-BE49-F238E27FC236}">
                  <a16:creationId xmlns:a16="http://schemas.microsoft.com/office/drawing/2014/main" id="{A5E2DA34-97AF-4B3D-840D-17AA0517744B}"/>
                </a:ext>
              </a:extLst>
            </p:cNvPr>
            <p:cNvSpPr>
              <a:spLocks/>
            </p:cNvSpPr>
            <p:nvPr/>
          </p:nvSpPr>
          <p:spPr bwMode="auto">
            <a:xfrm>
              <a:off x="10132219" y="1720057"/>
              <a:ext cx="130969"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sp>
        <p:nvSpPr>
          <p:cNvPr id="17" name="矩形 16">
            <a:extLst>
              <a:ext uri="{FF2B5EF4-FFF2-40B4-BE49-F238E27FC236}">
                <a16:creationId xmlns:a16="http://schemas.microsoft.com/office/drawing/2014/main" id="{5B860AC1-6E66-4E6F-87EF-D7AF0A0FADCB}"/>
              </a:ext>
            </a:extLst>
          </p:cNvPr>
          <p:cNvSpPr/>
          <p:nvPr/>
        </p:nvSpPr>
        <p:spPr>
          <a:xfrm>
            <a:off x="1738870" y="1848677"/>
            <a:ext cx="6497080" cy="1052596"/>
          </a:xfrm>
          <a:prstGeom prst="rect">
            <a:avLst/>
          </a:prstGeom>
        </p:spPr>
        <p:txBody>
          <a:bodyPr wrap="square">
            <a:spAutoFit/>
          </a:bodyPr>
          <a:lstStyle/>
          <a:p>
            <a:pPr>
              <a:lnSpc>
                <a:spcPct val="130000"/>
              </a:lnSpc>
              <a:spcBef>
                <a:spcPts val="600"/>
              </a:spcBef>
            </a:pPr>
            <a:r>
              <a:rPr lang="en-US" altLang="zh-TW" sz="1600" dirty="0">
                <a:solidFill>
                  <a:schemeClr val="tx1">
                    <a:lumMod val="85000"/>
                    <a:lumOff val="15000"/>
                  </a:schemeClr>
                </a:solidFill>
              </a:rPr>
              <a:t>They optimize the set of samples for the objectives       and       respectively through a combination of the Lloyd-like method and gradient-based optimization in an iterative way.</a:t>
            </a:r>
          </a:p>
        </p:txBody>
      </p:sp>
      <p:pic>
        <p:nvPicPr>
          <p:cNvPr id="4" name="圖片 3"/>
          <p:cNvPicPr>
            <a:picLocks noChangeAspect="1"/>
          </p:cNvPicPr>
          <p:nvPr/>
        </p:nvPicPr>
        <p:blipFill>
          <a:blip r:embed="rId3"/>
          <a:stretch>
            <a:fillRect/>
          </a:stretch>
        </p:blipFill>
        <p:spPr>
          <a:xfrm>
            <a:off x="6000750" y="1960120"/>
            <a:ext cx="234984" cy="221427"/>
          </a:xfrm>
          <a:prstGeom prst="rect">
            <a:avLst/>
          </a:prstGeom>
        </p:spPr>
      </p:pic>
      <p:pic>
        <p:nvPicPr>
          <p:cNvPr id="6" name="圖片 5"/>
          <p:cNvPicPr>
            <a:picLocks noChangeAspect="1"/>
          </p:cNvPicPr>
          <p:nvPr/>
        </p:nvPicPr>
        <p:blipFill>
          <a:blip r:embed="rId4"/>
          <a:stretch>
            <a:fillRect/>
          </a:stretch>
        </p:blipFill>
        <p:spPr>
          <a:xfrm>
            <a:off x="6640563" y="1959085"/>
            <a:ext cx="253987" cy="276266"/>
          </a:xfrm>
          <a:prstGeom prst="rect">
            <a:avLst/>
          </a:prstGeom>
        </p:spPr>
      </p:pic>
      <p:pic>
        <p:nvPicPr>
          <p:cNvPr id="7" name="圖片 6"/>
          <p:cNvPicPr>
            <a:picLocks noChangeAspect="1"/>
          </p:cNvPicPr>
          <p:nvPr/>
        </p:nvPicPr>
        <p:blipFill>
          <a:blip r:embed="rId5"/>
          <a:stretch>
            <a:fillRect/>
          </a:stretch>
        </p:blipFill>
        <p:spPr>
          <a:xfrm>
            <a:off x="323981" y="3011681"/>
            <a:ext cx="8209009" cy="1795269"/>
          </a:xfrm>
          <a:prstGeom prst="rect">
            <a:avLst/>
          </a:prstGeom>
        </p:spPr>
      </p:pic>
    </p:spTree>
    <p:extLst>
      <p:ext uri="{BB962C8B-B14F-4D97-AF65-F5344CB8AC3E}">
        <p14:creationId xmlns:p14="http://schemas.microsoft.com/office/powerpoint/2010/main" val="3198699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27845620-1BD2-4CB4-A849-1D6F71C83D3D}"/>
              </a:ext>
            </a:extLst>
          </p:cNvPr>
          <p:cNvSpPr/>
          <p:nvPr/>
        </p:nvSpPr>
        <p:spPr>
          <a:xfrm>
            <a:off x="548640" y="522351"/>
            <a:ext cx="8046720" cy="4098798"/>
          </a:xfrm>
          <a:prstGeom prst="rect">
            <a:avLst/>
          </a:prstGeom>
          <a:solidFill>
            <a:schemeClr val="bg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椭圆 14">
            <a:extLst>
              <a:ext uri="{FF2B5EF4-FFF2-40B4-BE49-F238E27FC236}">
                <a16:creationId xmlns:a16="http://schemas.microsoft.com/office/drawing/2014/main" id="{84E5A175-3149-405F-9145-7535715A381B}"/>
              </a:ext>
            </a:extLst>
          </p:cNvPr>
          <p:cNvSpPr/>
          <p:nvPr/>
        </p:nvSpPr>
        <p:spPr>
          <a:xfrm>
            <a:off x="1059299" y="1588576"/>
            <a:ext cx="1796181" cy="1796181"/>
          </a:xfrm>
          <a:prstGeom prst="ellipse">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30" name="矩形 29">
            <a:extLst>
              <a:ext uri="{FF2B5EF4-FFF2-40B4-BE49-F238E27FC236}">
                <a16:creationId xmlns:a16="http://schemas.microsoft.com/office/drawing/2014/main" id="{108EDB90-29AC-41EE-8404-B98F5C9941E8}"/>
              </a:ext>
            </a:extLst>
          </p:cNvPr>
          <p:cNvSpPr/>
          <p:nvPr/>
        </p:nvSpPr>
        <p:spPr>
          <a:xfrm>
            <a:off x="3366139" y="1892552"/>
            <a:ext cx="2877711" cy="646331"/>
          </a:xfrm>
          <a:prstGeom prst="rect">
            <a:avLst/>
          </a:prstGeom>
        </p:spPr>
        <p:txBody>
          <a:bodyPr wrap="none">
            <a:spAutoFit/>
          </a:bodyPr>
          <a:lstStyle/>
          <a:p>
            <a:pPr>
              <a:spcAft>
                <a:spcPts val="0"/>
              </a:spcAft>
            </a:pPr>
            <a:r>
              <a:rPr lang="en-US" altLang="zh-CN" sz="3600" b="1" kern="100" dirty="0">
                <a:solidFill>
                  <a:schemeClr val="accent1"/>
                </a:solidFill>
                <a:latin typeface="+mj-lt"/>
                <a:cs typeface="Times New Roman" panose="02020603050405020304" pitchFamily="18" charset="0"/>
              </a:rPr>
              <a:t>Introduction</a:t>
            </a:r>
          </a:p>
        </p:txBody>
      </p:sp>
      <p:sp>
        <p:nvSpPr>
          <p:cNvPr id="20" name="文字方塊 19">
            <a:extLst>
              <a:ext uri="{FF2B5EF4-FFF2-40B4-BE49-F238E27FC236}">
                <a16:creationId xmlns:a16="http://schemas.microsoft.com/office/drawing/2014/main" id="{0C2FF522-4DD6-455F-84E5-F25363B7DACF}"/>
              </a:ext>
            </a:extLst>
          </p:cNvPr>
          <p:cNvSpPr txBox="1"/>
          <p:nvPr/>
        </p:nvSpPr>
        <p:spPr>
          <a:xfrm>
            <a:off x="1281674" y="2061829"/>
            <a:ext cx="1351430" cy="830997"/>
          </a:xfrm>
          <a:prstGeom prst="rect">
            <a:avLst/>
          </a:prstGeom>
          <a:noFill/>
        </p:spPr>
        <p:txBody>
          <a:bodyPr wrap="square">
            <a:spAutoFit/>
          </a:bodyPr>
          <a:lstStyle/>
          <a:p>
            <a:pPr algn="ctr"/>
            <a:r>
              <a:rPr lang="en-US" altLang="zh-CN" sz="4800" b="1" dirty="0">
                <a:solidFill>
                  <a:schemeClr val="bg1"/>
                </a:solidFill>
                <a:latin typeface="+mj-lt"/>
              </a:rPr>
              <a:t>01</a:t>
            </a:r>
            <a:endParaRPr lang="zh-CN" altLang="en-US" sz="4800" b="1" dirty="0">
              <a:solidFill>
                <a:schemeClr val="bg1"/>
              </a:solidFill>
              <a:latin typeface="+mj-lt"/>
            </a:endParaRPr>
          </a:p>
        </p:txBody>
      </p:sp>
    </p:spTree>
    <p:extLst>
      <p:ext uri="{BB962C8B-B14F-4D97-AF65-F5344CB8AC3E}">
        <p14:creationId xmlns:p14="http://schemas.microsoft.com/office/powerpoint/2010/main" val="261270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1EF227F-F971-46C4-8C83-D820A502B67B}"/>
              </a:ext>
            </a:extLst>
          </p:cNvPr>
          <p:cNvSpPr/>
          <p:nvPr/>
        </p:nvSpPr>
        <p:spPr>
          <a:xfrm>
            <a:off x="388823" y="375240"/>
            <a:ext cx="1125629" cy="461665"/>
          </a:xfrm>
          <a:prstGeom prst="rect">
            <a:avLst/>
          </a:prstGeom>
        </p:spPr>
        <p:txBody>
          <a:bodyPr wrap="none">
            <a:spAutoFit/>
          </a:bodyPr>
          <a:lstStyle/>
          <a:p>
            <a:pPr>
              <a:spcAft>
                <a:spcPts val="0"/>
              </a:spcAft>
            </a:pPr>
            <a:r>
              <a:rPr lang="en-US" altLang="zh-CN" sz="2400" b="1" kern="100" dirty="0">
                <a:solidFill>
                  <a:schemeClr val="accent1"/>
                </a:solidFill>
                <a:latin typeface="+mj-lt"/>
                <a:cs typeface="Times New Roman" panose="02020603050405020304" pitchFamily="18" charset="0"/>
              </a:rPr>
              <a:t>Solver</a:t>
            </a:r>
          </a:p>
        </p:txBody>
      </p:sp>
      <p:sp>
        <p:nvSpPr>
          <p:cNvPr id="10" name="矩形 9">
            <a:extLst>
              <a:ext uri="{FF2B5EF4-FFF2-40B4-BE49-F238E27FC236}">
                <a16:creationId xmlns:a16="http://schemas.microsoft.com/office/drawing/2014/main" id="{CE10450C-9C9B-41A8-8B83-4C36E9532438}"/>
              </a:ext>
            </a:extLst>
          </p:cNvPr>
          <p:cNvSpPr/>
          <p:nvPr/>
        </p:nvSpPr>
        <p:spPr>
          <a:xfrm>
            <a:off x="495947" y="1449091"/>
            <a:ext cx="1022888" cy="1022888"/>
          </a:xfrm>
          <a:prstGeom prst="rect">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矩形 10">
            <a:extLst>
              <a:ext uri="{FF2B5EF4-FFF2-40B4-BE49-F238E27FC236}">
                <a16:creationId xmlns:a16="http://schemas.microsoft.com/office/drawing/2014/main" id="{CAF9D752-0B17-4E23-9925-82839F70EC8D}"/>
              </a:ext>
            </a:extLst>
          </p:cNvPr>
          <p:cNvSpPr/>
          <p:nvPr/>
        </p:nvSpPr>
        <p:spPr>
          <a:xfrm>
            <a:off x="1738870" y="1449091"/>
            <a:ext cx="1526380" cy="400110"/>
          </a:xfrm>
          <a:prstGeom prst="rect">
            <a:avLst/>
          </a:prstGeom>
        </p:spPr>
        <p:txBody>
          <a:bodyPr wrap="none">
            <a:spAutoFit/>
          </a:bodyPr>
          <a:lstStyle/>
          <a:p>
            <a:pPr>
              <a:spcAft>
                <a:spcPts val="0"/>
              </a:spcAft>
            </a:pPr>
            <a:r>
              <a:rPr lang="en-US" altLang="zh-CN" sz="2000" kern="100" dirty="0">
                <a:solidFill>
                  <a:schemeClr val="accent1"/>
                </a:solidFill>
                <a:latin typeface="+mj-lt"/>
                <a:cs typeface="Times New Roman" panose="02020603050405020304" pitchFamily="18" charset="0"/>
              </a:rPr>
              <a:t>Initialization</a:t>
            </a:r>
          </a:p>
        </p:txBody>
      </p:sp>
      <p:grpSp>
        <p:nvGrpSpPr>
          <p:cNvPr id="13" name="Group 69">
            <a:extLst>
              <a:ext uri="{FF2B5EF4-FFF2-40B4-BE49-F238E27FC236}">
                <a16:creationId xmlns:a16="http://schemas.microsoft.com/office/drawing/2014/main" id="{572C29C5-02C0-4097-B815-0C82A22049AB}"/>
              </a:ext>
            </a:extLst>
          </p:cNvPr>
          <p:cNvGrpSpPr/>
          <p:nvPr/>
        </p:nvGrpSpPr>
        <p:grpSpPr>
          <a:xfrm>
            <a:off x="764354" y="1732454"/>
            <a:ext cx="486074" cy="456162"/>
            <a:chOff x="10074275" y="1647825"/>
            <a:chExt cx="464344" cy="435769"/>
          </a:xfrm>
          <a:solidFill>
            <a:sysClr val="window" lastClr="FFFFFF"/>
          </a:solidFill>
        </p:grpSpPr>
        <p:sp>
          <p:nvSpPr>
            <p:cNvPr id="14" name="AutoShape 69">
              <a:extLst>
                <a:ext uri="{FF2B5EF4-FFF2-40B4-BE49-F238E27FC236}">
                  <a16:creationId xmlns:a16="http://schemas.microsoft.com/office/drawing/2014/main" id="{93E145E1-949A-494E-944F-1CAB9BEF0F5F}"/>
                </a:ext>
              </a:extLst>
            </p:cNvPr>
            <p:cNvSpPr>
              <a:spLocks/>
            </p:cNvSpPr>
            <p:nvPr/>
          </p:nvSpPr>
          <p:spPr bwMode="auto">
            <a:xfrm>
              <a:off x="10074275" y="1647825"/>
              <a:ext cx="464344"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2" name="AutoShape 70">
              <a:extLst>
                <a:ext uri="{FF2B5EF4-FFF2-40B4-BE49-F238E27FC236}">
                  <a16:creationId xmlns:a16="http://schemas.microsoft.com/office/drawing/2014/main" id="{51B63D07-B368-4166-B151-47A6D2956B95}"/>
                </a:ext>
              </a:extLst>
            </p:cNvPr>
            <p:cNvSpPr>
              <a:spLocks/>
            </p:cNvSpPr>
            <p:nvPr/>
          </p:nvSpPr>
          <p:spPr bwMode="auto">
            <a:xfrm>
              <a:off x="10291763" y="1734344"/>
              <a:ext cx="873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3" name="AutoShape 71">
              <a:extLst>
                <a:ext uri="{FF2B5EF4-FFF2-40B4-BE49-F238E27FC236}">
                  <a16:creationId xmlns:a16="http://schemas.microsoft.com/office/drawing/2014/main" id="{1F146EB5-B97E-4030-A7B2-0B4CAF1E0D55}"/>
                </a:ext>
              </a:extLst>
            </p:cNvPr>
            <p:cNvSpPr>
              <a:spLocks/>
            </p:cNvSpPr>
            <p:nvPr/>
          </p:nvSpPr>
          <p:spPr bwMode="auto">
            <a:xfrm>
              <a:off x="10291763" y="1778000"/>
              <a:ext cx="87313"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4" name="AutoShape 72">
              <a:extLst>
                <a:ext uri="{FF2B5EF4-FFF2-40B4-BE49-F238E27FC236}">
                  <a16:creationId xmlns:a16="http://schemas.microsoft.com/office/drawing/2014/main" id="{C0F5AA3F-C5B8-47DB-B85F-BA9C7441A540}"/>
                </a:ext>
              </a:extLst>
            </p:cNvPr>
            <p:cNvSpPr>
              <a:spLocks/>
            </p:cNvSpPr>
            <p:nvPr/>
          </p:nvSpPr>
          <p:spPr bwMode="auto">
            <a:xfrm>
              <a:off x="10291763" y="1821657"/>
              <a:ext cx="1889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5" name="AutoShape 73">
              <a:extLst>
                <a:ext uri="{FF2B5EF4-FFF2-40B4-BE49-F238E27FC236}">
                  <a16:creationId xmlns:a16="http://schemas.microsoft.com/office/drawing/2014/main" id="{2CDDB206-BF41-4476-AB19-C78DB5D13637}"/>
                </a:ext>
              </a:extLst>
            </p:cNvPr>
            <p:cNvSpPr>
              <a:spLocks/>
            </p:cNvSpPr>
            <p:nvPr/>
          </p:nvSpPr>
          <p:spPr bwMode="auto">
            <a:xfrm>
              <a:off x="10132219" y="1908969"/>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6" name="AutoShape 74">
              <a:extLst>
                <a:ext uri="{FF2B5EF4-FFF2-40B4-BE49-F238E27FC236}">
                  <a16:creationId xmlns:a16="http://schemas.microsoft.com/office/drawing/2014/main" id="{4193BCB4-5DD5-4CD6-A2A1-812AA401413F}"/>
                </a:ext>
              </a:extLst>
            </p:cNvPr>
            <p:cNvSpPr>
              <a:spLocks/>
            </p:cNvSpPr>
            <p:nvPr/>
          </p:nvSpPr>
          <p:spPr bwMode="auto">
            <a:xfrm>
              <a:off x="10132219" y="1952625"/>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7" name="AutoShape 75">
              <a:extLst>
                <a:ext uri="{FF2B5EF4-FFF2-40B4-BE49-F238E27FC236}">
                  <a16:creationId xmlns:a16="http://schemas.microsoft.com/office/drawing/2014/main" id="{533D3898-09E8-4A12-9C93-0FDD6FB6796B}"/>
                </a:ext>
              </a:extLst>
            </p:cNvPr>
            <p:cNvSpPr>
              <a:spLocks/>
            </p:cNvSpPr>
            <p:nvPr/>
          </p:nvSpPr>
          <p:spPr bwMode="auto">
            <a:xfrm>
              <a:off x="10132219" y="1996282"/>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8" name="AutoShape 76">
              <a:extLst>
                <a:ext uri="{FF2B5EF4-FFF2-40B4-BE49-F238E27FC236}">
                  <a16:creationId xmlns:a16="http://schemas.microsoft.com/office/drawing/2014/main" id="{A8D2438C-281E-4EA9-85D3-341844E96627}"/>
                </a:ext>
              </a:extLst>
            </p:cNvPr>
            <p:cNvSpPr>
              <a:spLocks/>
            </p:cNvSpPr>
            <p:nvPr/>
          </p:nvSpPr>
          <p:spPr bwMode="auto">
            <a:xfrm>
              <a:off x="10132219" y="1865313"/>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9" name="AutoShape 77">
              <a:extLst>
                <a:ext uri="{FF2B5EF4-FFF2-40B4-BE49-F238E27FC236}">
                  <a16:creationId xmlns:a16="http://schemas.microsoft.com/office/drawing/2014/main" id="{A5E2DA34-97AF-4B3D-840D-17AA0517744B}"/>
                </a:ext>
              </a:extLst>
            </p:cNvPr>
            <p:cNvSpPr>
              <a:spLocks/>
            </p:cNvSpPr>
            <p:nvPr/>
          </p:nvSpPr>
          <p:spPr bwMode="auto">
            <a:xfrm>
              <a:off x="10132219" y="1720057"/>
              <a:ext cx="130969"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sp>
        <p:nvSpPr>
          <p:cNvPr id="17" name="矩形 16">
            <a:extLst>
              <a:ext uri="{FF2B5EF4-FFF2-40B4-BE49-F238E27FC236}">
                <a16:creationId xmlns:a16="http://schemas.microsoft.com/office/drawing/2014/main" id="{5B860AC1-6E66-4E6F-87EF-D7AF0A0FADCB}"/>
              </a:ext>
            </a:extLst>
          </p:cNvPr>
          <p:cNvSpPr/>
          <p:nvPr/>
        </p:nvSpPr>
        <p:spPr>
          <a:xfrm>
            <a:off x="1738870" y="1848677"/>
            <a:ext cx="6497080" cy="1346779"/>
          </a:xfrm>
          <a:prstGeom prst="rect">
            <a:avLst/>
          </a:prstGeom>
        </p:spPr>
        <p:txBody>
          <a:bodyPr wrap="square">
            <a:spAutoFit/>
          </a:bodyPr>
          <a:lstStyle/>
          <a:p>
            <a:pPr>
              <a:lnSpc>
                <a:spcPct val="130000"/>
              </a:lnSpc>
              <a:spcBef>
                <a:spcPts val="600"/>
              </a:spcBef>
            </a:pPr>
            <a:r>
              <a:rPr lang="en-US" altLang="zh-TW" sz="1600" dirty="0">
                <a:solidFill>
                  <a:schemeClr val="tx1">
                    <a:lumMod val="85000"/>
                    <a:lumOff val="15000"/>
                  </a:schemeClr>
                </a:solidFill>
              </a:rPr>
              <a:t>They randomly place individual elements into the output domain, and the orientations and scales of samples of each element are initially set to the stroke direction and brush size captured in the closest user-specified domain point to the element.</a:t>
            </a:r>
          </a:p>
        </p:txBody>
      </p:sp>
    </p:spTree>
    <p:extLst>
      <p:ext uri="{BB962C8B-B14F-4D97-AF65-F5344CB8AC3E}">
        <p14:creationId xmlns:p14="http://schemas.microsoft.com/office/powerpoint/2010/main" val="3076901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1EF227F-F971-46C4-8C83-D820A502B67B}"/>
              </a:ext>
            </a:extLst>
          </p:cNvPr>
          <p:cNvSpPr/>
          <p:nvPr/>
        </p:nvSpPr>
        <p:spPr>
          <a:xfrm>
            <a:off x="388823" y="375240"/>
            <a:ext cx="1125629" cy="461665"/>
          </a:xfrm>
          <a:prstGeom prst="rect">
            <a:avLst/>
          </a:prstGeom>
        </p:spPr>
        <p:txBody>
          <a:bodyPr wrap="none">
            <a:spAutoFit/>
          </a:bodyPr>
          <a:lstStyle/>
          <a:p>
            <a:pPr>
              <a:spcAft>
                <a:spcPts val="0"/>
              </a:spcAft>
            </a:pPr>
            <a:r>
              <a:rPr lang="en-US" altLang="zh-CN" sz="2400" b="1" kern="100" dirty="0">
                <a:solidFill>
                  <a:schemeClr val="accent1"/>
                </a:solidFill>
                <a:latin typeface="+mj-lt"/>
                <a:cs typeface="Times New Roman" panose="02020603050405020304" pitchFamily="18" charset="0"/>
              </a:rPr>
              <a:t>Solver</a:t>
            </a:r>
          </a:p>
        </p:txBody>
      </p:sp>
      <p:sp>
        <p:nvSpPr>
          <p:cNvPr id="10" name="矩形 9">
            <a:extLst>
              <a:ext uri="{FF2B5EF4-FFF2-40B4-BE49-F238E27FC236}">
                <a16:creationId xmlns:a16="http://schemas.microsoft.com/office/drawing/2014/main" id="{CE10450C-9C9B-41A8-8B83-4C36E9532438}"/>
              </a:ext>
            </a:extLst>
          </p:cNvPr>
          <p:cNvSpPr/>
          <p:nvPr/>
        </p:nvSpPr>
        <p:spPr>
          <a:xfrm>
            <a:off x="495947" y="1449091"/>
            <a:ext cx="1022888" cy="1022888"/>
          </a:xfrm>
          <a:prstGeom prst="rect">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矩形 10">
            <a:extLst>
              <a:ext uri="{FF2B5EF4-FFF2-40B4-BE49-F238E27FC236}">
                <a16:creationId xmlns:a16="http://schemas.microsoft.com/office/drawing/2014/main" id="{CAF9D752-0B17-4E23-9925-82839F70EC8D}"/>
              </a:ext>
            </a:extLst>
          </p:cNvPr>
          <p:cNvSpPr/>
          <p:nvPr/>
        </p:nvSpPr>
        <p:spPr>
          <a:xfrm>
            <a:off x="1738870" y="1449091"/>
            <a:ext cx="1237839" cy="400110"/>
          </a:xfrm>
          <a:prstGeom prst="rect">
            <a:avLst/>
          </a:prstGeom>
        </p:spPr>
        <p:txBody>
          <a:bodyPr wrap="none">
            <a:spAutoFit/>
          </a:bodyPr>
          <a:lstStyle/>
          <a:p>
            <a:pPr>
              <a:spcAft>
                <a:spcPts val="0"/>
              </a:spcAft>
            </a:pPr>
            <a:r>
              <a:rPr lang="en-US" altLang="zh-CN" sz="2000" kern="100" dirty="0">
                <a:solidFill>
                  <a:schemeClr val="accent1"/>
                </a:solidFill>
                <a:latin typeface="+mj-lt"/>
                <a:cs typeface="Times New Roman" panose="02020603050405020304" pitchFamily="18" charset="0"/>
              </a:rPr>
              <a:t>Iterations</a:t>
            </a:r>
          </a:p>
        </p:txBody>
      </p:sp>
      <p:grpSp>
        <p:nvGrpSpPr>
          <p:cNvPr id="13" name="Group 69">
            <a:extLst>
              <a:ext uri="{FF2B5EF4-FFF2-40B4-BE49-F238E27FC236}">
                <a16:creationId xmlns:a16="http://schemas.microsoft.com/office/drawing/2014/main" id="{572C29C5-02C0-4097-B815-0C82A22049AB}"/>
              </a:ext>
            </a:extLst>
          </p:cNvPr>
          <p:cNvGrpSpPr/>
          <p:nvPr/>
        </p:nvGrpSpPr>
        <p:grpSpPr>
          <a:xfrm>
            <a:off x="764354" y="1732454"/>
            <a:ext cx="486074" cy="456162"/>
            <a:chOff x="10074275" y="1647825"/>
            <a:chExt cx="464344" cy="435769"/>
          </a:xfrm>
          <a:solidFill>
            <a:sysClr val="window" lastClr="FFFFFF"/>
          </a:solidFill>
        </p:grpSpPr>
        <p:sp>
          <p:nvSpPr>
            <p:cNvPr id="14" name="AutoShape 69">
              <a:extLst>
                <a:ext uri="{FF2B5EF4-FFF2-40B4-BE49-F238E27FC236}">
                  <a16:creationId xmlns:a16="http://schemas.microsoft.com/office/drawing/2014/main" id="{93E145E1-949A-494E-944F-1CAB9BEF0F5F}"/>
                </a:ext>
              </a:extLst>
            </p:cNvPr>
            <p:cNvSpPr>
              <a:spLocks/>
            </p:cNvSpPr>
            <p:nvPr/>
          </p:nvSpPr>
          <p:spPr bwMode="auto">
            <a:xfrm>
              <a:off x="10074275" y="1647825"/>
              <a:ext cx="464344"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2" name="AutoShape 70">
              <a:extLst>
                <a:ext uri="{FF2B5EF4-FFF2-40B4-BE49-F238E27FC236}">
                  <a16:creationId xmlns:a16="http://schemas.microsoft.com/office/drawing/2014/main" id="{51B63D07-B368-4166-B151-47A6D2956B95}"/>
                </a:ext>
              </a:extLst>
            </p:cNvPr>
            <p:cNvSpPr>
              <a:spLocks/>
            </p:cNvSpPr>
            <p:nvPr/>
          </p:nvSpPr>
          <p:spPr bwMode="auto">
            <a:xfrm>
              <a:off x="10291763" y="1734344"/>
              <a:ext cx="873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3" name="AutoShape 71">
              <a:extLst>
                <a:ext uri="{FF2B5EF4-FFF2-40B4-BE49-F238E27FC236}">
                  <a16:creationId xmlns:a16="http://schemas.microsoft.com/office/drawing/2014/main" id="{1F146EB5-B97E-4030-A7B2-0B4CAF1E0D55}"/>
                </a:ext>
              </a:extLst>
            </p:cNvPr>
            <p:cNvSpPr>
              <a:spLocks/>
            </p:cNvSpPr>
            <p:nvPr/>
          </p:nvSpPr>
          <p:spPr bwMode="auto">
            <a:xfrm>
              <a:off x="10291763" y="1778000"/>
              <a:ext cx="87313"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4" name="AutoShape 72">
              <a:extLst>
                <a:ext uri="{FF2B5EF4-FFF2-40B4-BE49-F238E27FC236}">
                  <a16:creationId xmlns:a16="http://schemas.microsoft.com/office/drawing/2014/main" id="{C0F5AA3F-C5B8-47DB-B85F-BA9C7441A540}"/>
                </a:ext>
              </a:extLst>
            </p:cNvPr>
            <p:cNvSpPr>
              <a:spLocks/>
            </p:cNvSpPr>
            <p:nvPr/>
          </p:nvSpPr>
          <p:spPr bwMode="auto">
            <a:xfrm>
              <a:off x="10291763" y="1821657"/>
              <a:ext cx="1889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5" name="AutoShape 73">
              <a:extLst>
                <a:ext uri="{FF2B5EF4-FFF2-40B4-BE49-F238E27FC236}">
                  <a16:creationId xmlns:a16="http://schemas.microsoft.com/office/drawing/2014/main" id="{2CDDB206-BF41-4476-AB19-C78DB5D13637}"/>
                </a:ext>
              </a:extLst>
            </p:cNvPr>
            <p:cNvSpPr>
              <a:spLocks/>
            </p:cNvSpPr>
            <p:nvPr/>
          </p:nvSpPr>
          <p:spPr bwMode="auto">
            <a:xfrm>
              <a:off x="10132219" y="1908969"/>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6" name="AutoShape 74">
              <a:extLst>
                <a:ext uri="{FF2B5EF4-FFF2-40B4-BE49-F238E27FC236}">
                  <a16:creationId xmlns:a16="http://schemas.microsoft.com/office/drawing/2014/main" id="{4193BCB4-5DD5-4CD6-A2A1-812AA401413F}"/>
                </a:ext>
              </a:extLst>
            </p:cNvPr>
            <p:cNvSpPr>
              <a:spLocks/>
            </p:cNvSpPr>
            <p:nvPr/>
          </p:nvSpPr>
          <p:spPr bwMode="auto">
            <a:xfrm>
              <a:off x="10132219" y="1952625"/>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7" name="AutoShape 75">
              <a:extLst>
                <a:ext uri="{FF2B5EF4-FFF2-40B4-BE49-F238E27FC236}">
                  <a16:creationId xmlns:a16="http://schemas.microsoft.com/office/drawing/2014/main" id="{533D3898-09E8-4A12-9C93-0FDD6FB6796B}"/>
                </a:ext>
              </a:extLst>
            </p:cNvPr>
            <p:cNvSpPr>
              <a:spLocks/>
            </p:cNvSpPr>
            <p:nvPr/>
          </p:nvSpPr>
          <p:spPr bwMode="auto">
            <a:xfrm>
              <a:off x="10132219" y="1996282"/>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8" name="AutoShape 76">
              <a:extLst>
                <a:ext uri="{FF2B5EF4-FFF2-40B4-BE49-F238E27FC236}">
                  <a16:creationId xmlns:a16="http://schemas.microsoft.com/office/drawing/2014/main" id="{A8D2438C-281E-4EA9-85D3-341844E96627}"/>
                </a:ext>
              </a:extLst>
            </p:cNvPr>
            <p:cNvSpPr>
              <a:spLocks/>
            </p:cNvSpPr>
            <p:nvPr/>
          </p:nvSpPr>
          <p:spPr bwMode="auto">
            <a:xfrm>
              <a:off x="10132219" y="1865313"/>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9" name="AutoShape 77">
              <a:extLst>
                <a:ext uri="{FF2B5EF4-FFF2-40B4-BE49-F238E27FC236}">
                  <a16:creationId xmlns:a16="http://schemas.microsoft.com/office/drawing/2014/main" id="{A5E2DA34-97AF-4B3D-840D-17AA0517744B}"/>
                </a:ext>
              </a:extLst>
            </p:cNvPr>
            <p:cNvSpPr>
              <a:spLocks/>
            </p:cNvSpPr>
            <p:nvPr/>
          </p:nvSpPr>
          <p:spPr bwMode="auto">
            <a:xfrm>
              <a:off x="10132219" y="1720057"/>
              <a:ext cx="130969"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sp>
        <p:nvSpPr>
          <p:cNvPr id="17" name="矩形 16">
            <a:extLst>
              <a:ext uri="{FF2B5EF4-FFF2-40B4-BE49-F238E27FC236}">
                <a16:creationId xmlns:a16="http://schemas.microsoft.com/office/drawing/2014/main" id="{5B860AC1-6E66-4E6F-87EF-D7AF0A0FADCB}"/>
              </a:ext>
            </a:extLst>
          </p:cNvPr>
          <p:cNvSpPr/>
          <p:nvPr/>
        </p:nvSpPr>
        <p:spPr>
          <a:xfrm>
            <a:off x="1738870" y="1848677"/>
            <a:ext cx="6497080" cy="2409890"/>
          </a:xfrm>
          <a:prstGeom prst="rect">
            <a:avLst/>
          </a:prstGeom>
        </p:spPr>
        <p:txBody>
          <a:bodyPr wrap="square">
            <a:spAutoFit/>
          </a:bodyPr>
          <a:lstStyle/>
          <a:p>
            <a:pPr>
              <a:lnSpc>
                <a:spcPct val="130000"/>
              </a:lnSpc>
              <a:spcBef>
                <a:spcPts val="600"/>
              </a:spcBef>
            </a:pPr>
            <a:r>
              <a:rPr lang="en-US" altLang="zh-TW" sz="1600" dirty="0">
                <a:solidFill>
                  <a:schemeClr val="tx1">
                    <a:lumMod val="85000"/>
                    <a:lumOff val="15000"/>
                  </a:schemeClr>
                </a:solidFill>
              </a:rPr>
              <a:t>In each iteration, they take a distribution step, an orientation step, and a scale step for different objectives, and each step optimizes  only  one  variable(p, o, or c) at  a  time.</a:t>
            </a:r>
          </a:p>
          <a:p>
            <a:pPr>
              <a:lnSpc>
                <a:spcPct val="130000"/>
              </a:lnSpc>
              <a:spcBef>
                <a:spcPts val="600"/>
              </a:spcBef>
            </a:pPr>
            <a:r>
              <a:rPr lang="en-US" altLang="zh-TW" sz="1600" dirty="0">
                <a:solidFill>
                  <a:schemeClr val="tx1">
                    <a:lumMod val="85000"/>
                    <a:lumOff val="15000"/>
                  </a:schemeClr>
                </a:solidFill>
              </a:rPr>
              <a:t>At the  beginning,  each  sample’s  neighborhood  is  built  via  the power diagram. Based on this, they first carry out the scale step for       and then run the orientation step for      . The distribution step is fulfilled for      at the end of each iteration.</a:t>
            </a:r>
          </a:p>
        </p:txBody>
      </p:sp>
      <p:pic>
        <p:nvPicPr>
          <p:cNvPr id="2" name="圖片 1"/>
          <p:cNvPicPr>
            <a:picLocks noChangeAspect="1"/>
          </p:cNvPicPr>
          <p:nvPr/>
        </p:nvPicPr>
        <p:blipFill>
          <a:blip r:embed="rId3"/>
          <a:stretch>
            <a:fillRect/>
          </a:stretch>
        </p:blipFill>
        <p:spPr>
          <a:xfrm>
            <a:off x="6779775" y="3302000"/>
            <a:ext cx="203672" cy="265158"/>
          </a:xfrm>
          <a:prstGeom prst="rect">
            <a:avLst/>
          </a:prstGeom>
        </p:spPr>
      </p:pic>
      <p:pic>
        <p:nvPicPr>
          <p:cNvPr id="4" name="圖片 3"/>
          <p:cNvPicPr>
            <a:picLocks noChangeAspect="1"/>
          </p:cNvPicPr>
          <p:nvPr/>
        </p:nvPicPr>
        <p:blipFill>
          <a:blip r:embed="rId4"/>
          <a:stretch>
            <a:fillRect/>
          </a:stretch>
        </p:blipFill>
        <p:spPr>
          <a:xfrm>
            <a:off x="3764854" y="3613149"/>
            <a:ext cx="224572" cy="277861"/>
          </a:xfrm>
          <a:prstGeom prst="rect">
            <a:avLst/>
          </a:prstGeom>
        </p:spPr>
      </p:pic>
      <p:pic>
        <p:nvPicPr>
          <p:cNvPr id="5" name="圖片 4"/>
          <p:cNvPicPr>
            <a:picLocks noChangeAspect="1"/>
          </p:cNvPicPr>
          <p:nvPr/>
        </p:nvPicPr>
        <p:blipFill>
          <a:blip r:embed="rId5"/>
          <a:stretch>
            <a:fillRect/>
          </a:stretch>
        </p:blipFill>
        <p:spPr>
          <a:xfrm>
            <a:off x="6926969" y="3657600"/>
            <a:ext cx="192800" cy="188944"/>
          </a:xfrm>
          <a:prstGeom prst="rect">
            <a:avLst/>
          </a:prstGeom>
        </p:spPr>
      </p:pic>
    </p:spTree>
    <p:extLst>
      <p:ext uri="{BB962C8B-B14F-4D97-AF65-F5344CB8AC3E}">
        <p14:creationId xmlns:p14="http://schemas.microsoft.com/office/powerpoint/2010/main" val="549200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1EF227F-F971-46C4-8C83-D820A502B67B}"/>
              </a:ext>
            </a:extLst>
          </p:cNvPr>
          <p:cNvSpPr/>
          <p:nvPr/>
        </p:nvSpPr>
        <p:spPr>
          <a:xfrm>
            <a:off x="388823" y="375240"/>
            <a:ext cx="1125629" cy="461665"/>
          </a:xfrm>
          <a:prstGeom prst="rect">
            <a:avLst/>
          </a:prstGeom>
        </p:spPr>
        <p:txBody>
          <a:bodyPr wrap="none">
            <a:spAutoFit/>
          </a:bodyPr>
          <a:lstStyle/>
          <a:p>
            <a:pPr>
              <a:spcAft>
                <a:spcPts val="0"/>
              </a:spcAft>
            </a:pPr>
            <a:r>
              <a:rPr lang="en-US" altLang="zh-CN" sz="2400" b="1" kern="100" dirty="0">
                <a:solidFill>
                  <a:schemeClr val="accent1"/>
                </a:solidFill>
                <a:latin typeface="+mj-lt"/>
                <a:cs typeface="Times New Roman" panose="02020603050405020304" pitchFamily="18" charset="0"/>
              </a:rPr>
              <a:t>Solver</a:t>
            </a:r>
          </a:p>
        </p:txBody>
      </p:sp>
      <p:sp>
        <p:nvSpPr>
          <p:cNvPr id="10" name="矩形 9">
            <a:extLst>
              <a:ext uri="{FF2B5EF4-FFF2-40B4-BE49-F238E27FC236}">
                <a16:creationId xmlns:a16="http://schemas.microsoft.com/office/drawing/2014/main" id="{CE10450C-9C9B-41A8-8B83-4C36E9532438}"/>
              </a:ext>
            </a:extLst>
          </p:cNvPr>
          <p:cNvSpPr/>
          <p:nvPr/>
        </p:nvSpPr>
        <p:spPr>
          <a:xfrm>
            <a:off x="495947" y="1449091"/>
            <a:ext cx="1022888" cy="1022888"/>
          </a:xfrm>
          <a:prstGeom prst="rect">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矩形 10">
            <a:extLst>
              <a:ext uri="{FF2B5EF4-FFF2-40B4-BE49-F238E27FC236}">
                <a16:creationId xmlns:a16="http://schemas.microsoft.com/office/drawing/2014/main" id="{CAF9D752-0B17-4E23-9925-82839F70EC8D}"/>
              </a:ext>
            </a:extLst>
          </p:cNvPr>
          <p:cNvSpPr/>
          <p:nvPr/>
        </p:nvSpPr>
        <p:spPr>
          <a:xfrm>
            <a:off x="1738870" y="1449091"/>
            <a:ext cx="1237839" cy="400110"/>
          </a:xfrm>
          <a:prstGeom prst="rect">
            <a:avLst/>
          </a:prstGeom>
        </p:spPr>
        <p:txBody>
          <a:bodyPr wrap="none">
            <a:spAutoFit/>
          </a:bodyPr>
          <a:lstStyle/>
          <a:p>
            <a:pPr>
              <a:spcAft>
                <a:spcPts val="0"/>
              </a:spcAft>
            </a:pPr>
            <a:r>
              <a:rPr lang="en-US" altLang="zh-CN" sz="2000" kern="100" dirty="0">
                <a:solidFill>
                  <a:schemeClr val="accent1"/>
                </a:solidFill>
                <a:latin typeface="+mj-lt"/>
                <a:cs typeface="Times New Roman" panose="02020603050405020304" pitchFamily="18" charset="0"/>
              </a:rPr>
              <a:t>Iterations</a:t>
            </a:r>
          </a:p>
        </p:txBody>
      </p:sp>
      <p:grpSp>
        <p:nvGrpSpPr>
          <p:cNvPr id="13" name="Group 69">
            <a:extLst>
              <a:ext uri="{FF2B5EF4-FFF2-40B4-BE49-F238E27FC236}">
                <a16:creationId xmlns:a16="http://schemas.microsoft.com/office/drawing/2014/main" id="{572C29C5-02C0-4097-B815-0C82A22049AB}"/>
              </a:ext>
            </a:extLst>
          </p:cNvPr>
          <p:cNvGrpSpPr/>
          <p:nvPr/>
        </p:nvGrpSpPr>
        <p:grpSpPr>
          <a:xfrm>
            <a:off x="764354" y="1732454"/>
            <a:ext cx="486074" cy="456162"/>
            <a:chOff x="10074275" y="1647825"/>
            <a:chExt cx="464344" cy="435769"/>
          </a:xfrm>
          <a:solidFill>
            <a:sysClr val="window" lastClr="FFFFFF"/>
          </a:solidFill>
        </p:grpSpPr>
        <p:sp>
          <p:nvSpPr>
            <p:cNvPr id="14" name="AutoShape 69">
              <a:extLst>
                <a:ext uri="{FF2B5EF4-FFF2-40B4-BE49-F238E27FC236}">
                  <a16:creationId xmlns:a16="http://schemas.microsoft.com/office/drawing/2014/main" id="{93E145E1-949A-494E-944F-1CAB9BEF0F5F}"/>
                </a:ext>
              </a:extLst>
            </p:cNvPr>
            <p:cNvSpPr>
              <a:spLocks/>
            </p:cNvSpPr>
            <p:nvPr/>
          </p:nvSpPr>
          <p:spPr bwMode="auto">
            <a:xfrm>
              <a:off x="10074275" y="1647825"/>
              <a:ext cx="464344"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2" name="AutoShape 70">
              <a:extLst>
                <a:ext uri="{FF2B5EF4-FFF2-40B4-BE49-F238E27FC236}">
                  <a16:creationId xmlns:a16="http://schemas.microsoft.com/office/drawing/2014/main" id="{51B63D07-B368-4166-B151-47A6D2956B95}"/>
                </a:ext>
              </a:extLst>
            </p:cNvPr>
            <p:cNvSpPr>
              <a:spLocks/>
            </p:cNvSpPr>
            <p:nvPr/>
          </p:nvSpPr>
          <p:spPr bwMode="auto">
            <a:xfrm>
              <a:off x="10291763" y="1734344"/>
              <a:ext cx="873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3" name="AutoShape 71">
              <a:extLst>
                <a:ext uri="{FF2B5EF4-FFF2-40B4-BE49-F238E27FC236}">
                  <a16:creationId xmlns:a16="http://schemas.microsoft.com/office/drawing/2014/main" id="{1F146EB5-B97E-4030-A7B2-0B4CAF1E0D55}"/>
                </a:ext>
              </a:extLst>
            </p:cNvPr>
            <p:cNvSpPr>
              <a:spLocks/>
            </p:cNvSpPr>
            <p:nvPr/>
          </p:nvSpPr>
          <p:spPr bwMode="auto">
            <a:xfrm>
              <a:off x="10291763" y="1778000"/>
              <a:ext cx="87313"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4" name="AutoShape 72">
              <a:extLst>
                <a:ext uri="{FF2B5EF4-FFF2-40B4-BE49-F238E27FC236}">
                  <a16:creationId xmlns:a16="http://schemas.microsoft.com/office/drawing/2014/main" id="{C0F5AA3F-C5B8-47DB-B85F-BA9C7441A540}"/>
                </a:ext>
              </a:extLst>
            </p:cNvPr>
            <p:cNvSpPr>
              <a:spLocks/>
            </p:cNvSpPr>
            <p:nvPr/>
          </p:nvSpPr>
          <p:spPr bwMode="auto">
            <a:xfrm>
              <a:off x="10291763" y="1821657"/>
              <a:ext cx="1889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5" name="AutoShape 73">
              <a:extLst>
                <a:ext uri="{FF2B5EF4-FFF2-40B4-BE49-F238E27FC236}">
                  <a16:creationId xmlns:a16="http://schemas.microsoft.com/office/drawing/2014/main" id="{2CDDB206-BF41-4476-AB19-C78DB5D13637}"/>
                </a:ext>
              </a:extLst>
            </p:cNvPr>
            <p:cNvSpPr>
              <a:spLocks/>
            </p:cNvSpPr>
            <p:nvPr/>
          </p:nvSpPr>
          <p:spPr bwMode="auto">
            <a:xfrm>
              <a:off x="10132219" y="1908969"/>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6" name="AutoShape 74">
              <a:extLst>
                <a:ext uri="{FF2B5EF4-FFF2-40B4-BE49-F238E27FC236}">
                  <a16:creationId xmlns:a16="http://schemas.microsoft.com/office/drawing/2014/main" id="{4193BCB4-5DD5-4CD6-A2A1-812AA401413F}"/>
                </a:ext>
              </a:extLst>
            </p:cNvPr>
            <p:cNvSpPr>
              <a:spLocks/>
            </p:cNvSpPr>
            <p:nvPr/>
          </p:nvSpPr>
          <p:spPr bwMode="auto">
            <a:xfrm>
              <a:off x="10132219" y="1952625"/>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7" name="AutoShape 75">
              <a:extLst>
                <a:ext uri="{FF2B5EF4-FFF2-40B4-BE49-F238E27FC236}">
                  <a16:creationId xmlns:a16="http://schemas.microsoft.com/office/drawing/2014/main" id="{533D3898-09E8-4A12-9C93-0FDD6FB6796B}"/>
                </a:ext>
              </a:extLst>
            </p:cNvPr>
            <p:cNvSpPr>
              <a:spLocks/>
            </p:cNvSpPr>
            <p:nvPr/>
          </p:nvSpPr>
          <p:spPr bwMode="auto">
            <a:xfrm>
              <a:off x="10132219" y="1996282"/>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8" name="AutoShape 76">
              <a:extLst>
                <a:ext uri="{FF2B5EF4-FFF2-40B4-BE49-F238E27FC236}">
                  <a16:creationId xmlns:a16="http://schemas.microsoft.com/office/drawing/2014/main" id="{A8D2438C-281E-4EA9-85D3-341844E96627}"/>
                </a:ext>
              </a:extLst>
            </p:cNvPr>
            <p:cNvSpPr>
              <a:spLocks/>
            </p:cNvSpPr>
            <p:nvPr/>
          </p:nvSpPr>
          <p:spPr bwMode="auto">
            <a:xfrm>
              <a:off x="10132219" y="1865313"/>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9" name="AutoShape 77">
              <a:extLst>
                <a:ext uri="{FF2B5EF4-FFF2-40B4-BE49-F238E27FC236}">
                  <a16:creationId xmlns:a16="http://schemas.microsoft.com/office/drawing/2014/main" id="{A5E2DA34-97AF-4B3D-840D-17AA0517744B}"/>
                </a:ext>
              </a:extLst>
            </p:cNvPr>
            <p:cNvSpPr>
              <a:spLocks/>
            </p:cNvSpPr>
            <p:nvPr/>
          </p:nvSpPr>
          <p:spPr bwMode="auto">
            <a:xfrm>
              <a:off x="10132219" y="1720057"/>
              <a:ext cx="130969"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sp>
        <p:nvSpPr>
          <p:cNvPr id="17" name="矩形 16">
            <a:extLst>
              <a:ext uri="{FF2B5EF4-FFF2-40B4-BE49-F238E27FC236}">
                <a16:creationId xmlns:a16="http://schemas.microsoft.com/office/drawing/2014/main" id="{5B860AC1-6E66-4E6F-87EF-D7AF0A0FADCB}"/>
              </a:ext>
            </a:extLst>
          </p:cNvPr>
          <p:cNvSpPr/>
          <p:nvPr/>
        </p:nvSpPr>
        <p:spPr>
          <a:xfrm>
            <a:off x="1738870" y="1848677"/>
            <a:ext cx="6497080" cy="2653034"/>
          </a:xfrm>
          <a:prstGeom prst="rect">
            <a:avLst/>
          </a:prstGeom>
        </p:spPr>
        <p:txBody>
          <a:bodyPr wrap="square">
            <a:spAutoFit/>
          </a:bodyPr>
          <a:lstStyle/>
          <a:p>
            <a:pPr>
              <a:lnSpc>
                <a:spcPct val="130000"/>
              </a:lnSpc>
              <a:spcBef>
                <a:spcPts val="600"/>
              </a:spcBef>
            </a:pPr>
            <a:r>
              <a:rPr lang="en-US" altLang="zh-TW" sz="1600" dirty="0">
                <a:solidFill>
                  <a:schemeClr val="tx1">
                    <a:lumMod val="85000"/>
                    <a:lumOff val="15000"/>
                  </a:schemeClr>
                </a:solidFill>
              </a:rPr>
              <a:t>In the scale step,    is the variable, and we can directly solve       via linear least squares; In the orientation step, </a:t>
            </a:r>
            <a:r>
              <a:rPr lang="zh-TW" altLang="en-US" sz="1600" dirty="0">
                <a:solidFill>
                  <a:schemeClr val="tx1">
                    <a:lumMod val="85000"/>
                    <a:lumOff val="15000"/>
                  </a:schemeClr>
                </a:solidFill>
              </a:rPr>
              <a:t>   </a:t>
            </a:r>
            <a:r>
              <a:rPr lang="en-US" altLang="zh-TW" sz="1600" dirty="0">
                <a:solidFill>
                  <a:schemeClr val="tx1">
                    <a:lumMod val="85000"/>
                    <a:lumOff val="15000"/>
                  </a:schemeClr>
                </a:solidFill>
              </a:rPr>
              <a:t>is the variable, and due to the</a:t>
            </a:r>
            <a:r>
              <a:rPr lang="zh-TW" altLang="en-US" sz="1600" dirty="0">
                <a:solidFill>
                  <a:schemeClr val="tx1">
                    <a:lumMod val="85000"/>
                    <a:lumOff val="15000"/>
                  </a:schemeClr>
                </a:solidFill>
              </a:rPr>
              <a:t>  </a:t>
            </a:r>
            <a:r>
              <a:rPr lang="en-US" altLang="zh-TW" sz="1600" dirty="0">
                <a:solidFill>
                  <a:schemeClr val="tx1">
                    <a:lumMod val="85000"/>
                    <a:lumOff val="15000"/>
                  </a:schemeClr>
                </a:solidFill>
              </a:rPr>
              <a:t> </a:t>
            </a:r>
            <a:r>
              <a:rPr lang="zh-TW" altLang="en-US" sz="1600" dirty="0">
                <a:solidFill>
                  <a:schemeClr val="tx1">
                    <a:lumMod val="85000"/>
                    <a:lumOff val="15000"/>
                  </a:schemeClr>
                </a:solidFill>
              </a:rPr>
              <a:t>   </a:t>
            </a:r>
            <a:r>
              <a:rPr lang="en-US" altLang="zh-TW" sz="1600" dirty="0">
                <a:solidFill>
                  <a:schemeClr val="tx1">
                    <a:lumMod val="85000"/>
                    <a:lumOff val="15000"/>
                  </a:schemeClr>
                </a:solidFill>
              </a:rPr>
              <a:t> term, we optimize</a:t>
            </a:r>
            <a:r>
              <a:rPr lang="zh-TW" altLang="en-US" sz="1600" dirty="0">
                <a:solidFill>
                  <a:schemeClr val="tx1">
                    <a:lumMod val="85000"/>
                    <a:lumOff val="15000"/>
                  </a:schemeClr>
                </a:solidFill>
              </a:rPr>
              <a:t> </a:t>
            </a:r>
            <a:r>
              <a:rPr lang="en-US" altLang="zh-TW" sz="1600" dirty="0">
                <a:solidFill>
                  <a:schemeClr val="tx1">
                    <a:lumMod val="85000"/>
                    <a:lumOff val="15000"/>
                  </a:schemeClr>
                </a:solidFill>
              </a:rPr>
              <a:t> </a:t>
            </a:r>
            <a:r>
              <a:rPr lang="zh-TW" altLang="en-US" sz="1600" dirty="0">
                <a:solidFill>
                  <a:schemeClr val="tx1">
                    <a:lumMod val="85000"/>
                    <a:lumOff val="15000"/>
                  </a:schemeClr>
                </a:solidFill>
              </a:rPr>
              <a:t>    </a:t>
            </a:r>
            <a:r>
              <a:rPr lang="en-US" altLang="zh-TW" sz="1600" dirty="0">
                <a:solidFill>
                  <a:schemeClr val="tx1">
                    <a:lumMod val="85000"/>
                    <a:lumOff val="15000"/>
                  </a:schemeClr>
                </a:solidFill>
              </a:rPr>
              <a:t> via the </a:t>
            </a:r>
            <a:r>
              <a:rPr lang="en-US" altLang="zh-TW" sz="1600" dirty="0" err="1">
                <a:solidFill>
                  <a:schemeClr val="tx1">
                    <a:lumMod val="85000"/>
                    <a:lumOff val="15000"/>
                  </a:schemeClr>
                </a:solidFill>
              </a:rPr>
              <a:t>Levenberg</a:t>
            </a:r>
            <a:r>
              <a:rPr lang="en-US" altLang="zh-TW" sz="1600" dirty="0">
                <a:solidFill>
                  <a:schemeClr val="tx1">
                    <a:lumMod val="85000"/>
                    <a:lumOff val="15000"/>
                  </a:schemeClr>
                </a:solidFill>
              </a:rPr>
              <a:t>-Marquardt method [52] to solve this nonlinear least squares problem; in the distribution step,    is the variable, first solve                    together to optimally rearrange the inter-element distribution via linear squares. To precisely structure the intra-element connections,     multiplied by        can be solved according to the optimized positions, orientations and scales of samples via linear least squares as well.</a:t>
            </a:r>
          </a:p>
        </p:txBody>
      </p:sp>
      <p:pic>
        <p:nvPicPr>
          <p:cNvPr id="6" name="圖片 5"/>
          <p:cNvPicPr>
            <a:picLocks noChangeAspect="1"/>
          </p:cNvPicPr>
          <p:nvPr/>
        </p:nvPicPr>
        <p:blipFill>
          <a:blip r:embed="rId3"/>
          <a:stretch>
            <a:fillRect/>
          </a:stretch>
        </p:blipFill>
        <p:spPr>
          <a:xfrm>
            <a:off x="3221617" y="2028844"/>
            <a:ext cx="115327" cy="111483"/>
          </a:xfrm>
          <a:prstGeom prst="rect">
            <a:avLst/>
          </a:prstGeom>
        </p:spPr>
      </p:pic>
      <p:pic>
        <p:nvPicPr>
          <p:cNvPr id="20" name="圖片 19"/>
          <p:cNvPicPr>
            <a:picLocks noChangeAspect="1"/>
          </p:cNvPicPr>
          <p:nvPr/>
        </p:nvPicPr>
        <p:blipFill>
          <a:blip r:embed="rId4"/>
          <a:stretch>
            <a:fillRect/>
          </a:stretch>
        </p:blipFill>
        <p:spPr>
          <a:xfrm>
            <a:off x="6703575" y="1975077"/>
            <a:ext cx="203672" cy="265158"/>
          </a:xfrm>
          <a:prstGeom prst="rect">
            <a:avLst/>
          </a:prstGeom>
        </p:spPr>
      </p:pic>
      <p:pic>
        <p:nvPicPr>
          <p:cNvPr id="21" name="圖片 20"/>
          <p:cNvPicPr>
            <a:picLocks noChangeAspect="1"/>
          </p:cNvPicPr>
          <p:nvPr/>
        </p:nvPicPr>
        <p:blipFill>
          <a:blip r:embed="rId5"/>
          <a:stretch>
            <a:fillRect/>
          </a:stretch>
        </p:blipFill>
        <p:spPr>
          <a:xfrm>
            <a:off x="4450953" y="2322063"/>
            <a:ext cx="125736" cy="149916"/>
          </a:xfrm>
          <a:prstGeom prst="rect">
            <a:avLst/>
          </a:prstGeom>
        </p:spPr>
      </p:pic>
      <p:pic>
        <p:nvPicPr>
          <p:cNvPr id="7" name="圖片 6"/>
          <p:cNvPicPr>
            <a:picLocks noChangeAspect="1"/>
          </p:cNvPicPr>
          <p:nvPr/>
        </p:nvPicPr>
        <p:blipFill>
          <a:blip r:embed="rId6"/>
          <a:stretch>
            <a:fillRect/>
          </a:stretch>
        </p:blipFill>
        <p:spPr>
          <a:xfrm>
            <a:off x="7099300" y="2299732"/>
            <a:ext cx="189472" cy="172247"/>
          </a:xfrm>
          <a:prstGeom prst="rect">
            <a:avLst/>
          </a:prstGeom>
        </p:spPr>
      </p:pic>
      <p:pic>
        <p:nvPicPr>
          <p:cNvPr id="30" name="圖片 29"/>
          <p:cNvPicPr>
            <a:picLocks noChangeAspect="1"/>
          </p:cNvPicPr>
          <p:nvPr/>
        </p:nvPicPr>
        <p:blipFill>
          <a:blip r:embed="rId7"/>
          <a:stretch>
            <a:fillRect/>
          </a:stretch>
        </p:blipFill>
        <p:spPr>
          <a:xfrm>
            <a:off x="2590104" y="2584449"/>
            <a:ext cx="224572" cy="277861"/>
          </a:xfrm>
          <a:prstGeom prst="rect">
            <a:avLst/>
          </a:prstGeom>
        </p:spPr>
      </p:pic>
      <p:pic>
        <p:nvPicPr>
          <p:cNvPr id="8" name="圖片 7"/>
          <p:cNvPicPr>
            <a:picLocks noChangeAspect="1"/>
          </p:cNvPicPr>
          <p:nvPr/>
        </p:nvPicPr>
        <p:blipFill>
          <a:blip r:embed="rId8"/>
          <a:stretch>
            <a:fillRect/>
          </a:stretch>
        </p:blipFill>
        <p:spPr>
          <a:xfrm>
            <a:off x="6466657" y="2946400"/>
            <a:ext cx="152943" cy="185385"/>
          </a:xfrm>
          <a:prstGeom prst="rect">
            <a:avLst/>
          </a:prstGeom>
        </p:spPr>
      </p:pic>
      <p:pic>
        <p:nvPicPr>
          <p:cNvPr id="9" name="圖片 8"/>
          <p:cNvPicPr>
            <a:picLocks noChangeAspect="1"/>
          </p:cNvPicPr>
          <p:nvPr/>
        </p:nvPicPr>
        <p:blipFill>
          <a:blip r:embed="rId9"/>
          <a:stretch>
            <a:fillRect/>
          </a:stretch>
        </p:blipFill>
        <p:spPr>
          <a:xfrm>
            <a:off x="2647950" y="3261896"/>
            <a:ext cx="805006" cy="189195"/>
          </a:xfrm>
          <a:prstGeom prst="rect">
            <a:avLst/>
          </a:prstGeom>
        </p:spPr>
      </p:pic>
      <p:pic>
        <p:nvPicPr>
          <p:cNvPr id="12" name="圖片 11"/>
          <p:cNvPicPr>
            <a:picLocks noChangeAspect="1"/>
          </p:cNvPicPr>
          <p:nvPr/>
        </p:nvPicPr>
        <p:blipFill>
          <a:blip r:embed="rId10"/>
          <a:stretch>
            <a:fillRect/>
          </a:stretch>
        </p:blipFill>
        <p:spPr>
          <a:xfrm>
            <a:off x="2880405" y="3898303"/>
            <a:ext cx="192607" cy="203307"/>
          </a:xfrm>
          <a:prstGeom prst="rect">
            <a:avLst/>
          </a:prstGeom>
        </p:spPr>
      </p:pic>
      <p:pic>
        <p:nvPicPr>
          <p:cNvPr id="15" name="圖片 14"/>
          <p:cNvPicPr>
            <a:picLocks noChangeAspect="1"/>
          </p:cNvPicPr>
          <p:nvPr/>
        </p:nvPicPr>
        <p:blipFill>
          <a:blip r:embed="rId11"/>
          <a:stretch>
            <a:fillRect/>
          </a:stretch>
        </p:blipFill>
        <p:spPr>
          <a:xfrm>
            <a:off x="4193836" y="3898303"/>
            <a:ext cx="258986" cy="209006"/>
          </a:xfrm>
          <a:prstGeom prst="rect">
            <a:avLst/>
          </a:prstGeom>
        </p:spPr>
      </p:pic>
    </p:spTree>
    <p:extLst>
      <p:ext uri="{BB962C8B-B14F-4D97-AF65-F5344CB8AC3E}">
        <p14:creationId xmlns:p14="http://schemas.microsoft.com/office/powerpoint/2010/main" val="1171801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27845620-1BD2-4CB4-A849-1D6F71C83D3D}"/>
              </a:ext>
            </a:extLst>
          </p:cNvPr>
          <p:cNvSpPr/>
          <p:nvPr/>
        </p:nvSpPr>
        <p:spPr>
          <a:xfrm>
            <a:off x="548640" y="522351"/>
            <a:ext cx="8046720" cy="4098798"/>
          </a:xfrm>
          <a:prstGeom prst="rect">
            <a:avLst/>
          </a:prstGeom>
          <a:solidFill>
            <a:schemeClr val="bg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椭圆 14">
            <a:extLst>
              <a:ext uri="{FF2B5EF4-FFF2-40B4-BE49-F238E27FC236}">
                <a16:creationId xmlns:a16="http://schemas.microsoft.com/office/drawing/2014/main" id="{84E5A175-3149-405F-9145-7535715A381B}"/>
              </a:ext>
            </a:extLst>
          </p:cNvPr>
          <p:cNvSpPr/>
          <p:nvPr/>
        </p:nvSpPr>
        <p:spPr>
          <a:xfrm>
            <a:off x="1059299" y="1588576"/>
            <a:ext cx="1796181" cy="1796181"/>
          </a:xfrm>
          <a:prstGeom prst="ellipse">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30" name="矩形 29">
            <a:extLst>
              <a:ext uri="{FF2B5EF4-FFF2-40B4-BE49-F238E27FC236}">
                <a16:creationId xmlns:a16="http://schemas.microsoft.com/office/drawing/2014/main" id="{108EDB90-29AC-41EE-8404-B98F5C9941E8}"/>
              </a:ext>
            </a:extLst>
          </p:cNvPr>
          <p:cNvSpPr/>
          <p:nvPr/>
        </p:nvSpPr>
        <p:spPr>
          <a:xfrm>
            <a:off x="3366139" y="1892552"/>
            <a:ext cx="2518638" cy="646331"/>
          </a:xfrm>
          <a:prstGeom prst="rect">
            <a:avLst/>
          </a:prstGeom>
        </p:spPr>
        <p:txBody>
          <a:bodyPr wrap="none">
            <a:spAutoFit/>
          </a:bodyPr>
          <a:lstStyle/>
          <a:p>
            <a:pPr>
              <a:spcAft>
                <a:spcPts val="0"/>
              </a:spcAft>
            </a:pPr>
            <a:r>
              <a:rPr lang="en-US" altLang="zh-CN" sz="3600" b="1" kern="100" dirty="0">
                <a:solidFill>
                  <a:schemeClr val="accent1"/>
                </a:solidFill>
                <a:latin typeface="+mj-lt"/>
                <a:cs typeface="Times New Roman" panose="02020603050405020304" pitchFamily="18" charset="0"/>
              </a:rPr>
              <a:t>Evaluation</a:t>
            </a:r>
          </a:p>
        </p:txBody>
      </p:sp>
      <p:sp>
        <p:nvSpPr>
          <p:cNvPr id="20" name="文字方塊 19">
            <a:extLst>
              <a:ext uri="{FF2B5EF4-FFF2-40B4-BE49-F238E27FC236}">
                <a16:creationId xmlns:a16="http://schemas.microsoft.com/office/drawing/2014/main" id="{0C2FF522-4DD6-455F-84E5-F25363B7DACF}"/>
              </a:ext>
            </a:extLst>
          </p:cNvPr>
          <p:cNvSpPr txBox="1"/>
          <p:nvPr/>
        </p:nvSpPr>
        <p:spPr>
          <a:xfrm>
            <a:off x="1281674" y="2061829"/>
            <a:ext cx="1351430" cy="830997"/>
          </a:xfrm>
          <a:prstGeom prst="rect">
            <a:avLst/>
          </a:prstGeom>
          <a:noFill/>
        </p:spPr>
        <p:txBody>
          <a:bodyPr wrap="square">
            <a:spAutoFit/>
          </a:bodyPr>
          <a:lstStyle/>
          <a:p>
            <a:pPr algn="ctr"/>
            <a:r>
              <a:rPr lang="en-US" altLang="zh-CN" sz="4800" b="1" dirty="0">
                <a:solidFill>
                  <a:schemeClr val="bg1"/>
                </a:solidFill>
                <a:latin typeface="+mj-lt"/>
              </a:rPr>
              <a:t>05</a:t>
            </a:r>
            <a:endParaRPr lang="zh-CN" altLang="en-US" sz="4800" b="1" dirty="0">
              <a:solidFill>
                <a:schemeClr val="bg1"/>
              </a:solidFill>
              <a:latin typeface="+mj-lt"/>
            </a:endParaRPr>
          </a:p>
        </p:txBody>
      </p:sp>
    </p:spTree>
    <p:extLst>
      <p:ext uri="{BB962C8B-B14F-4D97-AF65-F5344CB8AC3E}">
        <p14:creationId xmlns:p14="http://schemas.microsoft.com/office/powerpoint/2010/main" val="2352836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1EF227F-F971-46C4-8C83-D820A502B67B}"/>
              </a:ext>
            </a:extLst>
          </p:cNvPr>
          <p:cNvSpPr/>
          <p:nvPr/>
        </p:nvSpPr>
        <p:spPr>
          <a:xfrm>
            <a:off x="388823" y="375240"/>
            <a:ext cx="1739579" cy="461665"/>
          </a:xfrm>
          <a:prstGeom prst="rect">
            <a:avLst/>
          </a:prstGeom>
        </p:spPr>
        <p:txBody>
          <a:bodyPr wrap="none">
            <a:spAutoFit/>
          </a:bodyPr>
          <a:lstStyle/>
          <a:p>
            <a:pPr>
              <a:spcAft>
                <a:spcPts val="0"/>
              </a:spcAft>
            </a:pPr>
            <a:r>
              <a:rPr lang="en-US" altLang="zh-CN" sz="2400" b="1" kern="100" dirty="0">
                <a:solidFill>
                  <a:schemeClr val="accent1"/>
                </a:solidFill>
                <a:latin typeface="+mj-lt"/>
                <a:cs typeface="Times New Roman" panose="02020603050405020304" pitchFamily="18" charset="0"/>
              </a:rPr>
              <a:t>Evaluation</a:t>
            </a:r>
          </a:p>
        </p:txBody>
      </p:sp>
      <p:sp>
        <p:nvSpPr>
          <p:cNvPr id="11" name="矩形 10">
            <a:extLst>
              <a:ext uri="{FF2B5EF4-FFF2-40B4-BE49-F238E27FC236}">
                <a16:creationId xmlns:a16="http://schemas.microsoft.com/office/drawing/2014/main" id="{CAF9D752-0B17-4E23-9925-82839F70EC8D}"/>
              </a:ext>
            </a:extLst>
          </p:cNvPr>
          <p:cNvSpPr/>
          <p:nvPr/>
        </p:nvSpPr>
        <p:spPr>
          <a:xfrm>
            <a:off x="388823" y="1455441"/>
            <a:ext cx="2651688" cy="400110"/>
          </a:xfrm>
          <a:prstGeom prst="rect">
            <a:avLst/>
          </a:prstGeom>
        </p:spPr>
        <p:txBody>
          <a:bodyPr wrap="none">
            <a:spAutoFit/>
          </a:bodyPr>
          <a:lstStyle/>
          <a:p>
            <a:pPr>
              <a:spcAft>
                <a:spcPts val="0"/>
              </a:spcAft>
            </a:pPr>
            <a:r>
              <a:rPr lang="en-US" altLang="zh-CN" sz="2000" kern="100" dirty="0">
                <a:solidFill>
                  <a:schemeClr val="accent1"/>
                </a:solidFill>
                <a:latin typeface="+mj-lt"/>
                <a:cs typeface="Times New Roman" panose="02020603050405020304" pitchFamily="18" charset="0"/>
              </a:rPr>
              <a:t>Element manipulation</a:t>
            </a:r>
          </a:p>
        </p:txBody>
      </p:sp>
      <p:sp>
        <p:nvSpPr>
          <p:cNvPr id="20" name="矩形 19">
            <a:extLst>
              <a:ext uri="{FF2B5EF4-FFF2-40B4-BE49-F238E27FC236}">
                <a16:creationId xmlns:a16="http://schemas.microsoft.com/office/drawing/2014/main" id="{FCC9A6FE-FC2B-43D1-9DF1-B1B9BE7A82CD}"/>
              </a:ext>
            </a:extLst>
          </p:cNvPr>
          <p:cNvSpPr/>
          <p:nvPr/>
        </p:nvSpPr>
        <p:spPr>
          <a:xfrm>
            <a:off x="388823" y="1787745"/>
            <a:ext cx="3370377" cy="2973122"/>
          </a:xfrm>
          <a:prstGeom prst="rect">
            <a:avLst/>
          </a:prstGeom>
        </p:spPr>
        <p:txBody>
          <a:bodyPr wrap="square">
            <a:spAutoFit/>
          </a:bodyPr>
          <a:lstStyle/>
          <a:p>
            <a:pPr>
              <a:lnSpc>
                <a:spcPct val="130000"/>
              </a:lnSpc>
              <a:spcBef>
                <a:spcPts val="600"/>
              </a:spcBef>
            </a:pPr>
            <a:r>
              <a:rPr lang="en-US" altLang="zh-TW" sz="1600" dirty="0">
                <a:solidFill>
                  <a:schemeClr val="tx1">
                    <a:lumMod val="85000"/>
                    <a:lumOff val="15000"/>
                  </a:schemeClr>
                </a:solidFill>
              </a:rPr>
              <a:t>Their procedural approach can enable users to individually mix distinct types of elements from the element palette without the necessity of preparing the input exemplars in advance and directly bring novel mixtures into existence as users desire as possible in high quality and efficiency without requiring extra schemes.</a:t>
            </a:r>
          </a:p>
        </p:txBody>
      </p:sp>
      <p:pic>
        <p:nvPicPr>
          <p:cNvPr id="2" name="圖片 1"/>
          <p:cNvPicPr>
            <a:picLocks noChangeAspect="1"/>
          </p:cNvPicPr>
          <p:nvPr/>
        </p:nvPicPr>
        <p:blipFill>
          <a:blip r:embed="rId3"/>
          <a:stretch>
            <a:fillRect/>
          </a:stretch>
        </p:blipFill>
        <p:spPr>
          <a:xfrm>
            <a:off x="4214832" y="918020"/>
            <a:ext cx="4402472" cy="3668727"/>
          </a:xfrm>
          <a:prstGeom prst="rect">
            <a:avLst/>
          </a:prstGeom>
        </p:spPr>
      </p:pic>
    </p:spTree>
    <p:extLst>
      <p:ext uri="{BB962C8B-B14F-4D97-AF65-F5344CB8AC3E}">
        <p14:creationId xmlns:p14="http://schemas.microsoft.com/office/powerpoint/2010/main" val="356676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1EF227F-F971-46C4-8C83-D820A502B67B}"/>
              </a:ext>
            </a:extLst>
          </p:cNvPr>
          <p:cNvSpPr/>
          <p:nvPr/>
        </p:nvSpPr>
        <p:spPr>
          <a:xfrm>
            <a:off x="388823" y="375240"/>
            <a:ext cx="1441613" cy="461665"/>
          </a:xfrm>
          <a:prstGeom prst="rect">
            <a:avLst/>
          </a:prstGeom>
        </p:spPr>
        <p:txBody>
          <a:bodyPr wrap="none">
            <a:spAutoFit/>
          </a:bodyPr>
          <a:lstStyle/>
          <a:p>
            <a:pPr>
              <a:spcAft>
                <a:spcPts val="0"/>
              </a:spcAft>
            </a:pPr>
            <a:r>
              <a:rPr lang="en-US" altLang="zh-CN" sz="2400" b="1" kern="100" dirty="0">
                <a:solidFill>
                  <a:schemeClr val="accent1"/>
                </a:solidFill>
                <a:cs typeface="Times New Roman" panose="02020603050405020304" pitchFamily="18" charset="0"/>
              </a:rPr>
              <a:t>Evaluation</a:t>
            </a:r>
          </a:p>
        </p:txBody>
      </p:sp>
      <p:sp>
        <p:nvSpPr>
          <p:cNvPr id="10" name="矩形 9">
            <a:extLst>
              <a:ext uri="{FF2B5EF4-FFF2-40B4-BE49-F238E27FC236}">
                <a16:creationId xmlns:a16="http://schemas.microsoft.com/office/drawing/2014/main" id="{CE10450C-9C9B-41A8-8B83-4C36E9532438}"/>
              </a:ext>
            </a:extLst>
          </p:cNvPr>
          <p:cNvSpPr/>
          <p:nvPr/>
        </p:nvSpPr>
        <p:spPr>
          <a:xfrm>
            <a:off x="495947" y="1449091"/>
            <a:ext cx="1022888" cy="1022888"/>
          </a:xfrm>
          <a:prstGeom prst="rect">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矩形 10">
            <a:extLst>
              <a:ext uri="{FF2B5EF4-FFF2-40B4-BE49-F238E27FC236}">
                <a16:creationId xmlns:a16="http://schemas.microsoft.com/office/drawing/2014/main" id="{CAF9D752-0B17-4E23-9925-82839F70EC8D}"/>
              </a:ext>
            </a:extLst>
          </p:cNvPr>
          <p:cNvSpPr/>
          <p:nvPr/>
        </p:nvSpPr>
        <p:spPr>
          <a:xfrm>
            <a:off x="1738870" y="1449091"/>
            <a:ext cx="2994731" cy="400110"/>
          </a:xfrm>
          <a:prstGeom prst="rect">
            <a:avLst/>
          </a:prstGeom>
        </p:spPr>
        <p:txBody>
          <a:bodyPr wrap="none">
            <a:spAutoFit/>
          </a:bodyPr>
          <a:lstStyle/>
          <a:p>
            <a:pPr>
              <a:spcAft>
                <a:spcPts val="0"/>
              </a:spcAft>
            </a:pPr>
            <a:r>
              <a:rPr lang="en-US" altLang="zh-CN" sz="2000" kern="100" dirty="0">
                <a:solidFill>
                  <a:schemeClr val="accent1"/>
                </a:solidFill>
                <a:latin typeface="+mj-lt"/>
                <a:cs typeface="Times New Roman" panose="02020603050405020304" pitchFamily="18" charset="0"/>
              </a:rPr>
              <a:t>Distribution manipulation</a:t>
            </a:r>
          </a:p>
        </p:txBody>
      </p:sp>
      <p:grpSp>
        <p:nvGrpSpPr>
          <p:cNvPr id="13" name="Group 69">
            <a:extLst>
              <a:ext uri="{FF2B5EF4-FFF2-40B4-BE49-F238E27FC236}">
                <a16:creationId xmlns:a16="http://schemas.microsoft.com/office/drawing/2014/main" id="{572C29C5-02C0-4097-B815-0C82A22049AB}"/>
              </a:ext>
            </a:extLst>
          </p:cNvPr>
          <p:cNvGrpSpPr/>
          <p:nvPr/>
        </p:nvGrpSpPr>
        <p:grpSpPr>
          <a:xfrm>
            <a:off x="764354" y="1732454"/>
            <a:ext cx="486074" cy="456162"/>
            <a:chOff x="10074275" y="1647825"/>
            <a:chExt cx="464344" cy="435769"/>
          </a:xfrm>
          <a:solidFill>
            <a:sysClr val="window" lastClr="FFFFFF"/>
          </a:solidFill>
        </p:grpSpPr>
        <p:sp>
          <p:nvSpPr>
            <p:cNvPr id="14" name="AutoShape 69">
              <a:extLst>
                <a:ext uri="{FF2B5EF4-FFF2-40B4-BE49-F238E27FC236}">
                  <a16:creationId xmlns:a16="http://schemas.microsoft.com/office/drawing/2014/main" id="{93E145E1-949A-494E-944F-1CAB9BEF0F5F}"/>
                </a:ext>
              </a:extLst>
            </p:cNvPr>
            <p:cNvSpPr>
              <a:spLocks/>
            </p:cNvSpPr>
            <p:nvPr/>
          </p:nvSpPr>
          <p:spPr bwMode="auto">
            <a:xfrm>
              <a:off x="10074275" y="1647825"/>
              <a:ext cx="464344"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2" name="AutoShape 70">
              <a:extLst>
                <a:ext uri="{FF2B5EF4-FFF2-40B4-BE49-F238E27FC236}">
                  <a16:creationId xmlns:a16="http://schemas.microsoft.com/office/drawing/2014/main" id="{51B63D07-B368-4166-B151-47A6D2956B95}"/>
                </a:ext>
              </a:extLst>
            </p:cNvPr>
            <p:cNvSpPr>
              <a:spLocks/>
            </p:cNvSpPr>
            <p:nvPr/>
          </p:nvSpPr>
          <p:spPr bwMode="auto">
            <a:xfrm>
              <a:off x="10291763" y="1734344"/>
              <a:ext cx="873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3" name="AutoShape 71">
              <a:extLst>
                <a:ext uri="{FF2B5EF4-FFF2-40B4-BE49-F238E27FC236}">
                  <a16:creationId xmlns:a16="http://schemas.microsoft.com/office/drawing/2014/main" id="{1F146EB5-B97E-4030-A7B2-0B4CAF1E0D55}"/>
                </a:ext>
              </a:extLst>
            </p:cNvPr>
            <p:cNvSpPr>
              <a:spLocks/>
            </p:cNvSpPr>
            <p:nvPr/>
          </p:nvSpPr>
          <p:spPr bwMode="auto">
            <a:xfrm>
              <a:off x="10291763" y="1778000"/>
              <a:ext cx="87313"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4" name="AutoShape 72">
              <a:extLst>
                <a:ext uri="{FF2B5EF4-FFF2-40B4-BE49-F238E27FC236}">
                  <a16:creationId xmlns:a16="http://schemas.microsoft.com/office/drawing/2014/main" id="{C0F5AA3F-C5B8-47DB-B85F-BA9C7441A540}"/>
                </a:ext>
              </a:extLst>
            </p:cNvPr>
            <p:cNvSpPr>
              <a:spLocks/>
            </p:cNvSpPr>
            <p:nvPr/>
          </p:nvSpPr>
          <p:spPr bwMode="auto">
            <a:xfrm>
              <a:off x="10291763" y="1821657"/>
              <a:ext cx="1889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5" name="AutoShape 73">
              <a:extLst>
                <a:ext uri="{FF2B5EF4-FFF2-40B4-BE49-F238E27FC236}">
                  <a16:creationId xmlns:a16="http://schemas.microsoft.com/office/drawing/2014/main" id="{2CDDB206-BF41-4476-AB19-C78DB5D13637}"/>
                </a:ext>
              </a:extLst>
            </p:cNvPr>
            <p:cNvSpPr>
              <a:spLocks/>
            </p:cNvSpPr>
            <p:nvPr/>
          </p:nvSpPr>
          <p:spPr bwMode="auto">
            <a:xfrm>
              <a:off x="10132219" y="1908969"/>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6" name="AutoShape 74">
              <a:extLst>
                <a:ext uri="{FF2B5EF4-FFF2-40B4-BE49-F238E27FC236}">
                  <a16:creationId xmlns:a16="http://schemas.microsoft.com/office/drawing/2014/main" id="{4193BCB4-5DD5-4CD6-A2A1-812AA401413F}"/>
                </a:ext>
              </a:extLst>
            </p:cNvPr>
            <p:cNvSpPr>
              <a:spLocks/>
            </p:cNvSpPr>
            <p:nvPr/>
          </p:nvSpPr>
          <p:spPr bwMode="auto">
            <a:xfrm>
              <a:off x="10132219" y="1952625"/>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7" name="AutoShape 75">
              <a:extLst>
                <a:ext uri="{FF2B5EF4-FFF2-40B4-BE49-F238E27FC236}">
                  <a16:creationId xmlns:a16="http://schemas.microsoft.com/office/drawing/2014/main" id="{533D3898-09E8-4A12-9C93-0FDD6FB6796B}"/>
                </a:ext>
              </a:extLst>
            </p:cNvPr>
            <p:cNvSpPr>
              <a:spLocks/>
            </p:cNvSpPr>
            <p:nvPr/>
          </p:nvSpPr>
          <p:spPr bwMode="auto">
            <a:xfrm>
              <a:off x="10132219" y="1996282"/>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8" name="AutoShape 76">
              <a:extLst>
                <a:ext uri="{FF2B5EF4-FFF2-40B4-BE49-F238E27FC236}">
                  <a16:creationId xmlns:a16="http://schemas.microsoft.com/office/drawing/2014/main" id="{A8D2438C-281E-4EA9-85D3-341844E96627}"/>
                </a:ext>
              </a:extLst>
            </p:cNvPr>
            <p:cNvSpPr>
              <a:spLocks/>
            </p:cNvSpPr>
            <p:nvPr/>
          </p:nvSpPr>
          <p:spPr bwMode="auto">
            <a:xfrm>
              <a:off x="10132219" y="1865313"/>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9" name="AutoShape 77">
              <a:extLst>
                <a:ext uri="{FF2B5EF4-FFF2-40B4-BE49-F238E27FC236}">
                  <a16:creationId xmlns:a16="http://schemas.microsoft.com/office/drawing/2014/main" id="{A5E2DA34-97AF-4B3D-840D-17AA0517744B}"/>
                </a:ext>
              </a:extLst>
            </p:cNvPr>
            <p:cNvSpPr>
              <a:spLocks/>
            </p:cNvSpPr>
            <p:nvPr/>
          </p:nvSpPr>
          <p:spPr bwMode="auto">
            <a:xfrm>
              <a:off x="10132219" y="1720057"/>
              <a:ext cx="130969"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sp>
        <p:nvSpPr>
          <p:cNvPr id="20" name="矩形 19">
            <a:extLst>
              <a:ext uri="{FF2B5EF4-FFF2-40B4-BE49-F238E27FC236}">
                <a16:creationId xmlns:a16="http://schemas.microsoft.com/office/drawing/2014/main" id="{FCC9A6FE-FC2B-43D1-9DF1-B1B9BE7A82CD}"/>
              </a:ext>
            </a:extLst>
          </p:cNvPr>
          <p:cNvSpPr/>
          <p:nvPr/>
        </p:nvSpPr>
        <p:spPr>
          <a:xfrm>
            <a:off x="1738868" y="1728520"/>
            <a:ext cx="6970792" cy="1372683"/>
          </a:xfrm>
          <a:prstGeom prst="rect">
            <a:avLst/>
          </a:prstGeom>
        </p:spPr>
        <p:txBody>
          <a:bodyPr wrap="square">
            <a:spAutoFit/>
          </a:bodyPr>
          <a:lstStyle/>
          <a:p>
            <a:pPr>
              <a:lnSpc>
                <a:spcPct val="130000"/>
              </a:lnSpc>
              <a:spcBef>
                <a:spcPts val="600"/>
              </a:spcBef>
            </a:pPr>
            <a:r>
              <a:rPr lang="en-US" altLang="zh-TW" sz="1600" dirty="0">
                <a:solidFill>
                  <a:schemeClr val="tx1">
                    <a:lumMod val="85000"/>
                    <a:lumOff val="15000"/>
                  </a:schemeClr>
                </a:solidFill>
              </a:rPr>
              <a:t>Due to algorithmic limitations (e.g. computational cost), prior approaches cannot let users interactively manipulate element distributions,</a:t>
            </a:r>
            <a:r>
              <a:rPr lang="zh-TW" altLang="en-US" sz="1600" dirty="0">
                <a:solidFill>
                  <a:schemeClr val="tx1">
                    <a:lumMod val="85000"/>
                    <a:lumOff val="15000"/>
                  </a:schemeClr>
                </a:solidFill>
              </a:rPr>
              <a:t> </a:t>
            </a:r>
            <a:r>
              <a:rPr lang="en-US" altLang="zh-TW" sz="1600" dirty="0">
                <a:solidFill>
                  <a:schemeClr val="tx1">
                    <a:lumMod val="85000"/>
                    <a:lumOff val="15000"/>
                  </a:schemeClr>
                </a:solidFill>
              </a:rPr>
              <a:t>while their</a:t>
            </a:r>
            <a:r>
              <a:rPr lang="zh-TW" altLang="en-US" sz="1600" dirty="0">
                <a:solidFill>
                  <a:schemeClr val="tx1">
                    <a:lumMod val="85000"/>
                    <a:lumOff val="15000"/>
                  </a:schemeClr>
                </a:solidFill>
              </a:rPr>
              <a:t> </a:t>
            </a:r>
            <a:r>
              <a:rPr lang="en-US" altLang="zh-TW" sz="1600" dirty="0">
                <a:solidFill>
                  <a:schemeClr val="tx1">
                    <a:lumMod val="85000"/>
                    <a:lumOff val="15000"/>
                  </a:schemeClr>
                </a:solidFill>
              </a:rPr>
              <a:t>system enables user to freely form diverse composition, such as  spatially-varying element distribution.</a:t>
            </a:r>
          </a:p>
        </p:txBody>
      </p:sp>
      <p:pic>
        <p:nvPicPr>
          <p:cNvPr id="2" name="圖片 1"/>
          <p:cNvPicPr>
            <a:picLocks noChangeAspect="1"/>
          </p:cNvPicPr>
          <p:nvPr/>
        </p:nvPicPr>
        <p:blipFill>
          <a:blip r:embed="rId3"/>
          <a:stretch>
            <a:fillRect/>
          </a:stretch>
        </p:blipFill>
        <p:spPr>
          <a:xfrm>
            <a:off x="1613507" y="3101203"/>
            <a:ext cx="6397442" cy="1655152"/>
          </a:xfrm>
          <a:prstGeom prst="rect">
            <a:avLst/>
          </a:prstGeom>
        </p:spPr>
      </p:pic>
    </p:spTree>
    <p:extLst>
      <p:ext uri="{BB962C8B-B14F-4D97-AF65-F5344CB8AC3E}">
        <p14:creationId xmlns:p14="http://schemas.microsoft.com/office/powerpoint/2010/main" val="3942929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1EF227F-F971-46C4-8C83-D820A502B67B}"/>
              </a:ext>
            </a:extLst>
          </p:cNvPr>
          <p:cNvSpPr/>
          <p:nvPr/>
        </p:nvSpPr>
        <p:spPr>
          <a:xfrm>
            <a:off x="388823" y="375240"/>
            <a:ext cx="1441613" cy="461665"/>
          </a:xfrm>
          <a:prstGeom prst="rect">
            <a:avLst/>
          </a:prstGeom>
        </p:spPr>
        <p:txBody>
          <a:bodyPr wrap="none">
            <a:spAutoFit/>
          </a:bodyPr>
          <a:lstStyle/>
          <a:p>
            <a:pPr>
              <a:spcAft>
                <a:spcPts val="0"/>
              </a:spcAft>
            </a:pPr>
            <a:r>
              <a:rPr lang="en-US" altLang="zh-CN" sz="2400" b="1" kern="100" dirty="0">
                <a:solidFill>
                  <a:schemeClr val="accent1"/>
                </a:solidFill>
                <a:cs typeface="Times New Roman" panose="02020603050405020304" pitchFamily="18" charset="0"/>
              </a:rPr>
              <a:t>Evaluation</a:t>
            </a:r>
          </a:p>
        </p:txBody>
      </p:sp>
      <p:sp>
        <p:nvSpPr>
          <p:cNvPr id="10" name="矩形 9">
            <a:extLst>
              <a:ext uri="{FF2B5EF4-FFF2-40B4-BE49-F238E27FC236}">
                <a16:creationId xmlns:a16="http://schemas.microsoft.com/office/drawing/2014/main" id="{CE10450C-9C9B-41A8-8B83-4C36E9532438}"/>
              </a:ext>
            </a:extLst>
          </p:cNvPr>
          <p:cNvSpPr/>
          <p:nvPr/>
        </p:nvSpPr>
        <p:spPr>
          <a:xfrm>
            <a:off x="495947" y="1449091"/>
            <a:ext cx="1022888" cy="1022888"/>
          </a:xfrm>
          <a:prstGeom prst="rect">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矩形 10">
            <a:extLst>
              <a:ext uri="{FF2B5EF4-FFF2-40B4-BE49-F238E27FC236}">
                <a16:creationId xmlns:a16="http://schemas.microsoft.com/office/drawing/2014/main" id="{CAF9D752-0B17-4E23-9925-82839F70EC8D}"/>
              </a:ext>
            </a:extLst>
          </p:cNvPr>
          <p:cNvSpPr/>
          <p:nvPr/>
        </p:nvSpPr>
        <p:spPr>
          <a:xfrm>
            <a:off x="1738870" y="1449091"/>
            <a:ext cx="2268570" cy="400110"/>
          </a:xfrm>
          <a:prstGeom prst="rect">
            <a:avLst/>
          </a:prstGeom>
        </p:spPr>
        <p:txBody>
          <a:bodyPr wrap="none">
            <a:spAutoFit/>
          </a:bodyPr>
          <a:lstStyle/>
          <a:p>
            <a:pPr>
              <a:spcAft>
                <a:spcPts val="0"/>
              </a:spcAft>
            </a:pPr>
            <a:r>
              <a:rPr lang="en-US" altLang="zh-CN" sz="2000" kern="100" dirty="0">
                <a:solidFill>
                  <a:schemeClr val="accent1"/>
                </a:solidFill>
                <a:latin typeface="+mj-lt"/>
                <a:cs typeface="Times New Roman" panose="02020603050405020304" pitchFamily="18" charset="0"/>
              </a:rPr>
              <a:t>Field manipulation</a:t>
            </a:r>
          </a:p>
        </p:txBody>
      </p:sp>
      <p:grpSp>
        <p:nvGrpSpPr>
          <p:cNvPr id="13" name="Group 69">
            <a:extLst>
              <a:ext uri="{FF2B5EF4-FFF2-40B4-BE49-F238E27FC236}">
                <a16:creationId xmlns:a16="http://schemas.microsoft.com/office/drawing/2014/main" id="{572C29C5-02C0-4097-B815-0C82A22049AB}"/>
              </a:ext>
            </a:extLst>
          </p:cNvPr>
          <p:cNvGrpSpPr/>
          <p:nvPr/>
        </p:nvGrpSpPr>
        <p:grpSpPr>
          <a:xfrm>
            <a:off x="764354" y="1732454"/>
            <a:ext cx="486074" cy="456162"/>
            <a:chOff x="10074275" y="1647825"/>
            <a:chExt cx="464344" cy="435769"/>
          </a:xfrm>
          <a:solidFill>
            <a:sysClr val="window" lastClr="FFFFFF"/>
          </a:solidFill>
        </p:grpSpPr>
        <p:sp>
          <p:nvSpPr>
            <p:cNvPr id="14" name="AutoShape 69">
              <a:extLst>
                <a:ext uri="{FF2B5EF4-FFF2-40B4-BE49-F238E27FC236}">
                  <a16:creationId xmlns:a16="http://schemas.microsoft.com/office/drawing/2014/main" id="{93E145E1-949A-494E-944F-1CAB9BEF0F5F}"/>
                </a:ext>
              </a:extLst>
            </p:cNvPr>
            <p:cNvSpPr>
              <a:spLocks/>
            </p:cNvSpPr>
            <p:nvPr/>
          </p:nvSpPr>
          <p:spPr bwMode="auto">
            <a:xfrm>
              <a:off x="10074275" y="1647825"/>
              <a:ext cx="464344"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2" name="AutoShape 70">
              <a:extLst>
                <a:ext uri="{FF2B5EF4-FFF2-40B4-BE49-F238E27FC236}">
                  <a16:creationId xmlns:a16="http://schemas.microsoft.com/office/drawing/2014/main" id="{51B63D07-B368-4166-B151-47A6D2956B95}"/>
                </a:ext>
              </a:extLst>
            </p:cNvPr>
            <p:cNvSpPr>
              <a:spLocks/>
            </p:cNvSpPr>
            <p:nvPr/>
          </p:nvSpPr>
          <p:spPr bwMode="auto">
            <a:xfrm>
              <a:off x="10291763" y="1734344"/>
              <a:ext cx="873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3" name="AutoShape 71">
              <a:extLst>
                <a:ext uri="{FF2B5EF4-FFF2-40B4-BE49-F238E27FC236}">
                  <a16:creationId xmlns:a16="http://schemas.microsoft.com/office/drawing/2014/main" id="{1F146EB5-B97E-4030-A7B2-0B4CAF1E0D55}"/>
                </a:ext>
              </a:extLst>
            </p:cNvPr>
            <p:cNvSpPr>
              <a:spLocks/>
            </p:cNvSpPr>
            <p:nvPr/>
          </p:nvSpPr>
          <p:spPr bwMode="auto">
            <a:xfrm>
              <a:off x="10291763" y="1778000"/>
              <a:ext cx="87313"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4" name="AutoShape 72">
              <a:extLst>
                <a:ext uri="{FF2B5EF4-FFF2-40B4-BE49-F238E27FC236}">
                  <a16:creationId xmlns:a16="http://schemas.microsoft.com/office/drawing/2014/main" id="{C0F5AA3F-C5B8-47DB-B85F-BA9C7441A540}"/>
                </a:ext>
              </a:extLst>
            </p:cNvPr>
            <p:cNvSpPr>
              <a:spLocks/>
            </p:cNvSpPr>
            <p:nvPr/>
          </p:nvSpPr>
          <p:spPr bwMode="auto">
            <a:xfrm>
              <a:off x="10291763" y="1821657"/>
              <a:ext cx="1889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5" name="AutoShape 73">
              <a:extLst>
                <a:ext uri="{FF2B5EF4-FFF2-40B4-BE49-F238E27FC236}">
                  <a16:creationId xmlns:a16="http://schemas.microsoft.com/office/drawing/2014/main" id="{2CDDB206-BF41-4476-AB19-C78DB5D13637}"/>
                </a:ext>
              </a:extLst>
            </p:cNvPr>
            <p:cNvSpPr>
              <a:spLocks/>
            </p:cNvSpPr>
            <p:nvPr/>
          </p:nvSpPr>
          <p:spPr bwMode="auto">
            <a:xfrm>
              <a:off x="10132219" y="1908969"/>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6" name="AutoShape 74">
              <a:extLst>
                <a:ext uri="{FF2B5EF4-FFF2-40B4-BE49-F238E27FC236}">
                  <a16:creationId xmlns:a16="http://schemas.microsoft.com/office/drawing/2014/main" id="{4193BCB4-5DD5-4CD6-A2A1-812AA401413F}"/>
                </a:ext>
              </a:extLst>
            </p:cNvPr>
            <p:cNvSpPr>
              <a:spLocks/>
            </p:cNvSpPr>
            <p:nvPr/>
          </p:nvSpPr>
          <p:spPr bwMode="auto">
            <a:xfrm>
              <a:off x="10132219" y="1952625"/>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7" name="AutoShape 75">
              <a:extLst>
                <a:ext uri="{FF2B5EF4-FFF2-40B4-BE49-F238E27FC236}">
                  <a16:creationId xmlns:a16="http://schemas.microsoft.com/office/drawing/2014/main" id="{533D3898-09E8-4A12-9C93-0FDD6FB6796B}"/>
                </a:ext>
              </a:extLst>
            </p:cNvPr>
            <p:cNvSpPr>
              <a:spLocks/>
            </p:cNvSpPr>
            <p:nvPr/>
          </p:nvSpPr>
          <p:spPr bwMode="auto">
            <a:xfrm>
              <a:off x="10132219" y="1996282"/>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8" name="AutoShape 76">
              <a:extLst>
                <a:ext uri="{FF2B5EF4-FFF2-40B4-BE49-F238E27FC236}">
                  <a16:creationId xmlns:a16="http://schemas.microsoft.com/office/drawing/2014/main" id="{A8D2438C-281E-4EA9-85D3-341844E96627}"/>
                </a:ext>
              </a:extLst>
            </p:cNvPr>
            <p:cNvSpPr>
              <a:spLocks/>
            </p:cNvSpPr>
            <p:nvPr/>
          </p:nvSpPr>
          <p:spPr bwMode="auto">
            <a:xfrm>
              <a:off x="10132219" y="1865313"/>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9" name="AutoShape 77">
              <a:extLst>
                <a:ext uri="{FF2B5EF4-FFF2-40B4-BE49-F238E27FC236}">
                  <a16:creationId xmlns:a16="http://schemas.microsoft.com/office/drawing/2014/main" id="{A5E2DA34-97AF-4B3D-840D-17AA0517744B}"/>
                </a:ext>
              </a:extLst>
            </p:cNvPr>
            <p:cNvSpPr>
              <a:spLocks/>
            </p:cNvSpPr>
            <p:nvPr/>
          </p:nvSpPr>
          <p:spPr bwMode="auto">
            <a:xfrm>
              <a:off x="10132219" y="1720057"/>
              <a:ext cx="130969"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sp>
        <p:nvSpPr>
          <p:cNvPr id="20" name="矩形 19">
            <a:extLst>
              <a:ext uri="{FF2B5EF4-FFF2-40B4-BE49-F238E27FC236}">
                <a16:creationId xmlns:a16="http://schemas.microsoft.com/office/drawing/2014/main" id="{FCC9A6FE-FC2B-43D1-9DF1-B1B9BE7A82CD}"/>
              </a:ext>
            </a:extLst>
          </p:cNvPr>
          <p:cNvSpPr/>
          <p:nvPr/>
        </p:nvSpPr>
        <p:spPr>
          <a:xfrm>
            <a:off x="1738868" y="1728520"/>
            <a:ext cx="6970792" cy="1449628"/>
          </a:xfrm>
          <a:prstGeom prst="rect">
            <a:avLst/>
          </a:prstGeom>
        </p:spPr>
        <p:txBody>
          <a:bodyPr wrap="square">
            <a:spAutoFit/>
          </a:bodyPr>
          <a:lstStyle/>
          <a:p>
            <a:pPr>
              <a:lnSpc>
                <a:spcPct val="130000"/>
              </a:lnSpc>
              <a:spcBef>
                <a:spcPts val="600"/>
              </a:spcBef>
            </a:pPr>
            <a:r>
              <a:rPr lang="en-US" altLang="zh-TW" sz="1600" dirty="0">
                <a:solidFill>
                  <a:schemeClr val="tx1">
                    <a:lumMod val="85000"/>
                    <a:lumOff val="15000"/>
                  </a:schemeClr>
                </a:solidFill>
              </a:rPr>
              <a:t>As exemplified in page.24, by tuning α and β from the interface can affect the field continuity to build the different outputs.</a:t>
            </a:r>
          </a:p>
          <a:p>
            <a:pPr>
              <a:lnSpc>
                <a:spcPct val="130000"/>
              </a:lnSpc>
              <a:spcBef>
                <a:spcPts val="600"/>
              </a:spcBef>
            </a:pPr>
            <a:r>
              <a:rPr lang="en-US" altLang="zh-TW" sz="1600" dirty="0">
                <a:solidFill>
                  <a:schemeClr val="tx1">
                    <a:lumMod val="85000"/>
                    <a:lumOff val="15000"/>
                  </a:schemeClr>
                </a:solidFill>
              </a:rPr>
              <a:t>Moreover, incoherent user strokes can be well tackled by their method without incorporating any extra processes.</a:t>
            </a:r>
          </a:p>
        </p:txBody>
      </p:sp>
      <p:pic>
        <p:nvPicPr>
          <p:cNvPr id="2" name="圖片 1"/>
          <p:cNvPicPr>
            <a:picLocks noChangeAspect="1"/>
          </p:cNvPicPr>
          <p:nvPr/>
        </p:nvPicPr>
        <p:blipFill>
          <a:blip r:embed="rId3"/>
          <a:stretch>
            <a:fillRect/>
          </a:stretch>
        </p:blipFill>
        <p:spPr>
          <a:xfrm>
            <a:off x="1738868" y="3178148"/>
            <a:ext cx="6354580" cy="1607118"/>
          </a:xfrm>
          <a:prstGeom prst="rect">
            <a:avLst/>
          </a:prstGeom>
        </p:spPr>
      </p:pic>
    </p:spTree>
    <p:extLst>
      <p:ext uri="{BB962C8B-B14F-4D97-AF65-F5344CB8AC3E}">
        <p14:creationId xmlns:p14="http://schemas.microsoft.com/office/powerpoint/2010/main" val="3774688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1EF227F-F971-46C4-8C83-D820A502B67B}"/>
              </a:ext>
            </a:extLst>
          </p:cNvPr>
          <p:cNvSpPr/>
          <p:nvPr/>
        </p:nvSpPr>
        <p:spPr>
          <a:xfrm>
            <a:off x="388823" y="375240"/>
            <a:ext cx="1441613" cy="461665"/>
          </a:xfrm>
          <a:prstGeom prst="rect">
            <a:avLst/>
          </a:prstGeom>
        </p:spPr>
        <p:txBody>
          <a:bodyPr wrap="none">
            <a:spAutoFit/>
          </a:bodyPr>
          <a:lstStyle/>
          <a:p>
            <a:pPr>
              <a:spcAft>
                <a:spcPts val="0"/>
              </a:spcAft>
            </a:pPr>
            <a:r>
              <a:rPr lang="en-US" altLang="zh-CN" sz="2400" b="1" kern="100" dirty="0">
                <a:solidFill>
                  <a:schemeClr val="accent1"/>
                </a:solidFill>
                <a:cs typeface="Times New Roman" panose="02020603050405020304" pitchFamily="18" charset="0"/>
              </a:rPr>
              <a:t>Evaluation</a:t>
            </a:r>
          </a:p>
        </p:txBody>
      </p:sp>
      <p:sp>
        <p:nvSpPr>
          <p:cNvPr id="11" name="矩形 10">
            <a:extLst>
              <a:ext uri="{FF2B5EF4-FFF2-40B4-BE49-F238E27FC236}">
                <a16:creationId xmlns:a16="http://schemas.microsoft.com/office/drawing/2014/main" id="{CAF9D752-0B17-4E23-9925-82839F70EC8D}"/>
              </a:ext>
            </a:extLst>
          </p:cNvPr>
          <p:cNvSpPr/>
          <p:nvPr/>
        </p:nvSpPr>
        <p:spPr>
          <a:xfrm>
            <a:off x="388823" y="1328410"/>
            <a:ext cx="1651414" cy="400110"/>
          </a:xfrm>
          <a:prstGeom prst="rect">
            <a:avLst/>
          </a:prstGeom>
        </p:spPr>
        <p:txBody>
          <a:bodyPr wrap="none">
            <a:spAutoFit/>
          </a:bodyPr>
          <a:lstStyle/>
          <a:p>
            <a:pPr>
              <a:spcAft>
                <a:spcPts val="0"/>
              </a:spcAft>
            </a:pPr>
            <a:r>
              <a:rPr lang="en-US" altLang="zh-CN" sz="2000" kern="100" dirty="0">
                <a:solidFill>
                  <a:schemeClr val="accent1"/>
                </a:solidFill>
                <a:latin typeface="+mj-lt"/>
                <a:cs typeface="Times New Roman" panose="02020603050405020304" pitchFamily="18" charset="0"/>
              </a:rPr>
              <a:t>Performance</a:t>
            </a:r>
          </a:p>
        </p:txBody>
      </p:sp>
      <p:sp>
        <p:nvSpPr>
          <p:cNvPr id="20" name="矩形 19">
            <a:extLst>
              <a:ext uri="{FF2B5EF4-FFF2-40B4-BE49-F238E27FC236}">
                <a16:creationId xmlns:a16="http://schemas.microsoft.com/office/drawing/2014/main" id="{FCC9A6FE-FC2B-43D1-9DF1-B1B9BE7A82CD}"/>
              </a:ext>
            </a:extLst>
          </p:cNvPr>
          <p:cNvSpPr/>
          <p:nvPr/>
        </p:nvSpPr>
        <p:spPr>
          <a:xfrm>
            <a:off x="388823" y="1728520"/>
            <a:ext cx="2560854" cy="1052596"/>
          </a:xfrm>
          <a:prstGeom prst="rect">
            <a:avLst/>
          </a:prstGeom>
        </p:spPr>
        <p:txBody>
          <a:bodyPr wrap="square">
            <a:spAutoFit/>
          </a:bodyPr>
          <a:lstStyle/>
          <a:p>
            <a:pPr>
              <a:lnSpc>
                <a:spcPct val="130000"/>
              </a:lnSpc>
              <a:spcBef>
                <a:spcPts val="600"/>
              </a:spcBef>
            </a:pPr>
            <a:r>
              <a:rPr lang="en-US" altLang="zh-TW" sz="1600" dirty="0">
                <a:solidFill>
                  <a:schemeClr val="tx1">
                    <a:lumMod val="85000"/>
                    <a:lumOff val="15000"/>
                  </a:schemeClr>
                </a:solidFill>
              </a:rPr>
              <a:t>The synthesis times of their representative works are reported in below.</a:t>
            </a:r>
          </a:p>
        </p:txBody>
      </p:sp>
      <p:pic>
        <p:nvPicPr>
          <p:cNvPr id="2" name="圖片 1"/>
          <p:cNvPicPr>
            <a:picLocks noChangeAspect="1"/>
          </p:cNvPicPr>
          <p:nvPr/>
        </p:nvPicPr>
        <p:blipFill>
          <a:blip r:embed="rId3"/>
          <a:stretch>
            <a:fillRect/>
          </a:stretch>
        </p:blipFill>
        <p:spPr>
          <a:xfrm>
            <a:off x="624594" y="2698955"/>
            <a:ext cx="2502064" cy="2195061"/>
          </a:xfrm>
          <a:prstGeom prst="rect">
            <a:avLst/>
          </a:prstGeom>
        </p:spPr>
      </p:pic>
      <p:pic>
        <p:nvPicPr>
          <p:cNvPr id="4" name="圖片 3"/>
          <p:cNvPicPr>
            <a:picLocks noChangeAspect="1"/>
          </p:cNvPicPr>
          <p:nvPr/>
        </p:nvPicPr>
        <p:blipFill>
          <a:blip r:embed="rId4"/>
          <a:stretch>
            <a:fillRect/>
          </a:stretch>
        </p:blipFill>
        <p:spPr>
          <a:xfrm>
            <a:off x="3375482" y="2769911"/>
            <a:ext cx="3769881" cy="1765217"/>
          </a:xfrm>
          <a:prstGeom prst="rect">
            <a:avLst/>
          </a:prstGeom>
        </p:spPr>
      </p:pic>
      <p:sp>
        <p:nvSpPr>
          <p:cNvPr id="5" name="文字方塊 4"/>
          <p:cNvSpPr txBox="1"/>
          <p:nvPr/>
        </p:nvSpPr>
        <p:spPr>
          <a:xfrm>
            <a:off x="7145363" y="3652519"/>
            <a:ext cx="1148957" cy="338554"/>
          </a:xfrm>
          <a:prstGeom prst="rect">
            <a:avLst/>
          </a:prstGeom>
          <a:noFill/>
        </p:spPr>
        <p:txBody>
          <a:bodyPr wrap="square" rtlCol="0">
            <a:spAutoFit/>
          </a:bodyPr>
          <a:lstStyle/>
          <a:p>
            <a:r>
              <a:rPr lang="en-US" altLang="zh-TW" sz="1600" dirty="0"/>
              <a:t>Figure 10</a:t>
            </a:r>
            <a:endParaRPr lang="zh-TW" altLang="en-US" sz="1600" dirty="0"/>
          </a:p>
        </p:txBody>
      </p:sp>
      <p:pic>
        <p:nvPicPr>
          <p:cNvPr id="6" name="圖片 5"/>
          <p:cNvPicPr>
            <a:picLocks noChangeAspect="1"/>
          </p:cNvPicPr>
          <p:nvPr/>
        </p:nvPicPr>
        <p:blipFill>
          <a:blip r:embed="rId5"/>
          <a:stretch>
            <a:fillRect/>
          </a:stretch>
        </p:blipFill>
        <p:spPr>
          <a:xfrm>
            <a:off x="4324759" y="475661"/>
            <a:ext cx="1786497" cy="2083184"/>
          </a:xfrm>
          <a:prstGeom prst="rect">
            <a:avLst/>
          </a:prstGeom>
        </p:spPr>
      </p:pic>
      <p:sp>
        <p:nvSpPr>
          <p:cNvPr id="21" name="文字方塊 20"/>
          <p:cNvSpPr txBox="1"/>
          <p:nvPr/>
        </p:nvSpPr>
        <p:spPr>
          <a:xfrm>
            <a:off x="6222437" y="1359188"/>
            <a:ext cx="846899" cy="338554"/>
          </a:xfrm>
          <a:prstGeom prst="rect">
            <a:avLst/>
          </a:prstGeom>
          <a:noFill/>
        </p:spPr>
        <p:txBody>
          <a:bodyPr wrap="none" rtlCol="0">
            <a:spAutoFit/>
          </a:bodyPr>
          <a:lstStyle/>
          <a:p>
            <a:r>
              <a:rPr lang="en-US" altLang="zh-TW" sz="1600" dirty="0"/>
              <a:t>Figure 9</a:t>
            </a:r>
            <a:endParaRPr lang="zh-TW" altLang="en-US" sz="1600" dirty="0"/>
          </a:p>
        </p:txBody>
      </p:sp>
    </p:spTree>
    <p:extLst>
      <p:ext uri="{BB962C8B-B14F-4D97-AF65-F5344CB8AC3E}">
        <p14:creationId xmlns:p14="http://schemas.microsoft.com/office/powerpoint/2010/main" val="16463878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27845620-1BD2-4CB4-A849-1D6F71C83D3D}"/>
              </a:ext>
            </a:extLst>
          </p:cNvPr>
          <p:cNvSpPr/>
          <p:nvPr/>
        </p:nvSpPr>
        <p:spPr>
          <a:xfrm>
            <a:off x="548640" y="522351"/>
            <a:ext cx="8046720" cy="4098798"/>
          </a:xfrm>
          <a:prstGeom prst="rect">
            <a:avLst/>
          </a:prstGeom>
          <a:solidFill>
            <a:schemeClr val="bg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椭圆 14">
            <a:extLst>
              <a:ext uri="{FF2B5EF4-FFF2-40B4-BE49-F238E27FC236}">
                <a16:creationId xmlns:a16="http://schemas.microsoft.com/office/drawing/2014/main" id="{84E5A175-3149-405F-9145-7535715A381B}"/>
              </a:ext>
            </a:extLst>
          </p:cNvPr>
          <p:cNvSpPr/>
          <p:nvPr/>
        </p:nvSpPr>
        <p:spPr>
          <a:xfrm>
            <a:off x="1059299" y="1588576"/>
            <a:ext cx="1796181" cy="1796181"/>
          </a:xfrm>
          <a:prstGeom prst="ellipse">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30" name="矩形 29">
            <a:extLst>
              <a:ext uri="{FF2B5EF4-FFF2-40B4-BE49-F238E27FC236}">
                <a16:creationId xmlns:a16="http://schemas.microsoft.com/office/drawing/2014/main" id="{108EDB90-29AC-41EE-8404-B98F5C9941E8}"/>
              </a:ext>
            </a:extLst>
          </p:cNvPr>
          <p:cNvSpPr/>
          <p:nvPr/>
        </p:nvSpPr>
        <p:spPr>
          <a:xfrm>
            <a:off x="3366139" y="1892552"/>
            <a:ext cx="3595856" cy="1200329"/>
          </a:xfrm>
          <a:prstGeom prst="rect">
            <a:avLst/>
          </a:prstGeom>
        </p:spPr>
        <p:txBody>
          <a:bodyPr wrap="none">
            <a:spAutoFit/>
          </a:bodyPr>
          <a:lstStyle/>
          <a:p>
            <a:pPr>
              <a:spcAft>
                <a:spcPts val="0"/>
              </a:spcAft>
            </a:pPr>
            <a:r>
              <a:rPr lang="en-US" altLang="zh-CN" sz="3600" b="1" kern="100" dirty="0">
                <a:solidFill>
                  <a:schemeClr val="accent1"/>
                </a:solidFill>
                <a:latin typeface="+mj-lt"/>
                <a:cs typeface="Times New Roman" panose="02020603050405020304" pitchFamily="18" charset="0"/>
              </a:rPr>
              <a:t>Limitations and</a:t>
            </a:r>
          </a:p>
          <a:p>
            <a:pPr>
              <a:spcAft>
                <a:spcPts val="0"/>
              </a:spcAft>
            </a:pPr>
            <a:r>
              <a:rPr lang="en-US" altLang="zh-CN" sz="3600" b="1" kern="100" dirty="0">
                <a:solidFill>
                  <a:schemeClr val="accent1"/>
                </a:solidFill>
                <a:latin typeface="+mj-lt"/>
                <a:cs typeface="Times New Roman" panose="02020603050405020304" pitchFamily="18" charset="0"/>
              </a:rPr>
              <a:t>future work</a:t>
            </a:r>
          </a:p>
        </p:txBody>
      </p:sp>
      <p:sp>
        <p:nvSpPr>
          <p:cNvPr id="20" name="文字方塊 19">
            <a:extLst>
              <a:ext uri="{FF2B5EF4-FFF2-40B4-BE49-F238E27FC236}">
                <a16:creationId xmlns:a16="http://schemas.microsoft.com/office/drawing/2014/main" id="{0C2FF522-4DD6-455F-84E5-F25363B7DACF}"/>
              </a:ext>
            </a:extLst>
          </p:cNvPr>
          <p:cNvSpPr txBox="1"/>
          <p:nvPr/>
        </p:nvSpPr>
        <p:spPr>
          <a:xfrm>
            <a:off x="1281674" y="2061829"/>
            <a:ext cx="1351430" cy="830997"/>
          </a:xfrm>
          <a:prstGeom prst="rect">
            <a:avLst/>
          </a:prstGeom>
          <a:noFill/>
        </p:spPr>
        <p:txBody>
          <a:bodyPr wrap="square">
            <a:spAutoFit/>
          </a:bodyPr>
          <a:lstStyle/>
          <a:p>
            <a:pPr algn="ctr"/>
            <a:r>
              <a:rPr lang="en-US" altLang="zh-CN" sz="4800" b="1" dirty="0">
                <a:solidFill>
                  <a:schemeClr val="bg1"/>
                </a:solidFill>
                <a:latin typeface="+mj-lt"/>
              </a:rPr>
              <a:t>06</a:t>
            </a:r>
            <a:endParaRPr lang="zh-CN" altLang="en-US" sz="4800" b="1" dirty="0">
              <a:solidFill>
                <a:schemeClr val="bg1"/>
              </a:solidFill>
              <a:latin typeface="+mj-lt"/>
            </a:endParaRPr>
          </a:p>
        </p:txBody>
      </p:sp>
    </p:spTree>
    <p:extLst>
      <p:ext uri="{BB962C8B-B14F-4D97-AF65-F5344CB8AC3E}">
        <p14:creationId xmlns:p14="http://schemas.microsoft.com/office/powerpoint/2010/main" val="9729583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1EF227F-F971-46C4-8C83-D820A502B67B}"/>
              </a:ext>
            </a:extLst>
          </p:cNvPr>
          <p:cNvSpPr/>
          <p:nvPr/>
        </p:nvSpPr>
        <p:spPr>
          <a:xfrm>
            <a:off x="388823" y="375240"/>
            <a:ext cx="4216219" cy="461665"/>
          </a:xfrm>
          <a:prstGeom prst="rect">
            <a:avLst/>
          </a:prstGeom>
        </p:spPr>
        <p:txBody>
          <a:bodyPr wrap="none">
            <a:spAutoFit/>
          </a:bodyPr>
          <a:lstStyle/>
          <a:p>
            <a:pPr>
              <a:spcAft>
                <a:spcPts val="0"/>
              </a:spcAft>
            </a:pPr>
            <a:r>
              <a:rPr lang="en-US" altLang="zh-CN" sz="2400" b="1" kern="100" dirty="0">
                <a:solidFill>
                  <a:schemeClr val="accent1"/>
                </a:solidFill>
                <a:latin typeface="+mj-lt"/>
                <a:cs typeface="Times New Roman" panose="02020603050405020304" pitchFamily="18" charset="0"/>
              </a:rPr>
              <a:t>Limitations and future work</a:t>
            </a:r>
          </a:p>
        </p:txBody>
      </p:sp>
      <p:sp>
        <p:nvSpPr>
          <p:cNvPr id="10" name="矩形 9">
            <a:extLst>
              <a:ext uri="{FF2B5EF4-FFF2-40B4-BE49-F238E27FC236}">
                <a16:creationId xmlns:a16="http://schemas.microsoft.com/office/drawing/2014/main" id="{CE10450C-9C9B-41A8-8B83-4C36E9532438}"/>
              </a:ext>
            </a:extLst>
          </p:cNvPr>
          <p:cNvSpPr/>
          <p:nvPr/>
        </p:nvSpPr>
        <p:spPr>
          <a:xfrm>
            <a:off x="495947" y="1449091"/>
            <a:ext cx="1022888" cy="1022888"/>
          </a:xfrm>
          <a:prstGeom prst="rect">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13" name="Group 69">
            <a:extLst>
              <a:ext uri="{FF2B5EF4-FFF2-40B4-BE49-F238E27FC236}">
                <a16:creationId xmlns:a16="http://schemas.microsoft.com/office/drawing/2014/main" id="{572C29C5-02C0-4097-B815-0C82A22049AB}"/>
              </a:ext>
            </a:extLst>
          </p:cNvPr>
          <p:cNvGrpSpPr/>
          <p:nvPr/>
        </p:nvGrpSpPr>
        <p:grpSpPr>
          <a:xfrm>
            <a:off x="764354" y="1732454"/>
            <a:ext cx="486074" cy="456162"/>
            <a:chOff x="10074275" y="1647825"/>
            <a:chExt cx="464344" cy="435769"/>
          </a:xfrm>
          <a:solidFill>
            <a:sysClr val="window" lastClr="FFFFFF"/>
          </a:solidFill>
        </p:grpSpPr>
        <p:sp>
          <p:nvSpPr>
            <p:cNvPr id="14" name="AutoShape 69">
              <a:extLst>
                <a:ext uri="{FF2B5EF4-FFF2-40B4-BE49-F238E27FC236}">
                  <a16:creationId xmlns:a16="http://schemas.microsoft.com/office/drawing/2014/main" id="{93E145E1-949A-494E-944F-1CAB9BEF0F5F}"/>
                </a:ext>
              </a:extLst>
            </p:cNvPr>
            <p:cNvSpPr>
              <a:spLocks/>
            </p:cNvSpPr>
            <p:nvPr/>
          </p:nvSpPr>
          <p:spPr bwMode="auto">
            <a:xfrm>
              <a:off x="10074275" y="1647825"/>
              <a:ext cx="464344"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2" name="AutoShape 70">
              <a:extLst>
                <a:ext uri="{FF2B5EF4-FFF2-40B4-BE49-F238E27FC236}">
                  <a16:creationId xmlns:a16="http://schemas.microsoft.com/office/drawing/2014/main" id="{51B63D07-B368-4166-B151-47A6D2956B95}"/>
                </a:ext>
              </a:extLst>
            </p:cNvPr>
            <p:cNvSpPr>
              <a:spLocks/>
            </p:cNvSpPr>
            <p:nvPr/>
          </p:nvSpPr>
          <p:spPr bwMode="auto">
            <a:xfrm>
              <a:off x="10291763" y="1734344"/>
              <a:ext cx="873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3" name="AutoShape 71">
              <a:extLst>
                <a:ext uri="{FF2B5EF4-FFF2-40B4-BE49-F238E27FC236}">
                  <a16:creationId xmlns:a16="http://schemas.microsoft.com/office/drawing/2014/main" id="{1F146EB5-B97E-4030-A7B2-0B4CAF1E0D55}"/>
                </a:ext>
              </a:extLst>
            </p:cNvPr>
            <p:cNvSpPr>
              <a:spLocks/>
            </p:cNvSpPr>
            <p:nvPr/>
          </p:nvSpPr>
          <p:spPr bwMode="auto">
            <a:xfrm>
              <a:off x="10291763" y="1778000"/>
              <a:ext cx="87313"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4" name="AutoShape 72">
              <a:extLst>
                <a:ext uri="{FF2B5EF4-FFF2-40B4-BE49-F238E27FC236}">
                  <a16:creationId xmlns:a16="http://schemas.microsoft.com/office/drawing/2014/main" id="{C0F5AA3F-C5B8-47DB-B85F-BA9C7441A540}"/>
                </a:ext>
              </a:extLst>
            </p:cNvPr>
            <p:cNvSpPr>
              <a:spLocks/>
            </p:cNvSpPr>
            <p:nvPr/>
          </p:nvSpPr>
          <p:spPr bwMode="auto">
            <a:xfrm>
              <a:off x="10291763" y="1821657"/>
              <a:ext cx="1889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5" name="AutoShape 73">
              <a:extLst>
                <a:ext uri="{FF2B5EF4-FFF2-40B4-BE49-F238E27FC236}">
                  <a16:creationId xmlns:a16="http://schemas.microsoft.com/office/drawing/2014/main" id="{2CDDB206-BF41-4476-AB19-C78DB5D13637}"/>
                </a:ext>
              </a:extLst>
            </p:cNvPr>
            <p:cNvSpPr>
              <a:spLocks/>
            </p:cNvSpPr>
            <p:nvPr/>
          </p:nvSpPr>
          <p:spPr bwMode="auto">
            <a:xfrm>
              <a:off x="10132219" y="1908969"/>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6" name="AutoShape 74">
              <a:extLst>
                <a:ext uri="{FF2B5EF4-FFF2-40B4-BE49-F238E27FC236}">
                  <a16:creationId xmlns:a16="http://schemas.microsoft.com/office/drawing/2014/main" id="{4193BCB4-5DD5-4CD6-A2A1-812AA401413F}"/>
                </a:ext>
              </a:extLst>
            </p:cNvPr>
            <p:cNvSpPr>
              <a:spLocks/>
            </p:cNvSpPr>
            <p:nvPr/>
          </p:nvSpPr>
          <p:spPr bwMode="auto">
            <a:xfrm>
              <a:off x="10132219" y="1952625"/>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7" name="AutoShape 75">
              <a:extLst>
                <a:ext uri="{FF2B5EF4-FFF2-40B4-BE49-F238E27FC236}">
                  <a16:creationId xmlns:a16="http://schemas.microsoft.com/office/drawing/2014/main" id="{533D3898-09E8-4A12-9C93-0FDD6FB6796B}"/>
                </a:ext>
              </a:extLst>
            </p:cNvPr>
            <p:cNvSpPr>
              <a:spLocks/>
            </p:cNvSpPr>
            <p:nvPr/>
          </p:nvSpPr>
          <p:spPr bwMode="auto">
            <a:xfrm>
              <a:off x="10132219" y="1996282"/>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8" name="AutoShape 76">
              <a:extLst>
                <a:ext uri="{FF2B5EF4-FFF2-40B4-BE49-F238E27FC236}">
                  <a16:creationId xmlns:a16="http://schemas.microsoft.com/office/drawing/2014/main" id="{A8D2438C-281E-4EA9-85D3-341844E96627}"/>
                </a:ext>
              </a:extLst>
            </p:cNvPr>
            <p:cNvSpPr>
              <a:spLocks/>
            </p:cNvSpPr>
            <p:nvPr/>
          </p:nvSpPr>
          <p:spPr bwMode="auto">
            <a:xfrm>
              <a:off x="10132219" y="1865313"/>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9" name="AutoShape 77">
              <a:extLst>
                <a:ext uri="{FF2B5EF4-FFF2-40B4-BE49-F238E27FC236}">
                  <a16:creationId xmlns:a16="http://schemas.microsoft.com/office/drawing/2014/main" id="{A5E2DA34-97AF-4B3D-840D-17AA0517744B}"/>
                </a:ext>
              </a:extLst>
            </p:cNvPr>
            <p:cNvSpPr>
              <a:spLocks/>
            </p:cNvSpPr>
            <p:nvPr/>
          </p:nvSpPr>
          <p:spPr bwMode="auto">
            <a:xfrm>
              <a:off x="10132219" y="1720057"/>
              <a:ext cx="130969"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sp>
        <p:nvSpPr>
          <p:cNvPr id="20" name="矩形 19">
            <a:extLst>
              <a:ext uri="{FF2B5EF4-FFF2-40B4-BE49-F238E27FC236}">
                <a16:creationId xmlns:a16="http://schemas.microsoft.com/office/drawing/2014/main" id="{FCC9A6FE-FC2B-43D1-9DF1-B1B9BE7A82CD}"/>
              </a:ext>
            </a:extLst>
          </p:cNvPr>
          <p:cNvSpPr/>
          <p:nvPr/>
        </p:nvSpPr>
        <p:spPr>
          <a:xfrm>
            <a:off x="1701290" y="1812156"/>
            <a:ext cx="6970792" cy="1026691"/>
          </a:xfrm>
          <a:prstGeom prst="rect">
            <a:avLst/>
          </a:prstGeom>
        </p:spPr>
        <p:txBody>
          <a:bodyPr wrap="square">
            <a:spAutoFit/>
          </a:bodyPr>
          <a:lstStyle/>
          <a:p>
            <a:pPr>
              <a:lnSpc>
                <a:spcPct val="130000"/>
              </a:lnSpc>
              <a:spcBef>
                <a:spcPts val="600"/>
              </a:spcBef>
            </a:pPr>
            <a:r>
              <a:rPr lang="en-US" altLang="zh-TW" sz="1600" dirty="0">
                <a:solidFill>
                  <a:schemeClr val="tx1">
                    <a:lumMod val="85000"/>
                    <a:lumOff val="15000"/>
                  </a:schemeClr>
                </a:solidFill>
              </a:rPr>
              <a:t>Since they randomly place elements into the output domain for fast initialization, the distribution optimization might be trapped in a local minimum when the  elements are highly anisotropic and the domain is irregular.</a:t>
            </a:r>
          </a:p>
        </p:txBody>
      </p:sp>
      <p:pic>
        <p:nvPicPr>
          <p:cNvPr id="4" name="圖片 3"/>
          <p:cNvPicPr>
            <a:picLocks noChangeAspect="1"/>
          </p:cNvPicPr>
          <p:nvPr/>
        </p:nvPicPr>
        <p:blipFill>
          <a:blip r:embed="rId3"/>
          <a:stretch>
            <a:fillRect/>
          </a:stretch>
        </p:blipFill>
        <p:spPr>
          <a:xfrm>
            <a:off x="6319434" y="2763039"/>
            <a:ext cx="2234629" cy="2102117"/>
          </a:xfrm>
          <a:prstGeom prst="rect">
            <a:avLst/>
          </a:prstGeom>
        </p:spPr>
      </p:pic>
      <p:sp>
        <p:nvSpPr>
          <p:cNvPr id="18" name="矩形 17">
            <a:extLst>
              <a:ext uri="{FF2B5EF4-FFF2-40B4-BE49-F238E27FC236}">
                <a16:creationId xmlns:a16="http://schemas.microsoft.com/office/drawing/2014/main" id="{FCC9A6FE-FC2B-43D1-9DF1-B1B9BE7A82CD}"/>
              </a:ext>
            </a:extLst>
          </p:cNvPr>
          <p:cNvSpPr/>
          <p:nvPr/>
        </p:nvSpPr>
        <p:spPr>
          <a:xfrm>
            <a:off x="1701290" y="2838847"/>
            <a:ext cx="4795125" cy="732508"/>
          </a:xfrm>
          <a:prstGeom prst="rect">
            <a:avLst/>
          </a:prstGeom>
        </p:spPr>
        <p:txBody>
          <a:bodyPr wrap="square">
            <a:spAutoFit/>
          </a:bodyPr>
          <a:lstStyle/>
          <a:p>
            <a:pPr>
              <a:lnSpc>
                <a:spcPct val="130000"/>
              </a:lnSpc>
              <a:spcBef>
                <a:spcPts val="600"/>
              </a:spcBef>
            </a:pPr>
            <a:r>
              <a:rPr lang="en-US" altLang="zh-TW" sz="1600" dirty="0">
                <a:solidFill>
                  <a:schemeClr val="tx1">
                    <a:lumMod val="85000"/>
                    <a:lumOff val="15000"/>
                  </a:schemeClr>
                </a:solidFill>
              </a:rPr>
              <a:t>In addition, their approach cannot entirely avoid interpenetrations or floating elements.</a:t>
            </a:r>
          </a:p>
        </p:txBody>
      </p:sp>
      <p:sp>
        <p:nvSpPr>
          <p:cNvPr id="21" name="矩形 20">
            <a:extLst>
              <a:ext uri="{FF2B5EF4-FFF2-40B4-BE49-F238E27FC236}">
                <a16:creationId xmlns:a16="http://schemas.microsoft.com/office/drawing/2014/main" id="{CAF9D752-0B17-4E23-9925-82839F70EC8D}"/>
              </a:ext>
            </a:extLst>
          </p:cNvPr>
          <p:cNvSpPr/>
          <p:nvPr/>
        </p:nvSpPr>
        <p:spPr>
          <a:xfrm>
            <a:off x="1738870" y="1449091"/>
            <a:ext cx="1410964" cy="400110"/>
          </a:xfrm>
          <a:prstGeom prst="rect">
            <a:avLst/>
          </a:prstGeom>
        </p:spPr>
        <p:txBody>
          <a:bodyPr wrap="none">
            <a:spAutoFit/>
          </a:bodyPr>
          <a:lstStyle/>
          <a:p>
            <a:pPr>
              <a:spcAft>
                <a:spcPts val="0"/>
              </a:spcAft>
            </a:pPr>
            <a:r>
              <a:rPr lang="en-US" altLang="zh-CN" sz="2000" kern="100" dirty="0">
                <a:solidFill>
                  <a:schemeClr val="accent1"/>
                </a:solidFill>
                <a:latin typeface="+mj-lt"/>
                <a:cs typeface="Times New Roman" panose="02020603050405020304" pitchFamily="18" charset="0"/>
              </a:rPr>
              <a:t>Limitations</a:t>
            </a:r>
          </a:p>
        </p:txBody>
      </p:sp>
    </p:spTree>
    <p:extLst>
      <p:ext uri="{BB962C8B-B14F-4D97-AF65-F5344CB8AC3E}">
        <p14:creationId xmlns:p14="http://schemas.microsoft.com/office/powerpoint/2010/main" val="1485091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1EF227F-F971-46C4-8C83-D820A502B67B}"/>
              </a:ext>
            </a:extLst>
          </p:cNvPr>
          <p:cNvSpPr/>
          <p:nvPr/>
        </p:nvSpPr>
        <p:spPr>
          <a:xfrm>
            <a:off x="388823" y="375240"/>
            <a:ext cx="2127634" cy="461665"/>
          </a:xfrm>
          <a:prstGeom prst="rect">
            <a:avLst/>
          </a:prstGeom>
        </p:spPr>
        <p:txBody>
          <a:bodyPr wrap="none">
            <a:spAutoFit/>
          </a:bodyPr>
          <a:lstStyle/>
          <a:p>
            <a:pPr>
              <a:spcAft>
                <a:spcPts val="0"/>
              </a:spcAft>
            </a:pPr>
            <a:r>
              <a:rPr lang="en-US" altLang="zh-CN" sz="2400" b="1" kern="100" dirty="0">
                <a:solidFill>
                  <a:schemeClr val="accent1"/>
                </a:solidFill>
                <a:latin typeface="+mn-ea"/>
                <a:cs typeface="Times New Roman" panose="02020603050405020304" pitchFamily="18" charset="0"/>
              </a:rPr>
              <a:t>Introduction</a:t>
            </a:r>
          </a:p>
        </p:txBody>
      </p:sp>
      <p:sp>
        <p:nvSpPr>
          <p:cNvPr id="10" name="矩形 9">
            <a:extLst>
              <a:ext uri="{FF2B5EF4-FFF2-40B4-BE49-F238E27FC236}">
                <a16:creationId xmlns:a16="http://schemas.microsoft.com/office/drawing/2014/main" id="{CE10450C-9C9B-41A8-8B83-4C36E9532438}"/>
              </a:ext>
            </a:extLst>
          </p:cNvPr>
          <p:cNvSpPr/>
          <p:nvPr/>
        </p:nvSpPr>
        <p:spPr>
          <a:xfrm>
            <a:off x="495947" y="1449091"/>
            <a:ext cx="1022888" cy="1022888"/>
          </a:xfrm>
          <a:prstGeom prst="rect">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矩形 14">
            <a:extLst>
              <a:ext uri="{FF2B5EF4-FFF2-40B4-BE49-F238E27FC236}">
                <a16:creationId xmlns:a16="http://schemas.microsoft.com/office/drawing/2014/main" id="{FBF4AE5F-819F-4502-93E0-A5DCD044BD55}"/>
              </a:ext>
            </a:extLst>
          </p:cNvPr>
          <p:cNvSpPr/>
          <p:nvPr/>
        </p:nvSpPr>
        <p:spPr>
          <a:xfrm>
            <a:off x="1801342" y="1449091"/>
            <a:ext cx="6420884" cy="2369880"/>
          </a:xfrm>
          <a:prstGeom prst="rect">
            <a:avLst/>
          </a:prstGeom>
        </p:spPr>
        <p:txBody>
          <a:bodyPr wrap="square">
            <a:spAutoFit/>
          </a:bodyPr>
          <a:lstStyle/>
          <a:p>
            <a:pPr>
              <a:lnSpc>
                <a:spcPct val="130000"/>
              </a:lnSpc>
              <a:spcBef>
                <a:spcPts val="600"/>
              </a:spcBef>
            </a:pPr>
            <a:r>
              <a:rPr lang="en-US" altLang="zh-TW" sz="1600" dirty="0">
                <a:solidFill>
                  <a:schemeClr val="tx1">
                    <a:lumMod val="85000"/>
                    <a:lumOff val="15000"/>
                  </a:schemeClr>
                </a:solidFill>
              </a:rPr>
              <a:t>	Aggregate elements are ubiquitous in natural and man-made objects. Interactively authoring these elements with varying anisotropy and deformability can require high artistic skills and manual labor. To reduce input workload and enhance output quality, they present an autocomplete system that can help users distribute and align such elements over different domains. </a:t>
            </a:r>
          </a:p>
          <a:p>
            <a:pPr>
              <a:lnSpc>
                <a:spcPct val="130000"/>
              </a:lnSpc>
              <a:spcBef>
                <a:spcPts val="600"/>
              </a:spcBef>
            </a:pPr>
            <a:endParaRPr lang="en-US" altLang="zh-TW" sz="1400" dirty="0">
              <a:solidFill>
                <a:schemeClr val="tx1">
                  <a:lumMod val="85000"/>
                  <a:lumOff val="15000"/>
                </a:schemeClr>
              </a:solidFill>
            </a:endParaRPr>
          </a:p>
        </p:txBody>
      </p:sp>
      <p:grpSp>
        <p:nvGrpSpPr>
          <p:cNvPr id="30" name="组合 29">
            <a:extLst>
              <a:ext uri="{FF2B5EF4-FFF2-40B4-BE49-F238E27FC236}">
                <a16:creationId xmlns:a16="http://schemas.microsoft.com/office/drawing/2014/main" id="{51852231-DBA4-4459-A525-9D6F0328D398}"/>
              </a:ext>
            </a:extLst>
          </p:cNvPr>
          <p:cNvGrpSpPr/>
          <p:nvPr/>
        </p:nvGrpSpPr>
        <p:grpSpPr>
          <a:xfrm>
            <a:off x="699771" y="1647253"/>
            <a:ext cx="626564" cy="626564"/>
            <a:chOff x="2473104" y="2145028"/>
            <a:chExt cx="359165" cy="359165"/>
          </a:xfrm>
          <a:solidFill>
            <a:schemeClr val="bg1"/>
          </a:solidFill>
        </p:grpSpPr>
        <p:sp>
          <p:nvSpPr>
            <p:cNvPr id="31" name="AutoShape 126">
              <a:extLst>
                <a:ext uri="{FF2B5EF4-FFF2-40B4-BE49-F238E27FC236}">
                  <a16:creationId xmlns:a16="http://schemas.microsoft.com/office/drawing/2014/main" id="{3A999974-19D3-44F7-BF39-C052E0153F33}"/>
                </a:ext>
              </a:extLst>
            </p:cNvPr>
            <p:cNvSpPr>
              <a:spLocks/>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32" name="AutoShape 127">
              <a:extLst>
                <a:ext uri="{FF2B5EF4-FFF2-40B4-BE49-F238E27FC236}">
                  <a16:creationId xmlns:a16="http://schemas.microsoft.com/office/drawing/2014/main" id="{AA83F5E9-B885-450C-9308-5D18FF3B7BA7}"/>
                </a:ext>
              </a:extLst>
            </p:cNvPr>
            <p:cNvSpPr>
              <a:spLocks/>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pic>
        <p:nvPicPr>
          <p:cNvPr id="4" name="圖片 3"/>
          <p:cNvPicPr>
            <a:picLocks noChangeAspect="1"/>
          </p:cNvPicPr>
          <p:nvPr/>
        </p:nvPicPr>
        <p:blipFill>
          <a:blip r:embed="rId3"/>
          <a:stretch>
            <a:fillRect/>
          </a:stretch>
        </p:blipFill>
        <p:spPr>
          <a:xfrm>
            <a:off x="3945194" y="3159838"/>
            <a:ext cx="4520536" cy="1491814"/>
          </a:xfrm>
          <a:prstGeom prst="rect">
            <a:avLst/>
          </a:prstGeom>
        </p:spPr>
      </p:pic>
    </p:spTree>
    <p:extLst>
      <p:ext uri="{BB962C8B-B14F-4D97-AF65-F5344CB8AC3E}">
        <p14:creationId xmlns:p14="http://schemas.microsoft.com/office/powerpoint/2010/main" val="9363479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1EF227F-F971-46C4-8C83-D820A502B67B}"/>
              </a:ext>
            </a:extLst>
          </p:cNvPr>
          <p:cNvSpPr/>
          <p:nvPr/>
        </p:nvSpPr>
        <p:spPr>
          <a:xfrm>
            <a:off x="388823" y="375240"/>
            <a:ext cx="3535968" cy="461665"/>
          </a:xfrm>
          <a:prstGeom prst="rect">
            <a:avLst/>
          </a:prstGeom>
        </p:spPr>
        <p:txBody>
          <a:bodyPr wrap="none">
            <a:spAutoFit/>
          </a:bodyPr>
          <a:lstStyle/>
          <a:p>
            <a:pPr>
              <a:spcAft>
                <a:spcPts val="0"/>
              </a:spcAft>
            </a:pPr>
            <a:r>
              <a:rPr lang="en-US" altLang="zh-CN" sz="2400" b="1" kern="100" dirty="0">
                <a:solidFill>
                  <a:schemeClr val="accent1"/>
                </a:solidFill>
                <a:cs typeface="Times New Roman" panose="02020603050405020304" pitchFamily="18" charset="0"/>
              </a:rPr>
              <a:t>Limitations and future work</a:t>
            </a:r>
          </a:p>
        </p:txBody>
      </p:sp>
      <p:sp>
        <p:nvSpPr>
          <p:cNvPr id="10" name="矩形 9">
            <a:extLst>
              <a:ext uri="{FF2B5EF4-FFF2-40B4-BE49-F238E27FC236}">
                <a16:creationId xmlns:a16="http://schemas.microsoft.com/office/drawing/2014/main" id="{CE10450C-9C9B-41A8-8B83-4C36E9532438}"/>
              </a:ext>
            </a:extLst>
          </p:cNvPr>
          <p:cNvSpPr/>
          <p:nvPr/>
        </p:nvSpPr>
        <p:spPr>
          <a:xfrm>
            <a:off x="495947" y="1449091"/>
            <a:ext cx="1022888" cy="1022888"/>
          </a:xfrm>
          <a:prstGeom prst="rect">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13" name="Group 69">
            <a:extLst>
              <a:ext uri="{FF2B5EF4-FFF2-40B4-BE49-F238E27FC236}">
                <a16:creationId xmlns:a16="http://schemas.microsoft.com/office/drawing/2014/main" id="{572C29C5-02C0-4097-B815-0C82A22049AB}"/>
              </a:ext>
            </a:extLst>
          </p:cNvPr>
          <p:cNvGrpSpPr/>
          <p:nvPr/>
        </p:nvGrpSpPr>
        <p:grpSpPr>
          <a:xfrm>
            <a:off x="764354" y="1732454"/>
            <a:ext cx="486074" cy="456162"/>
            <a:chOff x="10074275" y="1647825"/>
            <a:chExt cx="464344" cy="435769"/>
          </a:xfrm>
          <a:solidFill>
            <a:sysClr val="window" lastClr="FFFFFF"/>
          </a:solidFill>
        </p:grpSpPr>
        <p:sp>
          <p:nvSpPr>
            <p:cNvPr id="14" name="AutoShape 69">
              <a:extLst>
                <a:ext uri="{FF2B5EF4-FFF2-40B4-BE49-F238E27FC236}">
                  <a16:creationId xmlns:a16="http://schemas.microsoft.com/office/drawing/2014/main" id="{93E145E1-949A-494E-944F-1CAB9BEF0F5F}"/>
                </a:ext>
              </a:extLst>
            </p:cNvPr>
            <p:cNvSpPr>
              <a:spLocks/>
            </p:cNvSpPr>
            <p:nvPr/>
          </p:nvSpPr>
          <p:spPr bwMode="auto">
            <a:xfrm>
              <a:off x="10074275" y="1647825"/>
              <a:ext cx="464344"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2" name="AutoShape 70">
              <a:extLst>
                <a:ext uri="{FF2B5EF4-FFF2-40B4-BE49-F238E27FC236}">
                  <a16:creationId xmlns:a16="http://schemas.microsoft.com/office/drawing/2014/main" id="{51B63D07-B368-4166-B151-47A6D2956B95}"/>
                </a:ext>
              </a:extLst>
            </p:cNvPr>
            <p:cNvSpPr>
              <a:spLocks/>
            </p:cNvSpPr>
            <p:nvPr/>
          </p:nvSpPr>
          <p:spPr bwMode="auto">
            <a:xfrm>
              <a:off x="10291763" y="1734344"/>
              <a:ext cx="873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3" name="AutoShape 71">
              <a:extLst>
                <a:ext uri="{FF2B5EF4-FFF2-40B4-BE49-F238E27FC236}">
                  <a16:creationId xmlns:a16="http://schemas.microsoft.com/office/drawing/2014/main" id="{1F146EB5-B97E-4030-A7B2-0B4CAF1E0D55}"/>
                </a:ext>
              </a:extLst>
            </p:cNvPr>
            <p:cNvSpPr>
              <a:spLocks/>
            </p:cNvSpPr>
            <p:nvPr/>
          </p:nvSpPr>
          <p:spPr bwMode="auto">
            <a:xfrm>
              <a:off x="10291763" y="1778000"/>
              <a:ext cx="87313"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4" name="AutoShape 72">
              <a:extLst>
                <a:ext uri="{FF2B5EF4-FFF2-40B4-BE49-F238E27FC236}">
                  <a16:creationId xmlns:a16="http://schemas.microsoft.com/office/drawing/2014/main" id="{C0F5AA3F-C5B8-47DB-B85F-BA9C7441A540}"/>
                </a:ext>
              </a:extLst>
            </p:cNvPr>
            <p:cNvSpPr>
              <a:spLocks/>
            </p:cNvSpPr>
            <p:nvPr/>
          </p:nvSpPr>
          <p:spPr bwMode="auto">
            <a:xfrm>
              <a:off x="10291763" y="1821657"/>
              <a:ext cx="188913"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5" name="AutoShape 73">
              <a:extLst>
                <a:ext uri="{FF2B5EF4-FFF2-40B4-BE49-F238E27FC236}">
                  <a16:creationId xmlns:a16="http://schemas.microsoft.com/office/drawing/2014/main" id="{2CDDB206-BF41-4476-AB19-C78DB5D13637}"/>
                </a:ext>
              </a:extLst>
            </p:cNvPr>
            <p:cNvSpPr>
              <a:spLocks/>
            </p:cNvSpPr>
            <p:nvPr/>
          </p:nvSpPr>
          <p:spPr bwMode="auto">
            <a:xfrm>
              <a:off x="10132219" y="1908969"/>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6" name="AutoShape 74">
              <a:extLst>
                <a:ext uri="{FF2B5EF4-FFF2-40B4-BE49-F238E27FC236}">
                  <a16:creationId xmlns:a16="http://schemas.microsoft.com/office/drawing/2014/main" id="{4193BCB4-5DD5-4CD6-A2A1-812AA401413F}"/>
                </a:ext>
              </a:extLst>
            </p:cNvPr>
            <p:cNvSpPr>
              <a:spLocks/>
            </p:cNvSpPr>
            <p:nvPr/>
          </p:nvSpPr>
          <p:spPr bwMode="auto">
            <a:xfrm>
              <a:off x="10132219" y="1952625"/>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7" name="AutoShape 75">
              <a:extLst>
                <a:ext uri="{FF2B5EF4-FFF2-40B4-BE49-F238E27FC236}">
                  <a16:creationId xmlns:a16="http://schemas.microsoft.com/office/drawing/2014/main" id="{533D3898-09E8-4A12-9C93-0FDD6FB6796B}"/>
                </a:ext>
              </a:extLst>
            </p:cNvPr>
            <p:cNvSpPr>
              <a:spLocks/>
            </p:cNvSpPr>
            <p:nvPr/>
          </p:nvSpPr>
          <p:spPr bwMode="auto">
            <a:xfrm>
              <a:off x="10132219" y="1996282"/>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8" name="AutoShape 76">
              <a:extLst>
                <a:ext uri="{FF2B5EF4-FFF2-40B4-BE49-F238E27FC236}">
                  <a16:creationId xmlns:a16="http://schemas.microsoft.com/office/drawing/2014/main" id="{A8D2438C-281E-4EA9-85D3-341844E96627}"/>
                </a:ext>
              </a:extLst>
            </p:cNvPr>
            <p:cNvSpPr>
              <a:spLocks/>
            </p:cNvSpPr>
            <p:nvPr/>
          </p:nvSpPr>
          <p:spPr bwMode="auto">
            <a:xfrm>
              <a:off x="10132219" y="1865313"/>
              <a:ext cx="348456"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sp>
          <p:nvSpPr>
            <p:cNvPr id="29" name="AutoShape 77">
              <a:extLst>
                <a:ext uri="{FF2B5EF4-FFF2-40B4-BE49-F238E27FC236}">
                  <a16:creationId xmlns:a16="http://schemas.microsoft.com/office/drawing/2014/main" id="{A5E2DA34-97AF-4B3D-840D-17AA0517744B}"/>
                </a:ext>
              </a:extLst>
            </p:cNvPr>
            <p:cNvSpPr>
              <a:spLocks/>
            </p:cNvSpPr>
            <p:nvPr/>
          </p:nvSpPr>
          <p:spPr bwMode="auto">
            <a:xfrm>
              <a:off x="10132219" y="1720057"/>
              <a:ext cx="130969"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a:extLst>
              <a:ext uri="{91240B29-F687-4f45-9708-019B960494DF}"/>
              <a:ext uri="{AF507438-7753-43e0-B8FC-AC1667EBCBE1}"/>
            </a:extLst>
          </p:spPr>
          <p:txBody>
            <a:bodyPr lIns="19050" tIns="19050" rIns="19050" bIns="19050" anchor="ctr"/>
            <a:lstStyle/>
            <a:p>
              <a:pPr algn="ctr" defTabSz="228600" fontAlgn="base" hangingPunct="0">
                <a:spcBef>
                  <a:spcPct val="0"/>
                </a:spcBef>
                <a:spcAft>
                  <a:spcPct val="0"/>
                </a:spcAft>
                <a:defRPr/>
              </a:pPr>
              <a:endParaRPr lang="en-US" sz="1500" kern="0">
                <a:solidFill>
                  <a:srgbClr val="FFFFFF"/>
                </a:solidFill>
                <a:effectLst>
                  <a:outerShdw blurRad="38100" dist="38100" dir="2700000" algn="tl">
                    <a:srgbClr val="000000"/>
                  </a:outerShdw>
                </a:effectLst>
                <a:latin typeface="Gill Sans" charset="0"/>
                <a:ea typeface="宋体"/>
                <a:sym typeface="Gill Sans" charset="0"/>
              </a:endParaRPr>
            </a:p>
          </p:txBody>
        </p:sp>
      </p:grpSp>
      <p:sp>
        <p:nvSpPr>
          <p:cNvPr id="20" name="矩形 19">
            <a:extLst>
              <a:ext uri="{FF2B5EF4-FFF2-40B4-BE49-F238E27FC236}">
                <a16:creationId xmlns:a16="http://schemas.microsoft.com/office/drawing/2014/main" id="{FCC9A6FE-FC2B-43D1-9DF1-B1B9BE7A82CD}"/>
              </a:ext>
            </a:extLst>
          </p:cNvPr>
          <p:cNvSpPr/>
          <p:nvPr/>
        </p:nvSpPr>
        <p:spPr>
          <a:xfrm>
            <a:off x="1701290" y="1812156"/>
            <a:ext cx="6970792" cy="1052596"/>
          </a:xfrm>
          <a:prstGeom prst="rect">
            <a:avLst/>
          </a:prstGeom>
        </p:spPr>
        <p:txBody>
          <a:bodyPr wrap="square">
            <a:spAutoFit/>
          </a:bodyPr>
          <a:lstStyle/>
          <a:p>
            <a:pPr>
              <a:lnSpc>
                <a:spcPct val="130000"/>
              </a:lnSpc>
              <a:spcBef>
                <a:spcPts val="600"/>
              </a:spcBef>
            </a:pPr>
            <a:r>
              <a:rPr lang="en-US" altLang="zh-TW" sz="1600" dirty="0">
                <a:solidFill>
                  <a:schemeClr val="tx1">
                    <a:lumMod val="85000"/>
                    <a:lumOff val="15000"/>
                  </a:schemeClr>
                </a:solidFill>
              </a:rPr>
              <a:t>our current prototype does not consider continuous elements due to the difficulty of mixing such elements, a potential direction is to extend  algorithm with [</a:t>
            </a:r>
            <a:r>
              <a:rPr lang="en-US" altLang="zh-TW" sz="1600" dirty="0"/>
              <a:t>Example Based Repetitive Structure Synthesis</a:t>
            </a:r>
            <a:r>
              <a:rPr lang="en-US" altLang="zh-TW" sz="1600" dirty="0">
                <a:solidFill>
                  <a:schemeClr val="tx1">
                    <a:lumMod val="85000"/>
                    <a:lumOff val="15000"/>
                  </a:schemeClr>
                </a:solidFill>
              </a:rPr>
              <a:t>] for continuous element synthesis.</a:t>
            </a:r>
          </a:p>
        </p:txBody>
      </p:sp>
      <p:sp>
        <p:nvSpPr>
          <p:cNvPr id="21" name="矩形 20">
            <a:extLst>
              <a:ext uri="{FF2B5EF4-FFF2-40B4-BE49-F238E27FC236}">
                <a16:creationId xmlns:a16="http://schemas.microsoft.com/office/drawing/2014/main" id="{CAF9D752-0B17-4E23-9925-82839F70EC8D}"/>
              </a:ext>
            </a:extLst>
          </p:cNvPr>
          <p:cNvSpPr/>
          <p:nvPr/>
        </p:nvSpPr>
        <p:spPr>
          <a:xfrm>
            <a:off x="1738870" y="1449091"/>
            <a:ext cx="1414298" cy="400110"/>
          </a:xfrm>
          <a:prstGeom prst="rect">
            <a:avLst/>
          </a:prstGeom>
        </p:spPr>
        <p:txBody>
          <a:bodyPr wrap="none">
            <a:spAutoFit/>
          </a:bodyPr>
          <a:lstStyle/>
          <a:p>
            <a:pPr>
              <a:spcAft>
                <a:spcPts val="0"/>
              </a:spcAft>
            </a:pPr>
            <a:r>
              <a:rPr lang="en-US" altLang="zh-CN" sz="2000" b="1" kern="100" dirty="0">
                <a:solidFill>
                  <a:schemeClr val="accent1"/>
                </a:solidFill>
                <a:cs typeface="Times New Roman" panose="02020603050405020304" pitchFamily="18" charset="0"/>
              </a:rPr>
              <a:t>Future work</a:t>
            </a:r>
          </a:p>
        </p:txBody>
      </p:sp>
      <p:pic>
        <p:nvPicPr>
          <p:cNvPr id="2" name="圖片 1"/>
          <p:cNvPicPr>
            <a:picLocks noChangeAspect="1"/>
          </p:cNvPicPr>
          <p:nvPr/>
        </p:nvPicPr>
        <p:blipFill>
          <a:blip r:embed="rId3"/>
          <a:stretch>
            <a:fillRect/>
          </a:stretch>
        </p:blipFill>
        <p:spPr>
          <a:xfrm>
            <a:off x="388823" y="2755342"/>
            <a:ext cx="2648953" cy="1528591"/>
          </a:xfrm>
          <a:prstGeom prst="rect">
            <a:avLst/>
          </a:prstGeom>
        </p:spPr>
      </p:pic>
      <p:sp>
        <p:nvSpPr>
          <p:cNvPr id="19" name="矩形 18">
            <a:extLst>
              <a:ext uri="{FF2B5EF4-FFF2-40B4-BE49-F238E27FC236}">
                <a16:creationId xmlns:a16="http://schemas.microsoft.com/office/drawing/2014/main" id="{FCC9A6FE-FC2B-43D1-9DF1-B1B9BE7A82CD}"/>
              </a:ext>
            </a:extLst>
          </p:cNvPr>
          <p:cNvSpPr/>
          <p:nvPr/>
        </p:nvSpPr>
        <p:spPr>
          <a:xfrm>
            <a:off x="3240069" y="2994568"/>
            <a:ext cx="5432013" cy="1052596"/>
          </a:xfrm>
          <a:prstGeom prst="rect">
            <a:avLst/>
          </a:prstGeom>
        </p:spPr>
        <p:txBody>
          <a:bodyPr wrap="square">
            <a:spAutoFit/>
          </a:bodyPr>
          <a:lstStyle/>
          <a:p>
            <a:pPr>
              <a:lnSpc>
                <a:spcPct val="130000"/>
              </a:lnSpc>
              <a:spcBef>
                <a:spcPts val="600"/>
              </a:spcBef>
            </a:pPr>
            <a:r>
              <a:rPr lang="en-US" altLang="zh-TW" sz="1600" dirty="0">
                <a:solidFill>
                  <a:schemeClr val="tx1">
                    <a:lumMod val="85000"/>
                    <a:lumOff val="15000"/>
                  </a:schemeClr>
                </a:solidFill>
              </a:rPr>
              <a:t>Additionally,</a:t>
            </a:r>
            <a:r>
              <a:rPr lang="zh-TW" altLang="en-US" sz="1600" dirty="0">
                <a:solidFill>
                  <a:schemeClr val="tx1">
                    <a:lumMod val="85000"/>
                    <a:lumOff val="15000"/>
                  </a:schemeClr>
                </a:solidFill>
              </a:rPr>
              <a:t> </a:t>
            </a:r>
            <a:r>
              <a:rPr lang="en-US" altLang="zh-TW" sz="1600" dirty="0">
                <a:solidFill>
                  <a:schemeClr val="tx1">
                    <a:lumMod val="85000"/>
                    <a:lumOff val="15000"/>
                  </a:schemeClr>
                </a:solidFill>
              </a:rPr>
              <a:t>they plan to implement their method under VR and offer a user interface for interactive authoring in immersive environments.</a:t>
            </a:r>
          </a:p>
        </p:txBody>
      </p:sp>
    </p:spTree>
    <p:extLst>
      <p:ext uri="{BB962C8B-B14F-4D97-AF65-F5344CB8AC3E}">
        <p14:creationId xmlns:p14="http://schemas.microsoft.com/office/powerpoint/2010/main" val="12737687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27845620-1BD2-4CB4-A849-1D6F71C83D3D}"/>
              </a:ext>
            </a:extLst>
          </p:cNvPr>
          <p:cNvSpPr/>
          <p:nvPr/>
        </p:nvSpPr>
        <p:spPr>
          <a:xfrm>
            <a:off x="548640" y="546354"/>
            <a:ext cx="8046720" cy="4098798"/>
          </a:xfrm>
          <a:prstGeom prst="rect">
            <a:avLst/>
          </a:prstGeom>
          <a:solidFill>
            <a:schemeClr val="bg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Light"/>
              <a:ea typeface="微软雅黑"/>
              <a:cs typeface="+mn-cs"/>
            </a:endParaRPr>
          </a:p>
        </p:txBody>
      </p:sp>
      <p:sp>
        <p:nvSpPr>
          <p:cNvPr id="11" name="文本框 10">
            <a:extLst>
              <a:ext uri="{FF2B5EF4-FFF2-40B4-BE49-F238E27FC236}">
                <a16:creationId xmlns:a16="http://schemas.microsoft.com/office/drawing/2014/main" id="{F308687F-5083-4900-B884-1ED108CE6C82}"/>
              </a:ext>
            </a:extLst>
          </p:cNvPr>
          <p:cNvSpPr txBox="1"/>
          <p:nvPr/>
        </p:nvSpPr>
        <p:spPr>
          <a:xfrm>
            <a:off x="3745221" y="2495143"/>
            <a:ext cx="1627177" cy="707886"/>
          </a:xfrm>
          <a:prstGeom prst="rect">
            <a:avLst/>
          </a:prstGeom>
          <a:noFill/>
        </p:spPr>
        <p:txBody>
          <a:bodyPr wrap="none" rtlCol="0">
            <a:spAutoFit/>
          </a:bodyPr>
          <a:lstStyle/>
          <a:p>
            <a:pPr lvl="0"/>
            <a:r>
              <a:rPr lang="en-US" altLang="zh-TW" sz="4000" dirty="0">
                <a:solidFill>
                  <a:srgbClr val="222B34"/>
                </a:solidFill>
              </a:rPr>
              <a:t>Thanks</a:t>
            </a:r>
            <a:endParaRPr lang="zh-CN" altLang="en-US" sz="4000" dirty="0">
              <a:solidFill>
                <a:srgbClr val="222B34"/>
              </a:solidFill>
            </a:endParaRPr>
          </a:p>
        </p:txBody>
      </p:sp>
      <p:grpSp>
        <p:nvGrpSpPr>
          <p:cNvPr id="27" name="组合 26">
            <a:extLst>
              <a:ext uri="{FF2B5EF4-FFF2-40B4-BE49-F238E27FC236}">
                <a16:creationId xmlns:a16="http://schemas.microsoft.com/office/drawing/2014/main" id="{83952E80-526F-44CB-8C16-C6E50D239736}"/>
              </a:ext>
            </a:extLst>
          </p:cNvPr>
          <p:cNvGrpSpPr/>
          <p:nvPr/>
        </p:nvGrpSpPr>
        <p:grpSpPr>
          <a:xfrm>
            <a:off x="3835940" y="848674"/>
            <a:ext cx="1445741" cy="1445741"/>
            <a:chOff x="3963053" y="796069"/>
            <a:chExt cx="1445741" cy="1445741"/>
          </a:xfrm>
        </p:grpSpPr>
        <p:sp>
          <p:nvSpPr>
            <p:cNvPr id="15" name="椭圆 14">
              <a:extLst>
                <a:ext uri="{FF2B5EF4-FFF2-40B4-BE49-F238E27FC236}">
                  <a16:creationId xmlns:a16="http://schemas.microsoft.com/office/drawing/2014/main" id="{84E5A175-3149-405F-9145-7535715A381B}"/>
                </a:ext>
              </a:extLst>
            </p:cNvPr>
            <p:cNvSpPr/>
            <p:nvPr/>
          </p:nvSpPr>
          <p:spPr>
            <a:xfrm>
              <a:off x="3963053" y="796069"/>
              <a:ext cx="1445741" cy="1445741"/>
            </a:xfrm>
            <a:prstGeom prst="ellipse">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Light"/>
                <a:ea typeface="微软雅黑"/>
                <a:cs typeface="+mn-cs"/>
              </a:endParaRPr>
            </a:p>
          </p:txBody>
        </p:sp>
        <p:grpSp>
          <p:nvGrpSpPr>
            <p:cNvPr id="16" name="组合 15">
              <a:extLst>
                <a:ext uri="{FF2B5EF4-FFF2-40B4-BE49-F238E27FC236}">
                  <a16:creationId xmlns:a16="http://schemas.microsoft.com/office/drawing/2014/main" id="{9E5B9E45-F93C-4A06-BA66-41DF7365FA50}"/>
                </a:ext>
              </a:extLst>
            </p:cNvPr>
            <p:cNvGrpSpPr/>
            <p:nvPr/>
          </p:nvGrpSpPr>
          <p:grpSpPr>
            <a:xfrm>
              <a:off x="4188168" y="1149945"/>
              <a:ext cx="995510" cy="868332"/>
              <a:chOff x="4675188" y="2882900"/>
              <a:chExt cx="360362" cy="314325"/>
            </a:xfrm>
            <a:solidFill>
              <a:schemeClr val="bg1"/>
            </a:solidFill>
          </p:grpSpPr>
          <p:sp>
            <p:nvSpPr>
              <p:cNvPr id="17" name="AutoShape 43">
                <a:extLst>
                  <a:ext uri="{FF2B5EF4-FFF2-40B4-BE49-F238E27FC236}">
                    <a16:creationId xmlns:a16="http://schemas.microsoft.com/office/drawing/2014/main" id="{96F486C0-B983-41F9-81CB-6C1B1A8DC566}"/>
                  </a:ext>
                </a:extLst>
              </p:cNvPr>
              <p:cNvSpPr>
                <a:spLocks/>
              </p:cNvSpPr>
              <p:nvPr/>
            </p:nvSpPr>
            <p:spPr bwMode="auto">
              <a:xfrm>
                <a:off x="4675188" y="2882900"/>
                <a:ext cx="360362" cy="257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微软雅黑"/>
                  <a:cs typeface="+mn-cs"/>
                  <a:sym typeface="Gill Sans" charset="0"/>
                </a:endParaRPr>
              </a:p>
            </p:txBody>
          </p:sp>
          <p:sp>
            <p:nvSpPr>
              <p:cNvPr id="18" name="AutoShape 44">
                <a:extLst>
                  <a:ext uri="{FF2B5EF4-FFF2-40B4-BE49-F238E27FC236}">
                    <a16:creationId xmlns:a16="http://schemas.microsoft.com/office/drawing/2014/main" id="{BF50BDB9-1337-4389-911A-562AACE0FBF2}"/>
                  </a:ext>
                </a:extLst>
              </p:cNvPr>
              <p:cNvSpPr>
                <a:spLocks/>
              </p:cNvSpPr>
              <p:nvPr/>
            </p:nvSpPr>
            <p:spPr bwMode="auto">
              <a:xfrm>
                <a:off x="5000625" y="2994025"/>
                <a:ext cx="22225" cy="123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微软雅黑"/>
                  <a:cs typeface="+mn-cs"/>
                  <a:sym typeface="Gill Sans" charset="0"/>
                </a:endParaRPr>
              </a:p>
            </p:txBody>
          </p:sp>
          <p:sp>
            <p:nvSpPr>
              <p:cNvPr id="19" name="AutoShape 45">
                <a:extLst>
                  <a:ext uri="{FF2B5EF4-FFF2-40B4-BE49-F238E27FC236}">
                    <a16:creationId xmlns:a16="http://schemas.microsoft.com/office/drawing/2014/main" id="{1A5323F7-E69F-4BEF-A706-7DF4426CACEB}"/>
                  </a:ext>
                </a:extLst>
              </p:cNvPr>
              <p:cNvSpPr>
                <a:spLocks/>
              </p:cNvSpPr>
              <p:nvPr/>
            </p:nvSpPr>
            <p:spPr bwMode="auto">
              <a:xfrm>
                <a:off x="4989513" y="3128963"/>
                <a:ext cx="46037" cy="682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a:extLst>
                <a:ext uri="{91240B29-F687-4f45-9708-019B960494DF}"/>
                <a:ext uri="{AF507438-7753-43e0-B8FC-AC1667EBCBE1}"/>
              </a:ex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微软雅黑"/>
                  <a:cs typeface="+mn-cs"/>
                  <a:sym typeface="Gill Sans" charset="0"/>
                </a:endParaRPr>
              </a:p>
            </p:txBody>
          </p:sp>
        </p:grpSp>
      </p:grpSp>
    </p:spTree>
    <p:extLst>
      <p:ext uri="{BB962C8B-B14F-4D97-AF65-F5344CB8AC3E}">
        <p14:creationId xmlns:p14="http://schemas.microsoft.com/office/powerpoint/2010/main" val="1181911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1EF227F-F971-46C4-8C83-D820A502B67B}"/>
              </a:ext>
            </a:extLst>
          </p:cNvPr>
          <p:cNvSpPr/>
          <p:nvPr/>
        </p:nvSpPr>
        <p:spPr>
          <a:xfrm>
            <a:off x="388823" y="375240"/>
            <a:ext cx="2127634" cy="461665"/>
          </a:xfrm>
          <a:prstGeom prst="rect">
            <a:avLst/>
          </a:prstGeom>
        </p:spPr>
        <p:txBody>
          <a:bodyPr wrap="none">
            <a:spAutoFit/>
          </a:bodyPr>
          <a:lstStyle/>
          <a:p>
            <a:pPr>
              <a:spcAft>
                <a:spcPts val="0"/>
              </a:spcAft>
            </a:pPr>
            <a:r>
              <a:rPr lang="en-US" altLang="zh-CN" sz="2400" b="1" kern="100" dirty="0">
                <a:solidFill>
                  <a:schemeClr val="accent1"/>
                </a:solidFill>
                <a:latin typeface="+mn-ea"/>
                <a:cs typeface="Times New Roman" panose="02020603050405020304" pitchFamily="18" charset="0"/>
              </a:rPr>
              <a:t>Introduction</a:t>
            </a:r>
          </a:p>
        </p:txBody>
      </p:sp>
      <p:sp>
        <p:nvSpPr>
          <p:cNvPr id="12" name="矩形 11">
            <a:extLst>
              <a:ext uri="{FF2B5EF4-FFF2-40B4-BE49-F238E27FC236}">
                <a16:creationId xmlns:a16="http://schemas.microsoft.com/office/drawing/2014/main" id="{5B860AC1-6E66-4E6F-87EF-D7AF0A0FADCB}"/>
              </a:ext>
            </a:extLst>
          </p:cNvPr>
          <p:cNvSpPr/>
          <p:nvPr/>
        </p:nvSpPr>
        <p:spPr>
          <a:xfrm>
            <a:off x="1722659" y="1449091"/>
            <a:ext cx="6529064" cy="3447098"/>
          </a:xfrm>
          <a:prstGeom prst="rect">
            <a:avLst/>
          </a:prstGeom>
        </p:spPr>
        <p:txBody>
          <a:bodyPr wrap="square">
            <a:spAutoFit/>
          </a:bodyPr>
          <a:lstStyle/>
          <a:p>
            <a:pPr>
              <a:lnSpc>
                <a:spcPct val="130000"/>
              </a:lnSpc>
              <a:spcBef>
                <a:spcPts val="600"/>
              </a:spcBef>
            </a:pPr>
            <a:r>
              <a:rPr lang="en-US" altLang="zh-CN" sz="1600" dirty="0">
                <a:solidFill>
                  <a:schemeClr val="tx1">
                    <a:lumMod val="85000"/>
                    <a:lumOff val="15000"/>
                  </a:schemeClr>
                </a:solidFill>
              </a:rPr>
              <a:t>	Through a brushing interface, users can select and even mix distinct type of elements from an element palette, brush the selected elements over the output domain, and let their system automatically populate more elements for the remaining output.</a:t>
            </a:r>
          </a:p>
          <a:p>
            <a:pPr>
              <a:lnSpc>
                <a:spcPct val="130000"/>
              </a:lnSpc>
              <a:spcBef>
                <a:spcPts val="600"/>
              </a:spcBef>
            </a:pPr>
            <a:r>
              <a:rPr lang="en-US" altLang="zh-CN" sz="1600" dirty="0">
                <a:solidFill>
                  <a:schemeClr val="tx1">
                    <a:lumMod val="85000"/>
                    <a:lumOff val="15000"/>
                  </a:schemeClr>
                </a:solidFill>
              </a:rPr>
              <a:t>	</a:t>
            </a:r>
            <a:r>
              <a:rPr lang="en-US" altLang="zh-TW" sz="1600" dirty="0">
                <a:solidFill>
                  <a:schemeClr val="tx1">
                    <a:lumMod val="85000"/>
                    <a:lumOff val="15000"/>
                  </a:schemeClr>
                </a:solidFill>
              </a:rPr>
              <a:t>Aggregate elements often require proper direction/scalar fields for proper arrangements, but fully specifying such fields across entire domains can be difficult or inconvenient for ordinary users.</a:t>
            </a:r>
            <a:endParaRPr lang="en-US" altLang="zh-CN" sz="1600" dirty="0">
              <a:solidFill>
                <a:schemeClr val="tx1">
                  <a:lumMod val="85000"/>
                  <a:lumOff val="15000"/>
                </a:schemeClr>
              </a:solidFill>
            </a:endParaRPr>
          </a:p>
          <a:p>
            <a:pPr>
              <a:lnSpc>
                <a:spcPct val="130000"/>
              </a:lnSpc>
              <a:spcBef>
                <a:spcPts val="600"/>
              </a:spcBef>
            </a:pPr>
            <a:r>
              <a:rPr lang="en-US" altLang="zh-CN" sz="1600" dirty="0">
                <a:solidFill>
                  <a:schemeClr val="tx1">
                    <a:lumMod val="85000"/>
                    <a:lumOff val="15000"/>
                  </a:schemeClr>
                </a:solidFill>
              </a:rPr>
              <a:t>	</a:t>
            </a:r>
            <a:r>
              <a:rPr lang="en-US" altLang="zh-TW" sz="1600" dirty="0">
                <a:solidFill>
                  <a:schemeClr val="tx1">
                    <a:lumMod val="85000"/>
                    <a:lumOff val="15000"/>
                  </a:schemeClr>
                </a:solidFill>
              </a:rPr>
              <a:t>They formulate element fields that can smoothly orient all the elements</a:t>
            </a:r>
            <a:r>
              <a:rPr lang="zh-TW" altLang="en-US" sz="1600" dirty="0">
                <a:solidFill>
                  <a:schemeClr val="tx1">
                    <a:lumMod val="85000"/>
                    <a:lumOff val="15000"/>
                  </a:schemeClr>
                </a:solidFill>
              </a:rPr>
              <a:t> </a:t>
            </a:r>
            <a:r>
              <a:rPr lang="en-US" altLang="zh-CN" sz="1600" dirty="0">
                <a:solidFill>
                  <a:schemeClr val="tx1">
                    <a:lumMod val="85000"/>
                    <a:lumOff val="15000"/>
                  </a:schemeClr>
                </a:solidFill>
              </a:rPr>
              <a:t>following partial inputs (e.g. user strokes) based on inter- and intra-element relationships</a:t>
            </a:r>
          </a:p>
        </p:txBody>
      </p:sp>
      <p:pic>
        <p:nvPicPr>
          <p:cNvPr id="6" name="圖片 5"/>
          <p:cNvPicPr>
            <a:picLocks noChangeAspect="1"/>
          </p:cNvPicPr>
          <p:nvPr/>
        </p:nvPicPr>
        <p:blipFill>
          <a:blip r:embed="rId3"/>
          <a:stretch>
            <a:fillRect/>
          </a:stretch>
        </p:blipFill>
        <p:spPr>
          <a:xfrm>
            <a:off x="309942" y="1191770"/>
            <a:ext cx="1138799" cy="1145872"/>
          </a:xfrm>
          <a:prstGeom prst="rect">
            <a:avLst/>
          </a:prstGeom>
        </p:spPr>
      </p:pic>
      <p:pic>
        <p:nvPicPr>
          <p:cNvPr id="8" name="圖片 7"/>
          <p:cNvPicPr>
            <a:picLocks noChangeAspect="1"/>
          </p:cNvPicPr>
          <p:nvPr/>
        </p:nvPicPr>
        <p:blipFill>
          <a:blip r:embed="rId4"/>
          <a:stretch>
            <a:fillRect/>
          </a:stretch>
        </p:blipFill>
        <p:spPr>
          <a:xfrm>
            <a:off x="309942" y="2524451"/>
            <a:ext cx="1142698" cy="1108279"/>
          </a:xfrm>
          <a:prstGeom prst="rect">
            <a:avLst/>
          </a:prstGeom>
        </p:spPr>
      </p:pic>
      <p:pic>
        <p:nvPicPr>
          <p:cNvPr id="13" name="圖片 12"/>
          <p:cNvPicPr>
            <a:picLocks noChangeAspect="1"/>
          </p:cNvPicPr>
          <p:nvPr/>
        </p:nvPicPr>
        <p:blipFill>
          <a:blip r:embed="rId5"/>
          <a:stretch>
            <a:fillRect/>
          </a:stretch>
        </p:blipFill>
        <p:spPr>
          <a:xfrm>
            <a:off x="385139" y="3772071"/>
            <a:ext cx="1063602" cy="1045051"/>
          </a:xfrm>
          <a:prstGeom prst="rect">
            <a:avLst/>
          </a:prstGeom>
        </p:spPr>
      </p:pic>
    </p:spTree>
    <p:extLst>
      <p:ext uri="{BB962C8B-B14F-4D97-AF65-F5344CB8AC3E}">
        <p14:creationId xmlns:p14="http://schemas.microsoft.com/office/powerpoint/2010/main" val="2815638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1EF227F-F971-46C4-8C83-D820A502B67B}"/>
              </a:ext>
            </a:extLst>
          </p:cNvPr>
          <p:cNvSpPr/>
          <p:nvPr/>
        </p:nvSpPr>
        <p:spPr>
          <a:xfrm>
            <a:off x="388823" y="375240"/>
            <a:ext cx="2127634" cy="461665"/>
          </a:xfrm>
          <a:prstGeom prst="rect">
            <a:avLst/>
          </a:prstGeom>
        </p:spPr>
        <p:txBody>
          <a:bodyPr wrap="none">
            <a:spAutoFit/>
          </a:bodyPr>
          <a:lstStyle/>
          <a:p>
            <a:pPr>
              <a:spcAft>
                <a:spcPts val="0"/>
              </a:spcAft>
            </a:pPr>
            <a:r>
              <a:rPr lang="en-US" altLang="zh-CN" sz="2400" b="1" kern="100" dirty="0">
                <a:solidFill>
                  <a:schemeClr val="accent1"/>
                </a:solidFill>
                <a:latin typeface="+mn-ea"/>
                <a:cs typeface="Times New Roman" panose="02020603050405020304" pitchFamily="18" charset="0"/>
              </a:rPr>
              <a:t>Introduction</a:t>
            </a:r>
          </a:p>
        </p:txBody>
      </p:sp>
      <p:sp>
        <p:nvSpPr>
          <p:cNvPr id="12" name="矩形 11">
            <a:extLst>
              <a:ext uri="{FF2B5EF4-FFF2-40B4-BE49-F238E27FC236}">
                <a16:creationId xmlns:a16="http://schemas.microsoft.com/office/drawing/2014/main" id="{5B860AC1-6E66-4E6F-87EF-D7AF0A0FADCB}"/>
              </a:ext>
            </a:extLst>
          </p:cNvPr>
          <p:cNvSpPr/>
          <p:nvPr/>
        </p:nvSpPr>
        <p:spPr>
          <a:xfrm>
            <a:off x="3976144" y="1567831"/>
            <a:ext cx="5161689" cy="1986954"/>
          </a:xfrm>
          <a:prstGeom prst="rect">
            <a:avLst/>
          </a:prstGeom>
        </p:spPr>
        <p:txBody>
          <a:bodyPr wrap="square">
            <a:spAutoFit/>
          </a:bodyPr>
          <a:lstStyle/>
          <a:p>
            <a:pPr>
              <a:lnSpc>
                <a:spcPct val="130000"/>
              </a:lnSpc>
              <a:spcBef>
                <a:spcPts val="600"/>
              </a:spcBef>
            </a:pPr>
            <a:r>
              <a:rPr lang="en-US" altLang="zh-TW" sz="1600" dirty="0">
                <a:solidFill>
                  <a:schemeClr val="tx1">
                    <a:lumMod val="85000"/>
                    <a:lumOff val="15000"/>
                  </a:schemeClr>
                </a:solidFill>
              </a:rPr>
              <a:t>The developed system, centered on the idea of element fields, can handle elements with general shapes, distributions, and alignments, offer more usability and interactivity than existing practices and enable users to create compelling artwork like left Figure without requiring significant expertise or efforts.</a:t>
            </a:r>
            <a:endParaRPr lang="en-US" altLang="zh-CN" sz="1600" dirty="0">
              <a:solidFill>
                <a:schemeClr val="tx1">
                  <a:lumMod val="85000"/>
                  <a:lumOff val="15000"/>
                </a:schemeClr>
              </a:solidFill>
            </a:endParaRPr>
          </a:p>
        </p:txBody>
      </p:sp>
      <p:pic>
        <p:nvPicPr>
          <p:cNvPr id="4" name="圖片 3">
            <a:extLst>
              <a:ext uri="{FF2B5EF4-FFF2-40B4-BE49-F238E27FC236}">
                <a16:creationId xmlns:a16="http://schemas.microsoft.com/office/drawing/2014/main" id="{5B30E164-24CC-4199-821E-9FA4EF693E7A}"/>
              </a:ext>
            </a:extLst>
          </p:cNvPr>
          <p:cNvPicPr>
            <a:picLocks noChangeAspect="1"/>
          </p:cNvPicPr>
          <p:nvPr/>
        </p:nvPicPr>
        <p:blipFill>
          <a:blip r:embed="rId3"/>
          <a:stretch>
            <a:fillRect/>
          </a:stretch>
        </p:blipFill>
        <p:spPr>
          <a:xfrm>
            <a:off x="267629" y="1567831"/>
            <a:ext cx="3708515" cy="2828990"/>
          </a:xfrm>
          <a:prstGeom prst="rect">
            <a:avLst/>
          </a:prstGeom>
        </p:spPr>
      </p:pic>
    </p:spTree>
    <p:extLst>
      <p:ext uri="{BB962C8B-B14F-4D97-AF65-F5344CB8AC3E}">
        <p14:creationId xmlns:p14="http://schemas.microsoft.com/office/powerpoint/2010/main" val="2751232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27845620-1BD2-4CB4-A849-1D6F71C83D3D}"/>
              </a:ext>
            </a:extLst>
          </p:cNvPr>
          <p:cNvSpPr/>
          <p:nvPr/>
        </p:nvSpPr>
        <p:spPr>
          <a:xfrm>
            <a:off x="548640" y="522351"/>
            <a:ext cx="8046720" cy="4098798"/>
          </a:xfrm>
          <a:prstGeom prst="rect">
            <a:avLst/>
          </a:prstGeom>
          <a:solidFill>
            <a:schemeClr val="bg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椭圆 14">
            <a:extLst>
              <a:ext uri="{FF2B5EF4-FFF2-40B4-BE49-F238E27FC236}">
                <a16:creationId xmlns:a16="http://schemas.microsoft.com/office/drawing/2014/main" id="{84E5A175-3149-405F-9145-7535715A381B}"/>
              </a:ext>
            </a:extLst>
          </p:cNvPr>
          <p:cNvSpPr/>
          <p:nvPr/>
        </p:nvSpPr>
        <p:spPr>
          <a:xfrm>
            <a:off x="1059299" y="1588576"/>
            <a:ext cx="1796181" cy="1796181"/>
          </a:xfrm>
          <a:prstGeom prst="ellipse">
            <a:avLst/>
          </a:prstGeom>
          <a:solidFill>
            <a:schemeClr val="accent1"/>
          </a:solidFill>
          <a:ln>
            <a:noFill/>
          </a:ln>
          <a:effectLst>
            <a:outerShdw blurRad="1016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30" name="矩形 29">
            <a:extLst>
              <a:ext uri="{FF2B5EF4-FFF2-40B4-BE49-F238E27FC236}">
                <a16:creationId xmlns:a16="http://schemas.microsoft.com/office/drawing/2014/main" id="{108EDB90-29AC-41EE-8404-B98F5C9941E8}"/>
              </a:ext>
            </a:extLst>
          </p:cNvPr>
          <p:cNvSpPr/>
          <p:nvPr/>
        </p:nvSpPr>
        <p:spPr>
          <a:xfrm>
            <a:off x="3366139" y="1892552"/>
            <a:ext cx="1826141" cy="646331"/>
          </a:xfrm>
          <a:prstGeom prst="rect">
            <a:avLst/>
          </a:prstGeom>
        </p:spPr>
        <p:txBody>
          <a:bodyPr wrap="none">
            <a:spAutoFit/>
          </a:bodyPr>
          <a:lstStyle/>
          <a:p>
            <a:pPr>
              <a:spcAft>
                <a:spcPts val="0"/>
              </a:spcAft>
            </a:pPr>
            <a:r>
              <a:rPr lang="en-US" altLang="zh-CN" sz="3600" b="1" kern="100" dirty="0">
                <a:solidFill>
                  <a:schemeClr val="accent1"/>
                </a:solidFill>
                <a:latin typeface="+mj-lt"/>
                <a:cs typeface="Times New Roman" panose="02020603050405020304" pitchFamily="18" charset="0"/>
              </a:rPr>
              <a:t>System</a:t>
            </a:r>
          </a:p>
        </p:txBody>
      </p:sp>
      <p:sp>
        <p:nvSpPr>
          <p:cNvPr id="20" name="文字方塊 19">
            <a:extLst>
              <a:ext uri="{FF2B5EF4-FFF2-40B4-BE49-F238E27FC236}">
                <a16:creationId xmlns:a16="http://schemas.microsoft.com/office/drawing/2014/main" id="{0C2FF522-4DD6-455F-84E5-F25363B7DACF}"/>
              </a:ext>
            </a:extLst>
          </p:cNvPr>
          <p:cNvSpPr txBox="1"/>
          <p:nvPr/>
        </p:nvSpPr>
        <p:spPr>
          <a:xfrm>
            <a:off x="1281674" y="2061829"/>
            <a:ext cx="1351430" cy="830997"/>
          </a:xfrm>
          <a:prstGeom prst="rect">
            <a:avLst/>
          </a:prstGeom>
          <a:noFill/>
        </p:spPr>
        <p:txBody>
          <a:bodyPr wrap="square">
            <a:spAutoFit/>
          </a:bodyPr>
          <a:lstStyle/>
          <a:p>
            <a:pPr algn="ctr"/>
            <a:r>
              <a:rPr lang="en-US" altLang="zh-CN" sz="4800" b="1" dirty="0">
                <a:solidFill>
                  <a:schemeClr val="bg1"/>
                </a:solidFill>
                <a:latin typeface="+mj-lt"/>
              </a:rPr>
              <a:t>02</a:t>
            </a:r>
            <a:endParaRPr lang="zh-CN" altLang="en-US" sz="4800" b="1" dirty="0">
              <a:solidFill>
                <a:schemeClr val="bg1"/>
              </a:solidFill>
              <a:latin typeface="+mj-lt"/>
            </a:endParaRPr>
          </a:p>
        </p:txBody>
      </p:sp>
    </p:spTree>
    <p:extLst>
      <p:ext uri="{BB962C8B-B14F-4D97-AF65-F5344CB8AC3E}">
        <p14:creationId xmlns:p14="http://schemas.microsoft.com/office/powerpoint/2010/main" val="2107744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1EF227F-F971-46C4-8C83-D820A502B67B}"/>
              </a:ext>
            </a:extLst>
          </p:cNvPr>
          <p:cNvSpPr/>
          <p:nvPr/>
        </p:nvSpPr>
        <p:spPr>
          <a:xfrm>
            <a:off x="388823" y="375240"/>
            <a:ext cx="1300356" cy="461665"/>
          </a:xfrm>
          <a:prstGeom prst="rect">
            <a:avLst/>
          </a:prstGeom>
        </p:spPr>
        <p:txBody>
          <a:bodyPr wrap="none">
            <a:spAutoFit/>
          </a:bodyPr>
          <a:lstStyle/>
          <a:p>
            <a:pPr>
              <a:spcAft>
                <a:spcPts val="0"/>
              </a:spcAft>
            </a:pPr>
            <a:r>
              <a:rPr lang="en-US" altLang="zh-CN" sz="2400" b="1" kern="100" dirty="0">
                <a:solidFill>
                  <a:schemeClr val="accent1"/>
                </a:solidFill>
                <a:latin typeface="+mn-ea"/>
                <a:cs typeface="Times New Roman" panose="02020603050405020304" pitchFamily="18" charset="0"/>
              </a:rPr>
              <a:t>System</a:t>
            </a:r>
          </a:p>
        </p:txBody>
      </p:sp>
      <p:sp>
        <p:nvSpPr>
          <p:cNvPr id="12" name="矩形 11">
            <a:extLst>
              <a:ext uri="{FF2B5EF4-FFF2-40B4-BE49-F238E27FC236}">
                <a16:creationId xmlns:a16="http://schemas.microsoft.com/office/drawing/2014/main" id="{5B860AC1-6E66-4E6F-87EF-D7AF0A0FADCB}"/>
              </a:ext>
            </a:extLst>
          </p:cNvPr>
          <p:cNvSpPr/>
          <p:nvPr/>
        </p:nvSpPr>
        <p:spPr>
          <a:xfrm>
            <a:off x="388824" y="1874161"/>
            <a:ext cx="3069674" cy="1372683"/>
          </a:xfrm>
          <a:prstGeom prst="rect">
            <a:avLst/>
          </a:prstGeom>
        </p:spPr>
        <p:txBody>
          <a:bodyPr wrap="square">
            <a:spAutoFit/>
          </a:bodyPr>
          <a:lstStyle/>
          <a:p>
            <a:pPr>
              <a:lnSpc>
                <a:spcPct val="130000"/>
              </a:lnSpc>
              <a:spcBef>
                <a:spcPts val="600"/>
              </a:spcBef>
            </a:pPr>
            <a:r>
              <a:rPr lang="en-US" altLang="zh-CN" sz="1600" dirty="0">
                <a:solidFill>
                  <a:schemeClr val="tx1">
                    <a:lumMod val="85000"/>
                    <a:lumOff val="15000"/>
                  </a:schemeClr>
                </a:solidFill>
              </a:rPr>
              <a:t>Their brushing interface is directly implement into Autodesk Maya to leverage its all system manipulation.</a:t>
            </a:r>
          </a:p>
        </p:txBody>
      </p:sp>
      <p:sp>
        <p:nvSpPr>
          <p:cNvPr id="16" name="矩形 15">
            <a:extLst>
              <a:ext uri="{FF2B5EF4-FFF2-40B4-BE49-F238E27FC236}">
                <a16:creationId xmlns:a16="http://schemas.microsoft.com/office/drawing/2014/main" id="{CAF9D752-0B17-4E23-9925-82839F70EC8D}"/>
              </a:ext>
            </a:extLst>
          </p:cNvPr>
          <p:cNvSpPr/>
          <p:nvPr/>
        </p:nvSpPr>
        <p:spPr>
          <a:xfrm>
            <a:off x="388823" y="1474051"/>
            <a:ext cx="1779654" cy="400110"/>
          </a:xfrm>
          <a:prstGeom prst="rect">
            <a:avLst/>
          </a:prstGeom>
        </p:spPr>
        <p:txBody>
          <a:bodyPr wrap="none">
            <a:spAutoFit/>
          </a:bodyPr>
          <a:lstStyle/>
          <a:p>
            <a:pPr>
              <a:spcAft>
                <a:spcPts val="0"/>
              </a:spcAft>
            </a:pPr>
            <a:r>
              <a:rPr lang="en-US" altLang="zh-CN" sz="2000" kern="100" dirty="0">
                <a:solidFill>
                  <a:schemeClr val="accent1"/>
                </a:solidFill>
                <a:latin typeface="+mj-lt"/>
                <a:cs typeface="Times New Roman" panose="02020603050405020304" pitchFamily="18" charset="0"/>
              </a:rPr>
              <a:t>User interface</a:t>
            </a:r>
          </a:p>
        </p:txBody>
      </p:sp>
      <p:pic>
        <p:nvPicPr>
          <p:cNvPr id="2" name="圖片 1"/>
          <p:cNvPicPr>
            <a:picLocks noChangeAspect="1"/>
          </p:cNvPicPr>
          <p:nvPr/>
        </p:nvPicPr>
        <p:blipFill>
          <a:blip r:embed="rId3"/>
          <a:stretch>
            <a:fillRect/>
          </a:stretch>
        </p:blipFill>
        <p:spPr>
          <a:xfrm>
            <a:off x="3365772" y="755764"/>
            <a:ext cx="4837824" cy="2916583"/>
          </a:xfrm>
          <a:prstGeom prst="rect">
            <a:avLst/>
          </a:prstGeom>
        </p:spPr>
      </p:pic>
      <p:sp>
        <p:nvSpPr>
          <p:cNvPr id="17" name="矩形 16">
            <a:extLst>
              <a:ext uri="{FF2B5EF4-FFF2-40B4-BE49-F238E27FC236}">
                <a16:creationId xmlns:a16="http://schemas.microsoft.com/office/drawing/2014/main" id="{5B860AC1-6E66-4E6F-87EF-D7AF0A0FADCB}"/>
              </a:ext>
            </a:extLst>
          </p:cNvPr>
          <p:cNvSpPr/>
          <p:nvPr/>
        </p:nvSpPr>
        <p:spPr>
          <a:xfrm>
            <a:off x="388823" y="3646954"/>
            <a:ext cx="7759661" cy="1052596"/>
          </a:xfrm>
          <a:prstGeom prst="rect">
            <a:avLst/>
          </a:prstGeom>
        </p:spPr>
        <p:txBody>
          <a:bodyPr wrap="square">
            <a:spAutoFit/>
          </a:bodyPr>
          <a:lstStyle/>
          <a:p>
            <a:pPr>
              <a:lnSpc>
                <a:spcPct val="130000"/>
              </a:lnSpc>
              <a:spcBef>
                <a:spcPts val="600"/>
              </a:spcBef>
            </a:pPr>
            <a:r>
              <a:rPr lang="en-US" altLang="zh-CN" sz="1600" dirty="0">
                <a:solidFill>
                  <a:schemeClr val="tx1">
                    <a:lumMod val="85000"/>
                    <a:lumOff val="15000"/>
                  </a:schemeClr>
                </a:solidFill>
              </a:rPr>
              <a:t>User can choose and mix different elements form the element palette, tune relative parameters from the control panel, and perform corresponding brush operations to create desired works through the brushing canvas</a:t>
            </a:r>
          </a:p>
        </p:txBody>
      </p:sp>
    </p:spTree>
    <p:extLst>
      <p:ext uri="{BB962C8B-B14F-4D97-AF65-F5344CB8AC3E}">
        <p14:creationId xmlns:p14="http://schemas.microsoft.com/office/powerpoint/2010/main" val="3430758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1EF227F-F971-46C4-8C83-D820A502B67B}"/>
              </a:ext>
            </a:extLst>
          </p:cNvPr>
          <p:cNvSpPr/>
          <p:nvPr/>
        </p:nvSpPr>
        <p:spPr>
          <a:xfrm>
            <a:off x="388823" y="375240"/>
            <a:ext cx="1300356" cy="461665"/>
          </a:xfrm>
          <a:prstGeom prst="rect">
            <a:avLst/>
          </a:prstGeom>
        </p:spPr>
        <p:txBody>
          <a:bodyPr wrap="none">
            <a:spAutoFit/>
          </a:bodyPr>
          <a:lstStyle/>
          <a:p>
            <a:pPr>
              <a:spcAft>
                <a:spcPts val="0"/>
              </a:spcAft>
            </a:pPr>
            <a:r>
              <a:rPr lang="en-US" altLang="zh-CN" sz="2400" b="1" kern="100" dirty="0">
                <a:solidFill>
                  <a:schemeClr val="accent1"/>
                </a:solidFill>
                <a:latin typeface="+mn-ea"/>
                <a:cs typeface="Times New Roman" panose="02020603050405020304" pitchFamily="18" charset="0"/>
              </a:rPr>
              <a:t>System</a:t>
            </a:r>
          </a:p>
        </p:txBody>
      </p:sp>
      <p:sp>
        <p:nvSpPr>
          <p:cNvPr id="11" name="矩形 10">
            <a:extLst>
              <a:ext uri="{FF2B5EF4-FFF2-40B4-BE49-F238E27FC236}">
                <a16:creationId xmlns:a16="http://schemas.microsoft.com/office/drawing/2014/main" id="{CAF9D752-0B17-4E23-9925-82839F70EC8D}"/>
              </a:ext>
            </a:extLst>
          </p:cNvPr>
          <p:cNvSpPr/>
          <p:nvPr/>
        </p:nvSpPr>
        <p:spPr>
          <a:xfrm>
            <a:off x="388823" y="1449091"/>
            <a:ext cx="1965603" cy="400110"/>
          </a:xfrm>
          <a:prstGeom prst="rect">
            <a:avLst/>
          </a:prstGeom>
        </p:spPr>
        <p:txBody>
          <a:bodyPr wrap="none">
            <a:spAutoFit/>
          </a:bodyPr>
          <a:lstStyle/>
          <a:p>
            <a:pPr>
              <a:spcAft>
                <a:spcPts val="0"/>
              </a:spcAft>
            </a:pPr>
            <a:r>
              <a:rPr lang="en-US" altLang="zh-CN" sz="2000" kern="100" dirty="0">
                <a:solidFill>
                  <a:schemeClr val="accent1"/>
                </a:solidFill>
                <a:latin typeface="+mj-lt"/>
                <a:cs typeface="Times New Roman" panose="02020603050405020304" pitchFamily="18" charset="0"/>
              </a:rPr>
              <a:t>Element palette</a:t>
            </a:r>
          </a:p>
        </p:txBody>
      </p:sp>
      <p:sp>
        <p:nvSpPr>
          <p:cNvPr id="12" name="矩形 11">
            <a:extLst>
              <a:ext uri="{FF2B5EF4-FFF2-40B4-BE49-F238E27FC236}">
                <a16:creationId xmlns:a16="http://schemas.microsoft.com/office/drawing/2014/main" id="{5B860AC1-6E66-4E6F-87EF-D7AF0A0FADCB}"/>
              </a:ext>
            </a:extLst>
          </p:cNvPr>
          <p:cNvSpPr/>
          <p:nvPr/>
        </p:nvSpPr>
        <p:spPr>
          <a:xfrm>
            <a:off x="388823" y="1876976"/>
            <a:ext cx="5259240" cy="2640723"/>
          </a:xfrm>
          <a:prstGeom prst="rect">
            <a:avLst/>
          </a:prstGeom>
        </p:spPr>
        <p:txBody>
          <a:bodyPr wrap="square">
            <a:spAutoFit/>
          </a:bodyPr>
          <a:lstStyle/>
          <a:p>
            <a:pPr>
              <a:lnSpc>
                <a:spcPct val="130000"/>
              </a:lnSpc>
              <a:spcBef>
                <a:spcPts val="600"/>
              </a:spcBef>
            </a:pPr>
            <a:r>
              <a:rPr lang="en-US" altLang="zh-CN" sz="1600" dirty="0">
                <a:solidFill>
                  <a:schemeClr val="tx1">
                    <a:lumMod val="85000"/>
                    <a:lumOff val="15000"/>
                  </a:schemeClr>
                </a:solidFill>
              </a:rPr>
              <a:t>User can directly select single or mix</a:t>
            </a:r>
          </a:p>
          <a:p>
            <a:pPr>
              <a:lnSpc>
                <a:spcPct val="130000"/>
              </a:lnSpc>
              <a:spcBef>
                <a:spcPts val="600"/>
              </a:spcBef>
            </a:pPr>
            <a:r>
              <a:rPr lang="en-US" altLang="zh-CN" sz="1600" dirty="0">
                <a:solidFill>
                  <a:schemeClr val="tx1">
                    <a:lumMod val="85000"/>
                    <a:lumOff val="15000"/>
                  </a:schemeClr>
                </a:solidFill>
              </a:rPr>
              <a:t>multiple input elements and set various </a:t>
            </a:r>
          </a:p>
          <a:p>
            <a:pPr>
              <a:lnSpc>
                <a:spcPct val="130000"/>
              </a:lnSpc>
              <a:spcBef>
                <a:spcPts val="600"/>
              </a:spcBef>
            </a:pPr>
            <a:r>
              <a:rPr lang="en-US" altLang="zh-CN" sz="1600" dirty="0">
                <a:solidFill>
                  <a:schemeClr val="tx1">
                    <a:lumMod val="85000"/>
                    <a:lumOff val="15000"/>
                  </a:schemeClr>
                </a:solidFill>
              </a:rPr>
              <a:t>properties such as scale and rigidity </a:t>
            </a:r>
          </a:p>
          <a:p>
            <a:pPr>
              <a:lnSpc>
                <a:spcPct val="130000"/>
              </a:lnSpc>
              <a:spcBef>
                <a:spcPts val="600"/>
              </a:spcBef>
            </a:pPr>
            <a:r>
              <a:rPr lang="en-US" altLang="zh-CN" sz="1600" dirty="0">
                <a:solidFill>
                  <a:schemeClr val="tx1">
                    <a:lumMod val="85000"/>
                    <a:lumOff val="15000"/>
                  </a:schemeClr>
                </a:solidFill>
              </a:rPr>
              <a:t>respectively via the element palette. </a:t>
            </a:r>
          </a:p>
          <a:p>
            <a:pPr>
              <a:lnSpc>
                <a:spcPct val="130000"/>
              </a:lnSpc>
              <a:spcBef>
                <a:spcPts val="600"/>
              </a:spcBef>
            </a:pPr>
            <a:r>
              <a:rPr lang="en-US" altLang="zh-CN" sz="1600" dirty="0">
                <a:solidFill>
                  <a:schemeClr val="tx1">
                    <a:lumMod val="85000"/>
                    <a:lumOff val="15000"/>
                  </a:schemeClr>
                </a:solidFill>
              </a:rPr>
              <a:t>The combination of the selected elements can be saved as a new palette entry for further use and analogous to color palettes.</a:t>
            </a:r>
          </a:p>
        </p:txBody>
      </p:sp>
      <p:pic>
        <p:nvPicPr>
          <p:cNvPr id="2" name="圖片 1"/>
          <p:cNvPicPr>
            <a:picLocks noChangeAspect="1"/>
          </p:cNvPicPr>
          <p:nvPr/>
        </p:nvPicPr>
        <p:blipFill>
          <a:blip r:embed="rId3"/>
          <a:stretch>
            <a:fillRect/>
          </a:stretch>
        </p:blipFill>
        <p:spPr>
          <a:xfrm>
            <a:off x="3924507" y="836905"/>
            <a:ext cx="4024873" cy="2700296"/>
          </a:xfrm>
          <a:prstGeom prst="rect">
            <a:avLst/>
          </a:prstGeom>
        </p:spPr>
      </p:pic>
    </p:spTree>
    <p:extLst>
      <p:ext uri="{BB962C8B-B14F-4D97-AF65-F5344CB8AC3E}">
        <p14:creationId xmlns:p14="http://schemas.microsoft.com/office/powerpoint/2010/main" val="1586510135"/>
      </p:ext>
    </p:extLst>
  </p:cSld>
  <p:clrMapOvr>
    <a:masterClrMapping/>
  </p:clrMapOvr>
</p:sld>
</file>

<file path=ppt/theme/theme1.xml><?xml version="1.0" encoding="utf-8"?>
<a:theme xmlns:a="http://schemas.openxmlformats.org/drawingml/2006/main" name="Office 主题​​">
  <a:themeElements>
    <a:clrScheme name="沉稳简约1">
      <a:dk1>
        <a:sysClr val="windowText" lastClr="000000"/>
      </a:dk1>
      <a:lt1>
        <a:sysClr val="window" lastClr="FFFFFF"/>
      </a:lt1>
      <a:dk2>
        <a:srgbClr val="44546A"/>
      </a:dk2>
      <a:lt2>
        <a:srgbClr val="E7E6E6"/>
      </a:lt2>
      <a:accent1>
        <a:srgbClr val="222B34"/>
      </a:accent1>
      <a:accent2>
        <a:srgbClr val="F6F4F7"/>
      </a:accent2>
      <a:accent3>
        <a:srgbClr val="A5A5A5"/>
      </a:accent3>
      <a:accent4>
        <a:srgbClr val="FFC000"/>
      </a:accent4>
      <a:accent5>
        <a:srgbClr val="5B9BD5"/>
      </a:accent5>
      <a:accent6>
        <a:srgbClr val="70AD47"/>
      </a:accent6>
      <a:hlink>
        <a:srgbClr val="000000"/>
      </a:hlink>
      <a:folHlink>
        <a:srgbClr val="954F72"/>
      </a:folHlink>
    </a:clrScheme>
    <a:fontScheme name="自定义 1">
      <a:majorFont>
        <a:latin typeface="Arial"/>
        <a:ea typeface="微软雅黑"/>
        <a:cs typeface=""/>
      </a:majorFont>
      <a:minorFont>
        <a:latin typeface="Calibri Light"/>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3640</TotalTime>
  <Words>2155</Words>
  <Application>Microsoft Office PowerPoint</Application>
  <PresentationFormat>如螢幕大小 (16:9)</PresentationFormat>
  <Paragraphs>197</Paragraphs>
  <Slides>41</Slides>
  <Notes>33</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41</vt:i4>
      </vt:variant>
    </vt:vector>
  </HeadingPairs>
  <TitlesOfParts>
    <vt:vector size="49" baseType="lpstr">
      <vt:lpstr>-apple-system</vt:lpstr>
      <vt:lpstr>Gill Sans</vt:lpstr>
      <vt:lpstr>微软雅黑</vt:lpstr>
      <vt:lpstr>Arial</vt:lpstr>
      <vt:lpstr>Calibri</vt:lpstr>
      <vt:lpstr>Calibri Light</vt:lpstr>
      <vt:lpstr>Open Sans</vt:lpstr>
      <vt:lpstr>Office 主题​​</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威縢 林</cp:lastModifiedBy>
  <cp:revision>343</cp:revision>
  <dcterms:created xsi:type="dcterms:W3CDTF">2017-10-30T02:36:03Z</dcterms:created>
  <dcterms:modified xsi:type="dcterms:W3CDTF">2022-09-21T07:43:18Z</dcterms:modified>
</cp:coreProperties>
</file>