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3" r:id="rId3"/>
    <p:sldId id="288" r:id="rId4"/>
    <p:sldId id="289" r:id="rId5"/>
    <p:sldId id="290" r:id="rId6"/>
    <p:sldId id="291" r:id="rId7"/>
    <p:sldId id="292" r:id="rId8"/>
    <p:sldId id="294" r:id="rId9"/>
    <p:sldId id="295" r:id="rId10"/>
    <p:sldId id="300" r:id="rId11"/>
    <p:sldId id="302" r:id="rId12"/>
    <p:sldId id="303" r:id="rId13"/>
    <p:sldId id="304" r:id="rId14"/>
    <p:sldId id="296" r:id="rId15"/>
    <p:sldId id="297" r:id="rId16"/>
    <p:sldId id="299" r:id="rId17"/>
    <p:sldId id="298" r:id="rId18"/>
    <p:sldId id="305" r:id="rId19"/>
    <p:sldId id="306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050"/>
    <a:srgbClr val="F59999"/>
    <a:srgbClr val="F27A7A"/>
    <a:srgbClr val="9CB4E0"/>
    <a:srgbClr val="A5BBE3"/>
    <a:srgbClr val="FCD156"/>
    <a:srgbClr val="FDDC7F"/>
    <a:srgbClr val="CB9BE1"/>
    <a:srgbClr val="BF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894" autoAdjust="0"/>
  </p:normalViewPr>
  <p:slideViewPr>
    <p:cSldViewPr snapToGrid="0">
      <p:cViewPr varScale="1">
        <p:scale>
          <a:sx n="75" d="100"/>
          <a:sy n="75" d="100"/>
        </p:scale>
        <p:origin x="18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CC1E4-C654-4092-B8C1-2F9F00FDCD33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52D5-14F8-4C24-AF11-A4F78498FF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90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82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backward registration</a:t>
                </a:r>
                <a:r>
                  <a:rPr lang="zh-TW" altLang="en-US" dirty="0" smtClean="0"/>
                  <a:t>參考這篇論文的</a:t>
                </a:r>
                <a:r>
                  <a:rPr lang="en-US" altLang="zh-TW" dirty="0" smtClean="0"/>
                  <a:t>energy function</a:t>
                </a:r>
                <a:r>
                  <a:rPr lang="zh-TW" altLang="en-US" dirty="0" smtClean="0"/>
                  <a:t>定義：</a:t>
                </a:r>
                <a:endParaRPr lang="en-US" altLang="zh-TW" dirty="0" smtClean="0"/>
              </a:p>
              <a:p>
                <a:r>
                  <a:rPr lang="en-US" altLang="zh-TW" dirty="0" smtClean="0"/>
                  <a:t>***</a:t>
                </a:r>
              </a:p>
              <a:p>
                <a:r>
                  <a:rPr lang="zh-TW" altLang="en-US" dirty="0" smtClean="0"/>
                  <a:t>其中 </a:t>
                </a:r>
                <a:r>
                  <a:rPr lang="en-US" altLang="zh-TW" dirty="0" smtClean="0"/>
                  <a:t>p </a:t>
                </a:r>
                <a:r>
                  <a:rPr lang="zh-TW" altLang="en-US" dirty="0" smtClean="0"/>
                  <a:t>表示</a:t>
                </a:r>
                <a:r>
                  <a:rPr lang="en-US" altLang="zh-TW" dirty="0" smtClean="0"/>
                  <a:t>retarget</a:t>
                </a:r>
                <a:r>
                  <a:rPr lang="zh-TW" altLang="en-US" dirty="0" smtClean="0"/>
                  <a:t>圖片中的一個像素，</a:t>
                </a:r>
                <a:r>
                  <a:rPr lang="en-US" altLang="zh-TW" dirty="0" err="1" smtClean="0"/>
                  <a:t>lp</a:t>
                </a:r>
                <a:r>
                  <a:rPr lang="en-US" altLang="zh-TW" dirty="0" smtClean="0"/>
                  <a:t> = ∈ </a:t>
                </a:r>
                <a:r>
                  <a:rPr lang="en-US" altLang="zh-TW" dirty="0" err="1" smtClean="0"/>
                  <a:t>Ld</a:t>
                </a:r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表示源像素級離散空間 </a:t>
                </a:r>
                <a:r>
                  <a:rPr lang="en-US" altLang="zh-TW" dirty="0" err="1" smtClean="0"/>
                  <a:t>Ld</a:t>
                </a:r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中的隱藏重採樣位置。</a:t>
                </a:r>
              </a:p>
              <a:p>
                <a:r>
                  <a:rPr lang="en-US" altLang="zh-TW" dirty="0" smtClean="0"/>
                  <a:t>f </a:t>
                </a:r>
                <a:r>
                  <a:rPr lang="zh-TW" altLang="en-US" dirty="0" smtClean="0"/>
                  <a:t>是由密集 </a:t>
                </a:r>
                <a:r>
                  <a:rPr lang="en-US" altLang="zh-TW" dirty="0" smtClean="0"/>
                  <a:t>SIFT </a:t>
                </a:r>
                <a:r>
                  <a:rPr lang="zh-TW" altLang="en-US" dirty="0" smtClean="0"/>
                  <a:t>描述符 、</a:t>
                </a:r>
                <a:r>
                  <a:rPr lang="en-US" altLang="zh-TW" dirty="0" smtClean="0"/>
                  <a:t>CIE-Lab </a:t>
                </a:r>
                <a:r>
                  <a:rPr lang="zh-TW" altLang="en-US" dirty="0" smtClean="0"/>
                  <a:t>顏色空間中的強度通道和相對位置組成的混合特徵描述符。</a:t>
                </a:r>
              </a:p>
              <a:p>
                <a:r>
                  <a:rPr lang="zh-TW" altLang="en-US" b="0" i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𝜖</a:t>
                </a:r>
                <a:r>
                  <a:rPr lang="zh-TW" altLang="en-US" dirty="0" smtClean="0"/>
                  <a:t>表示 </a:t>
                </a:r>
                <a:r>
                  <a:rPr lang="en-US" altLang="zh-TW" dirty="0" smtClean="0"/>
                  <a:t>p </a:t>
                </a:r>
                <a:r>
                  <a:rPr lang="zh-TW" altLang="en-US" dirty="0" smtClean="0"/>
                  <a:t>的四周相鄰區域。</a:t>
                </a:r>
              </a:p>
              <a:p>
                <a:r>
                  <a:rPr lang="zh-TW" altLang="en-US" dirty="0" smtClean="0"/>
                  <a:t>最終，通過</a:t>
                </a:r>
                <a:r>
                  <a:rPr lang="en-US" altLang="zh-TW" dirty="0" smtClean="0"/>
                  <a:t>dual-layer loopy belief propagation algorithm</a:t>
                </a:r>
                <a:r>
                  <a:rPr lang="zh-TW" altLang="en-US" dirty="0" smtClean="0"/>
                  <a:t>，可以得出最佳化的結果，建立原圖和輸出圖的像素對應</a:t>
                </a:r>
                <a:r>
                  <a:rPr lang="en-US" altLang="zh-TW" dirty="0" err="1" smtClean="0"/>
                  <a:t>p→</a:t>
                </a:r>
                <a:r>
                  <a:rPr lang="en-US" altLang="zh-TW" i="0" dirty="0" smtClean="0">
                    <a:latin typeface="Cambria Math" panose="02040503050406030204" pitchFamily="18" charset="0"/>
                  </a:rPr>
                  <a:t>𝑝 ̂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endParaRPr lang="zh-TW" altLang="en-US" dirty="0" smtClean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20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19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89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56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659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075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56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由於剛剛的</a:t>
                </a:r>
                <a:r>
                  <a:rPr lang="en-US" altLang="zh-TW" dirty="0" smtClean="0"/>
                  <a:t>BOT</a:t>
                </a:r>
                <a:r>
                  <a:rPr lang="zh-TW" altLang="en-US" dirty="0" smtClean="0"/>
                  <a:t>模型並沒有考慮特徵的空間關係，可能會導致它對於結構複雜的圖像有描述上的限制。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所以作者把</a:t>
                </a:r>
                <a:r>
                  <a:rPr lang="en-US" altLang="zh-TW" dirty="0" smtClean="0"/>
                  <a:t>input</a:t>
                </a:r>
                <a:r>
                  <a:rPr lang="zh-TW" altLang="en-US" dirty="0" smtClean="0"/>
                  <a:t>跟</a:t>
                </a:r>
                <a:r>
                  <a:rPr lang="en-US" altLang="zh-TW" dirty="0" smtClean="0"/>
                  <a:t>output</a:t>
                </a:r>
                <a:r>
                  <a:rPr lang="zh-TW" altLang="en-US" dirty="0" smtClean="0"/>
                  <a:t>圖片再細分成多層次的單元序列之後，把每個相應級別的</a:t>
                </a:r>
                <a:r>
                  <a:rPr lang="en-US" altLang="zh-TW" dirty="0" smtClean="0"/>
                  <a:t>GGD</a:t>
                </a:r>
                <a:r>
                  <a:rPr lang="zh-TW" altLang="en-US" dirty="0" smtClean="0"/>
                  <a:t>分數作加權總合就能得到最終的</a:t>
                </a:r>
                <a:r>
                  <a:rPr lang="en-US" altLang="zh-TW" dirty="0" smtClean="0"/>
                  <a:t>GGD</a:t>
                </a:r>
                <a:r>
                  <a:rPr lang="zh-TW" altLang="en-US" dirty="0" smtClean="0"/>
                  <a:t>分數。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他把圖片分成</a:t>
                </a:r>
                <a:r>
                  <a:rPr lang="en-US" altLang="zh-TW" dirty="0" smtClean="0"/>
                  <a:t>L</a:t>
                </a:r>
                <a:r>
                  <a:rPr lang="zh-TW" altLang="en-US" dirty="0" smtClean="0"/>
                  <a:t>個層級</a:t>
                </a:r>
                <a:r>
                  <a:rPr lang="en-US" altLang="zh-TW" dirty="0" smtClean="0"/>
                  <a:t>, </a:t>
                </a:r>
                <a:r>
                  <a:rPr lang="zh-TW" altLang="en-US" dirty="0" smtClean="0"/>
                  <a:t>每個層級有</a:t>
                </a:r>
                <a:r>
                  <a:rPr lang="en-US" altLang="zh-TW" b="0" i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altLang="zh-TW" b="0" i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altLang="zh-TW" b="0" i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𝑙</a:t>
                </a:r>
                <a:r>
                  <a:rPr lang="en-US" altLang="zh-TW" i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×</a:t>
                </a:r>
                <a:r>
                  <a:rPr lang="en-US" altLang="zh-TW" b="0" i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2^𝑙</a:t>
                </a:r>
                <a:r>
                  <a:rPr lang="zh-TW" altLang="en-US" dirty="0" smtClean="0"/>
                  <a:t>個單位序列。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照剛剛說明的方法計算出每個單位區域的</a:t>
                </a:r>
                <a:r>
                  <a:rPr lang="en-US" altLang="zh-TW" dirty="0" smtClean="0"/>
                  <a:t>GGD</a:t>
                </a:r>
                <a:r>
                  <a:rPr lang="zh-TW" altLang="en-US" dirty="0" smtClean="0"/>
                  <a:t>分數之後加起來就能得到這個</a:t>
                </a:r>
                <a:r>
                  <a:rPr lang="en-US" altLang="zh-TW" dirty="0" smtClean="0"/>
                  <a:t>level</a:t>
                </a:r>
                <a:r>
                  <a:rPr lang="zh-TW" altLang="en-US" dirty="0" smtClean="0"/>
                  <a:t>的分數總和。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計算出每個</a:t>
                </a:r>
                <a:r>
                  <a:rPr lang="en-US" altLang="zh-TW" dirty="0" smtClean="0"/>
                  <a:t>level</a:t>
                </a:r>
                <a:r>
                  <a:rPr lang="zh-TW" altLang="en-US" dirty="0" smtClean="0"/>
                  <a:t>的分數後加權總和就能得出最終的</a:t>
                </a:r>
                <a:r>
                  <a:rPr lang="en-US" altLang="zh-TW" dirty="0" smtClean="0"/>
                  <a:t>GGD</a:t>
                </a:r>
                <a:r>
                  <a:rPr lang="zh-TW" altLang="en-US" dirty="0" smtClean="0"/>
                  <a:t>分數，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因為層級較低的特徵信息通常比較不可靠，所以為了著重強調高層級的精細特徵，將權重設置為 </a:t>
                </a:r>
                <a:r>
                  <a:rPr lang="en-US" altLang="zh-TW" sz="1200" b="0" i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TW" sz="1200" b="0" i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altLang="zh-TW" sz="1200" b="0" i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2^(𝐿−𝑙+1) </a:t>
                </a:r>
                <a:r>
                  <a:rPr lang="zh-TW" altLang="en-US" sz="1200" b="0" i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，</a:t>
                </a:r>
                <a:r>
                  <a:rPr lang="zh-TW" altLang="en-US" dirty="0" smtClean="0"/>
                  <a:t>級別越高權重也越高。</a:t>
                </a:r>
                <a:endParaRPr lang="en-US" altLang="zh-TW" dirty="0" smtClean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116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789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2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24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95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35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77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73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34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05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23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3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6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9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4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9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2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6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4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9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3"/>
          <p:cNvGrpSpPr/>
          <p:nvPr/>
        </p:nvGrpSpPr>
        <p:grpSpPr>
          <a:xfrm>
            <a:off x="2759677" y="1333575"/>
            <a:ext cx="6504973" cy="3905175"/>
            <a:chOff x="321277" y="158825"/>
            <a:chExt cx="11552822" cy="6699175"/>
          </a:xfrm>
        </p:grpSpPr>
        <p:sp>
          <p:nvSpPr>
            <p:cNvPr id="21" name="양쪽 모서리가 둥근 사각형 4"/>
            <p:cNvSpPr/>
            <p:nvPr/>
          </p:nvSpPr>
          <p:spPr>
            <a:xfrm>
              <a:off x="321277" y="158825"/>
              <a:ext cx="11552822" cy="540000"/>
            </a:xfrm>
            <a:prstGeom prst="round2SameRect">
              <a:avLst>
                <a:gd name="adj1" fmla="val 30688"/>
                <a:gd name="adj2" fmla="val 0"/>
              </a:avLst>
            </a:prstGeom>
            <a:solidFill>
              <a:srgbClr val="FFCCCC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직사각형 5"/>
            <p:cNvSpPr/>
            <p:nvPr/>
          </p:nvSpPr>
          <p:spPr>
            <a:xfrm>
              <a:off x="321277" y="698825"/>
              <a:ext cx="11552822" cy="6159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3" name="그룹 36"/>
            <p:cNvGrpSpPr/>
            <p:nvPr/>
          </p:nvGrpSpPr>
          <p:grpSpPr>
            <a:xfrm>
              <a:off x="9284636" y="365048"/>
              <a:ext cx="955185" cy="145042"/>
              <a:chOff x="567622" y="6375432"/>
              <a:chExt cx="955185" cy="145042"/>
            </a:xfrm>
          </p:grpSpPr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000116" y="6375432"/>
                <a:ext cx="128288" cy="145042"/>
              </a:xfrm>
              <a:custGeom>
                <a:avLst/>
                <a:gdLst>
                  <a:gd name="T0" fmla="*/ 777 w 804"/>
                  <a:gd name="T1" fmla="*/ 405 h 911"/>
                  <a:gd name="T2" fmla="*/ 85 w 804"/>
                  <a:gd name="T3" fmla="*/ 7 h 911"/>
                  <a:gd name="T4" fmla="*/ 72 w 804"/>
                  <a:gd name="T5" fmla="*/ 0 h 911"/>
                  <a:gd name="T6" fmla="*/ 42 w 804"/>
                  <a:gd name="T7" fmla="*/ 0 h 911"/>
                  <a:gd name="T8" fmla="*/ 29 w 804"/>
                  <a:gd name="T9" fmla="*/ 7 h 911"/>
                  <a:gd name="T10" fmla="*/ 16 w 804"/>
                  <a:gd name="T11" fmla="*/ 16 h 911"/>
                  <a:gd name="T12" fmla="*/ 1 w 804"/>
                  <a:gd name="T13" fmla="*/ 40 h 911"/>
                  <a:gd name="T14" fmla="*/ 0 w 804"/>
                  <a:gd name="T15" fmla="*/ 56 h 911"/>
                  <a:gd name="T16" fmla="*/ 0 w 804"/>
                  <a:gd name="T17" fmla="*/ 855 h 911"/>
                  <a:gd name="T18" fmla="*/ 1 w 804"/>
                  <a:gd name="T19" fmla="*/ 869 h 911"/>
                  <a:gd name="T20" fmla="*/ 16 w 804"/>
                  <a:gd name="T21" fmla="*/ 895 h 911"/>
                  <a:gd name="T22" fmla="*/ 29 w 804"/>
                  <a:gd name="T23" fmla="*/ 904 h 911"/>
                  <a:gd name="T24" fmla="*/ 42 w 804"/>
                  <a:gd name="T25" fmla="*/ 910 h 911"/>
                  <a:gd name="T26" fmla="*/ 56 w 804"/>
                  <a:gd name="T27" fmla="*/ 911 h 911"/>
                  <a:gd name="T28" fmla="*/ 72 w 804"/>
                  <a:gd name="T29" fmla="*/ 910 h 911"/>
                  <a:gd name="T30" fmla="*/ 85 w 804"/>
                  <a:gd name="T31" fmla="*/ 904 h 911"/>
                  <a:gd name="T32" fmla="*/ 777 w 804"/>
                  <a:gd name="T33" fmla="*/ 504 h 911"/>
                  <a:gd name="T34" fmla="*/ 789 w 804"/>
                  <a:gd name="T35" fmla="*/ 496 h 911"/>
                  <a:gd name="T36" fmla="*/ 803 w 804"/>
                  <a:gd name="T37" fmla="*/ 470 h 911"/>
                  <a:gd name="T38" fmla="*/ 804 w 804"/>
                  <a:gd name="T39" fmla="*/ 456 h 911"/>
                  <a:gd name="T40" fmla="*/ 803 w 804"/>
                  <a:gd name="T41" fmla="*/ 440 h 911"/>
                  <a:gd name="T42" fmla="*/ 789 w 804"/>
                  <a:gd name="T43" fmla="*/ 414 h 911"/>
                  <a:gd name="T44" fmla="*/ 777 w 804"/>
                  <a:gd name="T45" fmla="*/ 40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4" h="911">
                    <a:moveTo>
                      <a:pt x="777" y="405"/>
                    </a:moveTo>
                    <a:lnTo>
                      <a:pt x="85" y="7"/>
                    </a:lnTo>
                    <a:lnTo>
                      <a:pt x="72" y="0"/>
                    </a:lnTo>
                    <a:lnTo>
                      <a:pt x="42" y="0"/>
                    </a:lnTo>
                    <a:lnTo>
                      <a:pt x="29" y="7"/>
                    </a:lnTo>
                    <a:lnTo>
                      <a:pt x="16" y="16"/>
                    </a:lnTo>
                    <a:lnTo>
                      <a:pt x="1" y="40"/>
                    </a:lnTo>
                    <a:lnTo>
                      <a:pt x="0" y="56"/>
                    </a:lnTo>
                    <a:lnTo>
                      <a:pt x="0" y="855"/>
                    </a:lnTo>
                    <a:lnTo>
                      <a:pt x="1" y="869"/>
                    </a:lnTo>
                    <a:lnTo>
                      <a:pt x="16" y="895"/>
                    </a:lnTo>
                    <a:lnTo>
                      <a:pt x="29" y="904"/>
                    </a:lnTo>
                    <a:lnTo>
                      <a:pt x="42" y="910"/>
                    </a:lnTo>
                    <a:lnTo>
                      <a:pt x="56" y="911"/>
                    </a:lnTo>
                    <a:lnTo>
                      <a:pt x="72" y="910"/>
                    </a:lnTo>
                    <a:lnTo>
                      <a:pt x="85" y="904"/>
                    </a:lnTo>
                    <a:lnTo>
                      <a:pt x="777" y="504"/>
                    </a:lnTo>
                    <a:lnTo>
                      <a:pt x="789" y="496"/>
                    </a:lnTo>
                    <a:lnTo>
                      <a:pt x="803" y="470"/>
                    </a:lnTo>
                    <a:lnTo>
                      <a:pt x="804" y="456"/>
                    </a:lnTo>
                    <a:lnTo>
                      <a:pt x="803" y="440"/>
                    </a:lnTo>
                    <a:lnTo>
                      <a:pt x="789" y="414"/>
                    </a:lnTo>
                    <a:lnTo>
                      <a:pt x="777" y="405"/>
                    </a:lnTo>
                    <a:close/>
                  </a:path>
                </a:pathLst>
              </a:custGeom>
              <a:solidFill>
                <a:srgbClr val="FC809C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1394519" y="6375432"/>
                <a:ext cx="128288" cy="145042"/>
              </a:xfrm>
              <a:custGeom>
                <a:avLst/>
                <a:gdLst>
                  <a:gd name="T0" fmla="*/ 777 w 804"/>
                  <a:gd name="T1" fmla="*/ 405 h 911"/>
                  <a:gd name="T2" fmla="*/ 85 w 804"/>
                  <a:gd name="T3" fmla="*/ 7 h 911"/>
                  <a:gd name="T4" fmla="*/ 72 w 804"/>
                  <a:gd name="T5" fmla="*/ 0 h 911"/>
                  <a:gd name="T6" fmla="*/ 42 w 804"/>
                  <a:gd name="T7" fmla="*/ 0 h 911"/>
                  <a:gd name="T8" fmla="*/ 29 w 804"/>
                  <a:gd name="T9" fmla="*/ 7 h 911"/>
                  <a:gd name="T10" fmla="*/ 16 w 804"/>
                  <a:gd name="T11" fmla="*/ 16 h 911"/>
                  <a:gd name="T12" fmla="*/ 1 w 804"/>
                  <a:gd name="T13" fmla="*/ 40 h 911"/>
                  <a:gd name="T14" fmla="*/ 0 w 804"/>
                  <a:gd name="T15" fmla="*/ 56 h 911"/>
                  <a:gd name="T16" fmla="*/ 0 w 804"/>
                  <a:gd name="T17" fmla="*/ 855 h 911"/>
                  <a:gd name="T18" fmla="*/ 1 w 804"/>
                  <a:gd name="T19" fmla="*/ 869 h 911"/>
                  <a:gd name="T20" fmla="*/ 16 w 804"/>
                  <a:gd name="T21" fmla="*/ 895 h 911"/>
                  <a:gd name="T22" fmla="*/ 29 w 804"/>
                  <a:gd name="T23" fmla="*/ 904 h 911"/>
                  <a:gd name="T24" fmla="*/ 42 w 804"/>
                  <a:gd name="T25" fmla="*/ 910 h 911"/>
                  <a:gd name="T26" fmla="*/ 56 w 804"/>
                  <a:gd name="T27" fmla="*/ 911 h 911"/>
                  <a:gd name="T28" fmla="*/ 72 w 804"/>
                  <a:gd name="T29" fmla="*/ 910 h 911"/>
                  <a:gd name="T30" fmla="*/ 85 w 804"/>
                  <a:gd name="T31" fmla="*/ 904 h 911"/>
                  <a:gd name="T32" fmla="*/ 777 w 804"/>
                  <a:gd name="T33" fmla="*/ 504 h 911"/>
                  <a:gd name="T34" fmla="*/ 789 w 804"/>
                  <a:gd name="T35" fmla="*/ 496 h 911"/>
                  <a:gd name="T36" fmla="*/ 803 w 804"/>
                  <a:gd name="T37" fmla="*/ 470 h 911"/>
                  <a:gd name="T38" fmla="*/ 804 w 804"/>
                  <a:gd name="T39" fmla="*/ 456 h 911"/>
                  <a:gd name="T40" fmla="*/ 803 w 804"/>
                  <a:gd name="T41" fmla="*/ 440 h 911"/>
                  <a:gd name="T42" fmla="*/ 789 w 804"/>
                  <a:gd name="T43" fmla="*/ 414 h 911"/>
                  <a:gd name="T44" fmla="*/ 777 w 804"/>
                  <a:gd name="T45" fmla="*/ 40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4" h="911">
                    <a:moveTo>
                      <a:pt x="777" y="405"/>
                    </a:moveTo>
                    <a:lnTo>
                      <a:pt x="85" y="7"/>
                    </a:lnTo>
                    <a:lnTo>
                      <a:pt x="72" y="0"/>
                    </a:lnTo>
                    <a:lnTo>
                      <a:pt x="42" y="0"/>
                    </a:lnTo>
                    <a:lnTo>
                      <a:pt x="29" y="7"/>
                    </a:lnTo>
                    <a:lnTo>
                      <a:pt x="16" y="16"/>
                    </a:lnTo>
                    <a:lnTo>
                      <a:pt x="1" y="40"/>
                    </a:lnTo>
                    <a:lnTo>
                      <a:pt x="0" y="56"/>
                    </a:lnTo>
                    <a:lnTo>
                      <a:pt x="0" y="855"/>
                    </a:lnTo>
                    <a:lnTo>
                      <a:pt x="1" y="869"/>
                    </a:lnTo>
                    <a:lnTo>
                      <a:pt x="16" y="895"/>
                    </a:lnTo>
                    <a:lnTo>
                      <a:pt x="29" y="904"/>
                    </a:lnTo>
                    <a:lnTo>
                      <a:pt x="42" y="910"/>
                    </a:lnTo>
                    <a:lnTo>
                      <a:pt x="56" y="911"/>
                    </a:lnTo>
                    <a:lnTo>
                      <a:pt x="72" y="910"/>
                    </a:lnTo>
                    <a:lnTo>
                      <a:pt x="85" y="904"/>
                    </a:lnTo>
                    <a:lnTo>
                      <a:pt x="777" y="504"/>
                    </a:lnTo>
                    <a:lnTo>
                      <a:pt x="789" y="496"/>
                    </a:lnTo>
                    <a:lnTo>
                      <a:pt x="803" y="470"/>
                    </a:lnTo>
                    <a:lnTo>
                      <a:pt x="804" y="456"/>
                    </a:lnTo>
                    <a:lnTo>
                      <a:pt x="803" y="440"/>
                    </a:lnTo>
                    <a:lnTo>
                      <a:pt x="789" y="414"/>
                    </a:lnTo>
                    <a:lnTo>
                      <a:pt x="777" y="40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모서리가 둥근 직사각형 29"/>
              <p:cNvSpPr/>
              <p:nvPr/>
            </p:nvSpPr>
            <p:spPr>
              <a:xfrm>
                <a:off x="1316685" y="6375432"/>
                <a:ext cx="36000" cy="1450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그룹 32"/>
              <p:cNvGrpSpPr/>
              <p:nvPr/>
            </p:nvGrpSpPr>
            <p:grpSpPr>
              <a:xfrm flipH="1">
                <a:off x="567622" y="6375432"/>
                <a:ext cx="208503" cy="145042"/>
                <a:chOff x="696211" y="6375432"/>
                <a:chExt cx="208503" cy="145042"/>
              </a:xfrm>
            </p:grpSpPr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7642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모서리가 둥근 직사각형 31"/>
                <p:cNvSpPr/>
                <p:nvPr/>
              </p:nvSpPr>
              <p:spPr>
                <a:xfrm>
                  <a:off x="696211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4" name="타원 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타원 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타원 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모서리가 둥근 직사각형 50"/>
            <p:cNvSpPr/>
            <p:nvPr/>
          </p:nvSpPr>
          <p:spPr>
            <a:xfrm>
              <a:off x="5006686" y="335631"/>
              <a:ext cx="3600000" cy="1452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직선 연결선 2"/>
            <p:cNvCxnSpPr/>
            <p:nvPr/>
          </p:nvCxnSpPr>
          <p:spPr>
            <a:xfrm>
              <a:off x="5114636" y="408267"/>
              <a:ext cx="2160000" cy="0"/>
            </a:xfrm>
            <a:prstGeom prst="line">
              <a:avLst/>
            </a:prstGeom>
            <a:ln w="69850" cap="rnd">
              <a:solidFill>
                <a:srgbClr val="FF99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944255" y="1758379"/>
            <a:ext cx="632039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zh-TW" sz="1100" dirty="0" smtClean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IEEE </a:t>
            </a:r>
            <a:r>
              <a:rPr lang="en-US" altLang="zh-TW" sz="11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TRANSACTIONS ON CIRCUITS AND SYSTEMS FOR VIDEO </a:t>
            </a:r>
            <a:r>
              <a:rPr lang="en-US" altLang="zh-TW" sz="1100" dirty="0" smtClean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TECHNOLOGY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endParaRPr lang="en-US" altLang="zh-TW" sz="1100" dirty="0" smtClean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r>
              <a:rPr lang="en-US" altLang="zh-TW" sz="2400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LGGD</a:t>
            </a:r>
            <a:r>
              <a:rPr lang="en-US" altLang="zh-TW" sz="2400" dirty="0">
                <a:solidFill>
                  <a:schemeClr val="accent5"/>
                </a:solidFill>
                <a:latin typeface="Bahnschrift" panose="020B0502040204020203" pitchFamily="34" charset="0"/>
              </a:rPr>
              <a:t>+: Image Retargeting Quality Assessment </a:t>
            </a:r>
            <a:r>
              <a:rPr lang="en-US" altLang="zh-TW" sz="2400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by</a:t>
            </a:r>
            <a:r>
              <a:rPr lang="zh-TW" altLang="en-US" sz="2400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2400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Measuring </a:t>
            </a:r>
            <a:r>
              <a:rPr lang="en-US" altLang="zh-TW" sz="2400" dirty="0">
                <a:solidFill>
                  <a:schemeClr val="accent5"/>
                </a:solidFill>
                <a:latin typeface="Bahnschrift" panose="020B0502040204020203" pitchFamily="34" charset="0"/>
              </a:rPr>
              <a:t>Local and Global Geometric Distortions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endParaRPr lang="en-US" altLang="zh-TW" sz="3600" dirty="0" smtClean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endParaRPr lang="en-US" altLang="zh-TW" sz="1400" dirty="0" smtClean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r>
              <a:rPr lang="en-US" altLang="zh-TW" sz="1400" dirty="0" err="1" smtClean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Zhenyu</a:t>
            </a:r>
            <a:r>
              <a:rPr lang="en-US" altLang="zh-TW" sz="1400" dirty="0" smtClean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Peng, 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Qiuping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 Jiang, Member, IEEE, </a:t>
            </a:r>
            <a:endParaRPr lang="en-US" altLang="zh-TW" sz="1400" dirty="0" smtClean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r>
              <a:rPr lang="en-US" altLang="zh-TW" sz="1400" dirty="0" smtClean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Feng 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Shao, Member, IEEE,</a:t>
            </a:r>
          </a:p>
          <a:p>
            <a:pPr latinLnBrk="0"/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Wei Gao, Member, IEEE, and 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Weisi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 Lin, Fellow, </a:t>
            </a:r>
            <a:r>
              <a:rPr lang="en-US" altLang="zh-TW" sz="1400" dirty="0" smtClean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IEEE</a:t>
            </a:r>
          </a:p>
          <a:p>
            <a:pPr latinLnBrk="0"/>
            <a:endParaRPr lang="en-US" altLang="zh-TW" sz="1400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endParaRPr lang="en-US" altLang="zh-TW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algn="r" latinLnBrk="0"/>
            <a:r>
              <a:rPr lang="en-US" altLang="zh-TW" sz="1600" b="1" dirty="0" smtClean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20220321 </a:t>
            </a: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陳顗</a:t>
            </a:r>
            <a:r>
              <a:rPr lang="zh-TW" altLang="en-US" sz="1600" b="1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汝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65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68482" y="876072"/>
                <a:ext cx="10055192" cy="2285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0">
                  <a:lnSpc>
                    <a:spcPct val="150000"/>
                  </a:lnSpc>
                </a:pP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Backward registration</a:t>
                </a:r>
              </a:p>
              <a:p>
                <a:pPr marL="342900" indent="-34290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Based on the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uniqueness assumption and the ordering assumption,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pixel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backward registration problem can be approximated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by minimizing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energy function defined as :</a:t>
                </a: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zh-TW" altLang="en-US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zh-TW" altLang="en-US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i="1" dirty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 dirty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altLang="zh-TW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i="1" dirty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 dirty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TW" i="1" dirty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altLang="zh-TW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TW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zh-TW" altLang="en-US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zh-TW" altLang="en-US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zh-TW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dirty="0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TW" altLang="en-US" b="0" i="1" dirty="0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dirty="0" smtClean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dirty="0" smtClean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dirty="0" smtClean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dirty="0" smtClean="0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dirty="0" smtClean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dirty="0" smtClean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dirty="0" smtClean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TW" b="0" i="1" dirty="0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dirty="0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 dirty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TW" altLang="en-US" i="1" dirty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TW" i="1" dirty="0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 dirty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dirty="0" smtClean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 dirty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 dirty="0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 dirty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dirty="0" smtClean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 dirty="0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TW" i="1" dirty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 dirty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altLang="zh-TW" b="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atinLnBrk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2" y="876072"/>
                <a:ext cx="10055192" cy="2285754"/>
              </a:xfrm>
              <a:prstGeom prst="rect">
                <a:avLst/>
              </a:prstGeom>
              <a:blipFill>
                <a:blip r:embed="rId3"/>
                <a:stretch>
                  <a:fillRect l="-485" b="-69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圖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1" y="3371383"/>
            <a:ext cx="11364994" cy="2518239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316685" y="2716617"/>
            <a:ext cx="5808134" cy="3496050"/>
            <a:chOff x="6451600" y="2709149"/>
            <a:chExt cx="5019279" cy="3877918"/>
          </a:xfrm>
        </p:grpSpPr>
        <p:sp>
          <p:nvSpPr>
            <p:cNvPr id="31" name="圓角矩形圖說文字 30"/>
            <p:cNvSpPr/>
            <p:nvPr/>
          </p:nvSpPr>
          <p:spPr>
            <a:xfrm>
              <a:off x="6451600" y="2709149"/>
              <a:ext cx="5019279" cy="3877918"/>
            </a:xfrm>
            <a:prstGeom prst="wedgeRoundRectCallout">
              <a:avLst>
                <a:gd name="adj1" fmla="val -36901"/>
                <a:gd name="adj2" fmla="val -8779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6633352" y="3080751"/>
              <a:ext cx="4655774" cy="3109416"/>
              <a:chOff x="1818486" y="2944139"/>
              <a:chExt cx="4655774" cy="310941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824343" y="2944139"/>
                <a:ext cx="4649917" cy="30943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34" name="群組 33"/>
              <p:cNvGrpSpPr/>
              <p:nvPr/>
            </p:nvGrpSpPr>
            <p:grpSpPr>
              <a:xfrm>
                <a:off x="1818486" y="2944139"/>
                <a:ext cx="4611114" cy="3109416"/>
                <a:chOff x="2520786" y="2905873"/>
                <a:chExt cx="4611114" cy="3109416"/>
              </a:xfrm>
            </p:grpSpPr>
            <p:pic>
              <p:nvPicPr>
                <p:cNvPr id="35" name="圖片 3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20786" y="2905873"/>
                  <a:ext cx="4604975" cy="1262446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grpSp>
              <p:nvGrpSpPr>
                <p:cNvPr id="36" name="群組 35"/>
                <p:cNvGrpSpPr/>
                <p:nvPr/>
              </p:nvGrpSpPr>
              <p:grpSpPr>
                <a:xfrm>
                  <a:off x="2576822" y="4316728"/>
                  <a:ext cx="4555078" cy="1698561"/>
                  <a:chOff x="2586045" y="4469849"/>
                  <a:chExt cx="4729382" cy="1485900"/>
                </a:xfrm>
              </p:grpSpPr>
              <p:pic>
                <p:nvPicPr>
                  <p:cNvPr id="37" name="圖片 36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3633"/>
                  <a:stretch/>
                </p:blipFill>
                <p:spPr>
                  <a:xfrm>
                    <a:off x="2586045" y="4469849"/>
                    <a:ext cx="2349826" cy="1485900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pic>
                <p:nvPicPr>
                  <p:cNvPr id="38" name="圖片 37"/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r="3561"/>
                  <a:stretch/>
                </p:blipFill>
                <p:spPr>
                  <a:xfrm>
                    <a:off x="4982239" y="4504325"/>
                    <a:ext cx="2333188" cy="1438275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272978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68482" y="876072"/>
                <a:ext cx="10055192" cy="4429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0">
                  <a:lnSpc>
                    <a:spcPct val="150000"/>
                  </a:lnSpc>
                </a:pP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LGD score</a:t>
                </a:r>
              </a:p>
              <a:p>
                <a:pPr marL="342900" indent="-34290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Use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Jensen-Shannon (JS)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divergence</a:t>
                </a:r>
                <a:r>
                  <a:rPr lang="zh-TW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as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distance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metric</a:t>
                </a:r>
              </a:p>
              <a:p>
                <a:pPr lvl="1" latinLnBrk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𝐽𝑆</m:t>
                          </m:r>
                        </m:sub>
                      </m:sSub>
                      <m:d>
                        <m:dPr>
                          <m:ctrlP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altLang="zh-TW" i="1" dirty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 dirty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altLang="zh-TW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bar>
                        </m:e>
                      </m:d>
                      <m:r>
                        <a:rPr lang="en-US" altLang="zh-TW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zh-TW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altLang="zh-TW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pos m:val="top"/>
                          <m:ctrlP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bar>
                      <m:r>
                        <a:rPr lang="en-US" altLang="zh-TW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vl="1" latinLnBrk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TW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bar>
                      <m:r>
                        <a:rPr lang="en-US" altLang="zh-TW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vl="1" latinLnBrk="0">
                  <a:lnSpc>
                    <a:spcPct val="150000"/>
                  </a:lnSpc>
                </a:pP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342900" lvl="1" indent="-34290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is the </a:t>
                </a:r>
                <a:r>
                  <a:rPr lang="en-US" altLang="zh-TW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Kullback-Leibler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divergence</a:t>
                </a:r>
                <a:endParaRPr lang="en-US" altLang="zh-TW" b="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 latinLnBrk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2" y="876072"/>
                <a:ext cx="10055192" cy="4429995"/>
              </a:xfrm>
              <a:prstGeom prst="rect">
                <a:avLst/>
              </a:prstGeom>
              <a:blipFill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圖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1" y="3371383"/>
            <a:ext cx="11364994" cy="2518239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1394519" y="2490522"/>
            <a:ext cx="6056148" cy="3604934"/>
            <a:chOff x="1316685" y="2716617"/>
            <a:chExt cx="5808134" cy="3496050"/>
          </a:xfrm>
        </p:grpSpPr>
        <p:sp>
          <p:nvSpPr>
            <p:cNvPr id="22" name="圓角矩形圖說文字 21"/>
            <p:cNvSpPr/>
            <p:nvPr/>
          </p:nvSpPr>
          <p:spPr>
            <a:xfrm>
              <a:off x="1316685" y="2716617"/>
              <a:ext cx="5808134" cy="3496050"/>
            </a:xfrm>
            <a:prstGeom prst="wedgeRoundRectCallout">
              <a:avLst>
                <a:gd name="adj1" fmla="val -25604"/>
                <a:gd name="adj2" fmla="val -7153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1570124" y="2858741"/>
              <a:ext cx="5301256" cy="3211802"/>
              <a:chOff x="-81943" y="2763548"/>
              <a:chExt cx="5484560" cy="3402187"/>
            </a:xfrm>
          </p:grpSpPr>
          <p:pic>
            <p:nvPicPr>
              <p:cNvPr id="24" name="圖片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1943" y="2763548"/>
                <a:ext cx="5484560" cy="3402187"/>
              </a:xfrm>
              <a:prstGeom prst="rect">
                <a:avLst/>
              </a:prstGeom>
            </p:spPr>
          </p:pic>
          <p:sp>
            <p:nvSpPr>
              <p:cNvPr id="25" name="矩形 24"/>
              <p:cNvSpPr/>
              <p:nvPr/>
            </p:nvSpPr>
            <p:spPr>
              <a:xfrm>
                <a:off x="4419600" y="3051626"/>
                <a:ext cx="983017" cy="31141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" name="群組 2"/>
          <p:cNvGrpSpPr/>
          <p:nvPr/>
        </p:nvGrpSpPr>
        <p:grpSpPr>
          <a:xfrm>
            <a:off x="6042103" y="3311407"/>
            <a:ext cx="5286240" cy="2784049"/>
            <a:chOff x="4914483" y="1720218"/>
            <a:chExt cx="5668850" cy="2784049"/>
          </a:xfrm>
        </p:grpSpPr>
        <p:sp>
          <p:nvSpPr>
            <p:cNvPr id="27" name="圓角矩形圖說文字 26"/>
            <p:cNvSpPr/>
            <p:nvPr/>
          </p:nvSpPr>
          <p:spPr>
            <a:xfrm>
              <a:off x="4914483" y="1720218"/>
              <a:ext cx="5668850" cy="2784049"/>
            </a:xfrm>
            <a:prstGeom prst="wedgeRoundRectCallout">
              <a:avLst>
                <a:gd name="adj1" fmla="val -57864"/>
                <a:gd name="adj2" fmla="val -2591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1848" y="1931142"/>
              <a:ext cx="5343525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3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8482" y="876072"/>
            <a:ext cx="10055192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LGD map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3" y="1078079"/>
            <a:ext cx="7406210" cy="513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68482" y="876072"/>
                <a:ext cx="10055192" cy="455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0">
                  <a:lnSpc>
                    <a:spcPct val="150000"/>
                  </a:lnSpc>
                </a:pP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LGD score</a:t>
                </a:r>
              </a:p>
              <a:p>
                <a:pPr latinLnBrk="0">
                  <a:lnSpc>
                    <a:spcPct val="150000"/>
                  </a:lnSpc>
                </a:pPr>
                <a:endParaRPr lang="en-US" altLang="zh-TW" sz="12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342900" indent="-34290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Propose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a </a:t>
                </a:r>
                <a:r>
                  <a:rPr lang="en-US" altLang="zh-TW" dirty="0">
                    <a:solidFill>
                      <a:schemeClr val="accent5"/>
                    </a:solidFill>
                    <a:latin typeface="Bahnschrift" panose="020B0502040204020203" pitchFamily="34" charset="0"/>
                  </a:rPr>
                  <a:t>edge strength-based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weighting factor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to pool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LGD map into a final LGD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score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𝐿𝐺𝐷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sz="2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altLang="zh-TW" sz="240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𝐽𝑆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TW" sz="2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2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r>
                                      <a:rPr lang="en-US" altLang="zh-TW" sz="2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  <m:sup>
                                    <m:r>
                                      <a:rPr lang="zh-TW" altLang="en-US" sz="2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sup>
                    </m:sSup>
                  </m:oMath>
                </a14:m>
                <a:endParaRPr lang="en-US" altLang="zh-TW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atinLnBrk="0">
                  <a:lnSpc>
                    <a:spcPct val="150000"/>
                  </a:lnSpc>
                </a:pP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342900" indent="-34290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is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defined as the edge strength of pixel </a:t>
                </a: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8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sz="28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TW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altLang="zh-TW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TW" sz="28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zh-TW" sz="28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 altLang="zh-TW" sz="2800" b="0" i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sz="28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sz="28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altLang="zh-TW" sz="28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TW" sz="280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zh-TW" sz="2800" b="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zh-TW" altLang="en-US" sz="2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endParaRPr lang="en-US" altLang="zh-TW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2" y="876072"/>
                <a:ext cx="10055192" cy="4556376"/>
              </a:xfrm>
              <a:prstGeom prst="rect">
                <a:avLst/>
              </a:prstGeom>
              <a:blipFill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0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8482" y="876072"/>
            <a:ext cx="100551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Separately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convert the source and retargeted images into the same "Token domain" and represent the global geometric structure with a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spatial pyramid-improved bag-of-token model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to enable measuring a single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GGD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score.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74108" y="2448991"/>
            <a:ext cx="8847159" cy="3440861"/>
            <a:chOff x="1674108" y="2448991"/>
            <a:chExt cx="8847159" cy="3440861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3"/>
            <a:srcRect b="1053"/>
            <a:stretch/>
          </p:blipFill>
          <p:spPr>
            <a:xfrm>
              <a:off x="1674108" y="2448991"/>
              <a:ext cx="8847159" cy="344086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7738533" y="2528514"/>
              <a:ext cx="2675467" cy="892019"/>
            </a:xfrm>
            <a:prstGeom prst="rect">
              <a:avLst/>
            </a:prstGeom>
            <a:noFill/>
            <a:ln w="57150">
              <a:solidFill>
                <a:srgbClr val="EE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738533" y="5012266"/>
              <a:ext cx="2675467" cy="843719"/>
            </a:xfrm>
            <a:prstGeom prst="rect">
              <a:avLst/>
            </a:prstGeom>
            <a:noFill/>
            <a:ln w="57150">
              <a:solidFill>
                <a:srgbClr val="EE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62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68482" y="876072"/>
                <a:ext cx="10055192" cy="4000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0">
                  <a:lnSpc>
                    <a:spcPct val="150000"/>
                  </a:lnSpc>
                </a:pP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Bag-of-Token </a:t>
                </a:r>
                <a:r>
                  <a:rPr lang="en-US" altLang="zh-TW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(</a:t>
                </a:r>
                <a:r>
                  <a:rPr lang="en-US" altLang="zh-TW" u="sng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BoT</a:t>
                </a:r>
                <a:r>
                  <a:rPr lang="en-US" altLang="zh-TW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) </a:t>
                </a: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Model</a:t>
                </a:r>
              </a:p>
              <a:p>
                <a:pPr marL="800100" lvl="1" indent="-342900" latinLnBrk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G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iven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an image I, its corresponding edge pattern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set can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be expressed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as :</a:t>
                </a:r>
              </a:p>
              <a:p>
                <a:pPr lvl="2" latinLnBrk="0">
                  <a:lnSpc>
                    <a:spcPct val="150000"/>
                  </a:lnSpc>
                </a:pP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vl="2" latinLnBrk="0">
                  <a:lnSpc>
                    <a:spcPct val="150000"/>
                  </a:lnSpc>
                </a:pP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vl="2" latinLnBrk="0">
                  <a:lnSpc>
                    <a:spcPct val="150000"/>
                  </a:lnSpc>
                </a:pP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vl="2" latinLnBrk="0">
                  <a:lnSpc>
                    <a:spcPct val="150000"/>
                  </a:lnSpc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denotes the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edge pattern of the patch centered at pixel (h,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w).</a:t>
                </a:r>
              </a:p>
              <a:p>
                <a:pPr lvl="2" latinLnBrk="0">
                  <a:lnSpc>
                    <a:spcPct val="150000"/>
                  </a:lnSpc>
                </a:pP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800100" lvl="1" indent="-342900" latinLnBrk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To further compress the feature space dimension, we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directly</a:t>
                </a:r>
                <a:r>
                  <a:rPr lang="zh-TW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to represent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,where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represents the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k-</a:t>
                </a:r>
                <a:r>
                  <a:rPr lang="en-US" altLang="zh-TW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token and k is determined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func>
                      </m:e>
                    </m:func>
                  </m:oMath>
                </a14:m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2" y="876072"/>
                <a:ext cx="10055192" cy="4000647"/>
              </a:xfrm>
              <a:prstGeom prst="rect">
                <a:avLst/>
              </a:prstGeom>
              <a:blipFill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824343" y="1825226"/>
                <a:ext cx="4393703" cy="1169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TW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(1,1)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(2,1)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(2,3)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,1)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,2)</m:t>
                                </m:r>
                              </m:e>
                              <m:e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(1,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(2,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US" altLang="zh-TW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43" y="1825226"/>
                <a:ext cx="4393703" cy="1169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2099016" y="5053966"/>
            <a:ext cx="6875921" cy="875356"/>
            <a:chOff x="2082083" y="5053966"/>
            <a:chExt cx="6875921" cy="875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2082083" y="5053966"/>
                  <a:ext cx="6875921" cy="311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altLang="zh-TW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r>
                    <a:rPr lang="en-US" altLang="zh-TW" dirty="0" smtClean="0"/>
                    <a:t> 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2083" y="5053966"/>
                  <a:ext cx="6875921" cy="311304"/>
                </a:xfrm>
                <a:prstGeom prst="rect">
                  <a:avLst/>
                </a:prstGeom>
                <a:blipFill>
                  <a:blip r:embed="rId5"/>
                  <a:stretch>
                    <a:fillRect l="-1152" b="-1176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群組 10"/>
            <p:cNvGrpSpPr/>
            <p:nvPr/>
          </p:nvGrpSpPr>
          <p:grpSpPr>
            <a:xfrm>
              <a:off x="2815887" y="5416719"/>
              <a:ext cx="1011050" cy="512603"/>
              <a:chOff x="2815887" y="5416719"/>
              <a:chExt cx="1011050" cy="512603"/>
            </a:xfrm>
          </p:grpSpPr>
          <p:sp>
            <p:nvSpPr>
              <p:cNvPr id="9" name="左大括弧 8"/>
              <p:cNvSpPr/>
              <p:nvPr/>
            </p:nvSpPr>
            <p:spPr>
              <a:xfrm rot="16200000">
                <a:off x="3258513" y="4974093"/>
                <a:ext cx="125798" cy="1011050"/>
              </a:xfrm>
              <a:prstGeom prst="leftBrace">
                <a:avLst>
                  <a:gd name="adj1" fmla="val 8333"/>
                  <a:gd name="adj2" fmla="val 50738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矩形 9"/>
                  <p:cNvSpPr/>
                  <p:nvPr/>
                </p:nvSpPr>
                <p:spPr>
                  <a:xfrm>
                    <a:off x="3087117" y="5559990"/>
                    <a:ext cx="4685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0" name="矩形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7117" y="5559990"/>
                    <a:ext cx="46859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群組 31"/>
            <p:cNvGrpSpPr/>
            <p:nvPr/>
          </p:nvGrpSpPr>
          <p:grpSpPr>
            <a:xfrm>
              <a:off x="4147720" y="5416719"/>
              <a:ext cx="1011050" cy="512603"/>
              <a:chOff x="2815887" y="5416719"/>
              <a:chExt cx="1011050" cy="512603"/>
            </a:xfrm>
          </p:grpSpPr>
          <p:sp>
            <p:nvSpPr>
              <p:cNvPr id="33" name="左大括弧 32"/>
              <p:cNvSpPr/>
              <p:nvPr/>
            </p:nvSpPr>
            <p:spPr>
              <a:xfrm rot="16200000">
                <a:off x="3258513" y="4974093"/>
                <a:ext cx="125798" cy="1011050"/>
              </a:xfrm>
              <a:prstGeom prst="leftBrace">
                <a:avLst>
                  <a:gd name="adj1" fmla="val 8333"/>
                  <a:gd name="adj2" fmla="val 50738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矩形 33"/>
                  <p:cNvSpPr/>
                  <p:nvPr/>
                </p:nvSpPr>
                <p:spPr>
                  <a:xfrm>
                    <a:off x="3087117" y="5559990"/>
                    <a:ext cx="47391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34" name="矩形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7117" y="5559990"/>
                    <a:ext cx="47391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群組 34"/>
            <p:cNvGrpSpPr/>
            <p:nvPr/>
          </p:nvGrpSpPr>
          <p:grpSpPr>
            <a:xfrm>
              <a:off x="5834847" y="5416719"/>
              <a:ext cx="1011050" cy="512603"/>
              <a:chOff x="2815887" y="5416719"/>
              <a:chExt cx="1011050" cy="512603"/>
            </a:xfrm>
          </p:grpSpPr>
          <p:sp>
            <p:nvSpPr>
              <p:cNvPr id="36" name="左大括弧 35"/>
              <p:cNvSpPr/>
              <p:nvPr/>
            </p:nvSpPr>
            <p:spPr>
              <a:xfrm rot="16200000">
                <a:off x="3258513" y="4974093"/>
                <a:ext cx="125798" cy="1011050"/>
              </a:xfrm>
              <a:prstGeom prst="leftBrace">
                <a:avLst>
                  <a:gd name="adj1" fmla="val 8333"/>
                  <a:gd name="adj2" fmla="val 50738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矩形 36"/>
                  <p:cNvSpPr/>
                  <p:nvPr/>
                </p:nvSpPr>
                <p:spPr>
                  <a:xfrm>
                    <a:off x="3087117" y="5559990"/>
                    <a:ext cx="4836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37" name="矩形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7117" y="5559990"/>
                    <a:ext cx="48365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群組 37"/>
            <p:cNvGrpSpPr/>
            <p:nvPr/>
          </p:nvGrpSpPr>
          <p:grpSpPr>
            <a:xfrm>
              <a:off x="7521977" y="5416719"/>
              <a:ext cx="1011050" cy="512603"/>
              <a:chOff x="2815887" y="5416719"/>
              <a:chExt cx="1011050" cy="512603"/>
            </a:xfrm>
          </p:grpSpPr>
          <p:sp>
            <p:nvSpPr>
              <p:cNvPr id="39" name="左大括弧 38"/>
              <p:cNvSpPr/>
              <p:nvPr/>
            </p:nvSpPr>
            <p:spPr>
              <a:xfrm rot="16200000">
                <a:off x="3258513" y="4974093"/>
                <a:ext cx="125798" cy="1011050"/>
              </a:xfrm>
              <a:prstGeom prst="leftBrace">
                <a:avLst>
                  <a:gd name="adj1" fmla="val 8333"/>
                  <a:gd name="adj2" fmla="val 50738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矩形 45"/>
                  <p:cNvSpPr/>
                  <p:nvPr/>
                </p:nvSpPr>
                <p:spPr>
                  <a:xfrm>
                    <a:off x="3087117" y="5559990"/>
                    <a:ext cx="50302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46" name="矩形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7117" y="5559990"/>
                    <a:ext cx="50302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978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68482" y="876072"/>
                <a:ext cx="10055192" cy="3593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0">
                  <a:lnSpc>
                    <a:spcPct val="150000"/>
                  </a:lnSpc>
                </a:pP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Bag-of-Token </a:t>
                </a:r>
                <a:r>
                  <a:rPr lang="en-US" altLang="zh-TW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(</a:t>
                </a:r>
                <a:r>
                  <a:rPr lang="en-US" altLang="zh-TW" u="sng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BoT</a:t>
                </a:r>
                <a:r>
                  <a:rPr lang="en-US" altLang="zh-TW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) </a:t>
                </a: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Model</a:t>
                </a:r>
              </a:p>
              <a:p>
                <a:pPr marL="342900" indent="-34290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800100" lvl="1" indent="-342900" latinLnBrk="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Get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global geometric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defined as follows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:</a:t>
                </a:r>
              </a:p>
              <a:p>
                <a:pPr lvl="1" latinLnBrk="0">
                  <a:lnSpc>
                    <a:spcPct val="150000"/>
                  </a:lnSpc>
                </a:pPr>
                <a:r>
                  <a:rPr lang="en-US" altLang="zh-TW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vl="1" latinLnBrk="0">
                  <a:lnSpc>
                    <a:spcPct val="150000"/>
                  </a:lnSpc>
                </a:pP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800100" lvl="1" indent="-342900" latinLnBrk="0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Measure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</a:t>
                </a:r>
                <a:r>
                  <a:rPr lang="en-US" altLang="zh-TW" dirty="0">
                    <a:solidFill>
                      <a:schemeClr val="accent5"/>
                    </a:solidFill>
                    <a:latin typeface="Bahnschrift" panose="020B0502040204020203" pitchFamily="34" charset="0"/>
                  </a:rPr>
                  <a:t>GGD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score using a global distribution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distance measurement</a:t>
                </a:r>
              </a:p>
              <a:p>
                <a:pPr lvl="1" latinLnBrk="0">
                  <a:lnSpc>
                    <a:spcPct val="150000"/>
                  </a:lnSpc>
                </a:pPr>
                <a:r>
                  <a:rPr lang="en-US" altLang="zh-TW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𝐺𝐺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zh-TW" alt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 sz="240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acc>
                      </m:sub>
                    </m:sSub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TW" alt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2400" dirty="0"/>
              </a:p>
              <a:p>
                <a:pPr marL="800100" lvl="1" indent="-342900" latinLnBrk="0">
                  <a:lnSpc>
                    <a:spcPct val="150000"/>
                  </a:lnSpc>
                  <a:buFont typeface="+mj-lt"/>
                  <a:buAutoNum type="arabicPeriod" startAt="3"/>
                </a:pP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2" y="876072"/>
                <a:ext cx="10055192" cy="3593676"/>
              </a:xfrm>
              <a:prstGeom prst="rect">
                <a:avLst/>
              </a:prstGeom>
              <a:blipFill>
                <a:blip r:embed="rId3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7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68483" y="876072"/>
                <a:ext cx="11005616" cy="3408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0">
                  <a:lnSpc>
                    <a:spcPct val="150000"/>
                  </a:lnSpc>
                </a:pP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Spatial </a:t>
                </a:r>
                <a:r>
                  <a:rPr lang="en-US" altLang="zh-TW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Pyramid-Improved </a:t>
                </a:r>
                <a:r>
                  <a:rPr lang="en-US" altLang="zh-TW" u="sng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BoT</a:t>
                </a:r>
                <a:r>
                  <a:rPr lang="en-US" altLang="zh-TW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Model</a:t>
                </a:r>
              </a:p>
              <a:p>
                <a:pPr latinLnBrk="0">
                  <a:lnSpc>
                    <a:spcPct val="150000"/>
                  </a:lnSpc>
                </a:pPr>
                <a:endParaRPr lang="en-US" altLang="zh-TW" sz="12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285750" indent="-28575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Construct</a:t>
                </a:r>
                <a:r>
                  <a:rPr lang="zh-TW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a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sequence of cells at multiple levels {0, · · · , L−1} and the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l-</a:t>
                </a:r>
                <a:r>
                  <a:rPr lang="en-US" altLang="zh-TW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</a:t>
                </a:r>
                <a:r>
                  <a:rPr lang="zh-TW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level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altLang="zh-TW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cells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in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total.</a:t>
                </a:r>
              </a:p>
              <a:p>
                <a:pPr marL="285750" indent="-28575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000" b="0" i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altLang="zh-TW" sz="20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000" b="0" i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  <m:r>
                      <a:rPr lang="en-US" altLang="zh-TW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altLang="zh-TW" sz="20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altLang="zh-TW" sz="20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altLang="zh-TW" sz="20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TW" sz="20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sup>
                      <m:e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𝐽𝑆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sz="2000" i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0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altLang="zh-TW" sz="200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 i="0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en-US" altLang="zh-TW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atinLnBrk="0">
                  <a:lnSpc>
                    <a:spcPct val="150000"/>
                  </a:lnSpc>
                </a:pPr>
                <a:endParaRPr lang="en-US" altLang="zh-TW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sz="20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𝐺𝐺𝐷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sz="20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altLang="zh-TW" sz="20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00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nary>
                    <m:sSup>
                      <m:sSupPr>
                        <m:ctrlPr>
                          <a:rPr lang="en-US" altLang="zh-TW" sz="20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altLang="zh-TW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3" y="876072"/>
                <a:ext cx="11005616" cy="3408369"/>
              </a:xfrm>
              <a:prstGeom prst="rect">
                <a:avLst/>
              </a:prstGeom>
              <a:blipFill>
                <a:blip r:embed="rId3"/>
                <a:stretch>
                  <a:fillRect l="-443" b="-173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843" y="2376340"/>
            <a:ext cx="4378165" cy="35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8482" y="876072"/>
            <a:ext cx="100551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EXT</a:t>
            </a:r>
            <a:r>
              <a:rPr lang="zh-TW" alt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score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Upgrade LGGD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metric by incorporating with a relatively well-performed IRQA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metric (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EXT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)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proposed in the literature to build a final version called LGGD+ for IRQA.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674108" y="2448991"/>
            <a:ext cx="8847159" cy="3440861"/>
            <a:chOff x="1674108" y="2448991"/>
            <a:chExt cx="8847159" cy="3440861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/>
            <a:srcRect b="1053"/>
            <a:stretch/>
          </p:blipFill>
          <p:spPr>
            <a:xfrm>
              <a:off x="1674108" y="2448991"/>
              <a:ext cx="8847159" cy="3440861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9127067" y="4064000"/>
              <a:ext cx="474133" cy="372533"/>
            </a:xfrm>
            <a:prstGeom prst="rect">
              <a:avLst/>
            </a:prstGeom>
            <a:noFill/>
            <a:ln w="57150">
              <a:solidFill>
                <a:srgbClr val="EE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4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EXPERIMENTS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8482" y="876072"/>
            <a:ext cx="10055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Application to Multi-operator Image </a:t>
            </a:r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Retargeting</a:t>
            </a:r>
          </a:p>
          <a:p>
            <a:pPr latinLnBrk="0">
              <a:lnSpc>
                <a:spcPct val="150000"/>
              </a:lnSpc>
            </a:pPr>
            <a:endParaRPr lang="en-US" altLang="zh-TW" sz="12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Besides assessing the quality of retargeted images, another important application of an objective IRQA metric is to guide the optimization of image retargeting algorithms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 marL="285750" indent="-2857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Choose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four simple retargeting operators, i.e. discrete operators including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cropping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and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seam carving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, continuous operators including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scaling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and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scale-and-stretch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" y="1536697"/>
            <a:ext cx="10098184" cy="45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1" y="876072"/>
            <a:ext cx="104598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Background</a:t>
            </a:r>
          </a:p>
          <a:p>
            <a:pPr latinLnBrk="0">
              <a:lnSpc>
                <a:spcPct val="150000"/>
              </a:lnSpc>
            </a:pPr>
            <a:endParaRPr lang="en-US" altLang="zh-TW" sz="12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With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emerging of different terminal devices, images are usually required to be resized to adapt various displays with different aspect ratios.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meet this demand, a number of image retargeting algorithms have been proposed during the past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years.</a:t>
            </a:r>
          </a:p>
          <a:p>
            <a:pPr latinLnBrk="0">
              <a:lnSpc>
                <a:spcPct val="150000"/>
              </a:lnSpc>
            </a:pP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It is therefore necessary to conduct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image retargeting quality assessment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 benchmark different image retargeting results both on-line and off-line.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Intuitively, human subjective rating is the most reliable way for IRQA. However, it is usually criticized to be time consuming and labor tedious; Thus, much research focus has moved toward objective IRQA algorithms.</a:t>
            </a:r>
          </a:p>
        </p:txBody>
      </p:sp>
    </p:spTree>
    <p:extLst>
      <p:ext uri="{BB962C8B-B14F-4D97-AF65-F5344CB8AC3E}">
        <p14:creationId xmlns:p14="http://schemas.microsoft.com/office/powerpoint/2010/main" val="23968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868481" y="876072"/>
                <a:ext cx="10459861" cy="4600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0">
                  <a:lnSpc>
                    <a:spcPct val="150000"/>
                  </a:lnSpc>
                </a:pPr>
                <a:r>
                  <a:rPr lang="en-US" altLang="zh-TW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Main Challenge</a:t>
                </a:r>
              </a:p>
              <a:p>
                <a:pPr latinLnBrk="0">
                  <a:lnSpc>
                    <a:spcPct val="150000"/>
                  </a:lnSpc>
                </a:pPr>
                <a:endParaRPr lang="en-US" altLang="zh-TW" sz="12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342900" indent="-342900" latinLnBrk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most important quality degradation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issue is the evaluation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of </a:t>
                </a:r>
                <a:r>
                  <a:rPr lang="en-US" altLang="zh-TW" dirty="0">
                    <a:solidFill>
                      <a:schemeClr val="accent5"/>
                    </a:solidFill>
                    <a:latin typeface="Bahnschrift" panose="020B0502040204020203" pitchFamily="34" charset="0"/>
                  </a:rPr>
                  <a:t>geometric </a:t>
                </a:r>
                <a:r>
                  <a:rPr lang="en-US" altLang="zh-TW" dirty="0" smtClean="0">
                    <a:solidFill>
                      <a:schemeClr val="accent5"/>
                    </a:solidFill>
                    <a:latin typeface="Bahnschrift" panose="020B0502040204020203" pitchFamily="34" charset="0"/>
                  </a:rPr>
                  <a:t>distortion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.</a:t>
                </a:r>
              </a:p>
              <a:p>
                <a:pPr marL="742950" lvl="1" indent="-28575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Aspect ratio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similarity (ARS) 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Sup>
                          <m:sSubSup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</a:t>
                </a:r>
                <a:endParaRPr lang="en-US" altLang="zh-TW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zh-TW" alt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sz="2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𝑠𝑟𝑐</m:t>
                            </m:r>
                          </m:sub>
                        </m:sSub>
                      </m:den>
                    </m:f>
                  </m:oMath>
                </a14:m>
                <a:endParaRPr lang="zh-TW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zh-TW" alt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𝑠𝑟𝑐</m:t>
                            </m:r>
                          </m:sub>
                        </m:sSub>
                      </m:den>
                    </m:f>
                  </m:oMath>
                </a14:m>
                <a:endParaRPr lang="zh-TW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atinLnBrk="0">
                  <a:lnSpc>
                    <a:spcPct val="150000"/>
                  </a:lnSpc>
                </a:pPr>
                <a:endParaRPr lang="en-US" altLang="zh-TW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1" y="876072"/>
                <a:ext cx="10459861" cy="4600875"/>
              </a:xfrm>
              <a:prstGeom prst="rect">
                <a:avLst/>
              </a:prstGeom>
              <a:blipFill>
                <a:blip r:embed="rId3"/>
                <a:stretch>
                  <a:fillRect l="-4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30" y="2101778"/>
            <a:ext cx="5612843" cy="38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1" y="876072"/>
            <a:ext cx="1045986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Main Challenge</a:t>
            </a:r>
          </a:p>
          <a:p>
            <a:pPr latinLnBrk="0">
              <a:lnSpc>
                <a:spcPct val="150000"/>
              </a:lnSpc>
            </a:pPr>
            <a:endParaRPr lang="en-US" altLang="zh-TW" sz="1200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Most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existing IRQA metrics highlight the importance of geometric distortion appeared in visually salient areas while underemphasizing the distortions in non-salient regions.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	</a:t>
            </a:r>
          </a:p>
          <a:p>
            <a:pPr latinLnBrk="0">
              <a:lnSpc>
                <a:spcPct val="150000"/>
              </a:lnSpc>
            </a:pPr>
            <a:endParaRPr lang="en-US" altLang="zh-TW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H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uman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visual system (HVS) perception is highly dependent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on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edges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and geometric distortion in image retargeting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usually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deform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edges.</a:t>
            </a:r>
          </a:p>
          <a:p>
            <a:pPr lvl="1" latinLnBrk="0">
              <a:lnSpc>
                <a:spcPct val="150000"/>
              </a:lnSpc>
            </a:pP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800100" lvl="1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he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non-salient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regions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in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source image will become salient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in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retargeted image once they are deformed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after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retargeting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(this phenomena is known as “attention shift”).</a:t>
            </a:r>
          </a:p>
        </p:txBody>
      </p:sp>
    </p:spTree>
    <p:extLst>
      <p:ext uri="{BB962C8B-B14F-4D97-AF65-F5344CB8AC3E}">
        <p14:creationId xmlns:p14="http://schemas.microsoft.com/office/powerpoint/2010/main" val="15598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1" y="876072"/>
            <a:ext cx="1045986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Main Challenge</a:t>
            </a:r>
          </a:p>
          <a:p>
            <a:pPr latinLnBrk="0">
              <a:lnSpc>
                <a:spcPct val="150000"/>
              </a:lnSpc>
            </a:pPr>
            <a:endParaRPr lang="en-US" altLang="zh-TW" sz="1200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Most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existing IRQA metrics highlight the importance of geometric distortion appeared in visually salient areas while underemphasizing the distortions in non-salient regions.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	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41" y="2491899"/>
            <a:ext cx="4898846" cy="38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2" y="876072"/>
            <a:ext cx="10055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Main Challenge</a:t>
            </a:r>
          </a:p>
          <a:p>
            <a:pPr latinLnBrk="0">
              <a:lnSpc>
                <a:spcPct val="150000"/>
              </a:lnSpc>
            </a:pPr>
            <a:endParaRPr lang="en-US" altLang="zh-TW" sz="1200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xisting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IRQA metrics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rarely compare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retargeted and source images from a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global perspective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, and thus the global-to-local quality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perception mechanism of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human visual system (HVS)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have not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been well characterized.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	</a:t>
            </a: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 startAt="3"/>
            </a:pP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Different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image retargeting operators with different principals resize source images in different fashions, and thus diverse quality degradations such as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geometric distortion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content loss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image composition change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, and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image aesthetics reduction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can be introduced after image retargeting.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is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challenging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 design a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sufficiently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comprehensive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metric that is able to well characterize all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those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aspects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.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2" y="876072"/>
            <a:ext cx="1005519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Solution</a:t>
            </a: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 startAt="3"/>
            </a:pPr>
            <a:endParaRPr lang="en-US" altLang="zh-TW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This paper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specifically focus on geometric distortion based on which a new objective IRQA method is introduced by measuring both local and global geometric distortions using a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novel sketch token-based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local edge descriptor to represent the geometric-aware features.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1053"/>
          <a:stretch/>
        </p:blipFill>
        <p:spPr>
          <a:xfrm>
            <a:off x="1929511" y="2953564"/>
            <a:ext cx="8336353" cy="32421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96933" y="4182533"/>
            <a:ext cx="1286934" cy="812800"/>
          </a:xfrm>
          <a:prstGeom prst="rect">
            <a:avLst/>
          </a:prstGeom>
          <a:noFill/>
          <a:ln w="57150">
            <a:solidFill>
              <a:srgbClr val="EE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868482" y="876072"/>
                <a:ext cx="10055192" cy="339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For 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an image patch, its associated edge pattern can be characterized by estimating the probability that this patch belongs to each token class. </a:t>
                </a:r>
              </a:p>
              <a:p>
                <a:pPr marL="342900" indent="-34290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marL="342900" indent="-342900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estimated probability values associated with all token classes, i.e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.,</a:t>
                </a:r>
                <a:r>
                  <a:rPr lang="zh-TW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the </a:t>
                </a:r>
                <a:r>
                  <a:rPr lang="en-US" altLang="zh-TW" dirty="0">
                    <a:solidFill>
                      <a:schemeClr val="accent5"/>
                    </a:solidFill>
                    <a:latin typeface="Bahnschrift" panose="020B0502040204020203" pitchFamily="34" charset="0"/>
                  </a:rPr>
                  <a:t>ST-LED feature vector</a:t>
                </a:r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, are used to represent the geometric structure of this patch. 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zh-TW" alt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zh-TW" altLang="en-US" sz="20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zh-TW" altLang="en-US" sz="20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a:rPr lang="zh-TW" alt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zh-TW" altLang="en-US" sz="20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zh-TW" altLang="en-US" sz="20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a:rPr lang="zh-TW" alt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TW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  <a:p>
                <a:pPr latinLnBrk="0">
                  <a:lnSpc>
                    <a:spcPct val="150000"/>
                  </a:lnSpc>
                </a:pPr>
                <a:r>
                  <a:rPr lang="en-US" altLang="zh-TW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TW" sz="20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  <m:e>
                        <m:sSubSup>
                          <m:sSubSupPr>
                            <m:ctrlPr>
                              <a:rPr lang="en-US" altLang="zh-TW" sz="20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2" y="876072"/>
                <a:ext cx="10055192" cy="3392724"/>
              </a:xfrm>
              <a:prstGeom prst="rect">
                <a:avLst/>
              </a:prstGeom>
              <a:blipFill>
                <a:blip r:embed="rId3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467" y="3070698"/>
            <a:ext cx="4532876" cy="30533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8481" y="4446043"/>
            <a:ext cx="5926986" cy="128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Adopt a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random forest classifier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pre-trained on the Berkeley Segmentation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Dataset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 predict the probability that this patch belongs to the k-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token.</a:t>
            </a:r>
          </a:p>
        </p:txBody>
      </p:sp>
    </p:spTree>
    <p:extLst>
      <p:ext uri="{BB962C8B-B14F-4D97-AF65-F5344CB8AC3E}">
        <p14:creationId xmlns:p14="http://schemas.microsoft.com/office/powerpoint/2010/main" val="22225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METHODOLOGY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8481" y="876072"/>
            <a:ext cx="10657861" cy="169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First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perform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backward registration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 build dense correspondence between the source and retargeted images and then compute the ST-LED feature distance between a patch pair centered at the matched pixels to measure the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LGD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. Then, the LGD map is pooled into a single LGD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score.</a:t>
            </a: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91" y="3371383"/>
            <a:ext cx="11364994" cy="25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20927</TotalTime>
  <Words>744</Words>
  <Application>Microsoft Office PowerPoint</Application>
  <PresentationFormat>寬螢幕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맑은 고딕</vt:lpstr>
      <vt:lpstr>微軟正黑體</vt:lpstr>
      <vt:lpstr>新細明體</vt:lpstr>
      <vt:lpstr>Arial</vt:lpstr>
      <vt:lpstr>Bahnschrift</vt:lpstr>
      <vt:lpstr>Bahnschrift SemiBold</vt:lpstr>
      <vt:lpstr>Calibri</vt:lpstr>
      <vt:lpstr>Cambria Math</vt:lpstr>
      <vt:lpstr>Segoe UI Black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CHEN-WEI LEE</cp:lastModifiedBy>
  <cp:revision>1166</cp:revision>
  <dcterms:created xsi:type="dcterms:W3CDTF">2019-08-07T03:08:23Z</dcterms:created>
  <dcterms:modified xsi:type="dcterms:W3CDTF">2022-03-21T08:24:14Z</dcterms:modified>
</cp:coreProperties>
</file>