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</p:sldMasterIdLst>
  <p:notesMasterIdLst>
    <p:notesMasterId r:id="rId37"/>
  </p:notesMasterIdLst>
  <p:sldIdLst>
    <p:sldId id="256" r:id="rId3"/>
    <p:sldId id="296" r:id="rId4"/>
    <p:sldId id="297" r:id="rId5"/>
    <p:sldId id="266" r:id="rId6"/>
    <p:sldId id="267" r:id="rId7"/>
    <p:sldId id="258" r:id="rId8"/>
    <p:sldId id="268" r:id="rId9"/>
    <p:sldId id="270" r:id="rId10"/>
    <p:sldId id="298" r:id="rId11"/>
    <p:sldId id="299" r:id="rId12"/>
    <p:sldId id="264" r:id="rId13"/>
    <p:sldId id="261" r:id="rId14"/>
    <p:sldId id="282" r:id="rId15"/>
    <p:sldId id="271" r:id="rId16"/>
    <p:sldId id="283" r:id="rId17"/>
    <p:sldId id="272" r:id="rId18"/>
    <p:sldId id="284" r:id="rId19"/>
    <p:sldId id="285" r:id="rId20"/>
    <p:sldId id="286" r:id="rId21"/>
    <p:sldId id="279" r:id="rId22"/>
    <p:sldId id="287" r:id="rId23"/>
    <p:sldId id="288" r:id="rId24"/>
    <p:sldId id="259" r:id="rId25"/>
    <p:sldId id="292" r:id="rId26"/>
    <p:sldId id="290" r:id="rId27"/>
    <p:sldId id="291" r:id="rId28"/>
    <p:sldId id="300" r:id="rId29"/>
    <p:sldId id="274" r:id="rId30"/>
    <p:sldId id="293" r:id="rId31"/>
    <p:sldId id="294" r:id="rId32"/>
    <p:sldId id="289" r:id="rId33"/>
    <p:sldId id="275" r:id="rId34"/>
    <p:sldId id="276" r:id="rId35"/>
    <p:sldId id="30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E58DC-8785-42EA-9C5C-2AB52C1F1A76}" type="datetimeFigureOut">
              <a:rPr lang="zh-TW" altLang="en-US" smtClean="0"/>
              <a:t>2023/10/18</a:t>
            </a:fld>
            <a:endParaRPr lang="zh-TW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TW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6D460-A20F-4CE7-8403-FA2F286C55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4228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6D460-A20F-4CE7-8403-FA2F286C553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0812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6D460-A20F-4CE7-8403-FA2F286C553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5250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6D460-A20F-4CE7-8403-FA2F286C5539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3756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6D460-A20F-4CE7-8403-FA2F286C5539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4756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C8C7-6055-488D-8E8D-C5BEA2F3C614}" type="datetimeFigureOut">
              <a:rPr lang="zh-TW" altLang="en-US" smtClean="0"/>
              <a:t>2023/10/18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52EB7-2A8E-4BA5-8849-6C8E91F0D6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9734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C8C7-6055-488D-8E8D-C5BEA2F3C614}" type="datetimeFigureOut">
              <a:rPr lang="zh-TW" altLang="en-US" smtClean="0"/>
              <a:t>2023/10/18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52EB7-2A8E-4BA5-8849-6C8E91F0D6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705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C8C7-6055-488D-8E8D-C5BEA2F3C614}" type="datetimeFigureOut">
              <a:rPr lang="zh-TW" altLang="en-US" smtClean="0"/>
              <a:t>2023/10/18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52EB7-2A8E-4BA5-8849-6C8E91F0D6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0148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C8C7-6055-488D-8E8D-C5BEA2F3C614}" type="datetimeFigureOut">
              <a:rPr lang="zh-TW" altLang="en-US" smtClean="0"/>
              <a:t>2023/10/18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52EB7-2A8E-4BA5-8849-6C8E91F0D6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6391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C8C7-6055-488D-8E8D-C5BEA2F3C614}" type="datetimeFigureOut">
              <a:rPr lang="zh-TW" altLang="en-US" smtClean="0"/>
              <a:t>2023/10/18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52EB7-2A8E-4BA5-8849-6C8E91F0D6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841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C8C7-6055-488D-8E8D-C5BEA2F3C614}" type="datetimeFigureOut">
              <a:rPr lang="zh-TW" altLang="en-US" smtClean="0"/>
              <a:t>2023/10/18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52EB7-2A8E-4BA5-8849-6C8E91F0D6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202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C8C7-6055-488D-8E8D-C5BEA2F3C614}" type="datetimeFigureOut">
              <a:rPr lang="zh-TW" altLang="en-US" smtClean="0"/>
              <a:t>2023/10/18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52EB7-2A8E-4BA5-8849-6C8E91F0D6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3766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C8C7-6055-488D-8E8D-C5BEA2F3C614}" type="datetimeFigureOut">
              <a:rPr lang="zh-TW" altLang="en-US" smtClean="0"/>
              <a:t>2023/10/18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52EB7-2A8E-4BA5-8849-6C8E91F0D6D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1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C8C7-6055-488D-8E8D-C5BEA2F3C614}" type="datetimeFigureOut">
              <a:rPr lang="zh-TW" altLang="en-US" smtClean="0"/>
              <a:t>2023/10/18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52EB7-2A8E-4BA5-8849-6C8E91F0D6D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55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C8C7-6055-488D-8E8D-C5BEA2F3C614}" type="datetimeFigureOut">
              <a:rPr lang="zh-TW" altLang="en-US" smtClean="0"/>
              <a:t>2023/10/18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52EB7-2A8E-4BA5-8849-6C8E91F0D6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5267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C8C7-6055-488D-8E8D-C5BEA2F3C614}" type="datetimeFigureOut">
              <a:rPr lang="zh-TW" altLang="en-US" smtClean="0"/>
              <a:t>2023/10/18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52EB7-2A8E-4BA5-8849-6C8E91F0D6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39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C8C7-6055-488D-8E8D-C5BEA2F3C614}" type="datetimeFigureOut">
              <a:rPr lang="zh-TW" altLang="en-US" smtClean="0"/>
              <a:t>2023/10/18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52EB7-2A8E-4BA5-8849-6C8E91F0D6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9560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C8C7-6055-488D-8E8D-C5BEA2F3C614}" type="datetimeFigureOut">
              <a:rPr lang="zh-TW" altLang="en-US" smtClean="0"/>
              <a:t>2023/10/18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52EB7-2A8E-4BA5-8849-6C8E91F0D6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567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C8C7-6055-488D-8E8D-C5BEA2F3C614}" type="datetimeFigureOut">
              <a:rPr lang="zh-TW" altLang="en-US" smtClean="0"/>
              <a:t>2023/10/18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52EB7-2A8E-4BA5-8849-6C8E91F0D6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2124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C8C7-6055-488D-8E8D-C5BEA2F3C614}" type="datetimeFigureOut">
              <a:rPr lang="zh-TW" altLang="en-US" smtClean="0"/>
              <a:t>2023/10/18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52EB7-2A8E-4BA5-8849-6C8E91F0D6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97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C8C7-6055-488D-8E8D-C5BEA2F3C614}" type="datetimeFigureOut">
              <a:rPr lang="zh-TW" altLang="en-US" smtClean="0"/>
              <a:t>2023/10/18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52EB7-2A8E-4BA5-8849-6C8E91F0D6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87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C8C7-6055-488D-8E8D-C5BEA2F3C614}" type="datetimeFigureOut">
              <a:rPr lang="zh-TW" altLang="en-US" smtClean="0"/>
              <a:t>2023/10/18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52EB7-2A8E-4BA5-8849-6C8E91F0D6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4771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C8C7-6055-488D-8E8D-C5BEA2F3C614}" type="datetimeFigureOut">
              <a:rPr lang="zh-TW" altLang="en-US" smtClean="0"/>
              <a:t>2023/10/18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52EB7-2A8E-4BA5-8849-6C8E91F0D6D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1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C8C7-6055-488D-8E8D-C5BEA2F3C614}" type="datetimeFigureOut">
              <a:rPr lang="zh-TW" altLang="en-US" smtClean="0"/>
              <a:t>2023/10/18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52EB7-2A8E-4BA5-8849-6C8E91F0D6D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8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C8C7-6055-488D-8E8D-C5BEA2F3C614}" type="datetimeFigureOut">
              <a:rPr lang="zh-TW" altLang="en-US" smtClean="0"/>
              <a:t>2023/10/18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52EB7-2A8E-4BA5-8849-6C8E91F0D6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725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C8C7-6055-488D-8E8D-C5BEA2F3C614}" type="datetimeFigureOut">
              <a:rPr lang="zh-TW" altLang="en-US" smtClean="0"/>
              <a:t>2023/10/18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52EB7-2A8E-4BA5-8849-6C8E91F0D6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3992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C8C7-6055-488D-8E8D-C5BEA2F3C614}" type="datetimeFigureOut">
              <a:rPr lang="zh-TW" altLang="en-US" smtClean="0"/>
              <a:t>2023/10/18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52EB7-2A8E-4BA5-8849-6C8E91F0D6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038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EEAC8C7-6055-488D-8E8D-C5BEA2F3C614}" type="datetimeFigureOut">
              <a:rPr lang="zh-TW" altLang="en-US" smtClean="0"/>
              <a:t>2023/10/18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52EB7-2A8E-4BA5-8849-6C8E91F0D6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977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EEAC8C7-6055-488D-8E8D-C5BEA2F3C614}" type="datetimeFigureOut">
              <a:rPr lang="zh-TW" altLang="en-US" smtClean="0"/>
              <a:t>2023/10/18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52EB7-2A8E-4BA5-8849-6C8E91F0D6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669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huanlan.zhihu.com/p/58534676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zhuanlan.zhihu.com/p/585346760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huanlan.zhihu.com/p/540768426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maochinn/pytorch3d-%E4%BB%8B%E7%B4%B9-4dae8b8db6ad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opengl-cn.github.io/01%20Getting%20started/04%20Hello%20Triangle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zhuanlan.zhihu.com/p/449289345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zhuanlan.zhihu.com/p/58451085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zhuanlan.zhihu.com/p/63167008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D39974-D105-C4CA-8F0F-000289284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258" y="1773237"/>
            <a:ext cx="11721483" cy="1191827"/>
          </a:xfrm>
        </p:spPr>
        <p:txBody>
          <a:bodyPr>
            <a:normAutofit/>
          </a:bodyPr>
          <a:lstStyle/>
          <a:p>
            <a:r>
              <a:rPr lang="en-US" altLang="zh-TW" dirty="0"/>
              <a:t>Differentiable Render</a:t>
            </a:r>
            <a:r>
              <a:rPr lang="en-US" altLang="zh-CN" dirty="0"/>
              <a:t>ing</a:t>
            </a:r>
            <a:endParaRPr lang="zh-TW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0AEFAAA-D614-2733-168B-1C7964DF68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黃慧光</a:t>
            </a:r>
            <a:endParaRPr lang="zh-TW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C16DA53-29C8-6C33-14CF-A05C6E2CA8AB}"/>
              </a:ext>
            </a:extLst>
          </p:cNvPr>
          <p:cNvSpPr txBox="1"/>
          <p:nvPr/>
        </p:nvSpPr>
        <p:spPr>
          <a:xfrm>
            <a:off x="541537" y="6143348"/>
            <a:ext cx="6720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Homepage: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https://shuangz.com/projects/psdr-sg20/</a:t>
            </a:r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780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1AC246-397C-70A0-9BB3-42F8D8BEB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B16F76-C358-8210-1D7B-5D23BA89D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6D505FB-805C-5AAC-2BDE-C20183EAC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0"/>
            <a:ext cx="1149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26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D135AE-6E4F-3CF7-F6EB-6DB909C73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0415"/>
            <a:ext cx="10515600" cy="56265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i="1" dirty="0"/>
              <a:t>Limitations:</a:t>
            </a:r>
          </a:p>
          <a:p>
            <a:pPr marL="0" indent="0" algn="l">
              <a:buNone/>
            </a:pPr>
            <a:r>
              <a:rPr lang="en-US" altLang="zh-CN" sz="2400" i="0" dirty="0">
                <a:solidFill>
                  <a:srgbClr val="121212"/>
                </a:solidFill>
                <a:effectLst/>
                <a:latin typeface="-apple-system"/>
              </a:rPr>
              <a:t>1. Inconsistency between forward and reverse processes</a:t>
            </a:r>
          </a:p>
          <a:p>
            <a:pPr marL="0" indent="0" algn="l">
              <a:buNone/>
            </a:pPr>
            <a:endParaRPr lang="en-US" altLang="zh-CN" sz="2400" i="0" dirty="0">
              <a:solidFill>
                <a:srgbClr val="121212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r>
              <a:rPr lang="en-US" altLang="zh-CN" sz="2400" dirty="0">
                <a:solidFill>
                  <a:srgbClr val="121212"/>
                </a:solidFill>
                <a:latin typeface="-apple-system"/>
              </a:rPr>
              <a:t>2.</a:t>
            </a:r>
            <a:r>
              <a:rPr lang="en-US" altLang="zh-CN" sz="2400" i="0" dirty="0">
                <a:solidFill>
                  <a:srgbClr val="121212"/>
                </a:solidFill>
                <a:effectLst/>
                <a:latin typeface="-apple-system"/>
              </a:rPr>
              <a:t>Unable to pass gradient into occluded triangle </a:t>
            </a:r>
            <a:endParaRPr lang="en-US" altLang="zh-CN" sz="2400" dirty="0">
              <a:solidFill>
                <a:srgbClr val="121212"/>
              </a:solidFill>
              <a:latin typeface="-apple-system"/>
            </a:endParaRPr>
          </a:p>
          <a:p>
            <a:pPr marL="0" indent="0" algn="l">
              <a:buNone/>
            </a:pPr>
            <a:endParaRPr lang="en-US" altLang="zh-CN" sz="2400" b="1" i="0" dirty="0">
              <a:solidFill>
                <a:srgbClr val="121212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r>
              <a:rPr lang="en-US" altLang="zh-CN" sz="2400" i="0" dirty="0">
                <a:solidFill>
                  <a:srgbClr val="121212"/>
                </a:solidFill>
                <a:effectLst/>
                <a:latin typeface="-apple-system"/>
              </a:rPr>
              <a:t>3. Vertices can only receive gradients from adjacent </a:t>
            </a:r>
          </a:p>
          <a:p>
            <a:pPr marL="0" indent="0" algn="l">
              <a:buNone/>
            </a:pPr>
            <a:r>
              <a:rPr lang="en-US" altLang="zh-CN" sz="2400" i="0" dirty="0">
                <a:solidFill>
                  <a:srgbClr val="121212"/>
                </a:solidFill>
                <a:effectLst/>
                <a:latin typeface="-apple-system"/>
              </a:rPr>
              <a:t>     pixels within a short distance</a:t>
            </a:r>
            <a:endParaRPr lang="zh-TW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D771639-6D69-E4DD-618F-1478835E3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488" y="1127452"/>
            <a:ext cx="3414317" cy="447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9A9D7F7-3700-760C-51BA-2B4BA5D483C0}"/>
              </a:ext>
            </a:extLst>
          </p:cNvPr>
          <p:cNvSpPr txBox="1"/>
          <p:nvPr/>
        </p:nvSpPr>
        <p:spPr>
          <a:xfrm>
            <a:off x="696157" y="6307585"/>
            <a:ext cx="3303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hlinkClick r:id="rId4"/>
              </a:rPr>
              <a:t>https://zhuanlan.zhihu.com/p/585346760</a:t>
            </a:r>
            <a:r>
              <a:rPr lang="en-US" altLang="zh-TW" sz="1400" dirty="0"/>
              <a:t> 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68622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69BA4B-A0B0-ED1F-4532-D3B4CC007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1859"/>
            <a:ext cx="12285954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TW" sz="3200" b="1" dirty="0"/>
              <a:t>Soft Rasterizer: A Differentiable Renderer for Image-based 3D Reasoning</a:t>
            </a:r>
            <a:br>
              <a:rPr lang="en-US" altLang="zh-TW" sz="3200" b="1" dirty="0"/>
            </a:br>
            <a:r>
              <a:rPr lang="en-US" altLang="zh-TW" sz="3200" b="1" dirty="0"/>
              <a:t>(</a:t>
            </a:r>
            <a:r>
              <a:rPr lang="en-US" altLang="zh-TW" sz="3200" i="0" dirty="0">
                <a:solidFill>
                  <a:srgbClr val="222222"/>
                </a:solidFill>
                <a:effectLst/>
              </a:rPr>
              <a:t>ICCV </a:t>
            </a:r>
            <a:r>
              <a:rPr lang="en-US" altLang="zh-TW" sz="1200" i="0" dirty="0">
                <a:solidFill>
                  <a:srgbClr val="222222"/>
                </a:solidFill>
                <a:effectLst/>
              </a:rPr>
              <a:t> </a:t>
            </a:r>
            <a:r>
              <a:rPr lang="en-US" altLang="zh-CN" sz="3200" dirty="0"/>
              <a:t>2019)</a:t>
            </a:r>
            <a:endParaRPr lang="zh-TW" altLang="en-US" sz="3200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5AB0FAC8-0518-3320-A7D3-6FEFF0074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B15A0A4-A1E4-84B1-BBFF-299F59EEE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1326"/>
            <a:ext cx="12192000" cy="4555637"/>
          </a:xfrm>
          <a:prstGeom prst="rect">
            <a:avLst/>
          </a:prstGeom>
        </p:spPr>
      </p:pic>
      <p:sp>
        <p:nvSpPr>
          <p:cNvPr id="3" name="文本框 3">
            <a:extLst>
              <a:ext uri="{FF2B5EF4-FFF2-40B4-BE49-F238E27FC236}">
                <a16:creationId xmlns:a16="http://schemas.microsoft.com/office/drawing/2014/main" id="{A8FBB480-7FA2-E469-5848-02CDEA929145}"/>
              </a:ext>
            </a:extLst>
          </p:cNvPr>
          <p:cNvSpPr txBox="1"/>
          <p:nvPr/>
        </p:nvSpPr>
        <p:spPr>
          <a:xfrm>
            <a:off x="0" y="6355193"/>
            <a:ext cx="2888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hlinkClick r:id="rId3"/>
              </a:rPr>
              <a:t>https://zhuanlan.zhihu.com/p/585346760</a:t>
            </a:r>
            <a:endParaRPr lang="en-US" altLang="zh-TW" sz="1200" dirty="0"/>
          </a:p>
          <a:p>
            <a:r>
              <a:rPr lang="en-US" altLang="zh-TW" sz="1200" dirty="0">
                <a:hlinkClick r:id="rId4"/>
              </a:rPr>
              <a:t>https://zhuanlan.zhihu.com/p/540768426</a:t>
            </a:r>
            <a:r>
              <a:rPr lang="en-US" altLang="zh-TW" sz="1200" dirty="0"/>
              <a:t>  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82168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C7DC5A-9528-908C-02DF-69375AD84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Differentiable formulation</a:t>
            </a:r>
            <a:endParaRPr lang="zh-TW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E614D92A-D498-8B2E-2DBF-DA7A94044B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We propose two major components, namely </a:t>
                </a:r>
                <a:r>
                  <a:rPr lang="en-US" altLang="zh-TW" b="1" i="1" dirty="0"/>
                  <a:t>probability maps</a:t>
                </a:r>
                <a:r>
                  <a:rPr lang="en-US" altLang="zh-TW" b="1" dirty="0"/>
                  <a:t>    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begChr m:val="{"/>
                        <m:endChr m:val="}"/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 dirty="0" err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i="1" dirty="0" err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/>
                  <a:t> that model the probability of each pixel staying inside a specific triangle fj </a:t>
                </a:r>
              </a:p>
              <a:p>
                <a:endParaRPr lang="en-US" altLang="zh-TW" dirty="0"/>
              </a:p>
              <a:p>
                <a:r>
                  <a:rPr lang="en-US" altLang="zh-TW" dirty="0"/>
                  <a:t>and </a:t>
                </a:r>
                <a:r>
                  <a:rPr lang="en-US" altLang="zh-TW" b="1" i="1" dirty="0"/>
                  <a:t>aggregate function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(·) </m:t>
                    </m:r>
                  </m:oMath>
                </a14:m>
                <a:r>
                  <a:rPr lang="en-US" altLang="zh-TW" dirty="0"/>
                  <a:t>that fuses per-triangle color maps based on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 dirty="0" err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i="1" dirty="0" err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/>
                  <a:t> and the relative depths among triangles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E614D92A-D498-8B2E-2DBF-DA7A94044B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241" r="-16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057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F619-186B-2AA7-9403-0EA6CDAEB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Probability Map Computation</a:t>
            </a:r>
            <a:endParaRPr lang="zh-TW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8DD511-D18B-6585-869C-96308FDEB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Probability maps of a triangle under Euclidean metric. (a) definition of pixel-to-triangle distance; (b)-(d) probability maps generated with different σ.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1188863-F302-8BBF-3BBB-84A285B50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64" y="2044610"/>
            <a:ext cx="8181709" cy="239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21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13A821CC-2272-1C60-C615-1DED51A60D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37976"/>
                <a:ext cx="10515600" cy="4758710"/>
              </a:xfrm>
            </p:spPr>
            <p:txBody>
              <a:bodyPr>
                <a:normAutofit/>
              </a:bodyPr>
              <a:lstStyle/>
              <a:p>
                <a:endPara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σ is a positive scalar that controls the sharpness of the probability distribution while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sign indicator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{+1,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−1, otherwise}.</a:t>
                </a:r>
              </a:p>
              <a:p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We set σ as 1×10−4 unless otherwise specified.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altLang="zh-TW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TW" sz="2000" i="1" dirty="0" err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closest distance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's edges. A natural choice for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altLang="zh-TW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TW" sz="2000" i="1" dirty="0" err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Euclidean distance. However, other metrics, such as barycentric or L1 distance, can be used in our approach. </a:t>
                </a:r>
              </a:p>
              <a:p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Figure 4 shows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a triangle with varying σ using Euclidean distance. Smaller σ leads to sharper probability distribution while larger σ tends to blur the outcome. This design allows controllable influence for triangles on image plane. As σ → 0, the resulting probability map converges to the exact shape of the triangle, enabling our probability map computation to be a generalized form of traditional rasterization.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13A821CC-2272-1C60-C615-1DED51A60D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37976"/>
                <a:ext cx="10515600" cy="4758710"/>
              </a:xfrm>
              <a:blipFill>
                <a:blip r:embed="rId2"/>
                <a:stretch>
                  <a:fillRect l="-464" r="-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DA7F8120-CEB1-FC2A-5A1A-D1A2F7B41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308" y="302368"/>
            <a:ext cx="4733985" cy="1113879"/>
          </a:xfrm>
          <a:prstGeom prst="rect">
            <a:avLst/>
          </a:prstGeom>
        </p:spPr>
      </p:pic>
      <p:pic>
        <p:nvPicPr>
          <p:cNvPr id="2" name="圖片 4">
            <a:extLst>
              <a:ext uri="{FF2B5EF4-FFF2-40B4-BE49-F238E27FC236}">
                <a16:creationId xmlns:a16="http://schemas.microsoft.com/office/drawing/2014/main" id="{67520A95-96E7-2C5C-A040-0690CDA92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2066" y="4926563"/>
            <a:ext cx="6067867" cy="177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07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83AB46-A143-CC6A-F603-A88B4D458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Aggregate Function</a:t>
            </a:r>
            <a:endParaRPr lang="zh-TW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ACD8235-B3A6-F84E-7C03-BE069BFD55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000" dirty="0"/>
                  <a:t>For each mesh triangle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sz="2000" dirty="0"/>
                  <a:t> , we define its color map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sz="2000" dirty="0"/>
                  <a:t> at pixel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TW" sz="2000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sz="2000" baseline="-25000" dirty="0"/>
                  <a:t> </a:t>
                </a:r>
                <a:r>
                  <a:rPr lang="en-US" altLang="zh-TW" sz="2000" dirty="0"/>
                  <a:t>on the image plane by interpolating vertex color using </a:t>
                </a:r>
                <a:r>
                  <a:rPr lang="en-US" altLang="zh-TW" sz="2000" b="1" dirty="0"/>
                  <a:t>barycentric coordinates</a:t>
                </a:r>
                <a:r>
                  <a:rPr lang="en-US" altLang="zh-TW" sz="2000" dirty="0"/>
                  <a:t>.</a:t>
                </a:r>
              </a:p>
              <a:p>
                <a:r>
                  <a:rPr lang="en-US" altLang="zh-TW" sz="2000" dirty="0"/>
                  <a:t>Inspired by the </a:t>
                </a:r>
                <a:r>
                  <a:rPr lang="en-US" altLang="zh-TW" sz="2000" dirty="0" err="1"/>
                  <a:t>softmax</a:t>
                </a:r>
                <a:r>
                  <a:rPr lang="en-US" altLang="zh-TW" sz="2000" dirty="0"/>
                  <a:t> operator, we define an aggregate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zh-TW" sz="2000" dirty="0"/>
                  <a:t> as follows: </a:t>
                </a:r>
                <a:endParaRPr lang="zh-TW" altLang="en-US" sz="2000" baseline="-250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ACD8235-B3A6-F84E-7C03-BE069BFD55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4" t="-11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70F1A7E3-768A-EA6A-BB9B-3C26EBD17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488577"/>
            <a:ext cx="7066667" cy="117142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728938D-B9A3-5073-C1FF-1AA39CFDF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7666" y="3428365"/>
            <a:ext cx="2989749" cy="30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58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EA9854B-1F2F-BDCF-58FC-9B99FEBB58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7179" y="865924"/>
                <a:ext cx="10515600" cy="5657268"/>
              </a:xfrm>
            </p:spPr>
            <p:txBody>
              <a:bodyPr>
                <a:normAutofit/>
              </a:bodyPr>
              <a:lstStyle/>
              <a:p>
                <a:endParaRPr lang="en-US" altLang="zh-TW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denotes </a:t>
                </a:r>
                <a:r>
                  <a:rPr lang="en-US" altLang="zh-TW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normalized negative depth</a:t>
                </a: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3D point on fi whose 2D projection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r>
                  <a:rPr lang="az-Cyrl-AZ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є</a:t>
                </a: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small constant that enables the background color while γ (set as 1 × 10−4 unless otherwise specified) controls the sharpness of the aggregate function. </a:t>
                </a:r>
              </a:p>
              <a:p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function of two major variables: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Specifically,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assigns higher weight to closer triangles that have larger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</a:p>
              <a:p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γ → 0, the color aggregation function only outputs the color of nearest triangle, which exactly matches the behavior of z-buffering. </a:t>
                </a:r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EA9854B-1F2F-BDCF-58FC-9B99FEBB58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7179" y="865924"/>
                <a:ext cx="10515600" cy="5657268"/>
              </a:xfrm>
              <a:blipFill>
                <a:blip r:embed="rId2"/>
                <a:stretch>
                  <a:fillRect l="-696" r="-13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AC734A69-6A59-1C2F-F25B-5C62CAEC0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272" y="739367"/>
            <a:ext cx="5076533" cy="12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55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CEDF3B-0668-F252-924A-3ABA75A3D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Experiments: Image-based 3D Reasoning</a:t>
            </a:r>
            <a:endParaRPr lang="zh-TW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2A4BD59-7242-9964-05CE-A5FF7B1D16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3200" b="1" dirty="0"/>
                  <a:t>Single-view Mesh Reconstruction</a:t>
                </a:r>
              </a:p>
              <a:p>
                <a:r>
                  <a:rPr lang="en-US" altLang="zh-TW" sz="2400" dirty="0"/>
                  <a:t>Given an input image, our shape and color generators generate a triangle mesh M and its corresponding colors C, which are then fed into the soft rasterizer. The </a:t>
                </a:r>
                <a:r>
                  <a:rPr lang="en-US" altLang="zh-TW" sz="2400" dirty="0" err="1"/>
                  <a:t>SoftRas</a:t>
                </a:r>
                <a:r>
                  <a:rPr lang="en-US" altLang="zh-TW" sz="2400" dirty="0"/>
                  <a:t> layer renders both the silhouette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sz="2400" dirty="0"/>
                  <a:t> and color image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TW" sz="2400" dirty="0"/>
                  <a:t> and provide rendering-based error signal by comparing with the ground truths. </a:t>
                </a:r>
              </a:p>
              <a:p>
                <a:r>
                  <a:rPr lang="en-US" altLang="zh-TW" sz="2400" dirty="0"/>
                  <a:t>We leverage a similar idea of synthesizing 3D model </a:t>
                </a:r>
                <a:r>
                  <a:rPr lang="en-US" altLang="zh-TW" sz="2400" b="1" dirty="0"/>
                  <a:t>by deforming a template mesh</a:t>
                </a:r>
                <a:r>
                  <a:rPr lang="en-US" altLang="zh-TW" sz="2400" dirty="0"/>
                  <a:t>. 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2A4BD59-7242-9964-05CE-A5FF7B1D16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941" r="-14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995FAFF4-300A-E488-43B1-A2C77787A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140" y="4405326"/>
            <a:ext cx="5832112" cy="2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83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CD83616-46DB-B685-458F-29C5E68D8C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22514"/>
                <a:ext cx="10515600" cy="56544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3200" b="1" dirty="0"/>
                  <a:t>Losses</a:t>
                </a:r>
              </a:p>
              <a:p>
                <a:r>
                  <a:rPr lang="en-US" altLang="zh-TW" sz="2400" dirty="0"/>
                  <a:t>The reconstruction networks are supervised by three losses: silhouette loss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sz="2400" dirty="0"/>
                  <a:t>, color loss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TW" sz="2400" dirty="0"/>
                  <a:t> and geometry loss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altLang="zh-TW" sz="2400" dirty="0"/>
              </a:p>
              <a:p>
                <a:r>
                  <a:rPr lang="en-US" altLang="zh-TW" sz="2400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TW" sz="24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sz="2400" dirty="0"/>
                  <a:t> denote the predicted and the ground-truth silhouette respectively</a:t>
                </a:r>
              </a:p>
              <a:p>
                <a:endParaRPr lang="en-US" altLang="zh-TW" sz="2400" dirty="0"/>
              </a:p>
              <a:p>
                <a:r>
                  <a:rPr lang="en-US" altLang="zh-TW" sz="2400" dirty="0"/>
                  <a:t>The silhouette loss</a:t>
                </a:r>
              </a:p>
              <a:p>
                <a:r>
                  <a:rPr lang="en-US" altLang="zh-TW" sz="2400" dirty="0"/>
                  <a:t>The color loss</a:t>
                </a:r>
              </a:p>
              <a:p>
                <a:r>
                  <a:rPr lang="en-US" altLang="zh-TW" sz="2400" dirty="0"/>
                  <a:t>To achieve appealing visual quality, we further impose a geometry loss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zh-TW" sz="2400" dirty="0"/>
                  <a:t> that regularizes the Laplacian of both shape and color predictions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CD83616-46DB-B685-458F-29C5E68D8C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22514"/>
                <a:ext cx="10515600" cy="5654449"/>
              </a:xfrm>
              <a:blipFill>
                <a:blip r:embed="rId2"/>
                <a:stretch>
                  <a:fillRect l="-1507" t="-22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圖片 8">
            <a:extLst>
              <a:ext uri="{FF2B5EF4-FFF2-40B4-BE49-F238E27FC236}">
                <a16:creationId xmlns:a16="http://schemas.microsoft.com/office/drawing/2014/main" id="{19BB94E2-7666-7542-46DE-26018FEAA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917" y="2799739"/>
            <a:ext cx="2874027" cy="521842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1F01006C-DE13-6F5B-38DD-C9AF5F3A4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917" y="3306462"/>
            <a:ext cx="1915238" cy="369714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21947388-2494-B5CD-BCC4-31A0C91258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262" y="4487320"/>
            <a:ext cx="2710893" cy="5239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2D93C1B-A0F4-AC2C-BF3C-54C0C8759B34}"/>
                  </a:ext>
                </a:extLst>
              </p:cNvPr>
              <p:cNvSpPr txBox="1"/>
              <p:nvPr/>
            </p:nvSpPr>
            <p:spPr>
              <a:xfrm>
                <a:off x="6613863" y="2729992"/>
                <a:ext cx="3136779" cy="661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 panose="02040503050406030204" pitchFamily="18" charset="0"/>
                        </a:rPr>
                        <m:t>𝐼𝑂𝑈</m:t>
                      </m:r>
                      <m:r>
                        <a:rPr lang="en-US" altLang="zh-TW" i="1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𝐴𝑟𝑒𝑎</m:t>
                          </m:r>
                          <m:r>
                            <m:rPr>
                              <m:nor/>
                            </m:rPr>
                            <a:rPr lang="en-US" altLang="zh-TW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b="0" i="0" dirty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altLang="zh-TW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b="0" i="0" dirty="0" smtClean="0">
                              <a:latin typeface="Cambria Math" panose="02040503050406030204" pitchFamily="18" charset="0"/>
                            </a:rPr>
                            <m:t>Overlap</m:t>
                          </m:r>
                          <m:r>
                            <m:rPr>
                              <m:nor/>
                            </m:rPr>
                            <a:rPr lang="en-US" altLang="zh-TW"/>
                            <m:t>​ </m:t>
                          </m:r>
                        </m:num>
                        <m:den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𝐴𝑟𝑒𝑎</m:t>
                          </m:r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𝑈𝑛𝑖𝑜𝑛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2D93C1B-A0F4-AC2C-BF3C-54C0C8759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863" y="2729992"/>
                <a:ext cx="3136779" cy="6613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384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7BF941-6684-060D-AFB7-D0A08EB2B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1154"/>
            <a:ext cx="10515600" cy="5105809"/>
          </a:xfrm>
        </p:spPr>
        <p:txBody>
          <a:bodyPr/>
          <a:lstStyle/>
          <a:p>
            <a:r>
              <a:rPr lang="en-US" altLang="zh-TW" b="1" i="1" dirty="0"/>
              <a:t>Rendering pipeline</a:t>
            </a:r>
          </a:p>
          <a:p>
            <a:r>
              <a:rPr lang="en-US" altLang="zh-TW" sz="2800" b="1" i="1" dirty="0" err="1">
                <a:effectLst/>
                <a:latin typeface="Consolas" panose="020B0609020204030204" pitchFamily="49" charset="0"/>
              </a:rPr>
              <a:t>OpenDR</a:t>
            </a:r>
            <a:r>
              <a:rPr lang="en-US" altLang="zh-TW" sz="2800" b="1" i="1" dirty="0">
                <a:effectLst/>
                <a:latin typeface="Consolas" panose="020B0609020204030204" pitchFamily="49" charset="0"/>
              </a:rPr>
              <a:t>(2014)</a:t>
            </a:r>
            <a:endParaRPr lang="en-US" altLang="zh-TW" b="1" i="1" dirty="0"/>
          </a:p>
          <a:p>
            <a:r>
              <a:rPr lang="en-US" altLang="zh-TW" sz="2800" b="1" i="1" dirty="0"/>
              <a:t>Soft Rasterizer(2019)</a:t>
            </a:r>
          </a:p>
          <a:p>
            <a:r>
              <a:rPr lang="en-US" altLang="zh-CN" b="1" i="1" dirty="0"/>
              <a:t>pytorch3D(2020)</a:t>
            </a:r>
            <a:endParaRPr lang="en-US" altLang="zh-TW" b="1" i="1" dirty="0"/>
          </a:p>
          <a:p>
            <a:endParaRPr lang="en-US" altLang="zh-TW" b="1" i="1" dirty="0"/>
          </a:p>
          <a:p>
            <a:endParaRPr lang="zh-TW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2797271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5A3E53-A70D-2526-B478-A58E1765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/>
              <a:t>Single-view Mesh Reconstruction</a:t>
            </a:r>
            <a:br>
              <a:rPr lang="en-US" altLang="zh-TW" sz="4400" b="1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3E70F1D-2F4C-2277-679A-034975C6D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252"/>
            <a:ext cx="10515600" cy="4729711"/>
          </a:xfrm>
        </p:spPr>
        <p:txBody>
          <a:bodyPr/>
          <a:lstStyle/>
          <a:p>
            <a:endParaRPr lang="en-US" altLang="zh-TW" sz="3200" b="1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9517B30-5FB9-785A-628E-CBF650DFD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006" y="1164889"/>
            <a:ext cx="8674150" cy="553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24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98DA8B-F83C-87C9-E0E1-2221F1984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2920"/>
            <a:ext cx="10515600" cy="6191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b="1" dirty="0"/>
              <a:t>Color Reconstruction</a:t>
            </a:r>
          </a:p>
          <a:p>
            <a:pPr marL="0" indent="0">
              <a:buNone/>
            </a:pPr>
            <a:endParaRPr lang="en-US" altLang="zh-TW" sz="3200" b="1" dirty="0"/>
          </a:p>
          <a:p>
            <a:r>
              <a:rPr lang="en-US" altLang="zh-TW" sz="2400" dirty="0"/>
              <a:t>Instead of directly regressing the color value, our color generator formulates color reconstruction as a classification problem that learns to reuse the pixel colors in the input image for each sampling point.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87FDDB4-ED03-C22C-5CF3-78E556065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206" y="3174929"/>
            <a:ext cx="7583224" cy="255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47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01285FB-E6DE-6281-9042-FD7EAC16D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641" y="1056668"/>
            <a:ext cx="5653491" cy="5638046"/>
          </a:xfrm>
          <a:prstGeom prst="rect">
            <a:avLst/>
          </a:prstGeom>
        </p:spPr>
      </p:pic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F9BC5F15-F7A7-4D1C-A8E9-F88265AD0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2920"/>
            <a:ext cx="10515600" cy="6191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b="1" dirty="0"/>
              <a:t>Color Reconstruction</a:t>
            </a:r>
          </a:p>
          <a:p>
            <a:pPr marL="0" indent="0">
              <a:buNone/>
            </a:pPr>
            <a:endParaRPr lang="en-US" altLang="zh-TW" sz="3200" b="1" dirty="0"/>
          </a:p>
          <a:p>
            <a:endParaRPr lang="en-US" altLang="zh-TW" sz="2400" dirty="0"/>
          </a:p>
          <a:p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1663619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D6ABBC-23A8-C3BE-EA64-92D6D8FA0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9" y="196322"/>
            <a:ext cx="11353800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TW" sz="3600" b="1" dirty="0">
                <a:effectLst/>
              </a:rPr>
              <a:t>Accelerating 3D Deep Learning with PyTorch3D</a:t>
            </a:r>
            <a:br>
              <a:rPr lang="en-US" altLang="zh-TW" sz="3600" b="1" dirty="0">
                <a:effectLst/>
              </a:rPr>
            </a:br>
            <a:r>
              <a:rPr lang="en-US" altLang="zh-TW" sz="3600" dirty="0">
                <a:effectLst/>
              </a:rPr>
              <a:t>(2020 </a:t>
            </a:r>
            <a:r>
              <a:rPr lang="en-US" altLang="zh-TW" sz="3600" i="0" dirty="0">
                <a:effectLst/>
              </a:rPr>
              <a:t>Facebook AI Research </a:t>
            </a:r>
            <a:r>
              <a:rPr lang="en-US" altLang="zh-TW" sz="3600" dirty="0">
                <a:effectLst/>
              </a:rPr>
              <a:t>)</a:t>
            </a:r>
            <a:endParaRPr lang="zh-TW" altLang="en-US" sz="3600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C152894F-D2C1-242A-217B-99FF31FCC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027" y="1328298"/>
            <a:ext cx="8849945" cy="544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18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C9FD48E6-4EE5-E681-D28A-1FB04DEF0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4806"/>
            <a:ext cx="10515600" cy="5282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3D operators</a:t>
            </a:r>
          </a:p>
          <a:p>
            <a:pPr marL="0" indent="0">
              <a:buNone/>
            </a:pPr>
            <a:r>
              <a:rPr lang="en-US" altLang="zh-TW" b="1" i="1" dirty="0"/>
              <a:t>Chamfer loss </a:t>
            </a:r>
            <a:r>
              <a:rPr lang="en-US" altLang="zh-TW" sz="2400" dirty="0"/>
              <a:t>is a common metric that quantifies agreement between point clouds P and Q. Formally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PyTorch3D avoids this inefficiency (and supports heterogeneity) by using our efficient KNN to compute neighbors. Figure 1a compares ours against the </a:t>
            </a:r>
            <a:r>
              <a:rPr lang="en-US" altLang="zh-TW" sz="2400" dirty="0" err="1"/>
              <a:t>naïve</a:t>
            </a:r>
            <a:r>
              <a:rPr lang="en-US" altLang="zh-TW" sz="2400" dirty="0"/>
              <a:t> approach with B = 32, |P | = 1000, and varying |Q|. The </a:t>
            </a:r>
            <a:r>
              <a:rPr lang="en-US" altLang="zh-TW" sz="2400" dirty="0" err="1"/>
              <a:t>naïve</a:t>
            </a:r>
            <a:r>
              <a:rPr lang="en-US" altLang="zh-TW" sz="2400" dirty="0"/>
              <a:t> approach runs out of memory for |Q| &gt; 10k, while ours scales to large point clouds and </a:t>
            </a:r>
            <a:r>
              <a:rPr lang="en-US" altLang="zh-TW" sz="2400" b="1" i="1" dirty="0"/>
              <a:t>reduces time and memory use by more than 12×</a:t>
            </a:r>
            <a:r>
              <a:rPr lang="en-US" altLang="zh-TW" sz="2400" dirty="0"/>
              <a:t>.</a:t>
            </a:r>
            <a:endParaRPr lang="zh-TW" altLang="en-US" sz="2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24782ED-1696-2474-3420-634A5DBEF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" y="2507342"/>
            <a:ext cx="8247619" cy="1257143"/>
          </a:xfrm>
          <a:prstGeom prst="rect">
            <a:avLst/>
          </a:prstGeom>
        </p:spPr>
      </p:pic>
      <p:sp>
        <p:nvSpPr>
          <p:cNvPr id="6" name="文本框 3">
            <a:extLst>
              <a:ext uri="{FF2B5EF4-FFF2-40B4-BE49-F238E27FC236}">
                <a16:creationId xmlns:a16="http://schemas.microsoft.com/office/drawing/2014/main" id="{11BE3133-7C0E-7F89-0470-6CE174C1DA4B}"/>
              </a:ext>
            </a:extLst>
          </p:cNvPr>
          <p:cNvSpPr txBox="1"/>
          <p:nvPr/>
        </p:nvSpPr>
        <p:spPr>
          <a:xfrm>
            <a:off x="559293" y="6480699"/>
            <a:ext cx="6459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hlinkClick r:id="rId3"/>
              </a:rPr>
              <a:t>https://medium.com/maochinn/pytorch3d-%E4%BB%8B%E7%B4%B9-4dae8b8db6ad</a:t>
            </a:r>
            <a:r>
              <a:rPr lang="en-US" altLang="zh-TW" sz="1400" dirty="0"/>
              <a:t> 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32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8FF1DD6-3363-F40B-E1B1-B77F62F6AF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49941"/>
                <a:ext cx="10515600" cy="57945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b="1" i="1" dirty="0"/>
                  <a:t>Graph convolution</a:t>
                </a:r>
                <a:r>
                  <a:rPr lang="en-US" altLang="zh-TW" i="1" dirty="0"/>
                  <a:t> </a:t>
                </a:r>
                <a:r>
                  <a:rPr lang="en-US" altLang="zh-TW" sz="2400" dirty="0"/>
                  <a:t>is commonly used for processing 3D</a:t>
                </a:r>
                <a:r>
                  <a:rPr lang="en-US" altLang="zh-TW" dirty="0"/>
                  <a:t>.</a:t>
                </a:r>
              </a:p>
              <a:p>
                <a:pPr marL="0" indent="0">
                  <a:buNone/>
                </a:pPr>
                <a:r>
                  <a:rPr lang="en-US" altLang="zh-TW" sz="2400" dirty="0"/>
                  <a:t>Given feature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altLang="zh-TW" sz="2400" dirty="0"/>
                  <a:t> for each vertex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sz="2400" dirty="0"/>
                  <a:t>, it computes new features</a:t>
                </a:r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/>
                  <a:t>where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/>
                  <a:t> are the neighbors of v in the mesh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 are learned weight matrices.</a:t>
                </a:r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000" dirty="0"/>
                  <a:t>Figure 1b shows that this improves speed and memory use by up to 30% compared against a pure </a:t>
                </a:r>
                <a:r>
                  <a:rPr lang="en-US" altLang="zh-TW" sz="2000" dirty="0" err="1"/>
                  <a:t>PyTorch</a:t>
                </a:r>
                <a:r>
                  <a:rPr lang="en-US" altLang="zh-TW" sz="2000" dirty="0"/>
                  <a:t> implementation.</a:t>
                </a:r>
                <a:endParaRPr lang="zh-TW" altLang="en-US" sz="2000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8FF1DD6-3363-F40B-E1B1-B77F62F6AF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49941"/>
                <a:ext cx="10515600" cy="5794550"/>
              </a:xfrm>
              <a:blipFill>
                <a:blip r:embed="rId2"/>
                <a:stretch>
                  <a:fillRect l="-1217" t="-16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6B16458E-225B-C360-ACF6-DB90D9EED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30" y="1765039"/>
            <a:ext cx="3201850" cy="27952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645C1398-BF3E-17A5-D1AD-1AF34C7B3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143" y="2724288"/>
            <a:ext cx="4346165" cy="279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13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609FEBD-70ED-0FB0-8104-1D8F6E7A83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22960"/>
                <a:ext cx="10515600" cy="583439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TW" b="1" i="1" dirty="0"/>
                  <a:t>K Nearest Neighbors </a:t>
                </a:r>
                <a:r>
                  <a:rPr lang="en-US" altLang="zh-TW" sz="2400" dirty="0"/>
                  <a:t>for D-dimensional points are used in Chamfer loss, normal estimation, and other point cloud operations</a:t>
                </a:r>
              </a:p>
              <a:p>
                <a:r>
                  <a:rPr lang="en-US" altLang="zh-TW" sz="2400" dirty="0"/>
                  <a:t>We implement exact KNN with custom CUDA kernels that natively handle heterogeneous batches.</a:t>
                </a:r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r>
                  <a:rPr lang="en-US" altLang="zh-TW" sz="2400" dirty="0"/>
                  <a:t>Figures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TW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 sz="24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TW" sz="2400" dirty="0"/>
                  <a:t> show that we outperform </a:t>
                </a:r>
                <a:r>
                  <a:rPr lang="en-US" altLang="zh-TW" sz="2400" dirty="0" err="1"/>
                  <a:t>Faiss</a:t>
                </a:r>
                <a:r>
                  <a:rPr lang="en-US" altLang="zh-TW" sz="2400" dirty="0"/>
                  <a:t> by up to 5× for batched 3D problems.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609FEBD-70ED-0FB0-8104-1D8F6E7A83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22960"/>
                <a:ext cx="10515600" cy="5834397"/>
              </a:xfrm>
              <a:blipFill>
                <a:blip r:embed="rId3"/>
                <a:stretch>
                  <a:fillRect l="-928" t="-22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7752DFEA-18D2-FDD9-C966-1EF461E4B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902" y="2333037"/>
            <a:ext cx="4730508" cy="311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39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7D6FD0-7AC1-0024-4906-49FB920E2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A0E359-FA4A-1EC0-12D5-49F698A32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A26D0A9-248B-BA68-66F8-29AC30214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56" y="0"/>
            <a:ext cx="11239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32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D91C97-2B6F-823C-BB62-4AFFF2380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2730"/>
            <a:ext cx="10515600" cy="5534233"/>
          </a:xfrm>
        </p:spPr>
        <p:txBody>
          <a:bodyPr/>
          <a:lstStyle/>
          <a:p>
            <a:pPr marL="0" indent="0">
              <a:buNone/>
            </a:pPr>
            <a:r>
              <a:rPr lang="en-US" altLang="zh-TW" b="1" i="1" dirty="0"/>
              <a:t>Differentiable mesh renderer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3C91CD2-FDC9-FB55-2499-AE8A1E513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88" y="1557680"/>
            <a:ext cx="11055531" cy="46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93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A07620C-47F8-55CF-5630-48CBFC7B3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5171"/>
            <a:ext cx="10515600" cy="6134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 i="1" dirty="0"/>
              <a:t>Rasterizer </a:t>
            </a:r>
          </a:p>
          <a:p>
            <a:pPr marL="0" indent="0">
              <a:buNone/>
            </a:pPr>
            <a:r>
              <a:rPr lang="en-US" altLang="zh-TW" sz="2400" dirty="0"/>
              <a:t>Pytorch3D’s rasterizer departs from [Soft Rasterizer] in three ways to improve efficiency and modularity.</a:t>
            </a:r>
          </a:p>
          <a:p>
            <a:r>
              <a:rPr lang="en-US" altLang="zh-TW" sz="2400" dirty="0"/>
              <a:t>In [Soft Rasterizer], pixels are influenced by every face they intersect in the </a:t>
            </a:r>
            <a:r>
              <a:rPr lang="en-US" altLang="zh-TW" sz="2400" dirty="0" err="1"/>
              <a:t>xy</a:t>
            </a:r>
            <a:r>
              <a:rPr lang="en-US" altLang="zh-TW" sz="2400" dirty="0"/>
              <a:t>-plane; in contrast we constrain pixels to be </a:t>
            </a:r>
            <a:r>
              <a:rPr lang="en-US" altLang="zh-TW" sz="2400" b="1" i="1" dirty="0"/>
              <a:t>influenced by only the nearest K faces</a:t>
            </a:r>
            <a:r>
              <a:rPr lang="en-US" altLang="zh-TW" sz="2400" dirty="0"/>
              <a:t> along the z-axis, computed using per-pixel priority queues. </a:t>
            </a:r>
          </a:p>
          <a:p>
            <a:endParaRPr lang="en-US" altLang="zh-TW" sz="2400" dirty="0"/>
          </a:p>
          <a:p>
            <a:endParaRPr lang="zh-TW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BF59574-8861-ECE2-48DC-4D78984E5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464" y="3150655"/>
            <a:ext cx="4045256" cy="335864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D948CC5-9764-F26E-FEC4-635A278FC57D}"/>
              </a:ext>
            </a:extLst>
          </p:cNvPr>
          <p:cNvSpPr txBox="1"/>
          <p:nvPr/>
        </p:nvSpPr>
        <p:spPr>
          <a:xfrm>
            <a:off x="838200" y="3428082"/>
            <a:ext cx="501218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zh-TW" sz="2800" b="1" i="1" dirty="0"/>
              <a:t>Shaders</a:t>
            </a:r>
          </a:p>
          <a:p>
            <a:r>
              <a:rPr lang="en-US" altLang="zh-TW" sz="2400" dirty="0"/>
              <a:t>This design is highly modular, as users can easily implement new shaders to customize the renderer.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3290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6E25A5-4C5B-12D7-79DA-CBABE4C60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Rendering pipeline</a:t>
            </a:r>
            <a:endParaRPr lang="zh-TW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810C694-D690-049D-8A23-25D67858B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75" y="1749310"/>
            <a:ext cx="7130042" cy="420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B877482-3A1A-F251-91AB-7109B023C648}"/>
              </a:ext>
            </a:extLst>
          </p:cNvPr>
          <p:cNvSpPr txBox="1"/>
          <p:nvPr/>
        </p:nvSpPr>
        <p:spPr>
          <a:xfrm>
            <a:off x="248193" y="6485651"/>
            <a:ext cx="5133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dirty="0">
                <a:hlinkClick r:id="rId4"/>
              </a:rPr>
              <a:t>https://learnopengl-cn.github.io/01%20Getting%20started/04%20Hello%20Triangle/</a:t>
            </a:r>
            <a:r>
              <a:rPr lang="en-US" altLang="zh-TW" sz="1100" dirty="0"/>
              <a:t> 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237930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0B45BC1-761F-F0C8-BA98-0111288FA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308" y="953682"/>
            <a:ext cx="10515600" cy="5236437"/>
          </a:xfrm>
        </p:spPr>
        <p:txBody>
          <a:bodyPr/>
          <a:lstStyle/>
          <a:p>
            <a:pPr marL="0" indent="0">
              <a:buNone/>
            </a:pPr>
            <a:r>
              <a:rPr lang="en-US" altLang="zh-TW" b="1" i="1" dirty="0"/>
              <a:t>Performance</a:t>
            </a:r>
            <a:endParaRPr lang="zh-TW" altLang="en-US" b="1" i="1" dirty="0"/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83CA775-9F90-A1E3-0245-C30E14152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08" y="1664143"/>
            <a:ext cx="10729033" cy="474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4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1B7CCAF-5359-BAD7-DC3B-6A1BBBEE8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215"/>
            <a:ext cx="10728960" cy="55408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b="1" i="1" dirty="0"/>
              <a:t>Differentiable point cloud renderer</a:t>
            </a:r>
          </a:p>
          <a:p>
            <a:pPr marL="0" indent="0">
              <a:buNone/>
            </a:pPr>
            <a:r>
              <a:rPr lang="en-US" altLang="zh-TW" sz="2400" dirty="0"/>
              <a:t>PyTorch3D also provides an efficient and modular point cloud renderer following the same design as the mesh renderer. </a:t>
            </a:r>
          </a:p>
          <a:p>
            <a:pPr marL="0" indent="0">
              <a:buNone/>
            </a:pPr>
            <a:r>
              <a:rPr lang="en-US" altLang="zh-TW" sz="2400" dirty="0"/>
              <a:t>Each point is splatted to a </a:t>
            </a:r>
            <a:r>
              <a:rPr lang="en-US" altLang="zh-TW" sz="2400" b="1" i="1" dirty="0"/>
              <a:t>circular region in screen-space</a:t>
            </a:r>
            <a:r>
              <a:rPr lang="en-US" altLang="zh-TW" sz="2400" dirty="0"/>
              <a:t> whose opacity decreases away from the region's center</a:t>
            </a:r>
          </a:p>
          <a:p>
            <a:pPr marL="0" indent="0">
              <a:buNone/>
            </a:pPr>
            <a:r>
              <a:rPr lang="en-US" altLang="zh-TW" sz="2400" dirty="0"/>
              <a:t>In our experiments we consider two blending methods: </a:t>
            </a:r>
            <a:r>
              <a:rPr lang="en-US" altLang="zh-TW" sz="2400" b="1" i="1" dirty="0"/>
              <a:t>Alpha-compositing</a:t>
            </a:r>
            <a:r>
              <a:rPr lang="en-US" altLang="zh-TW" sz="2400" dirty="0"/>
              <a:t> and </a:t>
            </a:r>
            <a:r>
              <a:rPr lang="en-US" altLang="zh-TW" sz="2400" b="1" i="1" dirty="0"/>
              <a:t>Normalized weighted sums</a:t>
            </a:r>
          </a:p>
          <a:p>
            <a:pPr marL="0" indent="0">
              <a:buNone/>
            </a:pPr>
            <a:endParaRPr lang="en-US" altLang="zh-TW" sz="2400" b="1" i="1" dirty="0"/>
          </a:p>
          <a:p>
            <a:pPr marL="0" indent="0">
              <a:buNone/>
            </a:pPr>
            <a:endParaRPr lang="en-US" altLang="zh-TW" sz="2400" b="1" i="1" dirty="0"/>
          </a:p>
          <a:p>
            <a:pPr marL="0" indent="0">
              <a:buNone/>
            </a:pPr>
            <a:endParaRPr lang="en-US" altLang="zh-TW" sz="2400" b="1" i="1" dirty="0"/>
          </a:p>
          <a:p>
            <a:pPr marL="0" indent="0">
              <a:buNone/>
            </a:pPr>
            <a:endParaRPr lang="en-US" altLang="zh-TW" sz="2400" b="1" i="1" dirty="0"/>
          </a:p>
          <a:p>
            <a:pPr marL="0" indent="0">
              <a:buNone/>
            </a:pPr>
            <a:endParaRPr lang="en-US" altLang="zh-TW" sz="2400" b="1" i="1" dirty="0"/>
          </a:p>
          <a:p>
            <a:pPr marL="0" indent="0">
              <a:buNone/>
            </a:pPr>
            <a:r>
              <a:rPr lang="en-US" altLang="zh-TW" sz="2400" b="1" i="1" dirty="0"/>
              <a:t>Alpha-compositing</a:t>
            </a:r>
            <a:r>
              <a:rPr lang="en-US" altLang="zh-TW" sz="2400" dirty="0"/>
              <a:t> uses the depth ordering of points , </a:t>
            </a:r>
            <a:r>
              <a:rPr lang="en-US" altLang="zh-CN" sz="2400" b="1" i="1" dirty="0"/>
              <a:t>Norm</a:t>
            </a:r>
            <a:r>
              <a:rPr lang="en-US" altLang="zh-CN" sz="2400" dirty="0"/>
              <a:t> ignores the depth order</a:t>
            </a:r>
            <a:endParaRPr lang="zh-TW" altLang="en-US" sz="2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DDCF106-1510-0E1B-84DC-B9A1A0984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41" y="3232931"/>
            <a:ext cx="10990476" cy="1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0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F20F6B-463B-FF17-BCC7-8D727FD1D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871"/>
            <a:ext cx="10515600" cy="1325563"/>
          </a:xfrm>
        </p:spPr>
        <p:txBody>
          <a:bodyPr/>
          <a:lstStyle/>
          <a:p>
            <a:r>
              <a:rPr lang="en-US" altLang="zh-TW" b="1" dirty="0"/>
              <a:t>Experiments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F58DF3A-B69C-203C-2145-9F076D3E3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47CCFD8-33C0-2E5D-1B6F-4E4C6C072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895" y="1226953"/>
            <a:ext cx="9120709" cy="563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63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57B5CB-AA5A-DF51-355C-D36D2BEEA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BCC4AD-9B04-7E6B-2628-9855B1586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CBC78DC-AE5A-EA79-0248-162B77780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3591"/>
            <a:ext cx="12192000" cy="425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14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84CE10-43BF-9FCA-60DE-3804C9725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5C6DE1-0F59-3DA9-F8C1-4066619C1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4F8CEF6-6362-3A26-21D4-4F399B83DFC4}"/>
              </a:ext>
            </a:extLst>
          </p:cNvPr>
          <p:cNvSpPr txBox="1"/>
          <p:nvPr/>
        </p:nvSpPr>
        <p:spPr>
          <a:xfrm>
            <a:off x="4341181" y="2921168"/>
            <a:ext cx="4971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/>
              <a:t>Thanks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327412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09B22D-ACFF-B02E-84F0-7D6B402F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0" dirty="0">
                <a:effectLst/>
                <a:latin typeface="Söhne"/>
              </a:rPr>
              <a:t>Rasterization</a:t>
            </a:r>
            <a:endParaRPr lang="zh-TW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D65650-4E8D-678B-6A63-C1928272A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i="1" dirty="0">
                <a:solidFill>
                  <a:srgbClr val="121212"/>
                </a:solidFill>
                <a:latin typeface="-apple-system"/>
              </a:rPr>
              <a:t>“</a:t>
            </a:r>
            <a:r>
              <a:rPr lang="en-US" altLang="zh-TW" b="0" i="1" dirty="0">
                <a:solidFill>
                  <a:srgbClr val="121212"/>
                </a:solidFill>
                <a:effectLst/>
                <a:latin typeface="-apple-system"/>
              </a:rPr>
              <a:t>The process of finding all the pixels in an image that are occupied by a geometric primitive is called rasterization</a:t>
            </a:r>
            <a:r>
              <a:rPr lang="en-US" altLang="zh-TW" i="1" dirty="0">
                <a:solidFill>
                  <a:srgbClr val="121212"/>
                </a:solidFill>
                <a:latin typeface="-apple-system"/>
              </a:rPr>
              <a:t>”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7" name="图片 6" descr="图片包含 游戏机, 门, 游戏, 钟表&#10;&#10;描述已自动生成">
            <a:extLst>
              <a:ext uri="{FF2B5EF4-FFF2-40B4-BE49-F238E27FC236}">
                <a16:creationId xmlns:a16="http://schemas.microsoft.com/office/drawing/2014/main" id="{B0ACCB9E-80A6-382D-9C11-1D3A34886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91" y="3271051"/>
            <a:ext cx="1521367" cy="245259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CA1184A-7E7B-CCC7-D101-30C732CAD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8" y="5832305"/>
            <a:ext cx="5734050" cy="56197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D401829-75ED-AC2B-AF64-6FBF9C00F567}"/>
              </a:ext>
            </a:extLst>
          </p:cNvPr>
          <p:cNvSpPr txBox="1"/>
          <p:nvPr/>
        </p:nvSpPr>
        <p:spPr>
          <a:xfrm>
            <a:off x="7439487" y="2796466"/>
            <a:ext cx="3116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i="0" dirty="0">
                <a:solidFill>
                  <a:srgbClr val="121212"/>
                </a:solidFill>
                <a:effectLst/>
                <a:latin typeface="-apple-system"/>
              </a:rPr>
              <a:t>Triangle Rasterization</a:t>
            </a:r>
            <a:endParaRPr lang="zh-TW" altLang="en-US" sz="2000" dirty="0"/>
          </a:p>
        </p:txBody>
      </p:sp>
      <p:pic>
        <p:nvPicPr>
          <p:cNvPr id="12" name="图片 11" descr="形状&#10;&#10;中度可信度描述已自动生成">
            <a:extLst>
              <a:ext uri="{FF2B5EF4-FFF2-40B4-BE49-F238E27FC236}">
                <a16:creationId xmlns:a16="http://schemas.microsoft.com/office/drawing/2014/main" id="{15BF255E-0BD2-78AF-C016-26BE24824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445" y="3296112"/>
            <a:ext cx="3677020" cy="298951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8ACF8790-CE8F-AFBF-20F8-F6CE7BA2ADE5}"/>
              </a:ext>
            </a:extLst>
          </p:cNvPr>
          <p:cNvSpPr txBox="1"/>
          <p:nvPr/>
        </p:nvSpPr>
        <p:spPr>
          <a:xfrm>
            <a:off x="316568" y="6441967"/>
            <a:ext cx="2955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hlinkClick r:id="rId5"/>
              </a:rPr>
              <a:t>https://zhuanlan.zhihu.com/p/449289345</a:t>
            </a:r>
            <a:endParaRPr lang="en-US" altLang="zh-TW" sz="12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7031525-2238-E35B-928B-8C9267CF09CA}"/>
              </a:ext>
            </a:extLst>
          </p:cNvPr>
          <p:cNvSpPr txBox="1"/>
          <p:nvPr/>
        </p:nvSpPr>
        <p:spPr>
          <a:xfrm>
            <a:off x="2239590" y="2796466"/>
            <a:ext cx="3006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L</a:t>
            </a:r>
            <a:r>
              <a:rPr lang="en-US" altLang="zh-CN" sz="2000" dirty="0"/>
              <a:t>ine drawing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92158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33CBF6-FF62-ECA7-E22B-D0CD4D174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0" dirty="0">
                <a:effectLst/>
              </a:rPr>
              <a:t>Test and Blending </a:t>
            </a:r>
            <a:r>
              <a:rPr lang="en-US" altLang="zh-TW" dirty="0"/>
              <a:t>: </a:t>
            </a:r>
            <a:r>
              <a:rPr lang="en-US" altLang="zh-TW" b="0" i="0" dirty="0">
                <a:solidFill>
                  <a:srgbClr val="121212"/>
                </a:solidFill>
                <a:effectLst/>
              </a:rPr>
              <a:t>Z-buffering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F08645A-40CB-7809-E878-BF1021007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70" y="2095340"/>
            <a:ext cx="10351171" cy="319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45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634C8C-0D07-A4EE-156E-082E803C1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01" y="409513"/>
            <a:ext cx="11434439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TW" sz="3200" b="1" dirty="0" err="1">
                <a:effectLst/>
                <a:latin typeface="Consolas" panose="020B0609020204030204" pitchFamily="49" charset="0"/>
              </a:rPr>
              <a:t>OpenDR</a:t>
            </a:r>
            <a:r>
              <a:rPr lang="en-US" altLang="zh-TW" sz="3200" b="1" dirty="0" err="1">
                <a:latin typeface="Consolas" panose="020B0609020204030204" pitchFamily="49" charset="0"/>
              </a:rPr>
              <a:t>:</a:t>
            </a:r>
            <a:r>
              <a:rPr lang="en-US" altLang="zh-TW" sz="3200" b="1" dirty="0" err="1">
                <a:effectLst/>
                <a:latin typeface="Consolas" panose="020B0609020204030204" pitchFamily="49" charset="0"/>
              </a:rPr>
              <a:t>an</a:t>
            </a:r>
            <a:r>
              <a:rPr lang="en-US" altLang="zh-TW" sz="3200" b="1" dirty="0">
                <a:effectLst/>
                <a:latin typeface="Consolas" panose="020B0609020204030204" pitchFamily="49" charset="0"/>
              </a:rPr>
              <a:t> approximate differentiable renderer</a:t>
            </a:r>
            <a:br>
              <a:rPr lang="en-US" altLang="zh-TW" sz="3200" dirty="0">
                <a:effectLst/>
                <a:latin typeface="Consolas" panose="020B0609020204030204" pitchFamily="49" charset="0"/>
              </a:rPr>
            </a:br>
            <a:r>
              <a:rPr lang="en-US" altLang="zh-TW" sz="3200" dirty="0">
                <a:effectLst/>
                <a:latin typeface="Consolas" panose="020B0609020204030204" pitchFamily="49" charset="0"/>
              </a:rPr>
              <a:t>(ECCV 2014)</a:t>
            </a:r>
            <a:endParaRPr lang="zh-TW" altLang="en-US" sz="32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4974510-69A9-CBEE-C59D-FB14E4E8D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7989"/>
            <a:ext cx="12192000" cy="229016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926A35F7-B07D-7673-E4F0-0B0EB6895C72}"/>
              </a:ext>
            </a:extLst>
          </p:cNvPr>
          <p:cNvSpPr txBox="1"/>
          <p:nvPr/>
        </p:nvSpPr>
        <p:spPr>
          <a:xfrm>
            <a:off x="989922" y="5188357"/>
            <a:ext cx="1837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0" dirty="0">
                <a:solidFill>
                  <a:srgbClr val="121212"/>
                </a:solidFill>
                <a:effectLst/>
                <a:latin typeface="-apple-system"/>
              </a:rPr>
              <a:t>GT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68737AA-E3FA-9861-8641-BD83A7293ECE}"/>
              </a:ext>
            </a:extLst>
          </p:cNvPr>
          <p:cNvSpPr txBox="1"/>
          <p:nvPr/>
        </p:nvSpPr>
        <p:spPr>
          <a:xfrm>
            <a:off x="3558529" y="5188357"/>
            <a:ext cx="3132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0" dirty="0">
                <a:solidFill>
                  <a:srgbClr val="121212"/>
                </a:solidFill>
                <a:effectLst/>
                <a:latin typeface="-apple-system"/>
              </a:rPr>
              <a:t>GT&amp;</a:t>
            </a:r>
            <a:r>
              <a:rPr lang="en-US" altLang="zh-CN" sz="2000" b="1" dirty="0">
                <a:solidFill>
                  <a:srgbClr val="121212"/>
                </a:solidFill>
                <a:effectLst/>
                <a:latin typeface="-apple-system"/>
              </a:rPr>
              <a:t> initial </a:t>
            </a:r>
            <a:r>
              <a:rPr lang="en-US" altLang="zh-CN" sz="2000" b="1" i="0" dirty="0">
                <a:solidFill>
                  <a:srgbClr val="121212"/>
                </a:solidFill>
                <a:effectLst/>
                <a:latin typeface="-apple-system"/>
              </a:rPr>
              <a:t>scene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FFD8B77-3B65-524E-49D1-2E96B27113D6}"/>
              </a:ext>
            </a:extLst>
          </p:cNvPr>
          <p:cNvSpPr txBox="1"/>
          <p:nvPr/>
        </p:nvSpPr>
        <p:spPr>
          <a:xfrm>
            <a:off x="6955721" y="5188357"/>
            <a:ext cx="1402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/>
              <a:t>difference</a:t>
            </a:r>
            <a:endParaRPr lang="zh-TW" altLang="en-US" sz="2000" b="1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D3D2E67-F283-D271-A1DC-497FB4F18E9E}"/>
              </a:ext>
            </a:extLst>
          </p:cNvPr>
          <p:cNvSpPr txBox="1"/>
          <p:nvPr/>
        </p:nvSpPr>
        <p:spPr>
          <a:xfrm>
            <a:off x="10061366" y="5188357"/>
            <a:ext cx="1515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/>
              <a:t>final result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25969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53CD88-4234-6D02-71E8-2A27115D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i="1" dirty="0"/>
              <a:t>Forward rendering</a:t>
            </a:r>
            <a:endParaRPr lang="zh-TW" altLang="en-US" b="1" i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F103E3-B114-80DE-9D12-26A623A4E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altLang="zh-TW" sz="2400" b="1" i="0" dirty="0">
                <a:solidFill>
                  <a:srgbClr val="121212"/>
                </a:solidFill>
                <a:effectLst/>
                <a:latin typeface="-apple-system"/>
              </a:rPr>
              <a:t>Appearance (A)</a:t>
            </a:r>
            <a:r>
              <a:rPr lang="zh-TW" altLang="en-US" sz="2400" b="1" i="0" dirty="0">
                <a:solidFill>
                  <a:srgbClr val="121212"/>
                </a:solidFill>
                <a:effectLst/>
                <a:latin typeface="-apple-system"/>
              </a:rPr>
              <a:t>：</a:t>
            </a:r>
            <a:r>
              <a:rPr lang="en-US" altLang="zh-TW" sz="2400" b="0" i="0" dirty="0">
                <a:solidFill>
                  <a:srgbClr val="121212"/>
                </a:solidFill>
                <a:effectLst/>
                <a:latin typeface="-apple-system"/>
              </a:rPr>
              <a:t>per-vertex brightness</a:t>
            </a:r>
          </a:p>
          <a:p>
            <a:pPr marL="0" indent="0" algn="l">
              <a:buNone/>
            </a:pPr>
            <a:r>
              <a:rPr lang="en-US" altLang="zh-TW" sz="2400" b="1" i="0" dirty="0">
                <a:solidFill>
                  <a:srgbClr val="121212"/>
                </a:solidFill>
                <a:effectLst/>
                <a:latin typeface="-apple-system"/>
              </a:rPr>
              <a:t>Geometry (V )</a:t>
            </a:r>
            <a:r>
              <a:rPr lang="zh-TW" altLang="en-US" sz="2400" b="1" i="0" dirty="0">
                <a:solidFill>
                  <a:srgbClr val="121212"/>
                </a:solidFill>
                <a:effectLst/>
                <a:latin typeface="-apple-system"/>
              </a:rPr>
              <a:t>：</a:t>
            </a:r>
            <a:r>
              <a:rPr lang="en-US" altLang="zh-TW" sz="2400" b="0" i="0" dirty="0">
                <a:solidFill>
                  <a:srgbClr val="121212"/>
                </a:solidFill>
                <a:effectLst/>
                <a:latin typeface="-apple-system"/>
              </a:rPr>
              <a:t>vertex locations</a:t>
            </a:r>
          </a:p>
          <a:p>
            <a:pPr marL="0" indent="0" algn="l">
              <a:buNone/>
            </a:pPr>
            <a:r>
              <a:rPr lang="en-US" altLang="zh-TW" sz="2400" b="1" i="0" dirty="0">
                <a:solidFill>
                  <a:srgbClr val="121212"/>
                </a:solidFill>
                <a:effectLst/>
                <a:latin typeface="-apple-system"/>
              </a:rPr>
              <a:t>Camera (C)</a:t>
            </a:r>
            <a:r>
              <a:rPr lang="zh-TW" altLang="en-US" sz="2400" b="1" i="0" dirty="0">
                <a:solidFill>
                  <a:srgbClr val="121212"/>
                </a:solidFill>
                <a:effectLst/>
                <a:latin typeface="-apple-system"/>
              </a:rPr>
              <a:t>：</a:t>
            </a:r>
            <a:r>
              <a:rPr lang="en-US" altLang="zh-TW" sz="2400" b="0" i="0" dirty="0">
                <a:solidFill>
                  <a:srgbClr val="121212"/>
                </a:solidFill>
                <a:effectLst/>
                <a:latin typeface="-apple-system"/>
              </a:rPr>
              <a:t>camera parameters</a:t>
            </a:r>
          </a:p>
          <a:p>
            <a:pPr marL="0" indent="0" algn="l">
              <a:buNone/>
            </a:pPr>
            <a:endParaRPr lang="en-US" altLang="zh-TW" sz="2400" dirty="0">
              <a:solidFill>
                <a:srgbClr val="121212"/>
              </a:solidFill>
              <a:latin typeface="-apple-system"/>
            </a:endParaRPr>
          </a:p>
          <a:p>
            <a:pPr marL="0" indent="0" algn="l">
              <a:buNone/>
            </a:pPr>
            <a:endParaRPr lang="en-US" altLang="zh-TW" sz="2400" b="0" i="0" dirty="0">
              <a:solidFill>
                <a:srgbClr val="121212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endParaRPr lang="en-US" altLang="zh-TW" sz="2400" b="0" i="0" dirty="0">
              <a:solidFill>
                <a:srgbClr val="121212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r>
              <a:rPr lang="en-US" altLang="zh-TW" sz="2400" b="1" i="0" dirty="0">
                <a:solidFill>
                  <a:srgbClr val="121212"/>
                </a:solidFill>
                <a:effectLst/>
                <a:latin typeface="-apple-system"/>
              </a:rPr>
              <a:t>intermediate variable</a:t>
            </a:r>
            <a:endParaRPr lang="zh-TW" altLang="en-US" sz="2400" b="1" i="0" dirty="0">
              <a:solidFill>
                <a:srgbClr val="121212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r>
              <a:rPr lang="en-US" altLang="zh-TW" sz="2400" b="1" i="0" dirty="0">
                <a:solidFill>
                  <a:srgbClr val="121212"/>
                </a:solidFill>
                <a:effectLst/>
                <a:latin typeface="-apple-system"/>
              </a:rPr>
              <a:t>Projection coordinates</a:t>
            </a:r>
            <a:r>
              <a:rPr lang="zh-TW" altLang="en-US" sz="2400" b="1" i="0" dirty="0">
                <a:solidFill>
                  <a:srgbClr val="121212"/>
                </a:solidFill>
                <a:effectLst/>
                <a:latin typeface="-apple-system"/>
              </a:rPr>
              <a:t>（</a:t>
            </a:r>
            <a:r>
              <a:rPr lang="en-US" altLang="zh-TW" sz="2400" b="1" i="0" dirty="0">
                <a:solidFill>
                  <a:srgbClr val="121212"/>
                </a:solidFill>
                <a:effectLst/>
                <a:latin typeface="-apple-system"/>
              </a:rPr>
              <a:t>U</a:t>
            </a:r>
            <a:r>
              <a:rPr lang="zh-TW" altLang="en-US" sz="2400" b="1" i="0" dirty="0">
                <a:solidFill>
                  <a:srgbClr val="121212"/>
                </a:solidFill>
                <a:effectLst/>
                <a:latin typeface="-apple-system"/>
              </a:rPr>
              <a:t>）：</a:t>
            </a:r>
            <a:r>
              <a:rPr lang="en-US" altLang="zh-TW" sz="2400" b="0" i="0" dirty="0">
                <a:solidFill>
                  <a:srgbClr val="121212"/>
                </a:solidFill>
                <a:effectLst/>
                <a:latin typeface="-apple-system"/>
              </a:rPr>
              <a:t> The coordinates of the vertex in screen space after coordinate transformation (can be understood as the output of the vertex shader)</a:t>
            </a:r>
            <a:endParaRPr lang="zh-TW" altLang="en-US" sz="2400" b="0" i="0" dirty="0">
              <a:solidFill>
                <a:srgbClr val="121212"/>
              </a:solidFill>
              <a:effectLst/>
              <a:latin typeface="-apple-system"/>
            </a:endParaRPr>
          </a:p>
          <a:p>
            <a:endParaRPr lang="zh-TW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6B65C49-982B-1E70-0AD5-C783106E8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43" y="1994633"/>
            <a:ext cx="4161018" cy="2868734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91FEDCBE-300F-28C0-73C0-74D5BD317207}"/>
              </a:ext>
            </a:extLst>
          </p:cNvPr>
          <p:cNvSpPr txBox="1"/>
          <p:nvPr/>
        </p:nvSpPr>
        <p:spPr>
          <a:xfrm>
            <a:off x="95028" y="6458816"/>
            <a:ext cx="26416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dirty="0">
                <a:hlinkClick r:id="rId3"/>
              </a:rPr>
              <a:t>https://zhuanlan.zhihu.com/p/584510853</a:t>
            </a:r>
            <a:r>
              <a:rPr lang="en-US" altLang="zh-TW" sz="1100" dirty="0"/>
              <a:t> 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502596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EC7118C-8E09-767D-0C05-EE858EEF1E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43883"/>
                <a:ext cx="10515600" cy="57330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3200" b="1" i="1" dirty="0"/>
                  <a:t>three classifications for a pixel </a:t>
                </a:r>
              </a:p>
              <a:p>
                <a:pPr marL="0" indent="0">
                  <a:buNone/>
                </a:pPr>
                <a:r>
                  <a:rPr lang="en-US" altLang="zh-TW" b="1" dirty="0"/>
                  <a:t>Interior</a:t>
                </a:r>
                <a:r>
                  <a:rPr lang="en-US" altLang="zh-TW" b="1" dirty="0">
                    <a:solidFill>
                      <a:srgbClr val="121212"/>
                    </a:solidFill>
                    <a:latin typeface="-apple-system"/>
                  </a:rPr>
                  <a:t>:</a:t>
                </a:r>
                <a:r>
                  <a:rPr lang="en-US" altLang="zh-TW" sz="2400" dirty="0">
                    <a:solidFill>
                      <a:srgbClr val="121212"/>
                    </a:solidFill>
                    <a:latin typeface="-apple-system"/>
                  </a:rPr>
                  <a:t> a pixel contains no occlusion boundaries. </a:t>
                </a:r>
              </a:p>
              <a:p>
                <a:pPr marL="0" indent="0">
                  <a:buNone/>
                </a:pPr>
                <a:r>
                  <a:rPr lang="en-US" altLang="zh-TW" sz="2400" dirty="0" err="1">
                    <a:solidFill>
                      <a:srgbClr val="121212"/>
                    </a:solidFill>
                    <a:latin typeface="-apple-system"/>
                  </a:rPr>
                  <a:t>O</a:t>
                </a:r>
                <a:r>
                  <a:rPr lang="en-US" altLang="zh-CN" sz="2400" dirty="0" err="1">
                    <a:solidFill>
                      <a:srgbClr val="121212"/>
                    </a:solidFill>
                    <a:latin typeface="-apple-system"/>
                  </a:rPr>
                  <a:t>penDR</a:t>
                </a:r>
                <a:r>
                  <a:rPr lang="en-US" altLang="zh-TW" sz="2400" dirty="0">
                    <a:solidFill>
                      <a:srgbClr val="121212"/>
                    </a:solidFill>
                    <a:latin typeface="-apple-system"/>
                  </a:rPr>
                  <a:t> perform horizontal filtering with the kernel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dirty="0" smtClean="0">
                            <a:solidFill>
                              <a:srgbClr val="12121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dirty="0" smtClean="0">
                            <a:solidFill>
                              <a:srgbClr val="12121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dirty="0" smtClean="0">
                            <a:solidFill>
                              <a:srgbClr val="12121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sz="2400" i="1" dirty="0" smtClean="0">
                        <a:solidFill>
                          <a:srgbClr val="121212"/>
                        </a:solidFill>
                        <a:latin typeface="Cambria Math" panose="02040503050406030204" pitchFamily="18" charset="0"/>
                      </a:rPr>
                      <m:t> [−</m:t>
                    </m:r>
                    <m:r>
                      <a:rPr lang="en-US" altLang="zh-TW" sz="2400" i="1" dirty="0" smtClean="0">
                        <a:solidFill>
                          <a:srgbClr val="12121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 sz="2400" i="1" dirty="0" smtClean="0">
                        <a:solidFill>
                          <a:srgbClr val="12121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sz="2400" i="1" dirty="0" smtClean="0">
                        <a:solidFill>
                          <a:srgbClr val="121212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TW" sz="2400" i="1" dirty="0" smtClean="0">
                        <a:solidFill>
                          <a:srgbClr val="12121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sz="2400" i="1" dirty="0" smtClean="0">
                        <a:solidFill>
                          <a:srgbClr val="12121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 sz="2400" i="1" dirty="0" smtClean="0">
                        <a:solidFill>
                          <a:srgbClr val="121212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TW" sz="2400" dirty="0">
                    <a:solidFill>
                      <a:srgbClr val="121212"/>
                    </a:solidFill>
                    <a:latin typeface="-apple-system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zh-TW" sz="2400" dirty="0">
                    <a:solidFill>
                      <a:srgbClr val="121212"/>
                    </a:solidFill>
                    <a:latin typeface="-apple-system"/>
                  </a:rPr>
                  <a:t>Effectively it's like calculating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solidFill>
                          <a:srgbClr val="12121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TW" sz="2400" i="1" dirty="0" smtClean="0">
                        <a:solidFill>
                          <a:srgbClr val="12121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2400" i="1" dirty="0" smtClean="0">
                        <a:solidFill>
                          <a:srgbClr val="12121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i="1" dirty="0" smtClean="0">
                        <a:solidFill>
                          <a:srgbClr val="12121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400" i="1" dirty="0" smtClean="0">
                        <a:solidFill>
                          <a:srgbClr val="12121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i="1" dirty="0" smtClean="0">
                        <a:solidFill>
                          <a:srgbClr val="12121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 sz="2400" i="1" dirty="0" smtClean="0">
                        <a:solidFill>
                          <a:srgbClr val="121212"/>
                        </a:solidFill>
                        <a:latin typeface="Cambria Math" panose="02040503050406030204" pitchFamily="18" charset="0"/>
                      </a:rPr>
                      <m:t>) − </m:t>
                    </m:r>
                    <m:r>
                      <a:rPr lang="en-US" altLang="zh-TW" sz="2400" i="1" dirty="0" smtClean="0">
                        <a:solidFill>
                          <a:srgbClr val="12121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2400" i="1" dirty="0" smtClean="0">
                        <a:solidFill>
                          <a:srgbClr val="12121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i="1" dirty="0" smtClean="0">
                        <a:solidFill>
                          <a:srgbClr val="12121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400" i="1" dirty="0" smtClean="0">
                        <a:solidFill>
                          <a:srgbClr val="12121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400" i="1" dirty="0" smtClean="0">
                        <a:solidFill>
                          <a:srgbClr val="12121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 sz="2400" i="1" dirty="0" smtClean="0">
                        <a:solidFill>
                          <a:srgbClr val="121212"/>
                        </a:solidFill>
                        <a:latin typeface="Cambria Math" panose="02040503050406030204" pitchFamily="18" charset="0"/>
                      </a:rPr>
                      <m:t>)] / </m:t>
                    </m:r>
                    <m:r>
                      <a:rPr lang="en-US" altLang="zh-TW" sz="2400" i="1" dirty="0" smtClean="0">
                        <a:solidFill>
                          <a:srgbClr val="121212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zh-TW" b="1" dirty="0">
                  <a:solidFill>
                    <a:srgbClr val="121212"/>
                  </a:solidFill>
                  <a:latin typeface="-apple-system"/>
                </a:endParaRPr>
              </a:p>
              <a:p>
                <a:pPr marL="0" indent="0">
                  <a:buNone/>
                </a:pPr>
                <a:r>
                  <a:rPr lang="en-US" altLang="zh-TW" sz="2400" dirty="0">
                    <a:solidFill>
                      <a:srgbClr val="121212"/>
                    </a:solidFill>
                    <a:latin typeface="-apple-system"/>
                  </a:rPr>
                  <a:t>On pixels neighboring an occlusion boundary on the left, we use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solidFill>
                          <a:srgbClr val="12121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TW" sz="2400" i="1" dirty="0" smtClean="0">
                        <a:solidFill>
                          <a:srgbClr val="121212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TW" sz="2400" i="1" dirty="0" smtClean="0">
                        <a:solidFill>
                          <a:srgbClr val="12121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altLang="zh-TW" sz="2400" i="1" dirty="0" smtClean="0">
                        <a:solidFill>
                          <a:srgbClr val="12121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 sz="2400" i="1" dirty="0" smtClean="0">
                        <a:solidFill>
                          <a:srgbClr val="12121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sz="2400" i="1" dirty="0" smtClean="0">
                        <a:solidFill>
                          <a:srgbClr val="12121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 sz="2400" i="1" dirty="0" smtClean="0">
                        <a:solidFill>
                          <a:srgbClr val="121212"/>
                        </a:solidFill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altLang="zh-TW" sz="2400" dirty="0">
                    <a:solidFill>
                      <a:srgbClr val="121212"/>
                    </a:solidFill>
                    <a:latin typeface="-apple-system"/>
                  </a:rPr>
                  <a:t>for horizontal filtering; </a:t>
                </a:r>
              </a:p>
              <a:p>
                <a:pPr marL="0" indent="0">
                  <a:buNone/>
                </a:pPr>
                <a:r>
                  <a:rPr lang="en-US" altLang="zh-TW" sz="2400" dirty="0">
                    <a:solidFill>
                      <a:srgbClr val="121212"/>
                    </a:solidFill>
                    <a:latin typeface="-apple-system"/>
                  </a:rPr>
                  <a:t>with pixels neighboring occlusion boundaries on the right, we use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solidFill>
                          <a:srgbClr val="121212"/>
                        </a:solidFill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US" altLang="zh-TW" sz="2400" i="1" dirty="0" smtClean="0">
                        <a:solidFill>
                          <a:srgbClr val="12121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 sz="2400" i="1" dirty="0" smtClean="0">
                        <a:solidFill>
                          <a:srgbClr val="12121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sz="2400" i="1" dirty="0" smtClean="0">
                        <a:solidFill>
                          <a:srgbClr val="12121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 sz="2400" i="1" dirty="0" smtClean="0">
                        <a:solidFill>
                          <a:srgbClr val="12121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sz="2400" i="1" dirty="0" smtClean="0">
                        <a:solidFill>
                          <a:srgbClr val="121212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TW" sz="2400" i="1" dirty="0" smtClean="0">
                        <a:solidFill>
                          <a:srgbClr val="121212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TW" sz="2400" dirty="0">
                  <a:solidFill>
                    <a:srgbClr val="121212"/>
                  </a:solidFill>
                  <a:latin typeface="-apple-system"/>
                </a:endParaRPr>
              </a:p>
              <a:p>
                <a:endParaRPr lang="en-US" altLang="zh-TW" b="1" dirty="0">
                  <a:solidFill>
                    <a:srgbClr val="121212"/>
                  </a:solidFill>
                  <a:latin typeface="-apple-system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EC7118C-8E09-767D-0C05-EE858EEF1E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43883"/>
                <a:ext cx="10515600" cy="5733080"/>
              </a:xfrm>
              <a:blipFill>
                <a:blip r:embed="rId2"/>
                <a:stretch>
                  <a:fillRect l="-1507" t="-22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33E99EF6-DF36-9DF1-9C27-23304BD31E92}"/>
              </a:ext>
            </a:extLst>
          </p:cNvPr>
          <p:cNvSpPr txBox="1"/>
          <p:nvPr/>
        </p:nvSpPr>
        <p:spPr>
          <a:xfrm>
            <a:off x="191588" y="6414117"/>
            <a:ext cx="4257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hlinkClick r:id="rId3"/>
              </a:rPr>
              <a:t>https://zhuanlan.zhihu.com/p/631670088</a:t>
            </a:r>
            <a:r>
              <a:rPr lang="zh-TW" altLang="en-US" sz="1400" dirty="0"/>
              <a:t> </a:t>
            </a:r>
            <a:endParaRPr lang="en-US" altLang="zh-TW" sz="1400" dirty="0"/>
          </a:p>
        </p:txBody>
      </p:sp>
      <p:pic>
        <p:nvPicPr>
          <p:cNvPr id="6" name="图片 5" descr="图表, 折线图&#10;&#10;描述已自动生成">
            <a:extLst>
              <a:ext uri="{FF2B5EF4-FFF2-40B4-BE49-F238E27FC236}">
                <a16:creationId xmlns:a16="http://schemas.microsoft.com/office/drawing/2014/main" id="{25E08B4D-D31A-8F46-1317-8DF0B1EB40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79" y="3872430"/>
            <a:ext cx="268605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43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F3F2F46-D3A9-95E3-E067-D914A8BC5E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87829"/>
                <a:ext cx="10515600" cy="558913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TW" b="1" dirty="0">
                    <a:solidFill>
                      <a:srgbClr val="121212"/>
                    </a:solidFill>
                    <a:latin typeface="-apple-system"/>
                  </a:rPr>
                  <a:t>Interior/Boundary: </a:t>
                </a:r>
                <a:r>
                  <a:rPr lang="en-US" altLang="zh-TW" sz="2800" dirty="0">
                    <a:solidFill>
                      <a:srgbClr val="121212"/>
                    </a:solidFill>
                    <a:latin typeface="-apple-system"/>
                  </a:rPr>
                  <a:t>a pixel is intersected by one occlusion boundary</a:t>
                </a:r>
                <a:endParaRPr lang="en-US" altLang="zh-TW" dirty="0">
                  <a:solidFill>
                    <a:srgbClr val="121212"/>
                  </a:solidFill>
                  <a:latin typeface="-apple-system"/>
                </a:endParaRPr>
              </a:p>
              <a:p>
                <a:pPr marL="0" indent="0">
                  <a:buNone/>
                </a:pPr>
                <a:r>
                  <a:rPr lang="en-US" altLang="zh-TW" sz="2800" dirty="0" err="1">
                    <a:solidFill>
                      <a:srgbClr val="121212"/>
                    </a:solidFill>
                    <a:latin typeface="-apple-system"/>
                  </a:rPr>
                  <a:t>O</a:t>
                </a:r>
                <a:r>
                  <a:rPr lang="en-US" altLang="zh-CN" sz="2800" dirty="0" err="1">
                    <a:solidFill>
                      <a:srgbClr val="121212"/>
                    </a:solidFill>
                    <a:latin typeface="-apple-system"/>
                  </a:rPr>
                  <a:t>penDR</a:t>
                </a:r>
                <a:r>
                  <a:rPr lang="en-US" altLang="zh-TW" sz="2800" dirty="0">
                    <a:solidFill>
                      <a:srgbClr val="121212"/>
                    </a:solidFill>
                    <a:latin typeface="-apple-system"/>
                  </a:rPr>
                  <a:t> use image-space filtering with kernel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>
                            <a:solidFill>
                              <a:srgbClr val="12121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 dirty="0">
                            <a:solidFill>
                              <a:srgbClr val="12121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 dirty="0">
                            <a:solidFill>
                              <a:srgbClr val="12121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i="1" dirty="0">
                        <a:solidFill>
                          <a:srgbClr val="121212"/>
                        </a:solidFill>
                        <a:latin typeface="Cambria Math" panose="02040503050406030204" pitchFamily="18" charset="0"/>
                      </a:rPr>
                      <m:t> [−</m:t>
                    </m:r>
                    <m:r>
                      <a:rPr lang="en-US" altLang="zh-TW" i="1" dirty="0">
                        <a:solidFill>
                          <a:srgbClr val="12121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 i="1" dirty="0">
                        <a:solidFill>
                          <a:srgbClr val="12121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i="1" dirty="0">
                        <a:solidFill>
                          <a:srgbClr val="121212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TW" i="1" dirty="0">
                        <a:solidFill>
                          <a:srgbClr val="12121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i="1" dirty="0">
                        <a:solidFill>
                          <a:srgbClr val="12121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 i="1" dirty="0">
                        <a:solidFill>
                          <a:srgbClr val="121212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TW" dirty="0">
                    <a:solidFill>
                      <a:srgbClr val="121212"/>
                    </a:solidFill>
                    <a:latin typeface="-apple-system"/>
                  </a:rPr>
                  <a:t> and its transpose.</a:t>
                </a:r>
              </a:p>
              <a:p>
                <a:endParaRPr lang="en-US" altLang="zh-TW" b="1" dirty="0">
                  <a:solidFill>
                    <a:srgbClr val="121212"/>
                  </a:solidFill>
                  <a:latin typeface="-apple-system"/>
                </a:endParaRPr>
              </a:p>
              <a:p>
                <a:pPr marL="0" indent="0">
                  <a:buNone/>
                </a:pPr>
                <a:r>
                  <a:rPr lang="en-US" altLang="zh-TW" b="1" dirty="0">
                    <a:solidFill>
                      <a:srgbClr val="121212"/>
                    </a:solidFill>
                    <a:latin typeface="-apple-system"/>
                  </a:rPr>
                  <a:t>Many-Boundary : </a:t>
                </a:r>
                <a:r>
                  <a:rPr lang="en-US" altLang="zh-TW" sz="2400" dirty="0">
                    <a:solidFill>
                      <a:srgbClr val="121212"/>
                    </a:solidFill>
                    <a:latin typeface="-apple-system"/>
                  </a:rPr>
                  <a:t>more than one occlusion boundary is present in a pixel.</a:t>
                </a:r>
              </a:p>
              <a:p>
                <a:pPr marL="0" indent="0">
                  <a:buNone/>
                </a:pPr>
                <a:r>
                  <a:rPr lang="en-US" altLang="zh-TW" sz="2400" dirty="0">
                    <a:solidFill>
                      <a:srgbClr val="121212"/>
                    </a:solidFill>
                    <a:latin typeface="-apple-system"/>
                  </a:rPr>
                  <a:t>While object space methods provide exact derivatives for such pixels at the expense of modeling all the geometry, we treat this as an </a:t>
                </a:r>
                <a:r>
                  <a:rPr lang="en-US" altLang="zh-TW" sz="2400" b="1" i="1" dirty="0">
                    <a:solidFill>
                      <a:srgbClr val="121212"/>
                    </a:solidFill>
                    <a:latin typeface="-apple-system"/>
                  </a:rPr>
                  <a:t>interior/boundary case</a:t>
                </a:r>
                <a:r>
                  <a:rPr lang="en-US" altLang="zh-TW" sz="2400" dirty="0">
                    <a:solidFill>
                      <a:srgbClr val="121212"/>
                    </a:solidFill>
                    <a:latin typeface="-apple-system"/>
                  </a:rPr>
                  <a:t>.</a:t>
                </a:r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F3F2F46-D3A9-95E3-E067-D914A8BC5E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87829"/>
                <a:ext cx="10515600" cy="5589134"/>
              </a:xfrm>
              <a:blipFill>
                <a:blip r:embed="rId2"/>
                <a:stretch>
                  <a:fillRect l="-1217" t="-17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 descr="图表, 折线图&#10;&#10;描述已自动生成">
            <a:extLst>
              <a:ext uri="{FF2B5EF4-FFF2-40B4-BE49-F238E27FC236}">
                <a16:creationId xmlns:a16="http://schemas.microsoft.com/office/drawing/2014/main" id="{604F36A6-A01F-50AC-01CA-0E4FEA04B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79" y="3872430"/>
            <a:ext cx="268605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5616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丝状</Template>
  <TotalTime>5848</TotalTime>
  <Words>1425</Words>
  <Application>Microsoft Office PowerPoint</Application>
  <PresentationFormat>宽屏</PresentationFormat>
  <Paragraphs>155</Paragraphs>
  <Slides>34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45" baseType="lpstr">
      <vt:lpstr>-apple-system</vt:lpstr>
      <vt:lpstr>Söhne</vt:lpstr>
      <vt:lpstr>Arial</vt:lpstr>
      <vt:lpstr>Calibri</vt:lpstr>
      <vt:lpstr>Calibri Light</vt:lpstr>
      <vt:lpstr>Cambria Math</vt:lpstr>
      <vt:lpstr>Consolas</vt:lpstr>
      <vt:lpstr>Times New Roman</vt:lpstr>
      <vt:lpstr>Wingdings 2</vt:lpstr>
      <vt:lpstr>HDOfficeLightV0</vt:lpstr>
      <vt:lpstr>1_HDOfficeLightV0</vt:lpstr>
      <vt:lpstr>Differentiable Rendering</vt:lpstr>
      <vt:lpstr>PowerPoint 演示文稿</vt:lpstr>
      <vt:lpstr>Rendering pipeline</vt:lpstr>
      <vt:lpstr>Rasterization</vt:lpstr>
      <vt:lpstr>Test and Blending : Z-buffering</vt:lpstr>
      <vt:lpstr>OpenDR:an approximate differentiable renderer (ECCV 2014)</vt:lpstr>
      <vt:lpstr>Forward rendering</vt:lpstr>
      <vt:lpstr>PowerPoint 演示文稿</vt:lpstr>
      <vt:lpstr>PowerPoint 演示文稿</vt:lpstr>
      <vt:lpstr>PowerPoint 演示文稿</vt:lpstr>
      <vt:lpstr>PowerPoint 演示文稿</vt:lpstr>
      <vt:lpstr>Soft Rasterizer: A Differentiable Renderer for Image-based 3D Reasoning (ICCV  2019)</vt:lpstr>
      <vt:lpstr>Differentiable formulation</vt:lpstr>
      <vt:lpstr>Probability Map Computation</vt:lpstr>
      <vt:lpstr>PowerPoint 演示文稿</vt:lpstr>
      <vt:lpstr>Aggregate Function</vt:lpstr>
      <vt:lpstr>PowerPoint 演示文稿</vt:lpstr>
      <vt:lpstr>Experiments: Image-based 3D Reasoning</vt:lpstr>
      <vt:lpstr>PowerPoint 演示文稿</vt:lpstr>
      <vt:lpstr>Single-view Mesh Reconstruction </vt:lpstr>
      <vt:lpstr>PowerPoint 演示文稿</vt:lpstr>
      <vt:lpstr>PowerPoint 演示文稿</vt:lpstr>
      <vt:lpstr>Accelerating 3D Deep Learning with PyTorch3D (2020 Facebook AI Research 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Experiments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Path-Space Differentiable Rendering </dc:title>
  <dc:creator>黃慧光 HUANG HUI GUANG</dc:creator>
  <cp:lastModifiedBy>黃慧光 HUANG HUI GUANG</cp:lastModifiedBy>
  <cp:revision>55</cp:revision>
  <dcterms:created xsi:type="dcterms:W3CDTF">2023-10-07T04:18:06Z</dcterms:created>
  <dcterms:modified xsi:type="dcterms:W3CDTF">2023-10-18T06:22:27Z</dcterms:modified>
</cp:coreProperties>
</file>