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7" r:id="rId3"/>
    <p:sldId id="258" r:id="rId4"/>
    <p:sldId id="260" r:id="rId5"/>
    <p:sldId id="261" r:id="rId6"/>
    <p:sldId id="262" r:id="rId7"/>
    <p:sldId id="263" r:id="rId8"/>
    <p:sldId id="265" r:id="rId9"/>
    <p:sldId id="264" r:id="rId10"/>
    <p:sldId id="266" r:id="rId11"/>
    <p:sldId id="269" r:id="rId12"/>
    <p:sldId id="267" r:id="rId13"/>
    <p:sldId id="268" r:id="rId14"/>
    <p:sldId id="270" r:id="rId15"/>
    <p:sldId id="271" r:id="rId16"/>
    <p:sldId id="272" r:id="rId17"/>
    <p:sldId id="273" r:id="rId18"/>
    <p:sldId id="274" r:id="rId19"/>
    <p:sldId id="27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1049" autoAdjust="0"/>
  </p:normalViewPr>
  <p:slideViewPr>
    <p:cSldViewPr snapToGrid="0">
      <p:cViewPr varScale="1">
        <p:scale>
          <a:sx n="52" d="100"/>
          <a:sy n="52" d="100"/>
        </p:scale>
        <p:origin x="1872" y="5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5" d="100"/>
          <a:sy n="65" d="100"/>
        </p:scale>
        <p:origin x="3154"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2D4A7C-01BA-4EAD-97BE-22B90DF725C9}" type="datetimeFigureOut">
              <a:rPr lang="zh-TW" altLang="en-US" smtClean="0"/>
              <a:t>2024/1/3</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16AE19-C562-4690-B994-B4FEBD0C61CE}" type="slidenum">
              <a:rPr lang="zh-TW" altLang="en-US" smtClean="0"/>
              <a:t>‹#›</a:t>
            </a:fld>
            <a:endParaRPr lang="zh-TW" altLang="en-US"/>
          </a:p>
        </p:txBody>
      </p:sp>
    </p:spTree>
    <p:extLst>
      <p:ext uri="{BB962C8B-B14F-4D97-AF65-F5344CB8AC3E}">
        <p14:creationId xmlns:p14="http://schemas.microsoft.com/office/powerpoint/2010/main" val="16248802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fld id="{4C16AE19-C562-4690-B994-B4FEBD0C61CE}" type="slidenum">
              <a:rPr lang="zh-TW" altLang="en-US" smtClean="0"/>
              <a:t>1</a:t>
            </a:fld>
            <a:endParaRPr lang="zh-TW" altLang="en-US"/>
          </a:p>
        </p:txBody>
      </p:sp>
    </p:spTree>
    <p:extLst>
      <p:ext uri="{BB962C8B-B14F-4D97-AF65-F5344CB8AC3E}">
        <p14:creationId xmlns:p14="http://schemas.microsoft.com/office/powerpoint/2010/main" val="33988743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4" name="投影片編號版面配置區 3"/>
          <p:cNvSpPr>
            <a:spLocks noGrp="1"/>
          </p:cNvSpPr>
          <p:nvPr>
            <p:ph type="sldNum" sz="quarter" idx="5"/>
          </p:nvPr>
        </p:nvSpPr>
        <p:spPr/>
        <p:txBody>
          <a:bodyPr/>
          <a:lstStyle/>
          <a:p>
            <a:fld id="{4C16AE19-C562-4690-B994-B4FEBD0C61CE}" type="slidenum">
              <a:rPr lang="zh-TW" altLang="en-US" smtClean="0"/>
              <a:t>10</a:t>
            </a:fld>
            <a:endParaRPr lang="zh-TW" altLang="en-US"/>
          </a:p>
        </p:txBody>
      </p:sp>
      <p:sp>
        <p:nvSpPr>
          <p:cNvPr id="6" name="備忘稿版面配置區 5">
            <a:extLst>
              <a:ext uri="{FF2B5EF4-FFF2-40B4-BE49-F238E27FC236}">
                <a16:creationId xmlns:a16="http://schemas.microsoft.com/office/drawing/2014/main" id="{82D12A83-4228-4265-B54A-4BB775D03E88}"/>
              </a:ext>
            </a:extLst>
          </p:cNvPr>
          <p:cNvSpPr>
            <a:spLocks noGrp="1"/>
          </p:cNvSpPr>
          <p:nvPr>
            <p:ph type="body" sz="quarter" idx="3"/>
          </p:nvPr>
        </p:nvSpPr>
        <p:spPr/>
        <p:txBody>
          <a:bodyPr/>
          <a:lstStyle/>
          <a:p>
            <a:endParaRPr lang="zh-TW" altLang="en-US"/>
          </a:p>
        </p:txBody>
      </p:sp>
    </p:spTree>
    <p:extLst>
      <p:ext uri="{BB962C8B-B14F-4D97-AF65-F5344CB8AC3E}">
        <p14:creationId xmlns:p14="http://schemas.microsoft.com/office/powerpoint/2010/main" val="35202837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4" name="投影片編號版面配置區 3"/>
          <p:cNvSpPr>
            <a:spLocks noGrp="1"/>
          </p:cNvSpPr>
          <p:nvPr>
            <p:ph type="sldNum" sz="quarter" idx="5"/>
          </p:nvPr>
        </p:nvSpPr>
        <p:spPr/>
        <p:txBody>
          <a:bodyPr/>
          <a:lstStyle/>
          <a:p>
            <a:fld id="{4C16AE19-C562-4690-B994-B4FEBD0C61CE}" type="slidenum">
              <a:rPr lang="zh-TW" altLang="en-US" smtClean="0"/>
              <a:t>11</a:t>
            </a:fld>
            <a:endParaRPr lang="zh-TW" altLang="en-US"/>
          </a:p>
        </p:txBody>
      </p:sp>
      <p:sp>
        <p:nvSpPr>
          <p:cNvPr id="6" name="備忘稿版面配置區 5">
            <a:extLst>
              <a:ext uri="{FF2B5EF4-FFF2-40B4-BE49-F238E27FC236}">
                <a16:creationId xmlns:a16="http://schemas.microsoft.com/office/drawing/2014/main" id="{0CE5BCE6-9877-4C96-861B-BE0141F6128F}"/>
              </a:ext>
            </a:extLst>
          </p:cNvPr>
          <p:cNvSpPr>
            <a:spLocks noGrp="1"/>
          </p:cNvSpPr>
          <p:nvPr>
            <p:ph type="body" sz="quarter" idx="3"/>
          </p:nvPr>
        </p:nvSpPr>
        <p:spPr/>
        <p:txBody>
          <a:bodyPr/>
          <a:lstStyle/>
          <a:p>
            <a:endParaRPr lang="zh-TW" altLang="en-US"/>
          </a:p>
        </p:txBody>
      </p:sp>
    </p:spTree>
    <p:extLst>
      <p:ext uri="{BB962C8B-B14F-4D97-AF65-F5344CB8AC3E}">
        <p14:creationId xmlns:p14="http://schemas.microsoft.com/office/powerpoint/2010/main" val="1761766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4" name="投影片編號版面配置區 3"/>
          <p:cNvSpPr>
            <a:spLocks noGrp="1"/>
          </p:cNvSpPr>
          <p:nvPr>
            <p:ph type="sldNum" sz="quarter" idx="5"/>
          </p:nvPr>
        </p:nvSpPr>
        <p:spPr/>
        <p:txBody>
          <a:bodyPr/>
          <a:lstStyle/>
          <a:p>
            <a:fld id="{4C16AE19-C562-4690-B994-B4FEBD0C61CE}" type="slidenum">
              <a:rPr lang="zh-TW" altLang="en-US" smtClean="0"/>
              <a:t>12</a:t>
            </a:fld>
            <a:endParaRPr lang="zh-TW" altLang="en-US"/>
          </a:p>
        </p:txBody>
      </p:sp>
      <p:sp>
        <p:nvSpPr>
          <p:cNvPr id="6" name="備忘稿版面配置區 5">
            <a:extLst>
              <a:ext uri="{FF2B5EF4-FFF2-40B4-BE49-F238E27FC236}">
                <a16:creationId xmlns:a16="http://schemas.microsoft.com/office/drawing/2014/main" id="{5B12088A-37F1-4CF3-825C-96406897AC84}"/>
              </a:ext>
            </a:extLst>
          </p:cNvPr>
          <p:cNvSpPr>
            <a:spLocks noGrp="1"/>
          </p:cNvSpPr>
          <p:nvPr>
            <p:ph type="body" sz="quarter" idx="3"/>
          </p:nvPr>
        </p:nvSpPr>
        <p:spPr/>
        <p:txBody>
          <a:bodyPr/>
          <a:lstStyle/>
          <a:p>
            <a:endParaRPr lang="zh-TW" altLang="en-US"/>
          </a:p>
        </p:txBody>
      </p:sp>
    </p:spTree>
    <p:extLst>
      <p:ext uri="{BB962C8B-B14F-4D97-AF65-F5344CB8AC3E}">
        <p14:creationId xmlns:p14="http://schemas.microsoft.com/office/powerpoint/2010/main" val="28940766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4" name="投影片編號版面配置區 3"/>
          <p:cNvSpPr>
            <a:spLocks noGrp="1"/>
          </p:cNvSpPr>
          <p:nvPr>
            <p:ph type="sldNum" sz="quarter" idx="5"/>
          </p:nvPr>
        </p:nvSpPr>
        <p:spPr/>
        <p:txBody>
          <a:bodyPr/>
          <a:lstStyle/>
          <a:p>
            <a:fld id="{4C16AE19-C562-4690-B994-B4FEBD0C61CE}" type="slidenum">
              <a:rPr lang="zh-TW" altLang="en-US" smtClean="0"/>
              <a:t>13</a:t>
            </a:fld>
            <a:endParaRPr lang="zh-TW" altLang="en-US"/>
          </a:p>
        </p:txBody>
      </p:sp>
      <p:sp>
        <p:nvSpPr>
          <p:cNvPr id="8" name="備忘稿版面配置區 7">
            <a:extLst>
              <a:ext uri="{FF2B5EF4-FFF2-40B4-BE49-F238E27FC236}">
                <a16:creationId xmlns:a16="http://schemas.microsoft.com/office/drawing/2014/main" id="{B759C557-4C66-4798-961A-5EF210B9B3EB}"/>
              </a:ext>
            </a:extLst>
          </p:cNvPr>
          <p:cNvSpPr>
            <a:spLocks noGrp="1"/>
          </p:cNvSpPr>
          <p:nvPr>
            <p:ph type="body" sz="quarter" idx="3"/>
          </p:nvPr>
        </p:nvSpPr>
        <p:spPr/>
        <p:txBody>
          <a:bodyPr/>
          <a:lstStyle/>
          <a:p>
            <a:endParaRPr lang="zh-TW" altLang="en-US"/>
          </a:p>
        </p:txBody>
      </p:sp>
    </p:spTree>
    <p:extLst>
      <p:ext uri="{BB962C8B-B14F-4D97-AF65-F5344CB8AC3E}">
        <p14:creationId xmlns:p14="http://schemas.microsoft.com/office/powerpoint/2010/main" val="7148685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4" name="投影片編號版面配置區 3"/>
          <p:cNvSpPr>
            <a:spLocks noGrp="1"/>
          </p:cNvSpPr>
          <p:nvPr>
            <p:ph type="sldNum" sz="quarter" idx="5"/>
          </p:nvPr>
        </p:nvSpPr>
        <p:spPr/>
        <p:txBody>
          <a:bodyPr/>
          <a:lstStyle/>
          <a:p>
            <a:fld id="{4C16AE19-C562-4690-B994-B4FEBD0C61CE}" type="slidenum">
              <a:rPr lang="zh-TW" altLang="en-US" smtClean="0"/>
              <a:t>14</a:t>
            </a:fld>
            <a:endParaRPr lang="zh-TW" altLang="en-US"/>
          </a:p>
        </p:txBody>
      </p:sp>
      <p:sp>
        <p:nvSpPr>
          <p:cNvPr id="6" name="備忘稿版面配置區 5">
            <a:extLst>
              <a:ext uri="{FF2B5EF4-FFF2-40B4-BE49-F238E27FC236}">
                <a16:creationId xmlns:a16="http://schemas.microsoft.com/office/drawing/2014/main" id="{91FF2F23-2DE6-4924-B1A5-4A4BFBBC1AD1}"/>
              </a:ext>
            </a:extLst>
          </p:cNvPr>
          <p:cNvSpPr>
            <a:spLocks noGrp="1"/>
          </p:cNvSpPr>
          <p:nvPr>
            <p:ph type="body" sz="quarter" idx="3"/>
          </p:nvPr>
        </p:nvSpPr>
        <p:spPr/>
        <p:txBody>
          <a:bodyPr/>
          <a:lstStyle/>
          <a:p>
            <a:endParaRPr lang="zh-TW" altLang="en-US"/>
          </a:p>
        </p:txBody>
      </p:sp>
    </p:spTree>
    <p:extLst>
      <p:ext uri="{BB962C8B-B14F-4D97-AF65-F5344CB8AC3E}">
        <p14:creationId xmlns:p14="http://schemas.microsoft.com/office/powerpoint/2010/main" val="15167557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4" name="投影片編號版面配置區 3"/>
          <p:cNvSpPr>
            <a:spLocks noGrp="1"/>
          </p:cNvSpPr>
          <p:nvPr>
            <p:ph type="sldNum" sz="quarter" idx="5"/>
          </p:nvPr>
        </p:nvSpPr>
        <p:spPr/>
        <p:txBody>
          <a:bodyPr/>
          <a:lstStyle/>
          <a:p>
            <a:fld id="{4C16AE19-C562-4690-B994-B4FEBD0C61CE}" type="slidenum">
              <a:rPr lang="zh-TW" altLang="en-US" smtClean="0"/>
              <a:t>15</a:t>
            </a:fld>
            <a:endParaRPr lang="zh-TW" altLang="en-US"/>
          </a:p>
        </p:txBody>
      </p:sp>
      <p:sp>
        <p:nvSpPr>
          <p:cNvPr id="6" name="備忘稿版面配置區 5">
            <a:extLst>
              <a:ext uri="{FF2B5EF4-FFF2-40B4-BE49-F238E27FC236}">
                <a16:creationId xmlns:a16="http://schemas.microsoft.com/office/drawing/2014/main" id="{F7878878-41E7-4819-9BAF-A4D6B488EBAF}"/>
              </a:ext>
            </a:extLst>
          </p:cNvPr>
          <p:cNvSpPr>
            <a:spLocks noGrp="1"/>
          </p:cNvSpPr>
          <p:nvPr>
            <p:ph type="body" sz="quarter" idx="3"/>
          </p:nvPr>
        </p:nvSpPr>
        <p:spPr/>
        <p:txBody>
          <a:bodyPr/>
          <a:lstStyle/>
          <a:p>
            <a:endParaRPr lang="zh-TW" altLang="en-US"/>
          </a:p>
        </p:txBody>
      </p:sp>
    </p:spTree>
    <p:extLst>
      <p:ext uri="{BB962C8B-B14F-4D97-AF65-F5344CB8AC3E}">
        <p14:creationId xmlns:p14="http://schemas.microsoft.com/office/powerpoint/2010/main" val="20308322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4" name="投影片編號版面配置區 3"/>
          <p:cNvSpPr>
            <a:spLocks noGrp="1"/>
          </p:cNvSpPr>
          <p:nvPr>
            <p:ph type="sldNum" sz="quarter" idx="5"/>
          </p:nvPr>
        </p:nvSpPr>
        <p:spPr/>
        <p:txBody>
          <a:bodyPr/>
          <a:lstStyle/>
          <a:p>
            <a:fld id="{4C16AE19-C562-4690-B994-B4FEBD0C61CE}" type="slidenum">
              <a:rPr lang="zh-TW" altLang="en-US" smtClean="0"/>
              <a:t>16</a:t>
            </a:fld>
            <a:endParaRPr lang="zh-TW" altLang="en-US"/>
          </a:p>
        </p:txBody>
      </p:sp>
      <p:sp>
        <p:nvSpPr>
          <p:cNvPr id="6" name="備忘稿版面配置區 5">
            <a:extLst>
              <a:ext uri="{FF2B5EF4-FFF2-40B4-BE49-F238E27FC236}">
                <a16:creationId xmlns:a16="http://schemas.microsoft.com/office/drawing/2014/main" id="{7D529032-40AF-4B44-B827-E57FFEC49CDD}"/>
              </a:ext>
            </a:extLst>
          </p:cNvPr>
          <p:cNvSpPr>
            <a:spLocks noGrp="1"/>
          </p:cNvSpPr>
          <p:nvPr>
            <p:ph type="body" sz="quarter" idx="3"/>
          </p:nvPr>
        </p:nvSpPr>
        <p:spPr/>
        <p:txBody>
          <a:bodyPr/>
          <a:lstStyle/>
          <a:p>
            <a:endParaRPr lang="zh-TW" altLang="en-US"/>
          </a:p>
        </p:txBody>
      </p:sp>
    </p:spTree>
    <p:extLst>
      <p:ext uri="{BB962C8B-B14F-4D97-AF65-F5344CB8AC3E}">
        <p14:creationId xmlns:p14="http://schemas.microsoft.com/office/powerpoint/2010/main" val="21457636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4" name="投影片編號版面配置區 3"/>
          <p:cNvSpPr>
            <a:spLocks noGrp="1"/>
          </p:cNvSpPr>
          <p:nvPr>
            <p:ph type="sldNum" sz="quarter" idx="5"/>
          </p:nvPr>
        </p:nvSpPr>
        <p:spPr/>
        <p:txBody>
          <a:bodyPr/>
          <a:lstStyle/>
          <a:p>
            <a:fld id="{4C16AE19-C562-4690-B994-B4FEBD0C61CE}" type="slidenum">
              <a:rPr lang="zh-TW" altLang="en-US" smtClean="0"/>
              <a:t>17</a:t>
            </a:fld>
            <a:endParaRPr lang="zh-TW" altLang="en-US"/>
          </a:p>
        </p:txBody>
      </p:sp>
      <p:sp>
        <p:nvSpPr>
          <p:cNvPr id="6" name="備忘稿版面配置區 5">
            <a:extLst>
              <a:ext uri="{FF2B5EF4-FFF2-40B4-BE49-F238E27FC236}">
                <a16:creationId xmlns:a16="http://schemas.microsoft.com/office/drawing/2014/main" id="{818E1A71-1A41-4402-93D3-284A379CA7AA}"/>
              </a:ext>
            </a:extLst>
          </p:cNvPr>
          <p:cNvSpPr>
            <a:spLocks noGrp="1"/>
          </p:cNvSpPr>
          <p:nvPr>
            <p:ph type="body" sz="quarter" idx="3"/>
          </p:nvPr>
        </p:nvSpPr>
        <p:spPr/>
        <p:txBody>
          <a:bodyPr/>
          <a:lstStyle/>
          <a:p>
            <a:endParaRPr lang="zh-TW" altLang="en-US"/>
          </a:p>
        </p:txBody>
      </p:sp>
    </p:spTree>
    <p:extLst>
      <p:ext uri="{BB962C8B-B14F-4D97-AF65-F5344CB8AC3E}">
        <p14:creationId xmlns:p14="http://schemas.microsoft.com/office/powerpoint/2010/main" val="37964836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4" name="投影片編號版面配置區 3"/>
          <p:cNvSpPr>
            <a:spLocks noGrp="1"/>
          </p:cNvSpPr>
          <p:nvPr>
            <p:ph type="sldNum" sz="quarter" idx="5"/>
          </p:nvPr>
        </p:nvSpPr>
        <p:spPr/>
        <p:txBody>
          <a:bodyPr/>
          <a:lstStyle/>
          <a:p>
            <a:fld id="{4C16AE19-C562-4690-B994-B4FEBD0C61CE}" type="slidenum">
              <a:rPr lang="zh-TW" altLang="en-US" smtClean="0"/>
              <a:t>18</a:t>
            </a:fld>
            <a:endParaRPr lang="zh-TW" altLang="en-US"/>
          </a:p>
        </p:txBody>
      </p:sp>
      <p:sp>
        <p:nvSpPr>
          <p:cNvPr id="6" name="備忘稿版面配置區 5">
            <a:extLst>
              <a:ext uri="{FF2B5EF4-FFF2-40B4-BE49-F238E27FC236}">
                <a16:creationId xmlns:a16="http://schemas.microsoft.com/office/drawing/2014/main" id="{59EDF346-9C19-4DDC-B43A-1C89DD5B9DE7}"/>
              </a:ext>
            </a:extLst>
          </p:cNvPr>
          <p:cNvSpPr>
            <a:spLocks noGrp="1"/>
          </p:cNvSpPr>
          <p:nvPr>
            <p:ph type="body" sz="quarter" idx="3"/>
          </p:nvPr>
        </p:nvSpPr>
        <p:spPr/>
        <p:txBody>
          <a:bodyPr/>
          <a:lstStyle/>
          <a:p>
            <a:endParaRPr lang="zh-TW" altLang="en-US"/>
          </a:p>
        </p:txBody>
      </p:sp>
    </p:spTree>
    <p:extLst>
      <p:ext uri="{BB962C8B-B14F-4D97-AF65-F5344CB8AC3E}">
        <p14:creationId xmlns:p14="http://schemas.microsoft.com/office/powerpoint/2010/main" val="38550457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4" name="投影片編號版面配置區 3"/>
          <p:cNvSpPr>
            <a:spLocks noGrp="1"/>
          </p:cNvSpPr>
          <p:nvPr>
            <p:ph type="sldNum" sz="quarter" idx="5"/>
          </p:nvPr>
        </p:nvSpPr>
        <p:spPr/>
        <p:txBody>
          <a:bodyPr/>
          <a:lstStyle/>
          <a:p>
            <a:fld id="{4C16AE19-C562-4690-B994-B4FEBD0C61CE}" type="slidenum">
              <a:rPr lang="zh-TW" altLang="en-US" smtClean="0"/>
              <a:t>19</a:t>
            </a:fld>
            <a:endParaRPr lang="zh-TW" altLang="en-US"/>
          </a:p>
        </p:txBody>
      </p:sp>
    </p:spTree>
    <p:extLst>
      <p:ext uri="{BB962C8B-B14F-4D97-AF65-F5344CB8AC3E}">
        <p14:creationId xmlns:p14="http://schemas.microsoft.com/office/powerpoint/2010/main" val="84974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fld id="{4C16AE19-C562-4690-B994-B4FEBD0C61CE}" type="slidenum">
              <a:rPr lang="zh-TW" altLang="en-US" smtClean="0"/>
              <a:t>2</a:t>
            </a:fld>
            <a:endParaRPr lang="zh-TW" altLang="en-US"/>
          </a:p>
        </p:txBody>
      </p:sp>
    </p:spTree>
    <p:extLst>
      <p:ext uri="{BB962C8B-B14F-4D97-AF65-F5344CB8AC3E}">
        <p14:creationId xmlns:p14="http://schemas.microsoft.com/office/powerpoint/2010/main" val="28989305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4C16AE19-C562-4690-B994-B4FEBD0C61CE}" type="slidenum">
              <a:rPr lang="zh-TW" altLang="en-US" smtClean="0"/>
              <a:t>3</a:t>
            </a:fld>
            <a:endParaRPr lang="zh-TW" altLang="en-US"/>
          </a:p>
        </p:txBody>
      </p:sp>
    </p:spTree>
    <p:extLst>
      <p:ext uri="{BB962C8B-B14F-4D97-AF65-F5344CB8AC3E}">
        <p14:creationId xmlns:p14="http://schemas.microsoft.com/office/powerpoint/2010/main" val="11604877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4C16AE19-C562-4690-B994-B4FEBD0C61CE}" type="slidenum">
              <a:rPr lang="zh-TW" altLang="en-US" smtClean="0"/>
              <a:t>4</a:t>
            </a:fld>
            <a:endParaRPr lang="zh-TW" altLang="en-US"/>
          </a:p>
        </p:txBody>
      </p:sp>
    </p:spTree>
    <p:extLst>
      <p:ext uri="{BB962C8B-B14F-4D97-AF65-F5344CB8AC3E}">
        <p14:creationId xmlns:p14="http://schemas.microsoft.com/office/powerpoint/2010/main" val="3036613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4C16AE19-C562-4690-B994-B4FEBD0C61CE}" type="slidenum">
              <a:rPr lang="zh-TW" altLang="en-US" smtClean="0"/>
              <a:t>5</a:t>
            </a:fld>
            <a:endParaRPr lang="zh-TW" altLang="en-US"/>
          </a:p>
        </p:txBody>
      </p:sp>
    </p:spTree>
    <p:extLst>
      <p:ext uri="{BB962C8B-B14F-4D97-AF65-F5344CB8AC3E}">
        <p14:creationId xmlns:p14="http://schemas.microsoft.com/office/powerpoint/2010/main" val="3232820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4C16AE19-C562-4690-B994-B4FEBD0C61CE}" type="slidenum">
              <a:rPr lang="zh-TW" altLang="en-US" smtClean="0"/>
              <a:t>6</a:t>
            </a:fld>
            <a:endParaRPr lang="zh-TW" altLang="en-US"/>
          </a:p>
        </p:txBody>
      </p:sp>
    </p:spTree>
    <p:extLst>
      <p:ext uri="{BB962C8B-B14F-4D97-AF65-F5344CB8AC3E}">
        <p14:creationId xmlns:p14="http://schemas.microsoft.com/office/powerpoint/2010/main" val="16388348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4C16AE19-C562-4690-B994-B4FEBD0C61CE}" type="slidenum">
              <a:rPr lang="zh-TW" altLang="en-US" smtClean="0"/>
              <a:t>7</a:t>
            </a:fld>
            <a:endParaRPr lang="zh-TW" altLang="en-US"/>
          </a:p>
        </p:txBody>
      </p:sp>
    </p:spTree>
    <p:extLst>
      <p:ext uri="{BB962C8B-B14F-4D97-AF65-F5344CB8AC3E}">
        <p14:creationId xmlns:p14="http://schemas.microsoft.com/office/powerpoint/2010/main" val="28125413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4" name="投影片編號版面配置區 3"/>
          <p:cNvSpPr>
            <a:spLocks noGrp="1"/>
          </p:cNvSpPr>
          <p:nvPr>
            <p:ph type="sldNum" sz="quarter" idx="5"/>
          </p:nvPr>
        </p:nvSpPr>
        <p:spPr/>
        <p:txBody>
          <a:bodyPr/>
          <a:lstStyle/>
          <a:p>
            <a:fld id="{4C16AE19-C562-4690-B994-B4FEBD0C61CE}" type="slidenum">
              <a:rPr lang="zh-TW" altLang="en-US" smtClean="0"/>
              <a:t>8</a:t>
            </a:fld>
            <a:endParaRPr lang="zh-TW" altLang="en-US"/>
          </a:p>
        </p:txBody>
      </p:sp>
      <p:sp>
        <p:nvSpPr>
          <p:cNvPr id="6" name="備忘稿版面配置區 5">
            <a:extLst>
              <a:ext uri="{FF2B5EF4-FFF2-40B4-BE49-F238E27FC236}">
                <a16:creationId xmlns:a16="http://schemas.microsoft.com/office/drawing/2014/main" id="{2B78CFE9-8A80-4688-B51B-8F8399238132}"/>
              </a:ext>
            </a:extLst>
          </p:cNvPr>
          <p:cNvSpPr>
            <a:spLocks noGrp="1"/>
          </p:cNvSpPr>
          <p:nvPr>
            <p:ph type="body" sz="quarter" idx="3"/>
          </p:nvPr>
        </p:nvSpPr>
        <p:spPr/>
        <p:txBody>
          <a:bodyPr/>
          <a:lstStyle/>
          <a:p>
            <a:endParaRPr lang="zh-TW" altLang="en-US"/>
          </a:p>
        </p:txBody>
      </p:sp>
    </p:spTree>
    <p:extLst>
      <p:ext uri="{BB962C8B-B14F-4D97-AF65-F5344CB8AC3E}">
        <p14:creationId xmlns:p14="http://schemas.microsoft.com/office/powerpoint/2010/main" val="37861331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4" name="投影片編號版面配置區 3"/>
          <p:cNvSpPr>
            <a:spLocks noGrp="1"/>
          </p:cNvSpPr>
          <p:nvPr>
            <p:ph type="sldNum" sz="quarter" idx="5"/>
          </p:nvPr>
        </p:nvSpPr>
        <p:spPr/>
        <p:txBody>
          <a:bodyPr/>
          <a:lstStyle/>
          <a:p>
            <a:fld id="{4C16AE19-C562-4690-B994-B4FEBD0C61CE}" type="slidenum">
              <a:rPr lang="zh-TW" altLang="en-US" smtClean="0"/>
              <a:t>9</a:t>
            </a:fld>
            <a:endParaRPr lang="zh-TW" altLang="en-US"/>
          </a:p>
        </p:txBody>
      </p:sp>
      <p:sp>
        <p:nvSpPr>
          <p:cNvPr id="6" name="備忘稿版面配置區 5">
            <a:extLst>
              <a:ext uri="{FF2B5EF4-FFF2-40B4-BE49-F238E27FC236}">
                <a16:creationId xmlns:a16="http://schemas.microsoft.com/office/drawing/2014/main" id="{242F6D26-6015-477C-8F02-6FB0EAFBA2A2}"/>
              </a:ext>
            </a:extLst>
          </p:cNvPr>
          <p:cNvSpPr>
            <a:spLocks noGrp="1"/>
          </p:cNvSpPr>
          <p:nvPr>
            <p:ph type="body" sz="quarter" idx="3"/>
          </p:nvPr>
        </p:nvSpPr>
        <p:spPr/>
        <p:txBody>
          <a:bodyPr/>
          <a:lstStyle/>
          <a:p>
            <a:endParaRPr lang="zh-TW" altLang="en-US"/>
          </a:p>
        </p:txBody>
      </p:sp>
    </p:spTree>
    <p:extLst>
      <p:ext uri="{BB962C8B-B14F-4D97-AF65-F5344CB8AC3E}">
        <p14:creationId xmlns:p14="http://schemas.microsoft.com/office/powerpoint/2010/main" val="2712036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3A66CBF8-C71F-472B-A6F0-5AF7C9F4C064}" type="datetimeFigureOut">
              <a:rPr lang="zh-TW" altLang="en-US" smtClean="0"/>
              <a:t>2024/1/3</a:t>
            </a:fld>
            <a:endParaRPr lang="zh-TW" alt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zh-TW" alt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8F244C73-B507-4F90-8812-187D99FDE249}" type="slidenum">
              <a:rPr lang="zh-TW" altLang="en-US" smtClean="0"/>
              <a:t>‹#›</a:t>
            </a:fld>
            <a:endParaRPr lang="zh-TW" alt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10907997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3A66CBF8-C71F-472B-A6F0-5AF7C9F4C064}" type="datetimeFigureOut">
              <a:rPr lang="zh-TW" altLang="en-US" smtClean="0"/>
              <a:t>2024/1/3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8F244C73-B507-4F90-8812-187D99FDE249}" type="slidenum">
              <a:rPr lang="zh-TW" altLang="en-US" smtClean="0"/>
              <a:t>‹#›</a:t>
            </a:fld>
            <a:endParaRPr lang="zh-TW" altLang="en-US"/>
          </a:p>
        </p:txBody>
      </p:sp>
    </p:spTree>
    <p:extLst>
      <p:ext uri="{BB962C8B-B14F-4D97-AF65-F5344CB8AC3E}">
        <p14:creationId xmlns:p14="http://schemas.microsoft.com/office/powerpoint/2010/main" val="2406339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3A66CBF8-C71F-472B-A6F0-5AF7C9F4C064}" type="datetimeFigureOut">
              <a:rPr lang="zh-TW" altLang="en-US" smtClean="0"/>
              <a:t>2024/1/3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8F244C73-B507-4F90-8812-187D99FDE249}" type="slidenum">
              <a:rPr lang="zh-TW" altLang="en-US" smtClean="0"/>
              <a:t>‹#›</a:t>
            </a:fld>
            <a:endParaRPr lang="zh-TW" altLang="en-US"/>
          </a:p>
        </p:txBody>
      </p:sp>
    </p:spTree>
    <p:extLst>
      <p:ext uri="{BB962C8B-B14F-4D97-AF65-F5344CB8AC3E}">
        <p14:creationId xmlns:p14="http://schemas.microsoft.com/office/powerpoint/2010/main" val="4252619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3A66CBF8-C71F-472B-A6F0-5AF7C9F4C064}" type="datetimeFigureOut">
              <a:rPr lang="zh-TW" altLang="en-US" smtClean="0"/>
              <a:t>2024/1/3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8F244C73-B507-4F90-8812-187D99FDE249}" type="slidenum">
              <a:rPr lang="zh-TW" altLang="en-US" smtClean="0"/>
              <a:t>‹#›</a:t>
            </a:fld>
            <a:endParaRPr lang="zh-TW" altLang="en-US"/>
          </a:p>
        </p:txBody>
      </p:sp>
    </p:spTree>
    <p:extLst>
      <p:ext uri="{BB962C8B-B14F-4D97-AF65-F5344CB8AC3E}">
        <p14:creationId xmlns:p14="http://schemas.microsoft.com/office/powerpoint/2010/main" val="3718981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3A66CBF8-C71F-472B-A6F0-5AF7C9F4C064}" type="datetimeFigureOut">
              <a:rPr lang="zh-TW" altLang="en-US" smtClean="0"/>
              <a:t>2024/1/3</a:t>
            </a:fld>
            <a:endParaRPr lang="zh-TW" alt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zh-TW" alt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8F244C73-B507-4F90-8812-187D99FDE249}" type="slidenum">
              <a:rPr lang="zh-TW" altLang="en-US" smtClean="0"/>
              <a:t>‹#›</a:t>
            </a:fld>
            <a:endParaRPr lang="zh-TW" alt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416850242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zh-TW" altLang="en-US"/>
              <a:t>按一下以編輯母片標題樣式</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3A66CBF8-C71F-472B-A6F0-5AF7C9F4C064}" type="datetimeFigureOut">
              <a:rPr lang="zh-TW" altLang="en-US" smtClean="0"/>
              <a:t>2024/1/3</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8F244C73-B507-4F90-8812-187D99FDE249}" type="slidenum">
              <a:rPr lang="zh-TW" altLang="en-US" smtClean="0"/>
              <a:t>‹#›</a:t>
            </a:fld>
            <a:endParaRPr lang="zh-TW" altLang="en-US"/>
          </a:p>
        </p:txBody>
      </p:sp>
    </p:spTree>
    <p:extLst>
      <p:ext uri="{BB962C8B-B14F-4D97-AF65-F5344CB8AC3E}">
        <p14:creationId xmlns:p14="http://schemas.microsoft.com/office/powerpoint/2010/main" val="3728841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3A66CBF8-C71F-472B-A6F0-5AF7C9F4C064}" type="datetimeFigureOut">
              <a:rPr lang="zh-TW" altLang="en-US" smtClean="0"/>
              <a:t>2024/1/3</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8F244C73-B507-4F90-8812-187D99FDE249}" type="slidenum">
              <a:rPr lang="zh-TW" altLang="en-US" smtClean="0"/>
              <a:t>‹#›</a:t>
            </a:fld>
            <a:endParaRPr lang="zh-TW" altLang="en-US"/>
          </a:p>
        </p:txBody>
      </p:sp>
    </p:spTree>
    <p:extLst>
      <p:ext uri="{BB962C8B-B14F-4D97-AF65-F5344CB8AC3E}">
        <p14:creationId xmlns:p14="http://schemas.microsoft.com/office/powerpoint/2010/main" val="1457439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3A66CBF8-C71F-472B-A6F0-5AF7C9F4C064}" type="datetimeFigureOut">
              <a:rPr lang="zh-TW" altLang="en-US" smtClean="0"/>
              <a:t>2024/1/3</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8F244C73-B507-4F90-8812-187D99FDE249}" type="slidenum">
              <a:rPr lang="zh-TW" altLang="en-US" smtClean="0"/>
              <a:t>‹#›</a:t>
            </a:fld>
            <a:endParaRPr lang="zh-TW" altLang="en-US"/>
          </a:p>
        </p:txBody>
      </p:sp>
    </p:spTree>
    <p:extLst>
      <p:ext uri="{BB962C8B-B14F-4D97-AF65-F5344CB8AC3E}">
        <p14:creationId xmlns:p14="http://schemas.microsoft.com/office/powerpoint/2010/main" val="2928285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66CBF8-C71F-472B-A6F0-5AF7C9F4C064}" type="datetimeFigureOut">
              <a:rPr lang="zh-TW" altLang="en-US" smtClean="0"/>
              <a:t>2024/1/3</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8F244C73-B507-4F90-8812-187D99FDE249}" type="slidenum">
              <a:rPr lang="zh-TW" altLang="en-US" smtClean="0"/>
              <a:t>‹#›</a:t>
            </a:fld>
            <a:endParaRPr lang="zh-TW" altLang="en-US"/>
          </a:p>
        </p:txBody>
      </p:sp>
    </p:spTree>
    <p:extLst>
      <p:ext uri="{BB962C8B-B14F-4D97-AF65-F5344CB8AC3E}">
        <p14:creationId xmlns:p14="http://schemas.microsoft.com/office/powerpoint/2010/main" val="3358755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A66CBF8-C71F-472B-A6F0-5AF7C9F4C064}" type="datetimeFigureOut">
              <a:rPr lang="zh-TW" altLang="en-US" smtClean="0"/>
              <a:t>2024/1/3</a:t>
            </a:fld>
            <a:endParaRPr lang="zh-TW" alt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zh-TW" alt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8F244C73-B507-4F90-8812-187D99FDE249}" type="slidenum">
              <a:rPr lang="zh-TW" altLang="en-US" smtClean="0"/>
              <a:t>‹#›</a:t>
            </a:fld>
            <a:endParaRPr lang="zh-TW" alt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60754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A66CBF8-C71F-472B-A6F0-5AF7C9F4C064}" type="datetimeFigureOut">
              <a:rPr lang="zh-TW" altLang="en-US" smtClean="0"/>
              <a:t>2024/1/3</a:t>
            </a:fld>
            <a:endParaRPr lang="zh-TW" alt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zh-TW" alt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8F244C73-B507-4F90-8812-187D99FDE249}" type="slidenum">
              <a:rPr lang="zh-TW" altLang="en-US" smtClean="0"/>
              <a:t>‹#›</a:t>
            </a:fld>
            <a:endParaRPr lang="zh-TW" alt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59800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3A66CBF8-C71F-472B-A6F0-5AF7C9F4C064}" type="datetimeFigureOut">
              <a:rPr lang="zh-TW" altLang="en-US" smtClean="0"/>
              <a:t>2024/1/3</a:t>
            </a:fld>
            <a:endParaRPr lang="zh-TW" alt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zh-TW" alt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8F244C73-B507-4F90-8812-187D99FDE249}" type="slidenum">
              <a:rPr lang="zh-TW" altLang="en-US" smtClean="0"/>
              <a:t>‹#›</a:t>
            </a:fld>
            <a:endParaRPr lang="zh-TW" alt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92380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6.xml"/><Relationship Id="rId5" Type="http://schemas.openxmlformats.org/officeDocument/2006/relationships/image" Target="../media/image8.png"/><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E9EB7FB-0EE3-4A99-BAE8-BCA128563694}"/>
              </a:ext>
            </a:extLst>
          </p:cNvPr>
          <p:cNvSpPr>
            <a:spLocks noGrp="1"/>
          </p:cNvSpPr>
          <p:nvPr>
            <p:ph type="ctrTitle"/>
          </p:nvPr>
        </p:nvSpPr>
        <p:spPr/>
        <p:txBody>
          <a:bodyPr/>
          <a:lstStyle/>
          <a:p>
            <a:r>
              <a:rPr lang="en-US" altLang="zh-TW" sz="3200" dirty="0" err="1"/>
              <a:t>GaussianDreamer</a:t>
            </a:r>
            <a:r>
              <a:rPr lang="en-US" altLang="zh-TW" sz="3200" dirty="0"/>
              <a:t>: Fast Generation from Text to 3D Gaussians</a:t>
            </a:r>
            <a:br>
              <a:rPr lang="en-US" altLang="zh-TW" sz="3200" dirty="0"/>
            </a:br>
            <a:r>
              <a:rPr lang="en-US" altLang="zh-TW" sz="3200" dirty="0"/>
              <a:t>by Bridging 2D and 3D Diffusion Models</a:t>
            </a:r>
            <a:endParaRPr lang="zh-TW" altLang="en-US" sz="3200" dirty="0"/>
          </a:p>
        </p:txBody>
      </p:sp>
      <p:sp>
        <p:nvSpPr>
          <p:cNvPr id="3" name="副標題 2">
            <a:extLst>
              <a:ext uri="{FF2B5EF4-FFF2-40B4-BE49-F238E27FC236}">
                <a16:creationId xmlns:a16="http://schemas.microsoft.com/office/drawing/2014/main" id="{7DEED107-485B-4755-85A6-C3616DC3B78D}"/>
              </a:ext>
            </a:extLst>
          </p:cNvPr>
          <p:cNvSpPr>
            <a:spLocks noGrp="1"/>
          </p:cNvSpPr>
          <p:nvPr>
            <p:ph type="subTitle" idx="1"/>
          </p:nvPr>
        </p:nvSpPr>
        <p:spPr/>
        <p:txBody>
          <a:bodyPr/>
          <a:lstStyle/>
          <a:p>
            <a:endParaRPr lang="en-US" altLang="zh-TW" dirty="0"/>
          </a:p>
          <a:p>
            <a:r>
              <a:rPr lang="zh-TW" altLang="en-US" dirty="0"/>
              <a:t>                                                                              莊卓彥</a:t>
            </a:r>
          </a:p>
        </p:txBody>
      </p:sp>
    </p:spTree>
    <p:extLst>
      <p:ext uri="{BB962C8B-B14F-4D97-AF65-F5344CB8AC3E}">
        <p14:creationId xmlns:p14="http://schemas.microsoft.com/office/powerpoint/2010/main" val="2502760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030B36-0DD1-4E3D-B5C1-FF1A89F4C8F9}"/>
              </a:ext>
            </a:extLst>
          </p:cNvPr>
          <p:cNvSpPr>
            <a:spLocks noGrp="1"/>
          </p:cNvSpPr>
          <p:nvPr>
            <p:ph type="title"/>
          </p:nvPr>
        </p:nvSpPr>
        <p:spPr>
          <a:xfrm>
            <a:off x="1371600" y="685800"/>
            <a:ext cx="9601200" cy="725750"/>
          </a:xfrm>
        </p:spPr>
        <p:txBody>
          <a:bodyPr>
            <a:normAutofit/>
          </a:bodyPr>
          <a:lstStyle/>
          <a:p>
            <a:r>
              <a:rPr lang="en-US" altLang="zh-TW" dirty="0"/>
              <a:t>Method(3)</a:t>
            </a:r>
          </a:p>
        </p:txBody>
      </p:sp>
      <p:sp>
        <p:nvSpPr>
          <p:cNvPr id="4" name="標題 1">
            <a:extLst>
              <a:ext uri="{FF2B5EF4-FFF2-40B4-BE49-F238E27FC236}">
                <a16:creationId xmlns:a16="http://schemas.microsoft.com/office/drawing/2014/main" id="{0A6F33C2-173F-43A2-92E7-4C78E9FDEBBF}"/>
              </a:ext>
            </a:extLst>
          </p:cNvPr>
          <p:cNvSpPr txBox="1">
            <a:spLocks/>
          </p:cNvSpPr>
          <p:nvPr/>
        </p:nvSpPr>
        <p:spPr>
          <a:xfrm>
            <a:off x="1371600" y="1695635"/>
            <a:ext cx="9601200" cy="4476565"/>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endParaRPr lang="zh-TW" altLang="en-US" dirty="0"/>
          </a:p>
        </p:txBody>
      </p:sp>
      <p:sp>
        <p:nvSpPr>
          <p:cNvPr id="3" name="矩形 2">
            <a:extLst>
              <a:ext uri="{FF2B5EF4-FFF2-40B4-BE49-F238E27FC236}">
                <a16:creationId xmlns:a16="http://schemas.microsoft.com/office/drawing/2014/main" id="{743CC0F4-5166-4090-B6B4-E0E9F3339B15}"/>
              </a:ext>
            </a:extLst>
          </p:cNvPr>
          <p:cNvSpPr/>
          <p:nvPr/>
        </p:nvSpPr>
        <p:spPr>
          <a:xfrm>
            <a:off x="1447800" y="1859157"/>
            <a:ext cx="10647744" cy="4524315"/>
          </a:xfrm>
          <a:prstGeom prst="rect">
            <a:avLst/>
          </a:prstGeom>
        </p:spPr>
        <p:txBody>
          <a:bodyPr wrap="square">
            <a:spAutoFit/>
          </a:bodyPr>
          <a:lstStyle/>
          <a:p>
            <a:r>
              <a:rPr lang="en-US" altLang="zh-TW" sz="2400" dirty="0"/>
              <a:t>Overall Framework</a:t>
            </a:r>
          </a:p>
          <a:p>
            <a:endParaRPr lang="en-US" altLang="zh-TW" sz="2400" dirty="0"/>
          </a:p>
          <a:p>
            <a:r>
              <a:rPr lang="en-US" altLang="zh-TW" sz="2400" dirty="0"/>
              <a:t>The overall framework consists of two parts: initialization with 3D diffusion model priors and optimization with the 2D diffusion model. For initialization with 3D diffusion model priors, 3D diffusion models F</a:t>
            </a:r>
            <a:r>
              <a:rPr lang="en-US" altLang="zh-TW" dirty="0"/>
              <a:t>3D</a:t>
            </a:r>
            <a:r>
              <a:rPr lang="en-US" altLang="zh-TW" sz="2400" dirty="0"/>
              <a:t> are used, instantiated with text-to-3D and text-to-motion diffusion models, to generate a triangle mesh based on the text prompt. The generated point clouds are then used to initialize the 3D Gaussians </a:t>
            </a:r>
            <a:r>
              <a:rPr lang="en-US" altLang="zh-TW" sz="2400" dirty="0" err="1"/>
              <a:t>θb</a:t>
            </a:r>
            <a:r>
              <a:rPr lang="en-US" altLang="zh-TW" sz="2400" dirty="0"/>
              <a:t> after noisy point growing and color perturbation. For better quality, the 2D diffusion model F</a:t>
            </a:r>
            <a:r>
              <a:rPr lang="en-US" altLang="zh-TW" sz="1600" dirty="0"/>
              <a:t>2D</a:t>
            </a:r>
            <a:r>
              <a:rPr lang="en-US" altLang="zh-TW" sz="2400" dirty="0"/>
              <a:t> is utilized to further optimize the initialized 3D Gaussians </a:t>
            </a:r>
            <a:r>
              <a:rPr lang="en-US" altLang="zh-TW" sz="2400" dirty="0" err="1"/>
              <a:t>θb</a:t>
            </a:r>
            <a:r>
              <a:rPr lang="en-US" altLang="zh-TW" sz="2400" dirty="0"/>
              <a:t> via SDS with prompts, resulting in the final 3D Gaussians </a:t>
            </a:r>
            <a:r>
              <a:rPr lang="en-US" altLang="zh-TW" sz="2400" dirty="0" err="1"/>
              <a:t>θf</a:t>
            </a:r>
            <a:r>
              <a:rPr lang="en-US" altLang="zh-TW" sz="2400" dirty="0"/>
              <a:t>. The target instance can be rendered in real time by splatting the generated Gaussians.</a:t>
            </a:r>
          </a:p>
        </p:txBody>
      </p:sp>
    </p:spTree>
    <p:extLst>
      <p:ext uri="{BB962C8B-B14F-4D97-AF65-F5344CB8AC3E}">
        <p14:creationId xmlns:p14="http://schemas.microsoft.com/office/powerpoint/2010/main" val="34600675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030B36-0DD1-4E3D-B5C1-FF1A89F4C8F9}"/>
              </a:ext>
            </a:extLst>
          </p:cNvPr>
          <p:cNvSpPr>
            <a:spLocks noGrp="1"/>
          </p:cNvSpPr>
          <p:nvPr>
            <p:ph type="title"/>
          </p:nvPr>
        </p:nvSpPr>
        <p:spPr>
          <a:xfrm>
            <a:off x="1371600" y="685800"/>
            <a:ext cx="9601200" cy="725750"/>
          </a:xfrm>
        </p:spPr>
        <p:txBody>
          <a:bodyPr>
            <a:normAutofit/>
          </a:bodyPr>
          <a:lstStyle/>
          <a:p>
            <a:r>
              <a:rPr lang="en-US" altLang="zh-TW" dirty="0"/>
              <a:t>Method(4)</a:t>
            </a:r>
          </a:p>
        </p:txBody>
      </p:sp>
      <p:sp>
        <p:nvSpPr>
          <p:cNvPr id="4" name="標題 1">
            <a:extLst>
              <a:ext uri="{FF2B5EF4-FFF2-40B4-BE49-F238E27FC236}">
                <a16:creationId xmlns:a16="http://schemas.microsoft.com/office/drawing/2014/main" id="{0A6F33C2-173F-43A2-92E7-4C78E9FDEBBF}"/>
              </a:ext>
            </a:extLst>
          </p:cNvPr>
          <p:cNvSpPr txBox="1">
            <a:spLocks/>
          </p:cNvSpPr>
          <p:nvPr/>
        </p:nvSpPr>
        <p:spPr>
          <a:xfrm>
            <a:off x="1371600" y="1695635"/>
            <a:ext cx="9601200" cy="4476565"/>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endParaRPr lang="zh-TW" altLang="en-US" dirty="0"/>
          </a:p>
        </p:txBody>
      </p:sp>
      <p:sp>
        <p:nvSpPr>
          <p:cNvPr id="3" name="矩形 2">
            <a:extLst>
              <a:ext uri="{FF2B5EF4-FFF2-40B4-BE49-F238E27FC236}">
                <a16:creationId xmlns:a16="http://schemas.microsoft.com/office/drawing/2014/main" id="{743CC0F4-5166-4090-B6B4-E0E9F3339B15}"/>
              </a:ext>
            </a:extLst>
          </p:cNvPr>
          <p:cNvSpPr/>
          <p:nvPr/>
        </p:nvSpPr>
        <p:spPr>
          <a:xfrm>
            <a:off x="1447800" y="1859157"/>
            <a:ext cx="10647744" cy="3877985"/>
          </a:xfrm>
          <a:prstGeom prst="rect">
            <a:avLst/>
          </a:prstGeom>
        </p:spPr>
        <p:txBody>
          <a:bodyPr wrap="square">
            <a:spAutoFit/>
          </a:bodyPr>
          <a:lstStyle/>
          <a:p>
            <a:r>
              <a:rPr lang="en-US" altLang="zh-TW" sz="2400" dirty="0"/>
              <a:t>Gaussian Initialization with 3D Diffusion Model Priors</a:t>
            </a:r>
          </a:p>
          <a:p>
            <a:endParaRPr lang="en-US" altLang="zh-TW" sz="2400" dirty="0"/>
          </a:p>
          <a:p>
            <a:r>
              <a:rPr lang="en-US" altLang="zh-TW" dirty="0"/>
              <a:t>This section focuses on initializing the 3D Gaussians with 3D diffusion model priors. Two types of 3D diffusion models are employed to generate 3D assets: text-to-3D and text-to-motion diffusion models.</a:t>
            </a:r>
          </a:p>
          <a:p>
            <a:endParaRPr lang="en-US" altLang="zh-TW" sz="2400" dirty="0"/>
          </a:p>
          <a:p>
            <a:r>
              <a:rPr lang="en-US" altLang="zh-TW" sz="2000" dirty="0"/>
              <a:t>Text-to-3D Diffusion Model: Text-based 3D generation models use multi-layer </a:t>
            </a:r>
            <a:r>
              <a:rPr lang="en-US" altLang="zh-TW" sz="2000" dirty="0" err="1"/>
              <a:t>perceptrons</a:t>
            </a:r>
            <a:r>
              <a:rPr lang="en-US" altLang="zh-TW" sz="2000" dirty="0"/>
              <a:t> (MLPs) to predict SDF values and texture colors. The triangle mesh is constructed by querying SDF values at vertices, and texture colors are obtained for each vertex. These vertices and colors are converted into point clouds after which noisy point growing and color perturbation are applied to improve initialization quality.</a:t>
            </a:r>
          </a:p>
          <a:p>
            <a:endParaRPr lang="en-US" altLang="zh-TW" sz="2000" dirty="0"/>
          </a:p>
          <a:p>
            <a:endParaRPr lang="en-US" altLang="zh-TW" dirty="0"/>
          </a:p>
        </p:txBody>
      </p:sp>
    </p:spTree>
    <p:extLst>
      <p:ext uri="{BB962C8B-B14F-4D97-AF65-F5344CB8AC3E}">
        <p14:creationId xmlns:p14="http://schemas.microsoft.com/office/powerpoint/2010/main" val="2756920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030B36-0DD1-4E3D-B5C1-FF1A89F4C8F9}"/>
              </a:ext>
            </a:extLst>
          </p:cNvPr>
          <p:cNvSpPr>
            <a:spLocks noGrp="1"/>
          </p:cNvSpPr>
          <p:nvPr>
            <p:ph type="title"/>
          </p:nvPr>
        </p:nvSpPr>
        <p:spPr>
          <a:xfrm>
            <a:off x="1371600" y="685800"/>
            <a:ext cx="9601200" cy="725750"/>
          </a:xfrm>
        </p:spPr>
        <p:txBody>
          <a:bodyPr>
            <a:normAutofit/>
          </a:bodyPr>
          <a:lstStyle/>
          <a:p>
            <a:r>
              <a:rPr lang="en-US" altLang="zh-TW" dirty="0"/>
              <a:t>Method(5)</a:t>
            </a:r>
          </a:p>
        </p:txBody>
      </p:sp>
      <p:sp>
        <p:nvSpPr>
          <p:cNvPr id="4" name="標題 1">
            <a:extLst>
              <a:ext uri="{FF2B5EF4-FFF2-40B4-BE49-F238E27FC236}">
                <a16:creationId xmlns:a16="http://schemas.microsoft.com/office/drawing/2014/main" id="{0A6F33C2-173F-43A2-92E7-4C78E9FDEBBF}"/>
              </a:ext>
            </a:extLst>
          </p:cNvPr>
          <p:cNvSpPr txBox="1">
            <a:spLocks/>
          </p:cNvSpPr>
          <p:nvPr/>
        </p:nvSpPr>
        <p:spPr>
          <a:xfrm>
            <a:off x="1371600" y="1695635"/>
            <a:ext cx="9601200" cy="4476565"/>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endParaRPr lang="zh-TW" altLang="en-US" dirty="0"/>
          </a:p>
        </p:txBody>
      </p:sp>
      <p:sp>
        <p:nvSpPr>
          <p:cNvPr id="3" name="矩形 2">
            <a:extLst>
              <a:ext uri="{FF2B5EF4-FFF2-40B4-BE49-F238E27FC236}">
                <a16:creationId xmlns:a16="http://schemas.microsoft.com/office/drawing/2014/main" id="{743CC0F4-5166-4090-B6B4-E0E9F3339B15}"/>
              </a:ext>
            </a:extLst>
          </p:cNvPr>
          <p:cNvSpPr/>
          <p:nvPr/>
        </p:nvSpPr>
        <p:spPr>
          <a:xfrm>
            <a:off x="1447800" y="1859157"/>
            <a:ext cx="10647744" cy="2646878"/>
          </a:xfrm>
          <a:prstGeom prst="rect">
            <a:avLst/>
          </a:prstGeom>
        </p:spPr>
        <p:txBody>
          <a:bodyPr wrap="square">
            <a:spAutoFit/>
          </a:bodyPr>
          <a:lstStyle/>
          <a:p>
            <a:r>
              <a:rPr lang="en-US" altLang="zh-TW" sz="2400" dirty="0"/>
              <a:t>Gaussian Initialization with 3D Diffusion Model Priors</a:t>
            </a:r>
          </a:p>
          <a:p>
            <a:endParaRPr lang="en-US" altLang="zh-TW" sz="2400" dirty="0"/>
          </a:p>
          <a:p>
            <a:endParaRPr lang="en-US" altLang="zh-TW" sz="2000" dirty="0"/>
          </a:p>
          <a:p>
            <a:r>
              <a:rPr lang="en-US" altLang="zh-TW" sz="2000" dirty="0"/>
              <a:t>Text-to-Motion Diffusion Model: A sequence of human body motions is generated from text, and a human pose matching the given text is selected. This pose is converted into the SMPL model, represented as a triangle mesh. The mesh is then converted into point clouds, and noisy point growing and color perturbation are applied to enhance initialization quality.</a:t>
            </a:r>
          </a:p>
          <a:p>
            <a:endParaRPr lang="en-US" altLang="zh-TW" dirty="0"/>
          </a:p>
        </p:txBody>
      </p:sp>
      <p:pic>
        <p:nvPicPr>
          <p:cNvPr id="5" name="圖片 4">
            <a:extLst>
              <a:ext uri="{FF2B5EF4-FFF2-40B4-BE49-F238E27FC236}">
                <a16:creationId xmlns:a16="http://schemas.microsoft.com/office/drawing/2014/main" id="{75A6E4E1-870E-4312-88DF-FC76FE01E174}"/>
              </a:ext>
            </a:extLst>
          </p:cNvPr>
          <p:cNvPicPr>
            <a:picLocks noChangeAspect="1"/>
          </p:cNvPicPr>
          <p:nvPr/>
        </p:nvPicPr>
        <p:blipFill>
          <a:blip r:embed="rId3"/>
          <a:stretch>
            <a:fillRect/>
          </a:stretch>
        </p:blipFill>
        <p:spPr>
          <a:xfrm>
            <a:off x="1371600" y="4451824"/>
            <a:ext cx="4125693" cy="2167983"/>
          </a:xfrm>
          <a:prstGeom prst="rect">
            <a:avLst/>
          </a:prstGeom>
        </p:spPr>
      </p:pic>
    </p:spTree>
    <p:extLst>
      <p:ext uri="{BB962C8B-B14F-4D97-AF65-F5344CB8AC3E}">
        <p14:creationId xmlns:p14="http://schemas.microsoft.com/office/powerpoint/2010/main" val="3243452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030B36-0DD1-4E3D-B5C1-FF1A89F4C8F9}"/>
              </a:ext>
            </a:extLst>
          </p:cNvPr>
          <p:cNvSpPr>
            <a:spLocks noGrp="1"/>
          </p:cNvSpPr>
          <p:nvPr>
            <p:ph type="title"/>
          </p:nvPr>
        </p:nvSpPr>
        <p:spPr>
          <a:xfrm>
            <a:off x="1371600" y="685800"/>
            <a:ext cx="9601200" cy="725750"/>
          </a:xfrm>
        </p:spPr>
        <p:txBody>
          <a:bodyPr>
            <a:normAutofit/>
          </a:bodyPr>
          <a:lstStyle/>
          <a:p>
            <a:r>
              <a:rPr lang="en-US" altLang="zh-TW" dirty="0"/>
              <a:t>Method(6)</a:t>
            </a:r>
          </a:p>
        </p:txBody>
      </p:sp>
      <p:sp>
        <p:nvSpPr>
          <p:cNvPr id="4" name="標題 1">
            <a:extLst>
              <a:ext uri="{FF2B5EF4-FFF2-40B4-BE49-F238E27FC236}">
                <a16:creationId xmlns:a16="http://schemas.microsoft.com/office/drawing/2014/main" id="{0A6F33C2-173F-43A2-92E7-4C78E9FDEBBF}"/>
              </a:ext>
            </a:extLst>
          </p:cNvPr>
          <p:cNvSpPr txBox="1">
            <a:spLocks/>
          </p:cNvSpPr>
          <p:nvPr/>
        </p:nvSpPr>
        <p:spPr>
          <a:xfrm>
            <a:off x="1371600" y="1695635"/>
            <a:ext cx="9601200" cy="4476565"/>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endParaRPr lang="zh-TW" altLang="en-US" dirty="0"/>
          </a:p>
        </p:txBody>
      </p:sp>
      <p:sp>
        <p:nvSpPr>
          <p:cNvPr id="3" name="矩形 2">
            <a:extLst>
              <a:ext uri="{FF2B5EF4-FFF2-40B4-BE49-F238E27FC236}">
                <a16:creationId xmlns:a16="http://schemas.microsoft.com/office/drawing/2014/main" id="{743CC0F4-5166-4090-B6B4-E0E9F3339B15}"/>
              </a:ext>
            </a:extLst>
          </p:cNvPr>
          <p:cNvSpPr/>
          <p:nvPr/>
        </p:nvSpPr>
        <p:spPr>
          <a:xfrm>
            <a:off x="1447800" y="1859157"/>
            <a:ext cx="10647744" cy="2677656"/>
          </a:xfrm>
          <a:prstGeom prst="rect">
            <a:avLst/>
          </a:prstGeom>
        </p:spPr>
        <p:txBody>
          <a:bodyPr wrap="square">
            <a:spAutoFit/>
          </a:bodyPr>
          <a:lstStyle/>
          <a:p>
            <a:r>
              <a:rPr lang="en-US" altLang="zh-TW" sz="2400" dirty="0"/>
              <a:t>Optimization with the 2D Diffusion Model</a:t>
            </a:r>
          </a:p>
          <a:p>
            <a:endParaRPr lang="en-US" altLang="zh-TW" sz="2400" dirty="0"/>
          </a:p>
          <a:p>
            <a:r>
              <a:rPr lang="en-US" altLang="zh-TW" sz="2400" dirty="0"/>
              <a:t>To enrich details and improve the quality of the 3D asset, the 3D Gaussians initialized with 3D diffusion model priors are further optimized using the 2D diffusion model F2D. The Score Distillation Sampling (SDS) loss is employed for optimization, and the final 3D instance </a:t>
            </a:r>
            <a:r>
              <a:rPr lang="en-US" altLang="zh-TW" sz="2400" dirty="0" err="1"/>
              <a:t>θf</a:t>
            </a:r>
            <a:r>
              <a:rPr lang="en-US" altLang="zh-TW" sz="2400" dirty="0"/>
              <a:t> achieves high quality and fidelity on top of the 3D consistency provided by the 3D diffusion model F3D.</a:t>
            </a:r>
            <a:endParaRPr lang="en-US" altLang="zh-TW" sz="2000" dirty="0"/>
          </a:p>
        </p:txBody>
      </p:sp>
    </p:spTree>
    <p:extLst>
      <p:ext uri="{BB962C8B-B14F-4D97-AF65-F5344CB8AC3E}">
        <p14:creationId xmlns:p14="http://schemas.microsoft.com/office/powerpoint/2010/main" val="502594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030B36-0DD1-4E3D-B5C1-FF1A89F4C8F9}"/>
              </a:ext>
            </a:extLst>
          </p:cNvPr>
          <p:cNvSpPr>
            <a:spLocks noGrp="1"/>
          </p:cNvSpPr>
          <p:nvPr>
            <p:ph type="title"/>
          </p:nvPr>
        </p:nvSpPr>
        <p:spPr>
          <a:xfrm>
            <a:off x="1371600" y="685800"/>
            <a:ext cx="9601200" cy="725750"/>
          </a:xfrm>
        </p:spPr>
        <p:txBody>
          <a:bodyPr>
            <a:normAutofit/>
          </a:bodyPr>
          <a:lstStyle/>
          <a:p>
            <a:r>
              <a:rPr lang="en-US" altLang="zh-TW" dirty="0"/>
              <a:t>Experiments(1)</a:t>
            </a:r>
          </a:p>
        </p:txBody>
      </p:sp>
      <p:sp>
        <p:nvSpPr>
          <p:cNvPr id="4" name="標題 1">
            <a:extLst>
              <a:ext uri="{FF2B5EF4-FFF2-40B4-BE49-F238E27FC236}">
                <a16:creationId xmlns:a16="http://schemas.microsoft.com/office/drawing/2014/main" id="{0A6F33C2-173F-43A2-92E7-4C78E9FDEBBF}"/>
              </a:ext>
            </a:extLst>
          </p:cNvPr>
          <p:cNvSpPr txBox="1">
            <a:spLocks/>
          </p:cNvSpPr>
          <p:nvPr/>
        </p:nvSpPr>
        <p:spPr>
          <a:xfrm>
            <a:off x="1371600" y="1695635"/>
            <a:ext cx="9601200" cy="4476565"/>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endParaRPr lang="zh-TW" altLang="en-US" dirty="0"/>
          </a:p>
        </p:txBody>
      </p:sp>
      <p:sp>
        <p:nvSpPr>
          <p:cNvPr id="3" name="矩形 2">
            <a:extLst>
              <a:ext uri="{FF2B5EF4-FFF2-40B4-BE49-F238E27FC236}">
                <a16:creationId xmlns:a16="http://schemas.microsoft.com/office/drawing/2014/main" id="{743CC0F4-5166-4090-B6B4-E0E9F3339B15}"/>
              </a:ext>
            </a:extLst>
          </p:cNvPr>
          <p:cNvSpPr/>
          <p:nvPr/>
        </p:nvSpPr>
        <p:spPr>
          <a:xfrm>
            <a:off x="1447800" y="1859157"/>
            <a:ext cx="10647744" cy="4154984"/>
          </a:xfrm>
          <a:prstGeom prst="rect">
            <a:avLst/>
          </a:prstGeom>
        </p:spPr>
        <p:txBody>
          <a:bodyPr wrap="square">
            <a:spAutoFit/>
          </a:bodyPr>
          <a:lstStyle/>
          <a:p>
            <a:r>
              <a:rPr lang="en-US" altLang="zh-TW" sz="2400" b="1" dirty="0"/>
              <a:t>Implementation Details (Sec. 4.1): </a:t>
            </a:r>
          </a:p>
          <a:p>
            <a:r>
              <a:rPr lang="en-US" altLang="zh-TW" sz="2400" dirty="0"/>
              <a:t>This part discusses the technical implementation details of the method.</a:t>
            </a:r>
          </a:p>
          <a:p>
            <a:r>
              <a:rPr lang="en-US" altLang="zh-TW" sz="2400" b="1" dirty="0"/>
              <a:t>Quantitative Comparisons (Sec. 4.2): </a:t>
            </a:r>
          </a:p>
          <a:p>
            <a:r>
              <a:rPr lang="en-US" altLang="zh-TW" sz="2400" dirty="0"/>
              <a:t>In this section, the document delves into numerical comparisons to assess the method's performance in comparison to others.</a:t>
            </a:r>
          </a:p>
          <a:p>
            <a:r>
              <a:rPr lang="en-US" altLang="zh-TW" sz="2400" b="1" dirty="0"/>
              <a:t>Visualization Results (Sec. 4.3):</a:t>
            </a:r>
          </a:p>
          <a:p>
            <a:r>
              <a:rPr lang="en-US" altLang="zh-TW" sz="2400" dirty="0"/>
              <a:t>Section 4.3 presents visual outcomes generated by the method and compares them with results produced by alternative approaches.</a:t>
            </a:r>
          </a:p>
          <a:p>
            <a:r>
              <a:rPr lang="en-US" altLang="zh-TW" sz="2400" b="1" dirty="0"/>
              <a:t>Ablation Experiments (Sec. 4.4): </a:t>
            </a:r>
          </a:p>
          <a:p>
            <a:r>
              <a:rPr lang="en-US" altLang="zh-TW" sz="2400" dirty="0"/>
              <a:t>This subsection describes a series of experiments conducted to systematically assess and verify the method's effectiveness.</a:t>
            </a:r>
            <a:endParaRPr lang="en-US" altLang="zh-TW" sz="2000" dirty="0"/>
          </a:p>
        </p:txBody>
      </p:sp>
    </p:spTree>
    <p:extLst>
      <p:ext uri="{BB962C8B-B14F-4D97-AF65-F5344CB8AC3E}">
        <p14:creationId xmlns:p14="http://schemas.microsoft.com/office/powerpoint/2010/main" val="24838456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030B36-0DD1-4E3D-B5C1-FF1A89F4C8F9}"/>
              </a:ext>
            </a:extLst>
          </p:cNvPr>
          <p:cNvSpPr>
            <a:spLocks noGrp="1"/>
          </p:cNvSpPr>
          <p:nvPr>
            <p:ph type="title"/>
          </p:nvPr>
        </p:nvSpPr>
        <p:spPr>
          <a:xfrm>
            <a:off x="1371600" y="685800"/>
            <a:ext cx="9601200" cy="725750"/>
          </a:xfrm>
        </p:spPr>
        <p:txBody>
          <a:bodyPr>
            <a:normAutofit/>
          </a:bodyPr>
          <a:lstStyle/>
          <a:p>
            <a:r>
              <a:rPr lang="en-US" altLang="zh-TW" dirty="0"/>
              <a:t>Experiments(2)</a:t>
            </a:r>
          </a:p>
        </p:txBody>
      </p:sp>
      <p:sp>
        <p:nvSpPr>
          <p:cNvPr id="4" name="標題 1">
            <a:extLst>
              <a:ext uri="{FF2B5EF4-FFF2-40B4-BE49-F238E27FC236}">
                <a16:creationId xmlns:a16="http://schemas.microsoft.com/office/drawing/2014/main" id="{0A6F33C2-173F-43A2-92E7-4C78E9FDEBBF}"/>
              </a:ext>
            </a:extLst>
          </p:cNvPr>
          <p:cNvSpPr txBox="1">
            <a:spLocks/>
          </p:cNvSpPr>
          <p:nvPr/>
        </p:nvSpPr>
        <p:spPr>
          <a:xfrm>
            <a:off x="1371600" y="1695635"/>
            <a:ext cx="9601200" cy="4476565"/>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endParaRPr lang="zh-TW" altLang="en-US" dirty="0"/>
          </a:p>
        </p:txBody>
      </p:sp>
      <p:sp>
        <p:nvSpPr>
          <p:cNvPr id="3" name="矩形 2">
            <a:extLst>
              <a:ext uri="{FF2B5EF4-FFF2-40B4-BE49-F238E27FC236}">
                <a16:creationId xmlns:a16="http://schemas.microsoft.com/office/drawing/2014/main" id="{743CC0F4-5166-4090-B6B4-E0E9F3339B15}"/>
              </a:ext>
            </a:extLst>
          </p:cNvPr>
          <p:cNvSpPr/>
          <p:nvPr/>
        </p:nvSpPr>
        <p:spPr>
          <a:xfrm>
            <a:off x="1135283" y="1548648"/>
            <a:ext cx="10647744" cy="4278094"/>
          </a:xfrm>
          <a:prstGeom prst="rect">
            <a:avLst/>
          </a:prstGeom>
        </p:spPr>
        <p:txBody>
          <a:bodyPr wrap="square">
            <a:spAutoFit/>
          </a:bodyPr>
          <a:lstStyle/>
          <a:p>
            <a:pPr marL="285750" indent="-285750">
              <a:buFont typeface="Arial" panose="020B0604020202020204" pitchFamily="34" charset="0"/>
              <a:buChar char="•"/>
            </a:pPr>
            <a:r>
              <a:rPr lang="en-US" altLang="zh-TW" sz="1600" dirty="0"/>
              <a:t>Two 3D diffusion models, </a:t>
            </a:r>
            <a:r>
              <a:rPr lang="en-US" altLang="zh-TW" sz="1600" dirty="0" err="1"/>
              <a:t>Shap</a:t>
            </a:r>
            <a:r>
              <a:rPr lang="en-US" altLang="zh-TW" sz="1600" dirty="0"/>
              <a:t>-E and MDM, are employed in the method. Specifically, the </a:t>
            </a:r>
            <a:r>
              <a:rPr lang="en-US" altLang="zh-TW" sz="1600" dirty="0" err="1"/>
              <a:t>Shap</a:t>
            </a:r>
            <a:r>
              <a:rPr lang="en-US" altLang="zh-TW" sz="1600" dirty="0"/>
              <a:t>-E model, fine-tuned on </a:t>
            </a:r>
            <a:r>
              <a:rPr lang="en-US" altLang="zh-TW" sz="1600" dirty="0" err="1"/>
              <a:t>Objaverse</a:t>
            </a:r>
            <a:r>
              <a:rPr lang="en-US" altLang="zh-TW" sz="1600" dirty="0"/>
              <a:t>, is loaded into Cap3D.</a:t>
            </a:r>
          </a:p>
          <a:p>
            <a:pPr marL="285750" indent="-285750">
              <a:buFont typeface="Arial" panose="020B0604020202020204" pitchFamily="34" charset="0"/>
              <a:buChar char="•"/>
            </a:pPr>
            <a:endParaRPr lang="en-US" altLang="zh-TW" sz="1600" dirty="0"/>
          </a:p>
          <a:p>
            <a:pPr marL="285750" indent="-285750">
              <a:buFont typeface="Arial" panose="020B0604020202020204" pitchFamily="34" charset="0"/>
              <a:buChar char="•"/>
            </a:pPr>
            <a:r>
              <a:rPr lang="en-US" altLang="zh-TW" sz="1600" dirty="0"/>
              <a:t>For the 2D diffusion model, </a:t>
            </a:r>
            <a:r>
              <a:rPr lang="en-US" altLang="zh-TW" sz="1600" dirty="0" err="1"/>
              <a:t>stabilityai</a:t>
            </a:r>
            <a:r>
              <a:rPr lang="en-US" altLang="zh-TW" sz="1600" dirty="0"/>
              <a:t>/stablediffusion-2-1-base is utilized with a guidance scale of 100.</a:t>
            </a:r>
          </a:p>
          <a:p>
            <a:pPr marL="285750" indent="-285750">
              <a:buFont typeface="Arial" panose="020B0604020202020204" pitchFamily="34" charset="0"/>
              <a:buChar char="•"/>
            </a:pPr>
            <a:endParaRPr lang="en-US" altLang="zh-TW" sz="1600" dirty="0"/>
          </a:p>
          <a:p>
            <a:pPr marL="285750" indent="-285750">
              <a:buFont typeface="Arial" panose="020B0604020202020204" pitchFamily="34" charset="0"/>
              <a:buChar char="•"/>
            </a:pPr>
            <a:r>
              <a:rPr lang="en-US" altLang="zh-TW" sz="1600" dirty="0"/>
              <a:t>Timestamps are sampled uniformly in the range of 0.02 to 0.98 before 500 iterations and later adjusted to the range of 0.02 to 0.55 after 500 iterations.</a:t>
            </a:r>
          </a:p>
          <a:p>
            <a:pPr marL="285750" indent="-285750">
              <a:buFont typeface="Arial" panose="020B0604020202020204" pitchFamily="34" charset="0"/>
              <a:buChar char="•"/>
            </a:pPr>
            <a:endParaRPr lang="en-US" altLang="zh-TW" sz="1600" dirty="0"/>
          </a:p>
          <a:p>
            <a:pPr marL="285750" indent="-285750">
              <a:buFont typeface="Arial" panose="020B0604020202020204" pitchFamily="34" charset="0"/>
              <a:buChar char="•"/>
            </a:pPr>
            <a:r>
              <a:rPr lang="en-US" altLang="zh-TW" sz="1600" dirty="0"/>
              <a:t>Various learning rates are applied for different aspects of the 3D Gaussians, including opacity (α), position (μ), color (c), and covariance, with specific values mentioned.</a:t>
            </a:r>
          </a:p>
          <a:p>
            <a:pPr marL="285750" indent="-285750">
              <a:buFont typeface="Arial" panose="020B0604020202020204" pitchFamily="34" charset="0"/>
              <a:buChar char="•"/>
            </a:pPr>
            <a:endParaRPr lang="en-US" altLang="zh-TW" sz="1600" dirty="0"/>
          </a:p>
          <a:p>
            <a:pPr marL="285750" indent="-285750">
              <a:buFont typeface="Arial" panose="020B0604020202020204" pitchFamily="34" charset="0"/>
              <a:buChar char="•"/>
            </a:pPr>
            <a:r>
              <a:rPr lang="en-US" altLang="zh-TW" sz="1600" dirty="0"/>
              <a:t>Camera parameters, such as radius, azimuth, and elevation, are defined for rendering purposes.</a:t>
            </a:r>
          </a:p>
          <a:p>
            <a:pPr marL="285750" indent="-285750">
              <a:buFont typeface="Arial" panose="020B0604020202020204" pitchFamily="34" charset="0"/>
              <a:buChar char="•"/>
            </a:pPr>
            <a:endParaRPr lang="en-US" altLang="zh-TW" sz="1600" dirty="0"/>
          </a:p>
          <a:p>
            <a:pPr marL="285750" indent="-285750">
              <a:buFont typeface="Arial" panose="020B0604020202020204" pitchFamily="34" charset="0"/>
              <a:buChar char="•"/>
            </a:pPr>
            <a:r>
              <a:rPr lang="en-US" altLang="zh-TW" sz="1600" dirty="0"/>
              <a:t>The method's training process comprises a total of 1200 iterations, and it demonstrates efficient performance on a single RTX 3090 GPU with a batch size of 4.</a:t>
            </a:r>
          </a:p>
          <a:p>
            <a:pPr marL="285750" indent="-285750">
              <a:buFont typeface="Arial" panose="020B0604020202020204" pitchFamily="34" charset="0"/>
              <a:buChar char="•"/>
            </a:pPr>
            <a:endParaRPr lang="en-US" altLang="zh-TW" sz="1600" dirty="0"/>
          </a:p>
          <a:p>
            <a:pPr marL="285750" indent="-285750">
              <a:buFont typeface="Arial" panose="020B0604020202020204" pitchFamily="34" charset="0"/>
              <a:buChar char="•"/>
            </a:pPr>
            <a:r>
              <a:rPr lang="en-US" altLang="zh-TW" sz="1600" dirty="0"/>
              <a:t>Resolution settings for rendering are provided, with the ability to optimize at a lower resolution for real-time rendering..</a:t>
            </a:r>
            <a:endParaRPr lang="en-US" altLang="zh-TW" sz="1400" dirty="0"/>
          </a:p>
        </p:txBody>
      </p:sp>
    </p:spTree>
    <p:extLst>
      <p:ext uri="{BB962C8B-B14F-4D97-AF65-F5344CB8AC3E}">
        <p14:creationId xmlns:p14="http://schemas.microsoft.com/office/powerpoint/2010/main" val="38902450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030B36-0DD1-4E3D-B5C1-FF1A89F4C8F9}"/>
              </a:ext>
            </a:extLst>
          </p:cNvPr>
          <p:cNvSpPr>
            <a:spLocks noGrp="1"/>
          </p:cNvSpPr>
          <p:nvPr>
            <p:ph type="title"/>
          </p:nvPr>
        </p:nvSpPr>
        <p:spPr>
          <a:xfrm>
            <a:off x="1371600" y="685800"/>
            <a:ext cx="9601200" cy="725750"/>
          </a:xfrm>
        </p:spPr>
        <p:txBody>
          <a:bodyPr>
            <a:normAutofit/>
          </a:bodyPr>
          <a:lstStyle/>
          <a:p>
            <a:r>
              <a:rPr lang="en-US" altLang="zh-TW" dirty="0"/>
              <a:t>Experiments(3)</a:t>
            </a:r>
          </a:p>
        </p:txBody>
      </p:sp>
      <p:sp>
        <p:nvSpPr>
          <p:cNvPr id="4" name="標題 1">
            <a:extLst>
              <a:ext uri="{FF2B5EF4-FFF2-40B4-BE49-F238E27FC236}">
                <a16:creationId xmlns:a16="http://schemas.microsoft.com/office/drawing/2014/main" id="{0A6F33C2-173F-43A2-92E7-4C78E9FDEBBF}"/>
              </a:ext>
            </a:extLst>
          </p:cNvPr>
          <p:cNvSpPr txBox="1">
            <a:spLocks/>
          </p:cNvSpPr>
          <p:nvPr/>
        </p:nvSpPr>
        <p:spPr>
          <a:xfrm>
            <a:off x="1371600" y="1695635"/>
            <a:ext cx="9601200" cy="4476565"/>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endParaRPr lang="zh-TW" altLang="en-US" dirty="0"/>
          </a:p>
        </p:txBody>
      </p:sp>
      <p:sp>
        <p:nvSpPr>
          <p:cNvPr id="3" name="矩形 2">
            <a:extLst>
              <a:ext uri="{FF2B5EF4-FFF2-40B4-BE49-F238E27FC236}">
                <a16:creationId xmlns:a16="http://schemas.microsoft.com/office/drawing/2014/main" id="{743CC0F4-5166-4090-B6B4-E0E9F3339B15}"/>
              </a:ext>
            </a:extLst>
          </p:cNvPr>
          <p:cNvSpPr/>
          <p:nvPr/>
        </p:nvSpPr>
        <p:spPr>
          <a:xfrm>
            <a:off x="1135283" y="1548648"/>
            <a:ext cx="5184494" cy="3139321"/>
          </a:xfrm>
          <a:prstGeom prst="rect">
            <a:avLst/>
          </a:prstGeom>
        </p:spPr>
        <p:txBody>
          <a:bodyPr wrap="square">
            <a:spAutoFit/>
          </a:bodyPr>
          <a:lstStyle/>
          <a:p>
            <a:pPr marL="285750" indent="-285750">
              <a:buFont typeface="Arial" panose="020B0604020202020204" pitchFamily="34" charset="0"/>
              <a:buChar char="•"/>
            </a:pPr>
            <a:r>
              <a:rPr lang="en-US" altLang="zh-TW" dirty="0"/>
              <a:t>The results are compared with other methods like Instant3D, </a:t>
            </a:r>
            <a:r>
              <a:rPr lang="en-US" altLang="zh-TW" dirty="0" err="1"/>
              <a:t>Shap</a:t>
            </a:r>
            <a:r>
              <a:rPr lang="en-US" altLang="zh-TW" dirty="0"/>
              <a:t>-E, </a:t>
            </a:r>
            <a:r>
              <a:rPr lang="en-US" altLang="zh-TW" dirty="0" err="1"/>
              <a:t>DreamFusion</a:t>
            </a:r>
            <a:r>
              <a:rPr lang="en-US" altLang="zh-TW" dirty="0"/>
              <a:t>, and Prolific Dreamer. For evaluation, they use a specific setup involving camera settings and select images from different viewpoints. The authors note a disadvantage their method faces due to some failed generations in other methods' evaluations. They use two models to calculate CLIP similarity, finding their method superior to most except Prolific Dreamer, but significantly faster in generation speed.</a:t>
            </a:r>
            <a:endParaRPr lang="en-US" altLang="zh-TW" sz="1600" dirty="0"/>
          </a:p>
        </p:txBody>
      </p:sp>
      <p:pic>
        <p:nvPicPr>
          <p:cNvPr id="5" name="圖片 4">
            <a:extLst>
              <a:ext uri="{FF2B5EF4-FFF2-40B4-BE49-F238E27FC236}">
                <a16:creationId xmlns:a16="http://schemas.microsoft.com/office/drawing/2014/main" id="{1ADA0B61-ABF5-4790-8266-42E642B4937F}"/>
              </a:ext>
            </a:extLst>
          </p:cNvPr>
          <p:cNvPicPr>
            <a:picLocks noChangeAspect="1"/>
          </p:cNvPicPr>
          <p:nvPr/>
        </p:nvPicPr>
        <p:blipFill>
          <a:blip r:embed="rId3"/>
          <a:stretch>
            <a:fillRect/>
          </a:stretch>
        </p:blipFill>
        <p:spPr>
          <a:xfrm>
            <a:off x="6466269" y="2778057"/>
            <a:ext cx="5553075" cy="1819275"/>
          </a:xfrm>
          <a:prstGeom prst="rect">
            <a:avLst/>
          </a:prstGeom>
        </p:spPr>
      </p:pic>
    </p:spTree>
    <p:extLst>
      <p:ext uri="{BB962C8B-B14F-4D97-AF65-F5344CB8AC3E}">
        <p14:creationId xmlns:p14="http://schemas.microsoft.com/office/powerpoint/2010/main" val="3351360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030B36-0DD1-4E3D-B5C1-FF1A89F4C8F9}"/>
              </a:ext>
            </a:extLst>
          </p:cNvPr>
          <p:cNvSpPr>
            <a:spLocks noGrp="1"/>
          </p:cNvSpPr>
          <p:nvPr>
            <p:ph type="title"/>
          </p:nvPr>
        </p:nvSpPr>
        <p:spPr>
          <a:xfrm>
            <a:off x="1371600" y="685800"/>
            <a:ext cx="9601200" cy="725750"/>
          </a:xfrm>
        </p:spPr>
        <p:txBody>
          <a:bodyPr>
            <a:normAutofit/>
          </a:bodyPr>
          <a:lstStyle/>
          <a:p>
            <a:r>
              <a:rPr lang="en-US" altLang="zh-TW" dirty="0"/>
              <a:t>Experiments(4)</a:t>
            </a:r>
          </a:p>
        </p:txBody>
      </p:sp>
      <p:sp>
        <p:nvSpPr>
          <p:cNvPr id="4" name="標題 1">
            <a:extLst>
              <a:ext uri="{FF2B5EF4-FFF2-40B4-BE49-F238E27FC236}">
                <a16:creationId xmlns:a16="http://schemas.microsoft.com/office/drawing/2014/main" id="{0A6F33C2-173F-43A2-92E7-4C78E9FDEBBF}"/>
              </a:ext>
            </a:extLst>
          </p:cNvPr>
          <p:cNvSpPr txBox="1">
            <a:spLocks/>
          </p:cNvSpPr>
          <p:nvPr/>
        </p:nvSpPr>
        <p:spPr>
          <a:xfrm>
            <a:off x="1371600" y="1695635"/>
            <a:ext cx="9601200" cy="4476565"/>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endParaRPr lang="zh-TW" altLang="en-US" dirty="0"/>
          </a:p>
        </p:txBody>
      </p:sp>
      <p:sp>
        <p:nvSpPr>
          <p:cNvPr id="3" name="矩形 2">
            <a:extLst>
              <a:ext uri="{FF2B5EF4-FFF2-40B4-BE49-F238E27FC236}">
                <a16:creationId xmlns:a16="http://schemas.microsoft.com/office/drawing/2014/main" id="{743CC0F4-5166-4090-B6B4-E0E9F3339B15}"/>
              </a:ext>
            </a:extLst>
          </p:cNvPr>
          <p:cNvSpPr/>
          <p:nvPr/>
        </p:nvSpPr>
        <p:spPr>
          <a:xfrm>
            <a:off x="1135282" y="1548648"/>
            <a:ext cx="9837517" cy="3416320"/>
          </a:xfrm>
          <a:prstGeom prst="rect">
            <a:avLst/>
          </a:prstGeom>
        </p:spPr>
        <p:txBody>
          <a:bodyPr wrap="square">
            <a:spAutoFit/>
          </a:bodyPr>
          <a:lstStyle/>
          <a:p>
            <a:r>
              <a:rPr lang="en-US" altLang="zh-TW" b="1" dirty="0"/>
              <a:t>Initialization with Text-to-3D Diffusion Model:</a:t>
            </a:r>
          </a:p>
          <a:p>
            <a:pPr marL="285750" indent="-285750">
              <a:buFont typeface="Arial" panose="020B0604020202020204" pitchFamily="34" charset="0"/>
              <a:buChar char="•"/>
            </a:pPr>
            <a:endParaRPr lang="en-US" altLang="zh-TW" dirty="0"/>
          </a:p>
          <a:p>
            <a:pPr marL="285750" indent="-285750">
              <a:buFont typeface="Arial" panose="020B0604020202020204" pitchFamily="34" charset="0"/>
              <a:buChar char="•"/>
            </a:pPr>
            <a:r>
              <a:rPr lang="en-US" altLang="zh-TW" dirty="0"/>
              <a:t>Compares </a:t>
            </a:r>
            <a:r>
              <a:rPr lang="en-US" altLang="zh-TW" dirty="0" err="1"/>
              <a:t>GaussianDreamer</a:t>
            </a:r>
            <a:r>
              <a:rPr lang="en-US" altLang="zh-TW" dirty="0"/>
              <a:t> with other methods like </a:t>
            </a:r>
            <a:r>
              <a:rPr lang="en-US" altLang="zh-TW" dirty="0" err="1"/>
              <a:t>DreamFusion</a:t>
            </a:r>
            <a:r>
              <a:rPr lang="en-US" altLang="zh-TW" dirty="0"/>
              <a:t>, Magic3D, and </a:t>
            </a:r>
            <a:r>
              <a:rPr lang="en-US" altLang="zh-TW" dirty="0" err="1"/>
              <a:t>ProlificDreamer</a:t>
            </a:r>
            <a:r>
              <a:rPr lang="en-US" altLang="zh-TW" dirty="0"/>
              <a:t>.</a:t>
            </a:r>
          </a:p>
          <a:p>
            <a:pPr marL="285750" indent="-285750">
              <a:buFont typeface="Arial" panose="020B0604020202020204" pitchFamily="34" charset="0"/>
              <a:buChar char="•"/>
            </a:pPr>
            <a:r>
              <a:rPr lang="en-US" altLang="zh-TW" dirty="0"/>
              <a:t>Highlights </a:t>
            </a:r>
            <a:r>
              <a:rPr lang="en-US" altLang="zh-TW" dirty="0" err="1"/>
              <a:t>GaussianDreamer's</a:t>
            </a:r>
            <a:r>
              <a:rPr lang="en-US" altLang="zh-TW" dirty="0"/>
              <a:t> ability to effectively combine objects in a prompt (e.g., a plate with cookies).</a:t>
            </a:r>
          </a:p>
          <a:p>
            <a:endParaRPr lang="en-US" altLang="zh-TW" dirty="0"/>
          </a:p>
          <a:p>
            <a:r>
              <a:rPr lang="en-US" altLang="zh-TW" b="1" dirty="0"/>
              <a:t>Initialization with Text-to-Motion Diffusion Model:</a:t>
            </a:r>
          </a:p>
          <a:p>
            <a:endParaRPr lang="en-US" altLang="zh-TW" dirty="0"/>
          </a:p>
          <a:p>
            <a:pPr marL="285750" indent="-285750">
              <a:buFont typeface="Arial" panose="020B0604020202020204" pitchFamily="34" charset="0"/>
              <a:buChar char="•"/>
            </a:pPr>
            <a:r>
              <a:rPr lang="en-US" altLang="zh-TW" dirty="0"/>
              <a:t>Discusses comparison results with methods like </a:t>
            </a:r>
            <a:r>
              <a:rPr lang="en-US" altLang="zh-TW" dirty="0" err="1"/>
              <a:t>DreamFusion</a:t>
            </a:r>
            <a:r>
              <a:rPr lang="en-US" altLang="zh-TW" dirty="0"/>
              <a:t> and </a:t>
            </a:r>
            <a:r>
              <a:rPr lang="en-US" altLang="zh-TW" dirty="0" err="1"/>
              <a:t>DreamAvatar</a:t>
            </a:r>
            <a:r>
              <a:rPr lang="en-US" altLang="zh-TW" dirty="0"/>
              <a:t>.</a:t>
            </a:r>
          </a:p>
          <a:p>
            <a:pPr marL="285750" indent="-285750">
              <a:buFont typeface="Arial" panose="020B0604020202020204" pitchFamily="34" charset="0"/>
              <a:buChar char="•"/>
            </a:pPr>
            <a:r>
              <a:rPr lang="en-US" altLang="zh-TW" dirty="0"/>
              <a:t>Emphasizes the speed and quality of </a:t>
            </a:r>
            <a:r>
              <a:rPr lang="en-US" altLang="zh-TW" dirty="0" err="1"/>
              <a:t>GaussianDreamer</a:t>
            </a:r>
            <a:r>
              <a:rPr lang="en-US" altLang="zh-TW" dirty="0"/>
              <a:t> in generating 3D avatars with specific body poses.</a:t>
            </a:r>
          </a:p>
        </p:txBody>
      </p:sp>
      <p:pic>
        <p:nvPicPr>
          <p:cNvPr id="6" name="圖片 5">
            <a:extLst>
              <a:ext uri="{FF2B5EF4-FFF2-40B4-BE49-F238E27FC236}">
                <a16:creationId xmlns:a16="http://schemas.microsoft.com/office/drawing/2014/main" id="{D8B93F69-F089-4098-B214-C78A857E4AEC}"/>
              </a:ext>
            </a:extLst>
          </p:cNvPr>
          <p:cNvPicPr>
            <a:picLocks noChangeAspect="1"/>
          </p:cNvPicPr>
          <p:nvPr/>
        </p:nvPicPr>
        <p:blipFill>
          <a:blip r:embed="rId3"/>
          <a:stretch>
            <a:fillRect/>
          </a:stretch>
        </p:blipFill>
        <p:spPr>
          <a:xfrm>
            <a:off x="5815494" y="413993"/>
            <a:ext cx="5925094" cy="1711533"/>
          </a:xfrm>
          <a:prstGeom prst="rect">
            <a:avLst/>
          </a:prstGeom>
        </p:spPr>
      </p:pic>
      <p:pic>
        <p:nvPicPr>
          <p:cNvPr id="8" name="圖片 7">
            <a:extLst>
              <a:ext uri="{FF2B5EF4-FFF2-40B4-BE49-F238E27FC236}">
                <a16:creationId xmlns:a16="http://schemas.microsoft.com/office/drawing/2014/main" id="{A8C4CD72-56C1-4712-9AE2-005A68D23E06}"/>
              </a:ext>
            </a:extLst>
          </p:cNvPr>
          <p:cNvPicPr>
            <a:picLocks noChangeAspect="1"/>
          </p:cNvPicPr>
          <p:nvPr/>
        </p:nvPicPr>
        <p:blipFill>
          <a:blip r:embed="rId4"/>
          <a:stretch>
            <a:fillRect/>
          </a:stretch>
        </p:blipFill>
        <p:spPr>
          <a:xfrm>
            <a:off x="7383004" y="4732475"/>
            <a:ext cx="3826113" cy="1858398"/>
          </a:xfrm>
          <a:prstGeom prst="rect">
            <a:avLst/>
          </a:prstGeom>
        </p:spPr>
      </p:pic>
      <p:pic>
        <p:nvPicPr>
          <p:cNvPr id="5" name="圖片 4">
            <a:extLst>
              <a:ext uri="{FF2B5EF4-FFF2-40B4-BE49-F238E27FC236}">
                <a16:creationId xmlns:a16="http://schemas.microsoft.com/office/drawing/2014/main" id="{94FC2FEF-2815-4D7F-BB11-019EA066589B}"/>
              </a:ext>
            </a:extLst>
          </p:cNvPr>
          <p:cNvPicPr>
            <a:picLocks noChangeAspect="1"/>
          </p:cNvPicPr>
          <p:nvPr/>
        </p:nvPicPr>
        <p:blipFill>
          <a:blip r:embed="rId5"/>
          <a:stretch>
            <a:fillRect/>
          </a:stretch>
        </p:blipFill>
        <p:spPr>
          <a:xfrm>
            <a:off x="5214878" y="4732475"/>
            <a:ext cx="1975524" cy="1866077"/>
          </a:xfrm>
          <a:prstGeom prst="rect">
            <a:avLst/>
          </a:prstGeom>
        </p:spPr>
      </p:pic>
    </p:spTree>
    <p:extLst>
      <p:ext uri="{BB962C8B-B14F-4D97-AF65-F5344CB8AC3E}">
        <p14:creationId xmlns:p14="http://schemas.microsoft.com/office/powerpoint/2010/main" val="28249942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030B36-0DD1-4E3D-B5C1-FF1A89F4C8F9}"/>
              </a:ext>
            </a:extLst>
          </p:cNvPr>
          <p:cNvSpPr>
            <a:spLocks noGrp="1"/>
          </p:cNvSpPr>
          <p:nvPr>
            <p:ph type="title"/>
          </p:nvPr>
        </p:nvSpPr>
        <p:spPr>
          <a:xfrm>
            <a:off x="1371600" y="685800"/>
            <a:ext cx="9601200" cy="725750"/>
          </a:xfrm>
        </p:spPr>
        <p:txBody>
          <a:bodyPr>
            <a:normAutofit/>
          </a:bodyPr>
          <a:lstStyle/>
          <a:p>
            <a:r>
              <a:rPr lang="en-US" altLang="zh-TW" dirty="0"/>
              <a:t>Experiments(5)</a:t>
            </a:r>
          </a:p>
        </p:txBody>
      </p:sp>
      <p:sp>
        <p:nvSpPr>
          <p:cNvPr id="4" name="標題 1">
            <a:extLst>
              <a:ext uri="{FF2B5EF4-FFF2-40B4-BE49-F238E27FC236}">
                <a16:creationId xmlns:a16="http://schemas.microsoft.com/office/drawing/2014/main" id="{0A6F33C2-173F-43A2-92E7-4C78E9FDEBBF}"/>
              </a:ext>
            </a:extLst>
          </p:cNvPr>
          <p:cNvSpPr txBox="1">
            <a:spLocks/>
          </p:cNvSpPr>
          <p:nvPr/>
        </p:nvSpPr>
        <p:spPr>
          <a:xfrm>
            <a:off x="1371600" y="1695635"/>
            <a:ext cx="9601200" cy="4476565"/>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endParaRPr lang="zh-TW" altLang="en-US" dirty="0"/>
          </a:p>
        </p:txBody>
      </p:sp>
      <p:sp>
        <p:nvSpPr>
          <p:cNvPr id="3" name="矩形 2">
            <a:extLst>
              <a:ext uri="{FF2B5EF4-FFF2-40B4-BE49-F238E27FC236}">
                <a16:creationId xmlns:a16="http://schemas.microsoft.com/office/drawing/2014/main" id="{743CC0F4-5166-4090-B6B4-E0E9F3339B15}"/>
              </a:ext>
            </a:extLst>
          </p:cNvPr>
          <p:cNvSpPr/>
          <p:nvPr/>
        </p:nvSpPr>
        <p:spPr>
          <a:xfrm>
            <a:off x="1135282" y="1548648"/>
            <a:ext cx="9837517" cy="4524315"/>
          </a:xfrm>
          <a:prstGeom prst="rect">
            <a:avLst/>
          </a:prstGeom>
        </p:spPr>
        <p:txBody>
          <a:bodyPr wrap="square">
            <a:spAutoFit/>
          </a:bodyPr>
          <a:lstStyle/>
          <a:p>
            <a:r>
              <a:rPr lang="en-US" altLang="zh-TW" b="1" dirty="0"/>
              <a:t>Ablation Study and Analysis:</a:t>
            </a:r>
          </a:p>
          <a:p>
            <a:pPr marL="285750" indent="-285750">
              <a:buFont typeface="Arial" panose="020B0604020202020204" pitchFamily="34" charset="0"/>
              <a:buChar char="•"/>
            </a:pPr>
            <a:endParaRPr lang="en-US" altLang="zh-TW" dirty="0"/>
          </a:p>
          <a:p>
            <a:pPr marL="285750" indent="-285750">
              <a:buFont typeface="Arial" panose="020B0604020202020204" pitchFamily="34" charset="0"/>
              <a:buChar char="•"/>
            </a:pPr>
            <a:r>
              <a:rPr lang="en-US" altLang="zh-TW" dirty="0"/>
              <a:t>Evaluates the role of initialization in improving 3D consistency.</a:t>
            </a:r>
          </a:p>
          <a:p>
            <a:pPr marL="285750" indent="-285750">
              <a:buFont typeface="Arial" panose="020B0604020202020204" pitchFamily="34" charset="0"/>
              <a:buChar char="•"/>
            </a:pPr>
            <a:r>
              <a:rPr lang="en-US" altLang="zh-TW" dirty="0"/>
              <a:t>Compares </a:t>
            </a:r>
            <a:r>
              <a:rPr lang="en-US" altLang="zh-TW" dirty="0" err="1"/>
              <a:t>Shap</a:t>
            </a:r>
            <a:r>
              <a:rPr lang="en-US" altLang="zh-TW" dirty="0"/>
              <a:t>-E results with </a:t>
            </a:r>
            <a:r>
              <a:rPr lang="en-US" altLang="zh-TW" dirty="0" err="1"/>
              <a:t>GaussianDreamer</a:t>
            </a:r>
            <a:r>
              <a:rPr lang="en-US" altLang="zh-TW" dirty="0"/>
              <a:t>, highlighting the advantages of the latter.</a:t>
            </a:r>
          </a:p>
          <a:p>
            <a:pPr marL="285750" indent="-285750">
              <a:buFont typeface="Arial" panose="020B0604020202020204" pitchFamily="34" charset="0"/>
              <a:buChar char="•"/>
            </a:pPr>
            <a:endParaRPr lang="en-US" altLang="zh-TW" dirty="0"/>
          </a:p>
          <a:p>
            <a:r>
              <a:rPr lang="en-US" altLang="zh-TW" b="1" dirty="0"/>
              <a:t>Noisy Point Growing and Color Perturbation:</a:t>
            </a:r>
          </a:p>
          <a:p>
            <a:pPr marL="285750" indent="-285750">
              <a:buFont typeface="Arial" panose="020B0604020202020204" pitchFamily="34" charset="0"/>
              <a:buChar char="•"/>
            </a:pPr>
            <a:endParaRPr lang="en-US" altLang="zh-TW" dirty="0"/>
          </a:p>
          <a:p>
            <a:pPr marL="285750" indent="-285750">
              <a:buFont typeface="Arial" panose="020B0604020202020204" pitchFamily="34" charset="0"/>
              <a:buChar char="•"/>
            </a:pPr>
            <a:r>
              <a:rPr lang="en-US" altLang="zh-TW" dirty="0"/>
              <a:t>Examines the impact of these techniques on detail enhancement.</a:t>
            </a:r>
          </a:p>
          <a:p>
            <a:endParaRPr lang="en-US" altLang="zh-TW" dirty="0"/>
          </a:p>
          <a:p>
            <a:r>
              <a:rPr lang="en-US" altLang="zh-TW" b="1" dirty="0"/>
              <a:t>Initialization with Different Text-to-3D Diffusion Models:</a:t>
            </a:r>
          </a:p>
          <a:p>
            <a:pPr marL="285750" indent="-285750">
              <a:buFont typeface="Arial" panose="020B0604020202020204" pitchFamily="34" charset="0"/>
              <a:buChar char="•"/>
            </a:pPr>
            <a:endParaRPr lang="en-US" altLang="zh-TW" dirty="0"/>
          </a:p>
          <a:p>
            <a:pPr marL="285750" indent="-285750">
              <a:buFont typeface="Arial" panose="020B0604020202020204" pitchFamily="34" charset="0"/>
              <a:buChar char="•"/>
            </a:pPr>
            <a:r>
              <a:rPr lang="en-US" altLang="zh-TW" dirty="0"/>
              <a:t>Tests with models like </a:t>
            </a:r>
            <a:r>
              <a:rPr lang="en-US" altLang="zh-TW" dirty="0" err="1"/>
              <a:t>Shap</a:t>
            </a:r>
            <a:r>
              <a:rPr lang="en-US" altLang="zh-TW" dirty="0"/>
              <a:t>-E and Point-E to validate the framework's effectiveness.</a:t>
            </a:r>
          </a:p>
          <a:p>
            <a:endParaRPr lang="en-US" altLang="zh-TW" dirty="0"/>
          </a:p>
          <a:p>
            <a:r>
              <a:rPr lang="en-US" altLang="zh-TW" b="1" dirty="0"/>
              <a:t>Limitations:</a:t>
            </a:r>
          </a:p>
          <a:p>
            <a:pPr marL="285750" indent="-285750">
              <a:buFont typeface="Arial" panose="020B0604020202020204" pitchFamily="34" charset="0"/>
              <a:buChar char="•"/>
            </a:pPr>
            <a:endParaRPr lang="en-US" altLang="zh-TW" dirty="0"/>
          </a:p>
          <a:p>
            <a:pPr marL="285750" indent="-285750">
              <a:buFont typeface="Arial" panose="020B0604020202020204" pitchFamily="34" charset="0"/>
              <a:buChar char="•"/>
            </a:pPr>
            <a:r>
              <a:rPr lang="en-US" altLang="zh-TW" dirty="0"/>
              <a:t>Discusses challenges like generating sharp edges and large-scale scenes.</a:t>
            </a:r>
            <a:endParaRPr lang="en-US" altLang="zh-TW" sz="1600" dirty="0"/>
          </a:p>
        </p:txBody>
      </p:sp>
    </p:spTree>
    <p:extLst>
      <p:ext uri="{BB962C8B-B14F-4D97-AF65-F5344CB8AC3E}">
        <p14:creationId xmlns:p14="http://schemas.microsoft.com/office/powerpoint/2010/main" val="829540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030B36-0DD1-4E3D-B5C1-FF1A89F4C8F9}"/>
              </a:ext>
            </a:extLst>
          </p:cNvPr>
          <p:cNvSpPr>
            <a:spLocks noGrp="1"/>
          </p:cNvSpPr>
          <p:nvPr>
            <p:ph type="title"/>
          </p:nvPr>
        </p:nvSpPr>
        <p:spPr>
          <a:xfrm>
            <a:off x="1371600" y="685800"/>
            <a:ext cx="9601200" cy="725750"/>
          </a:xfrm>
        </p:spPr>
        <p:txBody>
          <a:bodyPr>
            <a:normAutofit/>
          </a:bodyPr>
          <a:lstStyle/>
          <a:p>
            <a:r>
              <a:rPr lang="en-US" altLang="zh-TW" dirty="0"/>
              <a:t>Experiments(5)</a:t>
            </a:r>
          </a:p>
        </p:txBody>
      </p:sp>
      <p:sp>
        <p:nvSpPr>
          <p:cNvPr id="4" name="標題 1">
            <a:extLst>
              <a:ext uri="{FF2B5EF4-FFF2-40B4-BE49-F238E27FC236}">
                <a16:creationId xmlns:a16="http://schemas.microsoft.com/office/drawing/2014/main" id="{0A6F33C2-173F-43A2-92E7-4C78E9FDEBBF}"/>
              </a:ext>
            </a:extLst>
          </p:cNvPr>
          <p:cNvSpPr txBox="1">
            <a:spLocks/>
          </p:cNvSpPr>
          <p:nvPr/>
        </p:nvSpPr>
        <p:spPr>
          <a:xfrm>
            <a:off x="1371600" y="1695635"/>
            <a:ext cx="9601200" cy="4476565"/>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endParaRPr lang="zh-TW" altLang="en-US" dirty="0"/>
          </a:p>
        </p:txBody>
      </p:sp>
      <p:sp>
        <p:nvSpPr>
          <p:cNvPr id="3" name="矩形 2">
            <a:extLst>
              <a:ext uri="{FF2B5EF4-FFF2-40B4-BE49-F238E27FC236}">
                <a16:creationId xmlns:a16="http://schemas.microsoft.com/office/drawing/2014/main" id="{743CC0F4-5166-4090-B6B4-E0E9F3339B15}"/>
              </a:ext>
            </a:extLst>
          </p:cNvPr>
          <p:cNvSpPr/>
          <p:nvPr/>
        </p:nvSpPr>
        <p:spPr>
          <a:xfrm>
            <a:off x="1135282" y="1548648"/>
            <a:ext cx="9837517" cy="4524315"/>
          </a:xfrm>
          <a:prstGeom prst="rect">
            <a:avLst/>
          </a:prstGeom>
        </p:spPr>
        <p:txBody>
          <a:bodyPr wrap="square">
            <a:spAutoFit/>
          </a:bodyPr>
          <a:lstStyle/>
          <a:p>
            <a:r>
              <a:rPr lang="en-US" altLang="zh-TW" b="1" dirty="0"/>
              <a:t>Ablation Study and Analysis:</a:t>
            </a:r>
          </a:p>
          <a:p>
            <a:pPr marL="285750" indent="-285750">
              <a:buFont typeface="Arial" panose="020B0604020202020204" pitchFamily="34" charset="0"/>
              <a:buChar char="•"/>
            </a:pPr>
            <a:endParaRPr lang="en-US" altLang="zh-TW" dirty="0"/>
          </a:p>
          <a:p>
            <a:pPr marL="285750" indent="-285750">
              <a:buFont typeface="Arial" panose="020B0604020202020204" pitchFamily="34" charset="0"/>
              <a:buChar char="•"/>
            </a:pPr>
            <a:r>
              <a:rPr lang="en-US" altLang="zh-TW" dirty="0"/>
              <a:t>Evaluates the role of initialization in improving 3D consistency.</a:t>
            </a:r>
          </a:p>
          <a:p>
            <a:pPr marL="285750" indent="-285750">
              <a:buFont typeface="Arial" panose="020B0604020202020204" pitchFamily="34" charset="0"/>
              <a:buChar char="•"/>
            </a:pPr>
            <a:r>
              <a:rPr lang="en-US" altLang="zh-TW" dirty="0"/>
              <a:t>Compares </a:t>
            </a:r>
            <a:r>
              <a:rPr lang="en-US" altLang="zh-TW" dirty="0" err="1"/>
              <a:t>Shap</a:t>
            </a:r>
            <a:r>
              <a:rPr lang="en-US" altLang="zh-TW" dirty="0"/>
              <a:t>-E results with </a:t>
            </a:r>
            <a:r>
              <a:rPr lang="en-US" altLang="zh-TW" dirty="0" err="1"/>
              <a:t>GaussianDreamer</a:t>
            </a:r>
            <a:r>
              <a:rPr lang="en-US" altLang="zh-TW" dirty="0"/>
              <a:t>, highlighting the advantages of the latter.</a:t>
            </a:r>
          </a:p>
          <a:p>
            <a:pPr marL="285750" indent="-285750">
              <a:buFont typeface="Arial" panose="020B0604020202020204" pitchFamily="34" charset="0"/>
              <a:buChar char="•"/>
            </a:pPr>
            <a:endParaRPr lang="en-US" altLang="zh-TW" dirty="0"/>
          </a:p>
          <a:p>
            <a:r>
              <a:rPr lang="en-US" altLang="zh-TW" b="1" dirty="0"/>
              <a:t>Noisy Point Growing and Color Perturbation:</a:t>
            </a:r>
          </a:p>
          <a:p>
            <a:pPr marL="285750" indent="-285750">
              <a:buFont typeface="Arial" panose="020B0604020202020204" pitchFamily="34" charset="0"/>
              <a:buChar char="•"/>
            </a:pPr>
            <a:endParaRPr lang="en-US" altLang="zh-TW" dirty="0"/>
          </a:p>
          <a:p>
            <a:pPr marL="285750" indent="-285750">
              <a:buFont typeface="Arial" panose="020B0604020202020204" pitchFamily="34" charset="0"/>
              <a:buChar char="•"/>
            </a:pPr>
            <a:r>
              <a:rPr lang="en-US" altLang="zh-TW" dirty="0"/>
              <a:t>Examines the impact of these techniques on detail enhancement.</a:t>
            </a:r>
          </a:p>
          <a:p>
            <a:endParaRPr lang="en-US" altLang="zh-TW" dirty="0"/>
          </a:p>
          <a:p>
            <a:r>
              <a:rPr lang="en-US" altLang="zh-TW" b="1" dirty="0"/>
              <a:t>Initialization with Different Text-to-3D Diffusion Models:</a:t>
            </a:r>
          </a:p>
          <a:p>
            <a:pPr marL="285750" indent="-285750">
              <a:buFont typeface="Arial" panose="020B0604020202020204" pitchFamily="34" charset="0"/>
              <a:buChar char="•"/>
            </a:pPr>
            <a:endParaRPr lang="en-US" altLang="zh-TW" dirty="0"/>
          </a:p>
          <a:p>
            <a:pPr marL="285750" indent="-285750">
              <a:buFont typeface="Arial" panose="020B0604020202020204" pitchFamily="34" charset="0"/>
              <a:buChar char="•"/>
            </a:pPr>
            <a:r>
              <a:rPr lang="en-US" altLang="zh-TW" dirty="0"/>
              <a:t>Tests with models like </a:t>
            </a:r>
            <a:r>
              <a:rPr lang="en-US" altLang="zh-TW" dirty="0" err="1"/>
              <a:t>Shap</a:t>
            </a:r>
            <a:r>
              <a:rPr lang="en-US" altLang="zh-TW" dirty="0"/>
              <a:t>-E and Point-E to validate the framework's effectiveness.</a:t>
            </a:r>
          </a:p>
          <a:p>
            <a:endParaRPr lang="en-US" altLang="zh-TW" dirty="0"/>
          </a:p>
          <a:p>
            <a:r>
              <a:rPr lang="en-US" altLang="zh-TW" b="1" dirty="0"/>
              <a:t>Limitations:</a:t>
            </a:r>
          </a:p>
          <a:p>
            <a:pPr marL="285750" indent="-285750">
              <a:buFont typeface="Arial" panose="020B0604020202020204" pitchFamily="34" charset="0"/>
              <a:buChar char="•"/>
            </a:pPr>
            <a:endParaRPr lang="en-US" altLang="zh-TW" dirty="0"/>
          </a:p>
          <a:p>
            <a:pPr marL="285750" indent="-285750">
              <a:buFont typeface="Arial" panose="020B0604020202020204" pitchFamily="34" charset="0"/>
              <a:buChar char="•"/>
            </a:pPr>
            <a:r>
              <a:rPr lang="en-US" altLang="zh-TW" dirty="0"/>
              <a:t>Discusses challenges like generating sharp edges and large-scale scenes.</a:t>
            </a:r>
            <a:endParaRPr lang="en-US" altLang="zh-TW" sz="1600" dirty="0"/>
          </a:p>
        </p:txBody>
      </p:sp>
    </p:spTree>
    <p:extLst>
      <p:ext uri="{BB962C8B-B14F-4D97-AF65-F5344CB8AC3E}">
        <p14:creationId xmlns:p14="http://schemas.microsoft.com/office/powerpoint/2010/main" val="3492822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030B36-0DD1-4E3D-B5C1-FF1A89F4C8F9}"/>
              </a:ext>
            </a:extLst>
          </p:cNvPr>
          <p:cNvSpPr>
            <a:spLocks noGrp="1"/>
          </p:cNvSpPr>
          <p:nvPr>
            <p:ph type="title"/>
          </p:nvPr>
        </p:nvSpPr>
        <p:spPr>
          <a:xfrm>
            <a:off x="1371600" y="685800"/>
            <a:ext cx="9601200" cy="725750"/>
          </a:xfrm>
        </p:spPr>
        <p:txBody>
          <a:bodyPr/>
          <a:lstStyle/>
          <a:p>
            <a:r>
              <a:rPr lang="en-US" altLang="zh-TW" dirty="0"/>
              <a:t>Contents</a:t>
            </a:r>
            <a:endParaRPr lang="zh-TW" altLang="en-US" dirty="0"/>
          </a:p>
        </p:txBody>
      </p:sp>
      <p:sp>
        <p:nvSpPr>
          <p:cNvPr id="4" name="標題 1">
            <a:extLst>
              <a:ext uri="{FF2B5EF4-FFF2-40B4-BE49-F238E27FC236}">
                <a16:creationId xmlns:a16="http://schemas.microsoft.com/office/drawing/2014/main" id="{0A6F33C2-173F-43A2-92E7-4C78E9FDEBBF}"/>
              </a:ext>
            </a:extLst>
          </p:cNvPr>
          <p:cNvSpPr txBox="1">
            <a:spLocks/>
          </p:cNvSpPr>
          <p:nvPr/>
        </p:nvSpPr>
        <p:spPr>
          <a:xfrm>
            <a:off x="1371600" y="1695635"/>
            <a:ext cx="9601200" cy="4476565"/>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marL="571500" indent="-571500">
              <a:buFont typeface="Arial" panose="020B0604020202020204" pitchFamily="34" charset="0"/>
              <a:buChar char="•"/>
            </a:pPr>
            <a:r>
              <a:rPr lang="en-US" altLang="zh-TW" sz="3600" dirty="0"/>
              <a:t>Introduction</a:t>
            </a:r>
          </a:p>
          <a:p>
            <a:pPr marL="571500" indent="-571500">
              <a:buFont typeface="Arial" panose="020B0604020202020204" pitchFamily="34" charset="0"/>
              <a:buChar char="•"/>
            </a:pPr>
            <a:r>
              <a:rPr lang="en-US" altLang="zh-TW" sz="3600" dirty="0"/>
              <a:t>Related Works</a:t>
            </a:r>
          </a:p>
          <a:p>
            <a:pPr marL="1028700" lvl="1" indent="-571500">
              <a:buFont typeface="Arial" panose="020B0604020202020204" pitchFamily="34" charset="0"/>
              <a:buChar char="•"/>
            </a:pPr>
            <a:r>
              <a:rPr lang="en-US" altLang="zh-TW" sz="2000" dirty="0"/>
              <a:t>3D Pretrained Diffusion Models</a:t>
            </a:r>
          </a:p>
          <a:p>
            <a:pPr marL="1028700" lvl="1" indent="-571500">
              <a:buFont typeface="Arial" panose="020B0604020202020204" pitchFamily="34" charset="0"/>
              <a:buChar char="•"/>
            </a:pPr>
            <a:r>
              <a:rPr lang="en-US" altLang="zh-TW" sz="2000" dirty="0"/>
              <a:t>Lifting 2D Diffusion Models to 3D</a:t>
            </a:r>
          </a:p>
          <a:p>
            <a:pPr marL="1028700" lvl="1" indent="-571500">
              <a:buFont typeface="Arial" panose="020B0604020202020204" pitchFamily="34" charset="0"/>
              <a:buChar char="•"/>
            </a:pPr>
            <a:r>
              <a:rPr lang="en-US" altLang="zh-TW" sz="2000" dirty="0"/>
              <a:t>3D Representation Methods</a:t>
            </a:r>
          </a:p>
          <a:p>
            <a:pPr marL="571500" indent="-571500">
              <a:buFont typeface="Arial" panose="020B0604020202020204" pitchFamily="34" charset="0"/>
              <a:buChar char="•"/>
            </a:pPr>
            <a:r>
              <a:rPr lang="en-US" altLang="zh-TW" sz="3600" dirty="0"/>
              <a:t>Method</a:t>
            </a:r>
          </a:p>
          <a:p>
            <a:pPr marL="571500" indent="-571500">
              <a:buFont typeface="Arial" panose="020B0604020202020204" pitchFamily="34" charset="0"/>
              <a:buChar char="•"/>
            </a:pPr>
            <a:r>
              <a:rPr lang="en-US" altLang="zh-TW" sz="3600" dirty="0"/>
              <a:t>Experiments</a:t>
            </a:r>
          </a:p>
          <a:p>
            <a:pPr marL="571500" indent="-571500">
              <a:buFont typeface="Arial" panose="020B0604020202020204" pitchFamily="34" charset="0"/>
              <a:buChar char="•"/>
            </a:pPr>
            <a:r>
              <a:rPr lang="en-US" altLang="zh-TW" sz="3600" dirty="0"/>
              <a:t>Conclusion</a:t>
            </a:r>
          </a:p>
          <a:p>
            <a:pPr marL="571500" indent="-571500">
              <a:buFont typeface="Arial" panose="020B0604020202020204" pitchFamily="34" charset="0"/>
              <a:buChar char="•"/>
            </a:pPr>
            <a:endParaRPr lang="zh-TW" altLang="en-US" dirty="0"/>
          </a:p>
        </p:txBody>
      </p:sp>
    </p:spTree>
    <p:extLst>
      <p:ext uri="{BB962C8B-B14F-4D97-AF65-F5344CB8AC3E}">
        <p14:creationId xmlns:p14="http://schemas.microsoft.com/office/powerpoint/2010/main" val="3109981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030B36-0DD1-4E3D-B5C1-FF1A89F4C8F9}"/>
              </a:ext>
            </a:extLst>
          </p:cNvPr>
          <p:cNvSpPr>
            <a:spLocks noGrp="1"/>
          </p:cNvSpPr>
          <p:nvPr>
            <p:ph type="title"/>
          </p:nvPr>
        </p:nvSpPr>
        <p:spPr>
          <a:xfrm>
            <a:off x="1371600" y="685800"/>
            <a:ext cx="9601200" cy="725750"/>
          </a:xfrm>
        </p:spPr>
        <p:txBody>
          <a:bodyPr/>
          <a:lstStyle/>
          <a:p>
            <a:r>
              <a:rPr lang="en-US" altLang="zh-TW" dirty="0"/>
              <a:t>Introduction(1)</a:t>
            </a:r>
          </a:p>
        </p:txBody>
      </p:sp>
      <p:sp>
        <p:nvSpPr>
          <p:cNvPr id="4" name="標題 1">
            <a:extLst>
              <a:ext uri="{FF2B5EF4-FFF2-40B4-BE49-F238E27FC236}">
                <a16:creationId xmlns:a16="http://schemas.microsoft.com/office/drawing/2014/main" id="{0A6F33C2-173F-43A2-92E7-4C78E9FDEBBF}"/>
              </a:ext>
            </a:extLst>
          </p:cNvPr>
          <p:cNvSpPr txBox="1">
            <a:spLocks/>
          </p:cNvSpPr>
          <p:nvPr/>
        </p:nvSpPr>
        <p:spPr>
          <a:xfrm>
            <a:off x="1371600" y="1695635"/>
            <a:ext cx="9601200" cy="4476565"/>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endParaRPr lang="zh-TW" altLang="en-US" dirty="0"/>
          </a:p>
        </p:txBody>
      </p:sp>
      <p:sp>
        <p:nvSpPr>
          <p:cNvPr id="3" name="矩形 2">
            <a:extLst>
              <a:ext uri="{FF2B5EF4-FFF2-40B4-BE49-F238E27FC236}">
                <a16:creationId xmlns:a16="http://schemas.microsoft.com/office/drawing/2014/main" id="{743CC0F4-5166-4090-B6B4-E0E9F3339B15}"/>
              </a:ext>
            </a:extLst>
          </p:cNvPr>
          <p:cNvSpPr/>
          <p:nvPr/>
        </p:nvSpPr>
        <p:spPr>
          <a:xfrm>
            <a:off x="1447800" y="1847582"/>
            <a:ext cx="10306665" cy="2677656"/>
          </a:xfrm>
          <a:prstGeom prst="rect">
            <a:avLst/>
          </a:prstGeom>
        </p:spPr>
        <p:txBody>
          <a:bodyPr wrap="square">
            <a:spAutoFit/>
          </a:bodyPr>
          <a:lstStyle/>
          <a:p>
            <a:r>
              <a:rPr lang="en-US" altLang="zh-TW" sz="2400" dirty="0"/>
              <a:t>3D asset generation has been an expensive and professional</a:t>
            </a:r>
            <a:r>
              <a:rPr lang="zh-TW" altLang="en-US" sz="2400" dirty="0"/>
              <a:t> </a:t>
            </a:r>
            <a:r>
              <a:rPr lang="en-US" altLang="zh-TW" sz="2400" dirty="0"/>
              <a:t>work in conventional pipelines. Recently, diffusion</a:t>
            </a:r>
            <a:r>
              <a:rPr lang="zh-TW" altLang="en-US" sz="2400" dirty="0"/>
              <a:t> </a:t>
            </a:r>
            <a:r>
              <a:rPr lang="en-US" altLang="zh-TW" sz="2400" dirty="0"/>
              <a:t>models  have achieved great success in creating</a:t>
            </a:r>
            <a:r>
              <a:rPr lang="zh-TW" altLang="en-US" sz="2400" dirty="0"/>
              <a:t> </a:t>
            </a:r>
            <a:r>
              <a:rPr lang="en-US" altLang="zh-TW" sz="2400" dirty="0"/>
              <a:t>high-quality and realistic 2D images. Many research</a:t>
            </a:r>
            <a:r>
              <a:rPr lang="zh-TW" altLang="en-US" sz="2400" dirty="0"/>
              <a:t> </a:t>
            </a:r>
            <a:r>
              <a:rPr lang="en-US" altLang="zh-TW" sz="2400" dirty="0"/>
              <a:t>works try to transfer the power of 2D diffusion models to the 3D</a:t>
            </a:r>
            <a:r>
              <a:rPr lang="zh-TW" altLang="en-US" sz="2400" dirty="0"/>
              <a:t> </a:t>
            </a:r>
            <a:r>
              <a:rPr lang="en-US" altLang="zh-TW" sz="2400" dirty="0"/>
              <a:t>field for easing and assisting the process of 3D assets creation,</a:t>
            </a:r>
          </a:p>
          <a:p>
            <a:endParaRPr lang="en-US" altLang="zh-TW" sz="2400" dirty="0"/>
          </a:p>
          <a:p>
            <a:r>
              <a:rPr lang="zh-TW" altLang="en-US" sz="2400" dirty="0"/>
              <a:t> </a:t>
            </a:r>
          </a:p>
        </p:txBody>
      </p:sp>
    </p:spTree>
    <p:extLst>
      <p:ext uri="{BB962C8B-B14F-4D97-AF65-F5344CB8AC3E}">
        <p14:creationId xmlns:p14="http://schemas.microsoft.com/office/powerpoint/2010/main" val="2400831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030B36-0DD1-4E3D-B5C1-FF1A89F4C8F9}"/>
              </a:ext>
            </a:extLst>
          </p:cNvPr>
          <p:cNvSpPr>
            <a:spLocks noGrp="1"/>
          </p:cNvSpPr>
          <p:nvPr>
            <p:ph type="title"/>
          </p:nvPr>
        </p:nvSpPr>
        <p:spPr>
          <a:xfrm>
            <a:off x="1371600" y="685800"/>
            <a:ext cx="9601200" cy="725750"/>
          </a:xfrm>
        </p:spPr>
        <p:txBody>
          <a:bodyPr/>
          <a:lstStyle/>
          <a:p>
            <a:r>
              <a:rPr lang="en-US" altLang="zh-TW" dirty="0"/>
              <a:t>Introduction(2)</a:t>
            </a:r>
          </a:p>
        </p:txBody>
      </p:sp>
      <p:sp>
        <p:nvSpPr>
          <p:cNvPr id="4" name="標題 1">
            <a:extLst>
              <a:ext uri="{FF2B5EF4-FFF2-40B4-BE49-F238E27FC236}">
                <a16:creationId xmlns:a16="http://schemas.microsoft.com/office/drawing/2014/main" id="{0A6F33C2-173F-43A2-92E7-4C78E9FDEBBF}"/>
              </a:ext>
            </a:extLst>
          </p:cNvPr>
          <p:cNvSpPr txBox="1">
            <a:spLocks/>
          </p:cNvSpPr>
          <p:nvPr/>
        </p:nvSpPr>
        <p:spPr>
          <a:xfrm>
            <a:off x="1371600" y="1695635"/>
            <a:ext cx="9601200" cy="4476565"/>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endParaRPr lang="zh-TW" altLang="en-US" dirty="0"/>
          </a:p>
        </p:txBody>
      </p:sp>
      <p:sp>
        <p:nvSpPr>
          <p:cNvPr id="3" name="矩形 2">
            <a:extLst>
              <a:ext uri="{FF2B5EF4-FFF2-40B4-BE49-F238E27FC236}">
                <a16:creationId xmlns:a16="http://schemas.microsoft.com/office/drawing/2014/main" id="{743CC0F4-5166-4090-B6B4-E0E9F3339B15}"/>
              </a:ext>
            </a:extLst>
          </p:cNvPr>
          <p:cNvSpPr/>
          <p:nvPr/>
        </p:nvSpPr>
        <p:spPr>
          <a:xfrm>
            <a:off x="1447800" y="1847582"/>
            <a:ext cx="10306665" cy="1938992"/>
          </a:xfrm>
          <a:prstGeom prst="rect">
            <a:avLst/>
          </a:prstGeom>
        </p:spPr>
        <p:txBody>
          <a:bodyPr wrap="square">
            <a:spAutoFit/>
          </a:bodyPr>
          <a:lstStyle/>
          <a:p>
            <a:r>
              <a:rPr lang="zh-TW" altLang="en-US" sz="2400" dirty="0"/>
              <a:t> </a:t>
            </a:r>
            <a:r>
              <a:rPr lang="en-US" altLang="zh-TW" sz="2400" dirty="0"/>
              <a:t>e.g. the most common text-to-3D task.</a:t>
            </a:r>
          </a:p>
          <a:p>
            <a:endParaRPr lang="en-US" altLang="zh-TW" sz="2400" dirty="0"/>
          </a:p>
          <a:p>
            <a:r>
              <a:rPr lang="en-US" altLang="zh-TW" sz="2400" dirty="0"/>
              <a:t>(</a:t>
            </a:r>
            <a:r>
              <a:rPr lang="en-US" altLang="zh-TW" sz="2400" dirty="0" err="1"/>
              <a:t>i</a:t>
            </a:r>
            <a:r>
              <a:rPr lang="en-US" altLang="zh-TW" sz="2400" dirty="0"/>
              <a:t>) training a new diffusion model with 3D data (namely the 3D diffusion model) (ii) lifting the 2D diffusion model to 3D.</a:t>
            </a:r>
          </a:p>
          <a:p>
            <a:endParaRPr lang="en-US" altLang="zh-TW" sz="2400" dirty="0"/>
          </a:p>
        </p:txBody>
      </p:sp>
      <p:pic>
        <p:nvPicPr>
          <p:cNvPr id="5" name="圖片 4">
            <a:extLst>
              <a:ext uri="{FF2B5EF4-FFF2-40B4-BE49-F238E27FC236}">
                <a16:creationId xmlns:a16="http://schemas.microsoft.com/office/drawing/2014/main" id="{1206DF0D-8A25-4438-80BF-AE1F8EACA6AC}"/>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1447800" y="3253187"/>
            <a:ext cx="10562177" cy="3355045"/>
          </a:xfrm>
          <a:prstGeom prst="rect">
            <a:avLst/>
          </a:prstGeom>
        </p:spPr>
      </p:pic>
    </p:spTree>
    <p:extLst>
      <p:ext uri="{BB962C8B-B14F-4D97-AF65-F5344CB8AC3E}">
        <p14:creationId xmlns:p14="http://schemas.microsoft.com/office/powerpoint/2010/main" val="876634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030B36-0DD1-4E3D-B5C1-FF1A89F4C8F9}"/>
              </a:ext>
            </a:extLst>
          </p:cNvPr>
          <p:cNvSpPr>
            <a:spLocks noGrp="1"/>
          </p:cNvSpPr>
          <p:nvPr>
            <p:ph type="title"/>
          </p:nvPr>
        </p:nvSpPr>
        <p:spPr>
          <a:xfrm>
            <a:off x="1371600" y="685800"/>
            <a:ext cx="9601200" cy="725750"/>
          </a:xfrm>
        </p:spPr>
        <p:txBody>
          <a:bodyPr>
            <a:normAutofit/>
          </a:bodyPr>
          <a:lstStyle/>
          <a:p>
            <a:r>
              <a:rPr lang="en-US" altLang="zh-TW" dirty="0"/>
              <a:t>Related Works(1)</a:t>
            </a:r>
          </a:p>
        </p:txBody>
      </p:sp>
      <p:sp>
        <p:nvSpPr>
          <p:cNvPr id="4" name="標題 1">
            <a:extLst>
              <a:ext uri="{FF2B5EF4-FFF2-40B4-BE49-F238E27FC236}">
                <a16:creationId xmlns:a16="http://schemas.microsoft.com/office/drawing/2014/main" id="{0A6F33C2-173F-43A2-92E7-4C78E9FDEBBF}"/>
              </a:ext>
            </a:extLst>
          </p:cNvPr>
          <p:cNvSpPr txBox="1">
            <a:spLocks/>
          </p:cNvSpPr>
          <p:nvPr/>
        </p:nvSpPr>
        <p:spPr>
          <a:xfrm>
            <a:off x="1371600" y="1695635"/>
            <a:ext cx="9601200" cy="4476565"/>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endParaRPr lang="zh-TW" altLang="en-US" dirty="0"/>
          </a:p>
        </p:txBody>
      </p:sp>
      <p:sp>
        <p:nvSpPr>
          <p:cNvPr id="3" name="矩形 2">
            <a:extLst>
              <a:ext uri="{FF2B5EF4-FFF2-40B4-BE49-F238E27FC236}">
                <a16:creationId xmlns:a16="http://schemas.microsoft.com/office/drawing/2014/main" id="{743CC0F4-5166-4090-B6B4-E0E9F3339B15}"/>
              </a:ext>
            </a:extLst>
          </p:cNvPr>
          <p:cNvSpPr/>
          <p:nvPr/>
        </p:nvSpPr>
        <p:spPr>
          <a:xfrm>
            <a:off x="1447800" y="1847582"/>
            <a:ext cx="10306665" cy="2677656"/>
          </a:xfrm>
          <a:prstGeom prst="rect">
            <a:avLst/>
          </a:prstGeom>
        </p:spPr>
        <p:txBody>
          <a:bodyPr wrap="square">
            <a:spAutoFit/>
          </a:bodyPr>
          <a:lstStyle/>
          <a:p>
            <a:r>
              <a:rPr lang="en-US" altLang="zh-TW" sz="2400" dirty="0"/>
              <a:t>3D Pretrained Diffusion Models.</a:t>
            </a:r>
          </a:p>
          <a:p>
            <a:endParaRPr lang="en-US" altLang="zh-TW" sz="2400" dirty="0"/>
          </a:p>
          <a:p>
            <a:r>
              <a:rPr lang="en-US" altLang="zh-TW" sz="2400" dirty="0"/>
              <a:t>These models are trained on text-3D pairs, allowing them to generate 3D assets directly from text prompts. Examples like Point-E and Shape-E can generate 3D assets quickly.</a:t>
            </a:r>
          </a:p>
          <a:p>
            <a:endParaRPr lang="en-US" altLang="zh-TW" sz="2400" dirty="0"/>
          </a:p>
          <a:p>
            <a:endParaRPr lang="en-US" altLang="zh-TW" sz="2400" dirty="0"/>
          </a:p>
        </p:txBody>
      </p:sp>
    </p:spTree>
    <p:extLst>
      <p:ext uri="{BB962C8B-B14F-4D97-AF65-F5344CB8AC3E}">
        <p14:creationId xmlns:p14="http://schemas.microsoft.com/office/powerpoint/2010/main" val="868181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030B36-0DD1-4E3D-B5C1-FF1A89F4C8F9}"/>
              </a:ext>
            </a:extLst>
          </p:cNvPr>
          <p:cNvSpPr>
            <a:spLocks noGrp="1"/>
          </p:cNvSpPr>
          <p:nvPr>
            <p:ph type="title"/>
          </p:nvPr>
        </p:nvSpPr>
        <p:spPr>
          <a:xfrm>
            <a:off x="1371600" y="685800"/>
            <a:ext cx="9601200" cy="725750"/>
          </a:xfrm>
        </p:spPr>
        <p:txBody>
          <a:bodyPr>
            <a:normAutofit/>
          </a:bodyPr>
          <a:lstStyle/>
          <a:p>
            <a:r>
              <a:rPr lang="en-US" altLang="zh-TW" dirty="0"/>
              <a:t>Related Works(2)</a:t>
            </a:r>
          </a:p>
        </p:txBody>
      </p:sp>
      <p:sp>
        <p:nvSpPr>
          <p:cNvPr id="4" name="標題 1">
            <a:extLst>
              <a:ext uri="{FF2B5EF4-FFF2-40B4-BE49-F238E27FC236}">
                <a16:creationId xmlns:a16="http://schemas.microsoft.com/office/drawing/2014/main" id="{0A6F33C2-173F-43A2-92E7-4C78E9FDEBBF}"/>
              </a:ext>
            </a:extLst>
          </p:cNvPr>
          <p:cNvSpPr txBox="1">
            <a:spLocks/>
          </p:cNvSpPr>
          <p:nvPr/>
        </p:nvSpPr>
        <p:spPr>
          <a:xfrm>
            <a:off x="1371600" y="1695635"/>
            <a:ext cx="9601200" cy="4476565"/>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endParaRPr lang="zh-TW" altLang="en-US" dirty="0"/>
          </a:p>
        </p:txBody>
      </p:sp>
      <p:sp>
        <p:nvSpPr>
          <p:cNvPr id="3" name="矩形 2">
            <a:extLst>
              <a:ext uri="{FF2B5EF4-FFF2-40B4-BE49-F238E27FC236}">
                <a16:creationId xmlns:a16="http://schemas.microsoft.com/office/drawing/2014/main" id="{743CC0F4-5166-4090-B6B4-E0E9F3339B15}"/>
              </a:ext>
            </a:extLst>
          </p:cNvPr>
          <p:cNvSpPr/>
          <p:nvPr/>
        </p:nvSpPr>
        <p:spPr>
          <a:xfrm>
            <a:off x="1447800" y="1859157"/>
            <a:ext cx="10306665" cy="2677656"/>
          </a:xfrm>
          <a:prstGeom prst="rect">
            <a:avLst/>
          </a:prstGeom>
        </p:spPr>
        <p:txBody>
          <a:bodyPr wrap="square">
            <a:spAutoFit/>
          </a:bodyPr>
          <a:lstStyle/>
          <a:p>
            <a:r>
              <a:rPr lang="en-US" altLang="zh-TW" sz="2400" dirty="0"/>
              <a:t>Lifting 2D Diffusion Models to 3D.</a:t>
            </a:r>
          </a:p>
          <a:p>
            <a:endParaRPr lang="en-US" altLang="zh-TW" sz="2400" dirty="0"/>
          </a:p>
          <a:p>
            <a:r>
              <a:rPr lang="en-US" altLang="zh-TW" sz="2400" dirty="0"/>
              <a:t> This approach doesn't require specific 3D pretraining. It leverages abundant 2D image data for diverse and high-quality asset generation. Techniques like SDS and SJC are used to update the 3D representation model using 2D diffusion models.</a:t>
            </a:r>
          </a:p>
          <a:p>
            <a:endParaRPr lang="en-US" altLang="zh-TW" sz="2400" dirty="0"/>
          </a:p>
        </p:txBody>
      </p:sp>
    </p:spTree>
    <p:extLst>
      <p:ext uri="{BB962C8B-B14F-4D97-AF65-F5344CB8AC3E}">
        <p14:creationId xmlns:p14="http://schemas.microsoft.com/office/powerpoint/2010/main" val="2492487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030B36-0DD1-4E3D-B5C1-FF1A89F4C8F9}"/>
              </a:ext>
            </a:extLst>
          </p:cNvPr>
          <p:cNvSpPr>
            <a:spLocks noGrp="1"/>
          </p:cNvSpPr>
          <p:nvPr>
            <p:ph type="title"/>
          </p:nvPr>
        </p:nvSpPr>
        <p:spPr>
          <a:xfrm>
            <a:off x="1371600" y="685800"/>
            <a:ext cx="9601200" cy="725750"/>
          </a:xfrm>
        </p:spPr>
        <p:txBody>
          <a:bodyPr>
            <a:normAutofit/>
          </a:bodyPr>
          <a:lstStyle/>
          <a:p>
            <a:r>
              <a:rPr lang="en-US" altLang="zh-TW" dirty="0"/>
              <a:t>Related Works(3)</a:t>
            </a:r>
          </a:p>
        </p:txBody>
      </p:sp>
      <p:sp>
        <p:nvSpPr>
          <p:cNvPr id="4" name="標題 1">
            <a:extLst>
              <a:ext uri="{FF2B5EF4-FFF2-40B4-BE49-F238E27FC236}">
                <a16:creationId xmlns:a16="http://schemas.microsoft.com/office/drawing/2014/main" id="{0A6F33C2-173F-43A2-92E7-4C78E9FDEBBF}"/>
              </a:ext>
            </a:extLst>
          </p:cNvPr>
          <p:cNvSpPr txBox="1">
            <a:spLocks/>
          </p:cNvSpPr>
          <p:nvPr/>
        </p:nvSpPr>
        <p:spPr>
          <a:xfrm>
            <a:off x="1371600" y="1695635"/>
            <a:ext cx="9601200" cy="4476565"/>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endParaRPr lang="zh-TW" altLang="en-US" dirty="0"/>
          </a:p>
        </p:txBody>
      </p:sp>
      <p:sp>
        <p:nvSpPr>
          <p:cNvPr id="3" name="矩形 2">
            <a:extLst>
              <a:ext uri="{FF2B5EF4-FFF2-40B4-BE49-F238E27FC236}">
                <a16:creationId xmlns:a16="http://schemas.microsoft.com/office/drawing/2014/main" id="{743CC0F4-5166-4090-B6B4-E0E9F3339B15}"/>
              </a:ext>
            </a:extLst>
          </p:cNvPr>
          <p:cNvSpPr/>
          <p:nvPr/>
        </p:nvSpPr>
        <p:spPr>
          <a:xfrm>
            <a:off x="1447800" y="1859157"/>
            <a:ext cx="10306665" cy="2677656"/>
          </a:xfrm>
          <a:prstGeom prst="rect">
            <a:avLst/>
          </a:prstGeom>
        </p:spPr>
        <p:txBody>
          <a:bodyPr wrap="square">
            <a:spAutoFit/>
          </a:bodyPr>
          <a:lstStyle/>
          <a:p>
            <a:r>
              <a:rPr lang="en-US" altLang="zh-TW" sz="2400" dirty="0"/>
              <a:t>3D Representation Methods.</a:t>
            </a:r>
          </a:p>
          <a:p>
            <a:endParaRPr lang="en-US" altLang="zh-TW" sz="2400" dirty="0"/>
          </a:p>
          <a:p>
            <a:r>
              <a:rPr lang="en-US" altLang="zh-TW" sz="2400" dirty="0"/>
              <a:t>This section discusses various 3D representation methods, including </a:t>
            </a:r>
            <a:r>
              <a:rPr lang="en-US" altLang="zh-TW" sz="2400" dirty="0" err="1"/>
              <a:t>NeRF</a:t>
            </a:r>
            <a:r>
              <a:rPr lang="en-US" altLang="zh-TW" sz="2400" dirty="0"/>
              <a:t>, DMTET, point clouds, meshes, and 3D Gaussian Splatting. These methods are used to represent 3D scenes and assets. </a:t>
            </a:r>
            <a:r>
              <a:rPr lang="en-US" altLang="zh-TW" sz="2400" dirty="0" err="1"/>
              <a:t>NeRF</a:t>
            </a:r>
            <a:r>
              <a:rPr lang="en-US" altLang="zh-TW" sz="2400" dirty="0"/>
              <a:t> and its variants are notable for their impressive results. Additionally, 3D Gaussian Splatting is introduced as a method for real-time rendering and generating detailed 3D assets.</a:t>
            </a:r>
          </a:p>
        </p:txBody>
      </p:sp>
    </p:spTree>
    <p:extLst>
      <p:ext uri="{BB962C8B-B14F-4D97-AF65-F5344CB8AC3E}">
        <p14:creationId xmlns:p14="http://schemas.microsoft.com/office/powerpoint/2010/main" val="1687349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030B36-0DD1-4E3D-B5C1-FF1A89F4C8F9}"/>
              </a:ext>
            </a:extLst>
          </p:cNvPr>
          <p:cNvSpPr>
            <a:spLocks noGrp="1"/>
          </p:cNvSpPr>
          <p:nvPr>
            <p:ph type="title"/>
          </p:nvPr>
        </p:nvSpPr>
        <p:spPr>
          <a:xfrm>
            <a:off x="1371600" y="685800"/>
            <a:ext cx="9601200" cy="725750"/>
          </a:xfrm>
        </p:spPr>
        <p:txBody>
          <a:bodyPr>
            <a:normAutofit/>
          </a:bodyPr>
          <a:lstStyle/>
          <a:p>
            <a:r>
              <a:rPr lang="en-US" altLang="zh-TW" dirty="0"/>
              <a:t>Method(1)</a:t>
            </a:r>
          </a:p>
        </p:txBody>
      </p:sp>
      <p:sp>
        <p:nvSpPr>
          <p:cNvPr id="4" name="標題 1">
            <a:extLst>
              <a:ext uri="{FF2B5EF4-FFF2-40B4-BE49-F238E27FC236}">
                <a16:creationId xmlns:a16="http://schemas.microsoft.com/office/drawing/2014/main" id="{0A6F33C2-173F-43A2-92E7-4C78E9FDEBBF}"/>
              </a:ext>
            </a:extLst>
          </p:cNvPr>
          <p:cNvSpPr txBox="1">
            <a:spLocks/>
          </p:cNvSpPr>
          <p:nvPr/>
        </p:nvSpPr>
        <p:spPr>
          <a:xfrm>
            <a:off x="1371600" y="1695635"/>
            <a:ext cx="9601200" cy="4476565"/>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endParaRPr lang="zh-TW" altLang="en-US" dirty="0"/>
          </a:p>
        </p:txBody>
      </p:sp>
      <p:sp>
        <p:nvSpPr>
          <p:cNvPr id="3" name="矩形 2">
            <a:extLst>
              <a:ext uri="{FF2B5EF4-FFF2-40B4-BE49-F238E27FC236}">
                <a16:creationId xmlns:a16="http://schemas.microsoft.com/office/drawing/2014/main" id="{743CC0F4-5166-4090-B6B4-E0E9F3339B15}"/>
              </a:ext>
            </a:extLst>
          </p:cNvPr>
          <p:cNvSpPr/>
          <p:nvPr/>
        </p:nvSpPr>
        <p:spPr>
          <a:xfrm>
            <a:off x="1447800" y="1859157"/>
            <a:ext cx="10306665" cy="2677656"/>
          </a:xfrm>
          <a:prstGeom prst="rect">
            <a:avLst/>
          </a:prstGeom>
        </p:spPr>
        <p:txBody>
          <a:bodyPr wrap="square">
            <a:spAutoFit/>
          </a:bodyPr>
          <a:lstStyle/>
          <a:p>
            <a:r>
              <a:rPr lang="en-US" altLang="zh-TW" sz="2400" dirty="0"/>
              <a:t>In this section, we first review 2D and 3D diffusion models and the 3D representation method known as 3D Gaussian Splatting. We give an overview of the whole framework in Section 3.2. Then, in Section 3.3, we describe the process of initializing the 3D Gaussians with the assistance of 3D diffusion models. The further optimization of 3D Gaussians using the 2D diffusion model is described in Section 3.4.</a:t>
            </a:r>
          </a:p>
          <a:p>
            <a:endParaRPr lang="en-US" altLang="zh-TW" sz="2400" dirty="0"/>
          </a:p>
        </p:txBody>
      </p:sp>
    </p:spTree>
    <p:extLst>
      <p:ext uri="{BB962C8B-B14F-4D97-AF65-F5344CB8AC3E}">
        <p14:creationId xmlns:p14="http://schemas.microsoft.com/office/powerpoint/2010/main" val="3667531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030B36-0DD1-4E3D-B5C1-FF1A89F4C8F9}"/>
              </a:ext>
            </a:extLst>
          </p:cNvPr>
          <p:cNvSpPr>
            <a:spLocks noGrp="1"/>
          </p:cNvSpPr>
          <p:nvPr>
            <p:ph type="title"/>
          </p:nvPr>
        </p:nvSpPr>
        <p:spPr>
          <a:xfrm>
            <a:off x="1371600" y="685800"/>
            <a:ext cx="9601200" cy="725750"/>
          </a:xfrm>
        </p:spPr>
        <p:txBody>
          <a:bodyPr>
            <a:normAutofit/>
          </a:bodyPr>
          <a:lstStyle/>
          <a:p>
            <a:r>
              <a:rPr lang="en-US" altLang="zh-TW" dirty="0"/>
              <a:t>Method(2)</a:t>
            </a:r>
          </a:p>
        </p:txBody>
      </p:sp>
      <p:sp>
        <p:nvSpPr>
          <p:cNvPr id="4" name="標題 1">
            <a:extLst>
              <a:ext uri="{FF2B5EF4-FFF2-40B4-BE49-F238E27FC236}">
                <a16:creationId xmlns:a16="http://schemas.microsoft.com/office/drawing/2014/main" id="{0A6F33C2-173F-43A2-92E7-4C78E9FDEBBF}"/>
              </a:ext>
            </a:extLst>
          </p:cNvPr>
          <p:cNvSpPr txBox="1">
            <a:spLocks/>
          </p:cNvSpPr>
          <p:nvPr/>
        </p:nvSpPr>
        <p:spPr>
          <a:xfrm>
            <a:off x="1371600" y="1695635"/>
            <a:ext cx="9601200" cy="4476565"/>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endParaRPr lang="zh-TW" altLang="en-US" dirty="0"/>
          </a:p>
        </p:txBody>
      </p:sp>
      <p:sp>
        <p:nvSpPr>
          <p:cNvPr id="3" name="矩形 2">
            <a:extLst>
              <a:ext uri="{FF2B5EF4-FFF2-40B4-BE49-F238E27FC236}">
                <a16:creationId xmlns:a16="http://schemas.microsoft.com/office/drawing/2014/main" id="{743CC0F4-5166-4090-B6B4-E0E9F3339B15}"/>
              </a:ext>
            </a:extLst>
          </p:cNvPr>
          <p:cNvSpPr/>
          <p:nvPr/>
        </p:nvSpPr>
        <p:spPr>
          <a:xfrm>
            <a:off x="1447800" y="1859157"/>
            <a:ext cx="10647744" cy="4216539"/>
          </a:xfrm>
          <a:prstGeom prst="rect">
            <a:avLst/>
          </a:prstGeom>
        </p:spPr>
        <p:txBody>
          <a:bodyPr wrap="square">
            <a:spAutoFit/>
          </a:bodyPr>
          <a:lstStyle/>
          <a:p>
            <a:r>
              <a:rPr lang="en-US" altLang="zh-TW" sz="2400" dirty="0"/>
              <a:t>Preliminaries</a:t>
            </a:r>
          </a:p>
          <a:p>
            <a:endParaRPr lang="en-US" altLang="zh-TW" sz="2400" dirty="0"/>
          </a:p>
          <a:p>
            <a:r>
              <a:rPr lang="en-US" altLang="zh-TW" sz="2000" b="1" dirty="0" err="1"/>
              <a:t>DreamFusion</a:t>
            </a:r>
            <a:r>
              <a:rPr lang="en-US" altLang="zh-TW" sz="2000" dirty="0"/>
              <a:t>: </a:t>
            </a:r>
          </a:p>
          <a:p>
            <a:r>
              <a:rPr lang="en-US" altLang="zh-TW" sz="2000" dirty="0"/>
              <a:t>It optimizes the 3D representation using the Score Distillation Sampling (SDS) loss with a pre-trained 2D diffusion model ϕ. It uses </a:t>
            </a:r>
            <a:r>
              <a:rPr lang="en-US" altLang="zh-TW" sz="2000" dirty="0" err="1"/>
              <a:t>MipNeRF</a:t>
            </a:r>
            <a:r>
              <a:rPr lang="en-US" altLang="zh-TW" sz="2000" dirty="0"/>
              <a:t> as the 3D representation method and employs a scoring estimation function to predict noise levels.</a:t>
            </a:r>
          </a:p>
          <a:p>
            <a:endParaRPr lang="en-US" altLang="zh-TW" sz="2000" dirty="0"/>
          </a:p>
          <a:p>
            <a:r>
              <a:rPr lang="en-US" altLang="zh-TW" sz="2000" b="1" dirty="0"/>
              <a:t>3D Gaussian Splatting (3DGS)</a:t>
            </a:r>
            <a:r>
              <a:rPr lang="en-US" altLang="zh-TW" sz="2000" dirty="0"/>
              <a:t>: </a:t>
            </a:r>
          </a:p>
          <a:p>
            <a:r>
              <a:rPr lang="en-US" altLang="zh-TW" sz="2000" dirty="0"/>
              <a:t>Unlike implicit representation methods like </a:t>
            </a:r>
            <a:r>
              <a:rPr lang="en-US" altLang="zh-TW" sz="2000" dirty="0" err="1"/>
              <a:t>NeRF</a:t>
            </a:r>
            <a:r>
              <a:rPr lang="en-US" altLang="zh-TW" sz="2000" dirty="0"/>
              <a:t>, which render images based on volume rendering, 3D-GS renders images through splatting, achieving real-time speed. It represents the scene using a set of anisotropic Gaussians, defined with center position µ∈R^3, covariance Σ∈R^7, color c∈R^3, and opacity α∈R^1. It employs a typical neural point-based rendering method to compute the color of each pixel.</a:t>
            </a:r>
          </a:p>
        </p:txBody>
      </p:sp>
      <p:pic>
        <p:nvPicPr>
          <p:cNvPr id="5" name="圖片 4">
            <a:extLst>
              <a:ext uri="{FF2B5EF4-FFF2-40B4-BE49-F238E27FC236}">
                <a16:creationId xmlns:a16="http://schemas.microsoft.com/office/drawing/2014/main" id="{405A41E0-63B7-467D-B6A8-716E9B7B0398}"/>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478701" y="102123"/>
            <a:ext cx="5055471" cy="1675273"/>
          </a:xfrm>
          <a:prstGeom prst="rect">
            <a:avLst/>
          </a:prstGeom>
        </p:spPr>
      </p:pic>
      <p:pic>
        <p:nvPicPr>
          <p:cNvPr id="6" name="圖片 5">
            <a:extLst>
              <a:ext uri="{FF2B5EF4-FFF2-40B4-BE49-F238E27FC236}">
                <a16:creationId xmlns:a16="http://schemas.microsoft.com/office/drawing/2014/main" id="{B0CA759F-8EA0-4900-A6E3-5A91D646139C}"/>
              </a:ext>
            </a:extLst>
          </p:cNvPr>
          <p:cNvPicPr>
            <a:picLocks noChangeAspect="1"/>
          </p:cNvPicPr>
          <p:nvPr/>
        </p:nvPicPr>
        <p:blipFill rotWithShape="1">
          <a:blip r:embed="rId4">
            <a:clrChange>
              <a:clrFrom>
                <a:srgbClr val="FFFFFF"/>
              </a:clrFrom>
              <a:clrTo>
                <a:srgbClr val="FFFFFF">
                  <a:alpha val="0"/>
                </a:srgbClr>
              </a:clrTo>
            </a:clrChange>
          </a:blip>
          <a:srcRect b="83274"/>
          <a:stretch/>
        </p:blipFill>
        <p:spPr>
          <a:xfrm>
            <a:off x="6573272" y="1597219"/>
            <a:ext cx="4867582" cy="533412"/>
          </a:xfrm>
          <a:prstGeom prst="rect">
            <a:avLst/>
          </a:prstGeom>
        </p:spPr>
      </p:pic>
      <p:pic>
        <p:nvPicPr>
          <p:cNvPr id="7" name="圖片 6">
            <a:extLst>
              <a:ext uri="{FF2B5EF4-FFF2-40B4-BE49-F238E27FC236}">
                <a16:creationId xmlns:a16="http://schemas.microsoft.com/office/drawing/2014/main" id="{5C7A8A25-63DC-498F-98AE-7F5E37E290FD}"/>
              </a:ext>
            </a:extLst>
          </p:cNvPr>
          <p:cNvPicPr>
            <a:picLocks noChangeAspect="1"/>
          </p:cNvPicPr>
          <p:nvPr/>
        </p:nvPicPr>
        <p:blipFill rotWithShape="1">
          <a:blip r:embed="rId4">
            <a:clrChange>
              <a:clrFrom>
                <a:srgbClr val="FFFFFF"/>
              </a:clrFrom>
              <a:clrTo>
                <a:srgbClr val="FFFFFF">
                  <a:alpha val="0"/>
                </a:srgbClr>
              </a:clrTo>
            </a:clrChange>
          </a:blip>
          <a:srcRect t="69728"/>
          <a:stretch/>
        </p:blipFill>
        <p:spPr>
          <a:xfrm>
            <a:off x="6572645" y="2212392"/>
            <a:ext cx="4867582" cy="965405"/>
          </a:xfrm>
          <a:prstGeom prst="rect">
            <a:avLst/>
          </a:prstGeom>
        </p:spPr>
      </p:pic>
    </p:spTree>
    <p:extLst>
      <p:ext uri="{BB962C8B-B14F-4D97-AF65-F5344CB8AC3E}">
        <p14:creationId xmlns:p14="http://schemas.microsoft.com/office/powerpoint/2010/main" val="2334230735"/>
      </p:ext>
    </p:extLst>
  </p:cSld>
  <p:clrMapOvr>
    <a:masterClrMapping/>
  </p:clrMapOvr>
</p:sld>
</file>

<file path=ppt/theme/theme1.xml><?xml version="1.0" encoding="utf-8"?>
<a:theme xmlns:a="http://schemas.openxmlformats.org/drawingml/2006/main" name="裁剪">
  <a:themeElements>
    <a:clrScheme name="裁剪">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裁剪">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裁剪">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裁剪</Template>
  <TotalTime>159</TotalTime>
  <Words>1545</Words>
  <Application>Microsoft Office PowerPoint</Application>
  <PresentationFormat>寬螢幕</PresentationFormat>
  <Paragraphs>149</Paragraphs>
  <Slides>19</Slides>
  <Notes>19</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19</vt:i4>
      </vt:variant>
    </vt:vector>
  </HeadingPairs>
  <TitlesOfParts>
    <vt:vector size="25" baseType="lpstr">
      <vt:lpstr>微軟正黑體</vt:lpstr>
      <vt:lpstr>新細明體</vt:lpstr>
      <vt:lpstr>Arial</vt:lpstr>
      <vt:lpstr>Calibri</vt:lpstr>
      <vt:lpstr>Franklin Gothic Book</vt:lpstr>
      <vt:lpstr>裁剪</vt:lpstr>
      <vt:lpstr>GaussianDreamer: Fast Generation from Text to 3D Gaussians by Bridging 2D and 3D Diffusion Models</vt:lpstr>
      <vt:lpstr>Contents</vt:lpstr>
      <vt:lpstr>Introduction(1)</vt:lpstr>
      <vt:lpstr>Introduction(2)</vt:lpstr>
      <vt:lpstr>Related Works(1)</vt:lpstr>
      <vt:lpstr>Related Works(2)</vt:lpstr>
      <vt:lpstr>Related Works(3)</vt:lpstr>
      <vt:lpstr>Method(1)</vt:lpstr>
      <vt:lpstr>Method(2)</vt:lpstr>
      <vt:lpstr>Method(3)</vt:lpstr>
      <vt:lpstr>Method(4)</vt:lpstr>
      <vt:lpstr>Method(5)</vt:lpstr>
      <vt:lpstr>Method(6)</vt:lpstr>
      <vt:lpstr>Experiments(1)</vt:lpstr>
      <vt:lpstr>Experiments(2)</vt:lpstr>
      <vt:lpstr>Experiments(3)</vt:lpstr>
      <vt:lpstr>Experiments(4)</vt:lpstr>
      <vt:lpstr>Experiments(5)</vt:lpstr>
      <vt:lpstr>Experiments(5)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GaussianDreamer: Fast Generation from Text to 3D Gaussians by Bridging 2D and 3D Diffusion Models</dc:title>
  <dc:creator>王</dc:creator>
  <cp:lastModifiedBy> 王</cp:lastModifiedBy>
  <cp:revision>17</cp:revision>
  <dcterms:created xsi:type="dcterms:W3CDTF">2024-01-02T18:24:03Z</dcterms:created>
  <dcterms:modified xsi:type="dcterms:W3CDTF">2024-01-03T09:19:09Z</dcterms:modified>
</cp:coreProperties>
</file>