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0"/>
  </p:notesMasterIdLst>
  <p:sldIdLst>
    <p:sldId id="256" r:id="rId2"/>
    <p:sldId id="257" r:id="rId3"/>
    <p:sldId id="262" r:id="rId4"/>
    <p:sldId id="264" r:id="rId5"/>
    <p:sldId id="265" r:id="rId6"/>
    <p:sldId id="271" r:id="rId7"/>
    <p:sldId id="267" r:id="rId8"/>
    <p:sldId id="266" r:id="rId9"/>
    <p:sldId id="268" r:id="rId10"/>
    <p:sldId id="269" r:id="rId11"/>
    <p:sldId id="278" r:id="rId12"/>
    <p:sldId id="270" r:id="rId13"/>
    <p:sldId id="274" r:id="rId14"/>
    <p:sldId id="273" r:id="rId15"/>
    <p:sldId id="272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532" autoAdjust="0"/>
  </p:normalViewPr>
  <p:slideViewPr>
    <p:cSldViewPr snapToGrid="0">
      <p:cViewPr varScale="1">
        <p:scale>
          <a:sx n="56" d="100"/>
          <a:sy n="56" d="100"/>
        </p:scale>
        <p:origin x="149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FF036-8EE8-4009-837B-B8DA70607473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07F37-C747-4243-9CA3-420E9E0F8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5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07F37-C747-4243-9CA3-420E9E0F84F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666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07F37-C747-4243-9CA3-420E9E0F84F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1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07F37-C747-4243-9CA3-420E9E0F84F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08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D2129"/>
                </a:solidFill>
                <a:effectLst/>
                <a:latin typeface="PingFangSC-Regular"/>
              </a:rPr>
              <a:t>循环螺旋平铺：</a:t>
            </a:r>
            <a:endParaRPr lang="en-US" altLang="zh-CN" b="0" i="0" dirty="0">
              <a:solidFill>
                <a:srgbClr val="1D2129"/>
              </a:solidFill>
              <a:effectLst/>
              <a:latin typeface="PingFangSC-Regular"/>
            </a:endParaRPr>
          </a:p>
          <a:p>
            <a:r>
              <a:rPr lang="zh-CN" altLang="en-US" dirty="0"/>
              <a:t>对数螺线</a:t>
            </a:r>
            <a:endParaRPr lang="en-US" altLang="zh-CN" dirty="0"/>
          </a:p>
          <a:p>
            <a:r>
              <a:rPr lang="zh-CN" altLang="en-US" dirty="0"/>
              <a:t>阿贝尔对称群的变换和旋转</a:t>
            </a:r>
            <a:endParaRPr lang="en-US" altLang="zh-CN" dirty="0"/>
          </a:p>
          <a:p>
            <a:r>
              <a:rPr lang="zh-CN" altLang="en-US" dirty="0"/>
              <a:t>类埃舍尔的螺旋镶嵌改变结构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07F37-C747-4243-9CA3-420E9E0F84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35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i="0" dirty="0">
              <a:solidFill>
                <a:srgbClr val="1D2129"/>
              </a:solidFill>
              <a:effectLst/>
              <a:latin typeface="PingFangSC-Regular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07F37-C747-4243-9CA3-420E9E0F84F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0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07F37-C747-4243-9CA3-420E9E0F84F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61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07F37-C747-4243-9CA3-420E9E0F84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70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07F37-C747-4243-9CA3-420E9E0F84F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310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zh-CN" alt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07F37-C747-4243-9CA3-420E9E0F84F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053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zh-CN" alt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07F37-C747-4243-9CA3-420E9E0F84F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41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625EC2C-5DC1-423B-85F5-D3763CC8778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5D14D63-2225-4F4D-AE8A-A6CE2DF44D5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43357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EC2C-5DC1-423B-85F5-D3763CC8778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D63-2225-4F4D-AE8A-A6CE2DF44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57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EC2C-5DC1-423B-85F5-D3763CC8778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D63-2225-4F4D-AE8A-A6CE2DF44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0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EC2C-5DC1-423B-85F5-D3763CC8778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D63-2225-4F4D-AE8A-A6CE2DF44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66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25EC2C-5DC1-423B-85F5-D3763CC8778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14D63-2225-4F4D-AE8A-A6CE2DF44D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55255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EC2C-5DC1-423B-85F5-D3763CC8778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D63-2225-4F4D-AE8A-A6CE2DF44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577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EC2C-5DC1-423B-85F5-D3763CC8778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D63-2225-4F4D-AE8A-A6CE2DF44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340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EC2C-5DC1-423B-85F5-D3763CC8778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D63-2225-4F4D-AE8A-A6CE2DF44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1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EC2C-5DC1-423B-85F5-D3763CC8778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D63-2225-4F4D-AE8A-A6CE2DF44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3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25EC2C-5DC1-423B-85F5-D3763CC8778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14D63-2225-4F4D-AE8A-A6CE2DF44D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8614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25EC2C-5DC1-423B-85F5-D3763CC8778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14D63-2225-4F4D-AE8A-A6CE2DF44D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400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625EC2C-5DC1-423B-85F5-D3763CC8778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5D14D63-2225-4F4D-AE8A-A6CE2DF44D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934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86EF3-712D-F5BD-E5D6-A5288586A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3200" b="0" i="0" dirty="0">
                <a:effectLst/>
                <a:latin typeface="Arial" panose="020B0604020202020204" pitchFamily="34" charset="0"/>
              </a:rPr>
              <a:t>Generation of advanced Escher-like spiral tessellations</a:t>
            </a:r>
            <a:br>
              <a:rPr lang="en-US" altLang="zh-CN" sz="3200" b="0" i="0" dirty="0">
                <a:effectLst/>
                <a:latin typeface="Arial" panose="020B0604020202020204" pitchFamily="34" charset="0"/>
              </a:rPr>
            </a:br>
            <a:r>
              <a:rPr lang="zh-TW" altLang="en-US" sz="3200" b="0" i="0" dirty="0">
                <a:effectLst/>
                <a:latin typeface="Arial" panose="020B0604020202020204" pitchFamily="34" charset="0"/>
              </a:rPr>
              <a:t>生成先進的埃舍爾式螺旋鑲嵌圖案</a:t>
            </a:r>
            <a:endParaRPr lang="zh-CN" altLang="en-US" sz="32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8880A2-B58B-AE30-ABFD-A076B70559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王語麟 </a:t>
            </a:r>
            <a:r>
              <a:rPr lang="en-US" altLang="zh-CN" dirty="0"/>
              <a:t>2023.11.15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5804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A7802-AA62-C103-B2E1-86FA17AB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Method</a:t>
            </a:r>
            <a:endParaRPr lang="zh-CN" altLang="en-US" sz="4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6C23A-59C4-0F33-A0D8-C21BA120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26077"/>
            <a:ext cx="9601200" cy="3941323"/>
          </a:xfrm>
        </p:spPr>
        <p:txBody>
          <a:bodyPr/>
          <a:lstStyle/>
          <a:p>
            <a:r>
              <a:rPr lang="en-US" altLang="zh-CN" sz="2400" dirty="0"/>
              <a:t>Pre-designed Wallpaper Templates</a:t>
            </a:r>
          </a:p>
          <a:p>
            <a:r>
              <a:rPr lang="en-US" altLang="zh-CN" sz="2400" dirty="0"/>
              <a:t>Created Within a Specified Area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E68BF3-7E68-5160-38F4-039B43274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54" y="4958514"/>
            <a:ext cx="3226373" cy="16453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A89227-6B3A-50B3-CD9B-7647B038B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275" y="3142034"/>
            <a:ext cx="3237789" cy="16395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297DB8-AAF8-8FEA-EBD1-7C399ED8F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267" y="4958514"/>
            <a:ext cx="3175798" cy="1622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02D7BB1-7334-2BE0-51C7-EA081C0FF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2354" y="3142034"/>
            <a:ext cx="3226373" cy="16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7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68A6E7-F931-D32F-8546-499CE075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Generation of Escher-like spiral tessellations</a:t>
            </a:r>
            <a:endParaRPr lang="zh-CN" altLang="en-US" sz="4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7693F5-98BB-6F60-AB01-6AFD58273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2" y="2967216"/>
            <a:ext cx="4880310" cy="30004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B696AFC-A8D0-2102-8523-83AD3187F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67215"/>
            <a:ext cx="5452867" cy="30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3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A7802-AA62-C103-B2E1-86FA17AB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Method</a:t>
            </a:r>
            <a:endParaRPr lang="zh-CN" altLang="en-US" sz="4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6C23A-59C4-0F33-A0D8-C21BA120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26077"/>
            <a:ext cx="9601200" cy="3941323"/>
          </a:xfrm>
        </p:spPr>
        <p:txBody>
          <a:bodyPr/>
          <a:lstStyle/>
          <a:p>
            <a:r>
              <a:rPr lang="en-US" altLang="zh-CN" sz="2400" dirty="0"/>
              <a:t>Generate stereo images under different templates through stereo projection method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772684B-E4D4-0949-CEAF-049CADCE5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462" y="3100692"/>
            <a:ext cx="5641475" cy="28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35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31EC20-22E5-CEF8-26ED-51DCB0E3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949" y="2913764"/>
            <a:ext cx="2509736" cy="1030471"/>
          </a:xfrm>
        </p:spPr>
        <p:txBody>
          <a:bodyPr>
            <a:normAutofit fontScale="90000"/>
          </a:bodyPr>
          <a:lstStyle/>
          <a:p>
            <a:r>
              <a:rPr lang="en-US" altLang="zh-CN" sz="6000" dirty="0">
                <a:latin typeface="Dosis" pitchFamily="2" charset="0"/>
              </a:rPr>
              <a:t>Result</a:t>
            </a:r>
            <a:br>
              <a:rPr lang="zh-CN" altLang="en-US" sz="32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altLang="zh-CN" sz="6000" dirty="0">
                <a:solidFill>
                  <a:schemeClr val="bg1">
                    <a:lumMod val="75000"/>
                  </a:schemeClr>
                </a:solidFill>
                <a:latin typeface="Dosis" pitchFamily="2" charset="0"/>
              </a:rPr>
            </a:br>
            <a:endParaRPr lang="zh-CN" altLang="en-US" sz="6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960C0D-C07E-ABD2-EC0C-2414A942B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843" y="2247456"/>
            <a:ext cx="3473302" cy="3960628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Dosis" pitchFamily="2" charset="0"/>
              </a:rPr>
              <a:t>Introduction</a:t>
            </a:r>
          </a:p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Dosis" pitchFamily="2" charset="0"/>
              </a:rPr>
              <a:t>Related work</a:t>
            </a:r>
          </a:p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Dosis" pitchFamily="2" charset="0"/>
              </a:rPr>
              <a:t>method</a:t>
            </a:r>
          </a:p>
          <a:p>
            <a:r>
              <a:rPr lang="en-US" altLang="zh-CN" sz="2800" dirty="0">
                <a:latin typeface="Dosis" pitchFamily="2" charset="0"/>
              </a:rPr>
              <a:t>Result</a:t>
            </a:r>
            <a:endParaRPr lang="zh-CN" altLang="en-US" sz="2800" dirty="0">
              <a:latin typeface="Do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5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8A323E-48D1-9F67-B574-06D25BAEA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800" dirty="0"/>
              <a:t>Compare with hand-designed templates</a:t>
            </a:r>
            <a:br>
              <a:rPr lang="zh-CN" altLang="en-US" sz="4800" dirty="0"/>
            </a:br>
            <a:endParaRPr lang="zh-CN" altLang="en-US" sz="48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7C71863-EE82-278A-9DE2-784EB709E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7238" y="3300604"/>
            <a:ext cx="4425932" cy="241926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25AAFD7-4B49-E23A-FB22-86554CB36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300604"/>
            <a:ext cx="4879875" cy="241926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410B2B4-64BB-854C-C08E-7BC0A95CCFAA}"/>
              </a:ext>
            </a:extLst>
          </p:cNvPr>
          <p:cNvSpPr txBox="1"/>
          <p:nvPr/>
        </p:nvSpPr>
        <p:spPr>
          <a:xfrm>
            <a:off x="1371600" y="2043654"/>
            <a:ext cx="674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chemeClr val="tx2"/>
                </a:solidFill>
              </a:rPr>
              <a:t>Do</a:t>
            </a:r>
            <a:r>
              <a:rPr lang="en-US" altLang="zh-CN" dirty="0"/>
              <a:t> </a:t>
            </a:r>
            <a:r>
              <a:rPr lang="en-US" altLang="zh-CN" sz="2400" dirty="0">
                <a:solidFill>
                  <a:schemeClr val="tx2"/>
                </a:solidFill>
              </a:rPr>
              <a:t>not strictly satisfy the translational symmetry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62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8A323E-48D1-9F67-B574-06D25BAEA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Compare with Kaplan</a:t>
            </a:r>
            <a:endParaRPr lang="zh-CN" altLang="en-US" sz="4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BE2AB5-F434-703C-3040-650ECA3C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04605"/>
            <a:ext cx="96012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/>
              <a:t>Kaplan's method is only a line pattern, </a:t>
            </a:r>
            <a:r>
              <a:rPr lang="en-US" altLang="zh-CN" sz="2800" b="0" i="0" dirty="0">
                <a:solidFill>
                  <a:srgbClr val="374151"/>
                </a:solidFill>
                <a:effectLst/>
                <a:latin typeface="Söhne"/>
              </a:rPr>
              <a:t>while the author's method creates more diverse spiral tessellations with deco-</a:t>
            </a:r>
            <a:r>
              <a:rPr lang="en-US" altLang="zh-CN" sz="2800" b="0" i="0" dirty="0" err="1">
                <a:solidFill>
                  <a:srgbClr val="374151"/>
                </a:solidFill>
                <a:effectLst/>
                <a:latin typeface="Söhne"/>
              </a:rPr>
              <a:t>rative</a:t>
            </a:r>
            <a:r>
              <a:rPr lang="en-US" altLang="zh-CN" sz="2800" b="0" i="0" dirty="0">
                <a:solidFill>
                  <a:srgbClr val="374151"/>
                </a:solidFill>
                <a:effectLst/>
                <a:latin typeface="Söhne"/>
              </a:rPr>
              <a:t> elements like lines and colors.</a:t>
            </a:r>
            <a:endParaRPr lang="en-US" altLang="zh-CN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10C37E-2A1F-643D-6B51-03D83D522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700" y="3190505"/>
            <a:ext cx="6356999" cy="15847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4A18AF-CF00-41DE-3608-23C350A3D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401" y="5001709"/>
            <a:ext cx="6356999" cy="158479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FB8259B-16D3-17AE-85F9-5F3B1E2025DB}"/>
              </a:ext>
            </a:extLst>
          </p:cNvPr>
          <p:cNvSpPr txBox="1"/>
          <p:nvPr/>
        </p:nvSpPr>
        <p:spPr>
          <a:xfrm>
            <a:off x="1424109" y="3752071"/>
            <a:ext cx="270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Kaplan’s Method</a:t>
            </a:r>
            <a:r>
              <a:rPr lang="zh-CN" altLang="en-US" sz="2400" dirty="0"/>
              <a:t>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3AD9FB8-0F3D-1C48-2550-A8B769B293CA}"/>
              </a:ext>
            </a:extLst>
          </p:cNvPr>
          <p:cNvSpPr txBox="1"/>
          <p:nvPr/>
        </p:nvSpPr>
        <p:spPr>
          <a:xfrm>
            <a:off x="1212193" y="5563274"/>
            <a:ext cx="3129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This Paper's Method</a:t>
            </a:r>
            <a:r>
              <a:rPr lang="zh-CN" altLang="en-US" sz="2400" dirty="0"/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387326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8A323E-48D1-9F67-B574-06D25BAEA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Compare with Kaplan(cont.)</a:t>
            </a:r>
            <a:endParaRPr lang="zh-CN" altLang="en-US" sz="4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BE2AB5-F434-703C-3040-650ECA3C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3157"/>
            <a:ext cx="9601200" cy="115885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b="0" i="0" dirty="0">
                <a:solidFill>
                  <a:srgbClr val="374151"/>
                </a:solidFill>
                <a:effectLst/>
                <a:latin typeface="Söhne"/>
              </a:rPr>
              <a:t>Kaplan's method permits the use of different plane patterns for di-verse outcomes, whereas the author's method employs the same type of pattern.</a:t>
            </a:r>
            <a:endParaRPr lang="zh-CN" altLang="en-US" sz="2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BF48A6-B8ED-1416-33DD-B9CB58CDF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237" y="3029478"/>
            <a:ext cx="6341925" cy="15966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48347F8-06D4-8776-1834-1B8EEAA57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237" y="4848744"/>
            <a:ext cx="6341926" cy="15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5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6B5A71-BCDE-E21F-8B80-9B600F90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Application</a:t>
            </a:r>
            <a:endParaRPr lang="zh-CN" altLang="en-US" sz="4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B8E386-1EB1-196E-C861-04ED34A30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5317"/>
            <a:ext cx="9601200" cy="1381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Have good aesthetic value and commercial potential.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/>
              <a:t>porcelain paintings, vases, and woodcuts rendered by spiral tessellations  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58A309-AED1-9EB5-F0D1-C167A7D44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95" y="3071470"/>
            <a:ext cx="4246816" cy="18260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C38F017-252E-1678-6864-660F6C038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609" y="3171217"/>
            <a:ext cx="4953296" cy="34394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C6F752C-B910-AA25-4B58-66063986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095" y="4997190"/>
            <a:ext cx="4247312" cy="17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47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5518C3F-AA57-AC9B-8963-F38BB3BC09C7}"/>
              </a:ext>
            </a:extLst>
          </p:cNvPr>
          <p:cNvSpPr/>
          <p:nvPr/>
        </p:nvSpPr>
        <p:spPr>
          <a:xfrm>
            <a:off x="4767752" y="2644170"/>
            <a:ext cx="26564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謝謝</a:t>
            </a:r>
            <a:endParaRPr lang="en-US" altLang="zh-CN" sz="9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03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31EC20-22E5-CEF8-26ED-51DCB0E3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39" y="2913764"/>
            <a:ext cx="2821173" cy="1030471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Outline</a:t>
            </a:r>
            <a:endParaRPr lang="zh-CN" altLang="en-US" sz="6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960C0D-C07E-ABD2-EC0C-2414A942B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843" y="2247456"/>
            <a:ext cx="3473302" cy="3960628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Dosis" pitchFamily="2" charset="0"/>
              </a:rPr>
              <a:t>Introduction</a:t>
            </a:r>
          </a:p>
          <a:p>
            <a:r>
              <a:rPr lang="en-US" altLang="zh-CN" sz="2800" dirty="0">
                <a:latin typeface="Dosis" pitchFamily="2" charset="0"/>
              </a:rPr>
              <a:t>Related work</a:t>
            </a:r>
          </a:p>
          <a:p>
            <a:r>
              <a:rPr lang="en-US" altLang="zh-CN" sz="2800" dirty="0">
                <a:latin typeface="Dosis" pitchFamily="2" charset="0"/>
              </a:rPr>
              <a:t>method</a:t>
            </a:r>
          </a:p>
          <a:p>
            <a:r>
              <a:rPr lang="en-US" altLang="zh-CN" sz="2800" dirty="0">
                <a:latin typeface="Dosis" pitchFamily="2" charset="0"/>
              </a:rPr>
              <a:t>Result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19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31EC20-22E5-CEF8-26ED-51DCB0E3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749" y="2913764"/>
            <a:ext cx="3473302" cy="1030471"/>
          </a:xfrm>
        </p:spPr>
        <p:txBody>
          <a:bodyPr>
            <a:normAutofit fontScale="90000"/>
          </a:bodyPr>
          <a:lstStyle/>
          <a:p>
            <a:r>
              <a:rPr lang="en-US" altLang="zh-CN" sz="6000" dirty="0">
                <a:latin typeface="Dosis" pitchFamily="2" charset="0"/>
              </a:rPr>
              <a:t>Introduction</a:t>
            </a:r>
            <a:endParaRPr lang="zh-CN" altLang="en-US" sz="6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960C0D-C07E-ABD2-EC0C-2414A942B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843" y="2247456"/>
            <a:ext cx="3473302" cy="3960628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Dosis" pitchFamily="2" charset="0"/>
              </a:rPr>
              <a:t>Introduction</a:t>
            </a:r>
          </a:p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Dosis" pitchFamily="2" charset="0"/>
              </a:rPr>
              <a:t>Related work</a:t>
            </a:r>
          </a:p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Dosis" pitchFamily="2" charset="0"/>
              </a:rPr>
              <a:t>method</a:t>
            </a:r>
          </a:p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Dosis" pitchFamily="2" charset="0"/>
              </a:rPr>
              <a:t>Result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3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16961-7638-8D7C-3186-3D84BA86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1715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Escher-like spiral tessellations</a:t>
            </a:r>
            <a:endParaRPr lang="zh-CN" altLang="en-US" sz="4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F867BA-BDBC-ECF3-4F9B-D2D7C822B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03582"/>
            <a:ext cx="9708204" cy="3978612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Escher‘s spiral art gained popularity in the 1950s but was challenging to achieve such exact repetition due to hand-drawing limitations.</a:t>
            </a:r>
          </a:p>
          <a:p>
            <a:r>
              <a:rPr lang="en-US" altLang="zh-CN" sz="3200" dirty="0"/>
              <a:t>This paper introduces a direct method for </a:t>
            </a:r>
            <a:r>
              <a:rPr lang="en-US" altLang="zh-CN" sz="3200" dirty="0" err="1"/>
              <a:t>constructi</a:t>
            </a:r>
            <a:r>
              <a:rPr lang="en-US" altLang="zh-CN" sz="3200" dirty="0"/>
              <a:t>-ng precise symmetrical Escher-like spiral </a:t>
            </a:r>
            <a:r>
              <a:rPr lang="en-US" altLang="zh-CN" sz="3200" dirty="0" err="1"/>
              <a:t>tilings</a:t>
            </a:r>
            <a:r>
              <a:rPr lang="en-US" altLang="zh-CN" sz="3200" dirty="0"/>
              <a:t> using shaders.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8358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31EC20-22E5-CEF8-26ED-51DCB0E3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902" y="2913764"/>
            <a:ext cx="3686783" cy="1030471"/>
          </a:xfrm>
        </p:spPr>
        <p:txBody>
          <a:bodyPr>
            <a:normAutofit fontScale="90000"/>
          </a:bodyPr>
          <a:lstStyle/>
          <a:p>
            <a:r>
              <a:rPr lang="en-US" altLang="zh-CN" sz="6000" dirty="0">
                <a:latin typeface="Dosis" pitchFamily="2" charset="0"/>
              </a:rPr>
              <a:t>Related work</a:t>
            </a:r>
            <a:br>
              <a:rPr lang="en-US" altLang="zh-CN" sz="6000" dirty="0">
                <a:solidFill>
                  <a:schemeClr val="bg1">
                    <a:lumMod val="75000"/>
                  </a:schemeClr>
                </a:solidFill>
                <a:latin typeface="Dosis" pitchFamily="2" charset="0"/>
              </a:rPr>
            </a:br>
            <a:endParaRPr lang="zh-CN" altLang="en-US" sz="6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960C0D-C07E-ABD2-EC0C-2414A942B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843" y="2247456"/>
            <a:ext cx="3473302" cy="3960628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Dosis" pitchFamily="2" charset="0"/>
              </a:rPr>
              <a:t>Introduction</a:t>
            </a:r>
          </a:p>
          <a:p>
            <a:r>
              <a:rPr lang="en-US" altLang="zh-CN" sz="2800" dirty="0">
                <a:latin typeface="Dosis" pitchFamily="2" charset="0"/>
              </a:rPr>
              <a:t>Related work</a:t>
            </a:r>
          </a:p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Dosis" pitchFamily="2" charset="0"/>
              </a:rPr>
              <a:t>method</a:t>
            </a:r>
          </a:p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Dosis" pitchFamily="2" charset="0"/>
              </a:rPr>
              <a:t>Result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3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16961-7638-8D7C-3186-3D84BA86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1715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Kaplan's thoughts </a:t>
            </a:r>
            <a:endParaRPr lang="zh-CN" altLang="en-US" sz="4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F867BA-BDBC-ECF3-4F9B-D2D7C822B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8561"/>
            <a:ext cx="8929991" cy="3978612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In the first step, an image with a periodic tiling is generated</a:t>
            </a:r>
          </a:p>
          <a:p>
            <a:r>
              <a:rPr lang="en-US" altLang="zh-CN" sz="3200" dirty="0"/>
              <a:t>In the second step, the image is transformed by the </a:t>
            </a:r>
            <a:r>
              <a:rPr lang="en-US" altLang="zh-CN" sz="3200" dirty="0" err="1"/>
              <a:t>antiMercator</a:t>
            </a:r>
            <a:r>
              <a:rPr lang="en-US" altLang="zh-CN" sz="3200" dirty="0"/>
              <a:t> mapping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267522-0B58-E71F-2A70-3F9AC1011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836" y="4173166"/>
            <a:ext cx="4423982" cy="23317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9837652-C091-2B16-DBB0-F7FD960ACC97}"/>
              </a:ext>
            </a:extLst>
          </p:cNvPr>
          <p:cNvSpPr txBox="1"/>
          <p:nvPr/>
        </p:nvSpPr>
        <p:spPr>
          <a:xfrm>
            <a:off x="6927500" y="4985110"/>
            <a:ext cx="380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Escher-like spiral tessellations by </a:t>
            </a:r>
          </a:p>
          <a:p>
            <a:r>
              <a:rPr lang="en-US" altLang="zh-CN" sz="2000" b="1" dirty="0"/>
              <a:t>the </a:t>
            </a:r>
            <a:r>
              <a:rPr lang="en-US" altLang="zh-CN" sz="2000" b="1" dirty="0" err="1">
                <a:solidFill>
                  <a:srgbClr val="00B0F0"/>
                </a:solidFill>
              </a:rPr>
              <a:t>antiMercator</a:t>
            </a:r>
            <a:r>
              <a:rPr lang="en-US" altLang="zh-CN" sz="2000" b="1" dirty="0"/>
              <a:t> mapping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FDD14A-1DFA-255B-95BC-EC6F80E22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92" y="4173166"/>
            <a:ext cx="175555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0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31EC20-22E5-CEF8-26ED-51DCB0E3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21" y="2913764"/>
            <a:ext cx="2976664" cy="1030471"/>
          </a:xfrm>
        </p:spPr>
        <p:txBody>
          <a:bodyPr>
            <a:normAutofit fontScale="90000"/>
          </a:bodyPr>
          <a:lstStyle/>
          <a:p>
            <a:r>
              <a:rPr lang="en-US" altLang="zh-CN" sz="6000" dirty="0">
                <a:latin typeface="Dosis" pitchFamily="2" charset="0"/>
              </a:rPr>
              <a:t>Method</a:t>
            </a:r>
            <a:br>
              <a:rPr lang="en-US" altLang="zh-CN" sz="6000" dirty="0">
                <a:solidFill>
                  <a:schemeClr val="bg1">
                    <a:lumMod val="75000"/>
                  </a:schemeClr>
                </a:solidFill>
                <a:latin typeface="Dosis" pitchFamily="2" charset="0"/>
              </a:rPr>
            </a:br>
            <a:endParaRPr lang="zh-CN" altLang="en-US" sz="6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960C0D-C07E-ABD2-EC0C-2414A942B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843" y="2247456"/>
            <a:ext cx="3473302" cy="3960628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Dosis" pitchFamily="2" charset="0"/>
              </a:rPr>
              <a:t>Introduction</a:t>
            </a:r>
          </a:p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Dosis" pitchFamily="2" charset="0"/>
              </a:rPr>
              <a:t>Related work</a:t>
            </a:r>
          </a:p>
          <a:p>
            <a:r>
              <a:rPr lang="en-US" altLang="zh-CN" sz="2800" dirty="0">
                <a:latin typeface="Dosis" pitchFamily="2" charset="0"/>
              </a:rPr>
              <a:t>method</a:t>
            </a:r>
          </a:p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Dosis" pitchFamily="2" charset="0"/>
              </a:rPr>
              <a:t>Result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5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A839DA-3BB5-25C1-6B51-EA488B73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Cyclic spiral </a:t>
            </a:r>
            <a:r>
              <a:rPr lang="en-US" altLang="zh-CN" sz="4800" dirty="0" err="1"/>
              <a:t>tilings</a:t>
            </a:r>
            <a:endParaRPr lang="zh-CN" altLang="en-US" sz="4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A6D21C-A7F7-1D49-64ED-06851D65A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0162"/>
            <a:ext cx="9601200" cy="40872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Logarithmic Spirals</a:t>
            </a:r>
          </a:p>
          <a:p>
            <a:r>
              <a:rPr lang="en-US" altLang="zh-CN" sz="2400" dirty="0"/>
              <a:t>Transformations and Rotations under an Abelian Symmetry Group</a:t>
            </a:r>
          </a:p>
          <a:p>
            <a:r>
              <a:rPr lang="en-US" altLang="zh-CN" sz="2400" dirty="0"/>
              <a:t>Changing Escher-like Spiral Tessellations in Structure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12852F-E66A-9F64-FC1B-691613E4F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017" y="3266062"/>
            <a:ext cx="4409783" cy="342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F26A113-C97C-8199-1FD2-722E64426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153" y="3256335"/>
            <a:ext cx="2819095" cy="28190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FDD7450-2AB1-D1C0-1E79-6DF57912C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310" y="6124068"/>
            <a:ext cx="1250779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6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A839DA-3BB5-25C1-6B51-EA488B73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Derived spiral </a:t>
            </a:r>
            <a:r>
              <a:rPr lang="en-US" altLang="zh-CN" sz="4800" dirty="0" err="1"/>
              <a:t>tilings</a:t>
            </a:r>
            <a:endParaRPr lang="zh-CN" altLang="en-US" sz="4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A6D21C-A7F7-1D49-64ED-06851D65A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0162"/>
            <a:ext cx="9601200" cy="40872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Conformal Mapping</a:t>
            </a:r>
          </a:p>
          <a:p>
            <a:pPr marL="0" indent="0">
              <a:buNone/>
            </a:pPr>
            <a:r>
              <a:rPr lang="en-US" altLang="zh-CN" sz="1800" dirty="0"/>
              <a:t>       three specific conformal mappings and their application to construct derived spiral </a:t>
            </a:r>
            <a:r>
              <a:rPr lang="en-US" altLang="zh-CN" sz="1800" dirty="0" err="1"/>
              <a:t>tilings</a:t>
            </a:r>
            <a:r>
              <a:rPr lang="en-US" altLang="zh-CN" sz="1800" dirty="0"/>
              <a:t>. </a:t>
            </a:r>
          </a:p>
          <a:p>
            <a:r>
              <a:rPr lang="en-US" altLang="zh-CN" sz="2400" dirty="0"/>
              <a:t>Stereographic Projection</a:t>
            </a:r>
          </a:p>
          <a:p>
            <a:pPr marL="0" indent="0">
              <a:buNone/>
            </a:pPr>
            <a:r>
              <a:rPr lang="en-US" altLang="zh-CN" sz="1800" dirty="0"/>
              <a:t>       from a unit sphere to the complex plane, transforming origins and infinities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949FE76-E9F2-B6FB-F9F9-2252A3FEF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906" y="4056123"/>
            <a:ext cx="4088691" cy="21160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6F7E336-BA60-71A8-A6B4-40E7FE876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405" y="4056123"/>
            <a:ext cx="4277017" cy="211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06288"/>
      </p:ext>
    </p:extLst>
  </p:cSld>
  <p:clrMapOvr>
    <a:masterClrMapping/>
  </p:clrMapOvr>
</p:sld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TM10001105[[fn=剪切]]</Template>
  <TotalTime>1231</TotalTime>
  <Words>346</Words>
  <Application>Microsoft Office PowerPoint</Application>
  <PresentationFormat>宽屏</PresentationFormat>
  <Paragraphs>76</Paragraphs>
  <Slides>18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PingFangSC-Regular</vt:lpstr>
      <vt:lpstr>Söhne</vt:lpstr>
      <vt:lpstr>等线</vt:lpstr>
      <vt:lpstr>Arial</vt:lpstr>
      <vt:lpstr>Dosis</vt:lpstr>
      <vt:lpstr>Franklin Gothic Book</vt:lpstr>
      <vt:lpstr>Wingdings</vt:lpstr>
      <vt:lpstr>剪切</vt:lpstr>
      <vt:lpstr>Generation of advanced Escher-like spiral tessellations 生成先進的埃舍爾式螺旋鑲嵌圖案</vt:lpstr>
      <vt:lpstr>Outline</vt:lpstr>
      <vt:lpstr>Introduction</vt:lpstr>
      <vt:lpstr>Escher-like spiral tessellations</vt:lpstr>
      <vt:lpstr>Related work </vt:lpstr>
      <vt:lpstr>Kaplan's thoughts </vt:lpstr>
      <vt:lpstr>Method </vt:lpstr>
      <vt:lpstr>Cyclic spiral tilings</vt:lpstr>
      <vt:lpstr>Derived spiral tilings</vt:lpstr>
      <vt:lpstr>Method</vt:lpstr>
      <vt:lpstr>Generation of Escher-like spiral tessellations</vt:lpstr>
      <vt:lpstr>Method</vt:lpstr>
      <vt:lpstr>Result  </vt:lpstr>
      <vt:lpstr>Compare with hand-designed templates </vt:lpstr>
      <vt:lpstr>Compare with Kaplan</vt:lpstr>
      <vt:lpstr>Compare with Kaplan(cont.)</vt:lpstr>
      <vt:lpstr>Application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of advanced Escher-like spiral tessellations 生成先進的埃舍爾式螺旋鑲嵌圖案</dc:title>
  <dc:creator>语麟 王</dc:creator>
  <cp:lastModifiedBy>语麟 王</cp:lastModifiedBy>
  <cp:revision>61</cp:revision>
  <dcterms:created xsi:type="dcterms:W3CDTF">2023-11-05T08:08:38Z</dcterms:created>
  <dcterms:modified xsi:type="dcterms:W3CDTF">2023-11-15T07:43:36Z</dcterms:modified>
</cp:coreProperties>
</file>