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1" r:id="rId5"/>
    <p:sldMasterId id="214748365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55" roundtripDataSignature="AMtx7mgl9uQc6tTBa3sDGdgfO5opPziW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customschemas.google.com/relationships/presentationmetadata" Target="metadata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9"/>
          <p:cNvSpPr txBox="1"/>
          <p:nvPr>
            <p:ph type="title"/>
          </p:nvPr>
        </p:nvSpPr>
        <p:spPr>
          <a:xfrm>
            <a:off x="831850" y="1603376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4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464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6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6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1"/>
          <p:cNvSpPr txBox="1"/>
          <p:nvPr>
            <p:ph type="title"/>
          </p:nvPr>
        </p:nvSpPr>
        <p:spPr>
          <a:xfrm>
            <a:off x="838200" y="2278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1"/>
          <p:cNvSpPr txBox="1"/>
          <p:nvPr>
            <p:ph idx="1" type="body"/>
          </p:nvPr>
        </p:nvSpPr>
        <p:spPr>
          <a:xfrm>
            <a:off x="838200" y="1981789"/>
            <a:ext cx="10515600" cy="41951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746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23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2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2"/>
          <p:cNvSpPr txBox="1"/>
          <p:nvPr>
            <p:ph type="title"/>
          </p:nvPr>
        </p:nvSpPr>
        <p:spPr>
          <a:xfrm>
            <a:off x="838200" y="2278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2"/>
          <p:cNvSpPr txBox="1"/>
          <p:nvPr>
            <p:ph idx="1" type="body"/>
          </p:nvPr>
        </p:nvSpPr>
        <p:spPr>
          <a:xfrm>
            <a:off x="838200" y="1981200"/>
            <a:ext cx="5181600" cy="419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52"/>
          <p:cNvSpPr txBox="1"/>
          <p:nvPr>
            <p:ph idx="2" type="body"/>
          </p:nvPr>
        </p:nvSpPr>
        <p:spPr>
          <a:xfrm>
            <a:off x="6172200" y="1981200"/>
            <a:ext cx="5181600" cy="419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3"/>
          <p:cNvSpPr txBox="1"/>
          <p:nvPr>
            <p:ph idx="1" type="body"/>
          </p:nvPr>
        </p:nvSpPr>
        <p:spPr>
          <a:xfrm>
            <a:off x="838200" y="1976440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464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53"/>
          <p:cNvSpPr txBox="1"/>
          <p:nvPr>
            <p:ph idx="2" type="body"/>
          </p:nvPr>
        </p:nvSpPr>
        <p:spPr>
          <a:xfrm>
            <a:off x="836612" y="2800352"/>
            <a:ext cx="5157787" cy="3389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53"/>
          <p:cNvSpPr txBox="1"/>
          <p:nvPr>
            <p:ph idx="3" type="body"/>
          </p:nvPr>
        </p:nvSpPr>
        <p:spPr>
          <a:xfrm>
            <a:off x="6172200" y="198120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464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53"/>
          <p:cNvSpPr txBox="1"/>
          <p:nvPr>
            <p:ph idx="4" type="body"/>
          </p:nvPr>
        </p:nvSpPr>
        <p:spPr>
          <a:xfrm>
            <a:off x="6172200" y="2800352"/>
            <a:ext cx="5183188" cy="3389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53"/>
          <p:cNvSpPr txBox="1"/>
          <p:nvPr>
            <p:ph type="title"/>
          </p:nvPr>
        </p:nvSpPr>
        <p:spPr>
          <a:xfrm>
            <a:off x="838200" y="2278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4"/>
          <p:cNvSpPr txBox="1"/>
          <p:nvPr>
            <p:ph type="title"/>
          </p:nvPr>
        </p:nvSpPr>
        <p:spPr>
          <a:xfrm>
            <a:off x="838200" y="2278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">
  <p:cSld name="Header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6"/>
          <p:cNvSpPr txBox="1"/>
          <p:nvPr>
            <p:ph type="title"/>
          </p:nvPr>
        </p:nvSpPr>
        <p:spPr>
          <a:xfrm>
            <a:off x="831850" y="1603376"/>
            <a:ext cx="5161626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6"/>
          <p:cNvSpPr txBox="1"/>
          <p:nvPr>
            <p:ph idx="1" type="body"/>
          </p:nvPr>
        </p:nvSpPr>
        <p:spPr>
          <a:xfrm>
            <a:off x="831850" y="4589463"/>
            <a:ext cx="5161626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464"/>
              </a:buClr>
              <a:buSzPts val="2400"/>
              <a:buNone/>
              <a:defRPr sz="2400">
                <a:solidFill>
                  <a:srgbClr val="646464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4" name="Google Shape;64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56"/>
          <p:cNvSpPr txBox="1"/>
          <p:nvPr>
            <p:ph idx="2" type="body"/>
          </p:nvPr>
        </p:nvSpPr>
        <p:spPr>
          <a:xfrm>
            <a:off x="6381751" y="517236"/>
            <a:ext cx="4978400" cy="5572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">
  <p:cSld name="Hea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9"/>
          <p:cNvSpPr txBox="1"/>
          <p:nvPr>
            <p:ph type="title"/>
          </p:nvPr>
        </p:nvSpPr>
        <p:spPr>
          <a:xfrm>
            <a:off x="831850" y="1603376"/>
            <a:ext cx="51615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9"/>
          <p:cNvSpPr txBox="1"/>
          <p:nvPr>
            <p:ph idx="1" type="body"/>
          </p:nvPr>
        </p:nvSpPr>
        <p:spPr>
          <a:xfrm>
            <a:off x="831850" y="4589463"/>
            <a:ext cx="51615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464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5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59"/>
          <p:cNvSpPr txBox="1"/>
          <p:nvPr>
            <p:ph idx="2" type="body"/>
          </p:nvPr>
        </p:nvSpPr>
        <p:spPr>
          <a:xfrm>
            <a:off x="6381751" y="517236"/>
            <a:ext cx="4978500" cy="55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37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8"/>
          <p:cNvSpPr/>
          <p:nvPr/>
        </p:nvSpPr>
        <p:spPr>
          <a:xfrm>
            <a:off x="0" y="0"/>
            <a:ext cx="12192000" cy="454456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48"/>
          <p:cNvSpPr/>
          <p:nvPr/>
        </p:nvSpPr>
        <p:spPr>
          <a:xfrm>
            <a:off x="0" y="0"/>
            <a:ext cx="12192000" cy="4517136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48"/>
          <p:cNvSpPr txBox="1"/>
          <p:nvPr>
            <p:ph type="title"/>
          </p:nvPr>
        </p:nvSpPr>
        <p:spPr>
          <a:xfrm>
            <a:off x="838200" y="2278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0"/>
          <p:cNvSpPr/>
          <p:nvPr/>
        </p:nvSpPr>
        <p:spPr>
          <a:xfrm>
            <a:off x="0" y="1"/>
            <a:ext cx="12192000" cy="1781174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50"/>
          <p:cNvSpPr/>
          <p:nvPr/>
        </p:nvSpPr>
        <p:spPr>
          <a:xfrm>
            <a:off x="0" y="0"/>
            <a:ext cx="12192000" cy="1753985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50"/>
          <p:cNvSpPr txBox="1"/>
          <p:nvPr>
            <p:ph type="title"/>
          </p:nvPr>
        </p:nvSpPr>
        <p:spPr>
          <a:xfrm>
            <a:off x="838200" y="2278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50"/>
          <p:cNvSpPr txBox="1"/>
          <p:nvPr>
            <p:ph idx="1" type="body"/>
          </p:nvPr>
        </p:nvSpPr>
        <p:spPr>
          <a:xfrm>
            <a:off x="838200" y="1981789"/>
            <a:ext cx="10515600" cy="41951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6464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00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46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8"/>
          <p:cNvSpPr/>
          <p:nvPr/>
        </p:nvSpPr>
        <p:spPr>
          <a:xfrm>
            <a:off x="0" y="0"/>
            <a:ext cx="6126600" cy="45447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58"/>
          <p:cNvSpPr/>
          <p:nvPr/>
        </p:nvSpPr>
        <p:spPr>
          <a:xfrm>
            <a:off x="0" y="-2"/>
            <a:ext cx="6096000" cy="4517100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58"/>
          <p:cNvSpPr txBox="1"/>
          <p:nvPr>
            <p:ph type="title"/>
          </p:nvPr>
        </p:nvSpPr>
        <p:spPr>
          <a:xfrm>
            <a:off x="838200" y="22780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" name="Google Shape;72;p5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5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5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0.png"/><Relationship Id="rId4" Type="http://schemas.openxmlformats.org/officeDocument/2006/relationships/hyperlink" Target="https://glad.dav1d.de/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://www.realtech-vr.com/home/glview" TargetMode="External"/><Relationship Id="rId7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khronos.org/opengl/wiki/Related_toolkits_and_APIs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8.png"/><Relationship Id="rId4" Type="http://schemas.openxmlformats.org/officeDocument/2006/relationships/image" Target="../media/image27.png"/><Relationship Id="rId5" Type="http://schemas.openxmlformats.org/officeDocument/2006/relationships/hyperlink" Target="https://ithelp.ithome.com.tw/articles/10284098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5.png"/><Relationship Id="rId4" Type="http://schemas.openxmlformats.org/officeDocument/2006/relationships/hyperlink" Target="https://ithelp.ithome.com.tw/articles/10245073" TargetMode="External"/><Relationship Id="rId5" Type="http://schemas.openxmlformats.org/officeDocument/2006/relationships/hyperlink" Target="https://docs.tizen.org/application/native/guides/graphics/vertex-shader/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2.png"/><Relationship Id="rId4" Type="http://schemas.openxmlformats.org/officeDocument/2006/relationships/image" Target="../media/image3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7.png"/><Relationship Id="rId4" Type="http://schemas.openxmlformats.org/officeDocument/2006/relationships/image" Target="../media/image5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hyperlink" Target="https://learn.microsoft.com/zh-tw/visualstudio/releases/2019/release-notes" TargetMode="Externa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6.png"/><Relationship Id="rId4" Type="http://schemas.openxmlformats.org/officeDocument/2006/relationships/image" Target="../media/image41.png"/><Relationship Id="rId5" Type="http://schemas.openxmlformats.org/officeDocument/2006/relationships/image" Target="../media/image4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0.png"/><Relationship Id="rId4" Type="http://schemas.openxmlformats.org/officeDocument/2006/relationships/image" Target="../media/image43.png"/><Relationship Id="rId5" Type="http://schemas.openxmlformats.org/officeDocument/2006/relationships/image" Target="../media/image4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s://registry.khronos.org/OpenGL/specs/gl/GLSLangSpec.4.60.html#introduction" TargetMode="External"/><Relationship Id="rId4" Type="http://schemas.openxmlformats.org/officeDocument/2006/relationships/image" Target="../media/image45.png"/><Relationship Id="rId5" Type="http://schemas.openxmlformats.org/officeDocument/2006/relationships/image" Target="../media/image4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1.png"/><Relationship Id="rId4" Type="http://schemas.openxmlformats.org/officeDocument/2006/relationships/image" Target="../media/image4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3.png"/><Relationship Id="rId4" Type="http://schemas.openxmlformats.org/officeDocument/2006/relationships/hyperlink" Target="https://learnopengl.com/code_viewer_gh.php?code=src/1.getting_started/2.1.hello_triangle/hello_triangle.cpp" TargetMode="Externa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4.png"/><Relationship Id="rId4" Type="http://schemas.openxmlformats.org/officeDocument/2006/relationships/image" Target="../media/image4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s://learnopengl.com/Introduction" TargetMode="External"/><Relationship Id="rId4" Type="http://schemas.openxmlformats.org/officeDocument/2006/relationships/hyperlink" Target="https://www.opengl.org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hyperlink" Target="https://cmake.org/download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hyperlink" Target="https://www.glfw.org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>
            <p:ph type="title"/>
          </p:nvPr>
        </p:nvSpPr>
        <p:spPr>
          <a:xfrm>
            <a:off x="831850" y="1603376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/>
              <a:t>OpenGL</a:t>
            </a:r>
            <a:endParaRPr sz="5400"/>
          </a:p>
        </p:txBody>
      </p:sp>
      <p:sp>
        <p:nvSpPr>
          <p:cNvPr id="91" name="Google Shape;91;p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"/>
          <p:cNvSpPr txBox="1"/>
          <p:nvPr>
            <p:ph type="title"/>
          </p:nvPr>
        </p:nvSpPr>
        <p:spPr>
          <a:xfrm>
            <a:off x="838200" y="2629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/>
              <a:t>再次按下Configure，然後點擊Generate</a:t>
            </a:r>
            <a:endParaRPr sz="3600"/>
          </a:p>
        </p:txBody>
      </p:sp>
      <p:pic>
        <p:nvPicPr>
          <p:cNvPr id="152" name="Google Shape;15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050" y="1943939"/>
            <a:ext cx="5554350" cy="473119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4"/>
          <p:cNvSpPr/>
          <p:nvPr/>
        </p:nvSpPr>
        <p:spPr>
          <a:xfrm>
            <a:off x="3450775" y="3973375"/>
            <a:ext cx="1447800" cy="2133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4"/>
          <p:cNvSpPr txBox="1"/>
          <p:nvPr/>
        </p:nvSpPr>
        <p:spPr>
          <a:xfrm>
            <a:off x="6342900" y="2092625"/>
            <a:ext cx="5913000" cy="45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做</a:t>
            </a:r>
            <a:r>
              <a:rPr lang="en-US" sz="1800">
                <a:solidFill>
                  <a:srgbClr val="FF0000"/>
                </a:solidFill>
              </a:rPr>
              <a:t>作業</a:t>
            </a:r>
            <a:r>
              <a:rPr lang="en-US" sz="1800">
                <a:solidFill>
                  <a:schemeClr val="dk1"/>
                </a:solidFill>
              </a:rPr>
              <a:t>時要在編譯一次 glfw ，這裡換個 build 的資料夾例如 buildshared，並勾選 BUILD_SHARED_LIBS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用 Cmake 編作業時會用</a:t>
            </a:r>
            <a:r>
              <a:rPr lang="en-US" sz="1800"/>
              <a:t>到 </a:t>
            </a:r>
            <a:r>
              <a:rPr lang="en-US" sz="1800">
                <a:solidFill>
                  <a:schemeClr val="dk1"/>
                </a:solidFill>
              </a:rPr>
              <a:t>CMAKE_INSTALL_PREFIX  </a:t>
            </a:r>
            <a:r>
              <a:rPr lang="en-US" sz="1800"/>
              <a:t>這個</a:t>
            </a:r>
            <a:r>
              <a:rPr lang="en-US" sz="1800"/>
              <a:t>資料夾，</a:t>
            </a:r>
            <a:r>
              <a:rPr lang="en-US" sz="1800"/>
              <a:t>這選個喜歡的資料夾像 msvc2019shared 並記住</a:t>
            </a:r>
            <a:endParaRPr sz="1800"/>
          </a:p>
        </p:txBody>
      </p:sp>
      <p:sp>
        <p:nvSpPr>
          <p:cNvPr id="155" name="Google Shape;155;p14"/>
          <p:cNvSpPr/>
          <p:nvPr/>
        </p:nvSpPr>
        <p:spPr>
          <a:xfrm>
            <a:off x="3450775" y="3668600"/>
            <a:ext cx="975300" cy="2133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"/>
          <p:cNvSpPr txBox="1"/>
          <p:nvPr>
            <p:ph type="title"/>
          </p:nvPr>
        </p:nvSpPr>
        <p:spPr>
          <a:xfrm>
            <a:off x="676940" y="262976"/>
            <a:ext cx="108381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/>
              <a:t>進入build資料夾，用visual studio執行GLFW.sln</a:t>
            </a:r>
            <a:endParaRPr sz="3600"/>
          </a:p>
        </p:txBody>
      </p:sp>
      <p:pic>
        <p:nvPicPr>
          <p:cNvPr id="161" name="Google Shape;16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66707" y="1792846"/>
            <a:ext cx="4458586" cy="4919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"/>
          <p:cNvSpPr txBox="1"/>
          <p:nvPr>
            <p:ph type="title"/>
          </p:nvPr>
        </p:nvSpPr>
        <p:spPr>
          <a:xfrm>
            <a:off x="676940" y="262976"/>
            <a:ext cx="10838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/>
              <a:t>在方案名稱上點擊右鍵 &gt; 建置方案</a:t>
            </a:r>
            <a:endParaRPr sz="3600"/>
          </a:p>
        </p:txBody>
      </p:sp>
      <p:sp>
        <p:nvSpPr>
          <p:cNvPr id="167" name="Google Shape;167;p16"/>
          <p:cNvSpPr txBox="1"/>
          <p:nvPr/>
        </p:nvSpPr>
        <p:spPr>
          <a:xfrm>
            <a:off x="8848050" y="2227788"/>
            <a:ext cx="2667000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Debug 跟 Release </a:t>
            </a:r>
            <a:r>
              <a:rPr lang="en-US" sz="1800"/>
              <a:t>都 build</a:t>
            </a:r>
            <a:endParaRPr sz="1800"/>
          </a:p>
        </p:txBody>
      </p:sp>
      <p:pic>
        <p:nvPicPr>
          <p:cNvPr descr="A screenshot of a computer screen&#10;&#10;Description automatically generated" id="168" name="Google Shape;16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685" y="1509430"/>
            <a:ext cx="7274700" cy="3832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omputer screen&#10;&#10;Description automatically generated" id="169" name="Google Shape;16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5514" y="2564233"/>
            <a:ext cx="4763101" cy="429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"/>
          <p:cNvSpPr txBox="1"/>
          <p:nvPr>
            <p:ph type="title"/>
          </p:nvPr>
        </p:nvSpPr>
        <p:spPr>
          <a:xfrm>
            <a:off x="838200" y="2629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下載 glad</a:t>
            </a:r>
            <a:endParaRPr/>
          </a:p>
        </p:txBody>
      </p:sp>
      <p:pic>
        <p:nvPicPr>
          <p:cNvPr id="175" name="Google Shape;17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825" y="1811850"/>
            <a:ext cx="5053101" cy="230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7"/>
          <p:cNvSpPr txBox="1"/>
          <p:nvPr/>
        </p:nvSpPr>
        <p:spPr>
          <a:xfrm>
            <a:off x="73600" y="6374788"/>
            <a:ext cx="505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https://glad.dav1d.de/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89396" y="2093719"/>
            <a:ext cx="4907475" cy="385656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7"/>
          <p:cNvSpPr/>
          <p:nvPr/>
        </p:nvSpPr>
        <p:spPr>
          <a:xfrm>
            <a:off x="7463624" y="6374778"/>
            <a:ext cx="41332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http://www.realtech-vr.com/home/glview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7050280" y="6050422"/>
            <a:ext cx="428998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可透過工具查看最高支援的 opengl 版本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6113" y="4337400"/>
            <a:ext cx="4900517" cy="195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 txBox="1"/>
          <p:nvPr>
            <p:ph type="title"/>
          </p:nvPr>
        </p:nvSpPr>
        <p:spPr>
          <a:xfrm>
            <a:off x="838200" y="2629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Visual Studio建立C++空白專案</a:t>
            </a:r>
            <a:endParaRPr/>
          </a:p>
        </p:txBody>
      </p:sp>
      <p:pic>
        <p:nvPicPr>
          <p:cNvPr id="186" name="Google Shape;18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4709" y="1939448"/>
            <a:ext cx="6802582" cy="4717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 txBox="1"/>
          <p:nvPr>
            <p:ph type="title"/>
          </p:nvPr>
        </p:nvSpPr>
        <p:spPr>
          <a:xfrm>
            <a:off x="838200" y="2629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在專案路徑中創建Libraries資料夾</a:t>
            </a:r>
            <a:endParaRPr/>
          </a:p>
        </p:txBody>
      </p:sp>
      <p:pic>
        <p:nvPicPr>
          <p:cNvPr id="192" name="Google Shape;19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1756" y="2513831"/>
            <a:ext cx="7608488" cy="2951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"/>
          <p:cNvSpPr txBox="1"/>
          <p:nvPr>
            <p:ph type="title"/>
          </p:nvPr>
        </p:nvSpPr>
        <p:spPr>
          <a:xfrm>
            <a:off x="838200" y="2629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在Libraries中創建lib與include</a:t>
            </a:r>
            <a:endParaRPr/>
          </a:p>
        </p:txBody>
      </p:sp>
      <p:pic>
        <p:nvPicPr>
          <p:cNvPr id="198" name="Google Shape;19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2724" y="2930236"/>
            <a:ext cx="7546552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/>
          <p:nvPr>
            <p:ph type="title"/>
          </p:nvPr>
        </p:nvSpPr>
        <p:spPr>
          <a:xfrm>
            <a:off x="676940" y="262976"/>
            <a:ext cx="108381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/>
              <a:t>將include中的GLFW移到你的include中</a:t>
            </a:r>
            <a:endParaRPr sz="3600"/>
          </a:p>
        </p:txBody>
      </p:sp>
      <p:pic>
        <p:nvPicPr>
          <p:cNvPr id="204" name="Google Shape;20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079" y="2477386"/>
            <a:ext cx="10963842" cy="3157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"/>
          <p:cNvSpPr txBox="1"/>
          <p:nvPr>
            <p:ph type="title"/>
          </p:nvPr>
        </p:nvSpPr>
        <p:spPr>
          <a:xfrm>
            <a:off x="676940" y="262976"/>
            <a:ext cx="108381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/>
              <a:t>將build/src/Debug中產生的glfw3.lib移到你的lib中</a:t>
            </a:r>
            <a:endParaRPr sz="3200"/>
          </a:p>
        </p:txBody>
      </p:sp>
      <p:pic>
        <p:nvPicPr>
          <p:cNvPr id="210" name="Google Shape;21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6922" y="2721935"/>
            <a:ext cx="10378156" cy="313660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7"/>
          <p:cNvSpPr/>
          <p:nvPr/>
        </p:nvSpPr>
        <p:spPr>
          <a:xfrm>
            <a:off x="10579600" y="4105650"/>
            <a:ext cx="762000" cy="3048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"/>
          <p:cNvSpPr txBox="1"/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/>
              <a:t>將glad解壓縮，其中include中的資料移到你的include</a:t>
            </a:r>
            <a:endParaRPr sz="3200"/>
          </a:p>
        </p:txBody>
      </p:sp>
      <p:pic>
        <p:nvPicPr>
          <p:cNvPr id="217" name="Google Shape;21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413" y="2307265"/>
            <a:ext cx="10711174" cy="3413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>
            <p:ph type="title"/>
          </p:nvPr>
        </p:nvSpPr>
        <p:spPr>
          <a:xfrm>
            <a:off x="838200" y="2629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什麼是OpenGL？</a:t>
            </a:r>
            <a:endParaRPr/>
          </a:p>
        </p:txBody>
      </p:sp>
      <p:sp>
        <p:nvSpPr>
          <p:cNvPr id="97" name="Google Shape;97;p2"/>
          <p:cNvSpPr txBox="1"/>
          <p:nvPr>
            <p:ph idx="1" type="body"/>
          </p:nvPr>
        </p:nvSpPr>
        <p:spPr>
          <a:xfrm>
            <a:off x="838200" y="2016959"/>
            <a:ext cx="10515600" cy="4348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3000"/>
              <a:buChar char="•"/>
            </a:pPr>
            <a:r>
              <a:rPr lang="en-US"/>
              <a:t>由Khronos組織所制定並維護的規範(Specification), 用於 render 2D、3D 場景的跨語言、跨平台 API</a:t>
            </a:r>
            <a:endParaRPr/>
          </a:p>
          <a:p>
            <a:pPr indent="-228600" lvl="0" marL="228600" rtl="0" algn="just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646464"/>
              </a:buClr>
              <a:buSzPts val="3000"/>
              <a:buChar char="•"/>
            </a:pPr>
            <a:r>
              <a:rPr lang="en-US"/>
              <a:t>OpenGL的函式庫實作由顯卡的生產商提供</a:t>
            </a:r>
            <a:endParaRPr/>
          </a:p>
          <a:p>
            <a:pPr indent="-228600" lvl="0" marL="228600" rtl="0" algn="just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646464"/>
              </a:buClr>
              <a:buSzPts val="3000"/>
              <a:buChar char="•"/>
            </a:pPr>
            <a:r>
              <a:rPr lang="en-US"/>
              <a:t>讓電腦能透過GPU render 2D 與 3D的場景</a:t>
            </a:r>
            <a:endParaRPr/>
          </a:p>
          <a:p>
            <a:pPr indent="-38100" lvl="0" marL="228600" rtl="0" algn="just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646464"/>
              </a:buClr>
              <a:buSzPts val="3000"/>
              <a:buNone/>
            </a:pPr>
            <a:r>
              <a:t/>
            </a:r>
            <a:endParaRPr/>
          </a:p>
          <a:p>
            <a:pPr indent="-38100" lvl="0" marL="228600" rtl="0" algn="just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646464"/>
              </a:buClr>
              <a:buSzPts val="30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646464"/>
              </a:buClr>
              <a:buSzPts val="3000"/>
              <a:buNone/>
            </a:pPr>
            <a:r>
              <a:t/>
            </a:r>
            <a:endParaRPr/>
          </a:p>
          <a:p>
            <a:pPr indent="-38100" lvl="0" marL="22860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646464"/>
              </a:buClr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"/>
          <p:cNvSpPr txBox="1"/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/>
              <a:t>將glad解壓縮，其中include中的資料移到你的include</a:t>
            </a:r>
            <a:endParaRPr sz="3200"/>
          </a:p>
        </p:txBody>
      </p:sp>
      <p:pic>
        <p:nvPicPr>
          <p:cNvPr id="223" name="Google Shape;22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413" y="2307265"/>
            <a:ext cx="10711174" cy="3413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"/>
          <p:cNvSpPr txBox="1"/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/>
              <a:t>將glad/src/glad.c直接移到你的專案資料夾</a:t>
            </a:r>
            <a:endParaRPr sz="3200"/>
          </a:p>
        </p:txBody>
      </p:sp>
      <p:pic>
        <p:nvPicPr>
          <p:cNvPr id="229" name="Google Shape;22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1669" y="2775099"/>
            <a:ext cx="9248662" cy="3115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"/>
          <p:cNvSpPr txBox="1"/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回到你的專案，將上方的x86改為x64</a:t>
            </a:r>
            <a:endParaRPr sz="4000"/>
          </a:p>
        </p:txBody>
      </p:sp>
      <p:pic>
        <p:nvPicPr>
          <p:cNvPr id="235" name="Google Shape;23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0945" y="2285204"/>
            <a:ext cx="7270110" cy="4031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"/>
          <p:cNvSpPr txBox="1"/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在專案名稱點擊右鍵 &gt; 屬性</a:t>
            </a:r>
            <a:endParaRPr sz="4000"/>
          </a:p>
        </p:txBody>
      </p:sp>
      <p:pic>
        <p:nvPicPr>
          <p:cNvPr id="241" name="Google Shape;24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4178" y="1805417"/>
            <a:ext cx="3203644" cy="495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"/>
          <p:cNvSpPr txBox="1"/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屬性頁上方選擇所有平台</a:t>
            </a:r>
            <a:endParaRPr sz="4000"/>
          </a:p>
        </p:txBody>
      </p:sp>
      <p:pic>
        <p:nvPicPr>
          <p:cNvPr id="247" name="Google Shape;24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1093" y="1870203"/>
            <a:ext cx="7249814" cy="4873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5"/>
          <p:cNvSpPr txBox="1"/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左側選擇VC++目錄，並編輯include目錄</a:t>
            </a:r>
            <a:endParaRPr sz="4000"/>
          </a:p>
        </p:txBody>
      </p:sp>
      <p:pic>
        <p:nvPicPr>
          <p:cNvPr id="253" name="Google Shape;25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5739" y="1876895"/>
            <a:ext cx="7180522" cy="4826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6"/>
          <p:cNvSpPr txBox="1"/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加入剛剛建立的include資料夾路徑</a:t>
            </a:r>
            <a:endParaRPr sz="4000"/>
          </a:p>
        </p:txBody>
      </p:sp>
      <p:pic>
        <p:nvPicPr>
          <p:cNvPr id="259" name="Google Shape;25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1612" y="1874356"/>
            <a:ext cx="5088776" cy="4866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7"/>
          <p:cNvSpPr txBox="1"/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編輯程式庫目錄</a:t>
            </a:r>
            <a:endParaRPr sz="4000"/>
          </a:p>
        </p:txBody>
      </p:sp>
      <p:pic>
        <p:nvPicPr>
          <p:cNvPr id="265" name="Google Shape;26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9572" y="1933998"/>
            <a:ext cx="7132856" cy="4794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8"/>
          <p:cNvSpPr txBox="1"/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加入剛剛建立的lib資料夾路徑</a:t>
            </a:r>
            <a:endParaRPr sz="4000"/>
          </a:p>
        </p:txBody>
      </p:sp>
      <p:pic>
        <p:nvPicPr>
          <p:cNvPr id="271" name="Google Shape;27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3622" y="1828799"/>
            <a:ext cx="5144755" cy="4920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9"/>
          <p:cNvSpPr txBox="1"/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左側選擇連結器 &gt; 輸入，並編輯其他相依性</a:t>
            </a:r>
            <a:endParaRPr sz="4000"/>
          </a:p>
        </p:txBody>
      </p:sp>
      <p:pic>
        <p:nvPicPr>
          <p:cNvPr id="277" name="Google Shape;27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0678" y="1851617"/>
            <a:ext cx="7350644" cy="4941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>
            <p:ph type="title"/>
          </p:nvPr>
        </p:nvSpPr>
        <p:spPr>
          <a:xfrm>
            <a:off x="838200" y="2629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OpenGL環境</a:t>
            </a:r>
            <a:endParaRPr/>
          </a:p>
        </p:txBody>
      </p:sp>
      <p:sp>
        <p:nvSpPr>
          <p:cNvPr id="103" name="Google Shape;103;p3"/>
          <p:cNvSpPr txBox="1"/>
          <p:nvPr>
            <p:ph idx="1" type="body"/>
          </p:nvPr>
        </p:nvSpPr>
        <p:spPr>
          <a:xfrm>
            <a:off x="2315910" y="2050991"/>
            <a:ext cx="7267972" cy="4314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3200"/>
              <a:buChar char="•"/>
            </a:pPr>
            <a:r>
              <a:rPr lang="en-US" sz="3200"/>
              <a:t>Windows</a:t>
            </a:r>
            <a:endParaRPr sz="3200"/>
          </a:p>
          <a:p>
            <a:pPr indent="-228600" lvl="0" marL="228600" rtl="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3200"/>
              <a:buChar char="•"/>
            </a:pPr>
            <a:r>
              <a:rPr lang="en-US" sz="3200"/>
              <a:t>OpenGL3.3</a:t>
            </a:r>
            <a:endParaRPr/>
          </a:p>
          <a:p>
            <a:pPr indent="-228600" lvl="0" marL="228600" rtl="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3200"/>
              <a:buChar char="•"/>
            </a:pPr>
            <a:r>
              <a:rPr lang="en-US" sz="3200"/>
              <a:t>Visual Studio 2019: c++ IDE</a:t>
            </a:r>
            <a:endParaRPr sz="3200"/>
          </a:p>
          <a:p>
            <a:pPr indent="-228600" lvl="0" marL="228600" rtl="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3200"/>
              <a:buChar char="•"/>
            </a:pPr>
            <a:r>
              <a:rPr lang="en-US" sz="3200"/>
              <a:t>Glfw: context/window toolkit</a:t>
            </a:r>
            <a:endParaRPr/>
          </a:p>
          <a:p>
            <a:pPr indent="-228600" lvl="0" marL="228600" rtl="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ts val="3200"/>
              <a:buChar char="•"/>
            </a:pPr>
            <a:r>
              <a:rPr lang="en-US" sz="3200"/>
              <a:t>Glad: loading library</a:t>
            </a:r>
            <a:endParaRPr sz="3200"/>
          </a:p>
        </p:txBody>
      </p:sp>
      <p:sp>
        <p:nvSpPr>
          <p:cNvPr id="104" name="Google Shape;104;p3"/>
          <p:cNvSpPr/>
          <p:nvPr/>
        </p:nvSpPr>
        <p:spPr>
          <a:xfrm>
            <a:off x="8203834" y="6346458"/>
            <a:ext cx="25013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Related toolkits and APIs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0"/>
          <p:cNvSpPr txBox="1"/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加入glfw3.lib與opengl32.lib</a:t>
            </a:r>
            <a:endParaRPr sz="4000"/>
          </a:p>
        </p:txBody>
      </p:sp>
      <p:pic>
        <p:nvPicPr>
          <p:cNvPr id="283" name="Google Shape;28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0764" y="1870100"/>
            <a:ext cx="5130471" cy="4906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1"/>
          <p:cNvSpPr txBox="1"/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右鍵點擊來源檔案 &gt; 加入 &gt; 現有項目</a:t>
            </a:r>
            <a:endParaRPr sz="4000"/>
          </a:p>
        </p:txBody>
      </p:sp>
      <p:pic>
        <p:nvPicPr>
          <p:cNvPr id="289" name="Google Shape;28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5228" y="1836056"/>
            <a:ext cx="6861544" cy="4887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2"/>
          <p:cNvSpPr txBox="1"/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選擇剛剛加入的glad.c</a:t>
            </a:r>
            <a:endParaRPr sz="4000"/>
          </a:p>
        </p:txBody>
      </p:sp>
      <p:pic>
        <p:nvPicPr>
          <p:cNvPr id="295" name="Google Shape;29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7972" y="2520181"/>
            <a:ext cx="5616055" cy="3402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3"/>
          <p:cNvSpPr txBox="1"/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右鍵點擊來源檔案 &gt; 加入 &gt; 新增項目</a:t>
            </a:r>
            <a:endParaRPr sz="4000"/>
          </a:p>
        </p:txBody>
      </p:sp>
      <p:pic>
        <p:nvPicPr>
          <p:cNvPr id="301" name="Google Shape;30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7972" y="2520181"/>
            <a:ext cx="5616055" cy="3402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75857" y="1874741"/>
            <a:ext cx="6840284" cy="4820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4"/>
          <p:cNvSpPr txBox="1"/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創建main.cpp</a:t>
            </a:r>
            <a:endParaRPr sz="4000"/>
          </a:p>
        </p:txBody>
      </p:sp>
      <p:pic>
        <p:nvPicPr>
          <p:cNvPr id="308" name="Google Shape;30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7757" y="1990895"/>
            <a:ext cx="6776486" cy="4699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5"/>
          <p:cNvSpPr txBox="1"/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測試-建立視窗</a:t>
            </a:r>
            <a:endParaRPr sz="4000"/>
          </a:p>
        </p:txBody>
      </p:sp>
      <p:pic>
        <p:nvPicPr>
          <p:cNvPr id="314" name="Google Shape;31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278" y="2400508"/>
            <a:ext cx="6729412" cy="420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36582" y="1931349"/>
            <a:ext cx="6326982" cy="3031679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5"/>
          <p:cNvSpPr txBox="1"/>
          <p:nvPr/>
        </p:nvSpPr>
        <p:spPr>
          <a:xfrm>
            <a:off x="8084321" y="6298250"/>
            <a:ext cx="37259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Code reference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6"/>
          <p:cNvSpPr txBox="1"/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Double buffer</a:t>
            </a:r>
            <a:endParaRPr sz="4000"/>
          </a:p>
        </p:txBody>
      </p:sp>
      <p:pic>
        <p:nvPicPr>
          <p:cNvPr id="322" name="Google Shape;32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089" y="2870792"/>
            <a:ext cx="11633822" cy="2690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7"/>
          <p:cNvSpPr txBox="1"/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Render pipeline</a:t>
            </a:r>
            <a:endParaRPr/>
          </a:p>
        </p:txBody>
      </p:sp>
      <p:pic>
        <p:nvPicPr>
          <p:cNvPr id="328" name="Google Shape;32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7947" y="1860538"/>
            <a:ext cx="7448978" cy="4258252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7"/>
          <p:cNvSpPr txBox="1"/>
          <p:nvPr/>
        </p:nvSpPr>
        <p:spPr>
          <a:xfrm>
            <a:off x="7909131" y="6236101"/>
            <a:ext cx="337558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坐標系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37"/>
          <p:cNvSpPr txBox="1"/>
          <p:nvPr/>
        </p:nvSpPr>
        <p:spPr>
          <a:xfrm>
            <a:off x="9507195" y="6233772"/>
            <a:ext cx="18800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Render pipeline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8"/>
          <p:cNvSpPr txBox="1"/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Vertex Data</a:t>
            </a:r>
            <a:endParaRPr/>
          </a:p>
        </p:txBody>
      </p:sp>
      <p:pic>
        <p:nvPicPr>
          <p:cNvPr id="336" name="Google Shape;33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32449"/>
            <a:ext cx="2486372" cy="1267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66015" y="1732449"/>
            <a:ext cx="7602011" cy="4925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9"/>
          <p:cNvSpPr txBox="1"/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Vertex Buffer Object(VBO)</a:t>
            </a:r>
            <a:endParaRPr/>
          </a:p>
        </p:txBody>
      </p:sp>
      <p:sp>
        <p:nvSpPr>
          <p:cNvPr id="343" name="Google Shape;343;p39"/>
          <p:cNvSpPr txBox="1"/>
          <p:nvPr>
            <p:ph idx="1" type="body"/>
          </p:nvPr>
        </p:nvSpPr>
        <p:spPr>
          <a:xfrm>
            <a:off x="957841" y="2181961"/>
            <a:ext cx="10280106" cy="1612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1800"/>
              <a:buChar char="•"/>
            </a:pPr>
            <a:r>
              <a:rPr lang="en-US" sz="1800"/>
              <a:t>用來將大量的資料儲存在 GPU Memory</a:t>
            </a:r>
            <a:endParaRPr sz="1800"/>
          </a:p>
          <a:p>
            <a:pPr indent="-50800" lvl="0" marL="228600" rtl="0" algn="just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646464"/>
              </a:buClr>
              <a:buSzPts val="2800"/>
              <a:buNone/>
            </a:pPr>
            <a:r>
              <a:t/>
            </a:r>
            <a:endParaRPr sz="2800"/>
          </a:p>
        </p:txBody>
      </p:sp>
      <p:pic>
        <p:nvPicPr>
          <p:cNvPr id="344" name="Google Shape;34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0402" y="3323469"/>
            <a:ext cx="9005362" cy="1949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3450" y="1978249"/>
            <a:ext cx="2486372" cy="1267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>
            <p:ph type="title"/>
          </p:nvPr>
        </p:nvSpPr>
        <p:spPr>
          <a:xfrm>
            <a:off x="838200" y="2278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安裝 Visual Studio</a:t>
            </a:r>
            <a:endParaRPr/>
          </a:p>
        </p:txBody>
      </p:sp>
      <p:pic>
        <p:nvPicPr>
          <p:cNvPr descr="D:\onedrive\圖片\螢幕擷取畫面\螢幕擷取畫面_20230217_041135.png" id="110" name="Google Shape;11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1942" y="1983550"/>
            <a:ext cx="7508073" cy="419185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"/>
          <p:cNvSpPr/>
          <p:nvPr/>
        </p:nvSpPr>
        <p:spPr>
          <a:xfrm>
            <a:off x="4272898" y="6281159"/>
            <a:ext cx="81185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https://learn.microsoft.com/zh-tw/visualstudio/releases/2019/release-notes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0"/>
          <p:cNvSpPr txBox="1"/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Linking Vertex Attributes</a:t>
            </a:r>
            <a:endParaRPr/>
          </a:p>
        </p:txBody>
      </p:sp>
      <p:sp>
        <p:nvSpPr>
          <p:cNvPr id="351" name="Google Shape;351;p40"/>
          <p:cNvSpPr txBox="1"/>
          <p:nvPr>
            <p:ph idx="1" type="body"/>
          </p:nvPr>
        </p:nvSpPr>
        <p:spPr>
          <a:xfrm>
            <a:off x="137444" y="2250327"/>
            <a:ext cx="5323319" cy="1612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2000"/>
              <a:buChar char="•"/>
            </a:pPr>
            <a:r>
              <a:rPr lang="en-US" sz="2000"/>
              <a:t>將 buffer object 的資料對應到 vertex shader 的 input</a:t>
            </a:r>
            <a:endParaRPr sz="2000"/>
          </a:p>
        </p:txBody>
      </p:sp>
      <p:pic>
        <p:nvPicPr>
          <p:cNvPr id="352" name="Google Shape;35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4049" y="2430001"/>
            <a:ext cx="6066683" cy="2517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1026" y="5135562"/>
            <a:ext cx="4092575" cy="1722438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0"/>
          <p:cNvSpPr txBox="1"/>
          <p:nvPr/>
        </p:nvSpPr>
        <p:spPr>
          <a:xfrm>
            <a:off x="6050422" y="4913830"/>
            <a:ext cx="15980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Vertex shader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5" name="Google Shape;355;p40"/>
          <p:cNvCxnSpPr/>
          <p:nvPr/>
        </p:nvCxnSpPr>
        <p:spPr>
          <a:xfrm rot="10800000">
            <a:off x="7588665" y="4025069"/>
            <a:ext cx="170916" cy="1461331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56" name="Google Shape;356;p40"/>
          <p:cNvCxnSpPr/>
          <p:nvPr/>
        </p:nvCxnSpPr>
        <p:spPr>
          <a:xfrm rot="10800000">
            <a:off x="7289563" y="3059394"/>
            <a:ext cx="897750" cy="1375873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pic>
        <p:nvPicPr>
          <p:cNvPr id="357" name="Google Shape;357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97" y="4913822"/>
            <a:ext cx="5487437" cy="132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1"/>
          <p:cNvSpPr txBox="1"/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Vertex Array Object(VAO)</a:t>
            </a:r>
            <a:endParaRPr/>
          </a:p>
        </p:txBody>
      </p:sp>
      <p:sp>
        <p:nvSpPr>
          <p:cNvPr id="363" name="Google Shape;363;p41"/>
          <p:cNvSpPr txBox="1"/>
          <p:nvPr>
            <p:ph idx="1" type="body"/>
          </p:nvPr>
        </p:nvSpPr>
        <p:spPr>
          <a:xfrm>
            <a:off x="207811" y="1708218"/>
            <a:ext cx="6141714" cy="2333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ct val="100000"/>
              <a:buChar char="•"/>
            </a:pPr>
            <a:r>
              <a:rPr lang="en-US" sz="2000"/>
              <a:t>VAO 讓我們可以在重複畫不同的物件時可以不需要重複進行Linking Vertex Attributes的動作</a:t>
            </a:r>
            <a:endParaRPr sz="2000"/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ct val="100000"/>
              <a:buChar char="•"/>
            </a:pPr>
            <a:r>
              <a:rPr lang="en-US" sz="2000"/>
              <a:t>VAO須在VBO之前創建</a:t>
            </a:r>
            <a:endParaRPr sz="2000"/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ct val="100000"/>
              <a:buChar char="•"/>
            </a:pPr>
            <a:r>
              <a:rPr lang="en-US" sz="2000"/>
              <a:t>Core OpenGL </a:t>
            </a:r>
            <a:r>
              <a:rPr b="1" lang="en-US" sz="2000"/>
              <a:t>requires</a:t>
            </a:r>
            <a:r>
              <a:rPr lang="en-US" sz="2000"/>
              <a:t> that we use a VAO so it knows what to do with our vertex inputs. If we fail to bind a VAO, OpenGL will most likely refuse to draw anything.</a:t>
            </a:r>
            <a:endParaRPr sz="2000"/>
          </a:p>
        </p:txBody>
      </p:sp>
      <p:pic>
        <p:nvPicPr>
          <p:cNvPr id="364" name="Google Shape;36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503" y="3862388"/>
            <a:ext cx="6134100" cy="2995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3603" y="3290130"/>
            <a:ext cx="5640640" cy="3215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33001" y="1953667"/>
            <a:ext cx="5521844" cy="1242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2"/>
          <p:cNvSpPr txBox="1"/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Shader</a:t>
            </a:r>
            <a:endParaRPr/>
          </a:p>
        </p:txBody>
      </p:sp>
      <p:sp>
        <p:nvSpPr>
          <p:cNvPr id="372" name="Google Shape;372;p42"/>
          <p:cNvSpPr txBox="1"/>
          <p:nvPr>
            <p:ph idx="1" type="body"/>
          </p:nvPr>
        </p:nvSpPr>
        <p:spPr>
          <a:xfrm>
            <a:off x="954918" y="1754670"/>
            <a:ext cx="6642293" cy="1612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2000"/>
              <a:buChar char="•"/>
            </a:pPr>
            <a:r>
              <a:rPr lang="en-US" sz="2000"/>
              <a:t>使用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GLSL(OpenGL Shading Language)</a:t>
            </a:r>
            <a:endParaRPr sz="2000"/>
          </a:p>
          <a:p>
            <a:pPr indent="-228600" lvl="0" marL="228600" rtl="0" algn="just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646464"/>
              </a:buClr>
              <a:buSzPts val="2000"/>
              <a:buChar char="•"/>
            </a:pPr>
            <a:r>
              <a:rPr lang="en-US" sz="2000"/>
              <a:t>gl_Position =&gt; 預設</a:t>
            </a:r>
            <a:r>
              <a:rPr lang="en-US" sz="2000"/>
              <a:t>變數，</a:t>
            </a:r>
            <a:r>
              <a:rPr lang="en-US" sz="2000"/>
              <a:t>輸出</a:t>
            </a:r>
            <a:r>
              <a:rPr lang="en-US" sz="2000"/>
              <a:t>對應</a:t>
            </a:r>
            <a:r>
              <a:rPr lang="en-US" sz="2000"/>
              <a:t>的 clip space 座標</a:t>
            </a:r>
            <a:endParaRPr sz="2000"/>
          </a:p>
          <a:p>
            <a:pPr indent="-228600" lvl="0" marL="228600" rtl="0" algn="just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646464"/>
              </a:buClr>
              <a:buSzPts val="2000"/>
              <a:buChar char="•"/>
            </a:pPr>
            <a:r>
              <a:rPr lang="en-US" sz="2000"/>
              <a:t>Vertex shader 的 out 對應到 fragment shader 的 in</a:t>
            </a:r>
            <a:endParaRPr/>
          </a:p>
          <a:p>
            <a:pPr indent="-228600" lvl="0" marL="228600" rtl="0" algn="just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646464"/>
              </a:buClr>
              <a:buSzPts val="2000"/>
              <a:buChar char="•"/>
            </a:pPr>
            <a:r>
              <a:rPr lang="en-US" sz="2000"/>
              <a:t>uniform 是 CPU 向 GPU 的 Shader 發送數據的方式, 使用 glGetUniformLocation() 以及 glUniform**()</a:t>
            </a:r>
            <a:endParaRPr sz="2000"/>
          </a:p>
        </p:txBody>
      </p:sp>
      <p:pic>
        <p:nvPicPr>
          <p:cNvPr id="373" name="Google Shape;373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5456" y="4978676"/>
            <a:ext cx="4062412" cy="16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77193" y="5176400"/>
            <a:ext cx="4930775" cy="1341438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42"/>
          <p:cNvSpPr txBox="1"/>
          <p:nvPr/>
        </p:nvSpPr>
        <p:spPr>
          <a:xfrm>
            <a:off x="775456" y="4657458"/>
            <a:ext cx="15062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Vertex shader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42"/>
          <p:cNvSpPr txBox="1"/>
          <p:nvPr/>
        </p:nvSpPr>
        <p:spPr>
          <a:xfrm>
            <a:off x="5777193" y="4794010"/>
            <a:ext cx="18542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Fragment shader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082" y="1552486"/>
            <a:ext cx="6180138" cy="5387975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43"/>
          <p:cNvSpPr txBox="1"/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Compile shaders and link into a program</a:t>
            </a:r>
            <a:endParaRPr/>
          </a:p>
        </p:txBody>
      </p:sp>
      <p:pic>
        <p:nvPicPr>
          <p:cNvPr id="383" name="Google Shape;383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6928" y="4270249"/>
            <a:ext cx="5943600" cy="1836738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43"/>
          <p:cNvSpPr txBox="1"/>
          <p:nvPr/>
        </p:nvSpPr>
        <p:spPr>
          <a:xfrm>
            <a:off x="6187156" y="3877142"/>
            <a:ext cx="352941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檢查並輸出 error message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4"/>
          <p:cNvSpPr txBox="1"/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繪製物體</a:t>
            </a:r>
            <a:endParaRPr/>
          </a:p>
        </p:txBody>
      </p:sp>
      <p:pic>
        <p:nvPicPr>
          <p:cNvPr id="390" name="Google Shape;39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1915" y="4271827"/>
            <a:ext cx="4905668" cy="1420739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4"/>
          <p:cNvSpPr txBox="1"/>
          <p:nvPr>
            <p:ph idx="1" type="body"/>
          </p:nvPr>
        </p:nvSpPr>
        <p:spPr>
          <a:xfrm>
            <a:off x="712012" y="2024412"/>
            <a:ext cx="9098560" cy="1821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2000"/>
              <a:buChar char="•"/>
            </a:pPr>
            <a:r>
              <a:rPr lang="en-US" sz="2000"/>
              <a:t>設定好 shader program 和 vertex array object , 之後就根據想繪製的東西使用對應的 shader program 和 vertex array object 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5"/>
          <p:cNvSpPr txBox="1"/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詳細流程</a:t>
            </a:r>
            <a:endParaRPr/>
          </a:p>
        </p:txBody>
      </p:sp>
      <p:pic>
        <p:nvPicPr>
          <p:cNvPr id="397" name="Google Shape;39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5605" y="1901262"/>
            <a:ext cx="4607442" cy="4820006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45"/>
          <p:cNvSpPr txBox="1"/>
          <p:nvPr/>
        </p:nvSpPr>
        <p:spPr>
          <a:xfrm>
            <a:off x="1880074" y="3649435"/>
            <a:ext cx="11536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code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6"/>
          <p:cNvSpPr txBox="1"/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Element Buffer Object(EBO)</a:t>
            </a:r>
            <a:endParaRPr/>
          </a:p>
        </p:txBody>
      </p:sp>
      <p:pic>
        <p:nvPicPr>
          <p:cNvPr id="404" name="Google Shape;40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850" y="3329070"/>
            <a:ext cx="6348412" cy="333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86517" y="3897847"/>
            <a:ext cx="3063875" cy="2424112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46"/>
          <p:cNvSpPr txBox="1"/>
          <p:nvPr/>
        </p:nvSpPr>
        <p:spPr>
          <a:xfrm>
            <a:off x="10286152" y="4401083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46"/>
          <p:cNvSpPr txBox="1"/>
          <p:nvPr/>
        </p:nvSpPr>
        <p:spPr>
          <a:xfrm>
            <a:off x="10280589" y="5602697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46"/>
          <p:cNvSpPr txBox="1"/>
          <p:nvPr/>
        </p:nvSpPr>
        <p:spPr>
          <a:xfrm>
            <a:off x="8725256" y="5602697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46"/>
          <p:cNvSpPr txBox="1"/>
          <p:nvPr/>
        </p:nvSpPr>
        <p:spPr>
          <a:xfrm>
            <a:off x="8722275" y="4401083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46"/>
          <p:cNvSpPr txBox="1"/>
          <p:nvPr>
            <p:ph idx="1" type="body"/>
          </p:nvPr>
        </p:nvSpPr>
        <p:spPr>
          <a:xfrm>
            <a:off x="519894" y="1870588"/>
            <a:ext cx="9098560" cy="1821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2000"/>
              <a:buChar char="•"/>
            </a:pPr>
            <a:r>
              <a:rPr lang="en-US" sz="2000"/>
              <a:t>儲存頂點索引到 GPU Memory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2000"/>
              <a:buChar char="•"/>
            </a:pPr>
            <a:r>
              <a:rPr lang="en-US" sz="2000"/>
              <a:t>解決使用重複的頂點, 減少空間浪費</a:t>
            </a:r>
            <a:endParaRPr sz="20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7"/>
          <p:cNvSpPr txBox="1"/>
          <p:nvPr>
            <p:ph type="title"/>
          </p:nvPr>
        </p:nvSpPr>
        <p:spPr>
          <a:xfrm>
            <a:off x="602512" y="262976"/>
            <a:ext cx="1098697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Reference</a:t>
            </a:r>
            <a:endParaRPr/>
          </a:p>
        </p:txBody>
      </p:sp>
      <p:sp>
        <p:nvSpPr>
          <p:cNvPr id="416" name="Google Shape;416;p47"/>
          <p:cNvSpPr txBox="1"/>
          <p:nvPr>
            <p:ph idx="1" type="body"/>
          </p:nvPr>
        </p:nvSpPr>
        <p:spPr>
          <a:xfrm>
            <a:off x="519894" y="1870588"/>
            <a:ext cx="10034162" cy="3624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2000"/>
              <a:buChar char="•"/>
            </a:pPr>
            <a:r>
              <a:rPr lang="en-US" sz="2000" u="sng">
                <a:solidFill>
                  <a:schemeClr val="hlink"/>
                </a:solidFill>
                <a:hlinkClick r:id="rId3"/>
              </a:rPr>
              <a:t>Learn OpenGL</a:t>
            </a:r>
            <a:endParaRPr sz="2000"/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2000"/>
              <a:buChar char="•"/>
            </a:pPr>
            <a:r>
              <a:rPr lang="en-US" sz="2000" u="sng">
                <a:solidFill>
                  <a:schemeClr val="hlink"/>
                </a:solidFill>
                <a:hlinkClick r:id="rId4"/>
              </a:rPr>
              <a:t>https://www.opengl.org/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>
            <p:ph type="title"/>
          </p:nvPr>
        </p:nvSpPr>
        <p:spPr>
          <a:xfrm>
            <a:off x="838200" y="2629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安裝 cmake</a:t>
            </a:r>
            <a:endParaRPr/>
          </a:p>
        </p:txBody>
      </p:sp>
      <p:pic>
        <p:nvPicPr>
          <p:cNvPr id="117" name="Google Shape;11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2394" y="1998212"/>
            <a:ext cx="8427212" cy="449045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5"/>
          <p:cNvSpPr/>
          <p:nvPr/>
        </p:nvSpPr>
        <p:spPr>
          <a:xfrm>
            <a:off x="7169728" y="4842164"/>
            <a:ext cx="2618508" cy="280554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5"/>
          <p:cNvSpPr txBox="1"/>
          <p:nvPr/>
        </p:nvSpPr>
        <p:spPr>
          <a:xfrm>
            <a:off x="8381134" y="6488668"/>
            <a:ext cx="38108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https://cmake.org/download/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/>
          <p:nvPr>
            <p:ph type="title"/>
          </p:nvPr>
        </p:nvSpPr>
        <p:spPr>
          <a:xfrm>
            <a:off x="838200" y="2629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下載 glfw</a:t>
            </a:r>
            <a:endParaRPr/>
          </a:p>
        </p:txBody>
      </p:sp>
      <p:pic>
        <p:nvPicPr>
          <p:cNvPr id="125" name="Google Shape;12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6466" y="1991076"/>
            <a:ext cx="9099068" cy="389415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6"/>
          <p:cNvSpPr txBox="1"/>
          <p:nvPr/>
        </p:nvSpPr>
        <p:spPr>
          <a:xfrm>
            <a:off x="6096000" y="6488668"/>
            <a:ext cx="60942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https://www.glfw.org/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6"/>
          <p:cNvSpPr/>
          <p:nvPr/>
        </p:nvSpPr>
        <p:spPr>
          <a:xfrm>
            <a:off x="7429500" y="3060122"/>
            <a:ext cx="3195252" cy="961159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 txBox="1"/>
          <p:nvPr>
            <p:ph type="title"/>
          </p:nvPr>
        </p:nvSpPr>
        <p:spPr>
          <a:xfrm>
            <a:off x="838200" y="2629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將glfw解壓縮，並在其中建立build資料夾</a:t>
            </a:r>
            <a:endParaRPr sz="4000"/>
          </a:p>
        </p:txBody>
      </p:sp>
      <p:pic>
        <p:nvPicPr>
          <p:cNvPr id="133" name="Google Shape;13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0836" y="2106303"/>
            <a:ext cx="4350328" cy="4370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"/>
          <p:cNvSpPr txBox="1"/>
          <p:nvPr>
            <p:ph type="title"/>
          </p:nvPr>
        </p:nvSpPr>
        <p:spPr>
          <a:xfrm>
            <a:off x="838200" y="2629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/>
              <a:t>打開cmake，設置剛剛的路徑，並按下Configure</a:t>
            </a:r>
            <a:endParaRPr sz="3600"/>
          </a:p>
        </p:txBody>
      </p:sp>
      <p:pic>
        <p:nvPicPr>
          <p:cNvPr id="139" name="Google Shape;13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29380" y="1863175"/>
            <a:ext cx="5533239" cy="487739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2"/>
          <p:cNvSpPr/>
          <p:nvPr/>
        </p:nvSpPr>
        <p:spPr>
          <a:xfrm>
            <a:off x="3203860" y="2395104"/>
            <a:ext cx="5763496" cy="68060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"/>
          <p:cNvSpPr txBox="1"/>
          <p:nvPr>
            <p:ph type="title"/>
          </p:nvPr>
        </p:nvSpPr>
        <p:spPr>
          <a:xfrm>
            <a:off x="838200" y="2629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/>
              <a:t>選擇你的visual studio版本，並設定為x64</a:t>
            </a:r>
            <a:endParaRPr sz="3600"/>
          </a:p>
        </p:txBody>
      </p:sp>
      <p:pic>
        <p:nvPicPr>
          <p:cNvPr id="146" name="Google Shape;14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2707" y="2068928"/>
            <a:ext cx="4704083" cy="4084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 presentatio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egment Header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Header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2020-08-03T02:09:59Z</dcterms:created>
  <dc:creator>蔡昀臻</dc:creator>
</cp:coreProperties>
</file>