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0" r:id="rId3"/>
  </p:sldMasterIdLst>
  <p:sldIdLst>
    <p:sldId id="257" r:id="rId4"/>
    <p:sldId id="259" r:id="rId5"/>
    <p:sldId id="263" r:id="rId6"/>
    <p:sldId id="356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5" r:id="rId16"/>
    <p:sldId id="274" r:id="rId17"/>
    <p:sldId id="276" r:id="rId18"/>
    <p:sldId id="278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307" r:id="rId39"/>
    <p:sldId id="311" r:id="rId40"/>
    <p:sldId id="312" r:id="rId41"/>
    <p:sldId id="318" r:id="rId42"/>
    <p:sldId id="331" r:id="rId43"/>
    <p:sldId id="319" r:id="rId44"/>
    <p:sldId id="313" r:id="rId45"/>
    <p:sldId id="314" r:id="rId46"/>
    <p:sldId id="320" r:id="rId47"/>
    <p:sldId id="321" r:id="rId48"/>
    <p:sldId id="328" r:id="rId49"/>
    <p:sldId id="35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016DE2C9-191C-48C0-99BB-1168255B6809}">
          <p14:sldIdLst>
            <p14:sldId id="257"/>
          </p14:sldIdLst>
        </p14:section>
        <p14:section name="Introduction" id="{4A52AF50-0CF4-4852-92B5-822A36046307}">
          <p14:sldIdLst>
            <p14:sldId id="259"/>
          </p14:sldIdLst>
        </p14:section>
        <p14:section name="Install" id="{66F37516-CB7C-42E0-8439-07A85C8567B2}">
          <p14:sldIdLst>
            <p14:sldId id="263"/>
            <p14:sldId id="356"/>
            <p14:sldId id="265"/>
            <p14:sldId id="266"/>
            <p14:sldId id="267"/>
            <p14:sldId id="268"/>
            <p14:sldId id="269"/>
            <p14:sldId id="270"/>
            <p14:sldId id="271"/>
            <p14:sldId id="273"/>
            <p14:sldId id="275"/>
            <p14:sldId id="274"/>
            <p14:sldId id="276"/>
            <p14:sldId id="278"/>
            <p14:sldId id="277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  <p14:section name="Window" id="{F3E57B03-99FC-4D8D-8222-F2B8968BFD06}">
          <p14:sldIdLst>
            <p14:sldId id="307"/>
          </p14:sldIdLst>
        </p14:section>
        <p14:section name="Triangle" id="{2888DE32-CD46-4F9A-B858-BEE3D5A97706}">
          <p14:sldIdLst>
            <p14:sldId id="311"/>
            <p14:sldId id="312"/>
            <p14:sldId id="318"/>
            <p14:sldId id="331"/>
            <p14:sldId id="319"/>
            <p14:sldId id="313"/>
            <p14:sldId id="314"/>
            <p14:sldId id="320"/>
            <p14:sldId id="321"/>
            <p14:sldId id="328"/>
            <p14:sldId id="35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558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86" autoAdjust="0"/>
    <p:restoredTop sz="94660"/>
  </p:normalViewPr>
  <p:slideViewPr>
    <p:cSldViewPr snapToGrid="0">
      <p:cViewPr>
        <p:scale>
          <a:sx n="89" d="100"/>
          <a:sy n="89" d="100"/>
        </p:scale>
        <p:origin x="-77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294ADF-8986-451C-B1F9-EA7285D7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54625A-CF86-4AFC-B21D-D1E884AFE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90EE9C-1401-4615-81F1-149F3EEA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32FB-D6E2-4DA2-AB44-3374F646D96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6E6C9D-9E3C-4508-BF1F-2BBFA415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852842-2B48-4A9F-966D-250608CB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B808-57D1-493A-97CE-0C7EF263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2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C7FEA83-3950-44E0-93F7-31B00F15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D1C-FD6F-4500-8DDC-E53BB300D10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F80EC92-1940-41FD-AFF3-95A12AA8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2E8D15-986E-48FB-950D-8EDA27B2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F119-4A32-4AC5-943A-2AB86856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6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69E921-CC58-446A-B22C-8A2BC8D38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9ECA74-4221-45AC-A242-791B7A4D0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1200"/>
            <a:ext cx="5181600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DE6710-14E6-4B0F-A74E-1BD999DCD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1200"/>
            <a:ext cx="5181600" cy="419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9ECD0D-E72F-4D6E-8DEE-5827AA3C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32FB-D6E2-4DA2-AB44-3374F646D96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3239424-D260-49B2-BD97-C3B70B9B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2C6732-82D6-4388-8449-8B1559EA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B808-57D1-493A-97CE-0C7EF263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3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0323DE5-053B-4CD1-95C1-3813424AC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76440"/>
            <a:ext cx="5157787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7EF810-D00C-4E40-B382-4AFA9FF2B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800352"/>
            <a:ext cx="5157787" cy="3389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B527C27-791E-4B5D-AFFF-BA7CB744A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120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2FFA59A-F0EE-4825-9662-74E4C06AC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0352"/>
            <a:ext cx="5183188" cy="3389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73E58B4-8591-442B-939A-BFBB564CE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32FB-D6E2-4DA2-AB44-3374F646D96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551D28F-F3CD-4CE8-810D-75468C63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6C259C5-C6F5-4586-8423-F7B42EBC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B808-57D1-493A-97CE-0C7EF26384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A32E81C-73E0-4330-9775-28840CA6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88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0304BB-6138-480E-87CA-66D0583B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64D1D5D-C9D2-4C9A-91BD-9D39894B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32FB-D6E2-4DA2-AB44-3374F646D96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8E031F9-B9F4-4B7D-BF00-5CA73025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EBEEFBE-EC9C-4199-AEFA-254187CC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B808-57D1-493A-97CE-0C7EF263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4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C7FEA83-3950-44E0-93F7-31B00F15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32FB-D6E2-4DA2-AB44-3374F646D96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F80EC92-1940-41FD-AFF3-95A12AA8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2E8D15-986E-48FB-950D-8EDA27B2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B808-57D1-493A-97CE-0C7EF263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8D2C44-7E1F-4ECB-BBBF-BAAE7350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3376"/>
            <a:ext cx="5161626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18A45C-9D7F-4EDE-8A8A-BE52BB98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161626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64646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F936BD-3E1F-480C-A856-2AB9B54E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D1C-FD6F-4500-8DDC-E53BB300D10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19820F-CA0B-4519-9666-4F948868C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BF0FEF-F640-4FDC-BC75-E3759BDA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F119-4A32-4AC5-943A-2AB868569C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F80AD0C8-75F3-4596-BCE8-EC00B401CC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1751" y="517236"/>
            <a:ext cx="4978400" cy="55724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678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8D2C44-7E1F-4ECB-BBBF-BAAE7350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3376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18A45C-9D7F-4EDE-8A8A-BE52BB98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64646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F936BD-3E1F-480C-A856-2AB9B54E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D1C-FD6F-4500-8DDC-E53BB300D10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19820F-CA0B-4519-9666-4F948868C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BF0FEF-F640-4FDC-BC75-E3759BDA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F119-4A32-4AC5-943A-2AB86856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4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C7FEA83-3950-44E0-93F7-31B00F15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D1C-FD6F-4500-8DDC-E53BB300D10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F80EC92-1940-41FD-AFF3-95A12AA8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2E8D15-986E-48FB-950D-8EDA27B2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F119-4A32-4AC5-943A-2AB86856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7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8D2C44-7E1F-4ECB-BBBF-BAAE7350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3376"/>
            <a:ext cx="5161626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18A45C-9D7F-4EDE-8A8A-BE52BB98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161626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64646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F936BD-3E1F-480C-A856-2AB9B54E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64D1C-FD6F-4500-8DDC-E53BB300D10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19820F-CA0B-4519-9666-4F948868C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BF0FEF-F640-4FDC-BC75-E3759BDA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F119-4A32-4AC5-943A-2AB868569C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F80AD0C8-75F3-4596-BCE8-EC00B401CC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1751" y="517236"/>
            <a:ext cx="4978400" cy="55724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417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E7F512F-D133-46A3-9ECF-18076E81FF22}"/>
              </a:ext>
            </a:extLst>
          </p:cNvPr>
          <p:cNvSpPr/>
          <p:nvPr/>
        </p:nvSpPr>
        <p:spPr>
          <a:xfrm>
            <a:off x="0" y="1"/>
            <a:ext cx="12192000" cy="17811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18E2B6B-686A-4AED-A418-5D16C78B5970}"/>
              </a:ext>
            </a:extLst>
          </p:cNvPr>
          <p:cNvSpPr/>
          <p:nvPr/>
        </p:nvSpPr>
        <p:spPr>
          <a:xfrm>
            <a:off x="0" y="0"/>
            <a:ext cx="12192000" cy="1753985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639E6D7-A825-424F-A663-FE7568E8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1B2EA5-DB85-4C9E-BA86-2C2DE2D44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81789"/>
            <a:ext cx="10515600" cy="4195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724808-1AEA-4778-83B2-0013D0976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132FB-D6E2-4DA2-AB44-3374F646D963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D95474-3897-4ECA-B643-AF7C56CEB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FC4F22-5C9C-4D13-9342-396132138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9B808-57D1-493A-97CE-0C7EF263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4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Source Sans Pro Black" panose="020B0803030403020204" pitchFamily="34" charset="0"/>
          <a:ea typeface="Source Sans Pro Black" panose="020B0803030403020204" pitchFamily="34" charset="0"/>
          <a:cs typeface="Noto Sans" panose="020B0502040504020204" pitchFamily="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rgbClr val="64646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700" kern="1200">
          <a:solidFill>
            <a:srgbClr val="64646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4646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00" kern="1200">
          <a:solidFill>
            <a:srgbClr val="64646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64646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E7F512F-D133-46A3-9ECF-18076E81FF22}"/>
              </a:ext>
            </a:extLst>
          </p:cNvPr>
          <p:cNvSpPr/>
          <p:nvPr/>
        </p:nvSpPr>
        <p:spPr>
          <a:xfrm>
            <a:off x="0" y="0"/>
            <a:ext cx="12192000" cy="45445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18E2B6B-686A-4AED-A418-5D16C78B5970}"/>
              </a:ext>
            </a:extLst>
          </p:cNvPr>
          <p:cNvSpPr/>
          <p:nvPr/>
        </p:nvSpPr>
        <p:spPr>
          <a:xfrm>
            <a:off x="0" y="0"/>
            <a:ext cx="12192000" cy="4517136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639E6D7-A825-424F-A663-FE7568E8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724808-1AEA-4778-83B2-0013D0976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4D1C-FD6F-4500-8DDC-E53BB300D10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D95474-3897-4ECA-B643-AF7C56CEB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FC4F22-5C9C-4D13-9342-396132138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F119-4A32-4AC5-943A-2AB86856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6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Source Sans Pro Black" panose="020B0803030403020204" pitchFamily="34" charset="0"/>
          <a:ea typeface="Source Sans Pro Black" panose="020B0803030403020204" pitchFamily="34" charset="0"/>
          <a:cs typeface="Noto Sans" panose="020B0502040504020204" pitchFamily="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E7F512F-D133-46A3-9ECF-18076E81FF22}"/>
              </a:ext>
            </a:extLst>
          </p:cNvPr>
          <p:cNvSpPr/>
          <p:nvPr/>
        </p:nvSpPr>
        <p:spPr>
          <a:xfrm>
            <a:off x="0" y="0"/>
            <a:ext cx="6126480" cy="45445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18E2B6B-686A-4AED-A418-5D16C78B5970}"/>
              </a:ext>
            </a:extLst>
          </p:cNvPr>
          <p:cNvSpPr/>
          <p:nvPr/>
        </p:nvSpPr>
        <p:spPr>
          <a:xfrm>
            <a:off x="0" y="-2"/>
            <a:ext cx="6096000" cy="4517136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639E6D7-A825-424F-A663-FE7568E8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724808-1AEA-4778-83B2-0013D0976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64D1C-FD6F-4500-8DDC-E53BB300D10B}" type="datetimeFigureOut">
              <a:rPr lang="en-US" smtClean="0"/>
              <a:t>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D95474-3897-4ECA-B643-AF7C56CEB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FC4F22-5C9C-4D13-9342-396132138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F119-4A32-4AC5-943A-2AB86856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Source Sans Pro Black" panose="020B0803030403020204" pitchFamily="34" charset="0"/>
          <a:ea typeface="Source Sans Pro Black" panose="020B0803030403020204" pitchFamily="34" charset="0"/>
          <a:cs typeface="Noto Sans" panose="020B0502040504020204" pitchFamily="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ronos.org/opengl/wiki/Related_toolkits_and_APIs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thelp.ithome.com.tw/articles/10284098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ithelp.ithome.com.tw/articles/10245073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cs.tizen.org/application/native/guides/graphics/vertex-shader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zh-tw/visualstudio/releases/2019/release-not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registry.khronos.org/OpenGL/specs/gl/GLSLangSpec.4.60.html#introductio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opengl.com/code_viewer_gh.php?code=src/1.getting_started/2.1.hello_triangle/hello_triangle.cpp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gl.org/" TargetMode="External"/><Relationship Id="rId2" Type="http://schemas.openxmlformats.org/officeDocument/2006/relationships/hyperlink" Target="https://learnopengl.com/Introduction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make.org/download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fw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lad.dav1d.d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realtech-vr.com/home/glview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4AAF0D-60AD-425C-83EB-DD1139B5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spc="150" dirty="0" smtClean="0"/>
              <a:t>OpenGL</a:t>
            </a:r>
            <a:endParaRPr lang="en-US" sz="5400" spc="15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346A22-6650-4802-80DF-864BEA44A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786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</p:spPr>
        <p:txBody>
          <a:bodyPr/>
          <a:lstStyle/>
          <a:p>
            <a:r>
              <a:rPr lang="zh-TW" altLang="en-US" spc="150" dirty="0"/>
              <a:t>在</a:t>
            </a:r>
            <a:r>
              <a:rPr lang="en-US" altLang="zh-TW" spc="150" dirty="0"/>
              <a:t>Libraries</a:t>
            </a:r>
            <a:r>
              <a:rPr lang="zh-TW" altLang="en-US" spc="150" dirty="0"/>
              <a:t>中創建</a:t>
            </a:r>
            <a:r>
              <a:rPr lang="en-US" altLang="zh-TW" spc="150" dirty="0"/>
              <a:t>lib</a:t>
            </a:r>
            <a:r>
              <a:rPr lang="zh-TW" altLang="en-US" spc="150" dirty="0"/>
              <a:t>與</a:t>
            </a:r>
            <a:r>
              <a:rPr lang="en-US" altLang="zh-TW" spc="150" dirty="0"/>
              <a:t>include</a:t>
            </a:r>
            <a:endParaRPr lang="en-US" spc="150" dirty="0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21777DB7-19ED-4C13-A0E3-E0FA073D6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724" y="2930236"/>
            <a:ext cx="754655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000" spc="150" dirty="0"/>
              <a:t>將</a:t>
            </a:r>
            <a:r>
              <a:rPr lang="en-US" altLang="zh-TW" sz="4000" spc="150" dirty="0" err="1"/>
              <a:t>glfw</a:t>
            </a:r>
            <a:r>
              <a:rPr lang="zh-TW" altLang="en-US" sz="4000" spc="150" dirty="0"/>
              <a:t>解壓縮，並在其中建立</a:t>
            </a:r>
            <a:r>
              <a:rPr lang="en-US" altLang="zh-TW" sz="4000" spc="150" dirty="0"/>
              <a:t>build</a:t>
            </a:r>
            <a:r>
              <a:rPr lang="zh-TW" altLang="en-US" sz="4000" spc="150" dirty="0"/>
              <a:t>資料夾</a:t>
            </a:r>
            <a:endParaRPr lang="en-US" sz="4000" spc="150" dirty="0"/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3C6A4004-E602-4200-BD19-BC8ED48E5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836" y="2106303"/>
            <a:ext cx="4350328" cy="437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spc="150" dirty="0"/>
              <a:t>打開</a:t>
            </a:r>
            <a:r>
              <a:rPr lang="en-US" altLang="zh-TW" sz="3600" spc="150" dirty="0" err="1"/>
              <a:t>cmake</a:t>
            </a:r>
            <a:r>
              <a:rPr lang="zh-TW" altLang="en-US" sz="3600" spc="150" dirty="0"/>
              <a:t>，設置剛剛的路徑，並按下</a:t>
            </a:r>
            <a:r>
              <a:rPr lang="en-US" altLang="zh-TW" sz="3600" spc="150" dirty="0"/>
              <a:t>Configure</a:t>
            </a:r>
            <a:endParaRPr lang="en-US" sz="3600" spc="150" dirty="0"/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D8842ABD-A591-4D31-8508-FA64F7C4F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380" y="1863175"/>
            <a:ext cx="5533239" cy="487739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5CEE8727-9E42-46C8-8FAF-967E474E6AF5}"/>
              </a:ext>
            </a:extLst>
          </p:cNvPr>
          <p:cNvSpPr/>
          <p:nvPr/>
        </p:nvSpPr>
        <p:spPr>
          <a:xfrm>
            <a:off x="3203860" y="2395104"/>
            <a:ext cx="5763496" cy="6806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4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spc="150" dirty="0"/>
              <a:t>選擇你的</a:t>
            </a:r>
            <a:r>
              <a:rPr lang="en-US" altLang="zh-TW" sz="3600" spc="150" dirty="0"/>
              <a:t>visual studio</a:t>
            </a:r>
            <a:r>
              <a:rPr lang="zh-TW" altLang="en-US" sz="3600" spc="150" dirty="0"/>
              <a:t>版本，並設定為</a:t>
            </a:r>
            <a:r>
              <a:rPr lang="en-US" altLang="zh-TW" sz="3600" spc="150" dirty="0"/>
              <a:t>x64</a:t>
            </a:r>
            <a:endParaRPr lang="en-US" sz="3600" spc="1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07" y="2068928"/>
            <a:ext cx="4704083" cy="408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4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3600" spc="150" dirty="0"/>
              <a:t>再次按下</a:t>
            </a:r>
            <a:r>
              <a:rPr lang="en-US" altLang="zh-TW" sz="3600" spc="150" dirty="0"/>
              <a:t>Configure</a:t>
            </a:r>
            <a:r>
              <a:rPr lang="zh-TW" altLang="en-US" sz="3600" spc="150" dirty="0"/>
              <a:t>，然後點擊</a:t>
            </a:r>
            <a:r>
              <a:rPr lang="en-US" altLang="zh-TW" sz="3600" spc="150" dirty="0"/>
              <a:t>Generate</a:t>
            </a:r>
            <a:endParaRPr lang="en-US" sz="3600" spc="150" dirty="0"/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CAA218D8-8D3C-48FE-B0FD-428E5383F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217" y="1846944"/>
            <a:ext cx="5593565" cy="49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0" y="262976"/>
            <a:ext cx="10838120" cy="1325563"/>
          </a:xfrm>
        </p:spPr>
        <p:txBody>
          <a:bodyPr>
            <a:normAutofit/>
          </a:bodyPr>
          <a:lstStyle/>
          <a:p>
            <a:r>
              <a:rPr lang="zh-TW" altLang="en-US" sz="3600" spc="150" dirty="0"/>
              <a:t>進入</a:t>
            </a:r>
            <a:r>
              <a:rPr lang="en-US" altLang="zh-TW" sz="3600" spc="150" dirty="0"/>
              <a:t>build</a:t>
            </a:r>
            <a:r>
              <a:rPr lang="zh-TW" altLang="en-US" sz="3600" spc="150" dirty="0"/>
              <a:t>資料夾，用</a:t>
            </a:r>
            <a:r>
              <a:rPr lang="en-US" altLang="zh-TW" sz="3600" spc="150" dirty="0"/>
              <a:t>visual studio</a:t>
            </a:r>
            <a:r>
              <a:rPr lang="zh-TW" altLang="en-US" sz="3600" spc="150" dirty="0"/>
              <a:t>執行</a:t>
            </a:r>
            <a:r>
              <a:rPr lang="en-US" altLang="zh-TW" sz="3600" spc="150" dirty="0"/>
              <a:t>GLFW.sln</a:t>
            </a:r>
            <a:endParaRPr lang="en-US" sz="3600" spc="150" dirty="0"/>
          </a:p>
        </p:txBody>
      </p:sp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B27BDC2C-4F21-4F40-B165-C0B4A8B5C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707" y="1792846"/>
            <a:ext cx="4458586" cy="491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0" y="262976"/>
            <a:ext cx="10838120" cy="1325563"/>
          </a:xfrm>
        </p:spPr>
        <p:txBody>
          <a:bodyPr>
            <a:normAutofit/>
          </a:bodyPr>
          <a:lstStyle/>
          <a:p>
            <a:r>
              <a:rPr lang="zh-TW" altLang="en-US" sz="3600" spc="150" dirty="0"/>
              <a:t>在方案名稱上點擊右鍵</a:t>
            </a:r>
            <a:r>
              <a:rPr lang="en-US" altLang="zh-TW" sz="3600" spc="150" dirty="0"/>
              <a:t> &gt; </a:t>
            </a:r>
            <a:r>
              <a:rPr lang="zh-TW" altLang="en-US" sz="3600" spc="150" dirty="0"/>
              <a:t>建置方案</a:t>
            </a:r>
            <a:endParaRPr lang="en-US" sz="3600" spc="1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95" y="2247573"/>
            <a:ext cx="6527629" cy="386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2640650" y="2341548"/>
            <a:ext cx="2298819" cy="264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79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0" y="262976"/>
            <a:ext cx="10838120" cy="1325563"/>
          </a:xfrm>
        </p:spPr>
        <p:txBody>
          <a:bodyPr>
            <a:normAutofit/>
          </a:bodyPr>
          <a:lstStyle/>
          <a:p>
            <a:r>
              <a:rPr lang="zh-TW" altLang="en-US" sz="3200" spc="150" dirty="0"/>
              <a:t>將</a:t>
            </a:r>
            <a:r>
              <a:rPr lang="en-US" altLang="zh-TW" sz="3200" spc="150" dirty="0"/>
              <a:t>build/</a:t>
            </a:r>
            <a:r>
              <a:rPr lang="en-US" altLang="zh-TW" sz="3200" spc="150" dirty="0" err="1"/>
              <a:t>src</a:t>
            </a:r>
            <a:r>
              <a:rPr lang="en-US" altLang="zh-TW" sz="3200" spc="150" dirty="0"/>
              <a:t>/Debug</a:t>
            </a:r>
            <a:r>
              <a:rPr lang="zh-TW" altLang="en-US" sz="3200" spc="150" dirty="0"/>
              <a:t>中產生的</a:t>
            </a:r>
            <a:r>
              <a:rPr lang="en-US" altLang="zh-TW" sz="3200" spc="150" dirty="0"/>
              <a:t>glfw3.lib</a:t>
            </a:r>
            <a:r>
              <a:rPr lang="zh-TW" altLang="en-US" sz="3200" spc="150" dirty="0"/>
              <a:t>移到你的</a:t>
            </a:r>
            <a:r>
              <a:rPr lang="en-US" altLang="zh-TW" sz="3200" spc="150" dirty="0"/>
              <a:t>lib</a:t>
            </a:r>
            <a:r>
              <a:rPr lang="zh-TW" altLang="en-US" sz="3200" spc="150" dirty="0"/>
              <a:t>中</a:t>
            </a:r>
            <a:endParaRPr lang="en-US" sz="3200" spc="150" dirty="0"/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CC0E3486-AD53-4279-BC0A-D5D02BC3A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22" y="2721935"/>
            <a:ext cx="10378156" cy="31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0" y="262976"/>
            <a:ext cx="10838120" cy="1325563"/>
          </a:xfrm>
        </p:spPr>
        <p:txBody>
          <a:bodyPr>
            <a:normAutofit/>
          </a:bodyPr>
          <a:lstStyle/>
          <a:p>
            <a:r>
              <a:rPr lang="zh-TW" altLang="en-US" sz="3600" spc="150" dirty="0"/>
              <a:t>將</a:t>
            </a:r>
            <a:r>
              <a:rPr lang="en-US" altLang="zh-TW" sz="3600" spc="150" dirty="0"/>
              <a:t>include</a:t>
            </a:r>
            <a:r>
              <a:rPr lang="zh-TW" altLang="en-US" sz="3600" spc="150" dirty="0"/>
              <a:t>中的</a:t>
            </a:r>
            <a:r>
              <a:rPr lang="en-US" altLang="zh-TW" sz="3600" spc="150" dirty="0"/>
              <a:t>GLFW</a:t>
            </a:r>
            <a:r>
              <a:rPr lang="zh-TW" altLang="en-US" sz="3600" spc="150" dirty="0"/>
              <a:t>移到你的</a:t>
            </a:r>
            <a:r>
              <a:rPr lang="en-US" altLang="zh-TW" sz="3600" spc="150" dirty="0"/>
              <a:t>include</a:t>
            </a:r>
            <a:r>
              <a:rPr lang="zh-TW" altLang="en-US" sz="3600" spc="150" dirty="0"/>
              <a:t>中</a:t>
            </a:r>
            <a:endParaRPr lang="en-US" sz="3600" spc="150" dirty="0"/>
          </a:p>
        </p:txBody>
      </p:sp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134267E4-74B8-4740-BD7A-C7629D2E3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79" y="2477386"/>
            <a:ext cx="10963842" cy="315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zh-TW" altLang="en-US" sz="3200" spc="150" dirty="0"/>
              <a:t>將</a:t>
            </a:r>
            <a:r>
              <a:rPr lang="en-US" altLang="zh-TW" sz="3200" spc="150" dirty="0"/>
              <a:t>glad</a:t>
            </a:r>
            <a:r>
              <a:rPr lang="zh-TW" altLang="en-US" sz="3200" spc="150" dirty="0"/>
              <a:t>解壓縮，其中</a:t>
            </a:r>
            <a:r>
              <a:rPr lang="en-US" altLang="zh-TW" sz="3200" spc="150" dirty="0"/>
              <a:t>include</a:t>
            </a:r>
            <a:r>
              <a:rPr lang="zh-TW" altLang="en-US" sz="3200" spc="150" dirty="0"/>
              <a:t>中的資料移到你的</a:t>
            </a:r>
            <a:r>
              <a:rPr lang="en-US" altLang="zh-TW" sz="3200" spc="150" dirty="0"/>
              <a:t>include</a:t>
            </a:r>
            <a:endParaRPr lang="en-US" sz="3200" spc="150" dirty="0"/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F5547D88-2C6C-4A1E-9AC4-8679AEB2C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13" y="2307265"/>
            <a:ext cx="10711174" cy="341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</p:spPr>
        <p:txBody>
          <a:bodyPr/>
          <a:lstStyle/>
          <a:p>
            <a:r>
              <a:rPr lang="zh-TW" altLang="en-US" spc="150" dirty="0"/>
              <a:t>什麼是</a:t>
            </a:r>
            <a:r>
              <a:rPr lang="en-US" altLang="zh-TW" spc="150" dirty="0"/>
              <a:t>OpenGL</a:t>
            </a:r>
            <a:r>
              <a:rPr lang="zh-TW" altLang="en-US" spc="150" dirty="0"/>
              <a:t>？</a:t>
            </a:r>
            <a:endParaRPr lang="en-US" spc="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D7932E-E417-4777-8E05-C61797B4B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6959"/>
            <a:ext cx="10515600" cy="43486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</a:pPr>
            <a:r>
              <a:rPr lang="zh-TW" altLang="en-US" spc="150" dirty="0" smtClean="0"/>
              <a:t>由</a:t>
            </a:r>
            <a:r>
              <a:rPr lang="en-US" altLang="zh-TW" spc="150" dirty="0" err="1"/>
              <a:t>Khronos</a:t>
            </a:r>
            <a:r>
              <a:rPr lang="zh-TW" altLang="en-US" spc="150" dirty="0"/>
              <a:t>組織所制定並維護的規範</a:t>
            </a:r>
            <a:r>
              <a:rPr lang="en-US" altLang="zh-TW" spc="150" dirty="0"/>
              <a:t>(Specification</a:t>
            </a:r>
            <a:r>
              <a:rPr lang="en-US" altLang="zh-TW" spc="150" dirty="0" smtClean="0"/>
              <a:t>), </a:t>
            </a:r>
            <a:r>
              <a:rPr lang="zh-TW" altLang="en-US" spc="150" dirty="0" smtClean="0"/>
              <a:t>用於 </a:t>
            </a:r>
            <a:r>
              <a:rPr lang="en-US" altLang="zh-TW" spc="150" dirty="0" smtClean="0"/>
              <a:t>render 2D</a:t>
            </a:r>
            <a:r>
              <a:rPr lang="zh-TW" altLang="en-US" spc="150" dirty="0" smtClean="0"/>
              <a:t>、</a:t>
            </a:r>
            <a:r>
              <a:rPr lang="en-US" altLang="zh-TW" spc="150" dirty="0" smtClean="0"/>
              <a:t>3D </a:t>
            </a:r>
            <a:r>
              <a:rPr lang="zh-TW" altLang="en-US" spc="150" dirty="0" smtClean="0"/>
              <a:t>場景的跨語言、跨平台 </a:t>
            </a:r>
            <a:r>
              <a:rPr lang="en-US" altLang="zh-TW" spc="150" dirty="0" smtClean="0"/>
              <a:t>API</a:t>
            </a:r>
            <a:endParaRPr lang="en-US" altLang="zh-TW" spc="15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altLang="zh-TW" spc="150" dirty="0"/>
              <a:t>OpenGL</a:t>
            </a:r>
            <a:r>
              <a:rPr lang="zh-TW" altLang="en-US" spc="150" dirty="0"/>
              <a:t>的函式</a:t>
            </a:r>
            <a:r>
              <a:rPr lang="zh-TW" altLang="en-US" spc="150" dirty="0" smtClean="0"/>
              <a:t>庫實作由</a:t>
            </a:r>
            <a:r>
              <a:rPr lang="zh-TW" altLang="en-US" spc="150" dirty="0"/>
              <a:t>顯卡的生產</a:t>
            </a:r>
            <a:r>
              <a:rPr lang="zh-TW" altLang="en-US" spc="150" dirty="0" smtClean="0"/>
              <a:t>商</a:t>
            </a:r>
            <a:r>
              <a:rPr lang="zh-TW" altLang="en-US" spc="150" dirty="0"/>
              <a:t>提供</a:t>
            </a:r>
            <a:endParaRPr lang="en-US" altLang="zh-TW" spc="15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</a:pPr>
            <a:r>
              <a:rPr lang="zh-TW" altLang="en-US" spc="150" dirty="0"/>
              <a:t>讓電腦能透過</a:t>
            </a:r>
            <a:r>
              <a:rPr lang="en-US" altLang="zh-TW" spc="150" dirty="0" smtClean="0"/>
              <a:t>GPU</a:t>
            </a:r>
            <a:r>
              <a:rPr lang="zh-TW" altLang="en-US" spc="150" dirty="0"/>
              <a:t> </a:t>
            </a:r>
            <a:r>
              <a:rPr lang="en-US" altLang="zh-TW" spc="150" dirty="0" smtClean="0"/>
              <a:t>render 2D </a:t>
            </a:r>
            <a:r>
              <a:rPr lang="zh-TW" altLang="en-US" spc="150" dirty="0" smtClean="0"/>
              <a:t>與 </a:t>
            </a:r>
            <a:r>
              <a:rPr lang="en-US" altLang="zh-TW" spc="150" dirty="0" smtClean="0"/>
              <a:t>3D</a:t>
            </a:r>
            <a:r>
              <a:rPr lang="zh-TW" altLang="en-US" spc="150" dirty="0"/>
              <a:t>的場景</a:t>
            </a:r>
            <a:endParaRPr lang="en-US" altLang="zh-TW" spc="15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</a:pPr>
            <a:endParaRPr lang="en-US" altLang="zh-TW" spc="15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</a:pPr>
            <a:endParaRPr lang="en-US" altLang="zh-TW" spc="15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lang="en-US" altLang="zh-TW" spc="15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altLang="zh-TW" spc="150" dirty="0"/>
          </a:p>
        </p:txBody>
      </p:sp>
    </p:spTree>
    <p:extLst>
      <p:ext uri="{BB962C8B-B14F-4D97-AF65-F5344CB8AC3E}">
        <p14:creationId xmlns:p14="http://schemas.microsoft.com/office/powerpoint/2010/main" val="40487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zh-TW" altLang="en-US" sz="3200" spc="150" dirty="0"/>
              <a:t>將</a:t>
            </a:r>
            <a:r>
              <a:rPr lang="en-US" altLang="zh-TW" sz="3200" spc="150" dirty="0"/>
              <a:t>glad</a:t>
            </a:r>
            <a:r>
              <a:rPr lang="zh-TW" altLang="en-US" sz="3200" spc="150" dirty="0"/>
              <a:t>解壓縮，其中</a:t>
            </a:r>
            <a:r>
              <a:rPr lang="en-US" altLang="zh-TW" sz="3200" spc="150" dirty="0"/>
              <a:t>include</a:t>
            </a:r>
            <a:r>
              <a:rPr lang="zh-TW" altLang="en-US" sz="3200" spc="150" dirty="0"/>
              <a:t>中的資料移到你的</a:t>
            </a:r>
            <a:r>
              <a:rPr lang="en-US" altLang="zh-TW" sz="3200" spc="150" dirty="0"/>
              <a:t>include</a:t>
            </a:r>
            <a:endParaRPr lang="en-US" sz="3200" spc="150" dirty="0"/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F5547D88-2C6C-4A1E-9AC4-8679AEB2C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13" y="2307265"/>
            <a:ext cx="10711174" cy="341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zh-TW" altLang="en-US" sz="3200" spc="150" dirty="0"/>
              <a:t>將</a:t>
            </a:r>
            <a:r>
              <a:rPr lang="en-US" altLang="zh-TW" sz="3200" spc="150" dirty="0"/>
              <a:t>glad/</a:t>
            </a:r>
            <a:r>
              <a:rPr lang="en-US" altLang="zh-TW" sz="3200" spc="150" dirty="0" err="1"/>
              <a:t>src</a:t>
            </a:r>
            <a:r>
              <a:rPr lang="en-US" altLang="zh-TW" sz="3200" spc="150" dirty="0"/>
              <a:t>/</a:t>
            </a:r>
            <a:r>
              <a:rPr lang="en-US" altLang="zh-TW" sz="3200" spc="150" dirty="0" err="1"/>
              <a:t>glad.c</a:t>
            </a:r>
            <a:r>
              <a:rPr lang="zh-TW" altLang="en-US" sz="3200" spc="150" dirty="0"/>
              <a:t>直接移到你的專案資料夾</a:t>
            </a:r>
            <a:endParaRPr lang="en-US" sz="3200" spc="150" dirty="0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DED9835E-6011-48F8-8B4E-9E6FBF2DE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69" y="2775099"/>
            <a:ext cx="9248662" cy="31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zh-TW" altLang="en-US" sz="4000" spc="150" dirty="0"/>
              <a:t>回到你的專案，將上方的</a:t>
            </a:r>
            <a:r>
              <a:rPr lang="en-US" altLang="zh-TW" sz="4000" spc="150" dirty="0"/>
              <a:t>x86</a:t>
            </a:r>
            <a:r>
              <a:rPr lang="zh-TW" altLang="en-US" sz="4000" spc="150" dirty="0"/>
              <a:t>改為</a:t>
            </a:r>
            <a:r>
              <a:rPr lang="en-US" altLang="zh-TW" sz="4000" spc="150" dirty="0"/>
              <a:t>x64</a:t>
            </a:r>
            <a:endParaRPr lang="en-US" sz="4000" spc="150" dirty="0"/>
          </a:p>
        </p:txBody>
      </p:sp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BACA2DAD-712C-4E2E-B911-B48EAE858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945" y="2285204"/>
            <a:ext cx="7270110" cy="40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zh-TW" altLang="en-US" sz="4000" spc="150" dirty="0"/>
              <a:t>在專案名稱點擊右鍵 </a:t>
            </a:r>
            <a:r>
              <a:rPr lang="en-US" altLang="zh-TW" sz="4000" spc="150" dirty="0"/>
              <a:t>&gt;</a:t>
            </a:r>
            <a:r>
              <a:rPr lang="zh-TW" altLang="en-US" sz="4000" spc="150" dirty="0"/>
              <a:t> 屬性</a:t>
            </a:r>
            <a:endParaRPr lang="en-US" sz="4000" spc="150" dirty="0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4A50242D-F264-4959-8C16-E1F04EEDE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178" y="1805417"/>
            <a:ext cx="3203644" cy="49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zh-TW" altLang="en-US" sz="4000" spc="150" dirty="0"/>
              <a:t>屬性頁上方選擇所有平台</a:t>
            </a:r>
            <a:endParaRPr lang="en-US" sz="4000" spc="150" dirty="0"/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40293A95-BE19-409B-9FA9-11D4AAFB8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093" y="1870203"/>
            <a:ext cx="7249814" cy="487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zh-TW" altLang="en-US" sz="4000" spc="150" dirty="0"/>
              <a:t>左側選擇</a:t>
            </a:r>
            <a:r>
              <a:rPr lang="en-US" altLang="zh-TW" sz="4000" spc="150" dirty="0"/>
              <a:t>VC++</a:t>
            </a:r>
            <a:r>
              <a:rPr lang="zh-TW" altLang="en-US" sz="4000" spc="150" dirty="0"/>
              <a:t>目錄，並編輯</a:t>
            </a:r>
            <a:r>
              <a:rPr lang="en-US" altLang="zh-TW" sz="4000" spc="150" dirty="0"/>
              <a:t>include</a:t>
            </a:r>
            <a:r>
              <a:rPr lang="zh-TW" altLang="en-US" sz="4000" spc="150" dirty="0"/>
              <a:t>目錄</a:t>
            </a:r>
            <a:endParaRPr lang="en-US" sz="4000" spc="150" dirty="0"/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B81F0020-6D7A-4923-A33F-CF98540AF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739" y="1876895"/>
            <a:ext cx="7180522" cy="482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zh-TW" altLang="en-US" sz="4000" spc="150" dirty="0"/>
              <a:t>加入剛剛建立的</a:t>
            </a:r>
            <a:r>
              <a:rPr lang="en-US" altLang="zh-TW" sz="4000" spc="150" dirty="0"/>
              <a:t>include</a:t>
            </a:r>
            <a:r>
              <a:rPr lang="zh-TW" altLang="en-US" sz="4000" spc="150" dirty="0"/>
              <a:t>資料夾路徑</a:t>
            </a:r>
            <a:endParaRPr lang="en-US" sz="4000" spc="150" dirty="0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5FF316BA-24A3-4870-B5E2-6733F1A5C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612" y="1874356"/>
            <a:ext cx="5088776" cy="486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zh-TW" altLang="en-US" sz="4000" spc="150" dirty="0"/>
              <a:t>編輯程式庫目錄</a:t>
            </a:r>
            <a:endParaRPr lang="en-US" sz="4000" spc="150" dirty="0"/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136D329D-FF92-4766-928A-DD07A3EBA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572" y="1933998"/>
            <a:ext cx="7132856" cy="479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zh-TW" altLang="en-US" sz="4000" spc="150" dirty="0"/>
              <a:t>加入剛剛建立的</a:t>
            </a:r>
            <a:r>
              <a:rPr lang="en-US" altLang="zh-TW" sz="4000" spc="150" dirty="0"/>
              <a:t>lib</a:t>
            </a:r>
            <a:r>
              <a:rPr lang="zh-TW" altLang="en-US" sz="4000" spc="150" dirty="0"/>
              <a:t>資料夾路徑</a:t>
            </a:r>
            <a:endParaRPr lang="en-US" sz="4000" spc="150" dirty="0"/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24EBC2F6-E92E-4DAD-9B2D-65B702E06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622" y="1828799"/>
            <a:ext cx="5144755" cy="492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zh-TW" altLang="en-US" sz="4000" spc="150" dirty="0"/>
              <a:t>左側選擇連結器 </a:t>
            </a:r>
            <a:r>
              <a:rPr lang="en-US" altLang="zh-TW" sz="4000" spc="150" dirty="0"/>
              <a:t>&gt;</a:t>
            </a:r>
            <a:r>
              <a:rPr lang="zh-TW" altLang="en-US" sz="4000" spc="150" dirty="0"/>
              <a:t> 輸入，並編輯其他相依性</a:t>
            </a:r>
            <a:endParaRPr lang="en-US" sz="4000" spc="150" dirty="0"/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1E2CE8C6-B5B3-4D40-8DBD-AF75FEA2E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678" y="1851617"/>
            <a:ext cx="7350644" cy="49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</p:spPr>
        <p:txBody>
          <a:bodyPr/>
          <a:lstStyle/>
          <a:p>
            <a:r>
              <a:rPr lang="en-US" altLang="zh-TW" spc="150" dirty="0" smtClean="0"/>
              <a:t>OpenGL</a:t>
            </a:r>
            <a:r>
              <a:rPr lang="zh-TW" altLang="en-US" spc="150" dirty="0" smtClean="0"/>
              <a:t>環境</a:t>
            </a:r>
            <a:endParaRPr lang="en-US" spc="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D7932E-E417-4777-8E05-C61797B4B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5910" y="2050991"/>
            <a:ext cx="7267972" cy="431464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altLang="zh-TW" sz="3200" spc="150" dirty="0" smtClean="0"/>
              <a:t>Windows</a:t>
            </a:r>
            <a:endParaRPr lang="en-US" altLang="zh-TW" sz="3200" spc="15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altLang="zh-TW" sz="3200" spc="150" dirty="0" smtClean="0"/>
              <a:t>OpenGL3.3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altLang="zh-TW" sz="3200" spc="150" dirty="0"/>
              <a:t>Visual Studio </a:t>
            </a:r>
            <a:r>
              <a:rPr lang="en-US" altLang="zh-TW" sz="3200" spc="150" dirty="0" smtClean="0"/>
              <a:t>2019:</a:t>
            </a:r>
            <a:r>
              <a:rPr lang="zh-TW" altLang="en-US" sz="3200" spc="150" dirty="0" smtClean="0"/>
              <a:t> </a:t>
            </a:r>
            <a:r>
              <a:rPr lang="en-US" altLang="zh-TW" sz="3200" spc="150" dirty="0" err="1" smtClean="0"/>
              <a:t>c++</a:t>
            </a:r>
            <a:r>
              <a:rPr lang="zh-TW" altLang="en-US" sz="3200" spc="150" dirty="0" smtClean="0"/>
              <a:t> </a:t>
            </a:r>
            <a:r>
              <a:rPr lang="en-US" altLang="zh-TW" sz="3200" spc="150" dirty="0" smtClean="0"/>
              <a:t>IDE</a:t>
            </a:r>
            <a:endParaRPr lang="en-US" altLang="zh-TW" sz="3200" spc="15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altLang="zh-TW" sz="3200" spc="150" dirty="0" err="1" smtClean="0"/>
              <a:t>Glfw</a:t>
            </a:r>
            <a:r>
              <a:rPr lang="en-US" altLang="zh-TW" sz="3200" spc="150" dirty="0" smtClean="0"/>
              <a:t>: context/window toolkit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altLang="zh-TW" sz="3200" spc="150" dirty="0" smtClean="0"/>
              <a:t>Glad: loading library</a:t>
            </a:r>
            <a:endParaRPr lang="en-US" altLang="zh-TW" sz="3200" spc="150" dirty="0"/>
          </a:p>
        </p:txBody>
      </p:sp>
      <p:sp>
        <p:nvSpPr>
          <p:cNvPr id="4" name="矩形 3"/>
          <p:cNvSpPr/>
          <p:nvPr/>
        </p:nvSpPr>
        <p:spPr>
          <a:xfrm>
            <a:off x="8203834" y="6346458"/>
            <a:ext cx="2501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2"/>
              </a:rPr>
              <a:t>Related toolkits and APIs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012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zh-TW" altLang="en-US" sz="4000" spc="150" dirty="0"/>
              <a:t>加入</a:t>
            </a:r>
            <a:r>
              <a:rPr lang="en-US" altLang="zh-TW" sz="4000" spc="150" dirty="0"/>
              <a:t>glfw3.lib</a:t>
            </a:r>
            <a:r>
              <a:rPr lang="zh-TW" altLang="en-US" sz="4000" spc="150" dirty="0"/>
              <a:t>與</a:t>
            </a:r>
            <a:r>
              <a:rPr lang="en-US" altLang="zh-TW" sz="4000" spc="150" dirty="0"/>
              <a:t>opengl32.lib</a:t>
            </a:r>
            <a:endParaRPr lang="en-US" sz="4000" spc="150" dirty="0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7620045A-1BC0-419C-9599-62C4543AE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764" y="1870100"/>
            <a:ext cx="5130471" cy="490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zh-TW" altLang="en-US" sz="4000" spc="150" dirty="0"/>
              <a:t>右鍵點擊來源檔案 </a:t>
            </a:r>
            <a:r>
              <a:rPr lang="en-US" altLang="zh-TW" sz="4000" spc="150" dirty="0"/>
              <a:t>&gt;</a:t>
            </a:r>
            <a:r>
              <a:rPr lang="zh-TW" altLang="en-US" sz="4000" spc="150" dirty="0"/>
              <a:t> 加入 </a:t>
            </a:r>
            <a:r>
              <a:rPr lang="en-US" altLang="zh-TW" sz="4000" spc="150" dirty="0"/>
              <a:t>&gt;</a:t>
            </a:r>
            <a:r>
              <a:rPr lang="zh-TW" altLang="en-US" sz="4000" spc="150" dirty="0"/>
              <a:t> 現有項目</a:t>
            </a:r>
            <a:endParaRPr lang="en-US" sz="4000" spc="150" dirty="0"/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0E358557-D3D0-4D5F-9DB2-7B268798D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228" y="1836056"/>
            <a:ext cx="6861544" cy="488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zh-TW" altLang="en-US" sz="4000" spc="150" dirty="0"/>
              <a:t>選擇剛剛加入的</a:t>
            </a:r>
            <a:r>
              <a:rPr lang="en-US" altLang="zh-TW" sz="4000" spc="150" dirty="0" err="1"/>
              <a:t>glad.c</a:t>
            </a:r>
            <a:endParaRPr lang="en-US" sz="4000" spc="150" dirty="0"/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E9841179-3850-4A41-B5F9-B12351E02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972" y="2520181"/>
            <a:ext cx="5616055" cy="340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zh-TW" altLang="en-US" sz="4000" spc="150" dirty="0"/>
              <a:t>右鍵點擊來源檔案 </a:t>
            </a:r>
            <a:r>
              <a:rPr lang="en-US" altLang="zh-TW" sz="4000" spc="150" dirty="0"/>
              <a:t>&gt;</a:t>
            </a:r>
            <a:r>
              <a:rPr lang="zh-TW" altLang="en-US" sz="4000" spc="150" dirty="0"/>
              <a:t> 加入 </a:t>
            </a:r>
            <a:r>
              <a:rPr lang="en-US" altLang="zh-TW" sz="4000" spc="150" dirty="0"/>
              <a:t>&gt;</a:t>
            </a:r>
            <a:r>
              <a:rPr lang="zh-TW" altLang="en-US" sz="4000" spc="150" dirty="0"/>
              <a:t> 新增項目</a:t>
            </a:r>
            <a:endParaRPr lang="en-US" sz="4000" spc="150" dirty="0"/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E9841179-3850-4A41-B5F9-B12351E02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972" y="2520181"/>
            <a:ext cx="5616055" cy="340215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3A7A3B43-6307-4220-B810-BBD62B6D2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857" y="1874741"/>
            <a:ext cx="6840284" cy="482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zh-TW" altLang="en-US" sz="4000" spc="150" dirty="0"/>
              <a:t>創建</a:t>
            </a:r>
            <a:r>
              <a:rPr lang="en-US" altLang="zh-TW" sz="4000" spc="150" dirty="0"/>
              <a:t>main.cpp</a:t>
            </a:r>
            <a:endParaRPr lang="en-US" sz="4000" spc="150" dirty="0"/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68FE7FB3-1BE1-45B8-BDD0-D4EAD4482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757" y="1990895"/>
            <a:ext cx="6776486" cy="469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zh-TW" altLang="en-US" sz="4000" spc="150" dirty="0"/>
              <a:t>測試</a:t>
            </a:r>
            <a:r>
              <a:rPr lang="en-US" altLang="zh-TW" sz="4000" spc="150" dirty="0"/>
              <a:t>-</a:t>
            </a:r>
            <a:r>
              <a:rPr lang="zh-TW" altLang="en-US" sz="4000" spc="150" dirty="0"/>
              <a:t>建立視窗</a:t>
            </a:r>
            <a:endParaRPr lang="en-US" sz="4000" spc="1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8" y="2400508"/>
            <a:ext cx="6729412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82" y="1931349"/>
            <a:ext cx="6326982" cy="303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8084321" y="6298250"/>
            <a:ext cx="372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hlinkClick r:id="rId4"/>
              </a:rPr>
              <a:t>Code reference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76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en-US" altLang="zh-TW" sz="4000" spc="150" dirty="0"/>
              <a:t>Double buffer</a:t>
            </a:r>
            <a:endParaRPr lang="en-US" sz="4000" spc="150" dirty="0"/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AE8ACD42-FA77-47FE-945C-3C42906E3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9" y="2870792"/>
            <a:ext cx="11633822" cy="26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en-US" altLang="zh-TW" spc="150" dirty="0" smtClean="0"/>
              <a:t>Render pipeline</a:t>
            </a:r>
            <a:endParaRPr lang="en-US" spc="150" dirty="0"/>
          </a:p>
        </p:txBody>
      </p:sp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CF3885CC-4B69-4856-AC86-14706C77B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47" y="1860538"/>
            <a:ext cx="7448978" cy="42582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909131" y="6236101"/>
            <a:ext cx="337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linkClick r:id="rId3"/>
              </a:rPr>
              <a:t>坐標系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9507195" y="6233772"/>
            <a:ext cx="188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hlinkClick r:id="rId4"/>
              </a:rPr>
              <a:t>Render pipeline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23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en-US" altLang="zh-TW" dirty="0"/>
              <a:t>Vertex </a:t>
            </a:r>
            <a:r>
              <a:rPr lang="en-US" altLang="zh-TW" dirty="0" smtClean="0"/>
              <a:t>Data</a:t>
            </a:r>
            <a:endParaRPr lang="en-US" spc="15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54867090-B669-0FF5-B4EE-CBF11FD28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2449"/>
            <a:ext cx="2486372" cy="126700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72AE448E-F19A-A016-3250-AD3712D50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015" y="1732449"/>
            <a:ext cx="7602011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en-US" altLang="zh-TW" spc="150" dirty="0"/>
              <a:t>Vertex Buffer Object(VBO)</a:t>
            </a:r>
            <a:endParaRPr lang="en-US" spc="15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33D7932E-E417-4777-8E05-C61797B4B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841" y="2181961"/>
            <a:ext cx="10280106" cy="16123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</a:pPr>
            <a:r>
              <a:rPr lang="zh-TW" altLang="en-US" sz="1800" spc="100" dirty="0" smtClean="0"/>
              <a:t>用來</a:t>
            </a:r>
            <a:r>
              <a:rPr lang="zh-TW" altLang="en-US" sz="1800" spc="100" dirty="0"/>
              <a:t>將</a:t>
            </a:r>
            <a:r>
              <a:rPr lang="zh-TW" altLang="en-US" sz="1800" spc="100" dirty="0" smtClean="0"/>
              <a:t>大量的資料儲存在 </a:t>
            </a:r>
            <a:r>
              <a:rPr lang="en-US" altLang="zh-TW" sz="1800" spc="100" dirty="0" smtClean="0"/>
              <a:t>GPU Memory</a:t>
            </a:r>
            <a:endParaRPr lang="en-US" altLang="zh-TW" sz="1800" spc="1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</a:pPr>
            <a:endParaRPr lang="en-US" altLang="zh-TW" sz="2800" spc="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402" y="3323469"/>
            <a:ext cx="9005362" cy="194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4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安裝 </a:t>
            </a:r>
            <a:r>
              <a:rPr lang="en-US" altLang="zh-TW" dirty="0" smtClean="0"/>
              <a:t>Visual Studio</a:t>
            </a:r>
            <a:endParaRPr lang="zh-TW" altLang="en-US" dirty="0"/>
          </a:p>
        </p:txBody>
      </p:sp>
      <p:pic>
        <p:nvPicPr>
          <p:cNvPr id="1026" name="Picture 2" descr="D:\onedrive\圖片\螢幕擷取畫面\螢幕擷取畫面_20230217_0411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942" y="1983550"/>
            <a:ext cx="7508073" cy="419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272898" y="6281159"/>
            <a:ext cx="811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https://learn.microsoft.com/zh-tw/visualstudio/releases/2019/release-notes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07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en-US" altLang="zh-TW" dirty="0"/>
              <a:t>Linking Vertex Attributes</a:t>
            </a:r>
            <a:endParaRPr lang="en-US" spc="150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="" xmlns:a16="http://schemas.microsoft.com/office/drawing/2014/main" id="{33D7932E-E417-4777-8E05-C61797B4B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44" y="2250327"/>
            <a:ext cx="5323319" cy="16123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</a:pPr>
            <a:r>
              <a:rPr lang="zh-TW" altLang="en-US" sz="2000" spc="100" dirty="0" smtClean="0"/>
              <a:t>將 </a:t>
            </a:r>
            <a:r>
              <a:rPr lang="en-US" altLang="zh-TW" sz="2000" spc="100" dirty="0" smtClean="0"/>
              <a:t>buffer object </a:t>
            </a:r>
            <a:r>
              <a:rPr lang="zh-TW" altLang="en-US" sz="2000" spc="100" dirty="0" smtClean="0"/>
              <a:t>的資料對應到 </a:t>
            </a:r>
            <a:r>
              <a:rPr lang="en-US" altLang="zh-TW" sz="2000" spc="100" dirty="0" smtClean="0"/>
              <a:t>vertex </a:t>
            </a:r>
            <a:r>
              <a:rPr lang="en-US" altLang="zh-TW" sz="2000" spc="100" dirty="0" err="1" smtClean="0"/>
              <a:t>shader</a:t>
            </a:r>
            <a:r>
              <a:rPr lang="en-US" altLang="zh-TW" sz="2000" spc="100" dirty="0" smtClean="0"/>
              <a:t> </a:t>
            </a:r>
            <a:r>
              <a:rPr lang="zh-TW" altLang="en-US" sz="2000" spc="100" dirty="0" smtClean="0"/>
              <a:t>的 </a:t>
            </a:r>
            <a:r>
              <a:rPr lang="en-US" altLang="zh-TW" sz="2000" spc="100" dirty="0" smtClean="0"/>
              <a:t>input</a:t>
            </a:r>
            <a:endParaRPr lang="en-US" altLang="zh-TW" sz="2000" spc="1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4049" y="2430001"/>
            <a:ext cx="6066683" cy="251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26" y="5135562"/>
            <a:ext cx="4092575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文字方塊 26"/>
          <p:cNvSpPr txBox="1"/>
          <p:nvPr/>
        </p:nvSpPr>
        <p:spPr>
          <a:xfrm>
            <a:off x="6050422" y="4913830"/>
            <a:ext cx="159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Vertex </a:t>
            </a:r>
            <a:r>
              <a:rPr lang="en-US" altLang="zh-TW" dirty="0" err="1" smtClean="0"/>
              <a:t>shader</a:t>
            </a:r>
            <a:endParaRPr lang="zh-TW" altLang="en-US" dirty="0"/>
          </a:p>
        </p:txBody>
      </p:sp>
      <p:cxnSp>
        <p:nvCxnSpPr>
          <p:cNvPr id="29" name="直線單箭頭接點 28"/>
          <p:cNvCxnSpPr/>
          <p:nvPr/>
        </p:nvCxnSpPr>
        <p:spPr>
          <a:xfrm flipH="1" flipV="1">
            <a:off x="7588665" y="4025069"/>
            <a:ext cx="170916" cy="14613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6" name="直線單箭頭接點 4095"/>
          <p:cNvCxnSpPr/>
          <p:nvPr/>
        </p:nvCxnSpPr>
        <p:spPr>
          <a:xfrm flipH="1" flipV="1">
            <a:off x="7289563" y="3059394"/>
            <a:ext cx="897750" cy="13758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2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en-US" altLang="zh-TW" spc="150" dirty="0"/>
              <a:t>Vertex Array Object(VAO)</a:t>
            </a:r>
            <a:endParaRPr lang="en-US" spc="15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807DDD0A-A54B-4597-A293-DE3B920A0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1" y="1708218"/>
            <a:ext cx="6141714" cy="233394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TW" sz="2000" dirty="0" smtClean="0"/>
              <a:t>VAO</a:t>
            </a:r>
            <a:r>
              <a:rPr lang="zh-TW" altLang="en-US" sz="2000" dirty="0" smtClean="0"/>
              <a:t> 讓我們可以在重複</a:t>
            </a:r>
            <a:r>
              <a:rPr lang="zh-TW" altLang="en-US" sz="2000" dirty="0"/>
              <a:t>畫不同的物件時可以不需要重複進行</a:t>
            </a:r>
            <a:r>
              <a:rPr lang="en-US" altLang="zh-TW" sz="2000" dirty="0"/>
              <a:t>Linking Vertex</a:t>
            </a:r>
            <a:r>
              <a:rPr lang="zh-TW" altLang="en-US" sz="2000" dirty="0"/>
              <a:t> </a:t>
            </a:r>
            <a:r>
              <a:rPr lang="en-US" altLang="zh-TW" sz="2000" dirty="0"/>
              <a:t>Attributes</a:t>
            </a:r>
            <a:r>
              <a:rPr lang="zh-TW" altLang="en-US" sz="2000" dirty="0"/>
              <a:t>的動作</a:t>
            </a:r>
            <a:endParaRPr lang="en-US" altLang="zh-TW" sz="2000" spc="1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TW" sz="2000" spc="100" dirty="0" smtClean="0"/>
              <a:t>VAO</a:t>
            </a:r>
            <a:r>
              <a:rPr lang="zh-TW" altLang="en-US" sz="2000" spc="100" dirty="0"/>
              <a:t>須在</a:t>
            </a:r>
            <a:r>
              <a:rPr lang="en-US" altLang="zh-TW" sz="2000" spc="100" dirty="0"/>
              <a:t>VBO</a:t>
            </a:r>
            <a:r>
              <a:rPr lang="zh-TW" altLang="en-US" sz="2000" spc="100" dirty="0"/>
              <a:t>之前</a:t>
            </a:r>
            <a:r>
              <a:rPr lang="zh-TW" altLang="en-US" sz="2000" spc="100" dirty="0" smtClean="0"/>
              <a:t>創建</a:t>
            </a:r>
            <a:endParaRPr lang="en-US" altLang="zh-TW" sz="2000" spc="1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TW" sz="2000" dirty="0"/>
              <a:t>Core OpenGL </a:t>
            </a:r>
            <a:r>
              <a:rPr lang="en-US" altLang="zh-TW" sz="2000" b="1" dirty="0"/>
              <a:t>requires</a:t>
            </a:r>
            <a:r>
              <a:rPr lang="en-US" altLang="zh-TW" sz="2000" dirty="0"/>
              <a:t> that we use a VAO so it knows what to do with our vertex inputs. If we fail to bind a VAO, OpenGL will most likely refuse to draw anything.</a:t>
            </a:r>
            <a:endParaRPr lang="en-US" altLang="zh-TW" sz="2000" spc="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3" y="3862388"/>
            <a:ext cx="6134100" cy="299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03" y="3290130"/>
            <a:ext cx="5640640" cy="321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01" y="1953667"/>
            <a:ext cx="5521844" cy="124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7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en-US" altLang="zh-TW" spc="150" dirty="0" err="1" smtClean="0"/>
              <a:t>Shader</a:t>
            </a:r>
            <a:endParaRPr lang="en-US" spc="15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3D7932E-E417-4777-8E05-C61797B4B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918" y="1754670"/>
            <a:ext cx="6642293" cy="161237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</a:pPr>
            <a:r>
              <a:rPr lang="zh-TW" altLang="en-US" sz="2000" spc="100" dirty="0" smtClean="0"/>
              <a:t>使用 </a:t>
            </a:r>
            <a:r>
              <a:rPr lang="en-US" altLang="zh-TW" sz="2000" spc="100" dirty="0" smtClean="0">
                <a:hlinkClick r:id="rId2"/>
              </a:rPr>
              <a:t>GLSL(OpenGL Shading Language)</a:t>
            </a:r>
            <a:endParaRPr lang="en-US" altLang="zh-TW" sz="2000" spc="1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altLang="zh-TW" sz="2000" spc="100" dirty="0" err="1" smtClean="0"/>
              <a:t>gl_Position</a:t>
            </a:r>
            <a:r>
              <a:rPr lang="en-US" altLang="zh-TW" sz="2000" spc="100" dirty="0" smtClean="0"/>
              <a:t> =&gt; </a:t>
            </a:r>
            <a:r>
              <a:rPr lang="zh-TW" altLang="en-US" sz="2000" spc="100" dirty="0" smtClean="0"/>
              <a:t>預設輸出的 </a:t>
            </a:r>
            <a:r>
              <a:rPr lang="en-US" altLang="zh-TW" sz="2000" spc="100" dirty="0" smtClean="0"/>
              <a:t>clip space </a:t>
            </a:r>
            <a:r>
              <a:rPr lang="zh-TW" altLang="en-US" sz="2000" spc="100" dirty="0" smtClean="0"/>
              <a:t>座標</a:t>
            </a:r>
            <a:endParaRPr lang="en-US" altLang="zh-TW" sz="2000" spc="1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altLang="zh-TW" sz="2000" spc="100" dirty="0" smtClean="0"/>
              <a:t>Vertex </a:t>
            </a:r>
            <a:r>
              <a:rPr lang="en-US" altLang="zh-TW" sz="2000" spc="100" dirty="0" err="1" smtClean="0"/>
              <a:t>shader</a:t>
            </a:r>
            <a:r>
              <a:rPr lang="en-US" altLang="zh-TW" sz="2000" spc="100" dirty="0" smtClean="0"/>
              <a:t> </a:t>
            </a:r>
            <a:r>
              <a:rPr lang="zh-TW" altLang="en-US" sz="2000" spc="100" dirty="0" smtClean="0"/>
              <a:t>的 </a:t>
            </a:r>
            <a:r>
              <a:rPr lang="en-US" altLang="zh-TW" sz="2000" spc="100" dirty="0" smtClean="0"/>
              <a:t>out </a:t>
            </a:r>
            <a:r>
              <a:rPr lang="zh-TW" altLang="en-US" sz="2000" spc="100" dirty="0" smtClean="0"/>
              <a:t>對應到 </a:t>
            </a:r>
            <a:r>
              <a:rPr lang="en-US" altLang="zh-TW" sz="2000" spc="100" dirty="0" smtClean="0"/>
              <a:t>fragment </a:t>
            </a:r>
            <a:r>
              <a:rPr lang="en-US" altLang="zh-TW" sz="2000" spc="100" dirty="0" err="1" smtClean="0"/>
              <a:t>shader</a:t>
            </a:r>
            <a:r>
              <a:rPr lang="en-US" altLang="zh-TW" sz="2000" spc="100" dirty="0" smtClean="0"/>
              <a:t> </a:t>
            </a:r>
            <a:r>
              <a:rPr lang="zh-TW" altLang="en-US" sz="2000" spc="100" dirty="0" smtClean="0"/>
              <a:t>的 </a:t>
            </a:r>
            <a:r>
              <a:rPr lang="en-US" altLang="zh-TW" sz="2000" spc="100" dirty="0" smtClean="0"/>
              <a:t>in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altLang="zh-TW" sz="2000" dirty="0" smtClean="0"/>
              <a:t>uniform </a:t>
            </a:r>
            <a:r>
              <a:rPr lang="zh-TW" altLang="en-US" sz="2000" dirty="0" smtClean="0"/>
              <a:t>是 </a:t>
            </a:r>
            <a:r>
              <a:rPr lang="en-US" altLang="zh-TW" sz="2000" dirty="0" smtClean="0"/>
              <a:t>CPU </a:t>
            </a:r>
            <a:r>
              <a:rPr lang="zh-TW" altLang="en-US" sz="2000" dirty="0" smtClean="0"/>
              <a:t>向 </a:t>
            </a:r>
            <a:r>
              <a:rPr lang="en-US" altLang="zh-TW" sz="2000" dirty="0" smtClean="0"/>
              <a:t>GPU </a:t>
            </a:r>
            <a:r>
              <a:rPr lang="zh-TW" altLang="en-US" sz="2000" dirty="0" smtClean="0"/>
              <a:t>的 </a:t>
            </a:r>
            <a:r>
              <a:rPr lang="en-US" altLang="zh-TW" sz="2000" dirty="0" err="1" smtClean="0"/>
              <a:t>Shader</a:t>
            </a:r>
            <a:r>
              <a:rPr lang="en-US" altLang="zh-TW" sz="2000" dirty="0" smtClean="0"/>
              <a:t> </a:t>
            </a:r>
            <a:r>
              <a:rPr lang="zh-TW" altLang="en-US" sz="2000" dirty="0" smtClean="0"/>
              <a:t>發送數據的方式</a:t>
            </a:r>
            <a:r>
              <a:rPr lang="en-US" altLang="zh-TW" sz="2000" dirty="0" smtClean="0"/>
              <a:t>, </a:t>
            </a:r>
            <a:r>
              <a:rPr lang="zh-TW" altLang="en-US" sz="2000" dirty="0" smtClean="0"/>
              <a:t>使用 </a:t>
            </a:r>
            <a:r>
              <a:rPr lang="en-US" altLang="zh-TW" sz="2000" dirty="0" err="1"/>
              <a:t>glGetUniformLocation</a:t>
            </a:r>
            <a:r>
              <a:rPr lang="en-US" altLang="zh-TW" sz="2000" dirty="0"/>
              <a:t>() </a:t>
            </a:r>
            <a:r>
              <a:rPr lang="zh-TW" altLang="en-US" sz="2000" dirty="0"/>
              <a:t>以及 </a:t>
            </a:r>
            <a:r>
              <a:rPr lang="en-US" altLang="zh-TW" sz="2000" dirty="0" err="1" smtClean="0"/>
              <a:t>glUniform</a:t>
            </a:r>
            <a:r>
              <a:rPr lang="en-US" altLang="zh-TW" sz="2000" dirty="0" smtClean="0"/>
              <a:t>**()</a:t>
            </a:r>
            <a:endParaRPr lang="en-US" altLang="zh-TW" sz="2000" spc="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56" y="4978676"/>
            <a:ext cx="40624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193" y="5176400"/>
            <a:ext cx="4930775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75456" y="4657458"/>
            <a:ext cx="150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Vertex </a:t>
            </a:r>
            <a:r>
              <a:rPr lang="en-US" altLang="zh-TW" dirty="0" err="1" smtClean="0"/>
              <a:t>shader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777193" y="4794010"/>
            <a:ext cx="1854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Fragment </a:t>
            </a:r>
            <a:r>
              <a:rPr lang="en-US" altLang="zh-TW" dirty="0" err="1" smtClean="0"/>
              <a:t>shader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04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2" y="1552486"/>
            <a:ext cx="6180138" cy="53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en-US" spc="150" dirty="0" smtClean="0"/>
              <a:t>Compile </a:t>
            </a:r>
            <a:r>
              <a:rPr lang="en-US" spc="150" dirty="0" err="1" smtClean="0"/>
              <a:t>shaders</a:t>
            </a:r>
            <a:r>
              <a:rPr lang="en-US" spc="150" dirty="0" smtClean="0"/>
              <a:t> and link into a program</a:t>
            </a:r>
            <a:endParaRPr lang="en-US" spc="15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28" y="4270249"/>
            <a:ext cx="5943600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187156" y="3877142"/>
            <a:ext cx="352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/>
              <a:t>檢查並輸出 </a:t>
            </a:r>
            <a:r>
              <a:rPr lang="en-US" altLang="zh-TW" dirty="0"/>
              <a:t>error message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74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zh-TW" altLang="en-US" spc="150" dirty="0" smtClean="0"/>
              <a:t>繪製物體</a:t>
            </a:r>
            <a:endParaRPr lang="en-US" spc="1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15" y="4271827"/>
            <a:ext cx="4905668" cy="142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807DDD0A-A54B-4597-A293-DE3B920A0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12" y="2024412"/>
            <a:ext cx="9098560" cy="18211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000" spc="100" dirty="0"/>
              <a:t>設定好</a:t>
            </a:r>
            <a:r>
              <a:rPr lang="zh-TW" altLang="en-US" sz="2000" spc="100" dirty="0" smtClean="0"/>
              <a:t> </a:t>
            </a:r>
            <a:r>
              <a:rPr lang="en-US" altLang="zh-TW" sz="2000" spc="100" dirty="0" err="1" smtClean="0"/>
              <a:t>shader</a:t>
            </a:r>
            <a:r>
              <a:rPr lang="en-US" altLang="zh-TW" sz="2000" spc="100" dirty="0" smtClean="0"/>
              <a:t> program</a:t>
            </a:r>
            <a:r>
              <a:rPr lang="zh-TW" altLang="en-US" sz="2000" spc="100" dirty="0" smtClean="0"/>
              <a:t> 和 </a:t>
            </a:r>
            <a:r>
              <a:rPr lang="en-US" altLang="zh-TW" sz="2000" spc="100" dirty="0" smtClean="0"/>
              <a:t>vertex array object , </a:t>
            </a:r>
            <a:r>
              <a:rPr lang="zh-TW" altLang="en-US" sz="2000" spc="100" dirty="0" smtClean="0"/>
              <a:t>之後就根據想繪製的東西使用對應的 </a:t>
            </a:r>
            <a:r>
              <a:rPr lang="en-US" altLang="zh-TW" sz="2000" spc="100" dirty="0" err="1"/>
              <a:t>shader</a:t>
            </a:r>
            <a:r>
              <a:rPr lang="en-US" altLang="zh-TW" sz="2000" spc="100" dirty="0"/>
              <a:t> program</a:t>
            </a:r>
            <a:r>
              <a:rPr lang="zh-TW" altLang="en-US" sz="2000" spc="100" dirty="0"/>
              <a:t> 和 </a:t>
            </a:r>
            <a:r>
              <a:rPr lang="en-US" altLang="zh-TW" sz="2000" spc="100" dirty="0"/>
              <a:t>vertex array object </a:t>
            </a:r>
          </a:p>
        </p:txBody>
      </p:sp>
    </p:spTree>
    <p:extLst>
      <p:ext uri="{BB962C8B-B14F-4D97-AF65-F5344CB8AC3E}">
        <p14:creationId xmlns:p14="http://schemas.microsoft.com/office/powerpoint/2010/main" val="16771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zh-TW" altLang="en-US" spc="150" dirty="0"/>
              <a:t>詳細流程</a:t>
            </a:r>
            <a:endParaRPr lang="en-US" spc="150" dirty="0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C7BD0D0F-E8BD-4F93-9DF8-81AAD77A7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605" y="1901262"/>
            <a:ext cx="4607442" cy="482000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880074" y="3649435"/>
            <a:ext cx="115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hlinkClick r:id="rId3"/>
              </a:rPr>
              <a:t>code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55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en-US" altLang="zh-TW" spc="150" dirty="0"/>
              <a:t>Element Buffer Object(EBO)</a:t>
            </a:r>
            <a:endParaRPr lang="en-US" spc="1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0" y="3329070"/>
            <a:ext cx="6348412" cy="333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17" y="3897847"/>
            <a:ext cx="3063875" cy="242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0286152" y="44010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280589" y="56026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725256" y="56026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722275" y="44010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807DDD0A-A54B-4597-A293-DE3B920A0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4" y="1870588"/>
            <a:ext cx="9098560" cy="18211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000" spc="100" dirty="0" smtClean="0"/>
              <a:t>儲存頂點索引到 </a:t>
            </a:r>
            <a:r>
              <a:rPr lang="en-US" altLang="zh-TW" sz="2000" spc="100" dirty="0" smtClean="0"/>
              <a:t>GPU Memory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TW" altLang="en-US" sz="2000" spc="100" dirty="0" smtClean="0"/>
              <a:t>解決使用重複的頂點</a:t>
            </a:r>
            <a:r>
              <a:rPr lang="en-US" altLang="zh-TW" sz="2000" spc="100" dirty="0" smtClean="0"/>
              <a:t>, </a:t>
            </a:r>
            <a:r>
              <a:rPr lang="zh-TW" altLang="en-US" sz="2000" spc="100" dirty="0" smtClean="0"/>
              <a:t>減少空間浪費</a:t>
            </a:r>
            <a:endParaRPr lang="en-US" altLang="zh-TW" sz="2000" spc="100" dirty="0"/>
          </a:p>
        </p:txBody>
      </p:sp>
    </p:spTree>
    <p:extLst>
      <p:ext uri="{BB962C8B-B14F-4D97-AF65-F5344CB8AC3E}">
        <p14:creationId xmlns:p14="http://schemas.microsoft.com/office/powerpoint/2010/main" val="204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12" y="262976"/>
            <a:ext cx="10986976" cy="1325563"/>
          </a:xfrm>
        </p:spPr>
        <p:txBody>
          <a:bodyPr>
            <a:normAutofit/>
          </a:bodyPr>
          <a:lstStyle/>
          <a:p>
            <a:r>
              <a:rPr lang="en-US" altLang="zh-TW" spc="150" dirty="0" smtClean="0"/>
              <a:t>Reference</a:t>
            </a:r>
            <a:endParaRPr lang="en-US" spc="15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807DDD0A-A54B-4597-A293-DE3B920A0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4" y="1870588"/>
            <a:ext cx="10034162" cy="36243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TW" sz="2000" spc="100" dirty="0" smtClean="0">
                <a:hlinkClick r:id="rId2"/>
              </a:rPr>
              <a:t>Learn OpenGL</a:t>
            </a:r>
            <a:endParaRPr lang="en-US" altLang="zh-TW" sz="2000" spc="1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TW" sz="2000" dirty="0">
                <a:hlinkClick r:id="rId3"/>
              </a:rPr>
              <a:t>https://www.opengl.org</a:t>
            </a:r>
            <a:r>
              <a:rPr lang="en-US" altLang="zh-TW" sz="2000" dirty="0" smtClean="0">
                <a:hlinkClick r:id="rId3"/>
              </a:rPr>
              <a:t>/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13965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</p:spPr>
        <p:txBody>
          <a:bodyPr/>
          <a:lstStyle/>
          <a:p>
            <a:r>
              <a:rPr lang="zh-TW" altLang="en-US" spc="150" dirty="0"/>
              <a:t>安裝 </a:t>
            </a:r>
            <a:r>
              <a:rPr lang="en-US" altLang="zh-TW" spc="150" dirty="0" err="1"/>
              <a:t>cmake</a:t>
            </a:r>
            <a:endParaRPr lang="en-US" spc="150" dirty="0"/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2461B5CF-C5C2-46EE-912D-520578DD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394" y="1998212"/>
            <a:ext cx="8427212" cy="449045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B5BD3D0-D26C-4CB8-9701-7BFD9EF8CF12}"/>
              </a:ext>
            </a:extLst>
          </p:cNvPr>
          <p:cNvSpPr/>
          <p:nvPr/>
        </p:nvSpPr>
        <p:spPr>
          <a:xfrm>
            <a:off x="7169728" y="4842164"/>
            <a:ext cx="2618508" cy="280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0E24B983-F11A-47F3-8863-F2DB4A93AA08}"/>
              </a:ext>
            </a:extLst>
          </p:cNvPr>
          <p:cNvSpPr txBox="1"/>
          <p:nvPr/>
        </p:nvSpPr>
        <p:spPr>
          <a:xfrm>
            <a:off x="8381134" y="6488668"/>
            <a:ext cx="3810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dirty="0">
                <a:hlinkClick r:id="rId3"/>
              </a:rPr>
              <a:t>https://cmake.org/download/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15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</p:spPr>
        <p:txBody>
          <a:bodyPr/>
          <a:lstStyle/>
          <a:p>
            <a:r>
              <a:rPr lang="zh-TW" altLang="en-US" spc="150" dirty="0"/>
              <a:t>下載 </a:t>
            </a:r>
            <a:r>
              <a:rPr lang="en-US" altLang="zh-TW" spc="150" dirty="0" err="1"/>
              <a:t>glfw</a:t>
            </a:r>
            <a:endParaRPr lang="en-US" spc="150" dirty="0"/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32043913-1A3F-4351-BE2D-5171C8688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66" y="1991076"/>
            <a:ext cx="9099068" cy="389415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D5CEC75E-29CD-40BE-BA77-161536C58037}"/>
              </a:ext>
            </a:extLst>
          </p:cNvPr>
          <p:cNvSpPr txBox="1"/>
          <p:nvPr/>
        </p:nvSpPr>
        <p:spPr>
          <a:xfrm>
            <a:off x="6096000" y="6488668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dirty="0">
                <a:hlinkClick r:id="rId3"/>
              </a:rPr>
              <a:t>https://www.glfw.org/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B293D74B-6613-4887-93AC-FA2BE707371A}"/>
              </a:ext>
            </a:extLst>
          </p:cNvPr>
          <p:cNvSpPr/>
          <p:nvPr/>
        </p:nvSpPr>
        <p:spPr>
          <a:xfrm>
            <a:off x="7429500" y="3060122"/>
            <a:ext cx="3195252" cy="9611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26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</p:spPr>
        <p:txBody>
          <a:bodyPr/>
          <a:lstStyle/>
          <a:p>
            <a:r>
              <a:rPr lang="zh-TW" altLang="en-US" spc="150" dirty="0"/>
              <a:t>下載 </a:t>
            </a:r>
            <a:r>
              <a:rPr lang="en-US" altLang="zh-TW" spc="150" dirty="0"/>
              <a:t>glad</a:t>
            </a:r>
            <a:endParaRPr lang="en-US" spc="150" dirty="0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761C55F0-34B2-47EC-86FA-0081A591D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4" y="2093719"/>
            <a:ext cx="5930457" cy="3625828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997A64F5-D3CB-4092-93AE-3721BAF851FE}"/>
              </a:ext>
            </a:extLst>
          </p:cNvPr>
          <p:cNvSpPr txBox="1"/>
          <p:nvPr/>
        </p:nvSpPr>
        <p:spPr>
          <a:xfrm>
            <a:off x="-1091013" y="6289320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dirty="0">
                <a:hlinkClick r:id="rId3"/>
              </a:rPr>
              <a:t>https://glad.dav1d.de/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09F548AE-769C-7B5B-848C-BA246140D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396" y="2093719"/>
            <a:ext cx="4907475" cy="385656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463624" y="6374778"/>
            <a:ext cx="4133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http://www.realtech-vr.com/home/glview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050280" y="6050422"/>
            <a:ext cx="428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可透過工具查看最高支援的 </a:t>
            </a:r>
            <a:r>
              <a:rPr lang="en-US" altLang="zh-TW" dirty="0" err="1" smtClean="0"/>
              <a:t>opengl</a:t>
            </a:r>
            <a:r>
              <a:rPr lang="en-US" altLang="zh-TW" dirty="0" smtClean="0"/>
              <a:t>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5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</p:spPr>
        <p:txBody>
          <a:bodyPr/>
          <a:lstStyle/>
          <a:p>
            <a:r>
              <a:rPr lang="en-US" altLang="zh-TW" spc="150" dirty="0"/>
              <a:t>Visual Studio</a:t>
            </a:r>
            <a:r>
              <a:rPr lang="zh-TW" altLang="en-US" spc="150" dirty="0"/>
              <a:t>建立</a:t>
            </a:r>
            <a:r>
              <a:rPr lang="en-US" altLang="zh-TW" spc="150" dirty="0"/>
              <a:t>C++</a:t>
            </a:r>
            <a:r>
              <a:rPr lang="zh-TW" altLang="en-US" spc="150" dirty="0"/>
              <a:t>空白專案</a:t>
            </a:r>
            <a:endParaRPr lang="en-US" spc="150" dirty="0"/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907FB513-4E03-4406-B0C9-EC8F342EA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709" y="1939448"/>
            <a:ext cx="6802582" cy="47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6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90A993-8886-450C-9C2E-7D7EB1FF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76"/>
            <a:ext cx="10515600" cy="1325563"/>
          </a:xfrm>
        </p:spPr>
        <p:txBody>
          <a:bodyPr/>
          <a:lstStyle/>
          <a:p>
            <a:r>
              <a:rPr lang="zh-TW" altLang="en-US" spc="150" dirty="0"/>
              <a:t>在專案路徑中創建</a:t>
            </a:r>
            <a:r>
              <a:rPr lang="en-US" altLang="zh-TW" spc="150" dirty="0"/>
              <a:t>Libraries</a:t>
            </a:r>
            <a:r>
              <a:rPr lang="zh-TW" altLang="en-US" spc="150" dirty="0"/>
              <a:t>資料夾</a:t>
            </a:r>
            <a:endParaRPr lang="en-US" spc="150" dirty="0"/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6C3D986A-07F1-452A-BE9D-610C15D17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756" y="2513831"/>
            <a:ext cx="7608488" cy="295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er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per presentation" id="{2949858B-42CD-42CC-92F6-CF9C71FC861A}" vid="{1C195184-6A1B-4E19-AB0E-99E0F02E71BC}"/>
    </a:ext>
  </a:extLst>
</a:theme>
</file>

<file path=ppt/theme/theme2.xml><?xml version="1.0" encoding="utf-8"?>
<a:theme xmlns:a="http://schemas.openxmlformats.org/drawingml/2006/main" name="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gment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 presentation</Template>
  <TotalTime>4149</TotalTime>
  <Words>587</Words>
  <Application>Microsoft Office PowerPoint</Application>
  <PresentationFormat>自訂</PresentationFormat>
  <Paragraphs>90</Paragraphs>
  <Slides>47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47</vt:i4>
      </vt:variant>
    </vt:vector>
  </HeadingPairs>
  <TitlesOfParts>
    <vt:vector size="50" baseType="lpstr">
      <vt:lpstr>Paper presentation</vt:lpstr>
      <vt:lpstr>Header</vt:lpstr>
      <vt:lpstr>Segment Header</vt:lpstr>
      <vt:lpstr>OpenGL</vt:lpstr>
      <vt:lpstr>什麼是OpenGL？</vt:lpstr>
      <vt:lpstr>OpenGL環境</vt:lpstr>
      <vt:lpstr>安裝 Visual Studio</vt:lpstr>
      <vt:lpstr>安裝 cmake</vt:lpstr>
      <vt:lpstr>下載 glfw</vt:lpstr>
      <vt:lpstr>下載 glad</vt:lpstr>
      <vt:lpstr>Visual Studio建立C++空白專案</vt:lpstr>
      <vt:lpstr>在專案路徑中創建Libraries資料夾</vt:lpstr>
      <vt:lpstr>在Libraries中創建lib與include</vt:lpstr>
      <vt:lpstr>將glfw解壓縮，並在其中建立build資料夾</vt:lpstr>
      <vt:lpstr>打開cmake，設置剛剛的路徑，並按下Configure</vt:lpstr>
      <vt:lpstr>選擇你的visual studio版本，並設定為x64</vt:lpstr>
      <vt:lpstr>再次按下Configure，然後點擊Generate</vt:lpstr>
      <vt:lpstr>進入build資料夾，用visual studio執行GLFW.sln</vt:lpstr>
      <vt:lpstr>在方案名稱上點擊右鍵 &gt; 建置方案</vt:lpstr>
      <vt:lpstr>將build/src/Debug中產生的glfw3.lib移到你的lib中</vt:lpstr>
      <vt:lpstr>將include中的GLFW移到你的include中</vt:lpstr>
      <vt:lpstr>將glad解壓縮，其中include中的資料移到你的include</vt:lpstr>
      <vt:lpstr>將glad解壓縮，其中include中的資料移到你的include</vt:lpstr>
      <vt:lpstr>將glad/src/glad.c直接移到你的專案資料夾</vt:lpstr>
      <vt:lpstr>回到你的專案，將上方的x86改為x64</vt:lpstr>
      <vt:lpstr>在專案名稱點擊右鍵 &gt; 屬性</vt:lpstr>
      <vt:lpstr>屬性頁上方選擇所有平台</vt:lpstr>
      <vt:lpstr>左側選擇VC++目錄，並編輯include目錄</vt:lpstr>
      <vt:lpstr>加入剛剛建立的include資料夾路徑</vt:lpstr>
      <vt:lpstr>編輯程式庫目錄</vt:lpstr>
      <vt:lpstr>加入剛剛建立的lib資料夾路徑</vt:lpstr>
      <vt:lpstr>左側選擇連結器 &gt; 輸入，並編輯其他相依性</vt:lpstr>
      <vt:lpstr>加入glfw3.lib與opengl32.lib</vt:lpstr>
      <vt:lpstr>右鍵點擊來源檔案 &gt; 加入 &gt; 現有項目</vt:lpstr>
      <vt:lpstr>選擇剛剛加入的glad.c</vt:lpstr>
      <vt:lpstr>右鍵點擊來源檔案 &gt; 加入 &gt; 新增項目</vt:lpstr>
      <vt:lpstr>創建main.cpp</vt:lpstr>
      <vt:lpstr>測試-建立視窗</vt:lpstr>
      <vt:lpstr>Double buffer</vt:lpstr>
      <vt:lpstr>Render pipeline</vt:lpstr>
      <vt:lpstr>Vertex Data</vt:lpstr>
      <vt:lpstr>Vertex Buffer Object(VBO)</vt:lpstr>
      <vt:lpstr>Linking Vertex Attributes</vt:lpstr>
      <vt:lpstr>Vertex Array Object(VAO)</vt:lpstr>
      <vt:lpstr>Shader</vt:lpstr>
      <vt:lpstr>Compile shaders and link into a program</vt:lpstr>
      <vt:lpstr>繪製物體</vt:lpstr>
      <vt:lpstr>詳細流程</vt:lpstr>
      <vt:lpstr>Element Buffer Object(EBO)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蔡昀臻</dc:creator>
  <cp:lastModifiedBy>os</cp:lastModifiedBy>
  <cp:revision>260</cp:revision>
  <dcterms:created xsi:type="dcterms:W3CDTF">2020-08-03T02:09:59Z</dcterms:created>
  <dcterms:modified xsi:type="dcterms:W3CDTF">2023-02-19T08:47:19Z</dcterms:modified>
</cp:coreProperties>
</file>