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1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59" r:id="rId11"/>
    <p:sldId id="271" r:id="rId12"/>
    <p:sldId id="260" r:id="rId13"/>
    <p:sldId id="261" r:id="rId14"/>
    <p:sldId id="272" r:id="rId15"/>
    <p:sldId id="262" r:id="rId16"/>
    <p:sldId id="273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D12C9D-8253-4A51-B673-793FE744CD98}" v="4" dt="2023-04-26T05:06:18.591"/>
    <p1510:client id="{17F23851-CB8D-4C59-8F0F-95B8B6C5C9D3}" v="69" dt="2023-04-24T12:35:11.502"/>
    <p1510:client id="{5D588846-E5A7-4D22-B4D8-FCD608CCD5F7}" v="49" dt="2023-04-24T12:30:50.153"/>
    <p1510:client id="{6608144B-B848-403D-8AD4-27D8BDFA3CD5}" v="31" dt="2023-04-24T09:56:17.070"/>
    <p1510:client id="{A3498B92-C9A2-458D-98C5-E8CD70CE085C}" v="14" dt="2023-04-25T05:24:06.859"/>
    <p1510:client id="{A809C4CD-3DF2-4655-AB6F-BA6A09DA66FD}" v="148" dt="2023-04-26T05:03:12.097"/>
    <p1510:client id="{DDCBF9A3-B273-46D5-8932-5ECD7F4A57F7}" v="5" dt="2023-04-20T16:11:19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2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752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74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224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0816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985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086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886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03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705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00A43DC-39E7-4368-8CAA-BB91B36EBC94}" type="datetimeFigureOut">
              <a:rPr lang="zh-TW" altLang="en-US" smtClean="0"/>
              <a:t>2023/4/25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235C29-1F2C-4F6F-A959-C128E9E2CA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0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49236745/opengl-translation-before-and-after-a-rotation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opengl.com/Gues-Articles/2021/Scene/Scene-Graph" TargetMode="External"/><Relationship Id="rId3" Type="http://schemas.openxmlformats.org/officeDocument/2006/relationships/hyperlink" Target="https://blog.csdn.net/sinat_36301420/article/details/89372482" TargetMode="External"/><Relationship Id="rId7" Type="http://schemas.openxmlformats.org/officeDocument/2006/relationships/hyperlink" Target="https://www.opengl.org/resources/libraries/glut/spec3/spec3.html" TargetMode="External"/><Relationship Id="rId2" Type="http://schemas.openxmlformats.org/officeDocument/2006/relationships/hyperlink" Target="https://glm.g-truc.net/0.9.4/api/a00206.html#ga3eed13fc5bcaff2f2204b12013bb83b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tan.csit.rmit.edu.au/~e20068/teaching/i3dg&amp;a/2015/robot.c" TargetMode="External"/><Relationship Id="rId5" Type="http://schemas.openxmlformats.org/officeDocument/2006/relationships/hyperlink" Target="https://github.com/Learus/solar-system-opengl" TargetMode="External"/><Relationship Id="rId10" Type="http://schemas.openxmlformats.org/officeDocument/2006/relationships/hyperlink" Target="https://learnopengl.com/Getting-started/Transformations" TargetMode="External"/><Relationship Id="rId4" Type="http://schemas.openxmlformats.org/officeDocument/2006/relationships/hyperlink" Target="https://vincentxchen.blogspot.com/2011/04/opengl-hw2-solar-system-scene-graph.html" TargetMode="External"/><Relationship Id="rId9" Type="http://schemas.openxmlformats.org/officeDocument/2006/relationships/hyperlink" Target="https://ogldev.org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log.roy4801.tw/2020/07/10/opengl/opengl-note-5/" TargetMode="Externa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83EE2C-2D4C-D21F-F53C-CC1E3BE405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Scene Graph Introduction</a:t>
            </a:r>
            <a:br>
              <a:rPr lang="en-US" altLang="zh-TW" dirty="0"/>
            </a:br>
            <a:r>
              <a:rPr lang="en-US" altLang="zh-TW" dirty="0"/>
              <a:t>And </a:t>
            </a:r>
            <a:br>
              <a:rPr lang="en-US" altLang="zh-TW" dirty="0"/>
            </a:br>
            <a:r>
              <a:rPr lang="en-US" altLang="zh-TW" dirty="0"/>
              <a:t>Object Transformation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97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EE078-F4AF-DFBA-7A84-8E4A01BD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Code - Rotate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1D285-A481-A3DD-EA73-CBA42756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將</a:t>
            </a:r>
            <a:r>
              <a:rPr lang="en-US" altLang="zh-TW" sz="2400" dirty="0"/>
              <a:t>Model</a:t>
            </a:r>
            <a:r>
              <a:rPr lang="zh-TW" altLang="en-US" sz="2400" dirty="0"/>
              <a:t>進行旋轉。</a:t>
            </a:r>
          </a:p>
          <a:p>
            <a:r>
              <a:rPr lang="zh-TW" altLang="en-US" sz="2400" dirty="0"/>
              <a:t>傳入參數為</a:t>
            </a:r>
            <a:r>
              <a:rPr lang="en-US" altLang="zh-TW" sz="2400" dirty="0"/>
              <a:t>Model matrix (4*4 matrix)</a:t>
            </a:r>
            <a:r>
              <a:rPr lang="zh-TW" altLang="en-US" sz="2400" dirty="0"/>
              <a:t>、旋轉</a:t>
            </a:r>
            <a:r>
              <a:rPr lang="zh-TW" altLang="en-US" sz="2400" b="1" u="sng" dirty="0">
                <a:solidFill>
                  <a:srgbClr val="FF0000"/>
                </a:solidFill>
              </a:rPr>
              <a:t>弧度</a:t>
            </a:r>
            <a:r>
              <a:rPr lang="zh-TW" altLang="en-US" sz="2400" dirty="0"/>
              <a:t>、轉軸。</a:t>
            </a:r>
            <a:endParaRPr lang="en-US" altLang="zh-TW" sz="2400" dirty="0"/>
          </a:p>
          <a:p>
            <a:r>
              <a:rPr lang="zh-TW" altLang="en-US" sz="2400" dirty="0"/>
              <a:t>以原點為中心，所以旋轉的時候要先讓物體回到原點</a:t>
            </a:r>
            <a:r>
              <a:rPr lang="en-US" altLang="zh-TW" sz="2400" dirty="0"/>
              <a:t>…</a:t>
            </a:r>
            <a:endParaRPr lang="zh-TW" altLang="en-US" sz="2400" dirty="0"/>
          </a:p>
          <a:p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65CA0BB-DCC3-9028-19B0-62A02C0B5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561" y="3860830"/>
            <a:ext cx="6160441" cy="74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3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98C0C3-5955-9009-2CDF-7AAB4372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Code - Rotate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DFC577-4E22-249C-D00A-9301D65B4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Rotate</a:t>
            </a:r>
            <a:r>
              <a:rPr lang="zh-TW" altLang="en-US" sz="2400" dirty="0"/>
              <a:t>是以原點為中心，所以旋轉的位置不同會讓結果產生差異。</a:t>
            </a:r>
          </a:p>
          <a:p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12EA64DC-871C-62B1-C2FF-07C2C5FD5F43}"/>
              </a:ext>
            </a:extLst>
          </p:cNvPr>
          <p:cNvSpPr/>
          <p:nvPr/>
        </p:nvSpPr>
        <p:spPr>
          <a:xfrm>
            <a:off x="2566599" y="3154812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圓形 5">
            <a:extLst>
              <a:ext uri="{FF2B5EF4-FFF2-40B4-BE49-F238E27FC236}">
                <a16:creationId xmlns:a16="http://schemas.microsoft.com/office/drawing/2014/main" id="{15E6B79C-1617-0A37-3325-B6D825E44DA8}"/>
              </a:ext>
            </a:extLst>
          </p:cNvPr>
          <p:cNvSpPr/>
          <p:nvPr/>
        </p:nvSpPr>
        <p:spPr>
          <a:xfrm>
            <a:off x="2415582" y="2934847"/>
            <a:ext cx="705394" cy="705394"/>
          </a:xfrm>
          <a:prstGeom prst="circularArrow">
            <a:avLst>
              <a:gd name="adj1" fmla="val 6300"/>
              <a:gd name="adj2" fmla="val 927044"/>
              <a:gd name="adj3" fmla="val 19794840"/>
              <a:gd name="adj4" fmla="val 13096297"/>
              <a:gd name="adj5" fmla="val 9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id="{4C25FEA8-F8E5-6EAE-9F75-4CC1BDB0485C}"/>
              </a:ext>
            </a:extLst>
          </p:cNvPr>
          <p:cNvSpPr/>
          <p:nvPr/>
        </p:nvSpPr>
        <p:spPr>
          <a:xfrm rot="1304796">
            <a:off x="5251080" y="3192725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圓形 10">
            <a:extLst>
              <a:ext uri="{FF2B5EF4-FFF2-40B4-BE49-F238E27FC236}">
                <a16:creationId xmlns:a16="http://schemas.microsoft.com/office/drawing/2014/main" id="{F5E00E16-2E19-31B9-FF04-2B6D0FF219C4}"/>
              </a:ext>
            </a:extLst>
          </p:cNvPr>
          <p:cNvSpPr/>
          <p:nvPr/>
        </p:nvSpPr>
        <p:spPr>
          <a:xfrm>
            <a:off x="5100063" y="2972760"/>
            <a:ext cx="705394" cy="705394"/>
          </a:xfrm>
          <a:prstGeom prst="circularArrow">
            <a:avLst>
              <a:gd name="adj1" fmla="val 6300"/>
              <a:gd name="adj2" fmla="val 927044"/>
              <a:gd name="adj3" fmla="val 19794840"/>
              <a:gd name="adj4" fmla="val 13096297"/>
              <a:gd name="adj5" fmla="val 9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57ACB06-FD01-72B6-EE4C-94D5DCFED205}"/>
              </a:ext>
            </a:extLst>
          </p:cNvPr>
          <p:cNvSpPr/>
          <p:nvPr/>
        </p:nvSpPr>
        <p:spPr>
          <a:xfrm>
            <a:off x="7967683" y="3389530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7BD4E052-9114-54DD-CE6C-E311749243A4}"/>
              </a:ext>
            </a:extLst>
          </p:cNvPr>
          <p:cNvCxnSpPr>
            <a:cxnSpLocks/>
          </p:cNvCxnSpPr>
          <p:nvPr/>
        </p:nvCxnSpPr>
        <p:spPr>
          <a:xfrm>
            <a:off x="8320631" y="3431399"/>
            <a:ext cx="7604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>
            <a:extLst>
              <a:ext uri="{FF2B5EF4-FFF2-40B4-BE49-F238E27FC236}">
                <a16:creationId xmlns:a16="http://schemas.microsoft.com/office/drawing/2014/main" id="{C9D78288-E25C-B160-1A46-3C11CADE07E2}"/>
              </a:ext>
            </a:extLst>
          </p:cNvPr>
          <p:cNvSpPr/>
          <p:nvPr/>
        </p:nvSpPr>
        <p:spPr>
          <a:xfrm>
            <a:off x="2778258" y="3361266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5875340-4BF6-3EB5-24F0-9D164486503E}"/>
              </a:ext>
            </a:extLst>
          </p:cNvPr>
          <p:cNvSpPr/>
          <p:nvPr/>
        </p:nvSpPr>
        <p:spPr>
          <a:xfrm>
            <a:off x="5464207" y="3399179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52A7CC47-CEFC-1C0D-3712-522608C4E7A8}"/>
              </a:ext>
            </a:extLst>
          </p:cNvPr>
          <p:cNvSpPr/>
          <p:nvPr/>
        </p:nvSpPr>
        <p:spPr>
          <a:xfrm rot="1304796">
            <a:off x="9394866" y="3153570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4355CDF8-694F-ABEA-DD9A-A1311410B2E0}"/>
              </a:ext>
            </a:extLst>
          </p:cNvPr>
          <p:cNvSpPr/>
          <p:nvPr/>
        </p:nvSpPr>
        <p:spPr>
          <a:xfrm>
            <a:off x="2730471" y="4924483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等腰三角形 18">
            <a:extLst>
              <a:ext uri="{FF2B5EF4-FFF2-40B4-BE49-F238E27FC236}">
                <a16:creationId xmlns:a16="http://schemas.microsoft.com/office/drawing/2014/main" id="{6EE90544-2E75-E75E-B4AA-70F600089249}"/>
              </a:ext>
            </a:extLst>
          </p:cNvPr>
          <p:cNvSpPr/>
          <p:nvPr/>
        </p:nvSpPr>
        <p:spPr>
          <a:xfrm>
            <a:off x="4140208" y="4762997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B9D9813A-1C05-F3ED-4300-FB40384CD9C1}"/>
              </a:ext>
            </a:extLst>
          </p:cNvPr>
          <p:cNvCxnSpPr>
            <a:cxnSpLocks/>
          </p:cNvCxnSpPr>
          <p:nvPr/>
        </p:nvCxnSpPr>
        <p:spPr>
          <a:xfrm>
            <a:off x="3153853" y="4973221"/>
            <a:ext cx="7604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橢圓 20">
            <a:extLst>
              <a:ext uri="{FF2B5EF4-FFF2-40B4-BE49-F238E27FC236}">
                <a16:creationId xmlns:a16="http://schemas.microsoft.com/office/drawing/2014/main" id="{1EBC8932-68E9-81D8-9838-C967F1EA4563}"/>
              </a:ext>
            </a:extLst>
          </p:cNvPr>
          <p:cNvSpPr/>
          <p:nvPr/>
        </p:nvSpPr>
        <p:spPr>
          <a:xfrm>
            <a:off x="5478699" y="4928253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等腰三角形 21">
            <a:extLst>
              <a:ext uri="{FF2B5EF4-FFF2-40B4-BE49-F238E27FC236}">
                <a16:creationId xmlns:a16="http://schemas.microsoft.com/office/drawing/2014/main" id="{EF566440-7528-38B1-8564-B3F3CEF504DA}"/>
              </a:ext>
            </a:extLst>
          </p:cNvPr>
          <p:cNvSpPr/>
          <p:nvPr/>
        </p:nvSpPr>
        <p:spPr>
          <a:xfrm>
            <a:off x="6831286" y="4766767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圓形 22">
            <a:extLst>
              <a:ext uri="{FF2B5EF4-FFF2-40B4-BE49-F238E27FC236}">
                <a16:creationId xmlns:a16="http://schemas.microsoft.com/office/drawing/2014/main" id="{30528EAB-FCE1-AE4D-FE99-23B7095A9E33}"/>
              </a:ext>
            </a:extLst>
          </p:cNvPr>
          <p:cNvSpPr/>
          <p:nvPr/>
        </p:nvSpPr>
        <p:spPr>
          <a:xfrm rot="7125722">
            <a:off x="6215876" y="5082551"/>
            <a:ext cx="1044792" cy="816801"/>
          </a:xfrm>
          <a:prstGeom prst="circularArrow">
            <a:avLst>
              <a:gd name="adj1" fmla="val 6300"/>
              <a:gd name="adj2" fmla="val 927044"/>
              <a:gd name="adj3" fmla="val 19794840"/>
              <a:gd name="adj4" fmla="val 13096297"/>
              <a:gd name="adj5" fmla="val 96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橢圓 23">
            <a:extLst>
              <a:ext uri="{FF2B5EF4-FFF2-40B4-BE49-F238E27FC236}">
                <a16:creationId xmlns:a16="http://schemas.microsoft.com/office/drawing/2014/main" id="{95C32DC4-E7E8-0746-F996-DC6D044C7F84}"/>
              </a:ext>
            </a:extLst>
          </p:cNvPr>
          <p:cNvSpPr/>
          <p:nvPr/>
        </p:nvSpPr>
        <p:spPr>
          <a:xfrm>
            <a:off x="7967683" y="4924483"/>
            <a:ext cx="75614" cy="75614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等腰三角形 24">
            <a:extLst>
              <a:ext uri="{FF2B5EF4-FFF2-40B4-BE49-F238E27FC236}">
                <a16:creationId xmlns:a16="http://schemas.microsoft.com/office/drawing/2014/main" id="{F6D3F26E-72D0-00F1-D370-300F19E0BE9A}"/>
              </a:ext>
            </a:extLst>
          </p:cNvPr>
          <p:cNvSpPr/>
          <p:nvPr/>
        </p:nvSpPr>
        <p:spPr>
          <a:xfrm>
            <a:off x="9035629" y="5621979"/>
            <a:ext cx="478972" cy="41290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ED71BEE5-10EE-7FFF-80E1-1BF756913850}"/>
              </a:ext>
            </a:extLst>
          </p:cNvPr>
          <p:cNvCxnSpPr>
            <a:cxnSpLocks/>
          </p:cNvCxnSpPr>
          <p:nvPr/>
        </p:nvCxnSpPr>
        <p:spPr>
          <a:xfrm>
            <a:off x="1596000" y="4248727"/>
            <a:ext cx="90000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D4B8F480-FA02-2004-E98A-3568B0DE1A4F}"/>
              </a:ext>
            </a:extLst>
          </p:cNvPr>
          <p:cNvCxnSpPr>
            <a:cxnSpLocks/>
          </p:cNvCxnSpPr>
          <p:nvPr/>
        </p:nvCxnSpPr>
        <p:spPr>
          <a:xfrm>
            <a:off x="4980171" y="2448727"/>
            <a:ext cx="0" cy="360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6E498FDE-2842-953E-9519-AAFD2F959688}"/>
              </a:ext>
            </a:extLst>
          </p:cNvPr>
          <p:cNvCxnSpPr>
            <a:cxnSpLocks/>
          </p:cNvCxnSpPr>
          <p:nvPr/>
        </p:nvCxnSpPr>
        <p:spPr>
          <a:xfrm>
            <a:off x="7727989" y="2448727"/>
            <a:ext cx="0" cy="360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B404B40B-D39F-11D7-E8CB-E7FC707870B4}"/>
              </a:ext>
            </a:extLst>
          </p:cNvPr>
          <p:cNvSpPr txBox="1"/>
          <p:nvPr/>
        </p:nvSpPr>
        <p:spPr>
          <a:xfrm>
            <a:off x="1747444" y="3191756"/>
            <a:ext cx="3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1.</a:t>
            </a:r>
            <a:endParaRPr lang="zh-TW" altLang="en-US" dirty="0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54415973-152E-3F76-B3B7-AF96E5686CE9}"/>
              </a:ext>
            </a:extLst>
          </p:cNvPr>
          <p:cNvSpPr txBox="1"/>
          <p:nvPr/>
        </p:nvSpPr>
        <p:spPr>
          <a:xfrm>
            <a:off x="1749754" y="4769126"/>
            <a:ext cx="390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8525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EE078-F4AF-DFBA-7A84-8E4A01BD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Code - Translate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1D285-A481-A3DD-EA73-CBA42756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將</a:t>
            </a:r>
            <a:r>
              <a:rPr lang="en-US" altLang="zh-TW" sz="2400" dirty="0"/>
              <a:t>Model</a:t>
            </a:r>
            <a:r>
              <a:rPr lang="zh-TW" altLang="en-US" sz="2400" dirty="0"/>
              <a:t>進行平移。</a:t>
            </a:r>
          </a:p>
          <a:p>
            <a:r>
              <a:rPr lang="zh-TW" altLang="en-US" sz="2400" dirty="0"/>
              <a:t>傳入參數為</a:t>
            </a:r>
            <a:r>
              <a:rPr lang="en-US" altLang="zh-TW" sz="2400" dirty="0"/>
              <a:t>Model matrix (4*4 matrix) </a:t>
            </a:r>
            <a:r>
              <a:rPr lang="zh-TW" altLang="en-US" sz="2400" dirty="0"/>
              <a:t>、</a:t>
            </a:r>
            <a:r>
              <a:rPr lang="en-US" altLang="zh-TW" sz="2400" dirty="0"/>
              <a:t>(x, y, z)</a:t>
            </a:r>
            <a:r>
              <a:rPr lang="zh-TW" altLang="en-US" sz="2400" dirty="0"/>
              <a:t>方向的變化量。</a:t>
            </a:r>
          </a:p>
          <a:p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C41FF08-354A-AEDD-05F9-53443ADEE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311" y="3429000"/>
            <a:ext cx="6287377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16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9EE078-F4AF-DFBA-7A84-8E4A01BD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Code - Scale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1D285-A481-A3DD-EA73-CBA427560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改變</a:t>
            </a:r>
            <a:r>
              <a:rPr lang="en-US" altLang="zh-TW" sz="2400" dirty="0"/>
              <a:t>Model</a:t>
            </a:r>
            <a:r>
              <a:rPr lang="zh-TW" altLang="en-US" sz="2400" dirty="0"/>
              <a:t>的長寬高比例。</a:t>
            </a:r>
          </a:p>
          <a:p>
            <a:r>
              <a:rPr lang="zh-TW" altLang="en-US" sz="2400" dirty="0"/>
              <a:t>傳入參數為</a:t>
            </a:r>
            <a:r>
              <a:rPr lang="en-US" altLang="zh-TW" sz="2400" dirty="0"/>
              <a:t>Model matrix</a:t>
            </a:r>
            <a:r>
              <a:rPr lang="zh-TW" altLang="en-US" sz="2400" dirty="0"/>
              <a:t>、</a:t>
            </a:r>
            <a:r>
              <a:rPr lang="en-US" altLang="zh-TW" sz="2400" dirty="0"/>
              <a:t>(x, y, z)</a:t>
            </a:r>
            <a:r>
              <a:rPr lang="zh-TW" altLang="en-US" sz="2400" dirty="0"/>
              <a:t>方向的比例。</a:t>
            </a:r>
          </a:p>
          <a:p>
            <a:endParaRPr lang="zh-TW" altLang="en-US" sz="24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C13854-6C9B-613D-2F27-86983C3E8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59" y="3429000"/>
            <a:ext cx="5963482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1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D2BA76-5A80-17DC-9D54-E16452E71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Sun &amp; Earth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B2B13E-C069-36A5-2F9B-A8117337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DE4EE5-02FB-5A4B-10D4-CA76FF812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158" y="1845734"/>
            <a:ext cx="7050644" cy="352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E4B99D-244F-9AE9-FA43-C8AD5B1F0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Sun &amp; Earth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9E9CDA-23C5-B641-065D-C01DBAA75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8310"/>
            <a:ext cx="10058400" cy="402336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太陽不會動</a:t>
            </a:r>
            <a:r>
              <a:rPr lang="zh-TW" altLang="en-US" b="1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b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T1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整個系統的原點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(Root)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，接著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T1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會分出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T2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Sun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兩個節點。</a:t>
            </a:r>
          </a:p>
          <a:p>
            <a:pPr algn="l">
              <a:buFont typeface="+mj-lt"/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地球繞著太陽公轉：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T2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地球公轉，有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Rotate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和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Translate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。由於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Rotate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會在系統的原點，所以會先移動軌道半徑的距離，再旋轉。但是以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OpenGL(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或是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Computer Graphic)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的執行方式步驟上會倒過來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R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→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地球自轉：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T3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負責地球自轉，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也就是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Rotate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。由於這個地球的座標系統已經透過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T2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的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移到離中心軌道半徑距離的軌道上，所以只需要旋轉就好。</a:t>
            </a:r>
          </a:p>
          <a:p>
            <a:pPr algn="l">
              <a:buFont typeface="+mj-lt"/>
              <a:buAutoNum type="arabicPeriod"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月球繞著地球公轉：</a:t>
            </a:r>
            <a:b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US" altLang="zh-TW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T4</a:t>
            </a:r>
            <a:r>
              <a:rPr lang="zh-TW" altLang="en-US" dirty="0">
                <a:solidFill>
                  <a:srgbClr val="333333"/>
                </a:solidFill>
                <a:latin typeface="Arial" panose="020B0604020202020204" pitchFamily="34" charset="0"/>
              </a:rPr>
              <a:t>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負責月球繞著地球公轉，方式和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T2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地球繞太陽轉一樣，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 → T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。</a:t>
            </a:r>
            <a:endParaRPr lang="en-US" altLang="zh-TW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A1DA82B-9D60-C759-52C8-AFA0ACD4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80" y="0"/>
            <a:ext cx="4596620" cy="22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D8EB562-16C8-5D0B-FF1A-16AA61B3795A}"/>
              </a:ext>
            </a:extLst>
          </p:cNvPr>
          <p:cNvSpPr txBox="1"/>
          <p:nvPr/>
        </p:nvSpPr>
        <p:spPr>
          <a:xfrm>
            <a:off x="2251363" y="3881250"/>
            <a:ext cx="91657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dirty="0">
                <a:ea typeface="+mn-lt"/>
                <a:cs typeface="+mn-lt"/>
                <a:hlinkClick r:id="rId3"/>
              </a:rPr>
              <a:t>https://stackoverflow.com/questions/49236745/opengl-translation-before-and-after-a-rotation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66964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46C65-A7CF-3462-5A00-DA2EE903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r>
              <a:rPr lang="zh-TW" altLang="en-US" dirty="0"/>
              <a:t> </a:t>
            </a:r>
            <a:r>
              <a:rPr lang="en-US" altLang="zh-TW" dirty="0"/>
              <a:t>–</a:t>
            </a:r>
            <a:r>
              <a:rPr lang="zh-TW" altLang="en-US" dirty="0"/>
              <a:t> </a:t>
            </a:r>
            <a:r>
              <a:rPr lang="en-US" altLang="zh-TW" dirty="0"/>
              <a:t>Sun &amp; Earth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1265F1-8BE0-707B-6EFA-A72AE6CD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5379" y="2466110"/>
            <a:ext cx="4596620" cy="382450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TW" dirty="0"/>
              <a:t> </a:t>
            </a:r>
            <a:r>
              <a:rPr lang="en-US" altLang="zh-TW" dirty="0" err="1"/>
              <a:t>glPushMatrix</a:t>
            </a:r>
            <a:r>
              <a:rPr lang="en-US" altLang="zh-TW" dirty="0"/>
              <a:t>: </a:t>
            </a:r>
            <a:r>
              <a:rPr lang="zh-TW" altLang="en-US" dirty="0"/>
              <a:t>儲存當下的</a:t>
            </a:r>
            <a:r>
              <a:rPr lang="en-US" altLang="zh-TW" dirty="0"/>
              <a:t>transform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 </a:t>
            </a:r>
            <a:r>
              <a:rPr lang="en-US" altLang="zh-TW" dirty="0" err="1"/>
              <a:t>glPopMatrix</a:t>
            </a:r>
            <a:r>
              <a:rPr lang="en-US" altLang="zh-TW" dirty="0"/>
              <a:t>: </a:t>
            </a:r>
            <a:r>
              <a:rPr lang="zh-TW" altLang="en-US" dirty="0"/>
              <a:t>回到上一個儲存的</a:t>
            </a:r>
            <a:r>
              <a:rPr lang="en-US" altLang="zh-TW" dirty="0"/>
              <a:t>transform</a:t>
            </a:r>
            <a:r>
              <a:rPr lang="zh-TW" altLang="en-US" dirty="0"/>
              <a:t>。</a:t>
            </a:r>
            <a:endParaRPr lang="en-US" altLang="zh-TW" dirty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 </a:t>
            </a:r>
            <a:r>
              <a:rPr lang="en-US" altLang="zh-TW" dirty="0"/>
              <a:t>Example: </a:t>
            </a:r>
            <a:br>
              <a:rPr lang="en-US" altLang="zh-TW" dirty="0"/>
            </a:br>
            <a:r>
              <a:rPr lang="en-US" altLang="zh-TW" dirty="0"/>
              <a:t>	translate(1,0,0); //(1,0,0)</a:t>
            </a:r>
            <a:br>
              <a:rPr lang="en-US" altLang="zh-TW" dirty="0"/>
            </a:br>
            <a:r>
              <a:rPr lang="en-US" altLang="zh-TW" dirty="0"/>
              <a:t>	push(); //(1,0,0)</a:t>
            </a:r>
            <a:br>
              <a:rPr lang="en-US" altLang="zh-TW" dirty="0"/>
            </a:br>
            <a:r>
              <a:rPr lang="en-US" altLang="zh-TW" dirty="0"/>
              <a:t>	translate(0,1,0); // </a:t>
            </a:r>
            <a:r>
              <a:rPr lang="en-US" altLang="zh-TW" dirty="0">
                <a:solidFill>
                  <a:srgbClr val="FF0000"/>
                </a:solidFill>
              </a:rPr>
              <a:t>(1,1,0)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>
                <a:solidFill>
                  <a:srgbClr val="FF0000"/>
                </a:solidFill>
              </a:rPr>
              <a:t>	</a:t>
            </a:r>
            <a:r>
              <a:rPr lang="en-US" altLang="zh-TW" dirty="0"/>
              <a:t>pop(); // </a:t>
            </a:r>
            <a:r>
              <a:rPr lang="en-US" altLang="zh-TW" dirty="0">
                <a:solidFill>
                  <a:srgbClr val="FF0000"/>
                </a:solidFill>
              </a:rPr>
              <a:t>(1,0,0)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8FEBCA-E657-14D6-23B5-52431E539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80" y="0"/>
            <a:ext cx="4596620" cy="22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57EA35F-65E6-F293-C86C-98DCAFD39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65744"/>
            <a:ext cx="2330721" cy="49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58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DAD656-A47D-B087-90CE-4DA71873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 – Robot Arm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2172B6-BC54-E3F7-BCE2-6A0FB5D42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956" y="1845734"/>
            <a:ext cx="5589847" cy="5011210"/>
          </a:xfrm>
          <a:prstGeom prst="rect">
            <a:avLst/>
          </a:prstGeom>
        </p:spPr>
      </p:pic>
      <p:pic>
        <p:nvPicPr>
          <p:cNvPr id="6" name="圖片 6">
            <a:extLst>
              <a:ext uri="{FF2B5EF4-FFF2-40B4-BE49-F238E27FC236}">
                <a16:creationId xmlns:a16="http://schemas.microsoft.com/office/drawing/2014/main" id="{D1C3D4A5-9F42-31F3-C9AD-C49FAEA9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543" y="2515426"/>
            <a:ext cx="2743200" cy="27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73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CF5591-430F-8761-F8DE-8FB52FBD6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F14ABD-9CDD-05C2-1669-B7CFD640B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altLang="zh-TW" dirty="0">
                <a:hlinkClick r:id="rId2"/>
              </a:rPr>
              <a:t>glm transform official</a:t>
            </a:r>
            <a:endParaRPr lang="en-US" altLang="zh-TW" dirty="0"/>
          </a:p>
          <a:p>
            <a:r>
              <a:rPr lang="en-US" altLang="zh-TW" dirty="0">
                <a:hlinkClick r:id="rId3"/>
              </a:rPr>
              <a:t>glm transform example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solar system scene graph</a:t>
            </a:r>
            <a:endParaRPr lang="en-US" altLang="zh-TW" dirty="0"/>
          </a:p>
          <a:p>
            <a:r>
              <a:rPr lang="en-US" altLang="zh-TW" dirty="0">
                <a:hlinkClick r:id="rId5"/>
              </a:rPr>
              <a:t>solar system code example</a:t>
            </a:r>
            <a:endParaRPr lang="en-US" altLang="zh-TW" dirty="0"/>
          </a:p>
          <a:p>
            <a:r>
              <a:rPr lang="en-US" altLang="zh-TW" dirty="0">
                <a:hlinkClick r:id="rId6"/>
              </a:rPr>
              <a:t>robot code example</a:t>
            </a:r>
            <a:endParaRPr lang="en-US" altLang="zh-TW" dirty="0"/>
          </a:p>
          <a:p>
            <a:pPr>
              <a:buFont typeface="Calibri"/>
              <a:buChar char=" "/>
            </a:pPr>
            <a:r>
              <a:rPr lang="en-US" dirty="0">
                <a:solidFill>
                  <a:srgbClr val="2998E3"/>
                </a:solidFill>
                <a:cs typeface="Times New Roman"/>
                <a:hlinkClick r:id="rId7"/>
              </a:rPr>
              <a:t>glut</a:t>
            </a:r>
            <a:endParaRPr lang="en-US">
              <a:cs typeface="Times New Roman"/>
            </a:endParaRPr>
          </a:p>
          <a:p>
            <a:pPr>
              <a:buFont typeface="Calibri"/>
            </a:pPr>
            <a:r>
              <a:rPr lang="en-US" altLang="zh-TW" sz="1800" dirty="0">
                <a:solidFill>
                  <a:srgbClr val="000000"/>
                </a:solidFill>
                <a:cs typeface="Times New Roman"/>
                <a:hlinkClick r:id="rId8"/>
              </a:rPr>
              <a:t>https://learnopengl.com/Gues-Articles/2021/Scene/Scene-Graph</a:t>
            </a:r>
            <a:r>
              <a:rPr lang="en-US" altLang="zh-TW" sz="1800" dirty="0">
                <a:solidFill>
                  <a:srgbClr val="000000"/>
                </a:solidFill>
                <a:cs typeface="Times New Roman"/>
              </a:rPr>
              <a:t> </a:t>
            </a:r>
            <a:r>
              <a:rPr lang="en-US" altLang="zh-TW" sz="1800" dirty="0" err="1">
                <a:solidFill>
                  <a:srgbClr val="000000"/>
                </a:solidFill>
                <a:cs typeface="Times New Roman"/>
              </a:rPr>
              <a:t>自己建立</a:t>
            </a:r>
            <a:r>
              <a:rPr lang="en-US" altLang="zh-TW" sz="1800" dirty="0">
                <a:solidFill>
                  <a:srgbClr val="000000"/>
                </a:solidFill>
                <a:cs typeface="Times New Roman"/>
              </a:rPr>
              <a:t> scene graph </a:t>
            </a:r>
            <a:r>
              <a:rPr lang="en-US" altLang="zh-TW" sz="1800" dirty="0" err="1">
                <a:solidFill>
                  <a:srgbClr val="000000"/>
                </a:solidFill>
                <a:cs typeface="Times New Roman"/>
              </a:rPr>
              <a:t>階層關係</a:t>
            </a:r>
            <a:r>
              <a:rPr lang="en-US" altLang="zh-TW" sz="1800" dirty="0">
                <a:solidFill>
                  <a:srgbClr val="000000"/>
                </a:solidFill>
                <a:cs typeface="Times New Roman"/>
              </a:rPr>
              <a:t>(</a:t>
            </a:r>
            <a:r>
              <a:rPr lang="en-US" altLang="zh-TW" sz="1800" dirty="0" err="1">
                <a:solidFill>
                  <a:srgbClr val="000000"/>
                </a:solidFill>
                <a:cs typeface="Times New Roman"/>
              </a:rPr>
              <a:t>不透過</a:t>
            </a:r>
            <a:r>
              <a:rPr lang="en-US" altLang="zh-TW" sz="1800" dirty="0">
                <a:solidFill>
                  <a:srgbClr val="000000"/>
                </a:solidFill>
                <a:cs typeface="Times New Roman"/>
              </a:rPr>
              <a:t> </a:t>
            </a:r>
            <a:r>
              <a:rPr lang="en-US" dirty="0" err="1">
                <a:solidFill>
                  <a:srgbClr val="404040"/>
                </a:solidFill>
                <a:cs typeface="Times New Roman"/>
              </a:rPr>
              <a:t>glPushMatrix、glPopMatrix</a:t>
            </a:r>
            <a:r>
              <a:rPr lang="en-US" altLang="zh-TW" sz="1800" dirty="0">
                <a:solidFill>
                  <a:srgbClr val="000000"/>
                </a:solidFill>
                <a:cs typeface="Times New Roman"/>
              </a:rPr>
              <a:t>)</a:t>
            </a:r>
          </a:p>
          <a:p>
            <a:endParaRPr lang="en-US" altLang="zh-TW" dirty="0"/>
          </a:p>
          <a:p>
            <a:r>
              <a:rPr lang="en-US" altLang="zh-TW" dirty="0"/>
              <a:t>Recommend sites: </a:t>
            </a:r>
            <a:r>
              <a:rPr lang="en-US" altLang="zh-TW" dirty="0">
                <a:hlinkClick r:id="rId9"/>
              </a:rPr>
              <a:t>ogldev</a:t>
            </a:r>
            <a:r>
              <a:rPr lang="en-US" altLang="zh-TW" dirty="0"/>
              <a:t>, </a:t>
            </a:r>
            <a:r>
              <a:rPr lang="en-US" altLang="zh-TW" dirty="0">
                <a:hlinkClick r:id="rId10"/>
              </a:rPr>
              <a:t>LearnOpenGL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554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5E6707-2D43-4085-B8E3-F8AF2384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133FA-F97B-B776-E176-E762E5AF8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b="1" dirty="0"/>
              <a:t>Scene Graph Introduction</a:t>
            </a:r>
          </a:p>
          <a:p>
            <a:r>
              <a:rPr lang="en-US" altLang="zh-TW" sz="2400" b="1" dirty="0"/>
              <a:t>Object Transformation Coding</a:t>
            </a:r>
          </a:p>
          <a:p>
            <a:r>
              <a:rPr lang="en-US" altLang="zh-TW" sz="2400" b="1" dirty="0"/>
              <a:t>Examples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9784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2FC7D-3B39-B8FC-B082-BCB5DB5D1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43429B-F7C5-8579-43EF-04A17C718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Scene Graph</a:t>
            </a:r>
            <a:r>
              <a:rPr lang="zh-TW" altLang="en-US" sz="2400" dirty="0"/>
              <a:t>是一種樹狀資料結構，用來儲存場景中的</a:t>
            </a:r>
            <a:r>
              <a:rPr lang="en-US" altLang="zh-TW" sz="2400" dirty="0"/>
              <a:t>Object Data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lvl="1"/>
            <a:r>
              <a:rPr lang="en-US" altLang="zh-TW" sz="2000" dirty="0"/>
              <a:t>1</a:t>
            </a:r>
            <a:r>
              <a:rPr lang="zh-TW" altLang="en-US" sz="2000" dirty="0"/>
              <a:t>個</a:t>
            </a:r>
            <a:r>
              <a:rPr lang="en-US" altLang="zh-TW" sz="2000" dirty="0"/>
              <a:t>Node</a:t>
            </a:r>
            <a:r>
              <a:rPr lang="zh-TW" altLang="en-US" sz="2000" dirty="0"/>
              <a:t>可以有</a:t>
            </a:r>
            <a:r>
              <a:rPr lang="en-US" altLang="zh-TW" sz="2000" dirty="0"/>
              <a:t>0</a:t>
            </a:r>
            <a:r>
              <a:rPr lang="zh-TW" altLang="en-US" sz="2000" dirty="0"/>
              <a:t>或多個</a:t>
            </a:r>
            <a:r>
              <a:rPr lang="en-US" altLang="zh-TW" sz="2000" dirty="0"/>
              <a:t>Children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pPr lvl="1"/>
            <a:r>
              <a:rPr lang="en-US" altLang="zh-TW" sz="2000" dirty="0"/>
              <a:t>1</a:t>
            </a:r>
            <a:r>
              <a:rPr lang="zh-TW" altLang="en-US" sz="2000" dirty="0"/>
              <a:t>個</a:t>
            </a:r>
            <a:r>
              <a:rPr lang="en-US" altLang="zh-TW" sz="2000" dirty="0"/>
              <a:t>Node</a:t>
            </a:r>
            <a:r>
              <a:rPr lang="zh-TW" altLang="en-US" sz="2000" dirty="0"/>
              <a:t>只能有</a:t>
            </a:r>
            <a:r>
              <a:rPr lang="en-US" altLang="zh-TW" sz="2000" dirty="0"/>
              <a:t>1</a:t>
            </a:r>
            <a:r>
              <a:rPr lang="zh-TW" altLang="en-US" sz="2000" dirty="0"/>
              <a:t>個</a:t>
            </a:r>
            <a:r>
              <a:rPr lang="en-US" altLang="zh-TW" sz="2000" dirty="0"/>
              <a:t>Parent</a:t>
            </a:r>
            <a:r>
              <a:rPr lang="zh-TW" altLang="en-US" sz="2000" dirty="0"/>
              <a:t>。</a:t>
            </a:r>
            <a:endParaRPr lang="en-US" altLang="zh-TW" sz="2000" dirty="0"/>
          </a:p>
          <a:p>
            <a:r>
              <a:rPr lang="zh-TW" altLang="en-US" sz="2400" dirty="0"/>
              <a:t>表示每個</a:t>
            </a:r>
            <a:r>
              <a:rPr lang="en-US" altLang="zh-TW" sz="2400" dirty="0"/>
              <a:t>Node</a:t>
            </a:r>
            <a:r>
              <a:rPr lang="zh-TW" altLang="en-US" sz="2400" dirty="0"/>
              <a:t>間的層級</a:t>
            </a:r>
            <a:r>
              <a:rPr lang="en-US" altLang="zh-TW" sz="2400" dirty="0"/>
              <a:t>(Hierarchy)</a:t>
            </a:r>
            <a:r>
              <a:rPr lang="zh-TW" altLang="en-US" sz="2400" dirty="0"/>
              <a:t>關係。</a:t>
            </a:r>
          </a:p>
        </p:txBody>
      </p:sp>
      <p:pic>
        <p:nvPicPr>
          <p:cNvPr id="4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6F318B62-4442-A196-9FF4-EEF4619F6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36" y="2752436"/>
            <a:ext cx="4105564" cy="4105564"/>
          </a:xfrm>
          <a:prstGeom prst="rect">
            <a:avLst/>
          </a:prstGeom>
        </p:spPr>
      </p:pic>
      <p:pic>
        <p:nvPicPr>
          <p:cNvPr id="5" name="圖片 5" descr="一張含有 文字 的圖片&#10;&#10;自動產生的描述">
            <a:extLst>
              <a:ext uri="{FF2B5EF4-FFF2-40B4-BE49-F238E27FC236}">
                <a16:creationId xmlns:a16="http://schemas.microsoft.com/office/drawing/2014/main" id="{E693D9E3-12F7-05EA-AD7A-22A173D26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971" y="3750733"/>
            <a:ext cx="2743200" cy="27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2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185FFF-1213-78B2-9182-230CF0222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Hierarchy</a:t>
            </a:r>
            <a:r>
              <a:rPr lang="zh-TW" altLang="en-US" sz="4000" dirty="0"/>
              <a:t> </a:t>
            </a:r>
            <a:r>
              <a:rPr lang="en-US" altLang="zh-TW" sz="40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F5EF67-335E-E5DE-52F1-AEB7B612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下圖表示場景中的</a:t>
            </a:r>
            <a:r>
              <a:rPr lang="en-US" altLang="zh-TW" sz="2400" dirty="0"/>
              <a:t>3</a:t>
            </a:r>
            <a:r>
              <a:rPr lang="zh-TW" altLang="en-US" sz="2400" dirty="0"/>
              <a:t>個</a:t>
            </a:r>
            <a:r>
              <a:rPr lang="en-US" altLang="zh-TW" sz="2400" dirty="0"/>
              <a:t>Object</a:t>
            </a:r>
          </a:p>
          <a:p>
            <a:endParaRPr lang="zh-TW" altLang="en-US" sz="2400" dirty="0"/>
          </a:p>
        </p:txBody>
      </p:sp>
      <p:pic>
        <p:nvPicPr>
          <p:cNvPr id="4" name="Content Placeholder 13">
            <a:extLst>
              <a:ext uri="{FF2B5EF4-FFF2-40B4-BE49-F238E27FC236}">
                <a16:creationId xmlns:a16="http://schemas.microsoft.com/office/drawing/2014/main" id="{54F977D2-9996-8633-8733-20FAFB4C8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9975" y="2362198"/>
            <a:ext cx="3581401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6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C77A05-43D1-968E-D9FB-11148302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Hierarchy</a:t>
            </a:r>
            <a:r>
              <a:rPr lang="zh-TW" altLang="en-US" sz="4000" dirty="0"/>
              <a:t> </a:t>
            </a:r>
            <a:r>
              <a:rPr lang="en-US" altLang="zh-TW" sz="40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1BA9B-E5A9-FCB8-7E98-00662765E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當</a:t>
            </a:r>
            <a:r>
              <a:rPr lang="en-US" altLang="zh-TW" sz="2400" dirty="0"/>
              <a:t>Child node</a:t>
            </a:r>
            <a:r>
              <a:rPr lang="zh-TW" altLang="en-US" sz="2400" dirty="0"/>
              <a:t>移動時，</a:t>
            </a:r>
            <a:r>
              <a:rPr lang="en-US" altLang="zh-TW" sz="2400" dirty="0"/>
              <a:t>Parent node</a:t>
            </a:r>
            <a:r>
              <a:rPr lang="zh-TW" altLang="en-US" sz="2400" dirty="0"/>
              <a:t>不會受到影響。</a:t>
            </a:r>
          </a:p>
          <a:p>
            <a:endParaRPr lang="zh-TW" altLang="en-US" sz="2400" dirty="0"/>
          </a:p>
        </p:txBody>
      </p:sp>
      <p:pic>
        <p:nvPicPr>
          <p:cNvPr id="4" name="Content Placeholder 15">
            <a:extLst>
              <a:ext uri="{FF2B5EF4-FFF2-40B4-BE49-F238E27FC236}">
                <a16:creationId xmlns:a16="http://schemas.microsoft.com/office/drawing/2014/main" id="{52A5D254-8E22-F5A2-692D-FEA81D52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9975" y="2362198"/>
            <a:ext cx="3581401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35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C77A05-43D1-968E-D9FB-11148302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Hierarchy</a:t>
            </a:r>
            <a:r>
              <a:rPr lang="zh-TW" altLang="en-US" sz="4000" dirty="0"/>
              <a:t> </a:t>
            </a:r>
            <a:r>
              <a:rPr lang="en-US" altLang="zh-TW" sz="40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E1BA9B-E5A9-FCB8-7E98-00662765E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當</a:t>
            </a:r>
            <a:r>
              <a:rPr lang="en-US" altLang="zh-TW" sz="2400" dirty="0"/>
              <a:t>Parent node</a:t>
            </a:r>
            <a:r>
              <a:rPr lang="zh-TW" altLang="en-US" sz="2400" dirty="0"/>
              <a:t>移動時，</a:t>
            </a:r>
            <a:r>
              <a:rPr lang="en-US" altLang="zh-TW" sz="2400" dirty="0"/>
              <a:t>Child node</a:t>
            </a:r>
            <a:r>
              <a:rPr lang="zh-TW" altLang="en-US" sz="2400" dirty="0"/>
              <a:t>也會跟著被帶動。</a:t>
            </a:r>
          </a:p>
          <a:p>
            <a:r>
              <a:rPr lang="zh-TW" altLang="en-US" sz="2400" dirty="0"/>
              <a:t>如果</a:t>
            </a:r>
            <a:r>
              <a:rPr lang="en-US" altLang="zh-TW" sz="2400" dirty="0"/>
              <a:t>Node</a:t>
            </a:r>
            <a:r>
              <a:rPr lang="zh-TW" altLang="en-US" sz="2400" dirty="0"/>
              <a:t>間層級的關係被破壞，可能會產生奇怪的行為</a:t>
            </a:r>
            <a:r>
              <a:rPr lang="en-US" altLang="zh-TW" sz="2400" dirty="0"/>
              <a:t>…</a:t>
            </a:r>
            <a:endParaRPr lang="zh-TW" altLang="en-US" sz="2400" dirty="0"/>
          </a:p>
          <a:p>
            <a:endParaRPr lang="zh-TW" altLang="en-US" sz="2400" dirty="0"/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E1747C92-F325-B450-A694-25CB3573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8827" y="2724378"/>
            <a:ext cx="3547173" cy="3547173"/>
          </a:xfrm>
          <a:prstGeom prst="rect">
            <a:avLst/>
          </a:prstGeom>
        </p:spPr>
      </p:pic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17448EC7-D639-8782-FEC1-298BFB921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8323" y="2701228"/>
            <a:ext cx="3547172" cy="354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7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96D918-0587-C228-BE92-535E9785D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Hierarchy</a:t>
            </a:r>
            <a:r>
              <a:rPr lang="zh-TW" altLang="en-US" sz="3600" dirty="0"/>
              <a:t> </a:t>
            </a:r>
            <a:r>
              <a:rPr lang="en-US" altLang="zh-TW" sz="36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1F8143-75D8-5934-4945-E56C6C38C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TW" altLang="en-US" sz="2400"/>
              <a:t>每個</a:t>
            </a:r>
            <a:r>
              <a:rPr lang="en-US" altLang="zh-TW" sz="2400" dirty="0"/>
              <a:t>Node / Model</a:t>
            </a:r>
            <a:r>
              <a:rPr lang="zh-TW" altLang="en-US" sz="2400"/>
              <a:t>，都會有一個相對於</a:t>
            </a:r>
            <a:r>
              <a:rPr lang="en-US" altLang="zh-TW" sz="2400" dirty="0"/>
              <a:t>Parent</a:t>
            </a:r>
            <a:r>
              <a:rPr lang="zh-TW" altLang="en-US" sz="2400"/>
              <a:t>的</a:t>
            </a:r>
            <a:r>
              <a:rPr lang="en-US" altLang="zh-TW" sz="2400" dirty="0"/>
              <a:t>Model scape(</a:t>
            </a:r>
            <a:r>
              <a:rPr lang="en-US" sz="2400" dirty="0"/>
              <a:t>Local space</a:t>
            </a:r>
            <a:r>
              <a:rPr lang="en-US" altLang="zh-TW" sz="2400" dirty="0"/>
              <a:t>)</a:t>
            </a:r>
            <a:r>
              <a:rPr lang="zh-TW" altLang="en-US" sz="2400"/>
              <a:t>的</a:t>
            </a:r>
            <a:r>
              <a:rPr lang="en-US" altLang="zh-TW" sz="2400" dirty="0"/>
              <a:t>Local space</a:t>
            </a:r>
            <a:r>
              <a:rPr lang="zh-TW" altLang="en-US" sz="2400"/>
              <a:t>，表示其相對於</a:t>
            </a:r>
            <a:r>
              <a:rPr lang="en-US" altLang="zh-TW" sz="2400" dirty="0"/>
              <a:t>Parent</a:t>
            </a:r>
            <a:r>
              <a:rPr lang="zh-TW" altLang="en-US" sz="2400"/>
              <a:t>的位置。</a:t>
            </a:r>
          </a:p>
          <a:p>
            <a:r>
              <a:rPr lang="zh-TW" altLang="en-US" sz="2400" dirty="0"/>
              <a:t>當要渲染時要去計算他們在場景中的實際位置，也就是</a:t>
            </a:r>
            <a:r>
              <a:rPr lang="en-US" altLang="zh-TW" sz="2400" dirty="0"/>
              <a:t>World space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r>
              <a:rPr lang="en-US" altLang="zh-TW" sz="2400" dirty="0"/>
              <a:t>Root 的 Local Space </a:t>
            </a:r>
            <a:r>
              <a:rPr lang="en-US" altLang="zh-TW" sz="2400" dirty="0" err="1"/>
              <a:t>就是它的</a:t>
            </a:r>
            <a:r>
              <a:rPr lang="en-US" altLang="zh-TW" sz="2400" dirty="0"/>
              <a:t> World Space</a:t>
            </a:r>
            <a:endParaRPr lang="zh-TW" altLang="en-US" sz="2400" dirty="0">
              <a:cs typeface="Times New Roman"/>
            </a:endParaRPr>
          </a:p>
          <a:p>
            <a:r>
              <a:rPr lang="en-US" altLang="zh-TW" sz="2400" dirty="0">
                <a:cs typeface="Times New Roman"/>
              </a:rPr>
              <a:t>W: model matrix(</a:t>
            </a:r>
            <a:r>
              <a:rPr lang="en-US" altLang="zh-TW" sz="2400" dirty="0" err="1">
                <a:cs typeface="Times New Roman"/>
              </a:rPr>
              <a:t>傳給</a:t>
            </a:r>
            <a:r>
              <a:rPr lang="en-US" altLang="zh-TW" sz="2400" dirty="0">
                <a:cs typeface="Times New Roman"/>
              </a:rPr>
              <a:t> shader)</a:t>
            </a:r>
          </a:p>
          <a:p>
            <a:r>
              <a:rPr lang="en-US" altLang="zh-TW" sz="2400" dirty="0">
                <a:cs typeface="Times New Roman"/>
              </a:rPr>
              <a:t>M: </a:t>
            </a:r>
            <a:r>
              <a:rPr lang="en-US" sz="2400" dirty="0">
                <a:ea typeface="+mn-lt"/>
                <a:cs typeface="+mn-lt"/>
              </a:rPr>
              <a:t>transformation matrix</a:t>
            </a:r>
            <a:endParaRPr lang="en-US" altLang="zh-TW" sz="24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=&gt; Translate*Rotation*Scale</a:t>
            </a:r>
          </a:p>
          <a:p>
            <a:endParaRPr lang="en-US" altLang="zh-TW" sz="2400" dirty="0">
              <a:cs typeface="Times New Roman"/>
            </a:endParaRPr>
          </a:p>
          <a:p>
            <a:endParaRPr lang="zh-TW" altLang="en-US" sz="2400" dirty="0">
              <a:cs typeface="Times New Roman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E43BED2-D5A8-D827-B693-B4E6615D0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8654" y="3565236"/>
            <a:ext cx="3292764" cy="3292764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048F9528-8B93-E806-7B33-6C0DF226A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99234" y="3562348"/>
            <a:ext cx="3292765" cy="329276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461325F1-9A7D-17DC-0BF4-19ABCF63222A}"/>
              </a:ext>
            </a:extLst>
          </p:cNvPr>
          <p:cNvSpPr txBox="1"/>
          <p:nvPr/>
        </p:nvSpPr>
        <p:spPr>
          <a:xfrm>
            <a:off x="905510" y="5784849"/>
            <a:ext cx="3291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TW" dirty="0">
                <a:cs typeface="Times New Roman"/>
                <a:hlinkClick r:id="rId6"/>
              </a:rPr>
              <a:t>transform</a:t>
            </a:r>
            <a:endParaRPr lang="en-US" altLang="zh-TW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977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668E8-7961-1353-18A5-6CC393CC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Hierarchy</a:t>
            </a:r>
            <a:r>
              <a:rPr lang="zh-TW" altLang="en-US" sz="3600" dirty="0"/>
              <a:t> </a:t>
            </a:r>
            <a:r>
              <a:rPr lang="en-US" altLang="zh-TW" sz="36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DAA0CCF-CB65-CD91-C5EB-8D346E8DC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TW" altLang="en-US" sz="2400" dirty="0"/>
              <a:t>對所有的</a:t>
            </a:r>
            <a:r>
              <a:rPr lang="en-US" altLang="zh-TW" sz="2400" dirty="0"/>
              <a:t>Child node</a:t>
            </a:r>
            <a:r>
              <a:rPr lang="zh-TW" altLang="en-US" sz="2400" dirty="0"/>
              <a:t>進行迭代運算。</a:t>
            </a:r>
          </a:p>
          <a:p>
            <a:r>
              <a:rPr lang="zh-TW" altLang="en-US" sz="2400"/>
              <a:t>透過它的</a:t>
            </a:r>
            <a:r>
              <a:rPr lang="en-US" altLang="zh-TW" sz="2400" dirty="0"/>
              <a:t>Parent node</a:t>
            </a:r>
            <a:r>
              <a:rPr lang="zh-TW" altLang="en-US" sz="2400"/>
              <a:t>和本身的Transformation</a:t>
            </a:r>
            <a:r>
              <a:rPr lang="en-US" altLang="zh-TW" sz="2400" dirty="0"/>
              <a:t> matrix</a:t>
            </a:r>
            <a:r>
              <a:rPr lang="zh-TW" altLang="en-US" sz="2400"/>
              <a:t>計算出它的</a:t>
            </a:r>
            <a:r>
              <a:rPr lang="en-US" sz="2400" dirty="0">
                <a:ea typeface="+mn-lt"/>
              </a:rPr>
              <a:t>Model matrix</a:t>
            </a:r>
            <a:r>
              <a:rPr lang="zh-TW" altLang="en-US" sz="2400"/>
              <a:t>。</a:t>
            </a:r>
            <a:endParaRPr lang="en-US" altLang="zh-TW" sz="2400"/>
          </a:p>
          <a:p>
            <a:endParaRPr lang="zh-TW" altLang="en-US" sz="2400" dirty="0"/>
          </a:p>
        </p:txBody>
      </p:sp>
      <p:pic>
        <p:nvPicPr>
          <p:cNvPr id="4" name="Content Placeholder 23">
            <a:extLst>
              <a:ext uri="{FF2B5EF4-FFF2-40B4-BE49-F238E27FC236}">
                <a16:creationId xmlns:a16="http://schemas.microsoft.com/office/drawing/2014/main" id="{670E3A07-6A7A-52B8-F6FA-91784A8B2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5783" y="2941783"/>
            <a:ext cx="3916218" cy="39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3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ACF6C-2185-9D5E-7C90-48295FEC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Hierarchy</a:t>
            </a:r>
            <a:r>
              <a:rPr lang="zh-TW" altLang="en-US" sz="3600" dirty="0"/>
              <a:t> </a:t>
            </a:r>
            <a:r>
              <a:rPr lang="en-US" altLang="zh-TW" sz="3600" dirty="0"/>
              <a:t>Relation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A62CC8-5F06-A1D3-43DD-C25408C71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zh-TW" altLang="en-US" sz="2400" dirty="0"/>
              <a:t>持續到完成所有</a:t>
            </a:r>
            <a:r>
              <a:rPr lang="en-US" altLang="zh-TW" sz="2400" dirty="0"/>
              <a:t>Node</a:t>
            </a:r>
            <a:r>
              <a:rPr lang="zh-TW" altLang="en-US" sz="2400" dirty="0"/>
              <a:t>的計算。</a:t>
            </a:r>
          </a:p>
          <a:p>
            <a:r>
              <a:rPr lang="zh-TW" altLang="en-US" sz="2400"/>
              <a:t>當某個</a:t>
            </a:r>
            <a:r>
              <a:rPr lang="en-US" altLang="zh-TW" sz="2400" dirty="0"/>
              <a:t>Node</a:t>
            </a:r>
            <a:r>
              <a:rPr lang="zh-TW" altLang="en-US" sz="2400"/>
              <a:t>的</a:t>
            </a:r>
            <a:r>
              <a:rPr lang="en-US" altLang="zh-TW" sz="2400" dirty="0"/>
              <a:t>Local space</a:t>
            </a:r>
            <a:r>
              <a:rPr lang="zh-TW" altLang="en-US" sz="2400"/>
              <a:t>被改變時，它的</a:t>
            </a:r>
            <a:r>
              <a:rPr lang="en-US" altLang="zh-TW" sz="2400" dirty="0"/>
              <a:t>Child node</a:t>
            </a:r>
            <a:r>
              <a:rPr lang="zh-TW" altLang="en-US" sz="2400"/>
              <a:t>的</a:t>
            </a:r>
            <a:r>
              <a:rPr lang="en-US" altLang="zh-TW" sz="2400" dirty="0"/>
              <a:t>World space(model matrix)</a:t>
            </a:r>
            <a:r>
              <a:rPr lang="zh-TW" altLang="en-US" sz="2400"/>
              <a:t>也會跟著改變，但</a:t>
            </a:r>
            <a:r>
              <a:rPr lang="en-US" altLang="zh-TW" sz="2400" dirty="0"/>
              <a:t>Child node </a:t>
            </a:r>
            <a:r>
              <a:rPr lang="zh-TW" altLang="en-US" sz="2400"/>
              <a:t>的</a:t>
            </a:r>
            <a:r>
              <a:rPr lang="en-US" altLang="zh-TW" sz="2400" dirty="0"/>
              <a:t>Local space(Transformation matrix)</a:t>
            </a:r>
            <a:r>
              <a:rPr lang="zh-TW" altLang="en-US" sz="2400"/>
              <a:t>不會受到影響。</a:t>
            </a:r>
            <a:endParaRPr lang="zh-TW" altLang="en-US" sz="2400">
              <a:cs typeface="Times New Roman"/>
            </a:endParaRPr>
          </a:p>
          <a:p>
            <a:endParaRPr lang="zh-TW" altLang="en-US" sz="2400" dirty="0"/>
          </a:p>
        </p:txBody>
      </p:sp>
      <p:pic>
        <p:nvPicPr>
          <p:cNvPr id="4" name="Content Placeholder 14">
            <a:extLst>
              <a:ext uri="{FF2B5EF4-FFF2-40B4-BE49-F238E27FC236}">
                <a16:creationId xmlns:a16="http://schemas.microsoft.com/office/drawing/2014/main" id="{5BC096C5-590D-211F-FC92-0A6CA8DA4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1927" y="2927927"/>
            <a:ext cx="3930073" cy="393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42761"/>
      </p:ext>
    </p:extLst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常用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常用</Template>
  <TotalTime>374</TotalTime>
  <Words>633</Words>
  <Application>Microsoft Office PowerPoint</Application>
  <PresentationFormat>寬螢幕</PresentationFormat>
  <Paragraphs>63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回顧</vt:lpstr>
      <vt:lpstr>Scene Graph Introduction And  Object Transformation </vt:lpstr>
      <vt:lpstr>Outline</vt:lpstr>
      <vt:lpstr>Introduction</vt:lpstr>
      <vt:lpstr>Hierarchy Relation</vt:lpstr>
      <vt:lpstr>Hierarchy Relation</vt:lpstr>
      <vt:lpstr>Hierarchy Relation</vt:lpstr>
      <vt:lpstr>Hierarchy Relation</vt:lpstr>
      <vt:lpstr>Hierarchy Relation</vt:lpstr>
      <vt:lpstr>Hierarchy Relation</vt:lpstr>
      <vt:lpstr>Code - Rotate</vt:lpstr>
      <vt:lpstr>Code - Rotate</vt:lpstr>
      <vt:lpstr>Code - Translate</vt:lpstr>
      <vt:lpstr>Code - Scale</vt:lpstr>
      <vt:lpstr>Example 1 – Sun &amp; Earth</vt:lpstr>
      <vt:lpstr>Example 1 – Sun &amp; Earth</vt:lpstr>
      <vt:lpstr>Example 1 – Sun &amp; Earth</vt:lpstr>
      <vt:lpstr>Example 2 – Robot Arm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Scene Graph Introduction</dc:title>
  <dc:creator>張浩綸</dc:creator>
  <cp:lastModifiedBy>張浩綸</cp:lastModifiedBy>
  <cp:revision>116</cp:revision>
  <dcterms:created xsi:type="dcterms:W3CDTF">2022-10-26T08:20:22Z</dcterms:created>
  <dcterms:modified xsi:type="dcterms:W3CDTF">2023-04-26T05:06:47Z</dcterms:modified>
</cp:coreProperties>
</file>