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67" r:id="rId2"/>
    <p:sldMasterId id="2147483699" r:id="rId3"/>
  </p:sldMasterIdLst>
  <p:notesMasterIdLst>
    <p:notesMasterId r:id="rId25"/>
  </p:notesMasterIdLst>
  <p:sldIdLst>
    <p:sldId id="257" r:id="rId4"/>
    <p:sldId id="302" r:id="rId5"/>
    <p:sldId id="260" r:id="rId6"/>
    <p:sldId id="305" r:id="rId7"/>
    <p:sldId id="325" r:id="rId8"/>
    <p:sldId id="307" r:id="rId9"/>
    <p:sldId id="309" r:id="rId10"/>
    <p:sldId id="312" r:id="rId11"/>
    <p:sldId id="327" r:id="rId12"/>
    <p:sldId id="319" r:id="rId13"/>
    <p:sldId id="321" r:id="rId14"/>
    <p:sldId id="316" r:id="rId15"/>
    <p:sldId id="320" r:id="rId16"/>
    <p:sldId id="322" r:id="rId17"/>
    <p:sldId id="330" r:id="rId18"/>
    <p:sldId id="314" r:id="rId19"/>
    <p:sldId id="317" r:id="rId20"/>
    <p:sldId id="318" r:id="rId21"/>
    <p:sldId id="324" r:id="rId22"/>
    <p:sldId id="315" r:id="rId23"/>
    <p:sldId id="308" r:id="rId2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464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284" autoAdjust="0"/>
    <p:restoredTop sz="77562" autoAdjust="0"/>
  </p:normalViewPr>
  <p:slideViewPr>
    <p:cSldViewPr snapToGrid="0">
      <p:cViewPr>
        <p:scale>
          <a:sx n="96" d="100"/>
          <a:sy n="96" d="100"/>
        </p:scale>
        <p:origin x="58" y="-150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theme" Target="theme/theme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76C0480-2A9F-924A-B3E6-7479B087A553}" type="datetimeFigureOut">
              <a:rPr kumimoji="1" lang="zh-TW" altLang="en-US" smtClean="0"/>
              <a:t>2024/12/9</a:t>
            </a:fld>
            <a:endParaRPr kumimoji="1" lang="zh-TW" altLang="en-US"/>
          </a:p>
        </p:txBody>
      </p:sp>
      <p:sp>
        <p:nvSpPr>
          <p:cNvPr id="4" name="投影片影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TW" alt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zh-TW" altLang="en-US"/>
              <a:t>按一下以編輯母片文字樣式</a:t>
            </a:r>
          </a:p>
          <a:p>
            <a:pPr lvl="1"/>
            <a:r>
              <a:rPr kumimoji="1" lang="zh-TW" altLang="en-US"/>
              <a:t>第二層</a:t>
            </a:r>
          </a:p>
          <a:p>
            <a:pPr lvl="2"/>
            <a:r>
              <a:rPr kumimoji="1" lang="zh-TW" altLang="en-US"/>
              <a:t>第三層</a:t>
            </a:r>
          </a:p>
          <a:p>
            <a:pPr lvl="3"/>
            <a:r>
              <a:rPr kumimoji="1" lang="zh-TW" altLang="en-US"/>
              <a:t>第四層</a:t>
            </a:r>
          </a:p>
          <a:p>
            <a:pPr lvl="4"/>
            <a:r>
              <a:rPr kumimoji="1" lang="zh-TW" altLang="en-US"/>
              <a:t>第五層</a:t>
            </a:r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F1D66B8-AFC7-A94A-896A-B51F54222466}" type="slidenum">
              <a:rPr kumimoji="1" lang="zh-TW" altLang="en-US" smtClean="0"/>
              <a:t>‹#›</a:t>
            </a:fld>
            <a:endParaRPr kumimoji="1" lang="zh-TW" altLang="en-US"/>
          </a:p>
        </p:txBody>
      </p:sp>
    </p:spTree>
    <p:extLst>
      <p:ext uri="{BB962C8B-B14F-4D97-AF65-F5344CB8AC3E}">
        <p14:creationId xmlns:p14="http://schemas.microsoft.com/office/powerpoint/2010/main" val="32619175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影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F1D66B8-AFC7-A94A-896A-B51F54222466}" type="slidenum">
              <a:rPr kumimoji="1" lang="zh-TW" altLang="en-US" smtClean="0"/>
              <a:t>1</a:t>
            </a:fld>
            <a:endParaRPr kumimoji="1" lang="zh-TW" altLang="en-US"/>
          </a:p>
        </p:txBody>
      </p:sp>
    </p:spTree>
    <p:extLst>
      <p:ext uri="{BB962C8B-B14F-4D97-AF65-F5344CB8AC3E}">
        <p14:creationId xmlns:p14="http://schemas.microsoft.com/office/powerpoint/2010/main" val="95626461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影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zh-TW" dirty="0"/>
              <a:t>How?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zh-TW" altLang="en-US" dirty="0"/>
              <a:t>位置及縮放</a:t>
            </a:r>
            <a:endParaRPr lang="en-US" altLang="zh-TW" dirty="0"/>
          </a:p>
          <a:p>
            <a:pPr marL="1085850" lvl="2" indent="-171450">
              <a:buFont typeface="Arial" panose="020B0604020202020204" pitchFamily="34" charset="0"/>
              <a:buChar char="•"/>
            </a:pPr>
            <a:r>
              <a:rPr lang="zh-TW" altLang="en-US" dirty="0"/>
              <a:t>線性插植</a:t>
            </a:r>
            <a:endParaRPr lang="en-US" altLang="zh-TW" dirty="0"/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zh-TW" altLang="en-US" dirty="0"/>
              <a:t>旋轉</a:t>
            </a:r>
            <a:endParaRPr lang="en-US" altLang="zh-TW" dirty="0"/>
          </a:p>
          <a:p>
            <a:pPr marL="1085850" lvl="2" indent="-171450">
              <a:buFont typeface="Arial" panose="020B0604020202020204" pitchFamily="34" charset="0"/>
              <a:buChar char="•"/>
            </a:pPr>
            <a:r>
              <a:rPr lang="zh-TW" altLang="en-US" dirty="0"/>
              <a:t>球面線性插植</a:t>
            </a: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F1D66B8-AFC7-A94A-896A-B51F54222466}" type="slidenum">
              <a:rPr kumimoji="1" lang="zh-TW" altLang="en-US" smtClean="0"/>
              <a:t>12</a:t>
            </a:fld>
            <a:endParaRPr kumimoji="1" lang="zh-TW" altLang="en-US"/>
          </a:p>
        </p:txBody>
      </p:sp>
    </p:spTree>
    <p:extLst>
      <p:ext uri="{BB962C8B-B14F-4D97-AF65-F5344CB8AC3E}">
        <p14:creationId xmlns:p14="http://schemas.microsoft.com/office/powerpoint/2010/main" val="329617891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影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zh-TW" altLang="en-US" dirty="0"/>
              <a:t>線性插植</a:t>
            </a:r>
            <a:endParaRPr lang="en-US" altLang="zh-TW" dirty="0"/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zh-TW" altLang="en-US" dirty="0"/>
              <a:t>公式</a:t>
            </a:r>
            <a:endParaRPr lang="en-US" altLang="zh-TW" dirty="0"/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zh-TW" altLang="en-US" dirty="0"/>
              <a:t>例子</a:t>
            </a:r>
            <a:r>
              <a:rPr lang="en-US" altLang="zh-TW" dirty="0"/>
              <a:t>:</a:t>
            </a:r>
            <a:r>
              <a:rPr lang="zh-TW" altLang="en-US" dirty="0"/>
              <a:t> 時間、位置</a:t>
            </a: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F1D66B8-AFC7-A94A-896A-B51F54222466}" type="slidenum">
              <a:rPr kumimoji="1" lang="zh-TW" altLang="en-US" smtClean="0"/>
              <a:t>13</a:t>
            </a:fld>
            <a:endParaRPr kumimoji="1" lang="zh-TW" altLang="en-US"/>
          </a:p>
        </p:txBody>
      </p:sp>
    </p:spTree>
    <p:extLst>
      <p:ext uri="{BB962C8B-B14F-4D97-AF65-F5344CB8AC3E}">
        <p14:creationId xmlns:p14="http://schemas.microsoft.com/office/powerpoint/2010/main" val="320875737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影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zh-TW" altLang="en-US" dirty="0"/>
              <a:t>球面線性插植</a:t>
            </a:r>
            <a:endParaRPr lang="en-US" altLang="zh-TW" dirty="0"/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zh-TW" altLang="en-US" dirty="0"/>
              <a:t>旋轉的插植</a:t>
            </a:r>
            <a:endParaRPr lang="en-US" altLang="zh-TW" dirty="0"/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zh-TW" altLang="en-US" dirty="0"/>
              <a:t>使用四元數做插植</a:t>
            </a:r>
            <a:endParaRPr lang="en-US" altLang="zh-TW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zh-TW" altLang="en-US" dirty="0"/>
              <a:t>四元數</a:t>
            </a:r>
            <a:endParaRPr lang="en-US" altLang="zh-TW" dirty="0"/>
          </a:p>
          <a:p>
            <a:pPr marL="628650" marR="0" lvl="1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altLang="zh-TW" dirty="0"/>
              <a:t>4</a:t>
            </a:r>
            <a:r>
              <a:rPr lang="zh-TW" altLang="en-US" dirty="0"/>
              <a:t>維的複數空間表示</a:t>
            </a:r>
            <a:endParaRPr lang="en-US" altLang="zh-TW" dirty="0"/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zh-TW" altLang="en-US" dirty="0"/>
              <a:t>用來表示</a:t>
            </a:r>
            <a:r>
              <a:rPr lang="en-US" altLang="zh-TW" dirty="0"/>
              <a:t>3</a:t>
            </a:r>
            <a:r>
              <a:rPr lang="zh-TW" altLang="en-US" dirty="0"/>
              <a:t>維空間的旋轉和方向</a:t>
            </a:r>
            <a:endParaRPr lang="en-US" altLang="zh-TW" dirty="0"/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zh-TW" altLang="en-US" dirty="0"/>
              <a:t>解決尤拉角旋轉的萬向鎖問題</a:t>
            </a:r>
            <a:endParaRPr lang="en-US" altLang="zh-TW" dirty="0"/>
          </a:p>
          <a:p>
            <a:pPr marL="1085850" lvl="2" indent="-171450">
              <a:buFont typeface="Arial" panose="020B0604020202020204" pitchFamily="34" charset="0"/>
              <a:buChar char="•"/>
            </a:pPr>
            <a:r>
              <a:rPr lang="en-US" altLang="zh-TW" dirty="0"/>
              <a:t>Euler rotation vs quaternion rotation</a:t>
            </a:r>
          </a:p>
          <a:p>
            <a:pPr marL="1085850" lvl="2" indent="-171450">
              <a:buFont typeface="Arial" panose="020B0604020202020204" pitchFamily="34" charset="0"/>
              <a:buChar char="•"/>
            </a:pPr>
            <a:r>
              <a:rPr lang="zh-TW" altLang="en-US" dirty="0"/>
              <a:t>萬向鎖</a:t>
            </a:r>
            <a:endParaRPr lang="en-US" altLang="zh-TW" dirty="0"/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zh-TW" altLang="en-US" dirty="0"/>
              <a:t>適合用來做</a:t>
            </a:r>
            <a:r>
              <a:rPr lang="en-US" altLang="zh-TW" dirty="0"/>
              <a:t>3</a:t>
            </a:r>
            <a:r>
              <a:rPr lang="zh-TW" altLang="en-US" dirty="0"/>
              <a:t>維空間的旋轉差值</a:t>
            </a:r>
            <a:endParaRPr lang="en-US" altLang="zh-TW" dirty="0"/>
          </a:p>
          <a:p>
            <a:pPr marL="1085850" marR="0" lvl="2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US" altLang="zh-TW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F1D66B8-AFC7-A94A-896A-B51F54222466}" type="slidenum">
              <a:rPr kumimoji="1" lang="zh-TW" altLang="en-US" smtClean="0"/>
              <a:t>14</a:t>
            </a:fld>
            <a:endParaRPr kumimoji="1" lang="zh-TW" altLang="en-US"/>
          </a:p>
        </p:txBody>
      </p:sp>
    </p:spTree>
    <p:extLst>
      <p:ext uri="{BB962C8B-B14F-4D97-AF65-F5344CB8AC3E}">
        <p14:creationId xmlns:p14="http://schemas.microsoft.com/office/powerpoint/2010/main" val="164418571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影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zh-TW" altLang="en-US" dirty="0"/>
              <a:t>四元數之間的平滑插植</a:t>
            </a:r>
            <a:endParaRPr lang="en-US" altLang="zh-TW" dirty="0"/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altLang="zh-TW" dirty="0" err="1"/>
              <a:t>Slerp</a:t>
            </a:r>
            <a:r>
              <a:rPr lang="en-US" altLang="zh-TW" dirty="0"/>
              <a:t> vs lerp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zh-TW" altLang="en-US" dirty="0"/>
              <a:t>單位球面上的</a:t>
            </a:r>
            <a:r>
              <a:rPr lang="en-US" altLang="zh-TW" dirty="0"/>
              <a:t>4</a:t>
            </a:r>
            <a:r>
              <a:rPr lang="zh-TW" altLang="en-US" dirty="0"/>
              <a:t>維表示</a:t>
            </a:r>
            <a:endParaRPr lang="en-US" altLang="zh-TW" dirty="0"/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zh-TW" altLang="en-US" dirty="0"/>
              <a:t>讓兩個四元數沿著球面移動</a:t>
            </a:r>
            <a:endParaRPr lang="en-US" altLang="zh-TW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F1D66B8-AFC7-A94A-896A-B51F54222466}" type="slidenum">
              <a:rPr kumimoji="1" lang="zh-TW" altLang="en-US" smtClean="0"/>
              <a:t>15</a:t>
            </a:fld>
            <a:endParaRPr kumimoji="1" lang="zh-TW" altLang="en-US"/>
          </a:p>
        </p:txBody>
      </p:sp>
    </p:spTree>
    <p:extLst>
      <p:ext uri="{BB962C8B-B14F-4D97-AF65-F5344CB8AC3E}">
        <p14:creationId xmlns:p14="http://schemas.microsoft.com/office/powerpoint/2010/main" val="298134286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影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zh-TW" altLang="en-US" dirty="0"/>
              <a:t>頂點受到不同骨架的影響</a:t>
            </a:r>
            <a:endParaRPr lang="en-US" altLang="zh-TW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zh-TW" altLang="en-US" dirty="0"/>
              <a:t>頂點綁定在骨架的骨頭上</a:t>
            </a:r>
            <a:endParaRPr lang="en-US" altLang="zh-TW" dirty="0"/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zh-TW" altLang="en-US" dirty="0"/>
              <a:t>受骨頭影響的權重</a:t>
            </a:r>
            <a:endParaRPr lang="en-US" altLang="zh-TW" dirty="0"/>
          </a:p>
          <a:p>
            <a:pPr marL="1085850" lvl="2" indent="-171450">
              <a:buFont typeface="Arial" panose="020B0604020202020204" pitchFamily="34" charset="0"/>
              <a:buChar char="•"/>
            </a:pPr>
            <a:r>
              <a:rPr lang="zh-TW" altLang="en-US" dirty="0"/>
              <a:t>權重總和為</a:t>
            </a:r>
            <a:r>
              <a:rPr lang="en-US" altLang="zh-TW" dirty="0"/>
              <a:t>1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zh-TW" altLang="en-US" dirty="0"/>
              <a:t>限制數量</a:t>
            </a:r>
            <a:endParaRPr lang="en-US" altLang="zh-TW" dirty="0"/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zh-TW" altLang="en-US" dirty="0"/>
              <a:t>舉例</a:t>
            </a:r>
            <a:endParaRPr lang="en-US" altLang="zh-TW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F1D66B8-AFC7-A94A-896A-B51F54222466}" type="slidenum">
              <a:rPr kumimoji="1" lang="zh-TW" altLang="en-US" smtClean="0"/>
              <a:t>17</a:t>
            </a:fld>
            <a:endParaRPr kumimoji="1" lang="zh-TW" altLang="en-US"/>
          </a:p>
        </p:txBody>
      </p:sp>
    </p:spTree>
    <p:extLst>
      <p:ext uri="{BB962C8B-B14F-4D97-AF65-F5344CB8AC3E}">
        <p14:creationId xmlns:p14="http://schemas.microsoft.com/office/powerpoint/2010/main" val="103019379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影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zh-TW" altLang="en-US" dirty="0"/>
              <a:t>計算頂點位置</a:t>
            </a:r>
            <a:endParaRPr lang="en-US" altLang="zh-TW" dirty="0"/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zh-TW" altLang="en-US" dirty="0"/>
              <a:t>線性混合的蒙皮</a:t>
            </a:r>
            <a:endParaRPr lang="en-US" altLang="zh-TW" dirty="0"/>
          </a:p>
          <a:p>
            <a:pPr marL="1085850" lvl="2" indent="-171450">
              <a:buFont typeface="Arial" panose="020B0604020202020204" pitchFamily="34" charset="0"/>
              <a:buChar char="•"/>
            </a:pPr>
            <a:r>
              <a:rPr lang="zh-TW" altLang="en-US" dirty="0"/>
              <a:t>權重 * 變換矩陣 * 頂點座標</a:t>
            </a:r>
            <a:endParaRPr lang="en-US" altLang="zh-TW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F1D66B8-AFC7-A94A-896A-B51F54222466}" type="slidenum">
              <a:rPr kumimoji="1" lang="zh-TW" altLang="en-US" smtClean="0"/>
              <a:t>18</a:t>
            </a:fld>
            <a:endParaRPr kumimoji="1" lang="zh-TW" altLang="en-US"/>
          </a:p>
        </p:txBody>
      </p:sp>
    </p:spTree>
    <p:extLst>
      <p:ext uri="{BB962C8B-B14F-4D97-AF65-F5344CB8AC3E}">
        <p14:creationId xmlns:p14="http://schemas.microsoft.com/office/powerpoint/2010/main" val="340541376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影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zh-TW" altLang="en-US" dirty="0"/>
              <a:t>對偶四元數的蒙皮</a:t>
            </a:r>
            <a:endParaRPr lang="en-US" altLang="zh-TW" dirty="0"/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zh-TW" altLang="en-US" dirty="0"/>
              <a:t>對偶四元數</a:t>
            </a:r>
            <a:endParaRPr lang="en-US" altLang="zh-TW" dirty="0"/>
          </a:p>
          <a:p>
            <a:pPr marL="1085850" lvl="2" indent="-171450">
              <a:buFont typeface="Arial" panose="020B0604020202020204" pitchFamily="34" charset="0"/>
              <a:buChar char="•"/>
            </a:pPr>
            <a:r>
              <a:rPr lang="zh-TW" altLang="en-US" dirty="0"/>
              <a:t>對偶數和四元數的概念結合</a:t>
            </a:r>
            <a:endParaRPr lang="en-US" altLang="zh-TW" dirty="0"/>
          </a:p>
          <a:p>
            <a:pPr marL="1543050" lvl="3" indent="-171450">
              <a:buFont typeface="Arial" panose="020B0604020202020204" pitchFamily="34" charset="0"/>
              <a:buChar char="•"/>
            </a:pPr>
            <a:r>
              <a:rPr lang="zh-TW" altLang="en-US" dirty="0"/>
              <a:t>對偶數</a:t>
            </a:r>
            <a:r>
              <a:rPr lang="en-US" altLang="zh-TW" dirty="0"/>
              <a:t>:</a:t>
            </a:r>
            <a:r>
              <a:rPr lang="zh-TW" altLang="en-US" dirty="0"/>
              <a:t> 表示兩個實數</a:t>
            </a:r>
            <a:endParaRPr lang="en-US" altLang="zh-TW" dirty="0"/>
          </a:p>
          <a:p>
            <a:pPr marL="1085850" lvl="2" indent="-171450">
              <a:buFont typeface="Arial" panose="020B0604020202020204" pitchFamily="34" charset="0"/>
              <a:buChar char="•"/>
            </a:pPr>
            <a:r>
              <a:rPr lang="zh-TW" altLang="en-US" dirty="0"/>
              <a:t>同時表達旋轉和平移</a:t>
            </a:r>
            <a:endParaRPr lang="en-US" altLang="zh-TW" dirty="0"/>
          </a:p>
          <a:p>
            <a:pPr marL="628650" marR="0" lvl="1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zh-TW" altLang="en-US" dirty="0"/>
              <a:t>優點</a:t>
            </a:r>
            <a:r>
              <a:rPr lang="en-US" altLang="zh-TW" dirty="0"/>
              <a:t>:</a:t>
            </a:r>
            <a:r>
              <a:rPr lang="zh-TW" altLang="en-US" dirty="0"/>
              <a:t> 解決線性蒙皮關節處塌陷問題</a:t>
            </a:r>
            <a:endParaRPr lang="en-US" altLang="zh-TW" dirty="0"/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zh-TW" altLang="en-US" dirty="0"/>
              <a:t>缺點</a:t>
            </a:r>
            <a:r>
              <a:rPr lang="en-US" altLang="zh-TW" dirty="0"/>
              <a:t>:</a:t>
            </a:r>
            <a:r>
              <a:rPr lang="zh-TW" altLang="en-US" dirty="0"/>
              <a:t> 效率較差</a:t>
            </a:r>
            <a:endParaRPr lang="en-US" altLang="zh-TW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F1D66B8-AFC7-A94A-896A-B51F54222466}" type="slidenum">
              <a:rPr kumimoji="1" lang="zh-TW" altLang="en-US" smtClean="0"/>
              <a:t>19</a:t>
            </a:fld>
            <a:endParaRPr kumimoji="1" lang="zh-TW" altLang="en-US"/>
          </a:p>
        </p:txBody>
      </p:sp>
    </p:spTree>
    <p:extLst>
      <p:ext uri="{BB962C8B-B14F-4D97-AF65-F5344CB8AC3E}">
        <p14:creationId xmlns:p14="http://schemas.microsoft.com/office/powerpoint/2010/main" val="379804544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影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F1D66B8-AFC7-A94A-896A-B51F54222466}" type="slidenum">
              <a:rPr kumimoji="1" lang="zh-TW" altLang="en-US" smtClean="0"/>
              <a:t>20</a:t>
            </a:fld>
            <a:endParaRPr kumimoji="1" lang="zh-TW" altLang="en-US"/>
          </a:p>
        </p:txBody>
      </p:sp>
    </p:spTree>
    <p:extLst>
      <p:ext uri="{BB962C8B-B14F-4D97-AF65-F5344CB8AC3E}">
        <p14:creationId xmlns:p14="http://schemas.microsoft.com/office/powerpoint/2010/main" val="90540040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影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F1D66B8-AFC7-A94A-896A-B51F54222466}" type="slidenum">
              <a:rPr kumimoji="1" lang="zh-TW" altLang="en-US" smtClean="0"/>
              <a:t>21</a:t>
            </a:fld>
            <a:endParaRPr kumimoji="1" lang="zh-TW" altLang="en-US"/>
          </a:p>
        </p:txBody>
      </p:sp>
    </p:spTree>
    <p:extLst>
      <p:ext uri="{BB962C8B-B14F-4D97-AF65-F5344CB8AC3E}">
        <p14:creationId xmlns:p14="http://schemas.microsoft.com/office/powerpoint/2010/main" val="402441538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影像版面配置區 1"/>
          <p:cNvSpPr>
            <a:spLocks noGrp="1" noRot="1" noChangeAspect="1"/>
          </p:cNvSpPr>
          <p:nvPr>
            <p:ph type="sldImg"/>
          </p:nvPr>
        </p:nvSpPr>
        <p:spPr>
          <a:xfrm>
            <a:off x="217488" y="812800"/>
            <a:ext cx="7124700" cy="4008438"/>
          </a:xfrm>
        </p:spPr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AutoNum type="arabicPeriod"/>
            </a:pPr>
            <a:r>
              <a:rPr lang="zh-TW" altLang="en-US" dirty="0"/>
              <a:t>介紹骨架模型動畫</a:t>
            </a:r>
            <a:endParaRPr lang="en-US" altLang="zh-TW" dirty="0"/>
          </a:p>
          <a:p>
            <a:pPr marL="228600" indent="-228600">
              <a:buAutoNum type="arabicPeriod"/>
            </a:pPr>
            <a:r>
              <a:rPr lang="zh-TW" altLang="en-US" dirty="0"/>
              <a:t>如何透過插值製作動畫</a:t>
            </a:r>
            <a:endParaRPr lang="en-US" altLang="zh-TW" dirty="0"/>
          </a:p>
          <a:p>
            <a:pPr marL="228600" indent="-228600">
              <a:buAutoNum type="arabicPeriod"/>
            </a:pPr>
            <a:r>
              <a:rPr lang="zh-TW" altLang="en-US" dirty="0"/>
              <a:t>骨頭和頂點的對應關係</a:t>
            </a:r>
            <a:endParaRPr lang="en-US" altLang="zh-TW" dirty="0"/>
          </a:p>
          <a:p>
            <a:pPr marL="228600" indent="-228600">
              <a:buAutoNum type="arabicPeriod"/>
            </a:pPr>
            <a:endParaRPr lang="en-US" altLang="zh-TW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lvl="0"/>
            <a:fld id="{E3448FEF-4B0C-450C-A83F-14F57DD7912B}" type="slidenum">
              <a:rPr lang="en-US" altLang="zh-TW" smtClean="0"/>
              <a:t>2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41604831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影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zh-TW" altLang="en-US" dirty="0"/>
              <a:t>利用骨架做出</a:t>
            </a:r>
            <a:r>
              <a:rPr lang="en-US" altLang="zh-TW" dirty="0"/>
              <a:t>3d</a:t>
            </a:r>
            <a:r>
              <a:rPr lang="zh-TW" altLang="en-US" dirty="0"/>
              <a:t>模型動畫</a:t>
            </a:r>
            <a:endParaRPr lang="en-US" altLang="zh-TW" dirty="0"/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zh-TW" altLang="en-US" dirty="0"/>
              <a:t>用來控制</a:t>
            </a:r>
            <a:r>
              <a:rPr lang="en-US" altLang="zh-TW" dirty="0"/>
              <a:t>3d</a:t>
            </a:r>
            <a:r>
              <a:rPr lang="zh-TW" altLang="en-US" dirty="0"/>
              <a:t>物體動作的標準方法</a:t>
            </a:r>
            <a:endParaRPr lang="en-US" altLang="zh-TW" dirty="0"/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zh-TW" altLang="en-US" dirty="0"/>
              <a:t>與傳統逐格動畫的差別</a:t>
            </a:r>
            <a:endParaRPr lang="en-US" altLang="zh-TW" dirty="0"/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zh-TW" altLang="en-US" dirty="0"/>
              <a:t>逐格</a:t>
            </a:r>
            <a:r>
              <a:rPr lang="en-US" altLang="zh-TW" dirty="0"/>
              <a:t>:</a:t>
            </a:r>
            <a:r>
              <a:rPr lang="zh-TW" altLang="en-US" dirty="0"/>
              <a:t> 需要很多張圖片來做出動畫效果</a:t>
            </a:r>
            <a:endParaRPr lang="en-US" altLang="zh-TW" dirty="0"/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zh-TW" altLang="en-US" dirty="0"/>
              <a:t>骨架</a:t>
            </a:r>
            <a:r>
              <a:rPr lang="en-US" altLang="zh-TW" dirty="0"/>
              <a:t>:</a:t>
            </a:r>
            <a:r>
              <a:rPr lang="zh-TW" altLang="en-US" dirty="0"/>
              <a:t> 只需計算骨架的移動</a:t>
            </a:r>
            <a:endParaRPr lang="en-US" altLang="zh-TW" dirty="0"/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zh-TW" altLang="en-US" dirty="0"/>
              <a:t>應用：遊戲或動畫電影的角色</a:t>
            </a:r>
            <a:endParaRPr lang="en-US" altLang="zh-TW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F1D66B8-AFC7-A94A-896A-B51F54222466}" type="slidenum">
              <a:rPr kumimoji="1" lang="zh-TW" altLang="en-US" smtClean="0"/>
              <a:t>4</a:t>
            </a:fld>
            <a:endParaRPr kumimoji="1" lang="zh-TW" altLang="en-US"/>
          </a:p>
        </p:txBody>
      </p:sp>
    </p:spTree>
    <p:extLst>
      <p:ext uri="{BB962C8B-B14F-4D97-AF65-F5344CB8AC3E}">
        <p14:creationId xmlns:p14="http://schemas.microsoft.com/office/powerpoint/2010/main" val="141943447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影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zh-TW" altLang="en-US" dirty="0"/>
              <a:t>骨架動畫的效果</a:t>
            </a: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F1D66B8-AFC7-A94A-896A-B51F54222466}" type="slidenum">
              <a:rPr kumimoji="1" lang="zh-TW" altLang="en-US" smtClean="0"/>
              <a:t>5</a:t>
            </a:fld>
            <a:endParaRPr kumimoji="1" lang="zh-TW" altLang="en-US"/>
          </a:p>
        </p:txBody>
      </p:sp>
    </p:spTree>
    <p:extLst>
      <p:ext uri="{BB962C8B-B14F-4D97-AF65-F5344CB8AC3E}">
        <p14:creationId xmlns:p14="http://schemas.microsoft.com/office/powerpoint/2010/main" val="181081191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影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zh-TW" dirty="0"/>
              <a:t>skin</a:t>
            </a:r>
            <a:r>
              <a:rPr lang="zh-TW" altLang="en-US" dirty="0"/>
              <a:t>（蒙皮）、骨架、關鍵影格</a:t>
            </a:r>
            <a:endParaRPr lang="en-US" altLang="zh-TW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zh-TW" altLang="en-US" dirty="0"/>
              <a:t>蒙皮</a:t>
            </a:r>
            <a:endParaRPr lang="en-US" altLang="zh-TW" dirty="0"/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altLang="zh-TW" dirty="0"/>
              <a:t>3d</a:t>
            </a:r>
            <a:r>
              <a:rPr lang="zh-TW" altLang="en-US" dirty="0"/>
              <a:t>的</a:t>
            </a:r>
            <a:r>
              <a:rPr lang="en-US" altLang="zh-TW" dirty="0"/>
              <a:t>mesh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altLang="zh-TW" dirty="0"/>
              <a:t>Mesh:</a:t>
            </a:r>
            <a:r>
              <a:rPr lang="zh-TW" altLang="en-US" dirty="0"/>
              <a:t> 位置、紋理座標、法向量、骨骼權重</a:t>
            </a:r>
            <a:endParaRPr lang="en-US" altLang="zh-TW" dirty="0"/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zh-TW" altLang="en-US" dirty="0"/>
              <a:t>如何動作</a:t>
            </a:r>
            <a:endParaRPr lang="en-US" altLang="zh-TW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zh-TW" altLang="en-US" dirty="0"/>
              <a:t>骨架</a:t>
            </a:r>
            <a:endParaRPr lang="en-US" altLang="zh-TW" dirty="0"/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zh-TW" altLang="en-US" dirty="0"/>
              <a:t>根據部位以及動畫效果去製作骨架</a:t>
            </a:r>
            <a:endParaRPr lang="en-US" altLang="zh-TW" dirty="0"/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zh-TW" altLang="en-US" dirty="0"/>
              <a:t>權重</a:t>
            </a:r>
            <a:endParaRPr lang="en-US" altLang="zh-TW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zh-TW" altLang="en-US" dirty="0"/>
              <a:t>關鍵影格</a:t>
            </a:r>
            <a:endParaRPr lang="en-US" altLang="zh-TW" dirty="0"/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zh-TW" altLang="en-US" dirty="0"/>
              <a:t>生成動畫</a:t>
            </a:r>
            <a:endParaRPr lang="en-US" altLang="zh-TW" dirty="0"/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zh-TW" altLang="en-US" dirty="0"/>
              <a:t>骨頭的旋轉位移縮放</a:t>
            </a:r>
            <a:endParaRPr lang="en-US" altLang="zh-TW" dirty="0"/>
          </a:p>
          <a:p>
            <a:pPr marL="171450" indent="-171450">
              <a:buFont typeface="Arial" panose="020B0604020202020204" pitchFamily="34" charset="0"/>
              <a:buChar char="•"/>
            </a:pP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F1D66B8-AFC7-A94A-896A-B51F54222466}" type="slidenum">
              <a:rPr kumimoji="1" lang="zh-TW" altLang="en-US" smtClean="0"/>
              <a:t>6</a:t>
            </a:fld>
            <a:endParaRPr kumimoji="1" lang="zh-TW" altLang="en-US"/>
          </a:p>
        </p:txBody>
      </p:sp>
    </p:spTree>
    <p:extLst>
      <p:ext uri="{BB962C8B-B14F-4D97-AF65-F5344CB8AC3E}">
        <p14:creationId xmlns:p14="http://schemas.microsoft.com/office/powerpoint/2010/main" val="424361179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影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zh-TW" altLang="en-US" dirty="0"/>
              <a:t>所有</a:t>
            </a:r>
            <a:r>
              <a:rPr lang="en-US" altLang="zh-TW" dirty="0"/>
              <a:t>bones</a:t>
            </a:r>
            <a:r>
              <a:rPr lang="zh-TW" altLang="en-US" dirty="0"/>
              <a:t>都會根據階級去安排</a:t>
            </a:r>
            <a:endParaRPr lang="en-US" altLang="zh-TW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zh-TW" altLang="en-US" dirty="0"/>
              <a:t>舉例</a:t>
            </a:r>
            <a:endParaRPr lang="en-US" altLang="zh-TW" dirty="0"/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zh-TW" altLang="en-US" dirty="0"/>
              <a:t>髖關節</a:t>
            </a: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F1D66B8-AFC7-A94A-896A-B51F54222466}" type="slidenum">
              <a:rPr kumimoji="1" lang="zh-TW" altLang="en-US" smtClean="0"/>
              <a:t>7</a:t>
            </a:fld>
            <a:endParaRPr kumimoji="1" lang="zh-TW" altLang="en-US"/>
          </a:p>
        </p:txBody>
      </p:sp>
    </p:spTree>
    <p:extLst>
      <p:ext uri="{BB962C8B-B14F-4D97-AF65-F5344CB8AC3E}">
        <p14:creationId xmlns:p14="http://schemas.microsoft.com/office/powerpoint/2010/main" val="403925616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影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zh-TW" dirty="0"/>
              <a:t>Keyframe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zh-TW" altLang="en-US" dirty="0"/>
              <a:t>每個時間點的動作</a:t>
            </a:r>
            <a:endParaRPr lang="en-US" altLang="zh-TW" dirty="0"/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zh-TW" altLang="en-US" dirty="0"/>
              <a:t>計算</a:t>
            </a:r>
            <a:r>
              <a:rPr lang="en-US" altLang="zh-TW" dirty="0"/>
              <a:t>keyframe</a:t>
            </a:r>
            <a:r>
              <a:rPr lang="zh-TW" altLang="en-US" dirty="0"/>
              <a:t>間的動作</a:t>
            </a:r>
            <a:endParaRPr lang="en-US" altLang="zh-TW" dirty="0"/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altLang="zh-TW" dirty="0"/>
              <a:t>interpolation</a:t>
            </a: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F1D66B8-AFC7-A94A-896A-B51F54222466}" type="slidenum">
              <a:rPr kumimoji="1" lang="zh-TW" altLang="en-US" smtClean="0"/>
              <a:t>9</a:t>
            </a:fld>
            <a:endParaRPr kumimoji="1" lang="zh-TW" altLang="en-US"/>
          </a:p>
        </p:txBody>
      </p:sp>
    </p:spTree>
    <p:extLst>
      <p:ext uri="{BB962C8B-B14F-4D97-AF65-F5344CB8AC3E}">
        <p14:creationId xmlns:p14="http://schemas.microsoft.com/office/powerpoint/2010/main" val="52258178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影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zh-TW" altLang="en-US" dirty="0"/>
              <a:t>插植的概念</a:t>
            </a:r>
            <a:endParaRPr lang="en-US" altLang="zh-TW" dirty="0"/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zh-TW" altLang="en-US" dirty="0"/>
              <a:t>比例</a:t>
            </a:r>
            <a:endParaRPr lang="en-US" altLang="zh-TW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F1D66B8-AFC7-A94A-896A-B51F54222466}" type="slidenum">
              <a:rPr kumimoji="1" lang="zh-TW" altLang="en-US" smtClean="0"/>
              <a:t>10</a:t>
            </a:fld>
            <a:endParaRPr kumimoji="1" lang="zh-TW" altLang="en-US"/>
          </a:p>
        </p:txBody>
      </p:sp>
    </p:spTree>
    <p:extLst>
      <p:ext uri="{BB962C8B-B14F-4D97-AF65-F5344CB8AC3E}">
        <p14:creationId xmlns:p14="http://schemas.microsoft.com/office/powerpoint/2010/main" val="244457485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影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zh-TW" altLang="en-US" dirty="0"/>
              <a:t>舉例來說</a:t>
            </a: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F1D66B8-AFC7-A94A-896A-B51F54222466}" type="slidenum">
              <a:rPr kumimoji="1" lang="zh-TW" altLang="en-US" smtClean="0"/>
              <a:t>11</a:t>
            </a:fld>
            <a:endParaRPr kumimoji="1" lang="zh-TW" altLang="en-US"/>
          </a:p>
        </p:txBody>
      </p:sp>
    </p:spTree>
    <p:extLst>
      <p:ext uri="{BB962C8B-B14F-4D97-AF65-F5344CB8AC3E}">
        <p14:creationId xmlns:p14="http://schemas.microsoft.com/office/powerpoint/2010/main" val="13603301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294ADF-8986-451C-B1F9-EA7285D765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E54625A-CF86-4AFC-B21D-D1E884AFE30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3pPr>
              <a:defRPr>
                <a:latin typeface="Source Sans Pro" panose="020B0503030403020204" pitchFamily="34" charset="0"/>
                <a:ea typeface="Source Sans Pro" panose="020B0503030403020204" pitchFamily="34" charset="0"/>
              </a:defRPr>
            </a:lvl3pPr>
            <a:lvl4pPr>
              <a:defRPr>
                <a:latin typeface="Source Sans Pro" panose="020B0503030403020204" pitchFamily="34" charset="0"/>
                <a:ea typeface="Source Sans Pro" panose="020B0503030403020204" pitchFamily="34" charset="0"/>
              </a:defRPr>
            </a:lvl4pPr>
            <a:lvl5pPr>
              <a:defRPr>
                <a:latin typeface="Source Sans Pro" panose="020B0503030403020204" pitchFamily="34" charset="0"/>
                <a:ea typeface="Source Sans Pro" panose="020B0503030403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90EE9C-1401-4615-81F1-149F3EEA4C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1132FB-D6E2-4DA2-AB44-3374F646D963}" type="datetimeFigureOut">
              <a:rPr lang="en-US" smtClean="0"/>
              <a:t>12/9/2024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26E6C9D-9E3C-4508-BF1F-2BBFA4152A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F852842-2B48-4A9F-966D-250608CBDE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9B808-57D1-493A-97CE-0C7EF26384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70222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/>
              <a:t>按一下以編輯母片子標題樣式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1132FB-D6E2-4DA2-AB44-3374F646D963}" type="datetimeFigureOut">
              <a:rPr lang="en-US" smtClean="0"/>
              <a:t>12/9/2024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9B808-57D1-493A-97CE-0C7EF26384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17411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1132FB-D6E2-4DA2-AB44-3374F646D963}" type="datetimeFigureOut">
              <a:rPr lang="en-US" smtClean="0"/>
              <a:t>12/9/2024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9B808-57D1-493A-97CE-0C7EF26384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291186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1132FB-D6E2-4DA2-AB44-3374F646D963}" type="datetimeFigureOut">
              <a:rPr lang="en-US" smtClean="0"/>
              <a:t>12/9/2024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9B808-57D1-493A-97CE-0C7EF26384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300312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個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1132FB-D6E2-4DA2-AB44-3374F646D963}" type="datetimeFigureOut">
              <a:rPr lang="en-US" smtClean="0"/>
              <a:t>12/9/2024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9B808-57D1-493A-97CE-0C7EF26384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70426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1132FB-D6E2-4DA2-AB44-3374F646D963}" type="datetimeFigureOut">
              <a:rPr lang="en-US" smtClean="0"/>
              <a:t>12/9/2024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9B808-57D1-493A-97CE-0C7EF26384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320631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1132FB-D6E2-4DA2-AB44-3374F646D963}" type="datetimeFigureOut">
              <a:rPr lang="en-US" smtClean="0"/>
              <a:t>12/9/2024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9B808-57D1-493A-97CE-0C7EF26384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561944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1132FB-D6E2-4DA2-AB44-3374F646D963}" type="datetimeFigureOut">
              <a:rPr lang="en-US" smtClean="0"/>
              <a:t>12/9/2024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9B808-57D1-493A-97CE-0C7EF26384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942861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輔助字幕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1132FB-D6E2-4DA2-AB44-3374F646D963}" type="datetimeFigureOut">
              <a:rPr lang="en-US" smtClean="0"/>
              <a:t>12/9/2024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9B808-57D1-493A-97CE-0C7EF26384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456809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輔助字幕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1132FB-D6E2-4DA2-AB44-3374F646D963}" type="datetimeFigureOut">
              <a:rPr lang="en-US" smtClean="0"/>
              <a:t>12/9/2024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9B808-57D1-493A-97CE-0C7EF26384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461177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1132FB-D6E2-4DA2-AB44-3374F646D963}" type="datetimeFigureOut">
              <a:rPr lang="en-US" smtClean="0"/>
              <a:t>12/9/2024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9B808-57D1-493A-97CE-0C7EF26384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33044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69E921-CC58-446A-B22C-8A2BC8D380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89ECA74-4221-45AC-A242-791B7A4D036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981200"/>
            <a:ext cx="5181600" cy="41957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6DE6710-14E6-4B0F-A74E-1BD999DCDEF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981200"/>
            <a:ext cx="5181600" cy="41957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C9ECD0D-E72F-4D6E-8DEE-5827AA3C17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1132FB-D6E2-4DA2-AB44-3374F646D963}" type="datetimeFigureOut">
              <a:rPr lang="en-US" smtClean="0"/>
              <a:t>12/9/2024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3239424-D260-49B2-BD97-C3B70B9BFF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E2C6732-82D6-4388-8449-8B1559EA45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9B808-57D1-493A-97CE-0C7EF26384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403008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1132FB-D6E2-4DA2-AB44-3374F646D963}" type="datetimeFigureOut">
              <a:rPr lang="en-US" smtClean="0"/>
              <a:t>12/9/2024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9B808-57D1-493A-97CE-0C7EF26384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31177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0323DE5-053B-4CD1-95C1-3813424AC73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976440"/>
            <a:ext cx="5157787" cy="823912"/>
          </a:xfrm>
        </p:spPr>
        <p:txBody>
          <a:bodyPr anchor="ctr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B7EF810-D00C-4E40-B382-4AFA9FF2B9E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6612" y="2800352"/>
            <a:ext cx="5157787" cy="33893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B527C27-791E-4B5D-AFFF-BA7CB744A0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981203"/>
            <a:ext cx="5183188" cy="823912"/>
          </a:xfrm>
        </p:spPr>
        <p:txBody>
          <a:bodyPr anchor="ctr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2FFA59A-F0EE-4825-9662-74E4C06AC94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800352"/>
            <a:ext cx="5183188" cy="33893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73E58B4-8591-442B-939A-BFBB564CEF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1132FB-D6E2-4DA2-AB44-3374F646D963}" type="datetimeFigureOut">
              <a:rPr lang="en-US" smtClean="0"/>
              <a:t>12/9/2024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551D28F-F3CD-4CE8-810D-75468C635C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C259C5-C6F5-4586-8423-F7B42EBCCD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9B808-57D1-493A-97CE-0C7EF2638428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FA32E81C-73E0-4330-9775-28840CA693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27806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0718821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0304BB-6138-480E-87CA-66D0583B85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64D1D5D-C9D2-4C9A-91BD-9D39894B77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1132FB-D6E2-4DA2-AB44-3374F646D963}" type="datetimeFigureOut">
              <a:rPr lang="en-US" smtClean="0"/>
              <a:t>12/9/2024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8E031F9-B9F4-4B7D-BF00-5CA73025FC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EBEEFBE-EC9C-4199-AEFA-254187CC61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9B808-57D1-493A-97CE-0C7EF26384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69413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C7FEA83-3950-44E0-93F7-31B00F1535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1132FB-D6E2-4DA2-AB44-3374F646D963}" type="datetimeFigureOut">
              <a:rPr lang="en-US" smtClean="0"/>
              <a:t>12/9/2024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F80EC92-1940-41FD-AFF3-95A12AA86D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92E8D15-986E-48FB-950D-8EDA27B2A7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9B808-57D1-493A-97CE-0C7EF26384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4177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8D2C44-7E1F-4ECB-BBBF-BAAE73502D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603376"/>
            <a:ext cx="5161626" cy="2852737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118A45C-9D7F-4EDE-8A8A-BE52BB98C70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5161626" cy="1500187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>
                <a:solidFill>
                  <a:srgbClr val="646464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F936BD-3E1F-480C-A856-2AB9B54E0B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E64D1C-FD6F-4500-8DDC-E53BB300D10B}" type="datetimeFigureOut">
              <a:rPr lang="en-US" smtClean="0"/>
              <a:t>12/9/2024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519820F-CA0B-4519-9666-4F948868C3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1BF0FEF-F640-4FDC-BC75-E3759BDAE4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BF119-4A32-4AC5-943A-2AB868569C7E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Content Placeholder 11">
            <a:extLst>
              <a:ext uri="{FF2B5EF4-FFF2-40B4-BE49-F238E27FC236}">
                <a16:creationId xmlns:a16="http://schemas.microsoft.com/office/drawing/2014/main" id="{F80AD0C8-75F3-4596-BCE8-EC00B401CCFE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381751" y="517236"/>
            <a:ext cx="4978400" cy="557241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0167856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1_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8D2C44-7E1F-4ECB-BBBF-BAAE73502D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603376"/>
            <a:ext cx="10515600" cy="2852737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4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118A45C-9D7F-4EDE-8A8A-BE52BB98C70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>
                <a:solidFill>
                  <a:srgbClr val="646464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F936BD-3E1F-480C-A856-2AB9B54E0B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E64D1C-FD6F-4500-8DDC-E53BB300D10B}" type="datetimeFigureOut">
              <a:rPr lang="en-US" smtClean="0"/>
              <a:t>12/9/2024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519820F-CA0B-4519-9666-4F948868C3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1BF0FEF-F640-4FDC-BC75-E3759BDAE4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BF119-4A32-4AC5-943A-2AB868569C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35047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8D2C44-7E1F-4ECB-BBBF-BAAE73502D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603376"/>
            <a:ext cx="10515600" cy="2852737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4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118A45C-9D7F-4EDE-8A8A-BE52BB98C70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>
                <a:solidFill>
                  <a:srgbClr val="646464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F936BD-3E1F-480C-A856-2AB9B54E0B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E64D1C-FD6F-4500-8DDC-E53BB300D10B}" type="datetimeFigureOut">
              <a:rPr lang="en-US" smtClean="0"/>
              <a:t>12/9/2024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519820F-CA0B-4519-9666-4F948868C3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1BF0FEF-F640-4FDC-BC75-E3759BDAE4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BF119-4A32-4AC5-943A-2AB868569C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6434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C7FEA83-3950-44E0-93F7-31B00F1535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E64D1C-FD6F-4500-8DDC-E53BB300D10B}" type="datetimeFigureOut">
              <a:rPr lang="en-US" smtClean="0"/>
              <a:t>12/9/2024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F80EC92-1940-41FD-AFF3-95A12AA86D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92E8D15-986E-48FB-950D-8EDA27B2A7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BF119-4A32-4AC5-943A-2AB868569C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87748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.xml"/><Relationship Id="rId3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6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11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4.xml"/><Relationship Id="rId10" Type="http://schemas.openxmlformats.org/officeDocument/2006/relationships/slideLayout" Target="../slideLayouts/slideLayout19.xml"/><Relationship Id="rId4" Type="http://schemas.openxmlformats.org/officeDocument/2006/relationships/slideLayout" Target="../slideLayouts/slideLayout13.xml"/><Relationship Id="rId9" Type="http://schemas.openxmlformats.org/officeDocument/2006/relationships/slideLayout" Target="../slideLayouts/slideLayout1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5E7F512F-D133-46A3-9ECF-18076E81FF22}"/>
              </a:ext>
            </a:extLst>
          </p:cNvPr>
          <p:cNvSpPr/>
          <p:nvPr/>
        </p:nvSpPr>
        <p:spPr>
          <a:xfrm>
            <a:off x="0" y="1"/>
            <a:ext cx="12192000" cy="1781174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18E2B6B-686A-4AED-A418-5D16C78B5970}"/>
              </a:ext>
            </a:extLst>
          </p:cNvPr>
          <p:cNvSpPr/>
          <p:nvPr/>
        </p:nvSpPr>
        <p:spPr>
          <a:xfrm>
            <a:off x="0" y="0"/>
            <a:ext cx="12192000" cy="1753985"/>
          </a:xfrm>
          <a:prstGeom prst="rect">
            <a:avLst/>
          </a:prstGeom>
          <a:solidFill>
            <a:srgbClr val="64646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639E6D7-A825-424F-A663-FE7568E841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27806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11B2EA5-DB85-4C9E-BA86-2C2DE2D448E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981789"/>
            <a:ext cx="10515600" cy="41951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724808-1AEA-4778-83B2-0013D0976E8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1132FB-D6E2-4DA2-AB44-3374F646D963}" type="datetimeFigureOut">
              <a:rPr lang="en-US" smtClean="0"/>
              <a:t>12/9/2024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D95474-3897-4ECA-B643-AF7C56CEB2C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9FC4F22-5C9C-4D13-9342-39613213804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69B808-57D1-493A-97CE-0C7EF26384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86479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73" r:id="rId6"/>
    <p:sldLayoutId id="2147483674" r:id="rId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0" kern="1200">
          <a:solidFill>
            <a:schemeClr val="bg1"/>
          </a:solidFill>
          <a:latin typeface="Source Sans Pro Black" panose="020B0803030403020204" pitchFamily="34" charset="0"/>
          <a:ea typeface="Source Sans Pro Black" panose="020B0803030403020204" pitchFamily="34" charset="0"/>
          <a:cs typeface="Noto Sans" panose="020B0502040504020204" pitchFamily="34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000" kern="1200">
          <a:solidFill>
            <a:srgbClr val="646464"/>
          </a:solidFill>
          <a:latin typeface="Source Sans Pro" panose="020B0503030403020204" pitchFamily="34" charset="0"/>
          <a:ea typeface="Source Sans Pro" panose="020B0503030403020204" pitchFamily="34" charset="0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700" kern="1200">
          <a:solidFill>
            <a:srgbClr val="646464"/>
          </a:solidFill>
          <a:latin typeface="Source Sans Pro" panose="020B0503030403020204" pitchFamily="34" charset="0"/>
          <a:ea typeface="Source Sans Pro" panose="020B0503030403020204" pitchFamily="34" charset="0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rgbClr val="646464"/>
          </a:solidFill>
          <a:latin typeface="Source Sans Pro" panose="020B0503030403020204" pitchFamily="34" charset="0"/>
          <a:ea typeface="Source Sans Pro" panose="020B0503030403020204" pitchFamily="34" charset="0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300" kern="1200">
          <a:solidFill>
            <a:srgbClr val="646464"/>
          </a:solidFill>
          <a:latin typeface="Source Sans Pro" panose="020B0503030403020204" pitchFamily="34" charset="0"/>
          <a:ea typeface="Source Sans Pro" panose="020B0503030403020204" pitchFamily="34" charset="0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rgbClr val="646464"/>
          </a:solidFill>
          <a:latin typeface="Source Sans Pro" panose="020B0503030403020204" pitchFamily="34" charset="0"/>
          <a:ea typeface="Source Sans Pro" panose="020B0503030403020204" pitchFamily="34" charset="0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5E7F512F-D133-46A3-9ECF-18076E81FF22}"/>
              </a:ext>
            </a:extLst>
          </p:cNvPr>
          <p:cNvSpPr/>
          <p:nvPr/>
        </p:nvSpPr>
        <p:spPr>
          <a:xfrm>
            <a:off x="0" y="0"/>
            <a:ext cx="12192000" cy="4544568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18E2B6B-686A-4AED-A418-5D16C78B5970}"/>
              </a:ext>
            </a:extLst>
          </p:cNvPr>
          <p:cNvSpPr/>
          <p:nvPr/>
        </p:nvSpPr>
        <p:spPr>
          <a:xfrm>
            <a:off x="0" y="0"/>
            <a:ext cx="12192000" cy="4517136"/>
          </a:xfrm>
          <a:prstGeom prst="rect">
            <a:avLst/>
          </a:prstGeom>
          <a:solidFill>
            <a:srgbClr val="64646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639E6D7-A825-424F-A663-FE7568E841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27806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724808-1AEA-4778-83B2-0013D0976E8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E64D1C-FD6F-4500-8DDC-E53BB300D10B}" type="datetimeFigureOut">
              <a:rPr lang="en-US" smtClean="0"/>
              <a:t>12/9/2024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D95474-3897-4ECA-B643-AF7C56CEB2C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9FC4F22-5C9C-4D13-9342-39613213804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0BF119-4A32-4AC5-943A-2AB868569C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35641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0" kern="1200">
          <a:solidFill>
            <a:schemeClr val="bg1"/>
          </a:solidFill>
          <a:latin typeface="Source Sans Pro Black" panose="020B0803030403020204" pitchFamily="34" charset="0"/>
          <a:ea typeface="Source Sans Pro Black" panose="020B0803030403020204" pitchFamily="34" charset="0"/>
          <a:cs typeface="Noto Sans" panose="020B0502040504020204" pitchFamily="34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Source Sans Pro" panose="020B0503030403020204" pitchFamily="34" charset="0"/>
          <a:ea typeface="Source Sans Pro" panose="020B0503030403020204" pitchFamily="34" charset="0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Source Sans Pro" panose="020B0503030403020204" pitchFamily="34" charset="0"/>
          <a:ea typeface="Source Sans Pro" panose="020B0503030403020204" pitchFamily="34" charset="0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Source Sans Pro" panose="020B0503030403020204" pitchFamily="34" charset="0"/>
          <a:ea typeface="Source Sans Pro" panose="020B0503030403020204" pitchFamily="34" charset="0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Source Sans Pro" panose="020B0503030403020204" pitchFamily="34" charset="0"/>
          <a:ea typeface="Source Sans Pro" panose="020B0503030403020204" pitchFamily="34" charset="0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Source Sans Pro" panose="020B0503030403020204" pitchFamily="34" charset="0"/>
          <a:ea typeface="Source Sans Pro" panose="020B0503030403020204" pitchFamily="34" charset="0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1132FB-D6E2-4DA2-AB44-3374F646D963}" type="datetimeFigureOut">
              <a:rPr lang="en-US" smtClean="0"/>
              <a:t>12/9/2024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69B808-57D1-493A-97CE-0C7EF26384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96213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6.xml"/><Relationship Id="rId4" Type="http://schemas.openxmlformats.org/officeDocument/2006/relationships/hyperlink" Target="https://learnopengl.com/Guest-Articles/2020/Skeletal-Animation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6.xml"/><Relationship Id="rId5" Type="http://schemas.openxmlformats.org/officeDocument/2006/relationships/image" Target="../media/image9.png"/><Relationship Id="rId4" Type="http://schemas.openxmlformats.org/officeDocument/2006/relationships/image" Target="../media/image4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11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hyperlink" Target="https://www.youtube.com/watch?v=d4EgbgTm0Bg" TargetMode="External"/><Relationship Id="rId7" Type="http://schemas.openxmlformats.org/officeDocument/2006/relationships/hyperlink" Target="https://www.youtube.com/watch?v=zjMuIxRvygQ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6.xml"/><Relationship Id="rId6" Type="http://schemas.openxmlformats.org/officeDocument/2006/relationships/hyperlink" Target="https://www.youtube.com/watch?v=sJcVJEOwLUs&amp;ab_channel=ClassOutside" TargetMode="External"/><Relationship Id="rId5" Type="http://schemas.openxmlformats.org/officeDocument/2006/relationships/hyperlink" Target="https://en.wikipedia.org/wiki/Rotation_matrix" TargetMode="External"/><Relationship Id="rId4" Type="http://schemas.openxmlformats.org/officeDocument/2006/relationships/hyperlink" Target="https://www.youtube.com/watch?v=zc8b2Jo7mno" TargetMode="External"/><Relationship Id="rId9" Type="http://schemas.openxmlformats.org/officeDocument/2006/relationships/image" Target="../media/image1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en.wikipedia.org/wiki/Slerp" TargetMode="Externa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14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6.xml"/><Relationship Id="rId4" Type="http://schemas.openxmlformats.org/officeDocument/2006/relationships/hyperlink" Target="http://graphics.cs.cmu.edu/courses/15-466-f17/notes/skinning.html" TargetMode="Externa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hyperlink" Target="https://en.wikipedia.org/wiki/Dual_number" TargetMode="External"/><Relationship Id="rId7" Type="http://schemas.openxmlformats.org/officeDocument/2006/relationships/image" Target="../media/image18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6.xml"/><Relationship Id="rId6" Type="http://schemas.openxmlformats.org/officeDocument/2006/relationships/hyperlink" Target="https://www.cs.utah.edu/~ladislav/kavan08geometric/kavan08geometric.html" TargetMode="External"/><Relationship Id="rId11" Type="http://schemas.openxmlformats.org/officeDocument/2006/relationships/image" Target="../media/image22.png"/><Relationship Id="rId5" Type="http://schemas.openxmlformats.org/officeDocument/2006/relationships/image" Target="../media/image17.png"/><Relationship Id="rId10" Type="http://schemas.openxmlformats.org/officeDocument/2006/relationships/image" Target="../media/image21.png"/><Relationship Id="rId4" Type="http://schemas.openxmlformats.org/officeDocument/2006/relationships/image" Target="../media/image16.png"/><Relationship Id="rId9" Type="http://schemas.openxmlformats.org/officeDocument/2006/relationships/image" Target="../media/image20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0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outube.com/watch?v=zjMuIxRvygQ" TargetMode="External"/><Relationship Id="rId3" Type="http://schemas.openxmlformats.org/officeDocument/2006/relationships/hyperlink" Target="https://learnopengl.com/Guest-Articles/2020/Skeletal-Animation" TargetMode="External"/><Relationship Id="rId7" Type="http://schemas.openxmlformats.org/officeDocument/2006/relationships/hyperlink" Target="https://www.youtube.com/watch?v=d4EgbgTm0Bg" TargetMode="External"/><Relationship Id="rId12" Type="http://schemas.openxmlformats.org/officeDocument/2006/relationships/hyperlink" Target="https://faculty.sites.iastate.edu/jia/files/inline-files/dual-quaternion.pdf" TargetMode="Externa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6.xml"/><Relationship Id="rId6" Type="http://schemas.openxmlformats.org/officeDocument/2006/relationships/hyperlink" Target="https://ocw.mit.edu/courses/electrical-engineering-and-computer-science/6-837-computer-graphics-fall-2012/lecture-notes/MIT6_837F12_Lec06.pdf" TargetMode="External"/><Relationship Id="rId11" Type="http://schemas.openxmlformats.org/officeDocument/2006/relationships/hyperlink" Target="https://splines.readthedocs.io/en/latest/rotation/slerp.html" TargetMode="External"/><Relationship Id="rId5" Type="http://schemas.openxmlformats.org/officeDocument/2006/relationships/hyperlink" Target="https://en.wikipedia.org/wiki/Skeletal_animation" TargetMode="External"/><Relationship Id="rId10" Type="http://schemas.openxmlformats.org/officeDocument/2006/relationships/hyperlink" Target="https://www.youtube.com/watch?v=zc8b2Jo7mno" TargetMode="External"/><Relationship Id="rId4" Type="http://schemas.openxmlformats.org/officeDocument/2006/relationships/hyperlink" Target="https://www.youtube.com/watch?v=f3Cr8Yx3GGA&amp;t=5s" TargetMode="External"/><Relationship Id="rId9" Type="http://schemas.openxmlformats.org/officeDocument/2006/relationships/hyperlink" Target="https://medium.com/akatsuki-taiwan-technology/spherical-linear-interpolation-38df7a7a0d38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6.xml"/><Relationship Id="rId4" Type="http://schemas.openxmlformats.org/officeDocument/2006/relationships/hyperlink" Target="https://learnopengl.com/Guest-Articles/2020/Skeletal-Animation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learnopengl.com/Guest-Articles/2020/Skeletal-Animation" TargetMode="External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6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learnopengl.com/Guest-Articles/2020/Skeletal-Animation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4" name="Rectangle 13">
            <a:extLst>
              <a:ext uri="{FF2B5EF4-FFF2-40B4-BE49-F238E27FC236}">
                <a16:creationId xmlns:a16="http://schemas.microsoft.com/office/drawing/2014/main" id="{943CAA20-3569-4189-9E48-239A229A86C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44AAF0D-60AD-425C-83EB-DD1139B5B0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51381"/>
            <a:ext cx="10512552" cy="4066540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6600" b="1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Skeletal Animation</a:t>
            </a:r>
          </a:p>
        </p:txBody>
      </p:sp>
      <p:sp>
        <p:nvSpPr>
          <p:cNvPr id="16" name="sketch line">
            <a:extLst>
              <a:ext uri="{FF2B5EF4-FFF2-40B4-BE49-F238E27FC236}">
                <a16:creationId xmlns:a16="http://schemas.microsoft.com/office/drawing/2014/main" id="{DA542B6D-E775-4832-91DC-2D20F857813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38200" y="4718595"/>
            <a:ext cx="5410200" cy="18288"/>
          </a:xfrm>
          <a:custGeom>
            <a:avLst/>
            <a:gdLst>
              <a:gd name="connsiteX0" fmla="*/ 0 w 5410200"/>
              <a:gd name="connsiteY0" fmla="*/ 0 h 18288"/>
              <a:gd name="connsiteX1" fmla="*/ 568071 w 5410200"/>
              <a:gd name="connsiteY1" fmla="*/ 0 h 18288"/>
              <a:gd name="connsiteX2" fmla="*/ 1298448 w 5410200"/>
              <a:gd name="connsiteY2" fmla="*/ 0 h 18288"/>
              <a:gd name="connsiteX3" fmla="*/ 1920621 w 5410200"/>
              <a:gd name="connsiteY3" fmla="*/ 0 h 18288"/>
              <a:gd name="connsiteX4" fmla="*/ 2488692 w 5410200"/>
              <a:gd name="connsiteY4" fmla="*/ 0 h 18288"/>
              <a:gd name="connsiteX5" fmla="*/ 3219069 w 5410200"/>
              <a:gd name="connsiteY5" fmla="*/ 0 h 18288"/>
              <a:gd name="connsiteX6" fmla="*/ 3895344 w 5410200"/>
              <a:gd name="connsiteY6" fmla="*/ 0 h 18288"/>
              <a:gd name="connsiteX7" fmla="*/ 4571619 w 5410200"/>
              <a:gd name="connsiteY7" fmla="*/ 0 h 18288"/>
              <a:gd name="connsiteX8" fmla="*/ 5410200 w 5410200"/>
              <a:gd name="connsiteY8" fmla="*/ 0 h 18288"/>
              <a:gd name="connsiteX9" fmla="*/ 5410200 w 5410200"/>
              <a:gd name="connsiteY9" fmla="*/ 18288 h 18288"/>
              <a:gd name="connsiteX10" fmla="*/ 4842129 w 5410200"/>
              <a:gd name="connsiteY10" fmla="*/ 18288 h 18288"/>
              <a:gd name="connsiteX11" fmla="*/ 4328160 w 5410200"/>
              <a:gd name="connsiteY11" fmla="*/ 18288 h 18288"/>
              <a:gd name="connsiteX12" fmla="*/ 3597783 w 5410200"/>
              <a:gd name="connsiteY12" fmla="*/ 18288 h 18288"/>
              <a:gd name="connsiteX13" fmla="*/ 3029712 w 5410200"/>
              <a:gd name="connsiteY13" fmla="*/ 18288 h 18288"/>
              <a:gd name="connsiteX14" fmla="*/ 2299335 w 5410200"/>
              <a:gd name="connsiteY14" fmla="*/ 18288 h 18288"/>
              <a:gd name="connsiteX15" fmla="*/ 1514856 w 5410200"/>
              <a:gd name="connsiteY15" fmla="*/ 18288 h 18288"/>
              <a:gd name="connsiteX16" fmla="*/ 892683 w 5410200"/>
              <a:gd name="connsiteY16" fmla="*/ 18288 h 18288"/>
              <a:gd name="connsiteX17" fmla="*/ 0 w 5410200"/>
              <a:gd name="connsiteY17" fmla="*/ 18288 h 18288"/>
              <a:gd name="connsiteX18" fmla="*/ 0 w 5410200"/>
              <a:gd name="connsiteY18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5410200" h="18288" fill="none" extrusionOk="0">
                <a:moveTo>
                  <a:pt x="0" y="0"/>
                </a:moveTo>
                <a:cubicBezTo>
                  <a:pt x="163050" y="-18707"/>
                  <a:pt x="319321" y="-16364"/>
                  <a:pt x="568071" y="0"/>
                </a:cubicBezTo>
                <a:cubicBezTo>
                  <a:pt x="816821" y="16364"/>
                  <a:pt x="1013224" y="-7268"/>
                  <a:pt x="1298448" y="0"/>
                </a:cubicBezTo>
                <a:cubicBezTo>
                  <a:pt x="1583672" y="7268"/>
                  <a:pt x="1631711" y="-3367"/>
                  <a:pt x="1920621" y="0"/>
                </a:cubicBezTo>
                <a:cubicBezTo>
                  <a:pt x="2209531" y="3367"/>
                  <a:pt x="2364420" y="-19184"/>
                  <a:pt x="2488692" y="0"/>
                </a:cubicBezTo>
                <a:cubicBezTo>
                  <a:pt x="2612964" y="19184"/>
                  <a:pt x="3023298" y="-34627"/>
                  <a:pt x="3219069" y="0"/>
                </a:cubicBezTo>
                <a:cubicBezTo>
                  <a:pt x="3414840" y="34627"/>
                  <a:pt x="3656810" y="24043"/>
                  <a:pt x="3895344" y="0"/>
                </a:cubicBezTo>
                <a:cubicBezTo>
                  <a:pt x="4133879" y="-24043"/>
                  <a:pt x="4393984" y="-19577"/>
                  <a:pt x="4571619" y="0"/>
                </a:cubicBezTo>
                <a:cubicBezTo>
                  <a:pt x="4749255" y="19577"/>
                  <a:pt x="5179928" y="-6281"/>
                  <a:pt x="5410200" y="0"/>
                </a:cubicBezTo>
                <a:cubicBezTo>
                  <a:pt x="5410730" y="6954"/>
                  <a:pt x="5410934" y="12839"/>
                  <a:pt x="5410200" y="18288"/>
                </a:cubicBezTo>
                <a:cubicBezTo>
                  <a:pt x="5139060" y="6751"/>
                  <a:pt x="5121593" y="31035"/>
                  <a:pt x="4842129" y="18288"/>
                </a:cubicBezTo>
                <a:cubicBezTo>
                  <a:pt x="4562665" y="5541"/>
                  <a:pt x="4448273" y="9487"/>
                  <a:pt x="4328160" y="18288"/>
                </a:cubicBezTo>
                <a:cubicBezTo>
                  <a:pt x="4208047" y="27089"/>
                  <a:pt x="3760936" y="22567"/>
                  <a:pt x="3597783" y="18288"/>
                </a:cubicBezTo>
                <a:cubicBezTo>
                  <a:pt x="3434630" y="14009"/>
                  <a:pt x="3299718" y="33213"/>
                  <a:pt x="3029712" y="18288"/>
                </a:cubicBezTo>
                <a:cubicBezTo>
                  <a:pt x="2759706" y="3363"/>
                  <a:pt x="2640159" y="27394"/>
                  <a:pt x="2299335" y="18288"/>
                </a:cubicBezTo>
                <a:cubicBezTo>
                  <a:pt x="1958511" y="9182"/>
                  <a:pt x="1801186" y="28985"/>
                  <a:pt x="1514856" y="18288"/>
                </a:cubicBezTo>
                <a:cubicBezTo>
                  <a:pt x="1228526" y="7591"/>
                  <a:pt x="1063509" y="-5305"/>
                  <a:pt x="892683" y="18288"/>
                </a:cubicBezTo>
                <a:cubicBezTo>
                  <a:pt x="721857" y="41881"/>
                  <a:pt x="186945" y="-20897"/>
                  <a:pt x="0" y="18288"/>
                </a:cubicBezTo>
                <a:cubicBezTo>
                  <a:pt x="-570" y="9279"/>
                  <a:pt x="132" y="5100"/>
                  <a:pt x="0" y="0"/>
                </a:cubicBezTo>
                <a:close/>
              </a:path>
              <a:path w="5410200" h="18288" stroke="0" extrusionOk="0">
                <a:moveTo>
                  <a:pt x="0" y="0"/>
                </a:moveTo>
                <a:cubicBezTo>
                  <a:pt x="285096" y="-4925"/>
                  <a:pt x="376456" y="22268"/>
                  <a:pt x="622173" y="0"/>
                </a:cubicBezTo>
                <a:cubicBezTo>
                  <a:pt x="867890" y="-22268"/>
                  <a:pt x="1031392" y="7228"/>
                  <a:pt x="1136142" y="0"/>
                </a:cubicBezTo>
                <a:cubicBezTo>
                  <a:pt x="1240892" y="-7228"/>
                  <a:pt x="1561853" y="9877"/>
                  <a:pt x="1920621" y="0"/>
                </a:cubicBezTo>
                <a:cubicBezTo>
                  <a:pt x="2279389" y="-9877"/>
                  <a:pt x="2367255" y="19546"/>
                  <a:pt x="2542794" y="0"/>
                </a:cubicBezTo>
                <a:cubicBezTo>
                  <a:pt x="2718333" y="-19546"/>
                  <a:pt x="2866732" y="-22226"/>
                  <a:pt x="3164967" y="0"/>
                </a:cubicBezTo>
                <a:cubicBezTo>
                  <a:pt x="3463202" y="22226"/>
                  <a:pt x="3568055" y="-2765"/>
                  <a:pt x="3949446" y="0"/>
                </a:cubicBezTo>
                <a:cubicBezTo>
                  <a:pt x="4330837" y="2765"/>
                  <a:pt x="4287895" y="10557"/>
                  <a:pt x="4517517" y="0"/>
                </a:cubicBezTo>
                <a:cubicBezTo>
                  <a:pt x="4747139" y="-10557"/>
                  <a:pt x="5149588" y="8716"/>
                  <a:pt x="5410200" y="0"/>
                </a:cubicBezTo>
                <a:cubicBezTo>
                  <a:pt x="5409517" y="5414"/>
                  <a:pt x="5409480" y="12510"/>
                  <a:pt x="5410200" y="18288"/>
                </a:cubicBezTo>
                <a:cubicBezTo>
                  <a:pt x="5163327" y="41494"/>
                  <a:pt x="5008749" y="10693"/>
                  <a:pt x="4842129" y="18288"/>
                </a:cubicBezTo>
                <a:cubicBezTo>
                  <a:pt x="4675509" y="25883"/>
                  <a:pt x="4433401" y="-615"/>
                  <a:pt x="4165854" y="18288"/>
                </a:cubicBezTo>
                <a:cubicBezTo>
                  <a:pt x="3898308" y="37191"/>
                  <a:pt x="3809032" y="-8710"/>
                  <a:pt x="3543681" y="18288"/>
                </a:cubicBezTo>
                <a:cubicBezTo>
                  <a:pt x="3278330" y="45286"/>
                  <a:pt x="3073876" y="-15917"/>
                  <a:pt x="2759202" y="18288"/>
                </a:cubicBezTo>
                <a:cubicBezTo>
                  <a:pt x="2444528" y="52493"/>
                  <a:pt x="2204144" y="3372"/>
                  <a:pt x="1974723" y="18288"/>
                </a:cubicBezTo>
                <a:cubicBezTo>
                  <a:pt x="1745302" y="33204"/>
                  <a:pt x="1602335" y="31490"/>
                  <a:pt x="1406652" y="18288"/>
                </a:cubicBezTo>
                <a:cubicBezTo>
                  <a:pt x="1210969" y="5086"/>
                  <a:pt x="923948" y="3161"/>
                  <a:pt x="730377" y="18288"/>
                </a:cubicBezTo>
                <a:cubicBezTo>
                  <a:pt x="536806" y="33415"/>
                  <a:pt x="336496" y="-141"/>
                  <a:pt x="0" y="18288"/>
                </a:cubicBezTo>
                <a:cubicBezTo>
                  <a:pt x="-306" y="11061"/>
                  <a:pt x="-655" y="7751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1275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868932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DAF1966E-FD40-4A4A-B61B-C4DF7FA05F0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047BFA19-D45E-416B-A404-7AF2F3F270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58209" y="0"/>
            <a:ext cx="11167447" cy="2018806"/>
          </a:xfrm>
          <a:prstGeom prst="rect">
            <a:avLst/>
          </a:prstGeom>
          <a:ln w="9525">
            <a:solidFill>
              <a:srgbClr val="E1E1E1"/>
            </a:solidFill>
          </a:ln>
          <a:effectLst>
            <a:outerShdw blurRad="50800" dist="38100" dir="2700000" algn="tl" rotWithShape="0">
              <a:schemeClr val="bg1">
                <a:lumMod val="85000"/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3" name="Rectangle 12">
            <a:extLst>
              <a:ext uri="{FF2B5EF4-FFF2-40B4-BE49-F238E27FC236}">
                <a16:creationId xmlns:a16="http://schemas.microsoft.com/office/drawing/2014/main" id="{8E0105E7-23DB-4CF2-8258-FF47C7620F6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6928" y="0"/>
            <a:ext cx="11155680" cy="2011680"/>
          </a:xfrm>
          <a:prstGeom prst="rect">
            <a:avLst/>
          </a:pr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標題 1">
            <a:extLst>
              <a:ext uri="{FF2B5EF4-FFF2-40B4-BE49-F238E27FC236}">
                <a16:creationId xmlns:a16="http://schemas.microsoft.com/office/drawing/2014/main" id="{9AFE495D-C34F-48C8-9A2F-A0C74FDE8D30}"/>
              </a:ext>
            </a:extLst>
          </p:cNvPr>
          <p:cNvSpPr txBox="1">
            <a:spLocks/>
          </p:cNvSpPr>
          <p:nvPr/>
        </p:nvSpPr>
        <p:spPr>
          <a:xfrm>
            <a:off x="1115568" y="548640"/>
            <a:ext cx="10168128" cy="11795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756026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38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914400">
              <a:spcAft>
                <a:spcPts val="600"/>
              </a:spcAft>
            </a:pPr>
            <a:r>
              <a:rPr lang="en-US" altLang="zh-TW" sz="2400" b="1" dirty="0">
                <a:latin typeface="Gill Sans Nova" panose="020B0602020104020203" pitchFamily="34" charset="0"/>
              </a:rPr>
              <a:t>Animation</a:t>
            </a:r>
            <a:endParaRPr lang="en-US" altLang="zh-TW" sz="2300" b="1" dirty="0">
              <a:latin typeface="Gill Sans Nova" panose="020B0602020104020203" pitchFamily="34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074B4F7D-14B2-478B-8BF5-01E4E0C5D26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98834" y="758952"/>
            <a:ext cx="128016" cy="7040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pic>
        <p:nvPicPr>
          <p:cNvPr id="1026" name="Picture 2" descr="skin">
            <a:extLst>
              <a:ext uri="{FF2B5EF4-FFF2-40B4-BE49-F238E27FC236}">
                <a16:creationId xmlns:a16="http://schemas.microsoft.com/office/drawing/2014/main" id="{629F905B-B192-B84C-8DEB-399F19D5E33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7519" y="2445727"/>
            <a:ext cx="7424225" cy="36654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文字方塊 9">
            <a:extLst>
              <a:ext uri="{FF2B5EF4-FFF2-40B4-BE49-F238E27FC236}">
                <a16:creationId xmlns:a16="http://schemas.microsoft.com/office/drawing/2014/main" id="{2D366228-A76C-F349-81FD-B1BDA87E94F7}"/>
              </a:ext>
            </a:extLst>
          </p:cNvPr>
          <p:cNvSpPr txBox="1"/>
          <p:nvPr/>
        </p:nvSpPr>
        <p:spPr>
          <a:xfrm>
            <a:off x="0" y="6538067"/>
            <a:ext cx="4778227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TW" altLang="en-US" sz="1200" dirty="0">
                <a:hlinkClick r:id="rId4"/>
              </a:rPr>
              <a:t>https://learnopengl.com/Guest-Articles/2020/Skeletal-Animation</a:t>
            </a:r>
            <a:endParaRPr lang="en-US" altLang="zh-TW" sz="1200" dirty="0"/>
          </a:p>
          <a:p>
            <a:endParaRPr lang="en-US" altLang="zh-TW" sz="1200" dirty="0"/>
          </a:p>
        </p:txBody>
      </p:sp>
    </p:spTree>
    <p:extLst>
      <p:ext uri="{BB962C8B-B14F-4D97-AF65-F5344CB8AC3E}">
        <p14:creationId xmlns:p14="http://schemas.microsoft.com/office/powerpoint/2010/main" val="60072721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DAF1966E-FD40-4A4A-B61B-C4DF7FA05F0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047BFA19-D45E-416B-A404-7AF2F3F270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58209" y="0"/>
            <a:ext cx="11167447" cy="2018806"/>
          </a:xfrm>
          <a:prstGeom prst="rect">
            <a:avLst/>
          </a:prstGeom>
          <a:ln w="9525">
            <a:solidFill>
              <a:srgbClr val="E1E1E1"/>
            </a:solidFill>
          </a:ln>
          <a:effectLst>
            <a:outerShdw blurRad="50800" dist="38100" dir="2700000" algn="tl" rotWithShape="0">
              <a:schemeClr val="bg1">
                <a:lumMod val="85000"/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3" name="Rectangle 12">
            <a:extLst>
              <a:ext uri="{FF2B5EF4-FFF2-40B4-BE49-F238E27FC236}">
                <a16:creationId xmlns:a16="http://schemas.microsoft.com/office/drawing/2014/main" id="{8E0105E7-23DB-4CF2-8258-FF47C7620F6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6928" y="0"/>
            <a:ext cx="11155680" cy="2011680"/>
          </a:xfrm>
          <a:prstGeom prst="rect">
            <a:avLst/>
          </a:pr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標題 1">
            <a:extLst>
              <a:ext uri="{FF2B5EF4-FFF2-40B4-BE49-F238E27FC236}">
                <a16:creationId xmlns:a16="http://schemas.microsoft.com/office/drawing/2014/main" id="{9AFE495D-C34F-48C8-9A2F-A0C74FDE8D30}"/>
              </a:ext>
            </a:extLst>
          </p:cNvPr>
          <p:cNvSpPr txBox="1">
            <a:spLocks/>
          </p:cNvSpPr>
          <p:nvPr/>
        </p:nvSpPr>
        <p:spPr>
          <a:xfrm>
            <a:off x="1115568" y="548640"/>
            <a:ext cx="10168128" cy="11795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756026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38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914400">
              <a:spcAft>
                <a:spcPts val="600"/>
              </a:spcAft>
            </a:pPr>
            <a:r>
              <a:rPr lang="en-US" altLang="zh-TW" sz="2400" b="1" dirty="0">
                <a:latin typeface="Gill Sans Nova" panose="020B0602020104020203" pitchFamily="34" charset="0"/>
              </a:rPr>
              <a:t>Animation</a:t>
            </a:r>
            <a:endParaRPr lang="en-US" altLang="zh-TW" sz="2300" b="1" dirty="0">
              <a:latin typeface="Gill Sans Nova" panose="020B0602020104020203" pitchFamily="34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074B4F7D-14B2-478B-8BF5-01E4E0C5D26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98834" y="758952"/>
            <a:ext cx="128016" cy="7040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pic>
        <p:nvPicPr>
          <p:cNvPr id="8" name="圖片 7">
            <a:extLst>
              <a:ext uri="{FF2B5EF4-FFF2-40B4-BE49-F238E27FC236}">
                <a16:creationId xmlns:a16="http://schemas.microsoft.com/office/drawing/2014/main" id="{6AF4241E-A370-4D22-8EAE-F8C16206D34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56975" y="3536811"/>
            <a:ext cx="1281860" cy="1996339"/>
          </a:xfrm>
          <a:prstGeom prst="rect">
            <a:avLst/>
          </a:prstGeom>
        </p:spPr>
      </p:pic>
      <p:pic>
        <p:nvPicPr>
          <p:cNvPr id="14" name="圖片 13">
            <a:extLst>
              <a:ext uri="{FF2B5EF4-FFF2-40B4-BE49-F238E27FC236}">
                <a16:creationId xmlns:a16="http://schemas.microsoft.com/office/drawing/2014/main" id="{D683500C-9533-436B-9944-29CE96DA688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33499" y="3540101"/>
            <a:ext cx="1209313" cy="1991383"/>
          </a:xfrm>
          <a:prstGeom prst="rect">
            <a:avLst/>
          </a:prstGeom>
        </p:spPr>
      </p:pic>
      <p:sp>
        <p:nvSpPr>
          <p:cNvPr id="17" name="矩形 16">
            <a:extLst>
              <a:ext uri="{FF2B5EF4-FFF2-40B4-BE49-F238E27FC236}">
                <a16:creationId xmlns:a16="http://schemas.microsoft.com/office/drawing/2014/main" id="{277D8147-FD73-4633-81DD-EE95DB40351E}"/>
              </a:ext>
            </a:extLst>
          </p:cNvPr>
          <p:cNvSpPr/>
          <p:nvPr/>
        </p:nvSpPr>
        <p:spPr>
          <a:xfrm>
            <a:off x="3333133" y="5528194"/>
            <a:ext cx="64772" cy="235974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9" name="矩形 18">
            <a:extLst>
              <a:ext uri="{FF2B5EF4-FFF2-40B4-BE49-F238E27FC236}">
                <a16:creationId xmlns:a16="http://schemas.microsoft.com/office/drawing/2014/main" id="{D22D4DC5-EF90-4F43-8FD6-0A62923F0F98}"/>
              </a:ext>
            </a:extLst>
          </p:cNvPr>
          <p:cNvSpPr/>
          <p:nvPr/>
        </p:nvSpPr>
        <p:spPr>
          <a:xfrm>
            <a:off x="8705769" y="5528194"/>
            <a:ext cx="64772" cy="235974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6" name="箭號: 向右 15">
            <a:extLst>
              <a:ext uri="{FF2B5EF4-FFF2-40B4-BE49-F238E27FC236}">
                <a16:creationId xmlns:a16="http://schemas.microsoft.com/office/drawing/2014/main" id="{4B0CA69F-C657-447C-9CF5-BC181BF4195C}"/>
              </a:ext>
            </a:extLst>
          </p:cNvPr>
          <p:cNvSpPr/>
          <p:nvPr/>
        </p:nvSpPr>
        <p:spPr>
          <a:xfrm>
            <a:off x="1730477" y="5659849"/>
            <a:ext cx="8731045" cy="235974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20" name="矩形 19">
            <a:extLst>
              <a:ext uri="{FF2B5EF4-FFF2-40B4-BE49-F238E27FC236}">
                <a16:creationId xmlns:a16="http://schemas.microsoft.com/office/drawing/2014/main" id="{979569CB-EC1B-432B-8D64-1D83BA2E15B5}"/>
              </a:ext>
            </a:extLst>
          </p:cNvPr>
          <p:cNvSpPr/>
          <p:nvPr/>
        </p:nvSpPr>
        <p:spPr>
          <a:xfrm>
            <a:off x="6053781" y="5479334"/>
            <a:ext cx="64772" cy="235974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8" name="文字方塊 17">
            <a:extLst>
              <a:ext uri="{FF2B5EF4-FFF2-40B4-BE49-F238E27FC236}">
                <a16:creationId xmlns:a16="http://schemas.microsoft.com/office/drawing/2014/main" id="{BC848E1E-4A90-4CF1-88C8-E880835775AB}"/>
              </a:ext>
            </a:extLst>
          </p:cNvPr>
          <p:cNvSpPr txBox="1"/>
          <p:nvPr/>
        </p:nvSpPr>
        <p:spPr>
          <a:xfrm>
            <a:off x="5377639" y="5842007"/>
            <a:ext cx="14170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dirty="0">
                <a:solidFill>
                  <a:srgbClr val="FF0000"/>
                </a:solidFill>
              </a:rPr>
              <a:t>Current Time</a:t>
            </a:r>
            <a:endParaRPr lang="zh-TW" altLang="en-US" dirty="0">
              <a:solidFill>
                <a:srgbClr val="FF0000"/>
              </a:solidFill>
            </a:endParaRPr>
          </a:p>
        </p:txBody>
      </p:sp>
      <p:pic>
        <p:nvPicPr>
          <p:cNvPr id="22" name="圖片 21">
            <a:extLst>
              <a:ext uri="{FF2B5EF4-FFF2-40B4-BE49-F238E27FC236}">
                <a16:creationId xmlns:a16="http://schemas.microsoft.com/office/drawing/2014/main" id="{4D551AE7-8436-47AD-AE37-147549AA56A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55719" y="2689022"/>
            <a:ext cx="1480563" cy="2797686"/>
          </a:xfrm>
          <a:prstGeom prst="rect">
            <a:avLst/>
          </a:prstGeom>
        </p:spPr>
      </p:pic>
      <p:sp>
        <p:nvSpPr>
          <p:cNvPr id="26" name="文字方塊 25">
            <a:extLst>
              <a:ext uri="{FF2B5EF4-FFF2-40B4-BE49-F238E27FC236}">
                <a16:creationId xmlns:a16="http://schemas.microsoft.com/office/drawing/2014/main" id="{F847DB51-BFC6-47D5-A9AF-C060B7645B6C}"/>
              </a:ext>
            </a:extLst>
          </p:cNvPr>
          <p:cNvSpPr txBox="1"/>
          <p:nvPr/>
        </p:nvSpPr>
        <p:spPr>
          <a:xfrm>
            <a:off x="5164791" y="2305630"/>
            <a:ext cx="18427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dirty="0"/>
              <a:t>Interpolated Pose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80862673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DAF1966E-FD40-4A4A-B61B-C4DF7FA05F0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047BFA19-D45E-416B-A404-7AF2F3F270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58209" y="0"/>
            <a:ext cx="11167447" cy="2018806"/>
          </a:xfrm>
          <a:prstGeom prst="rect">
            <a:avLst/>
          </a:prstGeom>
          <a:ln w="9525">
            <a:solidFill>
              <a:srgbClr val="E1E1E1"/>
            </a:solidFill>
          </a:ln>
          <a:effectLst>
            <a:outerShdw blurRad="50800" dist="38100" dir="2700000" algn="tl" rotWithShape="0">
              <a:schemeClr val="bg1">
                <a:lumMod val="85000"/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3" name="Rectangle 12">
            <a:extLst>
              <a:ext uri="{FF2B5EF4-FFF2-40B4-BE49-F238E27FC236}">
                <a16:creationId xmlns:a16="http://schemas.microsoft.com/office/drawing/2014/main" id="{8E0105E7-23DB-4CF2-8258-FF47C7620F6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6928" y="0"/>
            <a:ext cx="11155680" cy="2011680"/>
          </a:xfrm>
          <a:prstGeom prst="rect">
            <a:avLst/>
          </a:pr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標題 1">
            <a:extLst>
              <a:ext uri="{FF2B5EF4-FFF2-40B4-BE49-F238E27FC236}">
                <a16:creationId xmlns:a16="http://schemas.microsoft.com/office/drawing/2014/main" id="{9AFE495D-C34F-48C8-9A2F-A0C74FDE8D30}"/>
              </a:ext>
            </a:extLst>
          </p:cNvPr>
          <p:cNvSpPr txBox="1">
            <a:spLocks/>
          </p:cNvSpPr>
          <p:nvPr/>
        </p:nvSpPr>
        <p:spPr>
          <a:xfrm>
            <a:off x="1115568" y="548640"/>
            <a:ext cx="10168128" cy="11795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756026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38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914400">
              <a:spcAft>
                <a:spcPts val="600"/>
              </a:spcAft>
            </a:pPr>
            <a:r>
              <a:rPr lang="en-US" altLang="zh-TW" sz="2400" b="1" dirty="0">
                <a:latin typeface="Gill Sans Nova" panose="020B0602020104020203" pitchFamily="34" charset="0"/>
              </a:rPr>
              <a:t>Animation</a:t>
            </a:r>
            <a:endParaRPr lang="en-US" altLang="zh-TW" sz="2300" b="1" dirty="0">
              <a:latin typeface="Gill Sans Nova" panose="020B0602020104020203" pitchFamily="34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074B4F7D-14B2-478B-8BF5-01E4E0C5D26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98834" y="758952"/>
            <a:ext cx="128016" cy="7040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0" name="文字方塊 9">
            <a:extLst>
              <a:ext uri="{FF2B5EF4-FFF2-40B4-BE49-F238E27FC236}">
                <a16:creationId xmlns:a16="http://schemas.microsoft.com/office/drawing/2014/main" id="{45F335C7-784B-450F-8843-CA2261B12C33}"/>
              </a:ext>
            </a:extLst>
          </p:cNvPr>
          <p:cNvSpPr txBox="1"/>
          <p:nvPr/>
        </p:nvSpPr>
        <p:spPr>
          <a:xfrm>
            <a:off x="558209" y="2565539"/>
            <a:ext cx="8669549" cy="46444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285750" indent="-28575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zh-TW" sz="2400" dirty="0">
                <a:latin typeface="Gill Sans Nova" panose="020B0602020104020203" pitchFamily="34" charset="0"/>
              </a:rPr>
              <a:t>How to get the interpolated pose?</a:t>
            </a:r>
          </a:p>
        </p:txBody>
      </p:sp>
      <p:sp>
        <p:nvSpPr>
          <p:cNvPr id="14" name="文字方塊 13">
            <a:extLst>
              <a:ext uri="{FF2B5EF4-FFF2-40B4-BE49-F238E27FC236}">
                <a16:creationId xmlns:a16="http://schemas.microsoft.com/office/drawing/2014/main" id="{C071FD79-3AE6-45CF-BF29-6A19D3243A75}"/>
              </a:ext>
            </a:extLst>
          </p:cNvPr>
          <p:cNvSpPr txBox="1"/>
          <p:nvPr/>
        </p:nvSpPr>
        <p:spPr>
          <a:xfrm>
            <a:off x="566928" y="3158419"/>
            <a:ext cx="6096000" cy="3707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742950" lvl="1" indent="-28575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zh-TW" sz="2000" dirty="0">
                <a:latin typeface="Gill Sans Nova" panose="020B0602020104020203" pitchFamily="34" charset="0"/>
              </a:rPr>
              <a:t>Interpolating Positions</a:t>
            </a:r>
            <a:r>
              <a:rPr lang="zh-TW" altLang="en-US" sz="2000" dirty="0">
                <a:latin typeface="Gill Sans Nova" panose="020B0602020104020203" pitchFamily="34" charset="0"/>
              </a:rPr>
              <a:t> </a:t>
            </a:r>
            <a:r>
              <a:rPr lang="en-US" altLang="zh-TW" sz="2000" dirty="0">
                <a:latin typeface="Gill Sans Nova" panose="020B0602020104020203" pitchFamily="34" charset="0"/>
              </a:rPr>
              <a:t>&amp;</a:t>
            </a:r>
            <a:r>
              <a:rPr lang="zh-TW" altLang="en-US" sz="2000" dirty="0">
                <a:latin typeface="Gill Sans Nova" panose="020B0602020104020203" pitchFamily="34" charset="0"/>
              </a:rPr>
              <a:t> </a:t>
            </a:r>
            <a:r>
              <a:rPr lang="en-US" altLang="zh-TW" sz="2000" dirty="0">
                <a:latin typeface="Gill Sans Nova" panose="020B0602020104020203" pitchFamily="34" charset="0"/>
              </a:rPr>
              <a:t>Scaling</a:t>
            </a:r>
          </a:p>
        </p:txBody>
      </p:sp>
      <p:sp>
        <p:nvSpPr>
          <p:cNvPr id="16" name="文字方塊 15">
            <a:extLst>
              <a:ext uri="{FF2B5EF4-FFF2-40B4-BE49-F238E27FC236}">
                <a16:creationId xmlns:a16="http://schemas.microsoft.com/office/drawing/2014/main" id="{3973781D-D308-4D69-962D-BB6BC566D062}"/>
              </a:ext>
            </a:extLst>
          </p:cNvPr>
          <p:cNvSpPr txBox="1"/>
          <p:nvPr/>
        </p:nvSpPr>
        <p:spPr>
          <a:xfrm>
            <a:off x="566928" y="4081324"/>
            <a:ext cx="6096000" cy="3707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742950" lvl="1" indent="-28575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zh-TW" sz="2000" dirty="0">
                <a:latin typeface="Gill Sans Nova" panose="020B0602020104020203" pitchFamily="34" charset="0"/>
              </a:rPr>
              <a:t>Interpolating </a:t>
            </a:r>
            <a:r>
              <a:rPr lang="en-US" altLang="zh-TW" sz="2000" b="1" dirty="0">
                <a:latin typeface="Gill Sans Nova" panose="020B0602020104020203" pitchFamily="34" charset="0"/>
              </a:rPr>
              <a:t>Rotations</a:t>
            </a:r>
          </a:p>
        </p:txBody>
      </p:sp>
      <p:sp>
        <p:nvSpPr>
          <p:cNvPr id="17" name="文字方塊 16">
            <a:extLst>
              <a:ext uri="{FF2B5EF4-FFF2-40B4-BE49-F238E27FC236}">
                <a16:creationId xmlns:a16="http://schemas.microsoft.com/office/drawing/2014/main" id="{56F09BDC-2044-4DBF-8A90-FC8415CEAC5E}"/>
              </a:ext>
            </a:extLst>
          </p:cNvPr>
          <p:cNvSpPr txBox="1"/>
          <p:nvPr/>
        </p:nvSpPr>
        <p:spPr>
          <a:xfrm>
            <a:off x="1412240" y="4452067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TW" sz="1800" b="1" dirty="0">
                <a:latin typeface="Gill Sans Nova" panose="020B0602020104020203" pitchFamily="34" charset="0"/>
              </a:rPr>
              <a:t>Spherical Linear </a:t>
            </a:r>
            <a:r>
              <a:rPr lang="en-US" altLang="zh-TW" b="1" dirty="0">
                <a:latin typeface="Gill Sans Nova" panose="020B0602020104020203" pitchFamily="34" charset="0"/>
              </a:rPr>
              <a:t>I</a:t>
            </a:r>
            <a:r>
              <a:rPr lang="en-US" altLang="zh-TW" sz="1800" b="1" dirty="0">
                <a:latin typeface="Gill Sans Nova" panose="020B0602020104020203" pitchFamily="34" charset="0"/>
              </a:rPr>
              <a:t>nterpolation (</a:t>
            </a:r>
            <a:r>
              <a:rPr lang="en-US" altLang="zh-TW" sz="1800" b="1" dirty="0" err="1">
                <a:latin typeface="Gill Sans Nova" panose="020B0602020104020203" pitchFamily="34" charset="0"/>
              </a:rPr>
              <a:t>Slerp</a:t>
            </a:r>
            <a:r>
              <a:rPr lang="en-US" altLang="zh-TW" sz="1800" b="1" dirty="0">
                <a:latin typeface="Gill Sans Nova" panose="020B0602020104020203" pitchFamily="34" charset="0"/>
              </a:rPr>
              <a:t>)</a:t>
            </a:r>
            <a:endParaRPr lang="zh-TW" altLang="en-US" b="1" dirty="0"/>
          </a:p>
        </p:txBody>
      </p:sp>
      <p:sp>
        <p:nvSpPr>
          <p:cNvPr id="18" name="文字方塊 17">
            <a:extLst>
              <a:ext uri="{FF2B5EF4-FFF2-40B4-BE49-F238E27FC236}">
                <a16:creationId xmlns:a16="http://schemas.microsoft.com/office/drawing/2014/main" id="{3B3C7540-D5A5-4F51-A931-2903F17E13F5}"/>
              </a:ext>
            </a:extLst>
          </p:cNvPr>
          <p:cNvSpPr txBox="1"/>
          <p:nvPr/>
        </p:nvSpPr>
        <p:spPr>
          <a:xfrm>
            <a:off x="1412240" y="3535882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TW" sz="1800" dirty="0">
                <a:latin typeface="Gill Sans Nova" panose="020B0602020104020203" pitchFamily="34" charset="0"/>
              </a:rPr>
              <a:t>Linear Interpolation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5498341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DAF1966E-FD40-4A4A-B61B-C4DF7FA05F0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047BFA19-D45E-416B-A404-7AF2F3F270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58209" y="0"/>
            <a:ext cx="11167447" cy="2018806"/>
          </a:xfrm>
          <a:prstGeom prst="rect">
            <a:avLst/>
          </a:prstGeom>
          <a:ln w="9525">
            <a:solidFill>
              <a:srgbClr val="E1E1E1"/>
            </a:solidFill>
          </a:ln>
          <a:effectLst>
            <a:outerShdw blurRad="50800" dist="38100" dir="2700000" algn="tl" rotWithShape="0">
              <a:schemeClr val="bg1">
                <a:lumMod val="85000"/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3" name="Rectangle 12">
            <a:extLst>
              <a:ext uri="{FF2B5EF4-FFF2-40B4-BE49-F238E27FC236}">
                <a16:creationId xmlns:a16="http://schemas.microsoft.com/office/drawing/2014/main" id="{8E0105E7-23DB-4CF2-8258-FF47C7620F6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6928" y="0"/>
            <a:ext cx="11155680" cy="2011680"/>
          </a:xfrm>
          <a:prstGeom prst="rect">
            <a:avLst/>
          </a:pr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標題 1">
            <a:extLst>
              <a:ext uri="{FF2B5EF4-FFF2-40B4-BE49-F238E27FC236}">
                <a16:creationId xmlns:a16="http://schemas.microsoft.com/office/drawing/2014/main" id="{9AFE495D-C34F-48C8-9A2F-A0C74FDE8D30}"/>
              </a:ext>
            </a:extLst>
          </p:cNvPr>
          <p:cNvSpPr txBox="1">
            <a:spLocks/>
          </p:cNvSpPr>
          <p:nvPr/>
        </p:nvSpPr>
        <p:spPr>
          <a:xfrm>
            <a:off x="1115568" y="548640"/>
            <a:ext cx="10168128" cy="11795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756026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38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914400">
              <a:spcAft>
                <a:spcPts val="600"/>
              </a:spcAft>
            </a:pPr>
            <a:r>
              <a:rPr lang="en-US" altLang="zh-TW" sz="2400" b="1" dirty="0">
                <a:latin typeface="Gill Sans Nova" panose="020B0602020104020203" pitchFamily="34" charset="0"/>
              </a:rPr>
              <a:t>Animation</a:t>
            </a:r>
            <a:endParaRPr lang="en-US" altLang="zh-TW" sz="2300" b="1" dirty="0">
              <a:latin typeface="Gill Sans Nova" panose="020B0602020104020203" pitchFamily="34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074B4F7D-14B2-478B-8BF5-01E4E0C5D26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98834" y="758952"/>
            <a:ext cx="128016" cy="7040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6" name="文字方塊 5">
            <a:extLst>
              <a:ext uri="{FF2B5EF4-FFF2-40B4-BE49-F238E27FC236}">
                <a16:creationId xmlns:a16="http://schemas.microsoft.com/office/drawing/2014/main" id="{57DDA1D2-AB31-4027-9250-27DC76D7FB74}"/>
              </a:ext>
            </a:extLst>
          </p:cNvPr>
          <p:cNvSpPr txBox="1"/>
          <p:nvPr/>
        </p:nvSpPr>
        <p:spPr>
          <a:xfrm>
            <a:off x="5638800" y="2959509"/>
            <a:ext cx="65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endParaRPr lang="zh-TW" altLang="en-US" dirty="0"/>
          </a:p>
        </p:txBody>
      </p:sp>
      <p:sp>
        <p:nvSpPr>
          <p:cNvPr id="19" name="文字方塊 18">
            <a:extLst>
              <a:ext uri="{FF2B5EF4-FFF2-40B4-BE49-F238E27FC236}">
                <a16:creationId xmlns:a16="http://schemas.microsoft.com/office/drawing/2014/main" id="{0D0CC0AE-3CD7-46AF-9C72-C644DD07F0F4}"/>
              </a:ext>
            </a:extLst>
          </p:cNvPr>
          <p:cNvSpPr txBox="1"/>
          <p:nvPr/>
        </p:nvSpPr>
        <p:spPr>
          <a:xfrm>
            <a:off x="558208" y="2533110"/>
            <a:ext cx="8723443" cy="4263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zh-TW" sz="2400" dirty="0">
                <a:latin typeface="Gill Sans Nova" panose="020B0602020104020203" pitchFamily="34" charset="0"/>
              </a:rPr>
              <a:t>Linear Interpolation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423CB08E-032B-444B-A3BB-FB4BBB0CD4A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04583" y="3236507"/>
            <a:ext cx="2952750" cy="3038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圖片 3">
            <a:extLst>
              <a:ext uri="{FF2B5EF4-FFF2-40B4-BE49-F238E27FC236}">
                <a16:creationId xmlns:a16="http://schemas.microsoft.com/office/drawing/2014/main" id="{0DD831D6-80DB-78AE-2988-281ADD2A252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18212" y="4455821"/>
            <a:ext cx="1848506" cy="5998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410729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DAF1966E-FD40-4A4A-B61B-C4DF7FA05F0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047BFA19-D45E-416B-A404-7AF2F3F270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58209" y="0"/>
            <a:ext cx="11167447" cy="2018806"/>
          </a:xfrm>
          <a:prstGeom prst="rect">
            <a:avLst/>
          </a:prstGeom>
          <a:ln w="9525">
            <a:solidFill>
              <a:srgbClr val="E1E1E1"/>
            </a:solidFill>
          </a:ln>
          <a:effectLst>
            <a:outerShdw blurRad="50800" dist="38100" dir="2700000" algn="tl" rotWithShape="0">
              <a:schemeClr val="bg1">
                <a:lumMod val="85000"/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3" name="Rectangle 12">
            <a:extLst>
              <a:ext uri="{FF2B5EF4-FFF2-40B4-BE49-F238E27FC236}">
                <a16:creationId xmlns:a16="http://schemas.microsoft.com/office/drawing/2014/main" id="{8E0105E7-23DB-4CF2-8258-FF47C7620F6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6928" y="0"/>
            <a:ext cx="11155680" cy="2011680"/>
          </a:xfrm>
          <a:prstGeom prst="rect">
            <a:avLst/>
          </a:pr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標題 1">
            <a:extLst>
              <a:ext uri="{FF2B5EF4-FFF2-40B4-BE49-F238E27FC236}">
                <a16:creationId xmlns:a16="http://schemas.microsoft.com/office/drawing/2014/main" id="{9AFE495D-C34F-48C8-9A2F-A0C74FDE8D30}"/>
              </a:ext>
            </a:extLst>
          </p:cNvPr>
          <p:cNvSpPr txBox="1">
            <a:spLocks/>
          </p:cNvSpPr>
          <p:nvPr/>
        </p:nvSpPr>
        <p:spPr>
          <a:xfrm>
            <a:off x="1115568" y="548640"/>
            <a:ext cx="10168128" cy="11795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756026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38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914400">
              <a:spcAft>
                <a:spcPts val="600"/>
              </a:spcAft>
            </a:pPr>
            <a:r>
              <a:rPr lang="en-US" altLang="zh-TW" sz="2400" b="1" dirty="0">
                <a:latin typeface="Gill Sans Nova" panose="020B0602020104020203" pitchFamily="34" charset="0"/>
              </a:rPr>
              <a:t>Animation</a:t>
            </a:r>
            <a:endParaRPr lang="en-US" altLang="zh-TW" sz="2300" b="1" dirty="0">
              <a:latin typeface="Gill Sans Nova" panose="020B0602020104020203" pitchFamily="34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074B4F7D-14B2-478B-8BF5-01E4E0C5D26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98834" y="758952"/>
            <a:ext cx="128016" cy="7040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6" name="文字方塊 5">
            <a:extLst>
              <a:ext uri="{FF2B5EF4-FFF2-40B4-BE49-F238E27FC236}">
                <a16:creationId xmlns:a16="http://schemas.microsoft.com/office/drawing/2014/main" id="{57DDA1D2-AB31-4027-9250-27DC76D7FB74}"/>
              </a:ext>
            </a:extLst>
          </p:cNvPr>
          <p:cNvSpPr txBox="1"/>
          <p:nvPr/>
        </p:nvSpPr>
        <p:spPr>
          <a:xfrm>
            <a:off x="5638800" y="2959509"/>
            <a:ext cx="65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endParaRPr lang="zh-TW" altLang="en-US" dirty="0"/>
          </a:p>
        </p:txBody>
      </p:sp>
      <p:sp>
        <p:nvSpPr>
          <p:cNvPr id="19" name="文字方塊 18">
            <a:extLst>
              <a:ext uri="{FF2B5EF4-FFF2-40B4-BE49-F238E27FC236}">
                <a16:creationId xmlns:a16="http://schemas.microsoft.com/office/drawing/2014/main" id="{0D0CC0AE-3CD7-46AF-9C72-C644DD07F0F4}"/>
              </a:ext>
            </a:extLst>
          </p:cNvPr>
          <p:cNvSpPr txBox="1"/>
          <p:nvPr/>
        </p:nvSpPr>
        <p:spPr>
          <a:xfrm>
            <a:off x="558208" y="2533110"/>
            <a:ext cx="8723443" cy="42556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zh-TW" sz="2400" dirty="0">
                <a:latin typeface="Gill Sans Nova" panose="020B0602020104020203" pitchFamily="34" charset="0"/>
              </a:rPr>
              <a:t>Spherical Linear Interpolation (</a:t>
            </a:r>
            <a:r>
              <a:rPr lang="en-US" altLang="zh-TW" sz="2400" dirty="0" err="1">
                <a:latin typeface="Gill Sans Nova" panose="020B0602020104020203" pitchFamily="34" charset="0"/>
              </a:rPr>
              <a:t>Slerp</a:t>
            </a:r>
            <a:r>
              <a:rPr lang="en-US" altLang="zh-TW" sz="2400" dirty="0">
                <a:latin typeface="Gill Sans Nova" panose="020B0602020104020203" pitchFamily="34" charset="0"/>
              </a:rPr>
              <a:t>)</a:t>
            </a:r>
            <a:endParaRPr lang="zh-TW" altLang="en-US" sz="2400" dirty="0">
              <a:latin typeface="Gill Sans Nova" panose="020B0602020104020203" pitchFamily="34" charset="0"/>
            </a:endParaRPr>
          </a:p>
        </p:txBody>
      </p:sp>
      <p:sp>
        <p:nvSpPr>
          <p:cNvPr id="10" name="文字方塊 9">
            <a:extLst>
              <a:ext uri="{FF2B5EF4-FFF2-40B4-BE49-F238E27FC236}">
                <a16:creationId xmlns:a16="http://schemas.microsoft.com/office/drawing/2014/main" id="{8271E32E-4D02-4A91-9491-C1434A6108C3}"/>
              </a:ext>
            </a:extLst>
          </p:cNvPr>
          <p:cNvSpPr txBox="1"/>
          <p:nvPr/>
        </p:nvSpPr>
        <p:spPr>
          <a:xfrm>
            <a:off x="566928" y="3060221"/>
            <a:ext cx="7026568" cy="3707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742950" lvl="1" indent="-28575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zh-TW" sz="2000" dirty="0">
                <a:latin typeface="Gill Sans Nova" panose="020B0602020104020203" pitchFamily="34" charset="0"/>
                <a:hlinkClick r:id="rId3"/>
              </a:rPr>
              <a:t>Quaternion</a:t>
            </a:r>
            <a:endParaRPr lang="en-US" altLang="zh-TW" sz="2000" dirty="0">
              <a:latin typeface="Gill Sans Nova" panose="020B0602020104020203" pitchFamily="34" charset="0"/>
            </a:endParaRPr>
          </a:p>
        </p:txBody>
      </p:sp>
      <p:sp>
        <p:nvSpPr>
          <p:cNvPr id="16" name="文字方塊 15">
            <a:extLst>
              <a:ext uri="{FF2B5EF4-FFF2-40B4-BE49-F238E27FC236}">
                <a16:creationId xmlns:a16="http://schemas.microsoft.com/office/drawing/2014/main" id="{AB986793-775A-4A5A-897F-FDF386152B8E}"/>
              </a:ext>
            </a:extLst>
          </p:cNvPr>
          <p:cNvSpPr txBox="1"/>
          <p:nvPr/>
        </p:nvSpPr>
        <p:spPr>
          <a:xfrm>
            <a:off x="1361622" y="3416476"/>
            <a:ext cx="10169732" cy="17134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TW" dirty="0">
                <a:latin typeface="Gill Sans Nova" panose="020B0602020104020203" pitchFamily="34" charset="0"/>
              </a:rPr>
              <a:t>a + bi + </a:t>
            </a:r>
            <a:r>
              <a:rPr lang="en-US" altLang="zh-TW" dirty="0" err="1">
                <a:latin typeface="Gill Sans Nova" panose="020B0602020104020203" pitchFamily="34" charset="0"/>
              </a:rPr>
              <a:t>cj</a:t>
            </a:r>
            <a:r>
              <a:rPr lang="en-US" altLang="zh-TW" dirty="0">
                <a:latin typeface="Gill Sans Nova" panose="020B0602020104020203" pitchFamily="34" charset="0"/>
              </a:rPr>
              <a:t> + dk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TW" dirty="0"/>
              <a:t>representing spatial orientations and rotations of elements in 3-d space</a:t>
            </a:r>
            <a:endParaRPr lang="en-US" altLang="zh-TW" dirty="0">
              <a:latin typeface="Gill Sans Nova" panose="020B0602020104020203" pitchFamily="34" charset="0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TW" dirty="0">
                <a:latin typeface="Gill Sans Nova" panose="020B0602020104020203" pitchFamily="34" charset="0"/>
              </a:rPr>
              <a:t>Prevent from </a:t>
            </a:r>
            <a:r>
              <a:rPr lang="en-US" altLang="zh-TW" b="1" dirty="0">
                <a:latin typeface="Gill Sans Nova" panose="020B0602020104020203" pitchFamily="34" charset="0"/>
                <a:hlinkClick r:id="rId4"/>
              </a:rPr>
              <a:t>Gimbal lock</a:t>
            </a:r>
            <a:r>
              <a:rPr lang="zh-TW" altLang="en-US" b="1" dirty="0">
                <a:latin typeface="Gill Sans Nova" panose="020B0602020104020203" pitchFamily="34" charset="0"/>
                <a:hlinkClick r:id="rId4"/>
              </a:rPr>
              <a:t> </a:t>
            </a:r>
            <a:r>
              <a:rPr lang="en-US" altLang="zh-TW" dirty="0">
                <a:latin typeface="Gill Sans Nova" panose="020B0602020104020203" pitchFamily="34" charset="0"/>
              </a:rPr>
              <a:t>problem of</a:t>
            </a:r>
            <a:r>
              <a:rPr lang="zh-TW" altLang="en-US" dirty="0">
                <a:latin typeface="Gill Sans Nova" panose="020B0602020104020203" pitchFamily="34" charset="0"/>
              </a:rPr>
              <a:t> </a:t>
            </a:r>
            <a:r>
              <a:rPr lang="en-US" altLang="zh-TW" b="1" dirty="0">
                <a:latin typeface="Gill Sans Nova" panose="020B0602020104020203" pitchFamily="34" charset="0"/>
                <a:hlinkClick r:id="rId5"/>
              </a:rPr>
              <a:t>Euler Rotation</a:t>
            </a:r>
            <a:endParaRPr lang="en-US" altLang="zh-TW" b="1" dirty="0">
              <a:latin typeface="Gill Sans Nova" panose="020B0602020104020203" pitchFamily="34" charset="0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TW" dirty="0">
                <a:latin typeface="Gill Sans Nova" panose="020B0602020104020203" pitchFamily="34" charset="0"/>
              </a:rPr>
              <a:t>Good for rotation interpolation</a:t>
            </a:r>
            <a:r>
              <a:rPr lang="zh-TW" altLang="en-US" dirty="0">
                <a:latin typeface="Gill Sans Nova" panose="020B0602020104020203" pitchFamily="34" charset="0"/>
              </a:rPr>
              <a:t> </a:t>
            </a:r>
            <a:r>
              <a:rPr lang="en-US" altLang="zh-TW" dirty="0">
                <a:latin typeface="Gill Sans Nova" panose="020B0602020104020203" pitchFamily="34" charset="0"/>
              </a:rPr>
              <a:t>in 3-d space</a:t>
            </a:r>
            <a:endParaRPr lang="en-US" altLang="zh-TW" dirty="0"/>
          </a:p>
        </p:txBody>
      </p:sp>
      <p:sp>
        <p:nvSpPr>
          <p:cNvPr id="14" name="文字方塊 13">
            <a:extLst>
              <a:ext uri="{FF2B5EF4-FFF2-40B4-BE49-F238E27FC236}">
                <a16:creationId xmlns:a16="http://schemas.microsoft.com/office/drawing/2014/main" id="{B2F0A75F-BF7B-4108-8361-F7D20C6D3D78}"/>
              </a:ext>
            </a:extLst>
          </p:cNvPr>
          <p:cNvSpPr txBox="1"/>
          <p:nvPr/>
        </p:nvSpPr>
        <p:spPr>
          <a:xfrm>
            <a:off x="0" y="6391637"/>
            <a:ext cx="6096000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TW" sz="1200" dirty="0">
                <a:hlinkClick r:id="rId6"/>
              </a:rPr>
              <a:t>Euler vs Quaternion - What's the difference?</a:t>
            </a:r>
            <a:endParaRPr lang="en-US" altLang="zh-TW" sz="1200" dirty="0">
              <a:hlinkClick r:id="rId7"/>
            </a:endParaRPr>
          </a:p>
          <a:p>
            <a:r>
              <a:rPr lang="zh-TW" altLang="en-US" sz="1200" dirty="0">
                <a:hlinkClick r:id="rId7"/>
              </a:rPr>
              <a:t>https://www.youtube.com/watch?v=zjMuIxRvygQ</a:t>
            </a:r>
            <a:endParaRPr lang="en-US" altLang="zh-TW" sz="1200" dirty="0"/>
          </a:p>
          <a:p>
            <a:endParaRPr lang="en-US" altLang="zh-TW" sz="1200" dirty="0"/>
          </a:p>
          <a:p>
            <a:endParaRPr lang="zh-TW" altLang="en-US" sz="1200" dirty="0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9B8201C1-1589-BF40-86D1-88F3C1D14A8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97369" y="2071019"/>
            <a:ext cx="2604054" cy="27159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圖片 3">
            <a:extLst>
              <a:ext uri="{FF2B5EF4-FFF2-40B4-BE49-F238E27FC236}">
                <a16:creationId xmlns:a16="http://schemas.microsoft.com/office/drawing/2014/main" id="{5BCC8BC1-690F-9C03-98D7-651A2CFEF9BA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92369" y="4431066"/>
            <a:ext cx="2014054" cy="1742026"/>
          </a:xfrm>
          <a:prstGeom prst="rect">
            <a:avLst/>
          </a:prstGeom>
        </p:spPr>
      </p:pic>
      <p:sp>
        <p:nvSpPr>
          <p:cNvPr id="17" name="文字方塊 16">
            <a:extLst>
              <a:ext uri="{FF2B5EF4-FFF2-40B4-BE49-F238E27FC236}">
                <a16:creationId xmlns:a16="http://schemas.microsoft.com/office/drawing/2014/main" id="{C5024B70-2AE7-F76B-AB13-DC4BEDFA97A1}"/>
              </a:ext>
            </a:extLst>
          </p:cNvPr>
          <p:cNvSpPr txBox="1"/>
          <p:nvPr/>
        </p:nvSpPr>
        <p:spPr>
          <a:xfrm>
            <a:off x="9281651" y="6227400"/>
            <a:ext cx="2697481" cy="3707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>
              <a:lnSpc>
                <a:spcPct val="90000"/>
              </a:lnSpc>
              <a:spcAft>
                <a:spcPts val="600"/>
              </a:spcAft>
            </a:pPr>
            <a:r>
              <a:rPr lang="en-US" altLang="zh-TW" sz="2000" dirty="0">
                <a:latin typeface="Gill Sans Nova" panose="020B0602020104020203" pitchFamily="34" charset="0"/>
              </a:rPr>
              <a:t>Gimbal Lock</a:t>
            </a:r>
          </a:p>
        </p:txBody>
      </p:sp>
    </p:spTree>
    <p:extLst>
      <p:ext uri="{BB962C8B-B14F-4D97-AF65-F5344CB8AC3E}">
        <p14:creationId xmlns:p14="http://schemas.microsoft.com/office/powerpoint/2010/main" val="258003558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DAF1966E-FD40-4A4A-B61B-C4DF7FA05F0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047BFA19-D45E-416B-A404-7AF2F3F270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58209" y="0"/>
            <a:ext cx="11167447" cy="2018806"/>
          </a:xfrm>
          <a:prstGeom prst="rect">
            <a:avLst/>
          </a:prstGeom>
          <a:ln w="9525">
            <a:solidFill>
              <a:srgbClr val="E1E1E1"/>
            </a:solidFill>
          </a:ln>
          <a:effectLst>
            <a:outerShdw blurRad="50800" dist="38100" dir="2700000" algn="tl" rotWithShape="0">
              <a:schemeClr val="bg1">
                <a:lumMod val="85000"/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3" name="Rectangle 12">
            <a:extLst>
              <a:ext uri="{FF2B5EF4-FFF2-40B4-BE49-F238E27FC236}">
                <a16:creationId xmlns:a16="http://schemas.microsoft.com/office/drawing/2014/main" id="{8E0105E7-23DB-4CF2-8258-FF47C7620F6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6928" y="0"/>
            <a:ext cx="11155680" cy="2011680"/>
          </a:xfrm>
          <a:prstGeom prst="rect">
            <a:avLst/>
          </a:pr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標題 1">
            <a:extLst>
              <a:ext uri="{FF2B5EF4-FFF2-40B4-BE49-F238E27FC236}">
                <a16:creationId xmlns:a16="http://schemas.microsoft.com/office/drawing/2014/main" id="{9AFE495D-C34F-48C8-9A2F-A0C74FDE8D30}"/>
              </a:ext>
            </a:extLst>
          </p:cNvPr>
          <p:cNvSpPr txBox="1">
            <a:spLocks/>
          </p:cNvSpPr>
          <p:nvPr/>
        </p:nvSpPr>
        <p:spPr>
          <a:xfrm>
            <a:off x="1115568" y="548640"/>
            <a:ext cx="10168128" cy="11795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756026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38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914400">
              <a:spcAft>
                <a:spcPts val="600"/>
              </a:spcAft>
            </a:pPr>
            <a:r>
              <a:rPr lang="en-US" altLang="zh-TW" sz="2400" b="1" dirty="0">
                <a:latin typeface="Gill Sans Nova" panose="020B0602020104020203" pitchFamily="34" charset="0"/>
              </a:rPr>
              <a:t>Animation</a:t>
            </a:r>
            <a:endParaRPr lang="en-US" altLang="zh-TW" sz="2300" b="1" dirty="0">
              <a:latin typeface="Gill Sans Nova" panose="020B0602020104020203" pitchFamily="34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074B4F7D-14B2-478B-8BF5-01E4E0C5D26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98834" y="758952"/>
            <a:ext cx="128016" cy="7040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6" name="文字方塊 5">
            <a:extLst>
              <a:ext uri="{FF2B5EF4-FFF2-40B4-BE49-F238E27FC236}">
                <a16:creationId xmlns:a16="http://schemas.microsoft.com/office/drawing/2014/main" id="{57DDA1D2-AB31-4027-9250-27DC76D7FB74}"/>
              </a:ext>
            </a:extLst>
          </p:cNvPr>
          <p:cNvSpPr txBox="1"/>
          <p:nvPr/>
        </p:nvSpPr>
        <p:spPr>
          <a:xfrm>
            <a:off x="5638800" y="2959509"/>
            <a:ext cx="65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endParaRPr lang="zh-TW" altLang="en-US" dirty="0"/>
          </a:p>
        </p:txBody>
      </p:sp>
      <p:sp>
        <p:nvSpPr>
          <p:cNvPr id="19" name="文字方塊 18">
            <a:extLst>
              <a:ext uri="{FF2B5EF4-FFF2-40B4-BE49-F238E27FC236}">
                <a16:creationId xmlns:a16="http://schemas.microsoft.com/office/drawing/2014/main" id="{0D0CC0AE-3CD7-46AF-9C72-C644DD07F0F4}"/>
              </a:ext>
            </a:extLst>
          </p:cNvPr>
          <p:cNvSpPr txBox="1"/>
          <p:nvPr/>
        </p:nvSpPr>
        <p:spPr>
          <a:xfrm>
            <a:off x="558208" y="2533110"/>
            <a:ext cx="8723443" cy="42556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zh-TW" sz="2400" dirty="0">
                <a:latin typeface="Gill Sans Nova" panose="020B0602020104020203" pitchFamily="34" charset="0"/>
                <a:hlinkClick r:id="rId3"/>
              </a:rPr>
              <a:t>Spherical Linear Interpolation (</a:t>
            </a:r>
            <a:r>
              <a:rPr lang="en-US" altLang="zh-TW" sz="2400" dirty="0" err="1">
                <a:latin typeface="Gill Sans Nova" panose="020B0602020104020203" pitchFamily="34" charset="0"/>
                <a:hlinkClick r:id="rId3"/>
              </a:rPr>
              <a:t>Slerp</a:t>
            </a:r>
            <a:r>
              <a:rPr lang="en-US" altLang="zh-TW" sz="2400" dirty="0">
                <a:latin typeface="Gill Sans Nova" panose="020B0602020104020203" pitchFamily="34" charset="0"/>
                <a:hlinkClick r:id="rId3"/>
              </a:rPr>
              <a:t>)</a:t>
            </a:r>
            <a:endParaRPr lang="zh-TW" altLang="en-US" sz="2400" dirty="0">
              <a:latin typeface="Gill Sans Nova" panose="020B0602020104020203" pitchFamily="34" charset="0"/>
            </a:endParaRPr>
          </a:p>
        </p:txBody>
      </p:sp>
      <p:pic>
        <p:nvPicPr>
          <p:cNvPr id="1026" name="Picture 2" descr="Slerp">
            <a:extLst>
              <a:ext uri="{FF2B5EF4-FFF2-40B4-BE49-F238E27FC236}">
                <a16:creationId xmlns:a16="http://schemas.microsoft.com/office/drawing/2014/main" id="{10229C4E-191B-8182-8756-4382A9396C2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91482" y="3621493"/>
            <a:ext cx="2409036" cy="23806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8643973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7" name="Rectangle 20">
            <a:extLst>
              <a:ext uri="{FF2B5EF4-FFF2-40B4-BE49-F238E27FC236}">
                <a16:creationId xmlns:a16="http://schemas.microsoft.com/office/drawing/2014/main" id="{5463EB0A-3D7C-4AA5-BFA5-8EE5B4BA56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標題 1">
            <a:extLst>
              <a:ext uri="{FF2B5EF4-FFF2-40B4-BE49-F238E27FC236}">
                <a16:creationId xmlns:a16="http://schemas.microsoft.com/office/drawing/2014/main" id="{A754070F-E7E8-4AB4-B693-E2CC8DA9F1F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78651" y="1122363"/>
            <a:ext cx="11034695" cy="3174690"/>
          </a:xfrm>
        </p:spPr>
        <p:txBody>
          <a:bodyPr>
            <a:normAutofit/>
          </a:bodyPr>
          <a:lstStyle/>
          <a:p>
            <a:pPr algn="l"/>
            <a:r>
              <a:rPr lang="en-US" altLang="zh-TW" sz="4961" b="1" dirty="0">
                <a:latin typeface="Gill Sans Nova" panose="020B0602020104020203" pitchFamily="34" charset="0"/>
              </a:rPr>
              <a:t>Skinning</a:t>
            </a:r>
            <a:endParaRPr lang="zh-TW" altLang="en-US" sz="4961" b="1" dirty="0">
              <a:latin typeface="Gill Sans Nova" panose="020B0602020104020203" pitchFamily="34" charset="0"/>
            </a:endParaRPr>
          </a:p>
        </p:txBody>
      </p:sp>
      <p:sp>
        <p:nvSpPr>
          <p:cNvPr id="28" name="Rectangle 22">
            <a:extLst>
              <a:ext uri="{FF2B5EF4-FFF2-40B4-BE49-F238E27FC236}">
                <a16:creationId xmlns:a16="http://schemas.microsoft.com/office/drawing/2014/main" id="{7945AD00-F967-454D-A4B2-39ABA5C88C2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857544" y="346791"/>
            <a:ext cx="146304" cy="7040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9" name="Rectangle 24">
            <a:extLst>
              <a:ext uri="{FF2B5EF4-FFF2-40B4-BE49-F238E27FC236}">
                <a16:creationId xmlns:a16="http://schemas.microsoft.com/office/drawing/2014/main" id="{E9BC5B79-B912-427C-8219-E3E50943FCD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578652" y="4501201"/>
            <a:ext cx="11034696" cy="18288"/>
          </a:xfrm>
          <a:prstGeom prst="rect">
            <a:avLst/>
          </a:prstGeom>
          <a:solidFill>
            <a:srgbClr val="D5D5D5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201460750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DAF1966E-FD40-4A4A-B61B-C4DF7FA05F0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047BFA19-D45E-416B-A404-7AF2F3F270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58209" y="0"/>
            <a:ext cx="11167447" cy="2018806"/>
          </a:xfrm>
          <a:prstGeom prst="rect">
            <a:avLst/>
          </a:prstGeom>
          <a:ln w="9525">
            <a:solidFill>
              <a:srgbClr val="E1E1E1"/>
            </a:solidFill>
          </a:ln>
          <a:effectLst>
            <a:outerShdw blurRad="50800" dist="38100" dir="2700000" algn="tl" rotWithShape="0">
              <a:schemeClr val="bg1">
                <a:lumMod val="85000"/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3" name="Rectangle 12">
            <a:extLst>
              <a:ext uri="{FF2B5EF4-FFF2-40B4-BE49-F238E27FC236}">
                <a16:creationId xmlns:a16="http://schemas.microsoft.com/office/drawing/2014/main" id="{8E0105E7-23DB-4CF2-8258-FF47C7620F6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6928" y="0"/>
            <a:ext cx="11155680" cy="2011680"/>
          </a:xfrm>
          <a:prstGeom prst="rect">
            <a:avLst/>
          </a:pr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標題 1">
            <a:extLst>
              <a:ext uri="{FF2B5EF4-FFF2-40B4-BE49-F238E27FC236}">
                <a16:creationId xmlns:a16="http://schemas.microsoft.com/office/drawing/2014/main" id="{9AFE495D-C34F-48C8-9A2F-A0C74FDE8D30}"/>
              </a:ext>
            </a:extLst>
          </p:cNvPr>
          <p:cNvSpPr txBox="1">
            <a:spLocks/>
          </p:cNvSpPr>
          <p:nvPr/>
        </p:nvSpPr>
        <p:spPr>
          <a:xfrm>
            <a:off x="1115568" y="548640"/>
            <a:ext cx="10168128" cy="11795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756026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38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914400">
              <a:spcAft>
                <a:spcPts val="600"/>
              </a:spcAft>
            </a:pPr>
            <a:r>
              <a:rPr lang="en-US" altLang="zh-TW" sz="2400" b="1" dirty="0">
                <a:latin typeface="Gill Sans Nova" panose="020B0602020104020203" pitchFamily="34" charset="0"/>
              </a:rPr>
              <a:t>Skinning</a:t>
            </a:r>
            <a:endParaRPr lang="en-US" altLang="zh-TW" sz="2300" b="1" dirty="0">
              <a:latin typeface="Gill Sans Nova" panose="020B0602020104020203" pitchFamily="34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074B4F7D-14B2-478B-8BF5-01E4E0C5D26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98834" y="758952"/>
            <a:ext cx="128016" cy="7040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4" name="文字方塊 3">
            <a:extLst>
              <a:ext uri="{FF2B5EF4-FFF2-40B4-BE49-F238E27FC236}">
                <a16:creationId xmlns:a16="http://schemas.microsoft.com/office/drawing/2014/main" id="{26A4CAC4-A2AF-4415-BB5F-792989D43D3D}"/>
              </a:ext>
            </a:extLst>
          </p:cNvPr>
          <p:cNvSpPr txBox="1"/>
          <p:nvPr/>
        </p:nvSpPr>
        <p:spPr>
          <a:xfrm>
            <a:off x="558209" y="2590186"/>
            <a:ext cx="10242313" cy="403563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/>
          <a:p>
            <a:pPr marL="285750" indent="-28575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zh-TW" sz="2400" dirty="0">
                <a:latin typeface="Gill Sans Nova" panose="020B0602020104020203" pitchFamily="34" charset="0"/>
              </a:rPr>
              <a:t>How to bind skin vertices to bones?</a:t>
            </a:r>
          </a:p>
        </p:txBody>
      </p:sp>
      <p:sp>
        <p:nvSpPr>
          <p:cNvPr id="12" name="文字方塊 11">
            <a:extLst>
              <a:ext uri="{FF2B5EF4-FFF2-40B4-BE49-F238E27FC236}">
                <a16:creationId xmlns:a16="http://schemas.microsoft.com/office/drawing/2014/main" id="{E18A1D99-3196-4554-94B0-4AB09029864F}"/>
              </a:ext>
            </a:extLst>
          </p:cNvPr>
          <p:cNvSpPr txBox="1"/>
          <p:nvPr/>
        </p:nvSpPr>
        <p:spPr>
          <a:xfrm>
            <a:off x="1116418" y="3113018"/>
            <a:ext cx="10242313" cy="40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285750" indent="-28575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zh-TW" sz="2000" dirty="0">
                <a:latin typeface="Gill Sans Nova" panose="020B0602020104020203" pitchFamily="34" charset="0"/>
              </a:rPr>
              <a:t>Assign a weight for each vertex for each bone.</a:t>
            </a:r>
          </a:p>
        </p:txBody>
      </p:sp>
      <p:sp>
        <p:nvSpPr>
          <p:cNvPr id="19" name="文字方塊 18">
            <a:extLst>
              <a:ext uri="{FF2B5EF4-FFF2-40B4-BE49-F238E27FC236}">
                <a16:creationId xmlns:a16="http://schemas.microsoft.com/office/drawing/2014/main" id="{3E0381BA-6635-4CD4-A13C-AD32013E70BD}"/>
              </a:ext>
            </a:extLst>
          </p:cNvPr>
          <p:cNvSpPr txBox="1"/>
          <p:nvPr/>
        </p:nvSpPr>
        <p:spPr>
          <a:xfrm>
            <a:off x="1115568" y="3635850"/>
            <a:ext cx="10242313" cy="40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285750" indent="-28575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zh-TW" sz="2000" dirty="0">
                <a:latin typeface="Gill Sans Nova" panose="020B0602020104020203" pitchFamily="34" charset="0"/>
              </a:rPr>
              <a:t>Limit the number of bones that influences a vertex.</a:t>
            </a:r>
          </a:p>
        </p:txBody>
      </p:sp>
      <p:grpSp>
        <p:nvGrpSpPr>
          <p:cNvPr id="2" name="群組 1">
            <a:extLst>
              <a:ext uri="{FF2B5EF4-FFF2-40B4-BE49-F238E27FC236}">
                <a16:creationId xmlns:a16="http://schemas.microsoft.com/office/drawing/2014/main" id="{1BAE4DA7-5540-C5C7-046E-B160835CCFD1}"/>
              </a:ext>
            </a:extLst>
          </p:cNvPr>
          <p:cNvGrpSpPr/>
          <p:nvPr/>
        </p:nvGrpSpPr>
        <p:grpSpPr>
          <a:xfrm>
            <a:off x="8495314" y="2519507"/>
            <a:ext cx="2305208" cy="3837791"/>
            <a:chOff x="8495314" y="2519507"/>
            <a:chExt cx="2305208" cy="3837791"/>
          </a:xfrm>
        </p:grpSpPr>
        <p:pic>
          <p:nvPicPr>
            <p:cNvPr id="8" name="圖片 7">
              <a:extLst>
                <a:ext uri="{FF2B5EF4-FFF2-40B4-BE49-F238E27FC236}">
                  <a16:creationId xmlns:a16="http://schemas.microsoft.com/office/drawing/2014/main" id="{895EA140-09D1-43D4-8D55-C3F9197D808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495314" y="2519507"/>
              <a:ext cx="2305208" cy="3837791"/>
            </a:xfrm>
            <a:prstGeom prst="rect">
              <a:avLst/>
            </a:prstGeom>
          </p:spPr>
        </p:pic>
        <p:sp>
          <p:nvSpPr>
            <p:cNvPr id="5" name="箭號: 向左 4">
              <a:extLst>
                <a:ext uri="{FF2B5EF4-FFF2-40B4-BE49-F238E27FC236}">
                  <a16:creationId xmlns:a16="http://schemas.microsoft.com/office/drawing/2014/main" id="{9D606E9A-8A9B-4769-B947-005FF0927792}"/>
                </a:ext>
              </a:extLst>
            </p:cNvPr>
            <p:cNvSpPr/>
            <p:nvPr/>
          </p:nvSpPr>
          <p:spPr>
            <a:xfrm rot="18714291">
              <a:off x="9805165" y="3627059"/>
              <a:ext cx="430138" cy="124915"/>
            </a:xfrm>
            <a:prstGeom prst="leftArrow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37729991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DAF1966E-FD40-4A4A-B61B-C4DF7FA05F0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047BFA19-D45E-416B-A404-7AF2F3F270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58209" y="0"/>
            <a:ext cx="11167447" cy="2018806"/>
          </a:xfrm>
          <a:prstGeom prst="rect">
            <a:avLst/>
          </a:prstGeom>
          <a:ln w="9525">
            <a:solidFill>
              <a:srgbClr val="E1E1E1"/>
            </a:solidFill>
          </a:ln>
          <a:effectLst>
            <a:outerShdw blurRad="50800" dist="38100" dir="2700000" algn="tl" rotWithShape="0">
              <a:schemeClr val="bg1">
                <a:lumMod val="85000"/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3" name="Rectangle 12">
            <a:extLst>
              <a:ext uri="{FF2B5EF4-FFF2-40B4-BE49-F238E27FC236}">
                <a16:creationId xmlns:a16="http://schemas.microsoft.com/office/drawing/2014/main" id="{8E0105E7-23DB-4CF2-8258-FF47C7620F6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6928" y="0"/>
            <a:ext cx="11155680" cy="2011680"/>
          </a:xfrm>
          <a:prstGeom prst="rect">
            <a:avLst/>
          </a:pr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標題 1">
            <a:extLst>
              <a:ext uri="{FF2B5EF4-FFF2-40B4-BE49-F238E27FC236}">
                <a16:creationId xmlns:a16="http://schemas.microsoft.com/office/drawing/2014/main" id="{9AFE495D-C34F-48C8-9A2F-A0C74FDE8D30}"/>
              </a:ext>
            </a:extLst>
          </p:cNvPr>
          <p:cNvSpPr txBox="1">
            <a:spLocks/>
          </p:cNvSpPr>
          <p:nvPr/>
        </p:nvSpPr>
        <p:spPr>
          <a:xfrm>
            <a:off x="1115568" y="548640"/>
            <a:ext cx="10168128" cy="11795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756026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38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914400">
              <a:spcAft>
                <a:spcPts val="600"/>
              </a:spcAft>
            </a:pPr>
            <a:r>
              <a:rPr lang="en-US" altLang="zh-TW" sz="2400" b="1" dirty="0">
                <a:latin typeface="Gill Sans Nova" panose="020B0602020104020203" pitchFamily="34" charset="0"/>
              </a:rPr>
              <a:t>Skinning</a:t>
            </a:r>
            <a:endParaRPr lang="en-US" altLang="zh-TW" sz="2300" b="1" dirty="0">
              <a:latin typeface="Gill Sans Nova" panose="020B0602020104020203" pitchFamily="34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074B4F7D-14B2-478B-8BF5-01E4E0C5D26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98834" y="758952"/>
            <a:ext cx="128016" cy="7040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4" name="文字方塊 3">
            <a:extLst>
              <a:ext uri="{FF2B5EF4-FFF2-40B4-BE49-F238E27FC236}">
                <a16:creationId xmlns:a16="http://schemas.microsoft.com/office/drawing/2014/main" id="{26A4CAC4-A2AF-4415-BB5F-792989D43D3D}"/>
              </a:ext>
            </a:extLst>
          </p:cNvPr>
          <p:cNvSpPr txBox="1"/>
          <p:nvPr/>
        </p:nvSpPr>
        <p:spPr>
          <a:xfrm>
            <a:off x="558209" y="2590186"/>
            <a:ext cx="10242313" cy="403563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/>
          <a:p>
            <a:pPr marL="285750" indent="-28575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zh-TW" sz="2400" dirty="0">
                <a:latin typeface="Gill Sans Nova" panose="020B0602020104020203" pitchFamily="34" charset="0"/>
              </a:rPr>
              <a:t>How to compute vertex positions in vertex shader?</a:t>
            </a:r>
          </a:p>
        </p:txBody>
      </p:sp>
      <p:sp>
        <p:nvSpPr>
          <p:cNvPr id="10" name="文字方塊 9">
            <a:extLst>
              <a:ext uri="{FF2B5EF4-FFF2-40B4-BE49-F238E27FC236}">
                <a16:creationId xmlns:a16="http://schemas.microsoft.com/office/drawing/2014/main" id="{763642F1-B885-4B40-9F26-B7A2A78B897D}"/>
              </a:ext>
            </a:extLst>
          </p:cNvPr>
          <p:cNvSpPr txBox="1"/>
          <p:nvPr/>
        </p:nvSpPr>
        <p:spPr>
          <a:xfrm>
            <a:off x="1115568" y="3126328"/>
            <a:ext cx="10242313" cy="40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285750" indent="-28575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zh-TW" sz="2000" dirty="0">
                <a:latin typeface="Gill Sans Nova" panose="020B0602020104020203" pitchFamily="34" charset="0"/>
              </a:rPr>
              <a:t>Linear Blending Skinning (LBS)</a:t>
            </a:r>
          </a:p>
        </p:txBody>
      </p:sp>
      <p:pic>
        <p:nvPicPr>
          <p:cNvPr id="6" name="圖片 5">
            <a:extLst>
              <a:ext uri="{FF2B5EF4-FFF2-40B4-BE49-F238E27FC236}">
                <a16:creationId xmlns:a16="http://schemas.microsoft.com/office/drawing/2014/main" id="{104D577C-81E9-4186-8585-861EF14C9C7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72123" y="4101271"/>
            <a:ext cx="4847754" cy="991839"/>
          </a:xfrm>
          <a:prstGeom prst="rect">
            <a:avLst/>
          </a:prstGeom>
        </p:spPr>
      </p:pic>
      <p:sp>
        <p:nvSpPr>
          <p:cNvPr id="16" name="文字方塊 15">
            <a:extLst>
              <a:ext uri="{FF2B5EF4-FFF2-40B4-BE49-F238E27FC236}">
                <a16:creationId xmlns:a16="http://schemas.microsoft.com/office/drawing/2014/main" id="{5B7673FE-AF24-4A92-B7F0-8C6EACC43444}"/>
              </a:ext>
            </a:extLst>
          </p:cNvPr>
          <p:cNvSpPr txBox="1"/>
          <p:nvPr/>
        </p:nvSpPr>
        <p:spPr>
          <a:xfrm>
            <a:off x="0" y="6508791"/>
            <a:ext cx="8904953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TW" altLang="en-US" sz="1200" dirty="0">
                <a:hlinkClick r:id="rId4"/>
              </a:rPr>
              <a:t>http://graphics.cs.cmu.edu/courses/15-466-f17/notes/skinning.html</a:t>
            </a:r>
            <a:endParaRPr lang="en-US" altLang="zh-TW" sz="1200" dirty="0"/>
          </a:p>
          <a:p>
            <a:endParaRPr lang="zh-TW" altLang="en-US" sz="1200" dirty="0"/>
          </a:p>
        </p:txBody>
      </p:sp>
    </p:spTree>
    <p:extLst>
      <p:ext uri="{BB962C8B-B14F-4D97-AF65-F5344CB8AC3E}">
        <p14:creationId xmlns:p14="http://schemas.microsoft.com/office/powerpoint/2010/main" val="3345061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DAF1966E-FD40-4A4A-B61B-C4DF7FA05F0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047BFA19-D45E-416B-A404-7AF2F3F270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58209" y="0"/>
            <a:ext cx="11167447" cy="2018806"/>
          </a:xfrm>
          <a:prstGeom prst="rect">
            <a:avLst/>
          </a:prstGeom>
          <a:ln w="9525">
            <a:solidFill>
              <a:srgbClr val="E1E1E1"/>
            </a:solidFill>
          </a:ln>
          <a:effectLst>
            <a:outerShdw blurRad="50800" dist="38100" dir="2700000" algn="tl" rotWithShape="0">
              <a:schemeClr val="bg1">
                <a:lumMod val="85000"/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3" name="Rectangle 12">
            <a:extLst>
              <a:ext uri="{FF2B5EF4-FFF2-40B4-BE49-F238E27FC236}">
                <a16:creationId xmlns:a16="http://schemas.microsoft.com/office/drawing/2014/main" id="{8E0105E7-23DB-4CF2-8258-FF47C7620F6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6928" y="0"/>
            <a:ext cx="11155680" cy="2011680"/>
          </a:xfrm>
          <a:prstGeom prst="rect">
            <a:avLst/>
          </a:pr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標題 1">
            <a:extLst>
              <a:ext uri="{FF2B5EF4-FFF2-40B4-BE49-F238E27FC236}">
                <a16:creationId xmlns:a16="http://schemas.microsoft.com/office/drawing/2014/main" id="{9AFE495D-C34F-48C8-9A2F-A0C74FDE8D30}"/>
              </a:ext>
            </a:extLst>
          </p:cNvPr>
          <p:cNvSpPr txBox="1">
            <a:spLocks/>
          </p:cNvSpPr>
          <p:nvPr/>
        </p:nvSpPr>
        <p:spPr>
          <a:xfrm>
            <a:off x="1115568" y="548640"/>
            <a:ext cx="10168128" cy="11795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756026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38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914400">
              <a:spcAft>
                <a:spcPts val="600"/>
              </a:spcAft>
            </a:pPr>
            <a:r>
              <a:rPr lang="en-US" altLang="zh-TW" sz="2400" b="1" dirty="0">
                <a:latin typeface="Gill Sans Nova" panose="020B0602020104020203" pitchFamily="34" charset="0"/>
              </a:rPr>
              <a:t>Skinning</a:t>
            </a:r>
            <a:endParaRPr lang="en-US" altLang="zh-TW" sz="2300" b="1" dirty="0">
              <a:latin typeface="Gill Sans Nova" panose="020B0602020104020203" pitchFamily="34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074B4F7D-14B2-478B-8BF5-01E4E0C5D26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98834" y="758952"/>
            <a:ext cx="128016" cy="7040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4" name="文字方塊 3">
            <a:extLst>
              <a:ext uri="{FF2B5EF4-FFF2-40B4-BE49-F238E27FC236}">
                <a16:creationId xmlns:a16="http://schemas.microsoft.com/office/drawing/2014/main" id="{26A4CAC4-A2AF-4415-BB5F-792989D43D3D}"/>
              </a:ext>
            </a:extLst>
          </p:cNvPr>
          <p:cNvSpPr txBox="1"/>
          <p:nvPr/>
        </p:nvSpPr>
        <p:spPr>
          <a:xfrm>
            <a:off x="558210" y="2590186"/>
            <a:ext cx="5409972" cy="403563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/>
          <a:p>
            <a:pPr marL="285750" indent="-28575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zh-TW" sz="2400" dirty="0">
                <a:latin typeface="Gill Sans Nova" panose="020B0602020104020203" pitchFamily="34" charset="0"/>
              </a:rPr>
              <a:t>How to compute vertex positions?</a:t>
            </a:r>
          </a:p>
        </p:txBody>
      </p:sp>
      <p:sp>
        <p:nvSpPr>
          <p:cNvPr id="12" name="文字方塊 11">
            <a:extLst>
              <a:ext uri="{FF2B5EF4-FFF2-40B4-BE49-F238E27FC236}">
                <a16:creationId xmlns:a16="http://schemas.microsoft.com/office/drawing/2014/main" id="{AA624021-318B-5B4B-83A4-42F4434B4372}"/>
              </a:ext>
            </a:extLst>
          </p:cNvPr>
          <p:cNvSpPr txBox="1"/>
          <p:nvPr/>
        </p:nvSpPr>
        <p:spPr>
          <a:xfrm>
            <a:off x="1115569" y="3131174"/>
            <a:ext cx="4165698" cy="18246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285750" indent="-28575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zh-TW" sz="2000" dirty="0">
                <a:latin typeface="Gill Sans Nova" panose="020B0602020104020203" pitchFamily="34" charset="0"/>
              </a:rPr>
              <a:t>Dual Quaternion Skinning (DQS)</a:t>
            </a:r>
          </a:p>
          <a:p>
            <a:pPr marL="742950" lvl="1" indent="-28575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zh-TW" dirty="0">
                <a:latin typeface="Gill Sans Nova" panose="020B0602020104020203" pitchFamily="34" charset="0"/>
                <a:hlinkClick r:id="rId3"/>
              </a:rPr>
              <a:t>dual number</a:t>
            </a:r>
            <a:r>
              <a:rPr lang="en-US" altLang="zh-TW" dirty="0">
                <a:latin typeface="Gill Sans Nova" panose="020B0602020104020203" pitchFamily="34" charset="0"/>
              </a:rPr>
              <a:t> + quaternion</a:t>
            </a:r>
          </a:p>
          <a:p>
            <a:pPr marL="742950" lvl="1" indent="-28575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zh-TW" dirty="0">
                <a:latin typeface="Gill Sans Nova" panose="020B0602020104020203" pitchFamily="34" charset="0"/>
              </a:rPr>
              <a:t>Represent rotation &amp; translation</a:t>
            </a:r>
          </a:p>
          <a:p>
            <a:pPr marL="742950" lvl="1" indent="-28575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zh-TW" dirty="0">
                <a:latin typeface="Gill Sans Nova" panose="020B0602020104020203" pitchFamily="34" charset="0"/>
              </a:rPr>
              <a:t>Eliminate skin collapsing artifacts</a:t>
            </a:r>
          </a:p>
          <a:p>
            <a:pPr marL="742950" lvl="1" indent="-28575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zh-TW" dirty="0">
                <a:latin typeface="Gill Sans Nova" panose="020B0602020104020203" pitchFamily="34" charset="0"/>
              </a:rPr>
              <a:t>Less efficient</a:t>
            </a:r>
          </a:p>
          <a:p>
            <a:pPr marL="742950" lvl="1" indent="-28575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altLang="zh-TW" sz="2000" dirty="0">
              <a:latin typeface="Gill Sans Nova" panose="020B0602020104020203" pitchFamily="34" charset="0"/>
            </a:endParaRPr>
          </a:p>
        </p:txBody>
      </p:sp>
      <p:grpSp>
        <p:nvGrpSpPr>
          <p:cNvPr id="17" name="群組 16">
            <a:extLst>
              <a:ext uri="{FF2B5EF4-FFF2-40B4-BE49-F238E27FC236}">
                <a16:creationId xmlns:a16="http://schemas.microsoft.com/office/drawing/2014/main" id="{43201D93-B43B-49B8-80A3-FDFC97249436}"/>
              </a:ext>
            </a:extLst>
          </p:cNvPr>
          <p:cNvGrpSpPr/>
          <p:nvPr/>
        </p:nvGrpSpPr>
        <p:grpSpPr>
          <a:xfrm>
            <a:off x="8490961" y="2312375"/>
            <a:ext cx="3256932" cy="1894697"/>
            <a:chOff x="8239329" y="2312375"/>
            <a:chExt cx="3256932" cy="1894697"/>
          </a:xfrm>
        </p:grpSpPr>
        <p:pic>
          <p:nvPicPr>
            <p:cNvPr id="2050" name="Picture 2">
              <a:extLst>
                <a:ext uri="{FF2B5EF4-FFF2-40B4-BE49-F238E27FC236}">
                  <a16:creationId xmlns:a16="http://schemas.microsoft.com/office/drawing/2014/main" id="{F32D4073-6411-4291-ABBC-E786943486E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239329" y="2527488"/>
              <a:ext cx="3256932" cy="167958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" name="文字方塊 4">
              <a:extLst>
                <a:ext uri="{FF2B5EF4-FFF2-40B4-BE49-F238E27FC236}">
                  <a16:creationId xmlns:a16="http://schemas.microsoft.com/office/drawing/2014/main" id="{9C5759C9-5698-44F5-8B29-CBD768C5DC1A}"/>
                </a:ext>
              </a:extLst>
            </p:cNvPr>
            <p:cNvSpPr txBox="1"/>
            <p:nvPr/>
          </p:nvSpPr>
          <p:spPr>
            <a:xfrm>
              <a:off x="8813660" y="2312375"/>
              <a:ext cx="2108269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sz="1600" dirty="0">
                  <a:latin typeface="Gill Sans Nova" panose="020B0602020104020203" pitchFamily="34" charset="0"/>
                </a:rPr>
                <a:t>linear blending skinning</a:t>
              </a:r>
              <a:endParaRPr lang="zh-TW" altLang="en-US" sz="1600" dirty="0">
                <a:latin typeface="Gill Sans Nova" panose="020B0602020104020203" pitchFamily="34" charset="0"/>
              </a:endParaRPr>
            </a:p>
          </p:txBody>
        </p:sp>
      </p:grpSp>
      <p:grpSp>
        <p:nvGrpSpPr>
          <p:cNvPr id="8" name="群組 7">
            <a:extLst>
              <a:ext uri="{FF2B5EF4-FFF2-40B4-BE49-F238E27FC236}">
                <a16:creationId xmlns:a16="http://schemas.microsoft.com/office/drawing/2014/main" id="{C08B2051-9158-4D74-BA9F-7B5886EFA0CB}"/>
              </a:ext>
            </a:extLst>
          </p:cNvPr>
          <p:cNvGrpSpPr/>
          <p:nvPr/>
        </p:nvGrpSpPr>
        <p:grpSpPr>
          <a:xfrm>
            <a:off x="8490960" y="4422185"/>
            <a:ext cx="3256932" cy="2034142"/>
            <a:chOff x="8239329" y="4413777"/>
            <a:chExt cx="3256932" cy="2034142"/>
          </a:xfrm>
        </p:grpSpPr>
        <p:pic>
          <p:nvPicPr>
            <p:cNvPr id="2052" name="Picture 4">
              <a:extLst>
                <a:ext uri="{FF2B5EF4-FFF2-40B4-BE49-F238E27FC236}">
                  <a16:creationId xmlns:a16="http://schemas.microsoft.com/office/drawing/2014/main" id="{38627030-1B30-4C26-A29F-BF2B481B8E1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239329" y="4760236"/>
              <a:ext cx="3256932" cy="168768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6" name="文字方塊 15">
              <a:extLst>
                <a:ext uri="{FF2B5EF4-FFF2-40B4-BE49-F238E27FC236}">
                  <a16:creationId xmlns:a16="http://schemas.microsoft.com/office/drawing/2014/main" id="{965B669B-4B7E-41A9-9ACA-94FBCAD7FE9B}"/>
                </a:ext>
              </a:extLst>
            </p:cNvPr>
            <p:cNvSpPr txBox="1"/>
            <p:nvPr/>
          </p:nvSpPr>
          <p:spPr>
            <a:xfrm>
              <a:off x="8700038" y="4413777"/>
              <a:ext cx="233551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sz="1600" dirty="0">
                  <a:latin typeface="Gill Sans Nova" panose="020B0602020104020203" pitchFamily="34" charset="0"/>
                </a:rPr>
                <a:t>Dual Quaternion Skinning</a:t>
              </a:r>
              <a:endParaRPr lang="zh-TW" altLang="en-US" sz="1600" dirty="0">
                <a:latin typeface="Gill Sans Nova" panose="020B0602020104020203" pitchFamily="34" charset="0"/>
              </a:endParaRPr>
            </a:p>
          </p:txBody>
        </p:sp>
      </p:grpSp>
      <p:sp>
        <p:nvSpPr>
          <p:cNvPr id="21" name="文字方塊 20">
            <a:extLst>
              <a:ext uri="{FF2B5EF4-FFF2-40B4-BE49-F238E27FC236}">
                <a16:creationId xmlns:a16="http://schemas.microsoft.com/office/drawing/2014/main" id="{09B7DD14-9916-4962-873C-90AF79BAEE32}"/>
              </a:ext>
            </a:extLst>
          </p:cNvPr>
          <p:cNvSpPr txBox="1"/>
          <p:nvPr/>
        </p:nvSpPr>
        <p:spPr>
          <a:xfrm>
            <a:off x="0" y="6525562"/>
            <a:ext cx="609600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TW" altLang="en-US" sz="1200" dirty="0">
                <a:hlinkClick r:id="rId6"/>
              </a:rPr>
              <a:t>https://www.cs.utah.edu/~ladislav/kavan08geometric/kavan08geometric.html</a:t>
            </a:r>
            <a:endParaRPr lang="en-US" altLang="zh-TW" sz="1200" dirty="0"/>
          </a:p>
          <a:p>
            <a:endParaRPr lang="zh-TW" altLang="en-US" sz="1200" dirty="0"/>
          </a:p>
        </p:txBody>
      </p:sp>
      <p:pic>
        <p:nvPicPr>
          <p:cNvPr id="2056" name="Picture 8" descr="Spherical interpolation">
            <a:extLst>
              <a:ext uri="{FF2B5EF4-FFF2-40B4-BE49-F238E27FC236}">
                <a16:creationId xmlns:a16="http://schemas.microsoft.com/office/drawing/2014/main" id="{FEFDD21C-2D79-45DC-9450-44D741337EA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8041" y="4929652"/>
            <a:ext cx="3439918" cy="14551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文字方塊 13">
            <a:extLst>
              <a:ext uri="{FF2B5EF4-FFF2-40B4-BE49-F238E27FC236}">
                <a16:creationId xmlns:a16="http://schemas.microsoft.com/office/drawing/2014/main" id="{2CD15346-EFD6-089E-8196-F9C50C1F4920}"/>
              </a:ext>
            </a:extLst>
          </p:cNvPr>
          <p:cNvSpPr txBox="1"/>
          <p:nvPr/>
        </p:nvSpPr>
        <p:spPr>
          <a:xfrm>
            <a:off x="6314047" y="2911231"/>
            <a:ext cx="11441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400" dirty="0">
                <a:latin typeface="Gill Sans Nova" panose="020B0602020104020203" pitchFamily="34" charset="0"/>
              </a:rPr>
              <a:t>dual number</a:t>
            </a:r>
            <a:endParaRPr lang="zh-TW" altLang="en-US" sz="1400" dirty="0">
              <a:latin typeface="Gill Sans Nova" panose="020B0602020104020203" pitchFamily="34" charset="0"/>
            </a:endParaRPr>
          </a:p>
        </p:txBody>
      </p:sp>
      <p:sp>
        <p:nvSpPr>
          <p:cNvPr id="18" name="文字方塊 17">
            <a:extLst>
              <a:ext uri="{FF2B5EF4-FFF2-40B4-BE49-F238E27FC236}">
                <a16:creationId xmlns:a16="http://schemas.microsoft.com/office/drawing/2014/main" id="{3027191A-E362-2A9B-75D4-5A962F359541}"/>
              </a:ext>
            </a:extLst>
          </p:cNvPr>
          <p:cNvSpPr txBox="1"/>
          <p:nvPr/>
        </p:nvSpPr>
        <p:spPr>
          <a:xfrm>
            <a:off x="6225483" y="4338513"/>
            <a:ext cx="132125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1400" dirty="0">
                <a:latin typeface="Gill Sans Nova" panose="020B0602020104020203" pitchFamily="34" charset="0"/>
              </a:rPr>
              <a:t>dual quaternion</a:t>
            </a:r>
            <a:endParaRPr lang="zh-TW" altLang="en-US" sz="1400" dirty="0">
              <a:latin typeface="Gill Sans Nova" panose="020B0602020104020203" pitchFamily="34" charset="0"/>
            </a:endParaRPr>
          </a:p>
        </p:txBody>
      </p:sp>
      <p:pic>
        <p:nvPicPr>
          <p:cNvPr id="20" name="圖片 19">
            <a:extLst>
              <a:ext uri="{FF2B5EF4-FFF2-40B4-BE49-F238E27FC236}">
                <a16:creationId xmlns:a16="http://schemas.microsoft.com/office/drawing/2014/main" id="{1762A9B6-1A3C-E1F1-D761-53F242CACF9C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024892" y="3138311"/>
            <a:ext cx="1733260" cy="624483"/>
          </a:xfrm>
          <a:prstGeom prst="rect">
            <a:avLst/>
          </a:prstGeom>
        </p:spPr>
      </p:pic>
      <p:pic>
        <p:nvPicPr>
          <p:cNvPr id="24" name="圖片 23">
            <a:extLst>
              <a:ext uri="{FF2B5EF4-FFF2-40B4-BE49-F238E27FC236}">
                <a16:creationId xmlns:a16="http://schemas.microsoft.com/office/drawing/2014/main" id="{5161AD3A-5546-750E-0AA1-CA691FFE38EB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577839" y="3762794"/>
            <a:ext cx="616548" cy="276999"/>
          </a:xfrm>
          <a:prstGeom prst="rect">
            <a:avLst/>
          </a:prstGeom>
        </p:spPr>
      </p:pic>
      <p:pic>
        <p:nvPicPr>
          <p:cNvPr id="26" name="圖片 25">
            <a:extLst>
              <a:ext uri="{FF2B5EF4-FFF2-40B4-BE49-F238E27FC236}">
                <a16:creationId xmlns:a16="http://schemas.microsoft.com/office/drawing/2014/main" id="{FD947816-10FC-8EEE-23FE-9F4BE5489660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051566" y="4682512"/>
            <a:ext cx="1669095" cy="461665"/>
          </a:xfrm>
          <a:prstGeom prst="rect">
            <a:avLst/>
          </a:prstGeom>
        </p:spPr>
      </p:pic>
      <p:pic>
        <p:nvPicPr>
          <p:cNvPr id="28" name="圖片 27">
            <a:extLst>
              <a:ext uri="{FF2B5EF4-FFF2-40B4-BE49-F238E27FC236}">
                <a16:creationId xmlns:a16="http://schemas.microsoft.com/office/drawing/2014/main" id="{3170B415-EE4C-9D5D-4BC4-54ACE186398B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5568705" y="5132972"/>
            <a:ext cx="2634814" cy="4330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73677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777A147A-9ED8-46B4-8660-1B3C2AA880B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標題 1">
            <a:extLst>
              <a:ext uri="{FF2B5EF4-FFF2-40B4-BE49-F238E27FC236}">
                <a16:creationId xmlns:a16="http://schemas.microsoft.com/office/drawing/2014/main" id="{A675C3D1-37B5-4127-B0DE-E8E74CABE3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1248" y="548640"/>
            <a:ext cx="3600860" cy="5431536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r"/>
            <a:r>
              <a:rPr lang="en-US" altLang="zh-TW" sz="4800" b="1" dirty="0">
                <a:latin typeface="Aharoni" panose="02010803020104030203" pitchFamily="2" charset="-79"/>
                <a:cs typeface="Aharoni" panose="02010803020104030203" pitchFamily="2" charset="-79"/>
              </a:rPr>
              <a:t>Outline</a:t>
            </a:r>
          </a:p>
        </p:txBody>
      </p:sp>
      <p:sp>
        <p:nvSpPr>
          <p:cNvPr id="13" name="sketch line">
            <a:extLst>
              <a:ext uri="{FF2B5EF4-FFF2-40B4-BE49-F238E27FC236}">
                <a16:creationId xmlns:a16="http://schemas.microsoft.com/office/drawing/2014/main" id="{5D6C15A0-C087-4593-8414-2B4EC1CDC3D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2543983" y="3258715"/>
            <a:ext cx="4480560" cy="18288"/>
          </a:xfrm>
          <a:custGeom>
            <a:avLst/>
            <a:gdLst>
              <a:gd name="connsiteX0" fmla="*/ 0 w 4480560"/>
              <a:gd name="connsiteY0" fmla="*/ 0 h 18288"/>
              <a:gd name="connsiteX1" fmla="*/ 595274 w 4480560"/>
              <a:gd name="connsiteY1" fmla="*/ 0 h 18288"/>
              <a:gd name="connsiteX2" fmla="*/ 1100938 w 4480560"/>
              <a:gd name="connsiteY2" fmla="*/ 0 h 18288"/>
              <a:gd name="connsiteX3" fmla="*/ 1651406 w 4480560"/>
              <a:gd name="connsiteY3" fmla="*/ 0 h 18288"/>
              <a:gd name="connsiteX4" fmla="*/ 2336292 w 4480560"/>
              <a:gd name="connsiteY4" fmla="*/ 0 h 18288"/>
              <a:gd name="connsiteX5" fmla="*/ 2931566 w 4480560"/>
              <a:gd name="connsiteY5" fmla="*/ 0 h 18288"/>
              <a:gd name="connsiteX6" fmla="*/ 3482035 w 4480560"/>
              <a:gd name="connsiteY6" fmla="*/ 0 h 18288"/>
              <a:gd name="connsiteX7" fmla="*/ 4480560 w 4480560"/>
              <a:gd name="connsiteY7" fmla="*/ 0 h 18288"/>
              <a:gd name="connsiteX8" fmla="*/ 4480560 w 4480560"/>
              <a:gd name="connsiteY8" fmla="*/ 18288 h 18288"/>
              <a:gd name="connsiteX9" fmla="*/ 3840480 w 4480560"/>
              <a:gd name="connsiteY9" fmla="*/ 18288 h 18288"/>
              <a:gd name="connsiteX10" fmla="*/ 3290011 w 4480560"/>
              <a:gd name="connsiteY10" fmla="*/ 18288 h 18288"/>
              <a:gd name="connsiteX11" fmla="*/ 2560320 w 4480560"/>
              <a:gd name="connsiteY11" fmla="*/ 18288 h 18288"/>
              <a:gd name="connsiteX12" fmla="*/ 1965046 w 4480560"/>
              <a:gd name="connsiteY12" fmla="*/ 18288 h 18288"/>
              <a:gd name="connsiteX13" fmla="*/ 1459382 w 4480560"/>
              <a:gd name="connsiteY13" fmla="*/ 18288 h 18288"/>
              <a:gd name="connsiteX14" fmla="*/ 774497 w 4480560"/>
              <a:gd name="connsiteY14" fmla="*/ 18288 h 18288"/>
              <a:gd name="connsiteX15" fmla="*/ 0 w 4480560"/>
              <a:gd name="connsiteY15" fmla="*/ 18288 h 18288"/>
              <a:gd name="connsiteX16" fmla="*/ 0 w 4480560"/>
              <a:gd name="connsiteY16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480560" h="18288" fill="none" extrusionOk="0">
                <a:moveTo>
                  <a:pt x="0" y="0"/>
                </a:moveTo>
                <a:cubicBezTo>
                  <a:pt x="267821" y="8731"/>
                  <a:pt x="334105" y="2629"/>
                  <a:pt x="595274" y="0"/>
                </a:cubicBezTo>
                <a:cubicBezTo>
                  <a:pt x="856443" y="-2629"/>
                  <a:pt x="863808" y="-13353"/>
                  <a:pt x="1100938" y="0"/>
                </a:cubicBezTo>
                <a:cubicBezTo>
                  <a:pt x="1338068" y="13353"/>
                  <a:pt x="1431663" y="-25862"/>
                  <a:pt x="1651406" y="0"/>
                </a:cubicBezTo>
                <a:cubicBezTo>
                  <a:pt x="1871149" y="25862"/>
                  <a:pt x="2173163" y="23827"/>
                  <a:pt x="2336292" y="0"/>
                </a:cubicBezTo>
                <a:cubicBezTo>
                  <a:pt x="2499421" y="-23827"/>
                  <a:pt x="2720589" y="28148"/>
                  <a:pt x="2931566" y="0"/>
                </a:cubicBezTo>
                <a:cubicBezTo>
                  <a:pt x="3142543" y="-28148"/>
                  <a:pt x="3323630" y="27022"/>
                  <a:pt x="3482035" y="0"/>
                </a:cubicBezTo>
                <a:cubicBezTo>
                  <a:pt x="3640440" y="-27022"/>
                  <a:pt x="4012110" y="-20118"/>
                  <a:pt x="4480560" y="0"/>
                </a:cubicBezTo>
                <a:cubicBezTo>
                  <a:pt x="4480958" y="7429"/>
                  <a:pt x="4480540" y="10822"/>
                  <a:pt x="4480560" y="18288"/>
                </a:cubicBezTo>
                <a:cubicBezTo>
                  <a:pt x="4314132" y="14924"/>
                  <a:pt x="4028383" y="36632"/>
                  <a:pt x="3840480" y="18288"/>
                </a:cubicBezTo>
                <a:cubicBezTo>
                  <a:pt x="3652577" y="-56"/>
                  <a:pt x="3547615" y="2848"/>
                  <a:pt x="3290011" y="18288"/>
                </a:cubicBezTo>
                <a:cubicBezTo>
                  <a:pt x="3032407" y="33728"/>
                  <a:pt x="2830268" y="8719"/>
                  <a:pt x="2560320" y="18288"/>
                </a:cubicBezTo>
                <a:cubicBezTo>
                  <a:pt x="2290372" y="27857"/>
                  <a:pt x="2147422" y="6728"/>
                  <a:pt x="1965046" y="18288"/>
                </a:cubicBezTo>
                <a:cubicBezTo>
                  <a:pt x="1782670" y="29848"/>
                  <a:pt x="1689791" y="40680"/>
                  <a:pt x="1459382" y="18288"/>
                </a:cubicBezTo>
                <a:cubicBezTo>
                  <a:pt x="1228973" y="-4104"/>
                  <a:pt x="915486" y="36501"/>
                  <a:pt x="774497" y="18288"/>
                </a:cubicBezTo>
                <a:cubicBezTo>
                  <a:pt x="633508" y="75"/>
                  <a:pt x="361442" y="-11107"/>
                  <a:pt x="0" y="18288"/>
                </a:cubicBezTo>
                <a:cubicBezTo>
                  <a:pt x="-591" y="13205"/>
                  <a:pt x="-663" y="6329"/>
                  <a:pt x="0" y="0"/>
                </a:cubicBezTo>
                <a:close/>
              </a:path>
              <a:path w="4480560" h="18288" stroke="0" extrusionOk="0">
                <a:moveTo>
                  <a:pt x="0" y="0"/>
                </a:moveTo>
                <a:cubicBezTo>
                  <a:pt x="285465" y="225"/>
                  <a:pt x="322691" y="16223"/>
                  <a:pt x="595274" y="0"/>
                </a:cubicBezTo>
                <a:cubicBezTo>
                  <a:pt x="867857" y="-16223"/>
                  <a:pt x="989129" y="-11242"/>
                  <a:pt x="1100938" y="0"/>
                </a:cubicBezTo>
                <a:cubicBezTo>
                  <a:pt x="1212747" y="11242"/>
                  <a:pt x="1574350" y="-36410"/>
                  <a:pt x="1830629" y="0"/>
                </a:cubicBezTo>
                <a:cubicBezTo>
                  <a:pt x="2086908" y="36410"/>
                  <a:pt x="2180922" y="4645"/>
                  <a:pt x="2425903" y="0"/>
                </a:cubicBezTo>
                <a:cubicBezTo>
                  <a:pt x="2670884" y="-4645"/>
                  <a:pt x="2782024" y="22929"/>
                  <a:pt x="3021178" y="0"/>
                </a:cubicBezTo>
                <a:cubicBezTo>
                  <a:pt x="3260332" y="-22929"/>
                  <a:pt x="3456982" y="-1586"/>
                  <a:pt x="3750869" y="0"/>
                </a:cubicBezTo>
                <a:cubicBezTo>
                  <a:pt x="4044756" y="1586"/>
                  <a:pt x="4302726" y="17043"/>
                  <a:pt x="4480560" y="0"/>
                </a:cubicBezTo>
                <a:cubicBezTo>
                  <a:pt x="4479674" y="5429"/>
                  <a:pt x="4481381" y="14046"/>
                  <a:pt x="4480560" y="18288"/>
                </a:cubicBezTo>
                <a:cubicBezTo>
                  <a:pt x="4279652" y="-6850"/>
                  <a:pt x="4200762" y="41566"/>
                  <a:pt x="3930091" y="18288"/>
                </a:cubicBezTo>
                <a:cubicBezTo>
                  <a:pt x="3659420" y="-4990"/>
                  <a:pt x="3456052" y="22294"/>
                  <a:pt x="3290011" y="18288"/>
                </a:cubicBezTo>
                <a:cubicBezTo>
                  <a:pt x="3123970" y="14282"/>
                  <a:pt x="2882392" y="32818"/>
                  <a:pt x="2649931" y="18288"/>
                </a:cubicBezTo>
                <a:cubicBezTo>
                  <a:pt x="2417470" y="3758"/>
                  <a:pt x="2238426" y="7337"/>
                  <a:pt x="2054657" y="18288"/>
                </a:cubicBezTo>
                <a:cubicBezTo>
                  <a:pt x="1870888" y="29239"/>
                  <a:pt x="1566368" y="45040"/>
                  <a:pt x="1324966" y="18288"/>
                </a:cubicBezTo>
                <a:cubicBezTo>
                  <a:pt x="1083564" y="-8464"/>
                  <a:pt x="787410" y="10946"/>
                  <a:pt x="595274" y="18288"/>
                </a:cubicBezTo>
                <a:cubicBezTo>
                  <a:pt x="403138" y="25630"/>
                  <a:pt x="169622" y="10499"/>
                  <a:pt x="0" y="18288"/>
                </a:cubicBezTo>
                <a:cubicBezTo>
                  <a:pt x="668" y="13665"/>
                  <a:pt x="578" y="5675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1275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內容版面配置區 3">
            <a:extLst>
              <a:ext uri="{FF2B5EF4-FFF2-40B4-BE49-F238E27FC236}">
                <a16:creationId xmlns:a16="http://schemas.microsoft.com/office/drawing/2014/main" id="{BE945CB7-5199-48B6-844E-A2C3641A995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26418" y="552091"/>
            <a:ext cx="6224335" cy="5431536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marL="457200" indent="-228600">
              <a:lnSpc>
                <a:spcPct val="10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zh-TW" sz="2400" dirty="0">
                <a:latin typeface="Gill Sans Nova" panose="020B0604020202020204" pitchFamily="34" charset="0"/>
                <a:cs typeface="Aharoni" panose="02010803020104030203" pitchFamily="2" charset="-79"/>
              </a:rPr>
              <a:t>Introduction</a:t>
            </a:r>
          </a:p>
          <a:p>
            <a:pPr marL="914400" lvl="1">
              <a:lnSpc>
                <a:spcPct val="100000"/>
              </a:lnSpc>
              <a:spcAft>
                <a:spcPts val="600"/>
              </a:spcAft>
            </a:pPr>
            <a:r>
              <a:rPr lang="en-US" altLang="zh-TW" sz="2000" dirty="0">
                <a:latin typeface="Gill Sans Nova" panose="020B0604020202020204" pitchFamily="34" charset="0"/>
                <a:cs typeface="Aharoni" panose="02010803020104030203" pitchFamily="2" charset="-79"/>
              </a:rPr>
              <a:t>Main Components</a:t>
            </a:r>
            <a:endParaRPr lang="en-US" altLang="zh-TW" dirty="0">
              <a:latin typeface="Gill Sans Nova" panose="020B0604020202020204" pitchFamily="34" charset="0"/>
              <a:cs typeface="Aharoni" panose="02010803020104030203" pitchFamily="2" charset="-79"/>
            </a:endParaRPr>
          </a:p>
          <a:p>
            <a:pPr marL="457200" indent="-228600">
              <a:lnSpc>
                <a:spcPct val="10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zh-TW" sz="2400" dirty="0">
                <a:latin typeface="Gill Sans Nova" panose="020B0604020202020204" pitchFamily="34" charset="0"/>
                <a:cs typeface="Aharoni" panose="02010803020104030203" pitchFamily="2" charset="-79"/>
              </a:rPr>
              <a:t>Animation</a:t>
            </a:r>
          </a:p>
          <a:p>
            <a:pPr marL="914400" lvl="1">
              <a:lnSpc>
                <a:spcPct val="100000"/>
              </a:lnSpc>
              <a:spcAft>
                <a:spcPts val="600"/>
              </a:spcAft>
            </a:pPr>
            <a:r>
              <a:rPr lang="en-US" altLang="zh-TW" sz="2000" dirty="0">
                <a:latin typeface="Gill Sans Nova" panose="020B0604020202020204" pitchFamily="34" charset="0"/>
                <a:cs typeface="Aharoni" panose="02010803020104030203" pitchFamily="2" charset="-79"/>
              </a:rPr>
              <a:t>Interpolation</a:t>
            </a:r>
          </a:p>
          <a:p>
            <a:pPr marL="457200" indent="-228600">
              <a:lnSpc>
                <a:spcPct val="10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zh-TW" sz="2400" dirty="0">
                <a:latin typeface="Gill Sans Nova" panose="020B0604020202020204" pitchFamily="34" charset="0"/>
                <a:cs typeface="Aharoni" panose="02010803020104030203" pitchFamily="2" charset="-79"/>
              </a:rPr>
              <a:t>Skinning</a:t>
            </a:r>
            <a:endParaRPr lang="en-US" altLang="zh-TW" dirty="0">
              <a:latin typeface="Gill Sans Nova" panose="020B0604020202020204" pitchFamily="34" charset="0"/>
              <a:cs typeface="Aharoni" panose="02010803020104030203" pitchFamily="2" charset="-79"/>
            </a:endParaRPr>
          </a:p>
          <a:p>
            <a:pPr marL="914400" lvl="1">
              <a:lnSpc>
                <a:spcPct val="100000"/>
              </a:lnSpc>
              <a:spcAft>
                <a:spcPts val="600"/>
              </a:spcAft>
            </a:pPr>
            <a:r>
              <a:rPr lang="en-US" altLang="zh-TW" sz="2000" dirty="0">
                <a:latin typeface="Gill Sans Nova" panose="020B0604020202020204" pitchFamily="34" charset="0"/>
                <a:cs typeface="Aharoni" panose="02010803020104030203" pitchFamily="2" charset="-79"/>
              </a:rPr>
              <a:t>How to bind skin vertices to bones?</a:t>
            </a:r>
          </a:p>
          <a:p>
            <a:pPr marL="914400" lvl="1">
              <a:lnSpc>
                <a:spcPct val="100000"/>
              </a:lnSpc>
              <a:spcAft>
                <a:spcPts val="600"/>
              </a:spcAft>
            </a:pPr>
            <a:r>
              <a:rPr lang="en-US" altLang="zh-TW" sz="2000" dirty="0">
                <a:latin typeface="Gill Sans Nova" panose="020B0604020202020204" pitchFamily="34" charset="0"/>
                <a:cs typeface="Aharoni" panose="02010803020104030203" pitchFamily="2" charset="-79"/>
              </a:rPr>
              <a:t>How to compute vertex positions?</a:t>
            </a:r>
            <a:endParaRPr lang="en-US" altLang="zh-TW" sz="2400" dirty="0">
              <a:latin typeface="Gill Sans Nova" panose="020B0604020202020204" pitchFamily="34" charset="0"/>
              <a:cs typeface="Aharoni" panose="02010803020104030203" pitchFamily="2" charset="-79"/>
            </a:endParaRPr>
          </a:p>
          <a:p>
            <a:pPr marL="457200">
              <a:lnSpc>
                <a:spcPct val="150000"/>
              </a:lnSpc>
              <a:spcAft>
                <a:spcPts val="600"/>
              </a:spcAft>
            </a:pPr>
            <a:r>
              <a:rPr lang="en-US" altLang="zh-TW" sz="2400" dirty="0">
                <a:latin typeface="Gill Sans Nova" panose="020B0604020202020204" pitchFamily="34" charset="0"/>
                <a:cs typeface="Aharoni" panose="02010803020104030203" pitchFamily="2" charset="-79"/>
              </a:rPr>
              <a:t>References</a:t>
            </a:r>
          </a:p>
        </p:txBody>
      </p:sp>
    </p:spTree>
    <p:extLst>
      <p:ext uri="{BB962C8B-B14F-4D97-AF65-F5344CB8AC3E}">
        <p14:creationId xmlns:p14="http://schemas.microsoft.com/office/powerpoint/2010/main" val="319885312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7" name="Rectangle 20">
            <a:extLst>
              <a:ext uri="{FF2B5EF4-FFF2-40B4-BE49-F238E27FC236}">
                <a16:creationId xmlns:a16="http://schemas.microsoft.com/office/drawing/2014/main" id="{5463EB0A-3D7C-4AA5-BFA5-8EE5B4BA56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標題 1">
            <a:extLst>
              <a:ext uri="{FF2B5EF4-FFF2-40B4-BE49-F238E27FC236}">
                <a16:creationId xmlns:a16="http://schemas.microsoft.com/office/drawing/2014/main" id="{A754070F-E7E8-4AB4-B693-E2CC8DA9F1F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78651" y="1122363"/>
            <a:ext cx="11034695" cy="3174690"/>
          </a:xfrm>
        </p:spPr>
        <p:txBody>
          <a:bodyPr>
            <a:normAutofit/>
          </a:bodyPr>
          <a:lstStyle/>
          <a:p>
            <a:pPr algn="l"/>
            <a:r>
              <a:rPr lang="en-US" altLang="zh-TW" sz="4961" b="1" dirty="0">
                <a:latin typeface="Gill Sans Nova" panose="020B0602020104020203" pitchFamily="34" charset="0"/>
              </a:rPr>
              <a:t>References</a:t>
            </a:r>
            <a:endParaRPr lang="zh-TW" altLang="en-US" sz="4961" b="1" dirty="0">
              <a:latin typeface="Gill Sans Nova" panose="020B0602020104020203" pitchFamily="34" charset="0"/>
            </a:endParaRPr>
          </a:p>
        </p:txBody>
      </p:sp>
      <p:sp>
        <p:nvSpPr>
          <p:cNvPr id="28" name="Rectangle 22">
            <a:extLst>
              <a:ext uri="{FF2B5EF4-FFF2-40B4-BE49-F238E27FC236}">
                <a16:creationId xmlns:a16="http://schemas.microsoft.com/office/drawing/2014/main" id="{7945AD00-F967-454D-A4B2-39ABA5C88C2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857544" y="346791"/>
            <a:ext cx="146304" cy="7040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9" name="Rectangle 24">
            <a:extLst>
              <a:ext uri="{FF2B5EF4-FFF2-40B4-BE49-F238E27FC236}">
                <a16:creationId xmlns:a16="http://schemas.microsoft.com/office/drawing/2014/main" id="{E9BC5B79-B912-427C-8219-E3E50943FCD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578652" y="4501201"/>
            <a:ext cx="11034696" cy="18288"/>
          </a:xfrm>
          <a:prstGeom prst="rect">
            <a:avLst/>
          </a:prstGeom>
          <a:solidFill>
            <a:srgbClr val="D5D5D5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326463818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DAF1966E-FD40-4A4A-B61B-C4DF7FA05F0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047BFA19-D45E-416B-A404-7AF2F3F270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58209" y="0"/>
            <a:ext cx="11167447" cy="2018806"/>
          </a:xfrm>
          <a:prstGeom prst="rect">
            <a:avLst/>
          </a:prstGeom>
          <a:ln w="9525">
            <a:solidFill>
              <a:srgbClr val="E1E1E1"/>
            </a:solidFill>
          </a:ln>
          <a:effectLst>
            <a:outerShdw blurRad="50800" dist="38100" dir="2700000" algn="tl" rotWithShape="0">
              <a:schemeClr val="bg1">
                <a:lumMod val="85000"/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3" name="Rectangle 12">
            <a:extLst>
              <a:ext uri="{FF2B5EF4-FFF2-40B4-BE49-F238E27FC236}">
                <a16:creationId xmlns:a16="http://schemas.microsoft.com/office/drawing/2014/main" id="{8E0105E7-23DB-4CF2-8258-FF47C7620F6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6928" y="0"/>
            <a:ext cx="11155680" cy="2011680"/>
          </a:xfrm>
          <a:prstGeom prst="rect">
            <a:avLst/>
          </a:pr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074B4F7D-14B2-478B-8BF5-01E4E0C5D26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98834" y="758952"/>
            <a:ext cx="128016" cy="7040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4" name="文字方塊 13">
            <a:extLst>
              <a:ext uri="{FF2B5EF4-FFF2-40B4-BE49-F238E27FC236}">
                <a16:creationId xmlns:a16="http://schemas.microsoft.com/office/drawing/2014/main" id="{F325FDF2-C9C6-4B0D-942F-232C2E15A205}"/>
              </a:ext>
            </a:extLst>
          </p:cNvPr>
          <p:cNvSpPr txBox="1"/>
          <p:nvPr/>
        </p:nvSpPr>
        <p:spPr>
          <a:xfrm>
            <a:off x="558209" y="2260019"/>
            <a:ext cx="12514324" cy="452431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zh-TW" altLang="en-US" dirty="0">
                <a:hlinkClick r:id="rId3"/>
              </a:rPr>
              <a:t>https://learnopengl.com/Guest-Articles/2020/Skeletal-Animation</a:t>
            </a:r>
            <a:endParaRPr lang="en-US" altLang="zh-TW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TW" dirty="0">
                <a:hlinkClick r:id="rId4"/>
              </a:rPr>
              <a:t>https://www.youtube.com/watch?v=f3Cr8Yx3GGA&amp;t=5s</a:t>
            </a:r>
            <a:endParaRPr lang="en-US" altLang="zh-TW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TW" dirty="0">
                <a:hlinkClick r:id="rId5"/>
              </a:rPr>
              <a:t>https://en.wikipedia.org/wiki/Skeletal_animation</a:t>
            </a:r>
            <a:endParaRPr lang="en-US" altLang="zh-TW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TW" dirty="0">
                <a:hlinkClick r:id="rId6"/>
              </a:rPr>
              <a:t>https://ocw.mit.edu/courses/electrical-engineering-and-computer-science/6-837-computer-graphics-fall-2012/lecture-notes/MIT6_837F12_Lec06.pdf</a:t>
            </a:r>
            <a:endParaRPr lang="en-US" altLang="zh-TW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TW" dirty="0"/>
              <a:t>Quaternion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>
                <a:hlinkClick r:id="rId7"/>
              </a:rPr>
              <a:t>https://www.youtube.com/watch?v=d4EgbgTm0Bg</a:t>
            </a:r>
            <a:endParaRPr lang="en-US" altLang="zh-TW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TW" dirty="0"/>
              <a:t>Quaternion &amp; 3D rotation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>
                <a:hlinkClick r:id="rId8"/>
              </a:rPr>
              <a:t>https://www.youtube.com/watch?v=zjMuIxRvygQ</a:t>
            </a:r>
            <a:endParaRPr lang="en-US" altLang="zh-TW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>
                <a:hlinkClick r:id="rId9"/>
              </a:rPr>
              <a:t>https://medium.com/akatsuki-taiwan-technology/spherical-linear-interpolation-38df7a7a0d38</a:t>
            </a:r>
            <a:endParaRPr lang="en-US" altLang="zh-TW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TW" dirty="0"/>
              <a:t>Gimbal lock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>
                <a:hlinkClick r:id="rId10"/>
              </a:rPr>
              <a:t>https://www.youtube.com/watch?v=zc8b2Jo7mno</a:t>
            </a:r>
            <a:endParaRPr lang="en-US" altLang="zh-TW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TW" dirty="0" err="1"/>
              <a:t>Slerp</a:t>
            </a:r>
            <a:endParaRPr lang="en-US" altLang="zh-TW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>
                <a:hlinkClick r:id="rId11"/>
              </a:rPr>
              <a:t>https://splines.readthedocs.io/en/latest/rotation/slerp.html</a:t>
            </a:r>
            <a:endParaRPr lang="en-US" altLang="zh-TW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TW" dirty="0"/>
              <a:t>Dual quaternion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>
                <a:hlinkClick r:id="rId12"/>
              </a:rPr>
              <a:t>https://faculty.sites.iastate.edu/jia/files/inline-files/dual-quaternion.pdf</a:t>
            </a:r>
            <a:endParaRPr lang="en-US" altLang="zh-TW" dirty="0"/>
          </a:p>
        </p:txBody>
      </p:sp>
      <p:sp>
        <p:nvSpPr>
          <p:cNvPr id="21" name="標題 1">
            <a:extLst>
              <a:ext uri="{FF2B5EF4-FFF2-40B4-BE49-F238E27FC236}">
                <a16:creationId xmlns:a16="http://schemas.microsoft.com/office/drawing/2014/main" id="{188D86D7-0DC9-4811-A816-365FD1DCCDA4}"/>
              </a:ext>
            </a:extLst>
          </p:cNvPr>
          <p:cNvSpPr txBox="1">
            <a:spLocks/>
          </p:cNvSpPr>
          <p:nvPr/>
        </p:nvSpPr>
        <p:spPr>
          <a:xfrm>
            <a:off x="1115568" y="548640"/>
            <a:ext cx="10168128" cy="11795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756026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38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914400">
              <a:spcAft>
                <a:spcPts val="600"/>
              </a:spcAft>
            </a:pPr>
            <a:r>
              <a:rPr lang="en-US" altLang="zh-TW" sz="2400" b="1" dirty="0">
                <a:latin typeface="Gill Sans Nova" panose="020B0602020104020203" pitchFamily="34" charset="0"/>
              </a:rPr>
              <a:t>References</a:t>
            </a:r>
            <a:endParaRPr lang="en-US" altLang="zh-TW" sz="2300" b="1" dirty="0">
              <a:latin typeface="Gill Sans Nova" panose="020B06020201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302629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7" name="Rectangle 20">
            <a:extLst>
              <a:ext uri="{FF2B5EF4-FFF2-40B4-BE49-F238E27FC236}">
                <a16:creationId xmlns:a16="http://schemas.microsoft.com/office/drawing/2014/main" id="{5463EB0A-3D7C-4AA5-BFA5-8EE5B4BA56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標題 1">
            <a:extLst>
              <a:ext uri="{FF2B5EF4-FFF2-40B4-BE49-F238E27FC236}">
                <a16:creationId xmlns:a16="http://schemas.microsoft.com/office/drawing/2014/main" id="{A754070F-E7E8-4AB4-B693-E2CC8DA9F1F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78651" y="1122363"/>
            <a:ext cx="11034695" cy="3174690"/>
          </a:xfrm>
        </p:spPr>
        <p:txBody>
          <a:bodyPr>
            <a:normAutofit/>
          </a:bodyPr>
          <a:lstStyle/>
          <a:p>
            <a:pPr algn="l"/>
            <a:r>
              <a:rPr lang="en-US" altLang="zh-TW" sz="4961" b="1" dirty="0">
                <a:latin typeface="Gill Sans Nova" panose="020B0602020104020203" pitchFamily="34" charset="0"/>
              </a:rPr>
              <a:t>Introduction</a:t>
            </a:r>
            <a:endParaRPr lang="zh-TW" altLang="en-US" sz="4961" b="1" dirty="0">
              <a:latin typeface="Gill Sans Nova" panose="020B0602020104020203" pitchFamily="34" charset="0"/>
            </a:endParaRPr>
          </a:p>
        </p:txBody>
      </p:sp>
      <p:sp>
        <p:nvSpPr>
          <p:cNvPr id="28" name="Rectangle 22">
            <a:extLst>
              <a:ext uri="{FF2B5EF4-FFF2-40B4-BE49-F238E27FC236}">
                <a16:creationId xmlns:a16="http://schemas.microsoft.com/office/drawing/2014/main" id="{7945AD00-F967-454D-A4B2-39ABA5C88C2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857544" y="346791"/>
            <a:ext cx="146304" cy="7040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9" name="Rectangle 24">
            <a:extLst>
              <a:ext uri="{FF2B5EF4-FFF2-40B4-BE49-F238E27FC236}">
                <a16:creationId xmlns:a16="http://schemas.microsoft.com/office/drawing/2014/main" id="{E9BC5B79-B912-427C-8219-E3E50943FCD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578652" y="4501201"/>
            <a:ext cx="11034696" cy="18288"/>
          </a:xfrm>
          <a:prstGeom prst="rect">
            <a:avLst/>
          </a:prstGeom>
          <a:solidFill>
            <a:srgbClr val="D5D5D5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42737111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DAF1966E-FD40-4A4A-B61B-C4DF7FA05F0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047BFA19-D45E-416B-A404-7AF2F3F270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58209" y="0"/>
            <a:ext cx="11167447" cy="2018806"/>
          </a:xfrm>
          <a:prstGeom prst="rect">
            <a:avLst/>
          </a:prstGeom>
          <a:ln w="9525">
            <a:solidFill>
              <a:srgbClr val="E1E1E1"/>
            </a:solidFill>
          </a:ln>
          <a:effectLst>
            <a:outerShdw blurRad="50800" dist="38100" dir="2700000" algn="tl" rotWithShape="0">
              <a:schemeClr val="bg1">
                <a:lumMod val="85000"/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3" name="Rectangle 12">
            <a:extLst>
              <a:ext uri="{FF2B5EF4-FFF2-40B4-BE49-F238E27FC236}">
                <a16:creationId xmlns:a16="http://schemas.microsoft.com/office/drawing/2014/main" id="{8E0105E7-23DB-4CF2-8258-FF47C7620F6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6928" y="0"/>
            <a:ext cx="11155680" cy="2011680"/>
          </a:xfrm>
          <a:prstGeom prst="rect">
            <a:avLst/>
          </a:pr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標題 1">
            <a:extLst>
              <a:ext uri="{FF2B5EF4-FFF2-40B4-BE49-F238E27FC236}">
                <a16:creationId xmlns:a16="http://schemas.microsoft.com/office/drawing/2014/main" id="{9AFE495D-C34F-48C8-9A2F-A0C74FDE8D30}"/>
              </a:ext>
            </a:extLst>
          </p:cNvPr>
          <p:cNvSpPr txBox="1">
            <a:spLocks/>
          </p:cNvSpPr>
          <p:nvPr/>
        </p:nvSpPr>
        <p:spPr>
          <a:xfrm>
            <a:off x="1115568" y="548640"/>
            <a:ext cx="10168128" cy="11795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756026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38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914400">
              <a:spcAft>
                <a:spcPts val="600"/>
              </a:spcAft>
            </a:pPr>
            <a:r>
              <a:rPr lang="en-US" altLang="zh-TW" sz="2300" b="1" dirty="0">
                <a:latin typeface="Gill Sans Nova" panose="020B0602020104020203" pitchFamily="34" charset="0"/>
              </a:rPr>
              <a:t>Introduction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074B4F7D-14B2-478B-8BF5-01E4E0C5D26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98834" y="758952"/>
            <a:ext cx="128016" cy="7040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4" name="文字方塊 3">
            <a:extLst>
              <a:ext uri="{FF2B5EF4-FFF2-40B4-BE49-F238E27FC236}">
                <a16:creationId xmlns:a16="http://schemas.microsoft.com/office/drawing/2014/main" id="{26A4CAC4-A2AF-4415-BB5F-792989D43D3D}"/>
              </a:ext>
            </a:extLst>
          </p:cNvPr>
          <p:cNvSpPr txBox="1"/>
          <p:nvPr/>
        </p:nvSpPr>
        <p:spPr>
          <a:xfrm>
            <a:off x="626850" y="2671750"/>
            <a:ext cx="4535425" cy="403563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/>
          <a:p>
            <a:pPr marL="285750" indent="-28575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zh-TW" sz="2400" dirty="0">
                <a:latin typeface="Gill Sans Nova" panose="020B0602020104020203" pitchFamily="34" charset="0"/>
              </a:rPr>
              <a:t>Animate a 3D model</a:t>
            </a:r>
            <a:r>
              <a:rPr lang="zh-TW" altLang="en-US" sz="2400" dirty="0">
                <a:latin typeface="Gill Sans Nova" panose="020B0602020104020203" pitchFamily="34" charset="0"/>
              </a:rPr>
              <a:t> </a:t>
            </a:r>
            <a:r>
              <a:rPr lang="en-US" altLang="zh-TW" sz="2400" dirty="0">
                <a:latin typeface="Gill Sans Nova" panose="020B0602020104020203" pitchFamily="34" charset="0"/>
              </a:rPr>
              <a:t>.</a:t>
            </a:r>
          </a:p>
        </p:txBody>
      </p:sp>
      <p:pic>
        <p:nvPicPr>
          <p:cNvPr id="14" name="Content Placeholder 9" descr="Diagram, engineering drawing&#10;&#10;Description automatically generated">
            <a:extLst>
              <a:ext uri="{FF2B5EF4-FFF2-40B4-BE49-F238E27FC236}">
                <a16:creationId xmlns:a16="http://schemas.microsoft.com/office/drawing/2014/main" id="{5B8D5F60-E3B5-468E-90D0-C4D7E0DE6579}"/>
              </a:ext>
            </a:extLst>
          </p:cNvPr>
          <p:cNvPicPr>
            <a:picLocks noGrp="1"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41008" y="2532677"/>
            <a:ext cx="5181600" cy="3108959"/>
          </a:xfrm>
          <a:prstGeom prst="rect">
            <a:avLst/>
          </a:prstGeom>
        </p:spPr>
      </p:pic>
      <p:sp>
        <p:nvSpPr>
          <p:cNvPr id="16" name="文字方塊 15">
            <a:extLst>
              <a:ext uri="{FF2B5EF4-FFF2-40B4-BE49-F238E27FC236}">
                <a16:creationId xmlns:a16="http://schemas.microsoft.com/office/drawing/2014/main" id="{835969EB-FDC9-43A2-BA24-DBAC2E271526}"/>
              </a:ext>
            </a:extLst>
          </p:cNvPr>
          <p:cNvSpPr txBox="1"/>
          <p:nvPr/>
        </p:nvSpPr>
        <p:spPr>
          <a:xfrm>
            <a:off x="626849" y="3403527"/>
            <a:ext cx="4535425" cy="2044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285750" indent="-28575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zh-TW" sz="2400" dirty="0">
                <a:latin typeface="Gill Sans Nova" panose="020B0602020104020203" pitchFamily="34" charset="0"/>
              </a:rPr>
              <a:t>Standard way to animate characters or mechanical objects.</a:t>
            </a:r>
          </a:p>
        </p:txBody>
      </p:sp>
    </p:spTree>
    <p:extLst>
      <p:ext uri="{BB962C8B-B14F-4D97-AF65-F5344CB8AC3E}">
        <p14:creationId xmlns:p14="http://schemas.microsoft.com/office/powerpoint/2010/main" val="40053518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DAF1966E-FD40-4A4A-B61B-C4DF7FA05F0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047BFA19-D45E-416B-A404-7AF2F3F270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58209" y="0"/>
            <a:ext cx="11167447" cy="2018806"/>
          </a:xfrm>
          <a:prstGeom prst="rect">
            <a:avLst/>
          </a:prstGeom>
          <a:ln w="9525">
            <a:solidFill>
              <a:srgbClr val="E1E1E1"/>
            </a:solidFill>
          </a:ln>
          <a:effectLst>
            <a:outerShdw blurRad="50800" dist="38100" dir="2700000" algn="tl" rotWithShape="0">
              <a:schemeClr val="bg1">
                <a:lumMod val="85000"/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3" name="Rectangle 12">
            <a:extLst>
              <a:ext uri="{FF2B5EF4-FFF2-40B4-BE49-F238E27FC236}">
                <a16:creationId xmlns:a16="http://schemas.microsoft.com/office/drawing/2014/main" id="{8E0105E7-23DB-4CF2-8258-FF47C7620F6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6928" y="0"/>
            <a:ext cx="11155680" cy="2011680"/>
          </a:xfrm>
          <a:prstGeom prst="rect">
            <a:avLst/>
          </a:pr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標題 1">
            <a:extLst>
              <a:ext uri="{FF2B5EF4-FFF2-40B4-BE49-F238E27FC236}">
                <a16:creationId xmlns:a16="http://schemas.microsoft.com/office/drawing/2014/main" id="{9AFE495D-C34F-48C8-9A2F-A0C74FDE8D30}"/>
              </a:ext>
            </a:extLst>
          </p:cNvPr>
          <p:cNvSpPr txBox="1">
            <a:spLocks/>
          </p:cNvSpPr>
          <p:nvPr/>
        </p:nvSpPr>
        <p:spPr>
          <a:xfrm>
            <a:off x="1115568" y="548640"/>
            <a:ext cx="10168128" cy="11795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756026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38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914400">
              <a:spcAft>
                <a:spcPts val="600"/>
              </a:spcAft>
            </a:pPr>
            <a:r>
              <a:rPr lang="en-US" altLang="zh-TW" sz="2300" b="1" dirty="0">
                <a:latin typeface="Gill Sans Nova" panose="020B0602020104020203" pitchFamily="34" charset="0"/>
              </a:rPr>
              <a:t>Introduction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074B4F7D-14B2-478B-8BF5-01E4E0C5D26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98834" y="758952"/>
            <a:ext cx="128016" cy="7040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pic>
        <p:nvPicPr>
          <p:cNvPr id="1026" name="Picture 2" descr="output">
            <a:extLst>
              <a:ext uri="{FF2B5EF4-FFF2-40B4-BE49-F238E27FC236}">
                <a16:creationId xmlns:a16="http://schemas.microsoft.com/office/drawing/2014/main" id="{3070E4EB-4222-4929-A768-7DC5F2D58E5E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0182" y="2409578"/>
            <a:ext cx="5143500" cy="4057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文字方塊 11">
            <a:extLst>
              <a:ext uri="{FF2B5EF4-FFF2-40B4-BE49-F238E27FC236}">
                <a16:creationId xmlns:a16="http://schemas.microsoft.com/office/drawing/2014/main" id="{1B41FA89-12ED-40CF-B816-BA815A1E8519}"/>
              </a:ext>
            </a:extLst>
          </p:cNvPr>
          <p:cNvSpPr txBox="1"/>
          <p:nvPr/>
        </p:nvSpPr>
        <p:spPr>
          <a:xfrm>
            <a:off x="0" y="6555585"/>
            <a:ext cx="609600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TW" altLang="en-US" sz="1200" dirty="0">
                <a:hlinkClick r:id="rId4"/>
              </a:rPr>
              <a:t>https://learnopengl.com/Guest-Articles/2020/Skeletal-Animation</a:t>
            </a:r>
            <a:endParaRPr lang="en-US" altLang="zh-TW" sz="1200" dirty="0"/>
          </a:p>
          <a:p>
            <a:endParaRPr lang="zh-TW" altLang="en-US" sz="1200" dirty="0"/>
          </a:p>
        </p:txBody>
      </p:sp>
    </p:spTree>
    <p:extLst>
      <p:ext uri="{BB962C8B-B14F-4D97-AF65-F5344CB8AC3E}">
        <p14:creationId xmlns:p14="http://schemas.microsoft.com/office/powerpoint/2010/main" val="252814777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DAF1966E-FD40-4A4A-B61B-C4DF7FA05F0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047BFA19-D45E-416B-A404-7AF2F3F270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58209" y="0"/>
            <a:ext cx="11167447" cy="2018806"/>
          </a:xfrm>
          <a:prstGeom prst="rect">
            <a:avLst/>
          </a:prstGeom>
          <a:ln w="9525">
            <a:solidFill>
              <a:srgbClr val="E1E1E1"/>
            </a:solidFill>
          </a:ln>
          <a:effectLst>
            <a:outerShdw blurRad="50800" dist="38100" dir="2700000" algn="tl" rotWithShape="0">
              <a:schemeClr val="bg1">
                <a:lumMod val="85000"/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3" name="Rectangle 12">
            <a:extLst>
              <a:ext uri="{FF2B5EF4-FFF2-40B4-BE49-F238E27FC236}">
                <a16:creationId xmlns:a16="http://schemas.microsoft.com/office/drawing/2014/main" id="{8E0105E7-23DB-4CF2-8258-FF47C7620F6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6928" y="0"/>
            <a:ext cx="11155680" cy="2011680"/>
          </a:xfrm>
          <a:prstGeom prst="rect">
            <a:avLst/>
          </a:pr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標題 1">
            <a:extLst>
              <a:ext uri="{FF2B5EF4-FFF2-40B4-BE49-F238E27FC236}">
                <a16:creationId xmlns:a16="http://schemas.microsoft.com/office/drawing/2014/main" id="{9AFE495D-C34F-48C8-9A2F-A0C74FDE8D30}"/>
              </a:ext>
            </a:extLst>
          </p:cNvPr>
          <p:cNvSpPr txBox="1">
            <a:spLocks/>
          </p:cNvSpPr>
          <p:nvPr/>
        </p:nvSpPr>
        <p:spPr>
          <a:xfrm>
            <a:off x="1115568" y="548640"/>
            <a:ext cx="10168128" cy="11795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756026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38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914400">
              <a:spcAft>
                <a:spcPts val="600"/>
              </a:spcAft>
            </a:pPr>
            <a:r>
              <a:rPr lang="en-US" altLang="zh-TW" sz="2300" b="1" dirty="0">
                <a:latin typeface="Gill Sans Nova" panose="020B0602020104020203" pitchFamily="34" charset="0"/>
              </a:rPr>
              <a:t>Introduction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074B4F7D-14B2-478B-8BF5-01E4E0C5D26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98834" y="758952"/>
            <a:ext cx="128016" cy="7040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4" name="文字方塊 3">
            <a:extLst>
              <a:ext uri="{FF2B5EF4-FFF2-40B4-BE49-F238E27FC236}">
                <a16:creationId xmlns:a16="http://schemas.microsoft.com/office/drawing/2014/main" id="{26A4CAC4-A2AF-4415-BB5F-792989D43D3D}"/>
              </a:ext>
            </a:extLst>
          </p:cNvPr>
          <p:cNvSpPr txBox="1"/>
          <p:nvPr/>
        </p:nvSpPr>
        <p:spPr>
          <a:xfrm>
            <a:off x="558209" y="2305848"/>
            <a:ext cx="4535425" cy="403563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/>
          <a:p>
            <a:pPr marL="285750" indent="-28575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zh-TW" sz="2400" dirty="0">
                <a:latin typeface="Gill Sans Nova" panose="020B0602020104020203" pitchFamily="34" charset="0"/>
              </a:rPr>
              <a:t>Main components</a:t>
            </a:r>
          </a:p>
        </p:txBody>
      </p:sp>
      <p:sp>
        <p:nvSpPr>
          <p:cNvPr id="16" name="文字方塊 15">
            <a:extLst>
              <a:ext uri="{FF2B5EF4-FFF2-40B4-BE49-F238E27FC236}">
                <a16:creationId xmlns:a16="http://schemas.microsoft.com/office/drawing/2014/main" id="{835969EB-FDC9-43A2-BA24-DBAC2E271526}"/>
              </a:ext>
            </a:extLst>
          </p:cNvPr>
          <p:cNvSpPr txBox="1"/>
          <p:nvPr/>
        </p:nvSpPr>
        <p:spPr>
          <a:xfrm>
            <a:off x="1002792" y="2851143"/>
            <a:ext cx="3516376" cy="46166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285750" indent="-28575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zh-TW" sz="2000" b="1" dirty="0">
                <a:latin typeface="Gill Sans Nova" panose="020B0602020104020203" pitchFamily="34" charset="0"/>
              </a:rPr>
              <a:t>Skin</a:t>
            </a:r>
            <a:r>
              <a:rPr lang="zh-TW" altLang="en-US" sz="2000" dirty="0">
                <a:latin typeface="Gill Sans Nova" panose="020B0602020104020203" pitchFamily="34" charset="0"/>
              </a:rPr>
              <a:t> </a:t>
            </a:r>
            <a:r>
              <a:rPr lang="en-US" altLang="zh-TW" sz="2000" dirty="0">
                <a:latin typeface="Gill Sans Nova" panose="020B0602020104020203" pitchFamily="34" charset="0"/>
              </a:rPr>
              <a:t>(Mesh)</a:t>
            </a:r>
          </a:p>
        </p:txBody>
      </p:sp>
      <p:sp>
        <p:nvSpPr>
          <p:cNvPr id="12" name="文字方塊 11">
            <a:extLst>
              <a:ext uri="{FF2B5EF4-FFF2-40B4-BE49-F238E27FC236}">
                <a16:creationId xmlns:a16="http://schemas.microsoft.com/office/drawing/2014/main" id="{604EB41E-3FFD-445F-8774-DA1E904FC284}"/>
              </a:ext>
            </a:extLst>
          </p:cNvPr>
          <p:cNvSpPr txBox="1"/>
          <p:nvPr/>
        </p:nvSpPr>
        <p:spPr>
          <a:xfrm>
            <a:off x="4592320" y="2847326"/>
            <a:ext cx="2397760" cy="34291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zh-TW" sz="1800" b="1" dirty="0">
                <a:latin typeface="Gill Sans Nova" panose="020B0602020104020203" pitchFamily="34" charset="0"/>
              </a:rPr>
              <a:t>Bones</a:t>
            </a:r>
            <a:r>
              <a:rPr lang="en-US" altLang="zh-TW" sz="1800" dirty="0">
                <a:latin typeface="Gill Sans Nova" panose="020B0602020104020203" pitchFamily="34" charset="0"/>
              </a:rPr>
              <a:t> (Skeleton)</a:t>
            </a:r>
          </a:p>
        </p:txBody>
      </p:sp>
      <p:sp>
        <p:nvSpPr>
          <p:cNvPr id="17" name="文字方塊 16">
            <a:extLst>
              <a:ext uri="{FF2B5EF4-FFF2-40B4-BE49-F238E27FC236}">
                <a16:creationId xmlns:a16="http://schemas.microsoft.com/office/drawing/2014/main" id="{19AABEF0-A0EF-4672-BB1B-F17A1A1596C9}"/>
              </a:ext>
            </a:extLst>
          </p:cNvPr>
          <p:cNvSpPr txBox="1"/>
          <p:nvPr/>
        </p:nvSpPr>
        <p:spPr>
          <a:xfrm>
            <a:off x="8783096" y="2841373"/>
            <a:ext cx="1940560" cy="34291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zh-TW" sz="1800" b="1" dirty="0">
                <a:latin typeface="Gill Sans Nova" panose="020B0602020104020203" pitchFamily="34" charset="0"/>
              </a:rPr>
              <a:t>Keyframes</a:t>
            </a:r>
          </a:p>
        </p:txBody>
      </p:sp>
      <p:sp>
        <p:nvSpPr>
          <p:cNvPr id="18" name="文字方塊 17">
            <a:extLst>
              <a:ext uri="{FF2B5EF4-FFF2-40B4-BE49-F238E27FC236}">
                <a16:creationId xmlns:a16="http://schemas.microsoft.com/office/drawing/2014/main" id="{40F190FA-4844-49E6-BD91-7BEDF57D01D1}"/>
              </a:ext>
            </a:extLst>
          </p:cNvPr>
          <p:cNvSpPr txBox="1"/>
          <p:nvPr/>
        </p:nvSpPr>
        <p:spPr>
          <a:xfrm>
            <a:off x="0" y="6538067"/>
            <a:ext cx="4778227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TW" altLang="en-US" sz="1200" dirty="0">
                <a:hlinkClick r:id="rId3"/>
              </a:rPr>
              <a:t>https://learnopengl.com/Guest-Articles/2020/Skeletal-Animation</a:t>
            </a:r>
            <a:endParaRPr lang="en-US" altLang="zh-TW" sz="1200" dirty="0"/>
          </a:p>
          <a:p>
            <a:endParaRPr lang="en-US" altLang="zh-TW" sz="1200" dirty="0"/>
          </a:p>
        </p:txBody>
      </p:sp>
      <p:grpSp>
        <p:nvGrpSpPr>
          <p:cNvPr id="2" name="群組 1">
            <a:extLst>
              <a:ext uri="{FF2B5EF4-FFF2-40B4-BE49-F238E27FC236}">
                <a16:creationId xmlns:a16="http://schemas.microsoft.com/office/drawing/2014/main" id="{C8268C7B-00D8-41CA-B100-4C6041E9454E}"/>
              </a:ext>
            </a:extLst>
          </p:cNvPr>
          <p:cNvGrpSpPr/>
          <p:nvPr/>
        </p:nvGrpSpPr>
        <p:grpSpPr>
          <a:xfrm>
            <a:off x="8171859" y="3474877"/>
            <a:ext cx="3163034" cy="2689537"/>
            <a:chOff x="8648460" y="3798743"/>
            <a:chExt cx="2844705" cy="2368977"/>
          </a:xfrm>
        </p:grpSpPr>
        <p:pic>
          <p:nvPicPr>
            <p:cNvPr id="14" name="圖片 13">
              <a:extLst>
                <a:ext uri="{FF2B5EF4-FFF2-40B4-BE49-F238E27FC236}">
                  <a16:creationId xmlns:a16="http://schemas.microsoft.com/office/drawing/2014/main" id="{F33EF849-DAD2-441B-9BB9-0C7964CB8E1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8648460" y="3798743"/>
              <a:ext cx="1281860" cy="1996339"/>
            </a:xfrm>
            <a:prstGeom prst="rect">
              <a:avLst/>
            </a:prstGeom>
          </p:spPr>
        </p:pic>
        <p:pic>
          <p:nvPicPr>
            <p:cNvPr id="19" name="圖片 18">
              <a:extLst>
                <a:ext uri="{FF2B5EF4-FFF2-40B4-BE49-F238E27FC236}">
                  <a16:creationId xmlns:a16="http://schemas.microsoft.com/office/drawing/2014/main" id="{85484B6E-0AB1-4E0E-9172-7396E7983EC4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0283852" y="3803699"/>
              <a:ext cx="1209313" cy="1991383"/>
            </a:xfrm>
            <a:prstGeom prst="rect">
              <a:avLst/>
            </a:prstGeom>
          </p:spPr>
        </p:pic>
        <p:sp>
          <p:nvSpPr>
            <p:cNvPr id="20" name="文字方塊 19">
              <a:extLst>
                <a:ext uri="{FF2B5EF4-FFF2-40B4-BE49-F238E27FC236}">
                  <a16:creationId xmlns:a16="http://schemas.microsoft.com/office/drawing/2014/main" id="{6602E3E2-38CA-49E6-8416-EAAB1185E92A}"/>
                </a:ext>
              </a:extLst>
            </p:cNvPr>
            <p:cNvSpPr txBox="1"/>
            <p:nvPr/>
          </p:nvSpPr>
          <p:spPr>
            <a:xfrm>
              <a:off x="8842313" y="5798388"/>
              <a:ext cx="74270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dirty="0"/>
                <a:t>Pose1</a:t>
              </a:r>
              <a:endParaRPr lang="zh-TW" altLang="en-US" dirty="0"/>
            </a:p>
          </p:txBody>
        </p:sp>
        <p:sp>
          <p:nvSpPr>
            <p:cNvPr id="21" name="文字方塊 20">
              <a:extLst>
                <a:ext uri="{FF2B5EF4-FFF2-40B4-BE49-F238E27FC236}">
                  <a16:creationId xmlns:a16="http://schemas.microsoft.com/office/drawing/2014/main" id="{9C6E1C3B-398A-4A14-8CC2-14CF7910FF82}"/>
                </a:ext>
              </a:extLst>
            </p:cNvPr>
            <p:cNvSpPr txBox="1"/>
            <p:nvPr/>
          </p:nvSpPr>
          <p:spPr>
            <a:xfrm>
              <a:off x="10540992" y="5795082"/>
              <a:ext cx="74270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dirty="0"/>
                <a:t>Pose2</a:t>
              </a:r>
              <a:endParaRPr lang="zh-TW" altLang="en-US" dirty="0"/>
            </a:p>
          </p:txBody>
        </p:sp>
      </p:grpSp>
      <p:pic>
        <p:nvPicPr>
          <p:cNvPr id="22" name="圖片 21">
            <a:extLst>
              <a:ext uri="{FF2B5EF4-FFF2-40B4-BE49-F238E27FC236}">
                <a16:creationId xmlns:a16="http://schemas.microsoft.com/office/drawing/2014/main" id="{290D80F0-CF43-427A-8B4E-6C3577FC19F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983451" y="3474877"/>
            <a:ext cx="1615498" cy="2689537"/>
          </a:xfrm>
          <a:prstGeom prst="rect">
            <a:avLst/>
          </a:prstGeom>
        </p:spPr>
      </p:pic>
      <p:pic>
        <p:nvPicPr>
          <p:cNvPr id="7" name="圖片 6">
            <a:extLst>
              <a:ext uri="{FF2B5EF4-FFF2-40B4-BE49-F238E27FC236}">
                <a16:creationId xmlns:a16="http://schemas.microsoft.com/office/drawing/2014/main" id="{53A38187-37C2-4A2A-9E7C-643B34836FD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02792" y="3478988"/>
            <a:ext cx="1841079" cy="27684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724804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DAF1966E-FD40-4A4A-B61B-C4DF7FA05F0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047BFA19-D45E-416B-A404-7AF2F3F270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58209" y="0"/>
            <a:ext cx="11167447" cy="2018806"/>
          </a:xfrm>
          <a:prstGeom prst="rect">
            <a:avLst/>
          </a:prstGeom>
          <a:ln w="9525">
            <a:solidFill>
              <a:srgbClr val="E1E1E1"/>
            </a:solidFill>
          </a:ln>
          <a:effectLst>
            <a:outerShdw blurRad="50800" dist="38100" dir="2700000" algn="tl" rotWithShape="0">
              <a:schemeClr val="bg1">
                <a:lumMod val="85000"/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3" name="Rectangle 12">
            <a:extLst>
              <a:ext uri="{FF2B5EF4-FFF2-40B4-BE49-F238E27FC236}">
                <a16:creationId xmlns:a16="http://schemas.microsoft.com/office/drawing/2014/main" id="{8E0105E7-23DB-4CF2-8258-FF47C7620F6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6928" y="0"/>
            <a:ext cx="11155680" cy="2011680"/>
          </a:xfrm>
          <a:prstGeom prst="rect">
            <a:avLst/>
          </a:pr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標題 1">
            <a:extLst>
              <a:ext uri="{FF2B5EF4-FFF2-40B4-BE49-F238E27FC236}">
                <a16:creationId xmlns:a16="http://schemas.microsoft.com/office/drawing/2014/main" id="{9AFE495D-C34F-48C8-9A2F-A0C74FDE8D30}"/>
              </a:ext>
            </a:extLst>
          </p:cNvPr>
          <p:cNvSpPr txBox="1">
            <a:spLocks/>
          </p:cNvSpPr>
          <p:nvPr/>
        </p:nvSpPr>
        <p:spPr>
          <a:xfrm>
            <a:off x="1115568" y="548640"/>
            <a:ext cx="10168128" cy="11795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756026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38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914400">
              <a:spcAft>
                <a:spcPts val="600"/>
              </a:spcAft>
            </a:pPr>
            <a:r>
              <a:rPr lang="en-US" altLang="zh-TW" sz="2300" b="1" dirty="0">
                <a:latin typeface="Gill Sans Nova" panose="020B0602020104020203" pitchFamily="34" charset="0"/>
              </a:rPr>
              <a:t>Introduction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074B4F7D-14B2-478B-8BF5-01E4E0C5D26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98834" y="758952"/>
            <a:ext cx="128016" cy="7040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4" name="文字方塊 3">
            <a:extLst>
              <a:ext uri="{FF2B5EF4-FFF2-40B4-BE49-F238E27FC236}">
                <a16:creationId xmlns:a16="http://schemas.microsoft.com/office/drawing/2014/main" id="{26A4CAC4-A2AF-4415-BB5F-792989D43D3D}"/>
              </a:ext>
            </a:extLst>
          </p:cNvPr>
          <p:cNvSpPr txBox="1"/>
          <p:nvPr/>
        </p:nvSpPr>
        <p:spPr>
          <a:xfrm>
            <a:off x="558209" y="2285386"/>
            <a:ext cx="8669549" cy="403563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/>
          <a:p>
            <a:pPr marL="285750" indent="-28575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zh-TW" sz="2400" dirty="0">
                <a:latin typeface="Gill Sans Nova" panose="020B0602020104020203" pitchFamily="34" charset="0"/>
              </a:rPr>
              <a:t>The skeleton follows the hierarchy</a:t>
            </a:r>
          </a:p>
        </p:txBody>
      </p:sp>
      <p:sp>
        <p:nvSpPr>
          <p:cNvPr id="18" name="文字方塊 17">
            <a:extLst>
              <a:ext uri="{FF2B5EF4-FFF2-40B4-BE49-F238E27FC236}">
                <a16:creationId xmlns:a16="http://schemas.microsoft.com/office/drawing/2014/main" id="{40F190FA-4844-49E6-BD91-7BEDF57D01D1}"/>
              </a:ext>
            </a:extLst>
          </p:cNvPr>
          <p:cNvSpPr txBox="1"/>
          <p:nvPr/>
        </p:nvSpPr>
        <p:spPr>
          <a:xfrm>
            <a:off x="0" y="6538067"/>
            <a:ext cx="4778227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TW" altLang="en-US" sz="1200" dirty="0">
                <a:hlinkClick r:id="rId3"/>
              </a:rPr>
              <a:t>https://learnopengl.com/Guest-Articles/2020/Skeletal-Animation</a:t>
            </a:r>
            <a:endParaRPr lang="en-US" altLang="zh-TW" sz="1200" dirty="0"/>
          </a:p>
          <a:p>
            <a:endParaRPr lang="en-US" altLang="zh-TW" sz="1200" dirty="0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98E32177-460A-4203-9453-DBEF0493F88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34717" y="2955529"/>
            <a:ext cx="6414430" cy="31959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矩形 5">
            <a:extLst>
              <a:ext uri="{FF2B5EF4-FFF2-40B4-BE49-F238E27FC236}">
                <a16:creationId xmlns:a16="http://schemas.microsoft.com/office/drawing/2014/main" id="{D9E36024-9154-CE44-A6CC-78F948BA0E5F}"/>
              </a:ext>
            </a:extLst>
          </p:cNvPr>
          <p:cNvSpPr/>
          <p:nvPr/>
        </p:nvSpPr>
        <p:spPr>
          <a:xfrm>
            <a:off x="3577590" y="3429000"/>
            <a:ext cx="857250" cy="1908810"/>
          </a:xfrm>
          <a:prstGeom prst="rect">
            <a:avLst/>
          </a:prstGeom>
          <a:solidFill>
            <a:srgbClr val="646464">
              <a:alpha val="0"/>
            </a:srgbClr>
          </a:solidFill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TW" altLang="en-US"/>
          </a:p>
        </p:txBody>
      </p:sp>
    </p:spTree>
    <p:extLst>
      <p:ext uri="{BB962C8B-B14F-4D97-AF65-F5344CB8AC3E}">
        <p14:creationId xmlns:p14="http://schemas.microsoft.com/office/powerpoint/2010/main" val="11967418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7" name="Rectangle 20">
            <a:extLst>
              <a:ext uri="{FF2B5EF4-FFF2-40B4-BE49-F238E27FC236}">
                <a16:creationId xmlns:a16="http://schemas.microsoft.com/office/drawing/2014/main" id="{5463EB0A-3D7C-4AA5-BFA5-8EE5B4BA56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標題 1">
            <a:extLst>
              <a:ext uri="{FF2B5EF4-FFF2-40B4-BE49-F238E27FC236}">
                <a16:creationId xmlns:a16="http://schemas.microsoft.com/office/drawing/2014/main" id="{A754070F-E7E8-4AB4-B693-E2CC8DA9F1F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78651" y="1122363"/>
            <a:ext cx="11034695" cy="3174690"/>
          </a:xfrm>
        </p:spPr>
        <p:txBody>
          <a:bodyPr>
            <a:normAutofit/>
          </a:bodyPr>
          <a:lstStyle/>
          <a:p>
            <a:pPr algn="l"/>
            <a:r>
              <a:rPr lang="en-US" altLang="zh-TW" sz="4961" b="1" dirty="0">
                <a:latin typeface="Gill Sans Nova" panose="020B0602020104020203" pitchFamily="34" charset="0"/>
              </a:rPr>
              <a:t>Animation</a:t>
            </a:r>
            <a:endParaRPr lang="zh-TW" altLang="en-US" sz="4961" b="1" dirty="0">
              <a:latin typeface="Gill Sans Nova" panose="020B0602020104020203" pitchFamily="34" charset="0"/>
            </a:endParaRPr>
          </a:p>
        </p:txBody>
      </p:sp>
      <p:sp>
        <p:nvSpPr>
          <p:cNvPr id="28" name="Rectangle 22">
            <a:extLst>
              <a:ext uri="{FF2B5EF4-FFF2-40B4-BE49-F238E27FC236}">
                <a16:creationId xmlns:a16="http://schemas.microsoft.com/office/drawing/2014/main" id="{7945AD00-F967-454D-A4B2-39ABA5C88C2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857544" y="346791"/>
            <a:ext cx="146304" cy="7040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9" name="Rectangle 24">
            <a:extLst>
              <a:ext uri="{FF2B5EF4-FFF2-40B4-BE49-F238E27FC236}">
                <a16:creationId xmlns:a16="http://schemas.microsoft.com/office/drawing/2014/main" id="{E9BC5B79-B912-427C-8219-E3E50943FCD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578652" y="4501201"/>
            <a:ext cx="11034696" cy="18288"/>
          </a:xfrm>
          <a:prstGeom prst="rect">
            <a:avLst/>
          </a:prstGeom>
          <a:solidFill>
            <a:srgbClr val="D5D5D5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314301147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DAF1966E-FD40-4A4A-B61B-C4DF7FA05F0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047BFA19-D45E-416B-A404-7AF2F3F270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58209" y="0"/>
            <a:ext cx="11167447" cy="2018806"/>
          </a:xfrm>
          <a:prstGeom prst="rect">
            <a:avLst/>
          </a:prstGeom>
          <a:ln w="9525">
            <a:solidFill>
              <a:srgbClr val="E1E1E1"/>
            </a:solidFill>
          </a:ln>
          <a:effectLst>
            <a:outerShdw blurRad="50800" dist="38100" dir="2700000" algn="tl" rotWithShape="0">
              <a:schemeClr val="bg1">
                <a:lumMod val="85000"/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3" name="Rectangle 12">
            <a:extLst>
              <a:ext uri="{FF2B5EF4-FFF2-40B4-BE49-F238E27FC236}">
                <a16:creationId xmlns:a16="http://schemas.microsoft.com/office/drawing/2014/main" id="{8E0105E7-23DB-4CF2-8258-FF47C7620F6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6928" y="0"/>
            <a:ext cx="11155680" cy="2011680"/>
          </a:xfrm>
          <a:prstGeom prst="rect">
            <a:avLst/>
          </a:pr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標題 1">
            <a:extLst>
              <a:ext uri="{FF2B5EF4-FFF2-40B4-BE49-F238E27FC236}">
                <a16:creationId xmlns:a16="http://schemas.microsoft.com/office/drawing/2014/main" id="{9AFE495D-C34F-48C8-9A2F-A0C74FDE8D30}"/>
              </a:ext>
            </a:extLst>
          </p:cNvPr>
          <p:cNvSpPr txBox="1">
            <a:spLocks/>
          </p:cNvSpPr>
          <p:nvPr/>
        </p:nvSpPr>
        <p:spPr>
          <a:xfrm>
            <a:off x="1115568" y="548640"/>
            <a:ext cx="10168128" cy="11795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756026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38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914400">
              <a:spcAft>
                <a:spcPts val="600"/>
              </a:spcAft>
            </a:pPr>
            <a:r>
              <a:rPr lang="en-US" altLang="zh-TW" sz="2400" b="1" dirty="0">
                <a:latin typeface="Gill Sans Nova" panose="020B0602020104020203" pitchFamily="34" charset="0"/>
              </a:rPr>
              <a:t>Animation</a:t>
            </a:r>
            <a:endParaRPr lang="en-US" altLang="zh-TW" sz="2300" b="1" dirty="0">
              <a:latin typeface="Gill Sans Nova" panose="020B0602020104020203" pitchFamily="34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074B4F7D-14B2-478B-8BF5-01E4E0C5D26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98834" y="758952"/>
            <a:ext cx="128016" cy="7040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4" name="文字方塊 3">
            <a:extLst>
              <a:ext uri="{FF2B5EF4-FFF2-40B4-BE49-F238E27FC236}">
                <a16:creationId xmlns:a16="http://schemas.microsoft.com/office/drawing/2014/main" id="{26A4CAC4-A2AF-4415-BB5F-792989D43D3D}"/>
              </a:ext>
            </a:extLst>
          </p:cNvPr>
          <p:cNvSpPr txBox="1"/>
          <p:nvPr/>
        </p:nvSpPr>
        <p:spPr>
          <a:xfrm>
            <a:off x="558209" y="2590186"/>
            <a:ext cx="3495631" cy="403563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/>
          <a:p>
            <a:pPr marL="285750" indent="-28575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zh-TW" sz="2400" dirty="0">
                <a:latin typeface="Gill Sans Nova" panose="020B0602020104020203" pitchFamily="34" charset="0"/>
              </a:rPr>
              <a:t>Keyframes</a:t>
            </a:r>
          </a:p>
        </p:txBody>
      </p:sp>
      <p:sp>
        <p:nvSpPr>
          <p:cNvPr id="12" name="文字方塊 11">
            <a:extLst>
              <a:ext uri="{FF2B5EF4-FFF2-40B4-BE49-F238E27FC236}">
                <a16:creationId xmlns:a16="http://schemas.microsoft.com/office/drawing/2014/main" id="{F09B391C-4DA1-44CA-B268-4F0EFA57CF39}"/>
              </a:ext>
            </a:extLst>
          </p:cNvPr>
          <p:cNvSpPr txBox="1"/>
          <p:nvPr/>
        </p:nvSpPr>
        <p:spPr>
          <a:xfrm>
            <a:off x="558208" y="3247021"/>
            <a:ext cx="8636592" cy="255433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285750" indent="-28575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zh-TW" sz="2400" dirty="0">
                <a:latin typeface="Gill Sans Nova" panose="020B0602020104020203" pitchFamily="34" charset="0"/>
              </a:rPr>
              <a:t>Determine the current pose between any two keyframes.</a:t>
            </a:r>
          </a:p>
          <a:p>
            <a:pPr marL="742950" lvl="1" indent="-28575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zh-TW" sz="2000" b="1" dirty="0">
                <a:latin typeface="Gill Sans Nova" panose="020B0602020104020203" pitchFamily="34" charset="0"/>
              </a:rPr>
              <a:t>Interpolation</a:t>
            </a:r>
          </a:p>
        </p:txBody>
      </p:sp>
    </p:spTree>
    <p:extLst>
      <p:ext uri="{BB962C8B-B14F-4D97-AF65-F5344CB8AC3E}">
        <p14:creationId xmlns:p14="http://schemas.microsoft.com/office/powerpoint/2010/main" val="2431275358"/>
      </p:ext>
    </p:extLst>
  </p:cSld>
  <p:clrMapOvr>
    <a:masterClrMapping/>
  </p:clrMapOvr>
</p:sld>
</file>

<file path=ppt/theme/theme1.xml><?xml version="1.0" encoding="utf-8"?>
<a:theme xmlns:a="http://schemas.openxmlformats.org/drawingml/2006/main" name="Paper presentatio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per presentation" id="{2949858B-42CD-42CC-92F6-CF9C71FC861A}" vid="{1C195184-6A1B-4E19-AB0E-99E0F02E71BC}"/>
    </a:ext>
  </a:extLst>
</a:theme>
</file>

<file path=ppt/theme/theme2.xml><?xml version="1.0" encoding="utf-8"?>
<a:theme xmlns:a="http://schemas.openxmlformats.org/drawingml/2006/main" name="Header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 佈景主題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佈景主題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佈景主題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 presentation</Template>
  <TotalTime>4861</TotalTime>
  <Words>1163</Words>
  <Application>Microsoft Office PowerPoint</Application>
  <PresentationFormat>寬螢幕</PresentationFormat>
  <Paragraphs>182</Paragraphs>
  <Slides>21</Slides>
  <Notes>18</Notes>
  <HiddenSlides>0</HiddenSlides>
  <MMClips>0</MMClips>
  <ScaleCrop>false</ScaleCrop>
  <HeadingPairs>
    <vt:vector size="6" baseType="variant">
      <vt:variant>
        <vt:lpstr>使用字型</vt:lpstr>
      </vt:variant>
      <vt:variant>
        <vt:i4>7</vt:i4>
      </vt:variant>
      <vt:variant>
        <vt:lpstr>佈景主題</vt:lpstr>
      </vt:variant>
      <vt:variant>
        <vt:i4>3</vt:i4>
      </vt:variant>
      <vt:variant>
        <vt:lpstr>投影片標題</vt:lpstr>
      </vt:variant>
      <vt:variant>
        <vt:i4>21</vt:i4>
      </vt:variant>
    </vt:vector>
  </HeadingPairs>
  <TitlesOfParts>
    <vt:vector size="31" baseType="lpstr">
      <vt:lpstr>Aharoni</vt:lpstr>
      <vt:lpstr>Arial</vt:lpstr>
      <vt:lpstr>Calibri</vt:lpstr>
      <vt:lpstr>Calibri Light</vt:lpstr>
      <vt:lpstr>Gill Sans Nova</vt:lpstr>
      <vt:lpstr>Source Sans Pro</vt:lpstr>
      <vt:lpstr>Source Sans Pro Black</vt:lpstr>
      <vt:lpstr>Paper presentation</vt:lpstr>
      <vt:lpstr>Header</vt:lpstr>
      <vt:lpstr>Office Theme</vt:lpstr>
      <vt:lpstr>Skeletal Animation</vt:lpstr>
      <vt:lpstr>Outline</vt:lpstr>
      <vt:lpstr>Introduction</vt:lpstr>
      <vt:lpstr>PowerPoint 簡報</vt:lpstr>
      <vt:lpstr>PowerPoint 簡報</vt:lpstr>
      <vt:lpstr>PowerPoint 簡報</vt:lpstr>
      <vt:lpstr>PowerPoint 簡報</vt:lpstr>
      <vt:lpstr>Animation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Skinning</vt:lpstr>
      <vt:lpstr>PowerPoint 簡報</vt:lpstr>
      <vt:lpstr>PowerPoint 簡報</vt:lpstr>
      <vt:lpstr>PowerPoint 簡報</vt:lpstr>
      <vt:lpstr>References</vt:lpstr>
      <vt:lpstr>PowerPoint 簡報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蔡昀臻</dc:creator>
  <cp:lastModifiedBy>Pei En Wu</cp:lastModifiedBy>
  <cp:revision>177</cp:revision>
  <dcterms:created xsi:type="dcterms:W3CDTF">2020-08-03T02:09:59Z</dcterms:created>
  <dcterms:modified xsi:type="dcterms:W3CDTF">2024-12-09T03:13:24Z</dcterms:modified>
</cp:coreProperties>
</file>