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99" r:id="rId3"/>
  </p:sldMasterIdLst>
  <p:notesMasterIdLst>
    <p:notesMasterId r:id="rId19"/>
  </p:notesMasterIdLst>
  <p:sldIdLst>
    <p:sldId id="257" r:id="rId4"/>
    <p:sldId id="305" r:id="rId5"/>
    <p:sldId id="322" r:id="rId6"/>
    <p:sldId id="321" r:id="rId7"/>
    <p:sldId id="327" r:id="rId8"/>
    <p:sldId id="325" r:id="rId9"/>
    <p:sldId id="329" r:id="rId10"/>
    <p:sldId id="326" r:id="rId11"/>
    <p:sldId id="337" r:id="rId12"/>
    <p:sldId id="332" r:id="rId13"/>
    <p:sldId id="334" r:id="rId14"/>
    <p:sldId id="338" r:id="rId15"/>
    <p:sldId id="336" r:id="rId16"/>
    <p:sldId id="315" r:id="rId17"/>
    <p:sldId id="31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16" autoAdjust="0"/>
    <p:restoredTop sz="86909" autoAdjust="0"/>
  </p:normalViewPr>
  <p:slideViewPr>
    <p:cSldViewPr snapToGrid="0">
      <p:cViewPr varScale="1">
        <p:scale>
          <a:sx n="67" d="100"/>
          <a:sy n="67" d="100"/>
        </p:scale>
        <p:origin x="112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C0480-2A9F-924A-B3E6-7479B087A553}" type="datetimeFigureOut">
              <a:rPr kumimoji="1" lang="zh-TW" altLang="en-US" smtClean="0"/>
              <a:t>2024/12/9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D66B8-AFC7-A94A-896A-B51F5422246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6191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56264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47509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68896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980409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13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552435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所有</a:t>
            </a:r>
            <a:r>
              <a:rPr lang="en-US" altLang="zh-TW" dirty="0"/>
              <a:t>bones</a:t>
            </a:r>
            <a:r>
              <a:rPr lang="zh-TW" altLang="en-US" dirty="0"/>
              <a:t>都會根據階級去安排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15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850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b="0" i="0" dirty="0">
                <a:solidFill>
                  <a:srgbClr val="333333"/>
                </a:solidFill>
                <a:effectLst/>
                <a:latin typeface="Lora" pitchFamily="2" charset="0"/>
              </a:rPr>
              <a:t>儲存座標（點、線、面）、顏色、相機、動畫、 節點</a:t>
            </a:r>
            <a:r>
              <a:rPr lang="en-US" altLang="zh-TW" b="0" i="0" dirty="0">
                <a:solidFill>
                  <a:srgbClr val="333333"/>
                </a:solidFill>
                <a:effectLst/>
                <a:latin typeface="Lora" pitchFamily="2" charset="0"/>
              </a:rPr>
              <a:t> 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Lora" pitchFamily="2" charset="0"/>
              </a:rPr>
              <a:t>、骨架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19434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3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210352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99029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5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981723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Bone</a:t>
            </a:r>
            <a:r>
              <a:rPr lang="zh-TW" altLang="en-US" dirty="0"/>
              <a:t>影響的</a:t>
            </a:r>
            <a:r>
              <a:rPr lang="en-US" altLang="zh-TW" dirty="0" err="1"/>
              <a:t>vertecies</a:t>
            </a:r>
            <a:r>
              <a:rPr lang="zh-TW" altLang="en-US" dirty="0"/>
              <a:t>和權重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783067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309421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ticks: in game loop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712213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ticks: in game loop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9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947385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94ADF-8986-451C-B1F9-EA7285D7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4625A-CF86-4AFC-B21D-D1E884AFE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0EE9C-1401-4615-81F1-149F3EEA4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E6C9D-9E3C-4508-BF1F-2BBFA415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52842-2B48-4A9F-966D-250608CB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2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4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1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03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4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06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9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28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68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1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0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E921-CC58-446A-B22C-8A2BC8D38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ECA74-4221-45AC-A242-791B7A4D03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5181600" cy="41957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DE6710-14E6-4B0F-A74E-1BD999DCD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1200"/>
            <a:ext cx="5181600" cy="41957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ECD0D-E72F-4D6E-8DEE-5827AA3C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39424-D260-49B2-BD97-C3B70B9BF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2C6732-82D6-4388-8449-8B1559EA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30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1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23DE5-053B-4CD1-95C1-3813424AC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6440"/>
            <a:ext cx="5157787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EF810-D00C-4E40-B382-4AFA9FF2B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800352"/>
            <a:ext cx="5157787" cy="33893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27C27-791E-4B5D-AFFF-BA7CB744A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81203"/>
            <a:ext cx="5183188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FFA59A-F0EE-4825-9662-74E4C06AC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00352"/>
            <a:ext cx="5183188" cy="33893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E58B4-8591-442B-939A-BFBB564CE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51D28F-F3CD-4CE8-810D-75468C635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C259C5-C6F5-4586-8423-F7B42EBCC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A32E81C-73E0-4330-9775-28840CA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0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1882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304BB-6138-480E-87CA-66D0583B8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D1D5D-C9D2-4C9A-91BD-9D39894B7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E031F9-B9F4-4B7D-BF00-5CA73025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EEFBE-EC9C-4199-AEFA-254187CC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4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FEA83-3950-44E0-93F7-31B00F153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80EC92-1940-41FD-AFF3-95A12AA8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E8D15-986E-48FB-950D-8EDA27B2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2C44-7E1F-4ECB-BBBF-BAAE7350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51616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45C-9D7F-4EDE-8A8A-BE52BB98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161626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464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36BD-3E1F-480C-A856-2AB9B54E0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820F-CA0B-4519-9666-4F948868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0FEF-F640-4FDC-BC75-E3759BDA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80AD0C8-75F3-4596-BCE8-EC00B401CCF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1751" y="517236"/>
            <a:ext cx="4978400" cy="55724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78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2C44-7E1F-4ECB-BBBF-BAAE7350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45C-9D7F-4EDE-8A8A-BE52BB98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464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36BD-3E1F-480C-A856-2AB9B54E0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820F-CA0B-4519-9666-4F948868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0FEF-F640-4FDC-BC75-E3759BDA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0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2C44-7E1F-4ECB-BBBF-BAAE7350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45C-9D7F-4EDE-8A8A-BE52BB98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464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36BD-3E1F-480C-A856-2AB9B54E0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820F-CA0B-4519-9666-4F948868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0FEF-F640-4FDC-BC75-E3759BDA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4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FEA83-3950-44E0-93F7-31B00F153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80EC92-1940-41FD-AFF3-95A12AA8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E8D15-986E-48FB-950D-8EDA27B2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7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7F512F-D133-46A3-9ECF-18076E81FF22}"/>
              </a:ext>
            </a:extLst>
          </p:cNvPr>
          <p:cNvSpPr/>
          <p:nvPr/>
        </p:nvSpPr>
        <p:spPr>
          <a:xfrm>
            <a:off x="0" y="1"/>
            <a:ext cx="12192000" cy="17811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8E2B6B-686A-4AED-A418-5D16C78B5970}"/>
              </a:ext>
            </a:extLst>
          </p:cNvPr>
          <p:cNvSpPr/>
          <p:nvPr/>
        </p:nvSpPr>
        <p:spPr>
          <a:xfrm>
            <a:off x="0" y="0"/>
            <a:ext cx="12192000" cy="1753985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9E6D7-A825-424F-A663-FE7568E84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B2EA5-DB85-4C9E-BA86-2C2DE2D44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81789"/>
            <a:ext cx="10515600" cy="4195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24808-1AEA-4778-83B2-0013D0976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95474-3897-4ECA-B643-AF7C56CEB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4F22-5C9C-4D13-9342-396132138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4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bg1"/>
          </a:solidFill>
          <a:latin typeface="Source Sans Pro Black" panose="020B0803030403020204" pitchFamily="34" charset="0"/>
          <a:ea typeface="Source Sans Pro Black" panose="020B0803030403020204" pitchFamily="34" charset="0"/>
          <a:cs typeface="Noto Sans" panose="020B0502040504020204" pitchFamily="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7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7F512F-D133-46A3-9ECF-18076E81FF22}"/>
              </a:ext>
            </a:extLst>
          </p:cNvPr>
          <p:cNvSpPr/>
          <p:nvPr/>
        </p:nvSpPr>
        <p:spPr>
          <a:xfrm>
            <a:off x="0" y="0"/>
            <a:ext cx="12192000" cy="454456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8E2B6B-686A-4AED-A418-5D16C78B5970}"/>
              </a:ext>
            </a:extLst>
          </p:cNvPr>
          <p:cNvSpPr/>
          <p:nvPr/>
        </p:nvSpPr>
        <p:spPr>
          <a:xfrm>
            <a:off x="0" y="0"/>
            <a:ext cx="12192000" cy="4517136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9E6D7-A825-424F-A663-FE7568E84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24808-1AEA-4778-83B2-0013D0976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95474-3897-4ECA-B643-AF7C56CEB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4F22-5C9C-4D13-9342-396132138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56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bg1"/>
          </a:solidFill>
          <a:latin typeface="Source Sans Pro Black" panose="020B0803030403020204" pitchFamily="34" charset="0"/>
          <a:ea typeface="Source Sans Pro Black" panose="020B0803030403020204" pitchFamily="34" charset="0"/>
          <a:cs typeface="Noto Sans" panose="020B0502040504020204" pitchFamily="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2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gldev.org/www/tutorial38/tutorial38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gldev.org/www/tutorial38/tutorial38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gldev.org/www/tutorial38/tutorial38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gldev.org/www/tutorial38/tutorial38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lender.org/" TargetMode="External"/><Relationship Id="rId3" Type="http://schemas.openxmlformats.org/officeDocument/2006/relationships/hyperlink" Target="https://www.cgtrader.com/free-3d-models?file_types%5B%5D=25" TargetMode="External"/><Relationship Id="rId7" Type="http://schemas.openxmlformats.org/officeDocument/2006/relationships/hyperlink" Target="https://assimp.org/index.ph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outube.com/watch?v=f3Cr8Yx3GGA&amp;list=PLRIWtICgwaX2tKWCxdeB7Wv_rTET9JtWW" TargetMode="External"/><Relationship Id="rId5" Type="http://schemas.openxmlformats.org/officeDocument/2006/relationships/hyperlink" Target="https://ogldev.org/www/tutorial38/tutorial38.html" TargetMode="External"/><Relationship Id="rId4" Type="http://schemas.openxmlformats.org/officeDocument/2006/relationships/hyperlink" Target="https://learnopengl.com/Guest-Articles/2020/Skeletal-Animatio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gamedev.stackexchange.com/questions/97017/what-is-the-difference-between-obj-files-and-collada-fil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png"/><Relationship Id="rId4" Type="http://schemas.openxmlformats.org/officeDocument/2006/relationships/hyperlink" Target="https://github.com/assimp/assim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Model-Loading/Assimp" TargetMode="External"/><Relationship Id="rId7" Type="http://schemas.openxmlformats.org/officeDocument/2006/relationships/hyperlink" Target="https://assimp.sourceforge.net/lib_html/structai_mesh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assimp.sourceforge.net/lib_html/structai_node.html" TargetMode="External"/><Relationship Id="rId5" Type="http://schemas.openxmlformats.org/officeDocument/2006/relationships/hyperlink" Target="https://assimp.sourceforge.net/lib_html/structai_scene.html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7" Type="http://schemas.openxmlformats.org/officeDocument/2006/relationships/hyperlink" Target="https://assimp.sourceforge.net/lib_html/structai_bone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assimp.sourceforge.net/lib_html/structai_animation.html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4AAF0D-60AD-425C-83EB-DD1139B5B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TW" sz="6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Skeletal </a:t>
            </a:r>
            <a:r>
              <a:rPr lang="en-US" altLang="zh-TW" sz="6600" b="1" dirty="0"/>
              <a:t>A</a:t>
            </a:r>
            <a:r>
              <a:rPr lang="en-US" altLang="zh-TW" sz="6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nimation</a:t>
            </a:r>
            <a:endParaRPr lang="en-US" sz="6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FABD9F3-E539-5D16-2F89-69C05D50D8BA}"/>
              </a:ext>
            </a:extLst>
          </p:cNvPr>
          <p:cNvSpPr txBox="1"/>
          <p:nvPr/>
        </p:nvSpPr>
        <p:spPr>
          <a:xfrm>
            <a:off x="838200" y="4793485"/>
            <a:ext cx="6099242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TW" sz="4400" b="1" dirty="0">
                <a:latin typeface="+mj-lt"/>
                <a:ea typeface="+mj-ea"/>
                <a:cs typeface="+mj-cs"/>
              </a:rPr>
              <a:t>Instruction</a:t>
            </a:r>
            <a:endParaRPr lang="zh-TW" altLang="en-US" sz="4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78689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Bone Transformation Calculation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hlinkClick r:id="rId3"/>
              </a:rPr>
              <a:t>https://ogldev.org/www/tutorial38/tutorial38.html</a:t>
            </a:r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1FCFC2FA-7DAA-4B48-B14E-9C4611C78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0407" y="2476500"/>
            <a:ext cx="5470375" cy="3770977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D7DE6CDA-F2B3-44AD-856E-898586B263A6}"/>
              </a:ext>
            </a:extLst>
          </p:cNvPr>
          <p:cNvSpPr/>
          <p:nvPr/>
        </p:nvSpPr>
        <p:spPr>
          <a:xfrm>
            <a:off x="4456392" y="4343400"/>
            <a:ext cx="4766289" cy="190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5862453-1B62-4B48-9213-DFA651B1FF6D}"/>
              </a:ext>
            </a:extLst>
          </p:cNvPr>
          <p:cNvSpPr txBox="1"/>
          <p:nvPr/>
        </p:nvSpPr>
        <p:spPr>
          <a:xfrm>
            <a:off x="5882182" y="2078376"/>
            <a:ext cx="1340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1600" dirty="0">
                <a:solidFill>
                  <a:srgbClr val="FF0000"/>
                </a:solidFill>
              </a:rPr>
              <a:t>Current time</a:t>
            </a:r>
            <a:endParaRPr kumimoji="1" lang="zh-TW" altLang="en-US" dirty="0">
              <a:solidFill>
                <a:srgbClr val="FF0000"/>
              </a:solidFill>
            </a:endParaRPr>
          </a:p>
        </p:txBody>
      </p:sp>
      <p:sp>
        <p:nvSpPr>
          <p:cNvPr id="16" name="箭號: 向下 25">
            <a:extLst>
              <a:ext uri="{FF2B5EF4-FFF2-40B4-BE49-F238E27FC236}">
                <a16:creationId xmlns:a16="http://schemas.microsoft.com/office/drawing/2014/main" id="{5A015397-6E60-CD4F-8074-A6700CFCAF79}"/>
              </a:ext>
            </a:extLst>
          </p:cNvPr>
          <p:cNvSpPr/>
          <p:nvPr/>
        </p:nvSpPr>
        <p:spPr>
          <a:xfrm rot="16200000">
            <a:off x="9518461" y="4270156"/>
            <a:ext cx="71886" cy="3718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B1A456-0143-A448-AF44-788D17AB6173}"/>
              </a:ext>
            </a:extLst>
          </p:cNvPr>
          <p:cNvSpPr txBox="1"/>
          <p:nvPr/>
        </p:nvSpPr>
        <p:spPr>
          <a:xfrm>
            <a:off x="9740351" y="4272379"/>
            <a:ext cx="2544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1600" dirty="0">
                <a:solidFill>
                  <a:srgbClr val="FF0000"/>
                </a:solidFill>
              </a:rPr>
              <a:t>Process the node hierarchy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BD19E34C-A9B6-D640-AC68-E6BFEBA70614}"/>
              </a:ext>
            </a:extLst>
          </p:cNvPr>
          <p:cNvSpPr txBox="1"/>
          <p:nvPr/>
        </p:nvSpPr>
        <p:spPr>
          <a:xfrm>
            <a:off x="509591" y="2613715"/>
            <a:ext cx="3368051" cy="298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Calculate the bone transformations that go into the shader every frame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17E55EF5-B3AF-2A42-8758-D0958A776FEA}"/>
              </a:ext>
            </a:extLst>
          </p:cNvPr>
          <p:cNvSpPr txBox="1"/>
          <p:nvPr/>
        </p:nvSpPr>
        <p:spPr>
          <a:xfrm>
            <a:off x="7780645" y="1702241"/>
            <a:ext cx="3409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1600" dirty="0">
                <a:solidFill>
                  <a:srgbClr val="FF0000"/>
                </a:solidFill>
              </a:rPr>
              <a:t>Output: Final Bone transformations(</a:t>
            </a:r>
            <a:r>
              <a:rPr kumimoji="1" lang="zh-TW" altLang="en-US" sz="1600" dirty="0">
                <a:solidFill>
                  <a:srgbClr val="FF0000"/>
                </a:solidFill>
              </a:rPr>
              <a:t>傳給 </a:t>
            </a:r>
            <a:r>
              <a:rPr kumimoji="1" lang="en-US" altLang="zh-TW" sz="1600" dirty="0">
                <a:solidFill>
                  <a:srgbClr val="FF0000"/>
                </a:solidFill>
              </a:rPr>
              <a:t>vertex shader</a:t>
            </a:r>
            <a:r>
              <a:rPr kumimoji="1" lang="zh-TW" altLang="en-US" sz="1600" dirty="0">
                <a:solidFill>
                  <a:srgbClr val="FF0000"/>
                </a:solidFill>
              </a:rPr>
              <a:t> 用</a:t>
            </a:r>
            <a:r>
              <a:rPr kumimoji="1" lang="en-US" altLang="zh-TW" sz="1600" dirty="0">
                <a:solidFill>
                  <a:srgbClr val="FF0000"/>
                </a:solidFill>
              </a:rPr>
              <a:t>)</a:t>
            </a:r>
            <a:endParaRPr kumimoji="1" lang="zh-TW" altLang="en-US" dirty="0">
              <a:solidFill>
                <a:srgbClr val="FF0000"/>
              </a:solidFill>
            </a:endParaRPr>
          </a:p>
        </p:txBody>
      </p:sp>
      <p:sp>
        <p:nvSpPr>
          <p:cNvPr id="21" name="箭號: 向下 25">
            <a:extLst>
              <a:ext uri="{FF2B5EF4-FFF2-40B4-BE49-F238E27FC236}">
                <a16:creationId xmlns:a16="http://schemas.microsoft.com/office/drawing/2014/main" id="{44ABC3C0-EC46-8340-A9B5-DE011A7F6695}"/>
              </a:ext>
            </a:extLst>
          </p:cNvPr>
          <p:cNvSpPr/>
          <p:nvPr/>
        </p:nvSpPr>
        <p:spPr>
          <a:xfrm rot="13962958">
            <a:off x="8234000" y="2317252"/>
            <a:ext cx="122675" cy="18501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2" name="箭號: 向下 25">
            <a:extLst>
              <a:ext uri="{FF2B5EF4-FFF2-40B4-BE49-F238E27FC236}">
                <a16:creationId xmlns:a16="http://schemas.microsoft.com/office/drawing/2014/main" id="{3A6C011B-CD86-7E49-AD1A-1F8715568031}"/>
              </a:ext>
            </a:extLst>
          </p:cNvPr>
          <p:cNvSpPr/>
          <p:nvPr/>
        </p:nvSpPr>
        <p:spPr>
          <a:xfrm rot="13962958">
            <a:off x="6080522" y="2337132"/>
            <a:ext cx="122675" cy="18501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3B3A117-88D3-BC6E-F879-1C36FD6A9CE2}"/>
              </a:ext>
            </a:extLst>
          </p:cNvPr>
          <p:cNvSpPr/>
          <p:nvPr/>
        </p:nvSpPr>
        <p:spPr>
          <a:xfrm>
            <a:off x="4257040" y="3149600"/>
            <a:ext cx="4965641" cy="9032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箭號: 向下 25">
            <a:extLst>
              <a:ext uri="{FF2B5EF4-FFF2-40B4-BE49-F238E27FC236}">
                <a16:creationId xmlns:a16="http://schemas.microsoft.com/office/drawing/2014/main" id="{F5D7F3E7-8AAF-85DD-C489-DF64C12FC120}"/>
              </a:ext>
            </a:extLst>
          </p:cNvPr>
          <p:cNvSpPr/>
          <p:nvPr/>
        </p:nvSpPr>
        <p:spPr>
          <a:xfrm rot="16200000">
            <a:off x="9500353" y="3435667"/>
            <a:ext cx="71886" cy="37189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A87F92D-9557-D212-E4D0-8D7ABDEA27C9}"/>
              </a:ext>
            </a:extLst>
          </p:cNvPr>
          <p:cNvSpPr txBox="1"/>
          <p:nvPr/>
        </p:nvSpPr>
        <p:spPr>
          <a:xfrm>
            <a:off x="9722243" y="3437890"/>
            <a:ext cx="2544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1600" dirty="0">
                <a:solidFill>
                  <a:srgbClr val="FF0000"/>
                </a:solidFill>
              </a:rPr>
              <a:t>Second to tick and do modulo to repeat animation</a:t>
            </a:r>
          </a:p>
        </p:txBody>
      </p:sp>
    </p:spTree>
    <p:extLst>
      <p:ext uri="{BB962C8B-B14F-4D97-AF65-F5344CB8AC3E}">
        <p14:creationId xmlns:p14="http://schemas.microsoft.com/office/powerpoint/2010/main" val="3827446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Bone Transformation Calculation 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hlinkClick r:id="rId3"/>
              </a:rPr>
              <a:t>https://ogldev.org/www/tutorial38/tutorial38.html</a:t>
            </a:r>
            <a:endParaRPr lang="en-US" altLang="zh-TW" sz="1200" dirty="0"/>
          </a:p>
          <a:p>
            <a:endParaRPr lang="zh-TW" altLang="en-US" sz="1200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0821724-D298-4552-AA88-753DEDDC02E4}"/>
              </a:ext>
            </a:extLst>
          </p:cNvPr>
          <p:cNvSpPr txBox="1"/>
          <p:nvPr/>
        </p:nvSpPr>
        <p:spPr>
          <a:xfrm>
            <a:off x="626849" y="2358538"/>
            <a:ext cx="9048661" cy="30447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85750" indent="-285750">
              <a:lnSpc>
                <a:spcPct val="1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Given </a:t>
            </a:r>
            <a:r>
              <a:rPr lang="en-US" altLang="zh-TW" b="1" dirty="0">
                <a:latin typeface="Gill Sans Nova" panose="020B0602020104020203" pitchFamily="34" charset="0"/>
              </a:rPr>
              <a:t>current time</a:t>
            </a:r>
            <a:r>
              <a:rPr lang="en-US" altLang="zh-TW" dirty="0">
                <a:latin typeface="Gill Sans Nova" panose="020B0602020104020203" pitchFamily="34" charset="0"/>
              </a:rPr>
              <a:t>, process the </a:t>
            </a:r>
            <a:r>
              <a:rPr lang="en-US" altLang="zh-TW" b="1" dirty="0">
                <a:latin typeface="Gill Sans Nova" panose="020B0602020104020203" pitchFamily="34" charset="0"/>
              </a:rPr>
              <a:t>node hierarchy</a:t>
            </a:r>
            <a:r>
              <a:rPr lang="en-US" altLang="zh-TW" dirty="0">
                <a:latin typeface="Gill Sans Nova" panose="020B0602020104020203" pitchFamily="34" charset="0"/>
              </a:rPr>
              <a:t>, interpolate between two frame and get the </a:t>
            </a:r>
            <a:r>
              <a:rPr lang="en-US" altLang="zh-TW" b="1" dirty="0">
                <a:latin typeface="Gill Sans Nova" panose="020B0602020104020203" pitchFamily="34" charset="0"/>
              </a:rPr>
              <a:t>vertex transformation </a:t>
            </a:r>
            <a:r>
              <a:rPr lang="en-US" altLang="zh-TW" dirty="0">
                <a:latin typeface="Gill Sans Nova" panose="020B0602020104020203" pitchFamily="34" charset="0"/>
              </a:rPr>
              <a:t>for each bone.</a:t>
            </a:r>
          </a:p>
          <a:p>
            <a:pPr marL="914400" lvl="1" indent="-457200">
              <a:lnSpc>
                <a:spcPct val="170000"/>
              </a:lnSpc>
              <a:spcAft>
                <a:spcPts val="600"/>
              </a:spcAft>
              <a:buAutoNum type="arabicPeriod"/>
            </a:pPr>
            <a:r>
              <a:rPr lang="en-US" altLang="zh-TW" sz="1600" dirty="0">
                <a:latin typeface="Gill Sans Nova" panose="020B0602020104020203" pitchFamily="34" charset="0"/>
              </a:rPr>
              <a:t>Get the </a:t>
            </a:r>
            <a:r>
              <a:rPr lang="en-US" altLang="zh-TW" sz="1600" b="1" dirty="0" err="1">
                <a:latin typeface="Gill Sans Nova" panose="020B0602020104020203" pitchFamily="34" charset="0"/>
              </a:rPr>
              <a:t>bone_space_transformation</a:t>
            </a:r>
            <a:r>
              <a:rPr lang="en-US" altLang="zh-TW" sz="1600" b="1" dirty="0">
                <a:latin typeface="Gill Sans Nova" panose="020B0602020104020203" pitchFamily="34" charset="0"/>
              </a:rPr>
              <a:t> (scaling, rotation, and translation)</a:t>
            </a:r>
          </a:p>
          <a:p>
            <a:pPr marL="1257300" lvl="2" indent="-342900">
              <a:lnSpc>
                <a:spcPct val="17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600" b="1" dirty="0">
                <a:latin typeface="Gill Sans Nova" panose="020B0602020104020203" pitchFamily="34" charset="0"/>
              </a:rPr>
              <a:t>Interpolation</a:t>
            </a:r>
          </a:p>
          <a:p>
            <a:pPr marL="914400" lvl="1" indent="-457200">
              <a:lnSpc>
                <a:spcPct val="170000"/>
              </a:lnSpc>
              <a:spcAft>
                <a:spcPts val="600"/>
              </a:spcAft>
              <a:buAutoNum type="arabicPeriod"/>
            </a:pPr>
            <a:r>
              <a:rPr lang="en-US" altLang="zh-TW" sz="1600" b="1" dirty="0" err="1">
                <a:latin typeface="Gill Sans Nova" panose="020B0602020104020203" pitchFamily="34" charset="0"/>
              </a:rPr>
              <a:t>global_transformation</a:t>
            </a:r>
            <a:r>
              <a:rPr lang="en-US" altLang="zh-TW" sz="1600" b="1" dirty="0">
                <a:latin typeface="Gill Sans Nova" panose="020B0602020104020203" pitchFamily="34" charset="0"/>
              </a:rPr>
              <a:t> </a:t>
            </a:r>
            <a:r>
              <a:rPr lang="en-US" altLang="zh-TW" sz="1600" dirty="0">
                <a:latin typeface="Gill Sans Nova" panose="020B0602020104020203" pitchFamily="34" charset="0"/>
              </a:rPr>
              <a:t>= </a:t>
            </a:r>
            <a:r>
              <a:rPr lang="en-US" altLang="zh-TW" sz="1600" b="1" dirty="0" err="1">
                <a:latin typeface="Gill Sans Nova" panose="020B0602020104020203" pitchFamily="34" charset="0"/>
              </a:rPr>
              <a:t>parent_tranformation</a:t>
            </a:r>
            <a:r>
              <a:rPr lang="en-US" altLang="zh-TW" sz="1600" b="1" dirty="0">
                <a:latin typeface="Gill Sans Nova" panose="020B0602020104020203" pitchFamily="34" charset="0"/>
              </a:rPr>
              <a:t> * </a:t>
            </a:r>
            <a:r>
              <a:rPr lang="en-US" altLang="zh-TW" sz="1600" dirty="0" err="1">
                <a:latin typeface="Gill Sans Nova" panose="020B0602020104020203" pitchFamily="34" charset="0"/>
              </a:rPr>
              <a:t>bone_space_transformation</a:t>
            </a:r>
            <a:endParaRPr lang="en-US" altLang="zh-TW" sz="1600" dirty="0">
              <a:latin typeface="Gill Sans Nova" panose="020B0602020104020203" pitchFamily="34" charset="0"/>
            </a:endParaRPr>
          </a:p>
          <a:p>
            <a:pPr marL="914400" lvl="1" indent="-457200">
              <a:lnSpc>
                <a:spcPct val="150000"/>
              </a:lnSpc>
              <a:spcAft>
                <a:spcPts val="600"/>
              </a:spcAft>
              <a:buAutoNum type="arabicPeriod"/>
            </a:pPr>
            <a:r>
              <a:rPr lang="en-US" altLang="zh-TW" sz="1600" b="1" dirty="0" err="1">
                <a:latin typeface="Gill Sans Nova" panose="020B0602020104020203" pitchFamily="34" charset="0"/>
              </a:rPr>
              <a:t>vertexTransformation</a:t>
            </a:r>
            <a:r>
              <a:rPr lang="en-US" altLang="zh-TW" sz="1600" dirty="0">
                <a:latin typeface="Gill Sans Nova" panose="020B0602020104020203" pitchFamily="34" charset="0"/>
              </a:rPr>
              <a:t> = </a:t>
            </a:r>
            <a:r>
              <a:rPr lang="en-US" altLang="zh-TW" sz="1600" dirty="0" err="1">
                <a:latin typeface="Gill Sans Nova" panose="020B0602020104020203" pitchFamily="34" charset="0"/>
              </a:rPr>
              <a:t>globalTransformation</a:t>
            </a:r>
            <a:r>
              <a:rPr lang="en-US" altLang="zh-TW" sz="1600" dirty="0">
                <a:latin typeface="Gill Sans Nova" panose="020B0602020104020203" pitchFamily="34" charset="0"/>
              </a:rPr>
              <a:t> * </a:t>
            </a:r>
            <a:r>
              <a:rPr lang="en-US" altLang="zh-TW" sz="1600" b="1" dirty="0" err="1">
                <a:latin typeface="Gill Sans Nova" panose="020B0602020104020203" pitchFamily="34" charset="0"/>
              </a:rPr>
              <a:t>boneInfo</a:t>
            </a:r>
            <a:r>
              <a:rPr lang="en-US" altLang="zh-TW" sz="1600" b="1" dirty="0">
                <a:latin typeface="Gill Sans Nova" panose="020B0602020104020203" pitchFamily="34" charset="0"/>
              </a:rPr>
              <a:t>[</a:t>
            </a:r>
            <a:r>
              <a:rPr lang="en-US" altLang="zh-TW" sz="1600" b="1" dirty="0" err="1">
                <a:latin typeface="Gill Sans Nova" panose="020B0602020104020203" pitchFamily="34" charset="0"/>
              </a:rPr>
              <a:t>nodeName</a:t>
            </a:r>
            <a:r>
              <a:rPr lang="en-US" altLang="zh-TW" sz="1600" b="1" dirty="0">
                <a:latin typeface="Gill Sans Nova" panose="020B0602020104020203" pitchFamily="34" charset="0"/>
              </a:rPr>
              <a:t>].offset</a:t>
            </a:r>
            <a:r>
              <a:rPr lang="en-US" altLang="zh-TW" sz="1600" dirty="0">
                <a:latin typeface="Gill Sans Nova" panose="020B0602020104020203" pitchFamily="34" charset="0"/>
              </a:rPr>
              <a:t> (model space to bone space)</a:t>
            </a:r>
            <a:r>
              <a:rPr lang="zh-TW" altLang="en-US" sz="1600" b="1" dirty="0">
                <a:latin typeface="Gill Sans Nova" panose="020B0602020104020203" pitchFamily="34" charset="0"/>
              </a:rPr>
              <a:t> </a:t>
            </a:r>
            <a:endParaRPr lang="en-US" altLang="zh-TW" sz="1600" b="1" dirty="0">
              <a:latin typeface="Gill Sans Nova" panose="020B0602020104020203" pitchFamily="34" charset="0"/>
            </a:endParaRPr>
          </a:p>
          <a:p>
            <a:pPr marL="914400" lvl="1" indent="-457200">
              <a:lnSpc>
                <a:spcPct val="150000"/>
              </a:lnSpc>
              <a:spcAft>
                <a:spcPts val="600"/>
              </a:spcAft>
              <a:buAutoNum type="arabicPeriod"/>
            </a:pPr>
            <a:endParaRPr lang="en-US" altLang="zh-TW" sz="1600" b="1" dirty="0">
              <a:latin typeface="Gill Sans Nova" panose="020B0602020104020203" pitchFamily="34" charset="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7DCC1CF-0CF6-BF29-3701-CDCB9C374DAB}"/>
              </a:ext>
            </a:extLst>
          </p:cNvPr>
          <p:cNvSpPr txBox="1"/>
          <p:nvPr/>
        </p:nvSpPr>
        <p:spPr>
          <a:xfrm>
            <a:off x="293428" y="5729716"/>
            <a:ext cx="97155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600"/>
              </a:spcAft>
            </a:pPr>
            <a:r>
              <a:rPr lang="en-US" altLang="zh-TW" b="1" dirty="0">
                <a:latin typeface="Gill Sans Nova" panose="020B0602020104020203" pitchFamily="34" charset="0"/>
              </a:rPr>
              <a:t>Vertex Shader</a:t>
            </a:r>
            <a:r>
              <a:rPr lang="en-US" altLang="zh-TW" dirty="0">
                <a:latin typeface="Gill Sans Nova" panose="020B0602020104020203" pitchFamily="34" charset="0"/>
              </a:rPr>
              <a:t> : </a:t>
            </a:r>
            <a:r>
              <a:rPr lang="en-US" altLang="zh-TW" dirty="0" err="1">
                <a:latin typeface="Gill Sans Nova" panose="020B0602020104020203" pitchFamily="34" charset="0"/>
              </a:rPr>
              <a:t>new_vertex</a:t>
            </a:r>
            <a:r>
              <a:rPr lang="en-US" altLang="zh-TW" dirty="0">
                <a:latin typeface="Gill Sans Nova" panose="020B0602020104020203" pitchFamily="34" charset="0"/>
              </a:rPr>
              <a:t> = </a:t>
            </a:r>
            <a:r>
              <a:rPr lang="en-US" altLang="zh-TW" sz="1800" dirty="0" err="1">
                <a:latin typeface="Gill Sans Nova" panose="020B0602020104020203" pitchFamily="34" charset="0"/>
              </a:rPr>
              <a:t>vertexTransformation</a:t>
            </a:r>
            <a:r>
              <a:rPr lang="en-US" altLang="zh-TW" sz="1800" dirty="0">
                <a:latin typeface="Gill Sans Nova" panose="020B0602020104020203" pitchFamily="34" charset="0"/>
              </a:rPr>
              <a:t> </a:t>
            </a:r>
            <a:r>
              <a:rPr lang="en-US" altLang="zh-TW" dirty="0">
                <a:latin typeface="Gill Sans Nova" panose="020B0602020104020203" pitchFamily="34" charset="0"/>
              </a:rPr>
              <a:t>* vertex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FDF46BA-60E2-C6B5-5634-57BCAE949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1552" y="2635906"/>
            <a:ext cx="2023302" cy="360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342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Bone Transformation Calculation 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hlinkClick r:id="rId3"/>
              </a:rPr>
              <a:t>https://ogldev.org/www/tutorial38/tutorial38.html</a:t>
            </a:r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2F51B99-2F5F-EA48-A89E-67CCD88B3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717" y="2955529"/>
            <a:ext cx="6414430" cy="319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49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Skinning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hlinkClick r:id="rId3"/>
              </a:rPr>
              <a:t>https://ogldev.org/www/tutorial38/tutorial38.html</a:t>
            </a:r>
            <a:endParaRPr lang="en-US" altLang="zh-TW" sz="1200" dirty="0"/>
          </a:p>
          <a:p>
            <a:endParaRPr lang="zh-TW" altLang="en-US" sz="1200" dirty="0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5DEB53B-BA04-4646-9E84-D36B0EDA2803}"/>
              </a:ext>
            </a:extLst>
          </p:cNvPr>
          <p:cNvSpPr txBox="1"/>
          <p:nvPr/>
        </p:nvSpPr>
        <p:spPr>
          <a:xfrm>
            <a:off x="509591" y="2613715"/>
            <a:ext cx="6538323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Linear blending skinning (in vertex shader)</a:t>
            </a:r>
          </a:p>
        </p:txBody>
      </p:sp>
      <p:pic>
        <p:nvPicPr>
          <p:cNvPr id="6" name="圖片 5" descr="一張含有 文字 的圖片&#10;&#10;自動產生的描述">
            <a:extLst>
              <a:ext uri="{FF2B5EF4-FFF2-40B4-BE49-F238E27FC236}">
                <a16:creationId xmlns:a16="http://schemas.microsoft.com/office/drawing/2014/main" id="{FC78804F-A09F-4342-A50D-9416250A42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50" y="3793903"/>
            <a:ext cx="7277100" cy="1397000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E5D6B4B0-1F43-A409-493F-290573E4FBEF}"/>
              </a:ext>
            </a:extLst>
          </p:cNvPr>
          <p:cNvSpPr txBox="1"/>
          <p:nvPr/>
        </p:nvSpPr>
        <p:spPr>
          <a:xfrm>
            <a:off x="8695760" y="3133320"/>
            <a:ext cx="121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骨頭權重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6364B55-7D81-47F2-E1E3-F16E533BBC79}"/>
              </a:ext>
            </a:extLst>
          </p:cNvPr>
          <p:cNvSpPr txBox="1"/>
          <p:nvPr/>
        </p:nvSpPr>
        <p:spPr>
          <a:xfrm>
            <a:off x="6746837" y="3162355"/>
            <a:ext cx="138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哪一個骨頭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29CF3B5-1B48-B61B-061B-F3E06252F16F}"/>
              </a:ext>
            </a:extLst>
          </p:cNvPr>
          <p:cNvSpPr txBox="1"/>
          <p:nvPr/>
        </p:nvSpPr>
        <p:spPr>
          <a:xfrm>
            <a:off x="5013064" y="3155229"/>
            <a:ext cx="1733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骨頭變換矩陣</a:t>
            </a:r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0A4C8910-BF37-34D8-07FA-9826B525E76F}"/>
              </a:ext>
            </a:extLst>
          </p:cNvPr>
          <p:cNvCxnSpPr>
            <a:stCxn id="5" idx="2"/>
          </p:cNvCxnSpPr>
          <p:nvPr/>
        </p:nvCxnSpPr>
        <p:spPr>
          <a:xfrm flipH="1">
            <a:off x="5755341" y="3524561"/>
            <a:ext cx="124610" cy="2912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62A5BD5C-EB23-ABC5-A9AD-5171B83E93B0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7272169" y="3531687"/>
            <a:ext cx="167640" cy="2693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D9448BE0-F1DD-59BE-4C05-19F07E0D4DE1}"/>
              </a:ext>
            </a:extLst>
          </p:cNvPr>
          <p:cNvCxnSpPr>
            <a:stCxn id="2" idx="2"/>
          </p:cNvCxnSpPr>
          <p:nvPr/>
        </p:nvCxnSpPr>
        <p:spPr>
          <a:xfrm flipH="1">
            <a:off x="9177842" y="3502652"/>
            <a:ext cx="125725" cy="3202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43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463EB0A-3D7C-4AA5-BFA5-8EE5B4BA5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754070F-E7E8-4AB4-B693-E2CC8DA9F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651" y="1122363"/>
            <a:ext cx="11034695" cy="3174690"/>
          </a:xfrm>
        </p:spPr>
        <p:txBody>
          <a:bodyPr>
            <a:normAutofit/>
          </a:bodyPr>
          <a:lstStyle/>
          <a:p>
            <a:pPr algn="l"/>
            <a:r>
              <a:rPr lang="en-US" altLang="zh-TW" sz="4961" b="1" dirty="0">
                <a:latin typeface="Gill Sans Nova" panose="020B0602020104020203" pitchFamily="34" charset="0"/>
              </a:rPr>
              <a:t>References</a:t>
            </a:r>
            <a:endParaRPr lang="zh-TW" altLang="en-US" sz="4961" b="1" dirty="0">
              <a:latin typeface="Gill Sans Nova" panose="020B0602020104020203" pitchFamily="34" charset="0"/>
            </a:endParaRP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7945AD00-F967-454D-A4B2-39ABA5C88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E9BC5B79-B912-427C-8219-E3E50943F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4638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300" b="1" dirty="0">
                <a:latin typeface="Gill Sans Nova" panose="020B0602020104020203" pitchFamily="34" charset="0"/>
              </a:rPr>
              <a:t>References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09" y="2285386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3D</a:t>
            </a:r>
            <a:r>
              <a:rPr lang="zh-TW" altLang="en-US" sz="2400" dirty="0">
                <a:latin typeface="Gill Sans Nova" panose="020B0602020104020203" pitchFamily="34" charset="0"/>
              </a:rPr>
              <a:t> </a:t>
            </a:r>
            <a:r>
              <a:rPr lang="en-US" altLang="zh-TW" sz="2400" dirty="0">
                <a:latin typeface="Gill Sans Nova" panose="020B0602020104020203" pitchFamily="34" charset="0"/>
              </a:rPr>
              <a:t>models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20E27EFE-FE69-4CAB-8E2E-8D741D4C1E5F}"/>
              </a:ext>
            </a:extLst>
          </p:cNvPr>
          <p:cNvSpPr txBox="1"/>
          <p:nvPr/>
        </p:nvSpPr>
        <p:spPr>
          <a:xfrm>
            <a:off x="566928" y="2870405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TW" sz="2400" dirty="0">
              <a:latin typeface="Gill Sans Nova" panose="020B0602020104020203" pitchFamily="34" charset="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D2451EF-FECA-437D-BD21-A10D492B2092}"/>
              </a:ext>
            </a:extLst>
          </p:cNvPr>
          <p:cNvSpPr txBox="1"/>
          <p:nvPr/>
        </p:nvSpPr>
        <p:spPr>
          <a:xfrm>
            <a:off x="916997" y="2697099"/>
            <a:ext cx="9775247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800" dirty="0">
                <a:latin typeface="Gill Sans Nova" panose="020B0602020104020203" pitchFamily="34" charset="0"/>
                <a:hlinkClick r:id="rId3"/>
              </a:rPr>
              <a:t>https://www.cgtrader.com/free-3d-models?file_types%5B%5D=25</a:t>
            </a:r>
            <a:endParaRPr lang="en-US" altLang="zh-TW" sz="1800" dirty="0">
              <a:latin typeface="Gill Sans Nova" panose="020B0602020104020203" pitchFamily="34" charset="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E11DD6B-1B45-449E-B60B-10BA443AADC3}"/>
              </a:ext>
            </a:extLst>
          </p:cNvPr>
          <p:cNvSpPr txBox="1"/>
          <p:nvPr/>
        </p:nvSpPr>
        <p:spPr>
          <a:xfrm>
            <a:off x="558208" y="3269252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Skeletal Animation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6143FF7-96DF-4042-8049-A69EE78252D9}"/>
              </a:ext>
            </a:extLst>
          </p:cNvPr>
          <p:cNvSpPr txBox="1"/>
          <p:nvPr/>
        </p:nvSpPr>
        <p:spPr>
          <a:xfrm>
            <a:off x="916997" y="3650255"/>
            <a:ext cx="10700038" cy="9954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800" dirty="0">
                <a:latin typeface="Gill Sans Nova" panose="020B0602020104020203" pitchFamily="34" charset="0"/>
                <a:hlinkClick r:id="rId4"/>
              </a:rPr>
              <a:t>https://learnopengl.com/Guest-Articles/2020/Skeletal-Animation</a:t>
            </a:r>
            <a:endParaRPr lang="en-US" altLang="zh-TW" sz="1800" dirty="0">
              <a:latin typeface="Gill Sans Nova" panose="020B0602020104020203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  <a:hlinkClick r:id="rId5"/>
              </a:rPr>
              <a:t>https://ogldev.org/www/tutorial38/tutorial38.html</a:t>
            </a:r>
            <a:endParaRPr lang="en-US" altLang="zh-TW" sz="1800" dirty="0">
              <a:latin typeface="Gill Sans Nova" panose="020B0602020104020203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800" dirty="0">
                <a:latin typeface="Gill Sans Nova" panose="020B0602020104020203" pitchFamily="34" charset="0"/>
                <a:hlinkClick r:id="rId6"/>
              </a:rPr>
              <a:t>https://www.youtube.com/watch?v=f3Cr8Yx3GGA&amp;list=PLRIWtICgwaX2tKWCxdeB7Wv_rTET9JtWW</a:t>
            </a:r>
            <a:endParaRPr lang="en-US" altLang="zh-TW" sz="1800" dirty="0">
              <a:latin typeface="Gill Sans Nova" panose="020B0602020104020203" pitchFamily="34" charset="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95EAB97-470B-439F-A0EE-3183C0AB34E3}"/>
              </a:ext>
            </a:extLst>
          </p:cNvPr>
          <p:cNvSpPr txBox="1"/>
          <p:nvPr/>
        </p:nvSpPr>
        <p:spPr>
          <a:xfrm>
            <a:off x="566928" y="4845612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err="1">
                <a:latin typeface="Gill Sans Nova" panose="020B0602020104020203" pitchFamily="34" charset="0"/>
              </a:rPr>
              <a:t>Assimp</a:t>
            </a:r>
            <a:r>
              <a:rPr lang="en-US" altLang="zh-TW" sz="2400" dirty="0">
                <a:latin typeface="Gill Sans Nova" panose="020B0602020104020203" pitchFamily="34" charset="0"/>
              </a:rPr>
              <a:t> (3D model importer)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183EB4D-6050-4DCB-8E61-616A4B255B21}"/>
              </a:ext>
            </a:extLst>
          </p:cNvPr>
          <p:cNvSpPr txBox="1"/>
          <p:nvPr/>
        </p:nvSpPr>
        <p:spPr>
          <a:xfrm>
            <a:off x="916997" y="5213314"/>
            <a:ext cx="60942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dirty="0">
                <a:hlinkClick r:id="rId7"/>
              </a:rPr>
              <a:t>https://assimp.org/index.php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CF2FC7BD-DC2C-4E91-A743-AC3C22BA1CC3}"/>
              </a:ext>
            </a:extLst>
          </p:cNvPr>
          <p:cNvSpPr txBox="1"/>
          <p:nvPr/>
        </p:nvSpPr>
        <p:spPr>
          <a:xfrm>
            <a:off x="566928" y="5706409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Blender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923CF79-9C2D-416E-8412-6A51BE2F6AB2}"/>
              </a:ext>
            </a:extLst>
          </p:cNvPr>
          <p:cNvSpPr txBox="1"/>
          <p:nvPr/>
        </p:nvSpPr>
        <p:spPr>
          <a:xfrm>
            <a:off x="916997" y="6109972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dirty="0">
                <a:hlinkClick r:id="rId8"/>
              </a:rPr>
              <a:t>https://www.blender.org/</a:t>
            </a:r>
            <a:endParaRPr lang="en-US" altLang="zh-TW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8DD382F-DB3C-8CC7-8575-15444FCA2494}"/>
              </a:ext>
            </a:extLst>
          </p:cNvPr>
          <p:cNvSpPr/>
          <p:nvPr/>
        </p:nvSpPr>
        <p:spPr>
          <a:xfrm>
            <a:off x="1115568" y="3672816"/>
            <a:ext cx="6371754" cy="6176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F3C4E69-C89B-6636-F116-0CCE254F2E28}"/>
              </a:ext>
            </a:extLst>
          </p:cNvPr>
          <p:cNvSpPr txBox="1"/>
          <p:nvPr/>
        </p:nvSpPr>
        <p:spPr>
          <a:xfrm>
            <a:off x="8404319" y="3872144"/>
            <a:ext cx="317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寫作業可以參考這兩個教學</a:t>
            </a:r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A4424698-F16A-F935-4403-0DD91D2A28C9}"/>
              </a:ext>
            </a:extLst>
          </p:cNvPr>
          <p:cNvCxnSpPr/>
          <p:nvPr/>
        </p:nvCxnSpPr>
        <p:spPr>
          <a:xfrm flipH="1">
            <a:off x="7685893" y="4049102"/>
            <a:ext cx="74810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011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Model Loading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58E989E-729F-4745-8CDD-60315F62E287}"/>
              </a:ext>
            </a:extLst>
          </p:cNvPr>
          <p:cNvSpPr txBox="1"/>
          <p:nvPr/>
        </p:nvSpPr>
        <p:spPr>
          <a:xfrm>
            <a:off x="626850" y="2747665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2702BB6-37BB-49EC-BBB6-2E9DD323DD14}"/>
              </a:ext>
            </a:extLst>
          </p:cNvPr>
          <p:cNvSpPr txBox="1"/>
          <p:nvPr/>
        </p:nvSpPr>
        <p:spPr>
          <a:xfrm>
            <a:off x="626850" y="2288065"/>
            <a:ext cx="8669549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 err="1"/>
              <a:t>Collada</a:t>
            </a:r>
            <a:r>
              <a:rPr lang="en-US" altLang="zh-TW" sz="2400" dirty="0"/>
              <a:t> file format (.</a:t>
            </a:r>
            <a:r>
              <a:rPr lang="en-US" altLang="zh-TW" sz="2400" dirty="0" err="1"/>
              <a:t>dae</a:t>
            </a:r>
            <a:r>
              <a:rPr lang="en-US" altLang="zh-TW" sz="2400" dirty="0"/>
              <a:t>)</a:t>
            </a:r>
            <a:endParaRPr lang="zh-TW" altLang="en-US" sz="2400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37C3A77-80E9-416A-8F5F-3D1805073D10}"/>
              </a:ext>
            </a:extLst>
          </p:cNvPr>
          <p:cNvSpPr txBox="1"/>
          <p:nvPr/>
        </p:nvSpPr>
        <p:spPr>
          <a:xfrm>
            <a:off x="626850" y="2747664"/>
            <a:ext cx="8669549" cy="3648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Mesh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dirty="0"/>
              <a:t>Vertices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TW" sz="1600" dirty="0"/>
              <a:t>Position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TW" sz="1600" dirty="0"/>
              <a:t>Normal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TW" sz="1600" dirty="0"/>
              <a:t>Texture coordinate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Indices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sz="2000" b="1" dirty="0"/>
              <a:t>Skeleton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Bone names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Hierarchy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Transformation matrix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The number of bones that influences the vertex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Weights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TW" b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TW" sz="2000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C1462346-3866-4957-A03A-49E05AD8B8E0}"/>
              </a:ext>
            </a:extLst>
          </p:cNvPr>
          <p:cNvSpPr txBox="1"/>
          <p:nvPr/>
        </p:nvSpPr>
        <p:spPr>
          <a:xfrm>
            <a:off x="0" y="6295457"/>
            <a:ext cx="675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0" i="0" u="none" strike="noStrike" dirty="0">
                <a:solidFill>
                  <a:srgbClr val="0C0D0E"/>
                </a:solidFill>
                <a:effectLst/>
                <a:latin typeface="var(--theme-post-title-font-family, var(--theme-body-font-family))"/>
                <a:hlinkClick r:id="rId4"/>
              </a:rPr>
              <a:t>What is the difference between .obj files and </a:t>
            </a:r>
            <a:r>
              <a:rPr lang="en-US" altLang="zh-TW" sz="1200" b="0" i="0" u="none" strike="noStrike" dirty="0" err="1">
                <a:solidFill>
                  <a:srgbClr val="0C0D0E"/>
                </a:solidFill>
                <a:effectLst/>
                <a:latin typeface="var(--theme-post-title-font-family, var(--theme-body-font-family))"/>
                <a:hlinkClick r:id="rId4"/>
              </a:rPr>
              <a:t>Collada</a:t>
            </a:r>
            <a:r>
              <a:rPr lang="en-US" altLang="zh-TW" sz="1200" b="0" i="0" u="none" strike="noStrike" dirty="0">
                <a:solidFill>
                  <a:srgbClr val="0C0D0E"/>
                </a:solidFill>
                <a:effectLst/>
                <a:latin typeface="var(--theme-post-title-font-family, var(--theme-body-font-family))"/>
                <a:hlinkClick r:id="rId4"/>
              </a:rPr>
              <a:t> files? [closed]</a:t>
            </a:r>
            <a:endParaRPr lang="en-US" altLang="zh-TW" sz="1200" b="1" i="0" dirty="0">
              <a:solidFill>
                <a:srgbClr val="0C0D0E"/>
              </a:solidFill>
              <a:effectLst/>
              <a:latin typeface="-apple-system"/>
            </a:endParaRPr>
          </a:p>
          <a:p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05351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Model Loading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58E989E-729F-4745-8CDD-60315F62E287}"/>
              </a:ext>
            </a:extLst>
          </p:cNvPr>
          <p:cNvSpPr txBox="1"/>
          <p:nvPr/>
        </p:nvSpPr>
        <p:spPr>
          <a:xfrm>
            <a:off x="626850" y="2747665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2702BB6-37BB-49EC-BBB6-2E9DD323DD14}"/>
              </a:ext>
            </a:extLst>
          </p:cNvPr>
          <p:cNvSpPr txBox="1"/>
          <p:nvPr/>
        </p:nvSpPr>
        <p:spPr>
          <a:xfrm>
            <a:off x="626850" y="2288065"/>
            <a:ext cx="8669549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 err="1"/>
              <a:t>Collada</a:t>
            </a:r>
            <a:r>
              <a:rPr lang="en-US" altLang="zh-TW" sz="2400" dirty="0"/>
              <a:t> file format (.</a:t>
            </a:r>
            <a:r>
              <a:rPr lang="en-US" altLang="zh-TW" sz="2400" dirty="0" err="1"/>
              <a:t>dae</a:t>
            </a:r>
            <a:r>
              <a:rPr lang="en-US" altLang="zh-TW" sz="2400" dirty="0"/>
              <a:t>)</a:t>
            </a:r>
            <a:endParaRPr lang="zh-TW" altLang="en-US" sz="2400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37C3A77-80E9-416A-8F5F-3D1805073D10}"/>
              </a:ext>
            </a:extLst>
          </p:cNvPr>
          <p:cNvSpPr txBox="1"/>
          <p:nvPr/>
        </p:nvSpPr>
        <p:spPr>
          <a:xfrm>
            <a:off x="626849" y="2782036"/>
            <a:ext cx="8669549" cy="2768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sz="2000" b="1" dirty="0"/>
              <a:t>Animation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keyframes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424469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Model Loading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0D98315-A46E-4BB5-9F72-48EA321CB635}"/>
              </a:ext>
            </a:extLst>
          </p:cNvPr>
          <p:cNvSpPr txBox="1"/>
          <p:nvPr/>
        </p:nvSpPr>
        <p:spPr>
          <a:xfrm>
            <a:off x="626850" y="2358538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 err="1">
                <a:latin typeface="Gill Sans Nova" panose="020B0602020104020203" pitchFamily="34" charset="0"/>
              </a:rPr>
              <a:t>Assimp</a:t>
            </a:r>
            <a:r>
              <a:rPr lang="en-US" altLang="zh-TW" sz="2400" dirty="0">
                <a:latin typeface="Gill Sans Nova" panose="020B0602020104020203" pitchFamily="34" charset="0"/>
              </a:rPr>
              <a:t> 5.0.1 (3D model importer)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D7C9DF5-67B8-460B-9A33-4D4213FF0C1D}"/>
              </a:ext>
            </a:extLst>
          </p:cNvPr>
          <p:cNvSpPr txBox="1"/>
          <p:nvPr/>
        </p:nvSpPr>
        <p:spPr>
          <a:xfrm>
            <a:off x="626850" y="2777758"/>
            <a:ext cx="6100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TW" altLang="en-US" dirty="0">
                <a:hlinkClick r:id="rId4"/>
              </a:rPr>
              <a:t>https://github.com/assimp/assimp</a:t>
            </a:r>
            <a:endParaRPr lang="en-US" altLang="zh-TW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8800DDF-9AE2-1347-8018-97B4A34E1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456" y="3465217"/>
            <a:ext cx="9563929" cy="59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752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Mesh Data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hlinkClick r:id="rId3"/>
              </a:rPr>
              <a:t>https://learnopengl.com/Model-Loading/Assimp</a:t>
            </a:r>
            <a:endParaRPr lang="en-US" altLang="zh-TW" sz="1200" dirty="0"/>
          </a:p>
          <a:p>
            <a:endParaRPr lang="en-US" altLang="zh-TW" sz="12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8ED604F-65FC-4A88-A821-D671342E4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345" y="2637741"/>
            <a:ext cx="6272906" cy="3599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7CA84382-C2C7-4532-BAE2-6BFD112DD954}"/>
              </a:ext>
            </a:extLst>
          </p:cNvPr>
          <p:cNvSpPr/>
          <p:nvPr/>
        </p:nvSpPr>
        <p:spPr>
          <a:xfrm>
            <a:off x="6951382" y="3079750"/>
            <a:ext cx="971550" cy="1397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ED18206-0A2F-423E-B4F3-D0B0E8C9DC0E}"/>
              </a:ext>
            </a:extLst>
          </p:cNvPr>
          <p:cNvSpPr/>
          <p:nvPr/>
        </p:nvSpPr>
        <p:spPr>
          <a:xfrm>
            <a:off x="8285928" y="3752850"/>
            <a:ext cx="2235200" cy="1041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FB33EC5-33D1-9414-1122-F9A9F8EF1888}"/>
              </a:ext>
            </a:extLst>
          </p:cNvPr>
          <p:cNvSpPr txBox="1"/>
          <p:nvPr/>
        </p:nvSpPr>
        <p:spPr>
          <a:xfrm>
            <a:off x="197744" y="1997157"/>
            <a:ext cx="42356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hlinkClick r:id="rId5"/>
              </a:rPr>
              <a:t>aiScene</a:t>
            </a:r>
            <a:r>
              <a:rPr lang="en-US" altLang="zh-TW" dirty="0"/>
              <a:t>: </a:t>
            </a:r>
          </a:p>
          <a:p>
            <a:r>
              <a:rPr lang="en-US" altLang="zh-TW" dirty="0"/>
              <a:t>    aiNode : root node </a:t>
            </a:r>
          </a:p>
          <a:p>
            <a:r>
              <a:rPr lang="en-US" altLang="zh-TW" dirty="0"/>
              <a:t>    aiMesh : </a:t>
            </a:r>
            <a:r>
              <a:rPr lang="zh-TW" altLang="en-US" dirty="0"/>
              <a:t>真正的 </a:t>
            </a:r>
            <a:r>
              <a:rPr lang="en-US" altLang="zh-TW" dirty="0"/>
              <a:t>mesh, </a:t>
            </a:r>
            <a:r>
              <a:rPr lang="zh-TW" altLang="en-US" dirty="0"/>
              <a:t>透過 </a:t>
            </a:r>
            <a:r>
              <a:rPr lang="en-US" altLang="zh-TW" dirty="0"/>
              <a:t>mesh index </a:t>
            </a:r>
            <a:r>
              <a:rPr lang="zh-TW" altLang="en-US" dirty="0"/>
              <a:t>取值</a:t>
            </a:r>
            <a:endParaRPr lang="en-US" altLang="zh-TW" dirty="0"/>
          </a:p>
          <a:p>
            <a:r>
              <a:rPr lang="en-US" altLang="zh-TW" dirty="0"/>
              <a:t>   aiAnimation: 0 </a:t>
            </a:r>
            <a:r>
              <a:rPr lang="zh-TW" altLang="en-US" dirty="0"/>
              <a:t>或多個動畫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>
                <a:hlinkClick r:id="rId6"/>
              </a:rPr>
              <a:t>aiNode</a:t>
            </a:r>
            <a:r>
              <a:rPr lang="en-US" altLang="zh-TW" dirty="0"/>
              <a:t>: </a:t>
            </a:r>
          </a:p>
          <a:p>
            <a:r>
              <a:rPr lang="zh-TW" altLang="en-US" dirty="0"/>
              <a:t>    </a:t>
            </a:r>
            <a:r>
              <a:rPr lang="en-US" altLang="zh-TW" dirty="0" err="1"/>
              <a:t>aiNode</a:t>
            </a:r>
            <a:r>
              <a:rPr lang="en-US" altLang="zh-TW" dirty="0"/>
              <a:t> : 0 </a:t>
            </a:r>
            <a:r>
              <a:rPr lang="zh-TW" altLang="en-US" dirty="0"/>
              <a:t>或多個 </a:t>
            </a:r>
            <a:r>
              <a:rPr lang="en-US" altLang="zh-TW" dirty="0"/>
              <a:t>child node</a:t>
            </a:r>
          </a:p>
          <a:p>
            <a:r>
              <a:rPr lang="en-US" altLang="zh-TW" dirty="0"/>
              <a:t>    unsigned int</a:t>
            </a:r>
            <a:r>
              <a:rPr lang="zh-TW" altLang="en-US" dirty="0"/>
              <a:t> </a:t>
            </a:r>
            <a:r>
              <a:rPr lang="en-US" altLang="zh-TW" dirty="0"/>
              <a:t>: </a:t>
            </a:r>
            <a:r>
              <a:rPr lang="zh-TW" altLang="en-US" dirty="0"/>
              <a:t>包括 </a:t>
            </a:r>
            <a:r>
              <a:rPr lang="en-US" altLang="zh-TW" dirty="0"/>
              <a:t>0 </a:t>
            </a:r>
            <a:r>
              <a:rPr lang="zh-TW" altLang="en-US" dirty="0"/>
              <a:t>或多個 </a:t>
            </a:r>
            <a:r>
              <a:rPr lang="en-US" altLang="zh-TW" dirty="0"/>
              <a:t>aiMesh</a:t>
            </a:r>
            <a:r>
              <a:rPr lang="zh-TW" altLang="en-US" dirty="0"/>
              <a:t> 的 </a:t>
            </a:r>
            <a:r>
              <a:rPr lang="en-US" altLang="zh-TW" dirty="0"/>
              <a:t>index, </a:t>
            </a:r>
            <a:r>
              <a:rPr lang="zh-TW" altLang="en-US" dirty="0"/>
              <a:t>透過他取得真正的 </a:t>
            </a:r>
            <a:r>
              <a:rPr lang="en-US" altLang="zh-TW" dirty="0" err="1"/>
              <a:t>aimesh</a:t>
            </a:r>
            <a:endParaRPr lang="en-US" altLang="zh-TW" dirty="0"/>
          </a:p>
          <a:p>
            <a:r>
              <a:rPr lang="en-US" altLang="zh-TW" dirty="0">
                <a:hlinkClick r:id="rId7"/>
              </a:rPr>
              <a:t>aiMesh</a:t>
            </a:r>
            <a:r>
              <a:rPr lang="en-US" altLang="zh-TW" dirty="0"/>
              <a:t>: </a:t>
            </a:r>
          </a:p>
          <a:p>
            <a:r>
              <a:rPr lang="zh-TW" altLang="en-US" dirty="0"/>
              <a:t>    </a:t>
            </a:r>
            <a:r>
              <a:rPr lang="en-US" altLang="zh-TW" dirty="0"/>
              <a:t>aiVector3D</a:t>
            </a:r>
            <a:r>
              <a:rPr lang="zh-TW" altLang="en-US" dirty="0"/>
              <a:t> </a:t>
            </a:r>
            <a:r>
              <a:rPr lang="en-US" altLang="zh-TW" dirty="0"/>
              <a:t>: mesh </a:t>
            </a:r>
            <a:r>
              <a:rPr lang="zh-TW" altLang="en-US" dirty="0"/>
              <a:t>包含的 </a:t>
            </a:r>
            <a:r>
              <a:rPr lang="en-US" altLang="zh-TW" dirty="0"/>
              <a:t>vertex </a:t>
            </a:r>
            <a:r>
              <a:rPr lang="zh-TW" altLang="en-US" dirty="0"/>
              <a:t>的 </a:t>
            </a:r>
            <a:r>
              <a:rPr lang="en-US" altLang="zh-TW" dirty="0"/>
              <a:t>position</a:t>
            </a:r>
          </a:p>
          <a:p>
            <a:r>
              <a:rPr lang="en-US" altLang="zh-TW" dirty="0"/>
              <a:t>    aiBone: </a:t>
            </a:r>
            <a:r>
              <a:rPr lang="zh-TW" altLang="en-US" dirty="0"/>
              <a:t>包括 </a:t>
            </a:r>
            <a:r>
              <a:rPr lang="en-US" altLang="zh-TW" dirty="0"/>
              <a:t>0 </a:t>
            </a:r>
            <a:r>
              <a:rPr lang="zh-TW" altLang="en-US" dirty="0"/>
              <a:t>或多個 </a:t>
            </a:r>
            <a:r>
              <a:rPr lang="en-US" altLang="zh-TW" dirty="0" err="1"/>
              <a:t>aiBone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023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Bone Data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BB3C5EDD-9900-4451-B801-BE0023D31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88" y="2120591"/>
            <a:ext cx="3814191" cy="431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esh Space">
            <a:extLst>
              <a:ext uri="{FF2B5EF4-FFF2-40B4-BE49-F238E27FC236}">
                <a16:creationId xmlns:a16="http://schemas.microsoft.com/office/drawing/2014/main" id="{D661DD1D-5D0D-40D3-BD72-971D0533B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092" y="3031189"/>
            <a:ext cx="2833066" cy="281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one Space">
            <a:extLst>
              <a:ext uri="{FF2B5EF4-FFF2-40B4-BE49-F238E27FC236}">
                <a16:creationId xmlns:a16="http://schemas.microsoft.com/office/drawing/2014/main" id="{9BCBF432-1C2A-4A94-9ECE-B1B992582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021" y="3031190"/>
            <a:ext cx="2833066" cy="281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箭號: 向下 1">
            <a:extLst>
              <a:ext uri="{FF2B5EF4-FFF2-40B4-BE49-F238E27FC236}">
                <a16:creationId xmlns:a16="http://schemas.microsoft.com/office/drawing/2014/main" id="{599A48CF-DE3F-4044-A772-E95D630D856D}"/>
              </a:ext>
            </a:extLst>
          </p:cNvPr>
          <p:cNvSpPr/>
          <p:nvPr/>
        </p:nvSpPr>
        <p:spPr>
          <a:xfrm rot="2378616">
            <a:off x="4621843" y="4581524"/>
            <a:ext cx="149354" cy="28575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2F1070-70D1-FC61-2B01-F1056A84609B}"/>
              </a:ext>
            </a:extLst>
          </p:cNvPr>
          <p:cNvSpPr txBox="1"/>
          <p:nvPr/>
        </p:nvSpPr>
        <p:spPr>
          <a:xfrm>
            <a:off x="5229022" y="1205383"/>
            <a:ext cx="4235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hlinkClick r:id="rId7"/>
              </a:rPr>
              <a:t>aiBone</a:t>
            </a:r>
            <a:r>
              <a:rPr lang="en-US" altLang="zh-TW" dirty="0"/>
              <a:t>: </a:t>
            </a:r>
          </a:p>
          <a:p>
            <a:r>
              <a:rPr lang="en-US" altLang="zh-TW" dirty="0"/>
              <a:t>    </a:t>
            </a:r>
            <a:r>
              <a:rPr lang="en-US" altLang="zh-TW" dirty="0" err="1"/>
              <a:t>aiVerexWeight</a:t>
            </a:r>
            <a:r>
              <a:rPr lang="en-US" altLang="zh-TW" dirty="0"/>
              <a:t> : 0 </a:t>
            </a:r>
            <a:r>
              <a:rPr lang="zh-TW" altLang="en-US" dirty="0"/>
              <a:t>或多個</a:t>
            </a:r>
            <a:r>
              <a:rPr lang="en-US" altLang="zh-TW" dirty="0"/>
              <a:t>,</a:t>
            </a:r>
            <a:r>
              <a:rPr lang="zh-TW" altLang="en-US" dirty="0"/>
              <a:t>可取得影響的 </a:t>
            </a:r>
            <a:r>
              <a:rPr lang="en-US" altLang="zh-TW" dirty="0"/>
              <a:t>vertex index</a:t>
            </a:r>
            <a:r>
              <a:rPr lang="zh-TW" altLang="en-US" dirty="0"/>
              <a:t> 及對應的 </a:t>
            </a:r>
            <a:r>
              <a:rPr lang="en-US" altLang="zh-TW" dirty="0"/>
              <a:t>weight</a:t>
            </a:r>
          </a:p>
          <a:p>
            <a:r>
              <a:rPr lang="en-US" altLang="zh-TW" dirty="0"/>
              <a:t>    aiMatrix4x4: Matrix that transforms from model space to bone space</a:t>
            </a:r>
          </a:p>
        </p:txBody>
      </p:sp>
    </p:spTree>
    <p:extLst>
      <p:ext uri="{BB962C8B-B14F-4D97-AF65-F5344CB8AC3E}">
        <p14:creationId xmlns:p14="http://schemas.microsoft.com/office/powerpoint/2010/main" val="285409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Bone Data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3BC21E71-5613-4AB9-BF61-02BA6D291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540" y="2471032"/>
            <a:ext cx="2478920" cy="38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56D9F93E-9920-4231-8370-94ADE6FB5888}"/>
              </a:ext>
            </a:extLst>
          </p:cNvPr>
          <p:cNvSpPr txBox="1"/>
          <p:nvPr/>
        </p:nvSpPr>
        <p:spPr>
          <a:xfrm>
            <a:off x="626850" y="2358538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Vertex Structure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443AE92-E9EA-4C44-81E1-8F4A8C28F6F1}"/>
              </a:ext>
            </a:extLst>
          </p:cNvPr>
          <p:cNvSpPr/>
          <p:nvPr/>
        </p:nvSpPr>
        <p:spPr>
          <a:xfrm>
            <a:off x="4856539" y="4130683"/>
            <a:ext cx="2478919" cy="21167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302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 Data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45BCF1E-45EE-4FED-8AA1-65D4F5EA4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87" y="2240387"/>
            <a:ext cx="3814191" cy="429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0844FA6F-E8E8-43A3-9736-1D290ADD41F0}"/>
              </a:ext>
            </a:extLst>
          </p:cNvPr>
          <p:cNvSpPr/>
          <p:nvPr/>
        </p:nvSpPr>
        <p:spPr>
          <a:xfrm>
            <a:off x="6857237" y="2944001"/>
            <a:ext cx="870564" cy="1397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E05194B8-0BBA-4698-AD70-A5E5B85E506F}"/>
              </a:ext>
            </a:extLst>
          </p:cNvPr>
          <p:cNvSpPr/>
          <p:nvPr/>
        </p:nvSpPr>
        <p:spPr>
          <a:xfrm>
            <a:off x="9213701" y="5317437"/>
            <a:ext cx="1371600" cy="11381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A9F4448-3683-4BF5-8049-09E75803CE6F}"/>
              </a:ext>
            </a:extLst>
          </p:cNvPr>
          <p:cNvSpPr/>
          <p:nvPr/>
        </p:nvSpPr>
        <p:spPr>
          <a:xfrm>
            <a:off x="7362521" y="4655327"/>
            <a:ext cx="1479705" cy="4667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88B6FEC-0663-4D36-96CD-66C908AE1F50}"/>
              </a:ext>
            </a:extLst>
          </p:cNvPr>
          <p:cNvSpPr/>
          <p:nvPr/>
        </p:nvSpPr>
        <p:spPr>
          <a:xfrm>
            <a:off x="8931050" y="2850338"/>
            <a:ext cx="1539951" cy="10620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A515A0CE-6FF2-46D9-A44A-B989DF491182}"/>
              </a:ext>
            </a:extLst>
          </p:cNvPr>
          <p:cNvSpPr txBox="1"/>
          <p:nvPr/>
        </p:nvSpPr>
        <p:spPr>
          <a:xfrm>
            <a:off x="9118397" y="2542561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</a:rPr>
              <a:t>hierarchy info.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C6C736A9-EF5D-40BF-BCE8-7BEB03364FDB}"/>
              </a:ext>
            </a:extLst>
          </p:cNvPr>
          <p:cNvSpPr txBox="1"/>
          <p:nvPr/>
        </p:nvSpPr>
        <p:spPr>
          <a:xfrm>
            <a:off x="9319955" y="6444719"/>
            <a:ext cx="1332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</a:rPr>
              <a:t>keyframes info.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C7F68E4-F8E3-48D3-8D4E-9288B44765F9}"/>
              </a:ext>
            </a:extLst>
          </p:cNvPr>
          <p:cNvSpPr txBox="1"/>
          <p:nvPr/>
        </p:nvSpPr>
        <p:spPr>
          <a:xfrm>
            <a:off x="7115409" y="5451967"/>
            <a:ext cx="666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</a:rPr>
              <a:t>bones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6" name="箭號: 向下 25">
            <a:extLst>
              <a:ext uri="{FF2B5EF4-FFF2-40B4-BE49-F238E27FC236}">
                <a16:creationId xmlns:a16="http://schemas.microsoft.com/office/drawing/2014/main" id="{471F47D2-954D-40B3-AC45-B7D37141F58C}"/>
              </a:ext>
            </a:extLst>
          </p:cNvPr>
          <p:cNvSpPr/>
          <p:nvPr/>
        </p:nvSpPr>
        <p:spPr>
          <a:xfrm rot="2378616">
            <a:off x="7583409" y="5021837"/>
            <a:ext cx="71887" cy="52704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B48E79A-87C6-7515-A751-68A9AAC66D87}"/>
              </a:ext>
            </a:extLst>
          </p:cNvPr>
          <p:cNvSpPr txBox="1"/>
          <p:nvPr/>
        </p:nvSpPr>
        <p:spPr>
          <a:xfrm>
            <a:off x="347248" y="2530370"/>
            <a:ext cx="60942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hlinkClick r:id="rId5"/>
              </a:rPr>
              <a:t>aiAnimation</a:t>
            </a:r>
            <a:r>
              <a:rPr lang="en-US" altLang="zh-TW" dirty="0"/>
              <a:t>: </a:t>
            </a:r>
          </a:p>
          <a:p>
            <a:r>
              <a:rPr lang="en-US" altLang="zh-TW" dirty="0"/>
              <a:t>    </a:t>
            </a:r>
            <a:r>
              <a:rPr lang="en-US" altLang="zh-TW" dirty="0" err="1"/>
              <a:t>aiNodeAnim</a:t>
            </a:r>
            <a:r>
              <a:rPr lang="en-US" altLang="zh-TW" dirty="0"/>
              <a:t> : 0 </a:t>
            </a:r>
            <a:r>
              <a:rPr lang="zh-TW" altLang="en-US" dirty="0"/>
              <a:t>或多個</a:t>
            </a:r>
            <a:r>
              <a:rPr lang="en-US" altLang="zh-TW" dirty="0"/>
              <a:t>,</a:t>
            </a:r>
            <a:r>
              <a:rPr lang="zh-TW" altLang="en-US" dirty="0"/>
              <a:t>每個對應到一個 </a:t>
            </a:r>
            <a:r>
              <a:rPr lang="en-US" altLang="zh-TW" dirty="0"/>
              <a:t>bone</a:t>
            </a:r>
          </a:p>
          <a:p>
            <a:r>
              <a:rPr lang="en-US" altLang="zh-TW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361496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 Data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431B5CD-A5F4-4B8F-A533-338B3F1FC090}"/>
              </a:ext>
            </a:extLst>
          </p:cNvPr>
          <p:cNvSpPr txBox="1"/>
          <p:nvPr/>
        </p:nvSpPr>
        <p:spPr>
          <a:xfrm>
            <a:off x="0" y="653806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D907859-B9F1-C44E-B2A2-A4C1B1E223A3}"/>
              </a:ext>
            </a:extLst>
          </p:cNvPr>
          <p:cNvSpPr txBox="1"/>
          <p:nvPr/>
        </p:nvSpPr>
        <p:spPr>
          <a:xfrm>
            <a:off x="1116037" y="3127474"/>
            <a:ext cx="6098344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b="1" dirty="0">
                <a:latin typeface="Gill Sans Nova" panose="020B0602020104020203" pitchFamily="34" charset="0"/>
              </a:rPr>
              <a:t>Scene</a:t>
            </a:r>
            <a:endParaRPr lang="en-US" altLang="zh-TW" b="1" dirty="0">
              <a:latin typeface="Gill Sans Nova" panose="020B0602020104020203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Armature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 err="1">
                <a:latin typeface="Gill Sans Nova" panose="020B0602020104020203" pitchFamily="34" charset="0"/>
              </a:rPr>
              <a:t>bone_root</a:t>
            </a:r>
            <a:endParaRPr lang="en-US" altLang="zh-TW" dirty="0">
              <a:latin typeface="Gill Sans Nova" panose="020B0602020104020203" pitchFamily="34" charset="0"/>
            </a:endParaRPr>
          </a:p>
          <a:p>
            <a:pPr marL="16573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 err="1">
                <a:latin typeface="Gill Sans Nova" panose="020B0602020104020203" pitchFamily="34" charset="0"/>
              </a:rPr>
              <a:t>bone_body</a:t>
            </a:r>
            <a:endParaRPr lang="en-US" altLang="zh-TW" dirty="0">
              <a:latin typeface="Gill Sans Nova" panose="020B0602020104020203" pitchFamily="34" charset="0"/>
            </a:endParaRPr>
          </a:p>
          <a:p>
            <a:pPr marL="1657350" lvl="3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…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Camera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Light</a:t>
            </a: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8BCB167-5EAB-044F-B2A3-3C9E42858401}"/>
              </a:ext>
            </a:extLst>
          </p:cNvPr>
          <p:cNvSpPr txBox="1"/>
          <p:nvPr/>
        </p:nvSpPr>
        <p:spPr>
          <a:xfrm>
            <a:off x="781595" y="2560320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zh-TW" sz="2400" dirty="0">
                <a:latin typeface="Gill Sans Nova" panose="020B0602020104020203" pitchFamily="34" charset="0"/>
              </a:rPr>
              <a:t>Node hierarchy:</a:t>
            </a:r>
          </a:p>
        </p:txBody>
      </p:sp>
    </p:spTree>
    <p:extLst>
      <p:ext uri="{BB962C8B-B14F-4D97-AF65-F5344CB8AC3E}">
        <p14:creationId xmlns:p14="http://schemas.microsoft.com/office/powerpoint/2010/main" val="804954018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per presentation" id="{2949858B-42CD-42CC-92F6-CF9C71FC861A}" vid="{1C195184-6A1B-4E19-AB0E-99E0F02E71BC}"/>
    </a:ext>
  </a:extLst>
</a:theme>
</file>

<file path=ppt/theme/theme2.xml><?xml version="1.0" encoding="utf-8"?>
<a:theme xmlns:a="http://schemas.openxmlformats.org/drawingml/2006/main" name="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 presentation</Template>
  <TotalTime>5260</TotalTime>
  <Words>1015</Words>
  <Application>Microsoft Office PowerPoint</Application>
  <PresentationFormat>寬螢幕</PresentationFormat>
  <Paragraphs>121</Paragraphs>
  <Slides>15</Slides>
  <Notes>14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15</vt:i4>
      </vt:variant>
    </vt:vector>
  </HeadingPairs>
  <TitlesOfParts>
    <vt:vector size="27" baseType="lpstr">
      <vt:lpstr>-apple-system</vt:lpstr>
      <vt:lpstr>var(--theme-post-title-font-family, var(--theme-body-font-family))</vt:lpstr>
      <vt:lpstr>Arial</vt:lpstr>
      <vt:lpstr>Calibri</vt:lpstr>
      <vt:lpstr>Calibri Light</vt:lpstr>
      <vt:lpstr>Gill Sans Nova</vt:lpstr>
      <vt:lpstr>Lora</vt:lpstr>
      <vt:lpstr>Source Sans Pro</vt:lpstr>
      <vt:lpstr>Source Sans Pro Black</vt:lpstr>
      <vt:lpstr>Paper presentation</vt:lpstr>
      <vt:lpstr>Header</vt:lpstr>
      <vt:lpstr>Office Theme</vt:lpstr>
      <vt:lpstr>Skeletal Animation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References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蔡昀臻</dc:creator>
  <cp:lastModifiedBy>Pei En Wu</cp:lastModifiedBy>
  <cp:revision>226</cp:revision>
  <dcterms:created xsi:type="dcterms:W3CDTF">2020-08-03T02:09:59Z</dcterms:created>
  <dcterms:modified xsi:type="dcterms:W3CDTF">2024-12-09T03:20:55Z</dcterms:modified>
</cp:coreProperties>
</file>