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257" r:id="rId3"/>
    <p:sldId id="280" r:id="rId4"/>
    <p:sldId id="290" r:id="rId5"/>
    <p:sldId id="294" r:id="rId6"/>
    <p:sldId id="295" r:id="rId7"/>
    <p:sldId id="297" r:id="rId8"/>
    <p:sldId id="299" r:id="rId9"/>
    <p:sldId id="298" r:id="rId10"/>
    <p:sldId id="308" r:id="rId11"/>
    <p:sldId id="301" r:id="rId12"/>
    <p:sldId id="296" r:id="rId13"/>
    <p:sldId id="302" r:id="rId14"/>
    <p:sldId id="303" r:id="rId15"/>
    <p:sldId id="304" r:id="rId16"/>
    <p:sldId id="305" r:id="rId17"/>
    <p:sldId id="306" r:id="rId18"/>
    <p:sldId id="307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5606"/>
  </p:normalViewPr>
  <p:slideViewPr>
    <p:cSldViewPr snapToGrid="0">
      <p:cViewPr varScale="1">
        <p:scale>
          <a:sx n="66" d="100"/>
          <a:sy n="66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C0480-2A9F-924A-B3E6-7479B087A553}" type="datetimeFigureOut">
              <a:rPr kumimoji="1" lang="zh-TW" altLang="en-US" smtClean="0"/>
              <a:t>2024/9/17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66B8-AFC7-A94A-896A-B51F542224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191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991E9-0F32-8345-B62D-545E612F4998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493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4ADF-8986-451C-B1F9-EA7285D7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625A-CF86-4AFC-B21D-D1E884AF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EE9C-1401-4615-81F1-149F3EEA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6C9D-9E3C-4508-BF1F-2BBFA415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52842-2B48-4A9F-966D-250608CB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E921-CC58-446A-B22C-8A2BC8D3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CA74-4221-45AC-A242-791B7A4D0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E6710-14E6-4B0F-A74E-1BD999DC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ECD0D-E72F-4D6E-8DEE-5827AA3C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39424-D260-49B2-BD97-C3B70B9B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C6732-82D6-4388-8449-8B1559EA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3DE5-053B-4CD1-95C1-3813424AC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6440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F810-D00C-4E40-B382-4AFA9FF2B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00352"/>
            <a:ext cx="5157787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27C27-791E-4B5D-AFFF-BA7CB744A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20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FA59A-F0EE-4825-9662-74E4C06AC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0352"/>
            <a:ext cx="5183188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E58B4-8591-442B-939A-BFBB564C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1D28F-F3CD-4CE8-810D-75468C63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259C5-C6F5-4586-8423-F7B42EBC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32E81C-73E0-4330-9775-28840CA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88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04BB-6138-480E-87CA-66D0583B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D1D5D-C9D2-4C9A-91BD-9D39894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031F9-B9F4-4B7D-BF00-5CA73025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EEFBE-EC9C-4199-AEFA-254187CC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0AD0C8-75F3-4596-BCE8-EC00B401C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B2EA5-DB85-4C9E-BA86-2C2DE2D4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32FB-D6E2-4DA2-AB44-3374F646D96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7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D1C-FD6F-4500-8DDC-E53BB300D10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Getting-started/Textur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earnopengl.com/Getting-started/Texture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Getting-started/Texture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earnopengl.com/Getting-started/Textur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opengl.com/Getting-started/Texture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opengl.com/Getting-started/Textur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xture_mapping_demonstration_animation.gif" TargetMode="External"/><Relationship Id="rId2" Type="http://schemas.openxmlformats.org/officeDocument/2006/relationships/hyperlink" Target="https://creativecommons.org/publicdomain/zero/1.0/deed.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opengl.com/Getting-started/Textur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Getting-started/Textur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arnopengl.com/Getting-started/Textures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AF0D-60AD-425C-83EB-DD1139B5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715386"/>
          </a:xfrm>
        </p:spPr>
        <p:txBody>
          <a:bodyPr/>
          <a:lstStyle/>
          <a:p>
            <a:r>
              <a:rPr lang="en-US" dirty="0"/>
              <a:t>Texture</a:t>
            </a:r>
          </a:p>
        </p:txBody>
      </p:sp>
    </p:spTree>
    <p:extLst>
      <p:ext uri="{BB962C8B-B14F-4D97-AF65-F5344CB8AC3E}">
        <p14:creationId xmlns:p14="http://schemas.microsoft.com/office/powerpoint/2010/main" val="317868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ABD5F-55E2-A847-A46D-B28719BE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Mipmaps</a:t>
            </a:r>
            <a:endParaRPr kumimoji="1" lang="zh-TW" altLang="en-US" b="1" dirty="0"/>
          </a:p>
        </p:txBody>
      </p:sp>
      <p:pic>
        <p:nvPicPr>
          <p:cNvPr id="3" name="圖片 2" descr="一張含有 磚塊, 室外, 建築物, 建材 的圖片&#10;&#10;自動產生的描述">
            <a:extLst>
              <a:ext uri="{FF2B5EF4-FFF2-40B4-BE49-F238E27FC236}">
                <a16:creationId xmlns:a16="http://schemas.microsoft.com/office/drawing/2014/main" id="{34425F31-2F05-8649-AF75-7BB6631D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99" y="2892644"/>
            <a:ext cx="3810000" cy="2540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5C23BD3-FBFF-184E-AEFC-C1470BD1ABBF}"/>
              </a:ext>
            </a:extLst>
          </p:cNvPr>
          <p:cNvSpPr txBox="1"/>
          <p:nvPr/>
        </p:nvSpPr>
        <p:spPr>
          <a:xfrm>
            <a:off x="838200" y="2608211"/>
            <a:ext cx="6105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Small objects with the high solution texture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6CF585-1C84-8943-9236-2EE0EA91D2DA}"/>
              </a:ext>
            </a:extLst>
          </p:cNvPr>
          <p:cNvSpPr txBox="1"/>
          <p:nvPr/>
        </p:nvSpPr>
        <p:spPr>
          <a:xfrm>
            <a:off x="838198" y="3951178"/>
            <a:ext cx="61055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Each subsequent texture is twice as small compared to the previous one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9940F6-7F71-A043-9AA4-5E9C8FE58AFE}"/>
              </a:ext>
            </a:extLst>
          </p:cNvPr>
          <p:cNvSpPr/>
          <p:nvPr/>
        </p:nvSpPr>
        <p:spPr>
          <a:xfrm>
            <a:off x="1298031" y="3075645"/>
            <a:ext cx="56456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=&gt; visible artifacts &amp; waste of memory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D70C53D-DE96-9B48-BE2C-FE098BBE3BCE}"/>
              </a:ext>
            </a:extLst>
          </p:cNvPr>
          <p:cNvSpPr txBox="1"/>
          <p:nvPr/>
        </p:nvSpPr>
        <p:spPr>
          <a:xfrm>
            <a:off x="838197" y="5201812"/>
            <a:ext cx="61055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Less cache memory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519A20-B4F9-E449-BD67-D49A7317012A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3"/>
              </a:rPr>
              <a:t>https://learnopengl.com/Getting-started/Textures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84218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AA6B81-E54B-8B47-BA63-31D443D45C68}"/>
              </a:ext>
            </a:extLst>
          </p:cNvPr>
          <p:cNvSpPr/>
          <p:nvPr/>
        </p:nvSpPr>
        <p:spPr>
          <a:xfrm>
            <a:off x="838200" y="2448725"/>
            <a:ext cx="470673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GL_NEAREST_MIPMAP_NEAREST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093D8E-2905-EE49-A108-C24E35520D5D}"/>
              </a:ext>
            </a:extLst>
          </p:cNvPr>
          <p:cNvSpPr/>
          <p:nvPr/>
        </p:nvSpPr>
        <p:spPr>
          <a:xfrm>
            <a:off x="838200" y="3419582"/>
            <a:ext cx="444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GL_LINEAR_MIPMAP_NEAREST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9DC3CE-1A43-E440-AFC4-83A6A636EBFE}"/>
              </a:ext>
            </a:extLst>
          </p:cNvPr>
          <p:cNvSpPr/>
          <p:nvPr/>
        </p:nvSpPr>
        <p:spPr>
          <a:xfrm>
            <a:off x="838200" y="4390440"/>
            <a:ext cx="44438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GL_NEAREST_MIPMAP_LINEAR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E5E6F18-414A-144B-9AB2-26E4162BA1A7}"/>
              </a:ext>
            </a:extLst>
          </p:cNvPr>
          <p:cNvSpPr/>
          <p:nvPr/>
        </p:nvSpPr>
        <p:spPr>
          <a:xfrm>
            <a:off x="838200" y="5361298"/>
            <a:ext cx="418095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GL_LINEAR_MIPMAP_LINEAR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F89C931-D3D5-5646-B0EA-1DD81A87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Mipmaps</a:t>
            </a:r>
            <a:endParaRPr kumimoji="1" lang="zh-TW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D42BA9-5A3A-2546-83A3-2678AC0EBBF2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2"/>
              </a:rPr>
              <a:t>https://learnopengl.com/Getting-started/Textures</a:t>
            </a:r>
            <a:endParaRPr lang="en-US" altLang="zh-TW" sz="1200" dirty="0"/>
          </a:p>
        </p:txBody>
      </p:sp>
      <p:pic>
        <p:nvPicPr>
          <p:cNvPr id="10" name="圖片 9" descr="一張含有 磚塊, 室外, 建築物, 建材 的圖片&#10;&#10;自動產生的描述">
            <a:extLst>
              <a:ext uri="{FF2B5EF4-FFF2-40B4-BE49-F238E27FC236}">
                <a16:creationId xmlns:a16="http://schemas.microsoft.com/office/drawing/2014/main" id="{59021BDD-A609-204C-9AAE-680365AA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2892644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9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350AE0-5F62-1446-BCF1-FF8AC7350E0E}"/>
              </a:ext>
            </a:extLst>
          </p:cNvPr>
          <p:cNvSpPr/>
          <p:nvPr/>
        </p:nvSpPr>
        <p:spPr>
          <a:xfrm>
            <a:off x="838200" y="4808785"/>
            <a:ext cx="1029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nsolas" panose="020B0609020204030204" pitchFamily="49" charset="0"/>
              </a:rPr>
              <a:t>glTexParameteri</a:t>
            </a:r>
            <a:r>
              <a:rPr lang="en-US" altLang="zh-TW" dirty="0">
                <a:latin typeface="Consolas" panose="020B0609020204030204" pitchFamily="49" charset="0"/>
              </a:rPr>
              <a:t>(GL_TEXTURE_2D, GL_TEXTURE_MIN_FILTER, GL_LINEAR_MIPMAP_LINEAR); 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16610C-9F3E-DF44-85A2-9DDECECBDA12}"/>
              </a:ext>
            </a:extLst>
          </p:cNvPr>
          <p:cNvSpPr/>
          <p:nvPr/>
        </p:nvSpPr>
        <p:spPr>
          <a:xfrm>
            <a:off x="842255" y="5755956"/>
            <a:ext cx="987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nsolas" panose="020B0609020204030204" pitchFamily="49" charset="0"/>
              </a:rPr>
              <a:t>glTexParameteri</a:t>
            </a:r>
            <a:r>
              <a:rPr lang="en-US" altLang="zh-TW" dirty="0">
                <a:latin typeface="Consolas" panose="020B0609020204030204" pitchFamily="49" charset="0"/>
              </a:rPr>
              <a:t>(GL_TEXTURE_2D, GL_TEXTURE_MAG_FILTER, GL_LINEAR);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F7665-DB17-CC4A-A88B-9CE360EDFEAB}"/>
              </a:ext>
            </a:extLst>
          </p:cNvPr>
          <p:cNvSpPr/>
          <p:nvPr/>
        </p:nvSpPr>
        <p:spPr>
          <a:xfrm>
            <a:off x="7658100" y="4808786"/>
            <a:ext cx="2937433" cy="3561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89C382-7762-D444-AD58-55694C6EFF01}"/>
              </a:ext>
            </a:extLst>
          </p:cNvPr>
          <p:cNvSpPr/>
          <p:nvPr/>
        </p:nvSpPr>
        <p:spPr>
          <a:xfrm>
            <a:off x="7658100" y="5755957"/>
            <a:ext cx="12001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B058D-1806-0946-AAEB-8C08751F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2390614"/>
            <a:ext cx="7575550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B867B7ED-AA3C-4441-919B-E617DDAB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Mipmaps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3492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DB574D-8BEB-954D-8381-CEE612CF68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6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565B36-D67E-FA4F-9369-FE00FDBAA0AD}"/>
              </a:ext>
            </a:extLst>
          </p:cNvPr>
          <p:cNvSpPr txBox="1">
            <a:spLocks/>
          </p:cNvSpPr>
          <p:nvPr/>
        </p:nvSpPr>
        <p:spPr>
          <a:xfrm>
            <a:off x="1148316" y="2775412"/>
            <a:ext cx="9895367" cy="130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Noto Sans" panose="020B0502040504020204" pitchFamily="34"/>
              </a:defRPr>
            </a:lvl1pPr>
          </a:lstStyle>
          <a:p>
            <a:pPr algn="ctr"/>
            <a:r>
              <a:rPr lang="en-US" altLang="zh-TW" b="1" dirty="0"/>
              <a:t>Generating &amp; Applying Textures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2254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47A16B-B46E-7B4C-B85C-67BEB28B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Generating Textures</a:t>
            </a:r>
            <a:endParaRPr kumimoji="1" lang="zh-TW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B3B5C-4E17-CC41-AFA6-CE80AB3D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01833"/>
            <a:ext cx="4776786" cy="821377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Read the image from file input stream.</a:t>
            </a:r>
          </a:p>
        </p:txBody>
      </p:sp>
      <p:pic>
        <p:nvPicPr>
          <p:cNvPr id="4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2EE318-73AC-F74C-BD0D-56B326FE1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94" y="1909948"/>
            <a:ext cx="5559481" cy="48136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690FFE-73B6-4449-963E-F775976D832D}"/>
              </a:ext>
            </a:extLst>
          </p:cNvPr>
          <p:cNvSpPr/>
          <p:nvPr/>
        </p:nvSpPr>
        <p:spPr>
          <a:xfrm>
            <a:off x="838198" y="3458663"/>
            <a:ext cx="493320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Generate the texture object.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30AB3B1-A91A-6D49-8827-3D576AB9C34C}"/>
              </a:ext>
            </a:extLst>
          </p:cNvPr>
          <p:cNvSpPr/>
          <p:nvPr/>
        </p:nvSpPr>
        <p:spPr>
          <a:xfrm>
            <a:off x="838197" y="4466453"/>
            <a:ext cx="4776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Bind and setup the texture object.</a:t>
            </a:r>
          </a:p>
        </p:txBody>
      </p:sp>
    </p:spTree>
    <p:extLst>
      <p:ext uri="{BB962C8B-B14F-4D97-AF65-F5344CB8AC3E}">
        <p14:creationId xmlns:p14="http://schemas.microsoft.com/office/powerpoint/2010/main" val="183992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07DE18-61CE-A743-8E2E-705A7C63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Applying Textures</a:t>
            </a:r>
            <a:endParaRPr kumimoji="1" lang="zh-TW" altLang="en-US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C47BE43-DEB8-8843-AE0A-EC82F1B4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34" y="2211300"/>
            <a:ext cx="8293530" cy="30633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8099B4-FA3D-934C-970E-0D8C6C985325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3"/>
              </a:rPr>
              <a:t>https://learnopengl.com/Getting-started/Textures</a:t>
            </a:r>
            <a:endParaRPr lang="en-US" altLang="zh-TW" sz="1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9C8B167-220B-9846-B3A8-6B13299F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573" y="5640910"/>
            <a:ext cx="7544853" cy="362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92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3D25AE-E76D-A749-9A93-A22ED479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Applying Textures</a:t>
            </a:r>
            <a:endParaRPr kumimoji="1"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6C73CB4-B0F9-F144-900C-3C6827A84215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2"/>
              </a:rPr>
              <a:t>https://learnopengl.com/Getting-started/Textures</a:t>
            </a:r>
            <a:endParaRPr lang="en-US" altLang="zh-TW" sz="12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D64FB1E-0051-F947-A573-8983CBB69ABD}"/>
              </a:ext>
            </a:extLst>
          </p:cNvPr>
          <p:cNvGrpSpPr/>
          <p:nvPr/>
        </p:nvGrpSpPr>
        <p:grpSpPr>
          <a:xfrm>
            <a:off x="1877810" y="2631270"/>
            <a:ext cx="3324689" cy="2901646"/>
            <a:chOff x="1339013" y="2429394"/>
            <a:chExt cx="3324689" cy="290164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130095B-4B8C-E948-A73C-6D745856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013" y="2787510"/>
              <a:ext cx="3324689" cy="25435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D0B3A6B2-8183-044A-B233-EE2AAE4D6F8D}"/>
                </a:ext>
              </a:extLst>
            </p:cNvPr>
            <p:cNvSpPr txBox="1"/>
            <p:nvPr/>
          </p:nvSpPr>
          <p:spPr>
            <a:xfrm>
              <a:off x="2254102" y="2429394"/>
              <a:ext cx="1494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Vertex Shader</a:t>
              </a:r>
              <a:endParaRPr lang="zh-TW" altLang="en-US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92E602B1-503B-1746-83AF-3AC9DE83BA79}"/>
              </a:ext>
            </a:extLst>
          </p:cNvPr>
          <p:cNvGrpSpPr/>
          <p:nvPr/>
        </p:nvGrpSpPr>
        <p:grpSpPr>
          <a:xfrm>
            <a:off x="6989502" y="2631270"/>
            <a:ext cx="3743847" cy="2484177"/>
            <a:chOff x="7095828" y="3537433"/>
            <a:chExt cx="3743847" cy="24841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4F649FB-76A5-BF42-BAA1-EDD429248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5828" y="3906765"/>
              <a:ext cx="3743847" cy="211484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B3600506-5034-0748-AAF9-5647BC3778AB}"/>
                </a:ext>
              </a:extLst>
            </p:cNvPr>
            <p:cNvSpPr txBox="1"/>
            <p:nvPr/>
          </p:nvSpPr>
          <p:spPr>
            <a:xfrm>
              <a:off x="8072539" y="3537433"/>
              <a:ext cx="1790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Fragment Shader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2670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DACD41-E96E-E240-95C3-674EFE73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Applying Textures</a:t>
            </a:r>
            <a:endParaRPr kumimoji="1"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16D4DD-0740-1B41-9027-7C2A6B146A30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2"/>
              </a:rPr>
              <a:t>https://learnopengl.com/Getting-started/Textures</a:t>
            </a:r>
            <a:endParaRPr lang="en-US" altLang="zh-TW" sz="1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D2523AA-66BA-1C45-BD76-E0E9FFCC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45" y="3739889"/>
            <a:ext cx="5738110" cy="791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72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2590A8F-856D-F241-A182-3F65713A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Reference</a:t>
            </a:r>
            <a:endParaRPr kumimoji="1" lang="zh-TW" altLang="en-US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9F1B288-2DEB-EC47-943A-97A55FEAAF6C}"/>
              </a:ext>
            </a:extLst>
          </p:cNvPr>
          <p:cNvSpPr/>
          <p:nvPr/>
        </p:nvSpPr>
        <p:spPr>
          <a:xfrm>
            <a:off x="838200" y="2413702"/>
            <a:ext cx="7775205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dirty="0">
                <a:hlinkClick r:id="rId2"/>
              </a:rPr>
              <a:t>https://learnopengl.com/Getting-started/Textures</a:t>
            </a:r>
            <a:endParaRPr lang="en-US" altLang="zh-TW" sz="2800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408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6822D690-5753-054B-AB6E-904F4467A8BD}"/>
              </a:ext>
            </a:extLst>
          </p:cNvPr>
          <p:cNvSpPr txBox="1"/>
          <p:nvPr/>
        </p:nvSpPr>
        <p:spPr>
          <a:xfrm>
            <a:off x="0" y="6396335"/>
            <a:ext cx="779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Texture mapping demonstration animation.gif – </a:t>
            </a:r>
            <a:r>
              <a:rPr lang="en-US" sz="1200" dirty="0" err="1"/>
              <a:t>Drummyfish</a:t>
            </a:r>
            <a:r>
              <a:rPr lang="en-US" sz="1200" dirty="0"/>
              <a:t> – </a:t>
            </a:r>
            <a:r>
              <a:rPr lang="en-US" sz="1200" dirty="0">
                <a:hlinkClick r:id="rId2"/>
              </a:rPr>
              <a:t>CC0 1.0 Universal (CC0 1.0) Public Domain Dedication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https://commons.wikimedia.org/wiki/File:Texture_mapping_demonstration_animation.gif</a:t>
            </a:r>
            <a:endParaRPr lang="en-US" sz="1200" dirty="0"/>
          </a:p>
        </p:txBody>
      </p:sp>
      <p:pic>
        <p:nvPicPr>
          <p:cNvPr id="9" name="Content Placeholder 14" descr="A wooden table&#10;&#10;Description automatically generated">
            <a:extLst>
              <a:ext uri="{FF2B5EF4-FFF2-40B4-BE49-F238E27FC236}">
                <a16:creationId xmlns:a16="http://schemas.microsoft.com/office/drawing/2014/main" id="{C70AF8AB-83A8-5246-884E-A26EABC2D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7" y="2068758"/>
            <a:ext cx="4195762" cy="419576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49A6450-8F10-164E-87FD-1E08800285DA}"/>
              </a:ext>
            </a:extLst>
          </p:cNvPr>
          <p:cNvSpPr/>
          <p:nvPr/>
        </p:nvSpPr>
        <p:spPr>
          <a:xfrm>
            <a:off x="838200" y="2580583"/>
            <a:ext cx="4397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Map the texture onto 3D mesh.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AAF17DD4-06A3-5E4B-8C69-BCBC9AFD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Mapping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977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068250E-8BA8-194A-AAE2-D7514F36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Coordinates</a:t>
            </a:r>
            <a:endParaRPr kumimoji="1" lang="zh-TW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E66746-357A-AC41-9775-05F3CC25C160}"/>
              </a:ext>
            </a:extLst>
          </p:cNvPr>
          <p:cNvSpPr/>
          <p:nvPr/>
        </p:nvSpPr>
        <p:spPr>
          <a:xfrm>
            <a:off x="0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/>
              <a:t>http://www.c-jump.com/bcc/common/Talk3/OpenGL/Wk07_texture/Wk07_texture.html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B944893-034C-9248-B7E5-81B62283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40" y="2633331"/>
            <a:ext cx="5537697" cy="291640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B17730-081D-414F-8CF3-81F767A2D44B}"/>
              </a:ext>
            </a:extLst>
          </p:cNvPr>
          <p:cNvSpPr txBox="1"/>
          <p:nvPr/>
        </p:nvSpPr>
        <p:spPr>
          <a:xfrm>
            <a:off x="838199" y="2630340"/>
            <a:ext cx="502413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Range from 0 to 1 in the x and y axis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B8F571-62F3-D741-BF32-346A6F000AD0}"/>
              </a:ext>
            </a:extLst>
          </p:cNvPr>
          <p:cNvSpPr txBox="1"/>
          <p:nvPr/>
        </p:nvSpPr>
        <p:spPr>
          <a:xfrm>
            <a:off x="838200" y="3629868"/>
            <a:ext cx="548740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retrieve the texture color (sampling)</a:t>
            </a:r>
          </a:p>
        </p:txBody>
      </p:sp>
    </p:spTree>
    <p:extLst>
      <p:ext uri="{BB962C8B-B14F-4D97-AF65-F5344CB8AC3E}">
        <p14:creationId xmlns:p14="http://schemas.microsoft.com/office/powerpoint/2010/main" val="164410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215223A3-CDED-BA4E-8C51-7D55873B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Coordinates</a:t>
            </a:r>
            <a:endParaRPr kumimoji="1" lang="zh-TW" altLang="en-US" b="1" dirty="0"/>
          </a:p>
        </p:txBody>
      </p:sp>
      <p:pic>
        <p:nvPicPr>
          <p:cNvPr id="8" name="圖片 7" descr="一張含有 磚塊, 建材, 鋪路 的圖片&#10;&#10;自動產生的描述">
            <a:extLst>
              <a:ext uri="{FF2B5EF4-FFF2-40B4-BE49-F238E27FC236}">
                <a16:creationId xmlns:a16="http://schemas.microsoft.com/office/drawing/2014/main" id="{050B9B88-DC9A-D94A-9AAC-5ACF12BA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424" y="4005003"/>
            <a:ext cx="2155575" cy="21555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E50B87F-EA10-2B42-AAB3-6C215AC4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989" y="4005003"/>
            <a:ext cx="2795587" cy="217689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BDC6721C-1CD7-4747-81C3-76275733A4CD}"/>
              </a:ext>
            </a:extLst>
          </p:cNvPr>
          <p:cNvSpPr txBox="1"/>
          <p:nvPr/>
        </p:nvSpPr>
        <p:spPr>
          <a:xfrm>
            <a:off x="838200" y="2062072"/>
            <a:ext cx="692208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Specify texture coordinate points for the 3d model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30CBCF6-741B-9A4B-B580-2C0B4A923A47}"/>
              </a:ext>
            </a:extLst>
          </p:cNvPr>
          <p:cNvSpPr txBox="1"/>
          <p:nvPr/>
        </p:nvSpPr>
        <p:spPr>
          <a:xfrm>
            <a:off x="838200" y="2561963"/>
            <a:ext cx="91855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Pass the texture coordinates to the vertex shader &amp; fragment shader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697589D-9D5F-B042-ACBD-DD61EF6AC00D}"/>
              </a:ext>
            </a:extLst>
          </p:cNvPr>
          <p:cNvSpPr txBox="1"/>
          <p:nvPr/>
        </p:nvSpPr>
        <p:spPr>
          <a:xfrm>
            <a:off x="838200" y="3144233"/>
            <a:ext cx="770595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Interpolate all the texture coordinates for each fragment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" name="向右箭號 12">
            <a:extLst>
              <a:ext uri="{FF2B5EF4-FFF2-40B4-BE49-F238E27FC236}">
                <a16:creationId xmlns:a16="http://schemas.microsoft.com/office/drawing/2014/main" id="{5F44462C-42C1-6044-9928-43D650E8790F}"/>
              </a:ext>
            </a:extLst>
          </p:cNvPr>
          <p:cNvSpPr/>
          <p:nvPr/>
        </p:nvSpPr>
        <p:spPr>
          <a:xfrm>
            <a:off x="5429250" y="4900568"/>
            <a:ext cx="666750" cy="3857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BC050A-063F-D843-AC78-0FE57AAE569F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4"/>
              </a:rPr>
              <a:t>https://learnopengl.com/Getting-started/Textures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74707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2500A6-440F-5041-96E9-25675790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Wrapping</a:t>
            </a:r>
            <a:endParaRPr kumimoji="1" lang="zh-TW" altLang="en-US" b="1" dirty="0"/>
          </a:p>
        </p:txBody>
      </p:sp>
      <p:pic>
        <p:nvPicPr>
          <p:cNvPr id="4" name="圖片 3" descr="一張含有 螢幕, 顯示 的圖片&#10;&#10;自動產生的描述">
            <a:extLst>
              <a:ext uri="{FF2B5EF4-FFF2-40B4-BE49-F238E27FC236}">
                <a16:creationId xmlns:a16="http://schemas.microsoft.com/office/drawing/2014/main" id="{53B7BC7B-2C6D-264A-B952-5B124332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885224"/>
            <a:ext cx="10160000" cy="2857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1256D5-62E6-0A4A-9E36-3565A13027D0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3"/>
              </a:rPr>
              <a:t>https://learnopengl.com/Getting-started/Textures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59165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CD7F08-3872-4B42-8884-F99F3ADD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Filtering</a:t>
            </a:r>
            <a:endParaRPr kumimoji="1" lang="zh-TW" altLang="en-US" b="1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0C26607-1092-154A-A1D3-5E0BCBD1140D}"/>
              </a:ext>
            </a:extLst>
          </p:cNvPr>
          <p:cNvGrpSpPr/>
          <p:nvPr/>
        </p:nvGrpSpPr>
        <p:grpSpPr>
          <a:xfrm>
            <a:off x="2732098" y="3362485"/>
            <a:ext cx="6727804" cy="3158877"/>
            <a:chOff x="2249273" y="1944645"/>
            <a:chExt cx="7343775" cy="3598863"/>
          </a:xfrm>
        </p:grpSpPr>
        <p:pic>
          <p:nvPicPr>
            <p:cNvPr id="4" name="Picture 4" descr="11F01A">
              <a:extLst>
                <a:ext uri="{FF2B5EF4-FFF2-40B4-BE49-F238E27FC236}">
                  <a16:creationId xmlns:a16="http://schemas.microsoft.com/office/drawing/2014/main" id="{054E6851-716D-CF4B-8218-8AABC22DB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273" y="1944645"/>
              <a:ext cx="3598863" cy="35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11F01C">
              <a:extLst>
                <a:ext uri="{FF2B5EF4-FFF2-40B4-BE49-F238E27FC236}">
                  <a16:creationId xmlns:a16="http://schemas.microsoft.com/office/drawing/2014/main" id="{9502FAB9-58B2-CB42-9FCC-5A52B730D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186" y="1944645"/>
              <a:ext cx="3598862" cy="35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8574A4D-A885-CC44-BD73-6C02510F2A12}"/>
              </a:ext>
            </a:extLst>
          </p:cNvPr>
          <p:cNvSpPr/>
          <p:nvPr/>
        </p:nvSpPr>
        <p:spPr>
          <a:xfrm>
            <a:off x="838200" y="2111088"/>
            <a:ext cx="101774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Determine which texture pixel (also known as a </a:t>
            </a:r>
            <a:r>
              <a:rPr lang="en-US" altLang="zh-TW" sz="2400" dirty="0" err="1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texel</a:t>
            </a:r>
            <a:r>
              <a:rPr lang="en-US" altLang="zh-TW" sz="2400" dirty="0">
                <a:solidFill>
                  <a:srgbClr val="64646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) to map the texture coordinate to.</a:t>
            </a:r>
            <a:endParaRPr lang="zh-TW" altLang="en-US" sz="2400" dirty="0">
              <a:solidFill>
                <a:srgbClr val="646464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9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7F3343-BD20-FE46-8DDD-712880CA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Filtering</a:t>
            </a:r>
            <a:endParaRPr kumimoji="1" lang="zh-TW" altLang="en-US" b="1" dirty="0"/>
          </a:p>
        </p:txBody>
      </p:sp>
      <p:pic>
        <p:nvPicPr>
          <p:cNvPr id="4" name="圖片 3" descr="一張含有 文字, 螢幕, 螢幕擷取畫面 的圖片&#10;&#10;自動產生的描述">
            <a:extLst>
              <a:ext uri="{FF2B5EF4-FFF2-40B4-BE49-F238E27FC236}">
                <a16:creationId xmlns:a16="http://schemas.microsoft.com/office/drawing/2014/main" id="{05BF54A1-BA2B-834A-8CF8-59595BD8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950" y="3448154"/>
            <a:ext cx="2540000" cy="1574800"/>
          </a:xfrm>
          <a:prstGeom prst="rect">
            <a:avLst/>
          </a:prstGeom>
        </p:spPr>
      </p:pic>
      <p:pic>
        <p:nvPicPr>
          <p:cNvPr id="5" name="圖片 4" descr="一張含有 文字, 螢幕, 螢幕擷取畫面 的圖片&#10;&#10;自動產生的描述">
            <a:extLst>
              <a:ext uri="{FF2B5EF4-FFF2-40B4-BE49-F238E27FC236}">
                <a16:creationId xmlns:a16="http://schemas.microsoft.com/office/drawing/2014/main" id="{9AE5DE97-9057-C440-8ECE-F2C04DC8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3448154"/>
            <a:ext cx="2540000" cy="1574800"/>
          </a:xfrm>
          <a:prstGeom prst="rect">
            <a:avLst/>
          </a:prstGeom>
        </p:spPr>
      </p:pic>
      <p:pic>
        <p:nvPicPr>
          <p:cNvPr id="6" name="圖片 5" descr="一張含有 文字, 監視器, 螢幕, 電子用品 的圖片&#10;&#10;自動產生的描述">
            <a:extLst>
              <a:ext uri="{FF2B5EF4-FFF2-40B4-BE49-F238E27FC236}">
                <a16:creationId xmlns:a16="http://schemas.microsoft.com/office/drawing/2014/main" id="{C16277CF-B61B-644C-A6CB-81BF0DFD1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2571021"/>
            <a:ext cx="6565900" cy="33909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9C9561C-92B9-2C4D-BD70-8969F306B295}"/>
              </a:ext>
            </a:extLst>
          </p:cNvPr>
          <p:cNvSpPr/>
          <p:nvPr/>
        </p:nvSpPr>
        <p:spPr>
          <a:xfrm>
            <a:off x="0" y="6581001"/>
            <a:ext cx="3311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hlinkClick r:id="rId5"/>
              </a:rPr>
              <a:t>https://learnopengl.com/Getting-started/Textures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61548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54C178-D57C-DF4A-8C6F-5D7CE38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Filtering</a:t>
            </a:r>
            <a:endParaRPr kumimoji="1" lang="zh-TW" altLang="en-US" b="1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3B7C84A-46DC-5D42-B53C-D6171A04A2D9}"/>
              </a:ext>
            </a:extLst>
          </p:cNvPr>
          <p:cNvGrpSpPr>
            <a:grpSpLocks/>
          </p:cNvGrpSpPr>
          <p:nvPr/>
        </p:nvGrpSpPr>
        <p:grpSpPr bwMode="auto">
          <a:xfrm>
            <a:off x="2266156" y="2950798"/>
            <a:ext cx="7659688" cy="2743200"/>
            <a:chOff x="468" y="2208"/>
            <a:chExt cx="4825" cy="1728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D134F291-2BDE-9C46-A7C1-2CC40B84B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278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zh-TW" altLang="en-US" sz="2400">
                <a:latin typeface="Times New Roman" pitchFamily="18" charset="0"/>
                <a:ea typeface="新細明體" pitchFamily="18" charset="-120"/>
              </a:endParaRPr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CA332FC2-AC8C-1B48-AC9A-2904639DA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8" y="2208"/>
              <a:ext cx="1152" cy="1152"/>
              <a:chOff x="1438" y="2208"/>
              <a:chExt cx="1152" cy="1152"/>
            </a:xfrm>
          </p:grpSpPr>
          <p:sp>
            <p:nvSpPr>
              <p:cNvPr id="51" name="Rectangle 7">
                <a:extLst>
                  <a:ext uri="{FF2B5EF4-FFF2-40B4-BE49-F238E27FC236}">
                    <a16:creationId xmlns:a16="http://schemas.microsoft.com/office/drawing/2014/main" id="{3975DFB0-E323-1D4C-9504-43030F0B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52" name="Line 8">
                <a:extLst>
                  <a:ext uri="{FF2B5EF4-FFF2-40B4-BE49-F238E27FC236}">
                    <a16:creationId xmlns:a16="http://schemas.microsoft.com/office/drawing/2014/main" id="{A51235E4-B33B-FB4A-88B3-D291FB745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Line 9">
                <a:extLst>
                  <a:ext uri="{FF2B5EF4-FFF2-40B4-BE49-F238E27FC236}">
                    <a16:creationId xmlns:a16="http://schemas.microsoft.com/office/drawing/2014/main" id="{FD12F9EA-0C4D-E846-A1C3-9F521C6E9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Line 10">
                <a:extLst>
                  <a:ext uri="{FF2B5EF4-FFF2-40B4-BE49-F238E27FC236}">
                    <a16:creationId xmlns:a16="http://schemas.microsoft.com/office/drawing/2014/main" id="{77B94916-E9AA-1D4C-8EF0-020EADE71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Line 11">
                <a:extLst>
                  <a:ext uri="{FF2B5EF4-FFF2-40B4-BE49-F238E27FC236}">
                    <a16:creationId xmlns:a16="http://schemas.microsoft.com/office/drawing/2014/main" id="{034186B9-C05D-7946-B33B-C8FE85E93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Line 12">
                <a:extLst>
                  <a:ext uri="{FF2B5EF4-FFF2-40B4-BE49-F238E27FC236}">
                    <a16:creationId xmlns:a16="http://schemas.microsoft.com/office/drawing/2014/main" id="{33AC5993-D21B-E947-AFE0-EF2ED2FEC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7" name="Line 13">
                <a:extLst>
                  <a:ext uri="{FF2B5EF4-FFF2-40B4-BE49-F238E27FC236}">
                    <a16:creationId xmlns:a16="http://schemas.microsoft.com/office/drawing/2014/main" id="{4C6DD1FF-0E81-9545-AF7C-7F095B63B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Line 14">
                <a:extLst>
                  <a:ext uri="{FF2B5EF4-FFF2-40B4-BE49-F238E27FC236}">
                    <a16:creationId xmlns:a16="http://schemas.microsoft.com/office/drawing/2014/main" id="{B78AA25E-913D-494B-9086-9D322CED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9" name="Line 15">
                <a:extLst>
                  <a:ext uri="{FF2B5EF4-FFF2-40B4-BE49-F238E27FC236}">
                    <a16:creationId xmlns:a16="http://schemas.microsoft.com/office/drawing/2014/main" id="{D1C0041F-2511-E74C-9002-487ECAD32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Line 16">
                <a:extLst>
                  <a:ext uri="{FF2B5EF4-FFF2-40B4-BE49-F238E27FC236}">
                    <a16:creationId xmlns:a16="http://schemas.microsoft.com/office/drawing/2014/main" id="{C5943A62-8890-4444-A3D2-84C80C0BB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1" name="Line 17">
                <a:extLst>
                  <a:ext uri="{FF2B5EF4-FFF2-40B4-BE49-F238E27FC236}">
                    <a16:creationId xmlns:a16="http://schemas.microsoft.com/office/drawing/2014/main" id="{0A460CFE-4D86-AA47-8D8A-711197144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Line 18">
                <a:extLst>
                  <a:ext uri="{FF2B5EF4-FFF2-40B4-BE49-F238E27FC236}">
                    <a16:creationId xmlns:a16="http://schemas.microsoft.com/office/drawing/2014/main" id="{C8FF3265-89CE-A64F-B30B-3C067DA0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9A6EE8B5-DDF8-5645-9306-F99F54AFF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Line 20">
                <a:extLst>
                  <a:ext uri="{FF2B5EF4-FFF2-40B4-BE49-F238E27FC236}">
                    <a16:creationId xmlns:a16="http://schemas.microsoft.com/office/drawing/2014/main" id="{E839F9B3-B741-8E4F-B9A7-1A1DB8543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5" name="Line 21">
                <a:extLst>
                  <a:ext uri="{FF2B5EF4-FFF2-40B4-BE49-F238E27FC236}">
                    <a16:creationId xmlns:a16="http://schemas.microsoft.com/office/drawing/2014/main" id="{BE241539-456B-4B4A-93F8-949D6BA9A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62ADE66A-3BD0-0D4E-82A4-25E6715D4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" y="2784"/>
              <a:ext cx="288" cy="288"/>
              <a:chOff x="631" y="2784"/>
              <a:chExt cx="288" cy="288"/>
            </a:xfrm>
          </p:grpSpPr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CD9ABB72-1414-D74F-BCAB-79B361427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100C2181-8BEB-1C48-8403-0A75DBE6F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F0338CF9-BBDC-F941-8437-39FBC2690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" y="278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9F6ECF37-2E02-3148-9346-186F2503B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B5219E2-F41A-6847-801B-F863BDE2E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C861FDDB-1A6C-274A-B339-9062A6809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" y="307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29">
              <a:extLst>
                <a:ext uri="{FF2B5EF4-FFF2-40B4-BE49-F238E27FC236}">
                  <a16:creationId xmlns:a16="http://schemas.microsoft.com/office/drawing/2014/main" id="{E095B429-40F7-394E-81D1-03D986DE7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2" y="2208"/>
              <a:ext cx="1152" cy="1152"/>
              <a:chOff x="3262" y="2208"/>
              <a:chExt cx="1152" cy="1152"/>
            </a:xfrm>
          </p:grpSpPr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id="{73ED897C-92AF-5044-A59E-0726BD04C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6" y="2212"/>
                <a:ext cx="1144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1" name="Line 31">
                <a:extLst>
                  <a:ext uri="{FF2B5EF4-FFF2-40B4-BE49-F238E27FC236}">
                    <a16:creationId xmlns:a16="http://schemas.microsoft.com/office/drawing/2014/main" id="{7CFAB5D8-EC9B-5F4F-AFEE-4D9F1736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6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5964D466-7BF4-9448-B73A-1C13C44F4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4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33">
                <a:extLst>
                  <a:ext uri="{FF2B5EF4-FFF2-40B4-BE49-F238E27FC236}">
                    <a16:creationId xmlns:a16="http://schemas.microsoft.com/office/drawing/2014/main" id="{7C3593E8-94F9-A84D-A81C-779CBBFD7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34">
                <a:extLst>
                  <a:ext uri="{FF2B5EF4-FFF2-40B4-BE49-F238E27FC236}">
                    <a16:creationId xmlns:a16="http://schemas.microsoft.com/office/drawing/2014/main" id="{1E611E66-B11D-6645-961D-F854AD953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5">
                <a:extLst>
                  <a:ext uri="{FF2B5EF4-FFF2-40B4-BE49-F238E27FC236}">
                    <a16:creationId xmlns:a16="http://schemas.microsoft.com/office/drawing/2014/main" id="{09696084-2CFF-284D-8D26-18878AEC7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8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Line 36">
                <a:extLst>
                  <a:ext uri="{FF2B5EF4-FFF2-40B4-BE49-F238E27FC236}">
                    <a16:creationId xmlns:a16="http://schemas.microsoft.com/office/drawing/2014/main" id="{A7FBD435-1A88-904B-984D-0D2EA884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37">
                <a:extLst>
                  <a:ext uri="{FF2B5EF4-FFF2-40B4-BE49-F238E27FC236}">
                    <a16:creationId xmlns:a16="http://schemas.microsoft.com/office/drawing/2014/main" id="{F70E37E9-27A0-C442-AEA3-EE1E65C17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4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Line 38">
                <a:extLst>
                  <a:ext uri="{FF2B5EF4-FFF2-40B4-BE49-F238E27FC236}">
                    <a16:creationId xmlns:a16="http://schemas.microsoft.com/office/drawing/2014/main" id="{B4174EEE-EEAB-DF49-B533-58353C898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35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Line 39">
                <a:extLst>
                  <a:ext uri="{FF2B5EF4-FFF2-40B4-BE49-F238E27FC236}">
                    <a16:creationId xmlns:a16="http://schemas.microsoft.com/office/drawing/2014/main" id="{892B287D-1C68-1E4E-AFB4-3DDA69CFB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78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Line 40">
                <a:extLst>
                  <a:ext uri="{FF2B5EF4-FFF2-40B4-BE49-F238E27FC236}">
                    <a16:creationId xmlns:a16="http://schemas.microsoft.com/office/drawing/2014/main" id="{9FA2082E-E270-2742-AC03-6E8A1BAA5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928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" name="Line 41">
                <a:extLst>
                  <a:ext uri="{FF2B5EF4-FFF2-40B4-BE49-F238E27FC236}">
                    <a16:creationId xmlns:a16="http://schemas.microsoft.com/office/drawing/2014/main" id="{D633145A-039F-694C-BA31-28EE32706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6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2" name="Line 42">
                <a:extLst>
                  <a:ext uri="{FF2B5EF4-FFF2-40B4-BE49-F238E27FC236}">
                    <a16:creationId xmlns:a16="http://schemas.microsoft.com/office/drawing/2014/main" id="{A60F470E-98E1-044C-8E19-CF144DC8E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0" y="2208"/>
                <a:ext cx="0" cy="1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" name="Line 43">
                <a:extLst>
                  <a:ext uri="{FF2B5EF4-FFF2-40B4-BE49-F238E27FC236}">
                    <a16:creationId xmlns:a16="http://schemas.microsoft.com/office/drawing/2014/main" id="{2353951A-76B7-6548-A2D4-D6F949795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072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28B4E0AF-FC91-E748-9F31-64B12D851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21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" name="Group 45">
              <a:extLst>
                <a:ext uri="{FF2B5EF4-FFF2-40B4-BE49-F238E27FC236}">
                  <a16:creationId xmlns:a16="http://schemas.microsoft.com/office/drawing/2014/main" id="{7C00D0A1-CED3-CF47-A934-60EC1BBA7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4" y="2640"/>
              <a:ext cx="288" cy="288"/>
              <a:chOff x="4824" y="2640"/>
              <a:chExt cx="288" cy="288"/>
            </a:xfrm>
          </p:grpSpPr>
          <p:sp>
            <p:nvSpPr>
              <p:cNvPr id="24" name="Line 46">
                <a:extLst>
                  <a:ext uri="{FF2B5EF4-FFF2-40B4-BE49-F238E27FC236}">
                    <a16:creationId xmlns:a16="http://schemas.microsoft.com/office/drawing/2014/main" id="{1B77408F-FC0B-7949-B8F5-25C50CF63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47">
                <a:extLst>
                  <a:ext uri="{FF2B5EF4-FFF2-40B4-BE49-F238E27FC236}">
                    <a16:creationId xmlns:a16="http://schemas.microsoft.com/office/drawing/2014/main" id="{E04D6C68-C434-6C41-BF71-7858F3D09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48">
                <a:extLst>
                  <a:ext uri="{FF2B5EF4-FFF2-40B4-BE49-F238E27FC236}">
                    <a16:creationId xmlns:a16="http://schemas.microsoft.com/office/drawing/2014/main" id="{6E3E05EB-D2A2-A94D-BB71-EBB8F2F3D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49">
                <a:extLst>
                  <a:ext uri="{FF2B5EF4-FFF2-40B4-BE49-F238E27FC236}">
                    <a16:creationId xmlns:a16="http://schemas.microsoft.com/office/drawing/2014/main" id="{EF70DE07-E647-344B-8B59-B637D427C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4" y="264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50">
                <a:extLst>
                  <a:ext uri="{FF2B5EF4-FFF2-40B4-BE49-F238E27FC236}">
                    <a16:creationId xmlns:a16="http://schemas.microsoft.com/office/drawing/2014/main" id="{BF64D044-198E-F649-B248-8822E17FF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4" y="27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51">
                <a:extLst>
                  <a:ext uri="{FF2B5EF4-FFF2-40B4-BE49-F238E27FC236}">
                    <a16:creationId xmlns:a16="http://schemas.microsoft.com/office/drawing/2014/main" id="{DB574BC8-DA49-6240-A85C-1D822870E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4" y="292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9" name="Rectangle 52">
              <a:extLst>
                <a:ext uri="{FF2B5EF4-FFF2-40B4-BE49-F238E27FC236}">
                  <a16:creationId xmlns:a16="http://schemas.microsoft.com/office/drawing/2014/main" id="{6EBE9BB2-1A8F-7D48-94FC-0861856A0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3456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FAF56527-746C-0142-B28D-43C33F53B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3456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11" name="Rectangle 54">
              <a:extLst>
                <a:ext uri="{FF2B5EF4-FFF2-40B4-BE49-F238E27FC236}">
                  <a16:creationId xmlns:a16="http://schemas.microsoft.com/office/drawing/2014/main" id="{F3CC5D5D-B42D-3242-9113-90221E38C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" y="3686"/>
              <a:ext cx="10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Magnification</a:t>
              </a:r>
            </a:p>
          </p:txBody>
        </p:sp>
        <p:sp>
          <p:nvSpPr>
            <p:cNvPr id="12" name="Rectangle 55">
              <a:extLst>
                <a:ext uri="{FF2B5EF4-FFF2-40B4-BE49-F238E27FC236}">
                  <a16:creationId xmlns:a16="http://schemas.microsoft.com/office/drawing/2014/main" id="{483DB268-C72E-7A43-B9DF-E00342E8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8" y="3686"/>
              <a:ext cx="9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Minification</a:t>
              </a:r>
            </a:p>
          </p:txBody>
        </p:sp>
        <p:sp>
          <p:nvSpPr>
            <p:cNvPr id="13" name="Rectangle 56">
              <a:extLst>
                <a:ext uri="{FF2B5EF4-FFF2-40B4-BE49-F238E27FC236}">
                  <a16:creationId xmlns:a16="http://schemas.microsoft.com/office/drawing/2014/main" id="{2CB66B3D-2556-4846-83D7-15CF06DFA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2352"/>
              <a:ext cx="28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775DD1DF-2534-9548-AE98-2AA7AA384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" y="3456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Polygon</a:t>
              </a:r>
            </a:p>
          </p:txBody>
        </p:sp>
        <p:sp>
          <p:nvSpPr>
            <p:cNvPr id="15" name="Rectangle 58">
              <a:extLst>
                <a:ext uri="{FF2B5EF4-FFF2-40B4-BE49-F238E27FC236}">
                  <a16:creationId xmlns:a16="http://schemas.microsoft.com/office/drawing/2014/main" id="{E4AA02C3-52C6-5046-AF57-4422B809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" y="3456"/>
              <a:ext cx="6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en-US" altLang="zh-TW" sz="2000">
                  <a:latin typeface="Times New Roman" pitchFamily="18" charset="0"/>
                  <a:ea typeface="新細明體" pitchFamily="18" charset="-120"/>
                </a:rPr>
                <a:t>Texture</a:t>
              </a:r>
            </a:p>
          </p:txBody>
        </p:sp>
        <p:sp>
          <p:nvSpPr>
            <p:cNvPr id="16" name="Line 59">
              <a:extLst>
                <a:ext uri="{FF2B5EF4-FFF2-40B4-BE49-F238E27FC236}">
                  <a16:creationId xmlns:a16="http://schemas.microsoft.com/office/drawing/2014/main" id="{0C928F32-2531-8C4E-BF24-8D9DDE69A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" y="2208"/>
              <a:ext cx="8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60">
              <a:extLst>
                <a:ext uri="{FF2B5EF4-FFF2-40B4-BE49-F238E27FC236}">
                  <a16:creationId xmlns:a16="http://schemas.microsoft.com/office/drawing/2014/main" id="{A3330EE6-E995-DF44-B8CB-E6E6CDBD2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" y="2208"/>
              <a:ext cx="124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61">
              <a:extLst>
                <a:ext uri="{FF2B5EF4-FFF2-40B4-BE49-F238E27FC236}">
                  <a16:creationId xmlns:a16="http://schemas.microsoft.com/office/drawing/2014/main" id="{FCE122C1-01FB-004F-ADF0-525514893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" y="2784"/>
              <a:ext cx="81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62">
              <a:extLst>
                <a:ext uri="{FF2B5EF4-FFF2-40B4-BE49-F238E27FC236}">
                  <a16:creationId xmlns:a16="http://schemas.microsoft.com/office/drawing/2014/main" id="{772E5914-A8B8-3443-B867-15EED835F9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4" y="2784"/>
              <a:ext cx="120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Line 63">
              <a:extLst>
                <a:ext uri="{FF2B5EF4-FFF2-40B4-BE49-F238E27FC236}">
                  <a16:creationId xmlns:a16="http://schemas.microsoft.com/office/drawing/2014/main" id="{9485DBF2-3BFD-BD4A-A4C4-48F5BF56A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352"/>
              <a:ext cx="12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Line 64">
              <a:extLst>
                <a:ext uri="{FF2B5EF4-FFF2-40B4-BE49-F238E27FC236}">
                  <a16:creationId xmlns:a16="http://schemas.microsoft.com/office/drawing/2014/main" id="{027BB8E3-395B-A240-B28C-05AE4D413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640"/>
              <a:ext cx="12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4B40C0E9-6543-0443-AF9B-C37F9A5A1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352"/>
              <a:ext cx="144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Line 66">
              <a:extLst>
                <a:ext uri="{FF2B5EF4-FFF2-40B4-BE49-F238E27FC236}">
                  <a16:creationId xmlns:a16="http://schemas.microsoft.com/office/drawing/2014/main" id="{0CDD6133-9C3E-EE47-9BE1-BEEF5BEDF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640"/>
              <a:ext cx="13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614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E05DF-15E9-0243-9098-964C4797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b="1" dirty="0"/>
              <a:t>Texture Filtering</a:t>
            </a:r>
            <a:endParaRPr kumimoji="1"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6B83546-666D-BD46-946D-DDD4D8A48684}"/>
              </a:ext>
            </a:extLst>
          </p:cNvPr>
          <p:cNvSpPr/>
          <p:nvPr/>
        </p:nvSpPr>
        <p:spPr>
          <a:xfrm>
            <a:off x="2135230" y="5464688"/>
            <a:ext cx="1068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nsolas" panose="020B0609020204030204" pitchFamily="49" charset="0"/>
              </a:rPr>
              <a:t>glTexParameteri</a:t>
            </a:r>
            <a:r>
              <a:rPr lang="en-US" altLang="zh-TW" dirty="0">
                <a:latin typeface="Consolas" panose="020B0609020204030204" pitchFamily="49" charset="0"/>
              </a:rPr>
              <a:t>(GL_TEXTURE_2D, GL_TEXTURE_MIN_FILTER, GL_NEAREST);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8294B3-5850-BA40-B885-CA0F55AFCE2D}"/>
              </a:ext>
            </a:extLst>
          </p:cNvPr>
          <p:cNvSpPr/>
          <p:nvPr/>
        </p:nvSpPr>
        <p:spPr>
          <a:xfrm>
            <a:off x="8968580" y="5499743"/>
            <a:ext cx="1314450" cy="323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62424A-0632-564E-AEB1-C6FAAFC3C46A}"/>
              </a:ext>
            </a:extLst>
          </p:cNvPr>
          <p:cNvSpPr/>
          <p:nvPr/>
        </p:nvSpPr>
        <p:spPr>
          <a:xfrm>
            <a:off x="2135230" y="6093075"/>
            <a:ext cx="8476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onsolas" panose="020B0609020204030204" pitchFamily="49" charset="0"/>
              </a:rPr>
              <a:t>glTexParameteri</a:t>
            </a:r>
            <a:r>
              <a:rPr lang="en-US" altLang="zh-TW" dirty="0">
                <a:latin typeface="Consolas" panose="020B0609020204030204" pitchFamily="49" charset="0"/>
              </a:rPr>
              <a:t>(GL_TEXTURE_2D, GL_TEXTURE_MAG_FILTER, GL_LINEAR);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0E9A10-65FD-FA41-9766-A3B296D699C3}"/>
              </a:ext>
            </a:extLst>
          </p:cNvPr>
          <p:cNvSpPr/>
          <p:nvPr/>
        </p:nvSpPr>
        <p:spPr>
          <a:xfrm>
            <a:off x="8952169" y="6116576"/>
            <a:ext cx="1202853" cy="323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5B1F7E-CC51-EF47-8606-555A4C4C768F}"/>
              </a:ext>
            </a:extLst>
          </p:cNvPr>
          <p:cNvSpPr/>
          <p:nvPr/>
        </p:nvSpPr>
        <p:spPr>
          <a:xfrm>
            <a:off x="6089521" y="6116158"/>
            <a:ext cx="2656830" cy="323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80BC336-2FCC-D942-A7BA-C2EFA93A35ED}"/>
              </a:ext>
            </a:extLst>
          </p:cNvPr>
          <p:cNvSpPr/>
          <p:nvPr/>
        </p:nvSpPr>
        <p:spPr>
          <a:xfrm>
            <a:off x="6089521" y="5499744"/>
            <a:ext cx="2656830" cy="323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圖片 8" descr="一張含有 文字, 監視器, 螢幕, 電子用品 的圖片&#10;&#10;自動產生的描述">
            <a:extLst>
              <a:ext uri="{FF2B5EF4-FFF2-40B4-BE49-F238E27FC236}">
                <a16:creationId xmlns:a16="http://schemas.microsoft.com/office/drawing/2014/main" id="{7F35CA84-3AEE-A246-818A-9D03D8D4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1944261"/>
            <a:ext cx="6565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5247"/>
      </p:ext>
    </p:extLst>
  </p:cSld>
  <p:clrMapOvr>
    <a:masterClrMapping/>
  </p:clrMapOvr>
</p:sld>
</file>

<file path=ppt/theme/theme1.xml><?xml version="1.0" encoding="utf-8"?>
<a:theme xmlns:a="http://schemas.openxmlformats.org/drawingml/2006/main" name="Paper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per presentation" id="{2949858B-42CD-42CC-92F6-CF9C71FC861A}" vid="{1C195184-6A1B-4E19-AB0E-99E0F02E71BC}"/>
    </a:ext>
  </a:extLst>
</a:theme>
</file>

<file path=ppt/theme/theme2.xml><?xml version="1.0" encoding="utf-8"?>
<a:theme xmlns:a="http://schemas.openxmlformats.org/drawingml/2006/main" name="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presentation</Template>
  <TotalTime>2776</TotalTime>
  <Words>456</Words>
  <Application>Microsoft Office PowerPoint</Application>
  <PresentationFormat>寬螢幕</PresentationFormat>
  <Paragraphs>61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新細明體</vt:lpstr>
      <vt:lpstr>Arial</vt:lpstr>
      <vt:lpstr>Calibri</vt:lpstr>
      <vt:lpstr>Consolas</vt:lpstr>
      <vt:lpstr>Source Sans Pro</vt:lpstr>
      <vt:lpstr>Source Sans Pro Black</vt:lpstr>
      <vt:lpstr>Times New Roman</vt:lpstr>
      <vt:lpstr>Paper presentation</vt:lpstr>
      <vt:lpstr>Header</vt:lpstr>
      <vt:lpstr>Texture</vt:lpstr>
      <vt:lpstr>Texture Mapping</vt:lpstr>
      <vt:lpstr>Texture Coordinates</vt:lpstr>
      <vt:lpstr>Texture Coordinates</vt:lpstr>
      <vt:lpstr>Texture Wrapping</vt:lpstr>
      <vt:lpstr>Texture Filtering</vt:lpstr>
      <vt:lpstr>Texture Filtering</vt:lpstr>
      <vt:lpstr>Texture Filtering</vt:lpstr>
      <vt:lpstr>Texture Filtering</vt:lpstr>
      <vt:lpstr>Mipmaps</vt:lpstr>
      <vt:lpstr>Mipmaps</vt:lpstr>
      <vt:lpstr>Mipmaps</vt:lpstr>
      <vt:lpstr>PowerPoint 簡報</vt:lpstr>
      <vt:lpstr>Generating Textures</vt:lpstr>
      <vt:lpstr>Applying Textures</vt:lpstr>
      <vt:lpstr>Applying Textures</vt:lpstr>
      <vt:lpstr>Applying Textures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蔡昀臻</dc:creator>
  <cp:lastModifiedBy>Pei En Wu</cp:lastModifiedBy>
  <cp:revision>144</cp:revision>
  <dcterms:created xsi:type="dcterms:W3CDTF">2020-08-03T02:09:59Z</dcterms:created>
  <dcterms:modified xsi:type="dcterms:W3CDTF">2024-09-17T08:15:40Z</dcterms:modified>
</cp:coreProperties>
</file>