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00" r:id="rId2"/>
    <p:sldId id="301" r:id="rId3"/>
    <p:sldId id="302" r:id="rId4"/>
    <p:sldId id="347" r:id="rId5"/>
    <p:sldId id="303" r:id="rId6"/>
    <p:sldId id="325" r:id="rId7"/>
    <p:sldId id="326" r:id="rId8"/>
    <p:sldId id="327" r:id="rId9"/>
    <p:sldId id="312" r:id="rId10"/>
    <p:sldId id="304" r:id="rId11"/>
    <p:sldId id="305" r:id="rId12"/>
    <p:sldId id="306" r:id="rId13"/>
    <p:sldId id="330" r:id="rId14"/>
    <p:sldId id="308" r:id="rId15"/>
    <p:sldId id="331" r:id="rId16"/>
    <p:sldId id="332" r:id="rId17"/>
    <p:sldId id="334" r:id="rId18"/>
    <p:sldId id="333" r:id="rId19"/>
    <p:sldId id="335" r:id="rId20"/>
    <p:sldId id="336" r:id="rId21"/>
    <p:sldId id="349" r:id="rId22"/>
    <p:sldId id="350" r:id="rId23"/>
    <p:sldId id="351" r:id="rId24"/>
    <p:sldId id="315" r:id="rId25"/>
    <p:sldId id="337" r:id="rId26"/>
    <p:sldId id="338" r:id="rId27"/>
    <p:sldId id="339" r:id="rId28"/>
    <p:sldId id="341" r:id="rId29"/>
    <p:sldId id="343" r:id="rId30"/>
    <p:sldId id="352" r:id="rId31"/>
    <p:sldId id="353" r:id="rId32"/>
    <p:sldId id="354" r:id="rId33"/>
    <p:sldId id="355" r:id="rId34"/>
    <p:sldId id="356" r:id="rId35"/>
    <p:sldId id="357" r:id="rId36"/>
    <p:sldId id="358" r:id="rId37"/>
    <p:sldId id="359" r:id="rId38"/>
    <p:sldId id="360" r:id="rId39"/>
    <p:sldId id="361" r:id="rId40"/>
    <p:sldId id="362" r:id="rId41"/>
    <p:sldId id="363" r:id="rId42"/>
    <p:sldId id="364" r:id="rId43"/>
    <p:sldId id="365" r:id="rId44"/>
    <p:sldId id="366" r:id="rId45"/>
    <p:sldId id="367" r:id="rId46"/>
    <p:sldId id="368" r:id="rId47"/>
    <p:sldId id="369" r:id="rId48"/>
    <p:sldId id="370" r:id="rId49"/>
    <p:sldId id="371" r:id="rId50"/>
    <p:sldId id="372" r:id="rId51"/>
    <p:sldId id="373" r:id="rId52"/>
    <p:sldId id="374" r:id="rId53"/>
    <p:sldId id="375" r:id="rId54"/>
    <p:sldId id="380" r:id="rId55"/>
    <p:sldId id="382" r:id="rId56"/>
    <p:sldId id="381" r:id="rId57"/>
    <p:sldId id="376" r:id="rId58"/>
    <p:sldId id="377" r:id="rId59"/>
    <p:sldId id="378" r:id="rId60"/>
    <p:sldId id="379" r:id="rId61"/>
    <p:sldId id="383" r:id="rId62"/>
    <p:sldId id="384" r:id="rId63"/>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578">
          <p15:clr>
            <a:srgbClr val="A4A3A4"/>
          </p15:clr>
        </p15:guide>
        <p15:guide id="2" pos="50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9900"/>
    <a:srgbClr val="FFFF00"/>
    <a:srgbClr val="FFFF99"/>
    <a:srgbClr val="6600FF"/>
    <a:srgbClr val="FF6600"/>
    <a:srgbClr val="0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0148" autoAdjust="0"/>
  </p:normalViewPr>
  <p:slideViewPr>
    <p:cSldViewPr snapToGrid="0">
      <p:cViewPr varScale="1">
        <p:scale>
          <a:sx n="85" d="100"/>
          <a:sy n="85" d="100"/>
        </p:scale>
        <p:origin x="77" y="725"/>
      </p:cViewPr>
      <p:guideLst>
        <p:guide orient="horz" pos="1578"/>
        <p:guide pos="500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3.wmf"/><Relationship Id="rId7" Type="http://schemas.openxmlformats.org/officeDocument/2006/relationships/image" Target="../media/image77.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81.wmf"/><Relationship Id="rId7" Type="http://schemas.openxmlformats.org/officeDocument/2006/relationships/image" Target="../media/image85.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 Id="rId9" Type="http://schemas.openxmlformats.org/officeDocument/2006/relationships/image" Target="../media/image87.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image" Target="../media/image96.wmf"/><Relationship Id="rId7" Type="http://schemas.openxmlformats.org/officeDocument/2006/relationships/image" Target="../media/image100.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 Id="rId9" Type="http://schemas.openxmlformats.org/officeDocument/2006/relationships/image" Target="../media/image10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ltLang="zh-TW"/>
          </a:p>
        </p:txBody>
      </p:sp>
      <p:sp>
        <p:nvSpPr>
          <p:cNvPr id="153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TW"/>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53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ltLang="zh-TW"/>
          </a:p>
        </p:txBody>
      </p:sp>
      <p:sp>
        <p:nvSpPr>
          <p:cNvPr id="153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419E97E7-1736-4C5C-A1DB-7A06EFE52700}" type="slidenum">
              <a:rPr lang="zh-TW" altLang="en-US"/>
              <a:pPr>
                <a:defRPr/>
              </a:pPr>
              <a:t>‹#›</a:t>
            </a:fld>
            <a:endParaRPr lang="en-US" altLang="zh-TW"/>
          </a:p>
        </p:txBody>
      </p:sp>
    </p:spTree>
    <p:extLst>
      <p:ext uri="{BB962C8B-B14F-4D97-AF65-F5344CB8AC3E}">
        <p14:creationId xmlns:p14="http://schemas.microsoft.com/office/powerpoint/2010/main" val="28482321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TW" smtClean="0"/>
              <a:t>The parameterization is a process to flatten the 3D mesh into a 2D planar domain</a:t>
            </a:r>
            <a:endParaRPr lang="zh-TW" altLang="en-US" smtClean="0"/>
          </a:p>
        </p:txBody>
      </p:sp>
      <p:sp>
        <p:nvSpPr>
          <p:cNvPr id="33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fld id="{1C587D90-A261-42E9-83A8-357DEC482D74}" type="slidenum">
              <a:rPr lang="zh-TW" altLang="en-US" sz="1200"/>
              <a:pPr eaLnBrk="1" hangingPunct="1"/>
              <a:t>30</a:t>
            </a:fld>
            <a:endParaRPr lang="zh-TW"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This is our constrained</a:t>
            </a:r>
            <a:r>
              <a:rPr lang="en-US" altLang="zh-TW" baseline="0" dirty="0" smtClean="0"/>
              <a:t> texture mapping method. The key step is warping of feature points, such that we can align each feature point to user-defined position.</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46</a:t>
            </a:fld>
            <a:endParaRPr lang="zh-TW" altLang="en-US"/>
          </a:p>
        </p:txBody>
      </p:sp>
    </p:spTree>
    <p:extLst>
      <p:ext uri="{BB962C8B-B14F-4D97-AF65-F5344CB8AC3E}">
        <p14:creationId xmlns:p14="http://schemas.microsoft.com/office/powerpoint/2010/main" val="2019856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edge(path) swap step is used</a:t>
            </a:r>
            <a:r>
              <a:rPr lang="en-US" altLang="zh-TW" baseline="0" dirty="0" smtClean="0"/>
              <a:t> to remove the possible blocking situation.</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47</a:t>
            </a:fld>
            <a:endParaRPr lang="zh-TW" altLang="en-US"/>
          </a:p>
        </p:txBody>
      </p:sp>
    </p:spTree>
    <p:extLst>
      <p:ext uri="{BB962C8B-B14F-4D97-AF65-F5344CB8AC3E}">
        <p14:creationId xmlns:p14="http://schemas.microsoft.com/office/powerpoint/2010/main" val="3255591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can solve the unknown inner vertices by using</a:t>
            </a:r>
            <a:r>
              <a:rPr lang="en-US" altLang="zh-TW" baseline="0" dirty="0" smtClean="0"/>
              <a:t> the vi equation derived from the previous slides. To simplify vi the equation, the summation of </a:t>
            </a:r>
            <a:r>
              <a:rPr lang="en-US" altLang="zh-TW" baseline="0" dirty="0" err="1" smtClean="0"/>
              <a:t>wij</a:t>
            </a:r>
            <a:r>
              <a:rPr lang="en-US" altLang="zh-TW" baseline="0" dirty="0" smtClean="0"/>
              <a:t> is denoted as Wi.</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49</a:t>
            </a:fld>
            <a:endParaRPr lang="zh-TW" altLang="en-US"/>
          </a:p>
        </p:txBody>
      </p:sp>
    </p:spTree>
    <p:extLst>
      <p:ext uri="{BB962C8B-B14F-4D97-AF65-F5344CB8AC3E}">
        <p14:creationId xmlns:p14="http://schemas.microsoft.com/office/powerpoint/2010/main" val="2658030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each iteration, each inner vertex is pulled by its 1-ring</a:t>
            </a:r>
            <a:r>
              <a:rPr lang="en-US" altLang="zh-TW" baseline="0" dirty="0" smtClean="0"/>
              <a:t> neighbor vertices. We can get final solution of inner vertices while the positions of inner vertices are convergence.</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50</a:t>
            </a:fld>
            <a:endParaRPr lang="zh-TW" altLang="en-US"/>
          </a:p>
        </p:txBody>
      </p:sp>
    </p:spTree>
    <p:extLst>
      <p:ext uri="{BB962C8B-B14F-4D97-AF65-F5344CB8AC3E}">
        <p14:creationId xmlns:p14="http://schemas.microsoft.com/office/powerpoint/2010/main" val="1137458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wij</a:t>
            </a:r>
            <a:r>
              <a:rPr lang="en-US" altLang="zh-TW" dirty="0" smtClean="0"/>
              <a:t> = 1 in </a:t>
            </a:r>
            <a:r>
              <a:rPr lang="en-US" altLang="zh-TW" dirty="0" err="1" smtClean="0"/>
              <a:t>barycentric</a:t>
            </a:r>
            <a:r>
              <a:rPr lang="en-US" altLang="zh-TW" dirty="0" smtClean="0"/>
              <a:t> map is a very simple weight setting.</a:t>
            </a:r>
            <a:r>
              <a:rPr lang="en-US" altLang="zh-TW" baseline="0" dirty="0" smtClean="0"/>
              <a:t> However the quality is bad since this method is not a shape or angle preservation for parameterization. The 2nd equation is for harmonic map. In this map, the angle between 3D and 2D is preserved. However </a:t>
            </a:r>
            <a:r>
              <a:rPr lang="en-US" altLang="zh-TW" baseline="0" dirty="0" err="1" smtClean="0"/>
              <a:t>foldover</a:t>
            </a:r>
            <a:r>
              <a:rPr lang="en-US" altLang="zh-TW" baseline="0" dirty="0" smtClean="0"/>
              <a:t> may occur since the cot function may have negative value. The 3rd equation is for mean value coordinates. This map is angle preserved and there is no </a:t>
            </a:r>
            <a:r>
              <a:rPr lang="en-US" altLang="zh-TW" baseline="0" dirty="0" err="1" smtClean="0"/>
              <a:t>foldover</a:t>
            </a:r>
            <a:r>
              <a:rPr lang="en-US" altLang="zh-TW" baseline="0" dirty="0" smtClean="0"/>
              <a:t> situation since the weight is always positive.</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52</a:t>
            </a:fld>
            <a:endParaRPr lang="zh-TW" altLang="en-US"/>
          </a:p>
        </p:txBody>
      </p:sp>
    </p:spTree>
    <p:extLst>
      <p:ext uri="{BB962C8B-B14F-4D97-AF65-F5344CB8AC3E}">
        <p14:creationId xmlns:p14="http://schemas.microsoft.com/office/powerpoint/2010/main" val="2931536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the middle</a:t>
            </a:r>
            <a:r>
              <a:rPr lang="en-US" altLang="zh-TW" baseline="0" dirty="0" smtClean="0"/>
              <a:t> red box</a:t>
            </a:r>
            <a:r>
              <a:rPr lang="en-US" altLang="zh-TW" dirty="0" smtClean="0"/>
              <a:t>, we can reorder the equations for inner vertices by moving the unknown(inner)</a:t>
            </a:r>
            <a:r>
              <a:rPr lang="en-US" altLang="zh-TW" baseline="0" dirty="0" smtClean="0"/>
              <a:t> vertices to the left hand side and moving the boundary vertices to the right hand side. These equations can be rewritten in matrix form AX=B. And we can solve the unknown X by the linear system solver library that can be easy found in the internet (ex. TAUCS and Eigen C or C++ library).</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53</a:t>
            </a:fld>
            <a:endParaRPr lang="zh-TW" altLang="en-US"/>
          </a:p>
        </p:txBody>
      </p:sp>
    </p:spTree>
    <p:extLst>
      <p:ext uri="{BB962C8B-B14F-4D97-AF65-F5344CB8AC3E}">
        <p14:creationId xmlns:p14="http://schemas.microsoft.com/office/powerpoint/2010/main" val="213598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TW" smtClean="0"/>
              <a:t>The parameterization is a mapping(or function) between 3D mesh and 2D planar domain</a:t>
            </a:r>
            <a:endParaRPr lang="zh-TW" altLang="en-US" smtClean="0"/>
          </a:p>
        </p:txBody>
      </p:sp>
      <p:sp>
        <p:nvSpPr>
          <p:cNvPr id="348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fld id="{666AF1F0-3908-4AAA-AE06-D1C91C1ED679}" type="slidenum">
              <a:rPr lang="zh-TW" altLang="en-US" sz="1200"/>
              <a:pPr eaLnBrk="1" hangingPunct="1"/>
              <a:t>31</a:t>
            </a:fld>
            <a:endParaRPr lang="zh-TW"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TW" smtClean="0"/>
              <a:t>The parameterization usually introduces distortion, such that the goal is to minimize the distortion</a:t>
            </a:r>
            <a:endParaRPr lang="zh-TW" altLang="en-US" smtClean="0"/>
          </a:p>
        </p:txBody>
      </p:sp>
      <p:sp>
        <p:nvSpPr>
          <p:cNvPr id="35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fld id="{E9F6A6C1-BC4C-470E-B9ED-E36D54D1D6C4}" type="slidenum">
              <a:rPr lang="zh-TW" altLang="en-US" sz="1200"/>
              <a:pPr eaLnBrk="1" hangingPunct="1"/>
              <a:t>32</a:t>
            </a:fld>
            <a:endParaRPr lang="zh-TW"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equation</a:t>
            </a:r>
            <a:r>
              <a:rPr lang="en-US" altLang="zh-TW" baseline="0" dirty="0" smtClean="0"/>
              <a:t> E is the spring energy like Hooke’s law. The </a:t>
            </a:r>
            <a:r>
              <a:rPr lang="en-US" altLang="zh-TW" baseline="0" dirty="0" err="1" smtClean="0"/>
              <a:t>wij</a:t>
            </a:r>
            <a:r>
              <a:rPr lang="en-US" altLang="zh-TW" baseline="0" dirty="0" smtClean="0"/>
              <a:t> can be different because of the different consideration of energy design. The v</a:t>
            </a:r>
            <a:r>
              <a:rPr lang="en-US" altLang="zh-TW" dirty="0" smtClean="0"/>
              <a:t>i and </a:t>
            </a:r>
            <a:r>
              <a:rPr lang="en-US" altLang="zh-TW" dirty="0" err="1" smtClean="0"/>
              <a:t>vj</a:t>
            </a:r>
            <a:r>
              <a:rPr lang="en-US" altLang="zh-TW" dirty="0" smtClean="0"/>
              <a:t> are denoted as points</a:t>
            </a:r>
            <a:r>
              <a:rPr lang="en-US" altLang="zh-TW" baseline="0" dirty="0" smtClean="0"/>
              <a:t> in 2D parameter space.</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38</a:t>
            </a:fld>
            <a:endParaRPr lang="zh-TW" altLang="en-US"/>
          </a:p>
        </p:txBody>
      </p:sp>
    </p:spTree>
    <p:extLst>
      <p:ext uri="{BB962C8B-B14F-4D97-AF65-F5344CB8AC3E}">
        <p14:creationId xmlns:p14="http://schemas.microsoft.com/office/powerpoint/2010/main" val="58021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sz="1200" baseline="0" dirty="0" smtClean="0"/>
              <a:t>To minimize the energy E, we can compute the</a:t>
            </a:r>
            <a:r>
              <a:rPr lang="en-US" altLang="zh-TW" dirty="0" smtClean="0"/>
              <a:t> derivative of E</a:t>
            </a:r>
            <a:r>
              <a:rPr lang="en-US" altLang="zh-TW" sz="1200" baseline="0" dirty="0" smtClean="0"/>
              <a:t>. Then we can get the solution of vi like the bottom equation. We will introduce the implementation of linear method using the vi equation in the end of related work.</a:t>
            </a:r>
            <a:endParaRPr lang="en-US" altLang="zh-TW" sz="1200" dirty="0" smtClean="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39</a:t>
            </a:fld>
            <a:endParaRPr lang="zh-TW" altLang="en-US"/>
          </a:p>
        </p:txBody>
      </p:sp>
    </p:spTree>
    <p:extLst>
      <p:ext uri="{BB962C8B-B14F-4D97-AF65-F5344CB8AC3E}">
        <p14:creationId xmlns:p14="http://schemas.microsoft.com/office/powerpoint/2010/main" val="3153956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When a triangle is</a:t>
            </a:r>
            <a:r>
              <a:rPr lang="en-US" altLang="zh-TW" baseline="0" dirty="0" smtClean="0"/>
              <a:t> mapped from 2D to 3D, we can measure the maximum deformation (little gamma) and the minimum deformation (big gamma). Isometric is the ideal case that means no distortion is introduced.</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40</a:t>
            </a:fld>
            <a:endParaRPr lang="zh-TW" altLang="en-US"/>
          </a:p>
        </p:txBody>
      </p:sp>
    </p:spTree>
    <p:extLst>
      <p:ext uri="{BB962C8B-B14F-4D97-AF65-F5344CB8AC3E}">
        <p14:creationId xmlns:p14="http://schemas.microsoft.com/office/powerpoint/2010/main" val="35872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This method start from</a:t>
            </a:r>
            <a:r>
              <a:rPr lang="en-US" altLang="zh-TW" baseline="0" dirty="0" smtClean="0"/>
              <a:t> a seed triangle. And then choose a neighbor triangle to unfold in 2D domain. The upper figures(middle and right figures) demonstrate the unfold of two adjacent triangles t1 and t2. the vertices v1 and v2 should be merged like right figure.</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41</a:t>
            </a:fld>
            <a:endParaRPr lang="zh-TW" altLang="en-US"/>
          </a:p>
        </p:txBody>
      </p:sp>
    </p:spTree>
    <p:extLst>
      <p:ext uri="{BB962C8B-B14F-4D97-AF65-F5344CB8AC3E}">
        <p14:creationId xmlns:p14="http://schemas.microsoft.com/office/powerpoint/2010/main" val="3042132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While</a:t>
            </a:r>
            <a:r>
              <a:rPr lang="en-US" altLang="zh-TW" baseline="0" dirty="0" smtClean="0"/>
              <a:t> some feature vertices are allowed to pin at user-defined positions, we can have feature corresponding texture mapping results. This figure was proposed by Levy in SIGGRAPH 2001. In this method, the constraint is called soft constraint, i.e., the position in 2D parameter space is not the same with user-defined positions.</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44</a:t>
            </a:fld>
            <a:endParaRPr lang="zh-TW" altLang="en-US"/>
          </a:p>
        </p:txBody>
      </p:sp>
    </p:spTree>
    <p:extLst>
      <p:ext uri="{BB962C8B-B14F-4D97-AF65-F5344CB8AC3E}">
        <p14:creationId xmlns:p14="http://schemas.microsoft.com/office/powerpoint/2010/main" val="1519840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Matchmaker proposed in SIGGRAPH 2003. The</a:t>
            </a:r>
            <a:r>
              <a:rPr lang="en-US" altLang="zh-TW" baseline="0" dirty="0" smtClean="0"/>
              <a:t> core idea is to build the compatible connections between the 2D parametric map (c) and the texture image (d). However, the method may fail at some feature vertices configuration.</a:t>
            </a:r>
            <a:endParaRPr lang="zh-TW" altLang="en-US" dirty="0"/>
          </a:p>
        </p:txBody>
      </p:sp>
      <p:sp>
        <p:nvSpPr>
          <p:cNvPr id="4" name="投影片編號版面配置區 3"/>
          <p:cNvSpPr>
            <a:spLocks noGrp="1"/>
          </p:cNvSpPr>
          <p:nvPr>
            <p:ph type="sldNum" sz="quarter" idx="10"/>
          </p:nvPr>
        </p:nvSpPr>
        <p:spPr/>
        <p:txBody>
          <a:bodyPr/>
          <a:lstStyle/>
          <a:p>
            <a:pPr>
              <a:defRPr/>
            </a:pPr>
            <a:fld id="{C8FD24C0-9A9D-450C-AE8A-C04C7BFFFBD5}" type="slidenum">
              <a:rPr lang="zh-TW" altLang="en-US" smtClean="0"/>
              <a:pPr>
                <a:defRPr/>
              </a:pPr>
              <a:t>45</a:t>
            </a:fld>
            <a:endParaRPr lang="zh-TW" altLang="en-US"/>
          </a:p>
        </p:txBody>
      </p:sp>
    </p:spTree>
    <p:extLst>
      <p:ext uri="{BB962C8B-B14F-4D97-AF65-F5344CB8AC3E}">
        <p14:creationId xmlns:p14="http://schemas.microsoft.com/office/powerpoint/2010/main" val="1994463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856F83D-C367-4D2F-B4DB-61B3155CBB68}" type="slidenum">
              <a:rPr lang="zh-TW" altLang="en-US"/>
              <a:pPr>
                <a:defRPr/>
              </a:pPr>
              <a:t>‹#›</a:t>
            </a:fld>
            <a:endParaRPr lang="en-US" altLang="zh-TW"/>
          </a:p>
        </p:txBody>
      </p:sp>
    </p:spTree>
    <p:extLst>
      <p:ext uri="{BB962C8B-B14F-4D97-AF65-F5344CB8AC3E}">
        <p14:creationId xmlns:p14="http://schemas.microsoft.com/office/powerpoint/2010/main" val="24851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5639B95-BB84-494E-94D9-C94D28FB72FA}" type="slidenum">
              <a:rPr lang="zh-TW" altLang="en-US"/>
              <a:pPr>
                <a:defRPr/>
              </a:pPr>
              <a:t>‹#›</a:t>
            </a:fld>
            <a:endParaRPr lang="en-US" altLang="zh-TW"/>
          </a:p>
        </p:txBody>
      </p:sp>
    </p:spTree>
    <p:extLst>
      <p:ext uri="{BB962C8B-B14F-4D97-AF65-F5344CB8AC3E}">
        <p14:creationId xmlns:p14="http://schemas.microsoft.com/office/powerpoint/2010/main" val="369454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A9FD2E4-EAA1-4C51-AC59-15447525ECCD}" type="slidenum">
              <a:rPr lang="zh-TW" altLang="en-US"/>
              <a:pPr>
                <a:defRPr/>
              </a:pPr>
              <a:t>‹#›</a:t>
            </a:fld>
            <a:endParaRPr lang="en-US" altLang="zh-TW"/>
          </a:p>
        </p:txBody>
      </p:sp>
    </p:spTree>
    <p:extLst>
      <p:ext uri="{BB962C8B-B14F-4D97-AF65-F5344CB8AC3E}">
        <p14:creationId xmlns:p14="http://schemas.microsoft.com/office/powerpoint/2010/main" val="4211993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59AE9F9-68BE-4388-90DD-CDA3A10F7DBF}" type="slidenum">
              <a:rPr lang="zh-TW" altLang="en-US"/>
              <a:pPr>
                <a:defRPr/>
              </a:pPr>
              <a:t>‹#›</a:t>
            </a:fld>
            <a:endParaRPr lang="en-US" altLang="zh-TW"/>
          </a:p>
        </p:txBody>
      </p:sp>
    </p:spTree>
    <p:extLst>
      <p:ext uri="{BB962C8B-B14F-4D97-AF65-F5344CB8AC3E}">
        <p14:creationId xmlns:p14="http://schemas.microsoft.com/office/powerpoint/2010/main" val="166697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6A14C3C-C043-4F43-9D9C-059008B38E1A}" type="slidenum">
              <a:rPr lang="zh-TW" altLang="en-US"/>
              <a:pPr>
                <a:defRPr/>
              </a:pPr>
              <a:t>‹#›</a:t>
            </a:fld>
            <a:endParaRPr lang="en-US" altLang="zh-TW"/>
          </a:p>
        </p:txBody>
      </p:sp>
    </p:spTree>
    <p:extLst>
      <p:ext uri="{BB962C8B-B14F-4D97-AF65-F5344CB8AC3E}">
        <p14:creationId xmlns:p14="http://schemas.microsoft.com/office/powerpoint/2010/main" val="2671277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ABF4FB3-DAB9-4314-B88B-977FCEEC0A45}" type="slidenum">
              <a:rPr lang="zh-TW" altLang="en-US"/>
              <a:pPr>
                <a:defRPr/>
              </a:pPr>
              <a:t>‹#›</a:t>
            </a:fld>
            <a:endParaRPr lang="en-US" altLang="zh-TW"/>
          </a:p>
        </p:txBody>
      </p:sp>
    </p:spTree>
    <p:extLst>
      <p:ext uri="{BB962C8B-B14F-4D97-AF65-F5344CB8AC3E}">
        <p14:creationId xmlns:p14="http://schemas.microsoft.com/office/powerpoint/2010/main" val="136778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C2A415A-2775-4CBA-BCC6-D2B0250222F1}" type="slidenum">
              <a:rPr lang="zh-TW" altLang="en-US"/>
              <a:pPr>
                <a:defRPr/>
              </a:pPr>
              <a:t>‹#›</a:t>
            </a:fld>
            <a:endParaRPr lang="en-US" altLang="zh-TW"/>
          </a:p>
        </p:txBody>
      </p:sp>
    </p:spTree>
    <p:extLst>
      <p:ext uri="{BB962C8B-B14F-4D97-AF65-F5344CB8AC3E}">
        <p14:creationId xmlns:p14="http://schemas.microsoft.com/office/powerpoint/2010/main" val="997680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540C42A8-62F0-4579-839E-2AE7A718E71D}" type="slidenum">
              <a:rPr lang="zh-TW" altLang="en-US"/>
              <a:pPr>
                <a:defRPr/>
              </a:pPr>
              <a:t>‹#›</a:t>
            </a:fld>
            <a:endParaRPr lang="en-US" altLang="zh-TW"/>
          </a:p>
        </p:txBody>
      </p:sp>
    </p:spTree>
    <p:extLst>
      <p:ext uri="{BB962C8B-B14F-4D97-AF65-F5344CB8AC3E}">
        <p14:creationId xmlns:p14="http://schemas.microsoft.com/office/powerpoint/2010/main" val="214413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E10EEC09-9DCE-4288-B5B8-550C1B2CB755}" type="slidenum">
              <a:rPr lang="zh-TW" altLang="en-US"/>
              <a:pPr>
                <a:defRPr/>
              </a:pPr>
              <a:t>‹#›</a:t>
            </a:fld>
            <a:endParaRPr lang="en-US" altLang="zh-TW"/>
          </a:p>
        </p:txBody>
      </p:sp>
    </p:spTree>
    <p:extLst>
      <p:ext uri="{BB962C8B-B14F-4D97-AF65-F5344CB8AC3E}">
        <p14:creationId xmlns:p14="http://schemas.microsoft.com/office/powerpoint/2010/main" val="200219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1F66DE4-4A0C-4B64-ACE3-48464D1A59B9}" type="slidenum">
              <a:rPr lang="zh-TW" altLang="en-US"/>
              <a:pPr>
                <a:defRPr/>
              </a:pPr>
              <a:t>‹#›</a:t>
            </a:fld>
            <a:endParaRPr lang="en-US" altLang="zh-TW"/>
          </a:p>
        </p:txBody>
      </p:sp>
    </p:spTree>
    <p:extLst>
      <p:ext uri="{BB962C8B-B14F-4D97-AF65-F5344CB8AC3E}">
        <p14:creationId xmlns:p14="http://schemas.microsoft.com/office/powerpoint/2010/main" val="2809447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9E7BB85-01A1-4BDF-9A79-BAAF543E21AD}" type="slidenum">
              <a:rPr lang="zh-TW" altLang="en-US"/>
              <a:pPr>
                <a:defRPr/>
              </a:pPr>
              <a:t>‹#›</a:t>
            </a:fld>
            <a:endParaRPr lang="en-US" altLang="zh-TW"/>
          </a:p>
        </p:txBody>
      </p:sp>
    </p:spTree>
    <p:extLst>
      <p:ext uri="{BB962C8B-B14F-4D97-AF65-F5344CB8AC3E}">
        <p14:creationId xmlns:p14="http://schemas.microsoft.com/office/powerpoint/2010/main" val="171199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3D34A3F-3172-475D-A901-DC9749AD56F6}" type="slidenum">
              <a:rPr lang="zh-TW" altLang="en-US"/>
              <a:pPr>
                <a:defRPr/>
              </a:pPr>
              <a:t>‹#›</a:t>
            </a:fld>
            <a:endParaRPr lang="en-US" altLang="zh-TW"/>
          </a:p>
        </p:txBody>
      </p:sp>
    </p:spTree>
    <p:extLst>
      <p:ext uri="{BB962C8B-B14F-4D97-AF65-F5344CB8AC3E}">
        <p14:creationId xmlns:p14="http://schemas.microsoft.com/office/powerpoint/2010/main" val="1127720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ea typeface="新細明體"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pPr>
              <a:defRPr/>
            </a:pPr>
            <a:fld id="{F954D334-97D4-4571-80FC-A2FB29F6E9E4}"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23.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emf"/><Relationship Id="rId5" Type="http://schemas.openxmlformats.org/officeDocument/2006/relationships/oleObject" Target="../embeddings/oleObject2.bin"/><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oleObject" Target="../embeddings/oleObject5.bin"/><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510.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0.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3.png"/><Relationship Id="rId5" Type="http://schemas.openxmlformats.org/officeDocument/2006/relationships/oleObject" Target="../embeddings/oleObject6.bin"/><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410.png"/><Relationship Id="rId4" Type="http://schemas.openxmlformats.org/officeDocument/2006/relationships/image" Target="../media/image40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13.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5.png"/><Relationship Id="rId5" Type="http://schemas.openxmlformats.org/officeDocument/2006/relationships/image" Target="../media/image66.wmf"/><Relationship Id="rId10" Type="http://schemas.openxmlformats.org/officeDocument/2006/relationships/image" Target="../media/image68.wmf"/><Relationship Id="rId4" Type="http://schemas.openxmlformats.org/officeDocument/2006/relationships/oleObject" Target="../embeddings/oleObject7.bin"/><Relationship Id="rId9" Type="http://schemas.openxmlformats.org/officeDocument/2006/relationships/oleObject" Target="../embeddings/oleObject9.bin"/></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50.png"/><Relationship Id="rId13" Type="http://schemas.openxmlformats.org/officeDocument/2006/relationships/image" Target="../media/image600.png"/><Relationship Id="rId3" Type="http://schemas.openxmlformats.org/officeDocument/2006/relationships/image" Target="../media/image70.png"/><Relationship Id="rId7" Type="http://schemas.openxmlformats.org/officeDocument/2006/relationships/image" Target="../media/image540.png"/><Relationship Id="rId12" Type="http://schemas.openxmlformats.org/officeDocument/2006/relationships/image" Target="../media/image59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0.png"/><Relationship Id="rId11" Type="http://schemas.openxmlformats.org/officeDocument/2006/relationships/image" Target="../media/image580.png"/><Relationship Id="rId5" Type="http://schemas.openxmlformats.org/officeDocument/2006/relationships/image" Target="../media/image52.png"/><Relationship Id="rId10" Type="http://schemas.openxmlformats.org/officeDocument/2006/relationships/image" Target="../media/image570.png"/><Relationship Id="rId4" Type="http://schemas.openxmlformats.org/officeDocument/2006/relationships/image" Target="../media/image511.png"/><Relationship Id="rId9" Type="http://schemas.openxmlformats.org/officeDocument/2006/relationships/image" Target="../media/image560.png"/><Relationship Id="rId14" Type="http://schemas.openxmlformats.org/officeDocument/2006/relationships/image" Target="../media/image610.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4.bin"/><Relationship Id="rId18" Type="http://schemas.openxmlformats.org/officeDocument/2006/relationships/image" Target="../media/image77.wmf"/><Relationship Id="rId3" Type="http://schemas.openxmlformats.org/officeDocument/2006/relationships/notesSlide" Target="../notesSlides/notesSlide15.xml"/><Relationship Id="rId7" Type="http://schemas.openxmlformats.org/officeDocument/2006/relationships/image" Target="../media/image72.wmf"/><Relationship Id="rId12" Type="http://schemas.openxmlformats.org/officeDocument/2006/relationships/image" Target="../media/image65.png"/><Relationship Id="rId17" Type="http://schemas.openxmlformats.org/officeDocument/2006/relationships/oleObject" Target="../embeddings/oleObject16.bin"/><Relationship Id="rId2" Type="http://schemas.openxmlformats.org/officeDocument/2006/relationships/slideLayout" Target="../slideLayouts/slideLayout2.xml"/><Relationship Id="rId16" Type="http://schemas.openxmlformats.org/officeDocument/2006/relationships/image" Target="../media/image76.wmf"/><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image" Target="../media/image74.wmf"/><Relationship Id="rId5" Type="http://schemas.openxmlformats.org/officeDocument/2006/relationships/image" Target="../media/image71.wmf"/><Relationship Id="rId15" Type="http://schemas.openxmlformats.org/officeDocument/2006/relationships/oleObject" Target="../embeddings/oleObject15.bin"/><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73.wmf"/><Relationship Id="rId14" Type="http://schemas.openxmlformats.org/officeDocument/2006/relationships/image" Target="../media/image75.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83.wmf"/><Relationship Id="rId18" Type="http://schemas.openxmlformats.org/officeDocument/2006/relationships/oleObject" Target="../embeddings/oleObject24.bin"/><Relationship Id="rId3" Type="http://schemas.openxmlformats.org/officeDocument/2006/relationships/image" Target="../media/image88.png"/><Relationship Id="rId21" Type="http://schemas.openxmlformats.org/officeDocument/2006/relationships/image" Target="../media/image87.wmf"/><Relationship Id="rId7" Type="http://schemas.openxmlformats.org/officeDocument/2006/relationships/image" Target="../media/image80.wmf"/><Relationship Id="rId12" Type="http://schemas.openxmlformats.org/officeDocument/2006/relationships/oleObject" Target="../embeddings/oleObject21.bin"/><Relationship Id="rId17" Type="http://schemas.openxmlformats.org/officeDocument/2006/relationships/image" Target="../media/image85.wmf"/><Relationship Id="rId2" Type="http://schemas.openxmlformats.org/officeDocument/2006/relationships/slideLayout" Target="../slideLayouts/slideLayout2.xml"/><Relationship Id="rId16" Type="http://schemas.openxmlformats.org/officeDocument/2006/relationships/oleObject" Target="../embeddings/oleObject23.bin"/><Relationship Id="rId20" Type="http://schemas.openxmlformats.org/officeDocument/2006/relationships/oleObject" Target="../embeddings/oleObject25.bin"/><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image" Target="../media/image82.wmf"/><Relationship Id="rId5" Type="http://schemas.openxmlformats.org/officeDocument/2006/relationships/image" Target="../media/image79.wmf"/><Relationship Id="rId15" Type="http://schemas.openxmlformats.org/officeDocument/2006/relationships/image" Target="../media/image84.wmf"/><Relationship Id="rId10" Type="http://schemas.openxmlformats.org/officeDocument/2006/relationships/oleObject" Target="../embeddings/oleObject20.bin"/><Relationship Id="rId19" Type="http://schemas.openxmlformats.org/officeDocument/2006/relationships/image" Target="../media/image86.wmf"/><Relationship Id="rId4" Type="http://schemas.openxmlformats.org/officeDocument/2006/relationships/oleObject" Target="../embeddings/oleObject17.bin"/><Relationship Id="rId9" Type="http://schemas.openxmlformats.org/officeDocument/2006/relationships/image" Target="../media/image81.wmf"/><Relationship Id="rId14" Type="http://schemas.openxmlformats.org/officeDocument/2006/relationships/oleObject" Target="../embeddings/oleObject22.bin"/></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6.wmf"/><Relationship Id="rId13" Type="http://schemas.openxmlformats.org/officeDocument/2006/relationships/oleObject" Target="../embeddings/oleObject31.bin"/><Relationship Id="rId18" Type="http://schemas.openxmlformats.org/officeDocument/2006/relationships/image" Target="../media/image101.wmf"/><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image" Target="../media/image98.wmf"/><Relationship Id="rId17" Type="http://schemas.openxmlformats.org/officeDocument/2006/relationships/oleObject" Target="../embeddings/oleObject33.bin"/><Relationship Id="rId2" Type="http://schemas.openxmlformats.org/officeDocument/2006/relationships/slideLayout" Target="../slideLayouts/slideLayout2.xml"/><Relationship Id="rId16" Type="http://schemas.openxmlformats.org/officeDocument/2006/relationships/image" Target="../media/image100.wmf"/><Relationship Id="rId20" Type="http://schemas.openxmlformats.org/officeDocument/2006/relationships/image" Target="../media/image102.emf"/><Relationship Id="rId1" Type="http://schemas.openxmlformats.org/officeDocument/2006/relationships/vmlDrawing" Target="../drawings/vmlDrawing8.vml"/><Relationship Id="rId6" Type="http://schemas.openxmlformats.org/officeDocument/2006/relationships/image" Target="../media/image95.wmf"/><Relationship Id="rId11" Type="http://schemas.openxmlformats.org/officeDocument/2006/relationships/oleObject" Target="../embeddings/oleObject30.bin"/><Relationship Id="rId5" Type="http://schemas.openxmlformats.org/officeDocument/2006/relationships/oleObject" Target="../embeddings/oleObject27.bin"/><Relationship Id="rId15" Type="http://schemas.openxmlformats.org/officeDocument/2006/relationships/oleObject" Target="../embeddings/oleObject32.bin"/><Relationship Id="rId10" Type="http://schemas.openxmlformats.org/officeDocument/2006/relationships/image" Target="../media/image97.wmf"/><Relationship Id="rId19" Type="http://schemas.openxmlformats.org/officeDocument/2006/relationships/oleObject" Target="../embeddings/oleObject34.bin"/><Relationship Id="rId4" Type="http://schemas.openxmlformats.org/officeDocument/2006/relationships/image" Target="../media/image94.wmf"/><Relationship Id="rId9" Type="http://schemas.openxmlformats.org/officeDocument/2006/relationships/oleObject" Target="../embeddings/oleObject29.bin"/><Relationship Id="rId14" Type="http://schemas.openxmlformats.org/officeDocument/2006/relationships/image" Target="../media/image99.wmf"/></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p:nvPr>
        </p:nvSpPr>
        <p:spPr/>
        <p:txBody>
          <a:bodyPr/>
          <a:lstStyle/>
          <a:p>
            <a:pPr eaLnBrk="1" hangingPunct="1"/>
            <a:r>
              <a:rPr lang="en-US" altLang="zh-TW" smtClean="0">
                <a:ea typeface="新細明體" pitchFamily="18" charset="-120"/>
              </a:rPr>
              <a:t>Texture Mapping</a:t>
            </a:r>
          </a:p>
        </p:txBody>
      </p:sp>
      <p:sp>
        <p:nvSpPr>
          <p:cNvPr id="2051" name="Rectangle 5"/>
          <p:cNvSpPr>
            <a:spLocks noGrp="1" noChangeArrowheads="1"/>
          </p:cNvSpPr>
          <p:nvPr>
            <p:ph type="subTitle" idx="1"/>
          </p:nvPr>
        </p:nvSpPr>
        <p:spPr/>
        <p:txBody>
          <a:bodyPr/>
          <a:lstStyle/>
          <a:p>
            <a:pPr eaLnBrk="1" hangingPunct="1"/>
            <a:r>
              <a:rPr lang="en-US" altLang="zh-TW" smtClean="0">
                <a:ea typeface="新細明體" pitchFamily="18" charset="-120"/>
              </a:rPr>
              <a:t>Drawing Pictures on Polygons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TW" smtClean="0">
                <a:ea typeface="新細明體" pitchFamily="18" charset="-120"/>
              </a:rPr>
              <a:t>Specifying a Texture</a:t>
            </a:r>
          </a:p>
        </p:txBody>
      </p:sp>
      <p:sp>
        <p:nvSpPr>
          <p:cNvPr id="11267" name="Rectangle 3"/>
          <p:cNvSpPr>
            <a:spLocks noGrp="1" noChangeArrowheads="1"/>
          </p:cNvSpPr>
          <p:nvPr>
            <p:ph type="body" idx="1"/>
          </p:nvPr>
        </p:nvSpPr>
        <p:spPr/>
        <p:txBody>
          <a:bodyPr/>
          <a:lstStyle/>
          <a:p>
            <a:pPr eaLnBrk="1" hangingPunct="1">
              <a:lnSpc>
                <a:spcPct val="90000"/>
              </a:lnSpc>
              <a:buFontTx/>
              <a:buNone/>
            </a:pPr>
            <a:r>
              <a:rPr lang="en-US" altLang="zh-TW" sz="2800" i="1" smtClean="0">
                <a:ea typeface="新細明體" pitchFamily="18" charset="-120"/>
              </a:rPr>
              <a:t>void </a:t>
            </a:r>
            <a:r>
              <a:rPr lang="en-US" altLang="zh-TW" sz="2800" b="1" i="1" smtClean="0">
                <a:ea typeface="新細明體" pitchFamily="18" charset="-120"/>
              </a:rPr>
              <a:t>glTexImage2D</a:t>
            </a:r>
            <a:r>
              <a:rPr lang="en-US" altLang="zh-TW" sz="2800" i="1" smtClean="0">
                <a:ea typeface="新細明體" pitchFamily="18" charset="-120"/>
              </a:rPr>
              <a:t>(	 GLenum 	target, </a:t>
            </a:r>
          </a:p>
          <a:p>
            <a:pPr eaLnBrk="1" hangingPunct="1">
              <a:lnSpc>
                <a:spcPct val="90000"/>
              </a:lnSpc>
              <a:buFontTx/>
              <a:buNone/>
            </a:pPr>
            <a:r>
              <a:rPr lang="en-US" altLang="zh-TW" sz="2800" i="1" smtClean="0">
                <a:ea typeface="新細明體" pitchFamily="18" charset="-120"/>
              </a:rPr>
              <a:t>					 GLint 	level, </a:t>
            </a:r>
          </a:p>
          <a:p>
            <a:pPr eaLnBrk="1" hangingPunct="1">
              <a:lnSpc>
                <a:spcPct val="90000"/>
              </a:lnSpc>
              <a:buFontTx/>
              <a:buNone/>
            </a:pPr>
            <a:r>
              <a:rPr lang="en-US" altLang="zh-TW" sz="2800" i="1" smtClean="0">
                <a:ea typeface="新細明體" pitchFamily="18" charset="-120"/>
              </a:rPr>
              <a:t>					 GLint 	internalFormat,</a:t>
            </a:r>
          </a:p>
          <a:p>
            <a:pPr eaLnBrk="1" hangingPunct="1">
              <a:lnSpc>
                <a:spcPct val="90000"/>
              </a:lnSpc>
              <a:buFontTx/>
              <a:buNone/>
            </a:pPr>
            <a:r>
              <a:rPr lang="en-US" altLang="zh-TW" sz="2800" i="1" smtClean="0">
                <a:ea typeface="新細明體" pitchFamily="18" charset="-120"/>
              </a:rPr>
              <a:t>					 GLsizei 	width, </a:t>
            </a:r>
          </a:p>
          <a:p>
            <a:pPr eaLnBrk="1" hangingPunct="1">
              <a:lnSpc>
                <a:spcPct val="90000"/>
              </a:lnSpc>
              <a:buFontTx/>
              <a:buNone/>
            </a:pPr>
            <a:r>
              <a:rPr lang="en-US" altLang="zh-TW" sz="2800" i="1" smtClean="0">
                <a:ea typeface="新細明體" pitchFamily="18" charset="-120"/>
              </a:rPr>
              <a:t>					 GLsizei 	height, </a:t>
            </a:r>
          </a:p>
          <a:p>
            <a:pPr eaLnBrk="1" hangingPunct="1">
              <a:lnSpc>
                <a:spcPct val="90000"/>
              </a:lnSpc>
              <a:buFontTx/>
              <a:buNone/>
            </a:pPr>
            <a:r>
              <a:rPr lang="en-US" altLang="zh-TW" sz="2800" i="1" smtClean="0">
                <a:ea typeface="新細明體" pitchFamily="18" charset="-120"/>
              </a:rPr>
              <a:t>					 GLint 	border, </a:t>
            </a:r>
          </a:p>
          <a:p>
            <a:pPr eaLnBrk="1" hangingPunct="1">
              <a:lnSpc>
                <a:spcPct val="90000"/>
              </a:lnSpc>
              <a:buFontTx/>
              <a:buNone/>
            </a:pPr>
            <a:r>
              <a:rPr lang="en-US" altLang="zh-TW" sz="2800" i="1" smtClean="0">
                <a:ea typeface="新細明體" pitchFamily="18" charset="-120"/>
              </a:rPr>
              <a:t>					 GLenum 	format,</a:t>
            </a:r>
          </a:p>
          <a:p>
            <a:pPr eaLnBrk="1" hangingPunct="1">
              <a:lnSpc>
                <a:spcPct val="90000"/>
              </a:lnSpc>
              <a:buFontTx/>
              <a:buNone/>
            </a:pPr>
            <a:r>
              <a:rPr lang="en-US" altLang="zh-TW" sz="2800" i="1" smtClean="0">
                <a:ea typeface="新細明體" pitchFamily="18" charset="-120"/>
              </a:rPr>
              <a:t>					 GLenum 	type, </a:t>
            </a:r>
          </a:p>
          <a:p>
            <a:pPr eaLnBrk="1" hangingPunct="1">
              <a:lnSpc>
                <a:spcPct val="90000"/>
              </a:lnSpc>
              <a:buFontTx/>
              <a:buNone/>
            </a:pPr>
            <a:r>
              <a:rPr lang="en-US" altLang="zh-TW" sz="2800" i="1" smtClean="0">
                <a:ea typeface="新細明體" pitchFamily="18" charset="-120"/>
              </a:rPr>
              <a:t>				 const GLvoid 	*pixels);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zh-TW" smtClean="0">
                <a:ea typeface="新細明體" pitchFamily="18" charset="-120"/>
              </a:rPr>
              <a:t>Specifying a Texture</a:t>
            </a:r>
          </a:p>
        </p:txBody>
      </p:sp>
      <p:sp>
        <p:nvSpPr>
          <p:cNvPr id="12291" name="Rectangle 3"/>
          <p:cNvSpPr>
            <a:spLocks noGrp="1" noChangeArrowheads="1"/>
          </p:cNvSpPr>
          <p:nvPr>
            <p:ph type="body" idx="1"/>
          </p:nvPr>
        </p:nvSpPr>
        <p:spPr/>
        <p:txBody>
          <a:bodyPr/>
          <a:lstStyle/>
          <a:p>
            <a:pPr eaLnBrk="1" hangingPunct="1">
              <a:buFontTx/>
              <a:buNone/>
            </a:pPr>
            <a:r>
              <a:rPr lang="zh-TW" altLang="en-US" smtClean="0">
                <a:ea typeface="新細明體" pitchFamily="18" charset="-120"/>
              </a:rPr>
              <a:t>	</a:t>
            </a:r>
            <a:r>
              <a:rPr lang="en-US" altLang="zh-TW" b="1" i="1" smtClean="0">
                <a:ea typeface="新細明體" pitchFamily="18" charset="-120"/>
              </a:rPr>
              <a:t>width</a:t>
            </a:r>
            <a:r>
              <a:rPr lang="en-US" altLang="zh-TW" smtClean="0">
                <a:ea typeface="新細明體" pitchFamily="18" charset="-120"/>
              </a:rPr>
              <a:t> and </a:t>
            </a:r>
            <a:r>
              <a:rPr lang="en-US" altLang="zh-TW" b="1" i="1" smtClean="0">
                <a:ea typeface="新細明體" pitchFamily="18" charset="-120"/>
              </a:rPr>
              <a:t>height </a:t>
            </a:r>
            <a:r>
              <a:rPr lang="en-US" altLang="zh-TW" smtClean="0">
                <a:ea typeface="新細明體" pitchFamily="18" charset="-120"/>
              </a:rPr>
              <a:t>specify the size of the texture. </a:t>
            </a:r>
            <a:r>
              <a:rPr lang="en-US" altLang="zh-TW" b="1" i="1" smtClean="0">
                <a:ea typeface="新細明體" pitchFamily="18" charset="-120"/>
              </a:rPr>
              <a:t>border </a:t>
            </a:r>
            <a:r>
              <a:rPr lang="en-US" altLang="zh-TW" smtClean="0">
                <a:ea typeface="新細明體" pitchFamily="18" charset="-120"/>
              </a:rPr>
              <a:t>indicates the width of the border which can be either 0 or 1 	(to be explained soon).</a:t>
            </a:r>
          </a:p>
          <a:p>
            <a:pPr eaLnBrk="1" hangingPunct="1">
              <a:buFontTx/>
              <a:buNone/>
            </a:pPr>
            <a:endParaRPr lang="en-US" altLang="zh-TW" smtClean="0">
              <a:ea typeface="新細明體" pitchFamily="18" charset="-120"/>
            </a:endParaRPr>
          </a:p>
          <a:p>
            <a:pPr eaLnBrk="1" hangingPunct="1">
              <a:buFontTx/>
              <a:buNone/>
            </a:pPr>
            <a:r>
              <a:rPr lang="en-US" altLang="zh-TW" smtClean="0">
                <a:ea typeface="新細明體" pitchFamily="18" charset="-120"/>
              </a:rPr>
              <a:t>	The dimensions of the texture </a:t>
            </a:r>
            <a:r>
              <a:rPr lang="en-US" altLang="zh-TW" b="1" smtClean="0">
                <a:solidFill>
                  <a:srgbClr val="CC0000"/>
                </a:solidFill>
                <a:ea typeface="新細明體" pitchFamily="18" charset="-120"/>
              </a:rPr>
              <a:t>MUST</a:t>
            </a:r>
            <a:r>
              <a:rPr lang="en-US" altLang="zh-TW" smtClean="0">
                <a:ea typeface="新細明體" pitchFamily="18" charset="-120"/>
              </a:rPr>
              <a:t> be: width  	= 2</a:t>
            </a:r>
            <a:r>
              <a:rPr lang="en-US" altLang="zh-TW" baseline="30000" smtClean="0">
                <a:ea typeface="新細明體" pitchFamily="18" charset="-120"/>
              </a:rPr>
              <a:t>n  </a:t>
            </a:r>
            <a:r>
              <a:rPr lang="en-US" altLang="zh-TW" smtClean="0">
                <a:ea typeface="新細明體" pitchFamily="18" charset="-120"/>
              </a:rPr>
              <a:t>+ 2b 		( where b is the )</a:t>
            </a:r>
          </a:p>
          <a:p>
            <a:pPr eaLnBrk="1" hangingPunct="1">
              <a:buFontTx/>
              <a:buNone/>
            </a:pPr>
            <a:r>
              <a:rPr lang="en-US" altLang="zh-TW" smtClean="0">
                <a:ea typeface="新細明體" pitchFamily="18" charset="-120"/>
              </a:rPr>
              <a:t>	height	= 2</a:t>
            </a:r>
            <a:r>
              <a:rPr lang="en-US" altLang="zh-TW" baseline="30000" smtClean="0">
                <a:ea typeface="新細明體" pitchFamily="18" charset="-120"/>
              </a:rPr>
              <a:t>m</a:t>
            </a:r>
            <a:r>
              <a:rPr lang="en-US" altLang="zh-TW" smtClean="0">
                <a:ea typeface="新細明體" pitchFamily="18" charset="-120"/>
              </a:rPr>
              <a:t> + 2b		( border width    ).</a:t>
            </a:r>
            <a:endParaRPr lang="en-US" altLang="zh-TW" b="1" i="1" smtClean="0">
              <a:ea typeface="新細明體" pitchFamily="18"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zh-TW" smtClean="0">
                <a:ea typeface="新細明體" pitchFamily="18" charset="-120"/>
              </a:rPr>
              <a:t>Border</a:t>
            </a:r>
          </a:p>
        </p:txBody>
      </p:sp>
      <p:pic>
        <p:nvPicPr>
          <p:cNvPr id="13315" name="Picture 5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0138" y="1646238"/>
            <a:ext cx="7008812" cy="4040187"/>
          </a:xfrm>
          <a:solidFill>
            <a:srgbClr val="CC0000"/>
          </a:solidFill>
        </p:spPr>
      </p:pic>
      <p:grpSp>
        <p:nvGrpSpPr>
          <p:cNvPr id="13316" name="Group 68"/>
          <p:cNvGrpSpPr>
            <a:grpSpLocks/>
          </p:cNvGrpSpPr>
          <p:nvPr/>
        </p:nvGrpSpPr>
        <p:grpSpPr bwMode="auto">
          <a:xfrm>
            <a:off x="1096963" y="1647825"/>
            <a:ext cx="6999287" cy="4032250"/>
            <a:chOff x="370" y="1576"/>
            <a:chExt cx="2196" cy="1575"/>
          </a:xfrm>
        </p:grpSpPr>
        <p:sp>
          <p:nvSpPr>
            <p:cNvPr id="13350" name="Line 25"/>
            <p:cNvSpPr>
              <a:spLocks noChangeShapeType="1"/>
            </p:cNvSpPr>
            <p:nvPr/>
          </p:nvSpPr>
          <p:spPr bwMode="auto">
            <a:xfrm rot="-5400000">
              <a:off x="1468" y="2053"/>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51" name="Line 26"/>
            <p:cNvSpPr>
              <a:spLocks noChangeShapeType="1"/>
            </p:cNvSpPr>
            <p:nvPr/>
          </p:nvSpPr>
          <p:spPr bwMode="auto">
            <a:xfrm rot="-5400000">
              <a:off x="1468" y="192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52" name="Line 27"/>
            <p:cNvSpPr>
              <a:spLocks noChangeShapeType="1"/>
            </p:cNvSpPr>
            <p:nvPr/>
          </p:nvSpPr>
          <p:spPr bwMode="auto">
            <a:xfrm rot="-5400000">
              <a:off x="1468" y="1791"/>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53" name="Line 28"/>
            <p:cNvSpPr>
              <a:spLocks noChangeShapeType="1"/>
            </p:cNvSpPr>
            <p:nvPr/>
          </p:nvSpPr>
          <p:spPr bwMode="auto">
            <a:xfrm rot="-5400000">
              <a:off x="1468" y="1660"/>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54" name="Line 29"/>
            <p:cNvSpPr>
              <a:spLocks noChangeShapeType="1"/>
            </p:cNvSpPr>
            <p:nvPr/>
          </p:nvSpPr>
          <p:spPr bwMode="auto">
            <a:xfrm rot="-5400000">
              <a:off x="1468" y="1528"/>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55" name="Line 30"/>
            <p:cNvSpPr>
              <a:spLocks noChangeShapeType="1"/>
            </p:cNvSpPr>
            <p:nvPr/>
          </p:nvSpPr>
          <p:spPr bwMode="auto">
            <a:xfrm rot="-5400000">
              <a:off x="1468" y="1397"/>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56" name="Line 31"/>
            <p:cNvSpPr>
              <a:spLocks noChangeShapeType="1"/>
            </p:cNvSpPr>
            <p:nvPr/>
          </p:nvSpPr>
          <p:spPr bwMode="auto">
            <a:xfrm rot="-5400000">
              <a:off x="1468" y="1266"/>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57" name="Line 32"/>
            <p:cNvSpPr>
              <a:spLocks noChangeShapeType="1"/>
            </p:cNvSpPr>
            <p:nvPr/>
          </p:nvSpPr>
          <p:spPr bwMode="auto">
            <a:xfrm rot="-5400000">
              <a:off x="1468" y="1135"/>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58" name="Line 33"/>
            <p:cNvSpPr>
              <a:spLocks noChangeShapeType="1"/>
            </p:cNvSpPr>
            <p:nvPr/>
          </p:nvSpPr>
          <p:spPr bwMode="auto">
            <a:xfrm rot="-5400000">
              <a:off x="1468" y="1003"/>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59" name="Line 34"/>
            <p:cNvSpPr>
              <a:spLocks noChangeShapeType="1"/>
            </p:cNvSpPr>
            <p:nvPr/>
          </p:nvSpPr>
          <p:spPr bwMode="auto">
            <a:xfrm rot="-5400000">
              <a:off x="1468" y="8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60" name="Line 35"/>
            <p:cNvSpPr>
              <a:spLocks noChangeShapeType="1"/>
            </p:cNvSpPr>
            <p:nvPr/>
          </p:nvSpPr>
          <p:spPr bwMode="auto">
            <a:xfrm rot="-5400000">
              <a:off x="1468" y="741"/>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61" name="Line 36"/>
            <p:cNvSpPr>
              <a:spLocks noChangeShapeType="1"/>
            </p:cNvSpPr>
            <p:nvPr/>
          </p:nvSpPr>
          <p:spPr bwMode="auto">
            <a:xfrm rot="-5400000">
              <a:off x="1468" y="610"/>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62" name="Line 37"/>
            <p:cNvSpPr>
              <a:spLocks noChangeShapeType="1"/>
            </p:cNvSpPr>
            <p:nvPr/>
          </p:nvSpPr>
          <p:spPr bwMode="auto">
            <a:xfrm rot="-5400000">
              <a:off x="1468" y="478"/>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13317" name="Group 69"/>
          <p:cNvGrpSpPr>
            <a:grpSpLocks/>
          </p:cNvGrpSpPr>
          <p:nvPr/>
        </p:nvGrpSpPr>
        <p:grpSpPr bwMode="auto">
          <a:xfrm>
            <a:off x="1096963" y="1641475"/>
            <a:ext cx="6999287" cy="4041775"/>
            <a:chOff x="370" y="1572"/>
            <a:chExt cx="3156" cy="2196"/>
          </a:xfrm>
        </p:grpSpPr>
        <p:sp>
          <p:nvSpPr>
            <p:cNvPr id="13325" name="Line 5"/>
            <p:cNvSpPr>
              <a:spLocks noChangeShapeType="1"/>
            </p:cNvSpPr>
            <p:nvPr/>
          </p:nvSpPr>
          <p:spPr bwMode="auto">
            <a:xfrm>
              <a:off x="501"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26" name="Line 6"/>
            <p:cNvSpPr>
              <a:spLocks noChangeShapeType="1"/>
            </p:cNvSpPr>
            <p:nvPr/>
          </p:nvSpPr>
          <p:spPr bwMode="auto">
            <a:xfrm>
              <a:off x="633"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27" name="Line 7"/>
            <p:cNvSpPr>
              <a:spLocks noChangeShapeType="1"/>
            </p:cNvSpPr>
            <p:nvPr/>
          </p:nvSpPr>
          <p:spPr bwMode="auto">
            <a:xfrm>
              <a:off x="764"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28" name="Line 8"/>
            <p:cNvSpPr>
              <a:spLocks noChangeShapeType="1"/>
            </p:cNvSpPr>
            <p:nvPr/>
          </p:nvSpPr>
          <p:spPr bwMode="auto">
            <a:xfrm>
              <a:off x="896"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29" name="Line 9"/>
            <p:cNvSpPr>
              <a:spLocks noChangeShapeType="1"/>
            </p:cNvSpPr>
            <p:nvPr/>
          </p:nvSpPr>
          <p:spPr bwMode="auto">
            <a:xfrm>
              <a:off x="1027"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0" name="Line 10"/>
            <p:cNvSpPr>
              <a:spLocks noChangeShapeType="1"/>
            </p:cNvSpPr>
            <p:nvPr/>
          </p:nvSpPr>
          <p:spPr bwMode="auto">
            <a:xfrm>
              <a:off x="1159"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1" name="Line 11"/>
            <p:cNvSpPr>
              <a:spLocks noChangeShapeType="1"/>
            </p:cNvSpPr>
            <p:nvPr/>
          </p:nvSpPr>
          <p:spPr bwMode="auto">
            <a:xfrm>
              <a:off x="1290"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2" name="Line 12"/>
            <p:cNvSpPr>
              <a:spLocks noChangeShapeType="1"/>
            </p:cNvSpPr>
            <p:nvPr/>
          </p:nvSpPr>
          <p:spPr bwMode="auto">
            <a:xfrm>
              <a:off x="1422"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3" name="Line 13"/>
            <p:cNvSpPr>
              <a:spLocks noChangeShapeType="1"/>
            </p:cNvSpPr>
            <p:nvPr/>
          </p:nvSpPr>
          <p:spPr bwMode="auto">
            <a:xfrm>
              <a:off x="1553"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4" name="Line 14"/>
            <p:cNvSpPr>
              <a:spLocks noChangeShapeType="1"/>
            </p:cNvSpPr>
            <p:nvPr/>
          </p:nvSpPr>
          <p:spPr bwMode="auto">
            <a:xfrm>
              <a:off x="1685"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5" name="Line 15"/>
            <p:cNvSpPr>
              <a:spLocks noChangeShapeType="1"/>
            </p:cNvSpPr>
            <p:nvPr/>
          </p:nvSpPr>
          <p:spPr bwMode="auto">
            <a:xfrm>
              <a:off x="1816"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6" name="Line 16"/>
            <p:cNvSpPr>
              <a:spLocks noChangeShapeType="1"/>
            </p:cNvSpPr>
            <p:nvPr/>
          </p:nvSpPr>
          <p:spPr bwMode="auto">
            <a:xfrm>
              <a:off x="1948"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7" name="Line 17"/>
            <p:cNvSpPr>
              <a:spLocks noChangeShapeType="1"/>
            </p:cNvSpPr>
            <p:nvPr/>
          </p:nvSpPr>
          <p:spPr bwMode="auto">
            <a:xfrm>
              <a:off x="2079"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8" name="Line 18"/>
            <p:cNvSpPr>
              <a:spLocks noChangeShapeType="1"/>
            </p:cNvSpPr>
            <p:nvPr/>
          </p:nvSpPr>
          <p:spPr bwMode="auto">
            <a:xfrm>
              <a:off x="2211"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39" name="Line 19"/>
            <p:cNvSpPr>
              <a:spLocks noChangeShapeType="1"/>
            </p:cNvSpPr>
            <p:nvPr/>
          </p:nvSpPr>
          <p:spPr bwMode="auto">
            <a:xfrm>
              <a:off x="2342"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0" name="Line 20"/>
            <p:cNvSpPr>
              <a:spLocks noChangeShapeType="1"/>
            </p:cNvSpPr>
            <p:nvPr/>
          </p:nvSpPr>
          <p:spPr bwMode="auto">
            <a:xfrm>
              <a:off x="2474"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1" name="Line 21"/>
            <p:cNvSpPr>
              <a:spLocks noChangeShapeType="1"/>
            </p:cNvSpPr>
            <p:nvPr/>
          </p:nvSpPr>
          <p:spPr bwMode="auto">
            <a:xfrm>
              <a:off x="370"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2" name="Line 57"/>
            <p:cNvSpPr>
              <a:spLocks noChangeShapeType="1"/>
            </p:cNvSpPr>
            <p:nvPr/>
          </p:nvSpPr>
          <p:spPr bwMode="auto">
            <a:xfrm>
              <a:off x="2605"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3" name="Line 58"/>
            <p:cNvSpPr>
              <a:spLocks noChangeShapeType="1"/>
            </p:cNvSpPr>
            <p:nvPr/>
          </p:nvSpPr>
          <p:spPr bwMode="auto">
            <a:xfrm>
              <a:off x="2737"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4" name="Line 59"/>
            <p:cNvSpPr>
              <a:spLocks noChangeShapeType="1"/>
            </p:cNvSpPr>
            <p:nvPr/>
          </p:nvSpPr>
          <p:spPr bwMode="auto">
            <a:xfrm>
              <a:off x="2868"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5" name="Line 60"/>
            <p:cNvSpPr>
              <a:spLocks noChangeShapeType="1"/>
            </p:cNvSpPr>
            <p:nvPr/>
          </p:nvSpPr>
          <p:spPr bwMode="auto">
            <a:xfrm>
              <a:off x="3000"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6" name="Line 61"/>
            <p:cNvSpPr>
              <a:spLocks noChangeShapeType="1"/>
            </p:cNvSpPr>
            <p:nvPr/>
          </p:nvSpPr>
          <p:spPr bwMode="auto">
            <a:xfrm>
              <a:off x="3131"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7" name="Line 62"/>
            <p:cNvSpPr>
              <a:spLocks noChangeShapeType="1"/>
            </p:cNvSpPr>
            <p:nvPr/>
          </p:nvSpPr>
          <p:spPr bwMode="auto">
            <a:xfrm>
              <a:off x="3263"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8" name="Line 63"/>
            <p:cNvSpPr>
              <a:spLocks noChangeShapeType="1"/>
            </p:cNvSpPr>
            <p:nvPr/>
          </p:nvSpPr>
          <p:spPr bwMode="auto">
            <a:xfrm>
              <a:off x="3394"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349" name="Line 64"/>
            <p:cNvSpPr>
              <a:spLocks noChangeShapeType="1"/>
            </p:cNvSpPr>
            <p:nvPr/>
          </p:nvSpPr>
          <p:spPr bwMode="auto">
            <a:xfrm>
              <a:off x="3526" y="1572"/>
              <a:ext cx="0" cy="21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83022" name="Group 78"/>
          <p:cNvGrpSpPr>
            <a:grpSpLocks/>
          </p:cNvGrpSpPr>
          <p:nvPr/>
        </p:nvGrpSpPr>
        <p:grpSpPr bwMode="auto">
          <a:xfrm>
            <a:off x="1096963" y="1631950"/>
            <a:ext cx="7011987" cy="4054475"/>
            <a:chOff x="1188" y="891"/>
            <a:chExt cx="3162" cy="1584"/>
          </a:xfrm>
        </p:grpSpPr>
        <p:grpSp>
          <p:nvGrpSpPr>
            <p:cNvPr id="13319" name="Group 77"/>
            <p:cNvGrpSpPr>
              <a:grpSpLocks/>
            </p:cNvGrpSpPr>
            <p:nvPr/>
          </p:nvGrpSpPr>
          <p:grpSpPr bwMode="auto">
            <a:xfrm>
              <a:off x="1188" y="891"/>
              <a:ext cx="3162" cy="1584"/>
              <a:chOff x="972" y="891"/>
              <a:chExt cx="3162" cy="1584"/>
            </a:xfrm>
          </p:grpSpPr>
          <p:sp>
            <p:nvSpPr>
              <p:cNvPr id="13321" name="Rectangle 72"/>
              <p:cNvSpPr>
                <a:spLocks noChangeArrowheads="1"/>
              </p:cNvSpPr>
              <p:nvPr/>
            </p:nvSpPr>
            <p:spPr bwMode="auto">
              <a:xfrm>
                <a:off x="972" y="2340"/>
                <a:ext cx="3162" cy="135"/>
              </a:xfrm>
              <a:prstGeom prst="rect">
                <a:avLst/>
              </a:prstGeom>
              <a:solidFill>
                <a:srgbClr val="CC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grpSp>
            <p:nvGrpSpPr>
              <p:cNvPr id="13322" name="Group 76"/>
              <p:cNvGrpSpPr>
                <a:grpSpLocks/>
              </p:cNvGrpSpPr>
              <p:nvPr/>
            </p:nvGrpSpPr>
            <p:grpSpPr bwMode="auto">
              <a:xfrm>
                <a:off x="972" y="891"/>
                <a:ext cx="3162" cy="1584"/>
                <a:chOff x="972" y="891"/>
                <a:chExt cx="3162" cy="1584"/>
              </a:xfrm>
            </p:grpSpPr>
            <p:sp>
              <p:nvSpPr>
                <p:cNvPr id="13323" name="Rectangle 71"/>
                <p:cNvSpPr>
                  <a:spLocks noChangeArrowheads="1"/>
                </p:cNvSpPr>
                <p:nvPr/>
              </p:nvSpPr>
              <p:spPr bwMode="auto">
                <a:xfrm>
                  <a:off x="972" y="891"/>
                  <a:ext cx="3162" cy="135"/>
                </a:xfrm>
                <a:prstGeom prst="rect">
                  <a:avLst/>
                </a:prstGeom>
                <a:solidFill>
                  <a:srgbClr val="CC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13324" name="Rectangle 73"/>
                <p:cNvSpPr>
                  <a:spLocks noChangeArrowheads="1"/>
                </p:cNvSpPr>
                <p:nvPr/>
              </p:nvSpPr>
              <p:spPr bwMode="auto">
                <a:xfrm>
                  <a:off x="972" y="891"/>
                  <a:ext cx="129" cy="1584"/>
                </a:xfrm>
                <a:prstGeom prst="rect">
                  <a:avLst/>
                </a:prstGeom>
                <a:solidFill>
                  <a:srgbClr val="CC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grpSp>
        </p:grpSp>
        <p:sp>
          <p:nvSpPr>
            <p:cNvPr id="13320" name="Rectangle 75"/>
            <p:cNvSpPr>
              <a:spLocks noChangeArrowheads="1"/>
            </p:cNvSpPr>
            <p:nvPr/>
          </p:nvSpPr>
          <p:spPr bwMode="auto">
            <a:xfrm>
              <a:off x="4221" y="891"/>
              <a:ext cx="129" cy="1584"/>
            </a:xfrm>
            <a:prstGeom prst="rect">
              <a:avLst/>
            </a:prstGeom>
            <a:solidFill>
              <a:srgbClr val="CC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3022"/>
                                        </p:tgtEl>
                                        <p:attrNameLst>
                                          <p:attrName>style.visibility</p:attrName>
                                        </p:attrNameLst>
                                      </p:cBhvr>
                                      <p:to>
                                        <p:strVal val="visible"/>
                                      </p:to>
                                    </p:set>
                                    <p:animEffect transition="in" filter="fade">
                                      <p:cBhvr>
                                        <p:cTn id="7" dur="1000"/>
                                        <p:tgtEl>
                                          <p:spTgt spid="83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zh-TW" smtClean="0">
                <a:ea typeface="新細明體" pitchFamily="18" charset="-120"/>
              </a:rPr>
              <a:t>Multiple level of Detail</a:t>
            </a:r>
          </a:p>
        </p:txBody>
      </p:sp>
      <p:sp>
        <p:nvSpPr>
          <p:cNvPr id="14339" name="Rectangle 3"/>
          <p:cNvSpPr>
            <a:spLocks noGrp="1" noChangeArrowheads="1"/>
          </p:cNvSpPr>
          <p:nvPr>
            <p:ph type="body" idx="1"/>
          </p:nvPr>
        </p:nvSpPr>
        <p:spPr/>
        <p:txBody>
          <a:bodyPr/>
          <a:lstStyle/>
          <a:p>
            <a:pPr eaLnBrk="1" hangingPunct="1"/>
            <a:r>
              <a:rPr lang="en-US" altLang="zh-TW" smtClean="0">
                <a:ea typeface="新細明體" pitchFamily="18" charset="-120"/>
              </a:rPr>
              <a:t>Mipmaps (SIGGRAPH83) – many things in a small place</a:t>
            </a:r>
          </a:p>
        </p:txBody>
      </p:sp>
      <p:grpSp>
        <p:nvGrpSpPr>
          <p:cNvPr id="14340" name="Group 17"/>
          <p:cNvGrpSpPr>
            <a:grpSpLocks noChangeAspect="1"/>
          </p:cNvGrpSpPr>
          <p:nvPr/>
        </p:nvGrpSpPr>
        <p:grpSpPr bwMode="auto">
          <a:xfrm>
            <a:off x="1277938" y="2206625"/>
            <a:ext cx="6294437" cy="3255963"/>
            <a:chOff x="258" y="1208"/>
            <a:chExt cx="4954" cy="2563"/>
          </a:xfrm>
        </p:grpSpPr>
        <p:pic>
          <p:nvPicPr>
            <p:cNvPr id="143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 y="1635"/>
              <a:ext cx="2880" cy="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 y="1807"/>
              <a:ext cx="1440"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 y="3156"/>
              <a:ext cx="720" cy="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8" y="3413"/>
              <a:ext cx="360"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 y="3531"/>
              <a:ext cx="180"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8" name="Freeform 9"/>
            <p:cNvSpPr>
              <a:spLocks noChangeAspect="1"/>
            </p:cNvSpPr>
            <p:nvPr/>
          </p:nvSpPr>
          <p:spPr bwMode="auto">
            <a:xfrm>
              <a:off x="2065" y="1208"/>
              <a:ext cx="1960" cy="583"/>
            </a:xfrm>
            <a:custGeom>
              <a:avLst/>
              <a:gdLst>
                <a:gd name="T0" fmla="*/ 0 w 1960"/>
                <a:gd name="T1" fmla="*/ 351 h 583"/>
                <a:gd name="T2" fmla="*/ 204 w 1960"/>
                <a:gd name="T3" fmla="*/ 169 h 583"/>
                <a:gd name="T4" fmla="*/ 316 w 1960"/>
                <a:gd name="T5" fmla="*/ 113 h 583"/>
                <a:gd name="T6" fmla="*/ 471 w 1960"/>
                <a:gd name="T7" fmla="*/ 70 h 583"/>
                <a:gd name="T8" fmla="*/ 555 w 1960"/>
                <a:gd name="T9" fmla="*/ 42 h 583"/>
                <a:gd name="T10" fmla="*/ 780 w 1960"/>
                <a:gd name="T11" fmla="*/ 0 h 583"/>
                <a:gd name="T12" fmla="*/ 1539 w 1960"/>
                <a:gd name="T13" fmla="*/ 42 h 583"/>
                <a:gd name="T14" fmla="*/ 1637 w 1960"/>
                <a:gd name="T15" fmla="*/ 70 h 583"/>
                <a:gd name="T16" fmla="*/ 1672 w 1960"/>
                <a:gd name="T17" fmla="*/ 99 h 583"/>
                <a:gd name="T18" fmla="*/ 1728 w 1960"/>
                <a:gd name="T19" fmla="*/ 120 h 583"/>
                <a:gd name="T20" fmla="*/ 1848 w 1960"/>
                <a:gd name="T21" fmla="*/ 211 h 583"/>
                <a:gd name="T22" fmla="*/ 1890 w 1960"/>
                <a:gd name="T23" fmla="*/ 295 h 583"/>
                <a:gd name="T24" fmla="*/ 1911 w 1960"/>
                <a:gd name="T25" fmla="*/ 365 h 583"/>
                <a:gd name="T26" fmla="*/ 1960 w 1960"/>
                <a:gd name="T27" fmla="*/ 583 h 5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60" h="583">
                  <a:moveTo>
                    <a:pt x="0" y="351"/>
                  </a:moveTo>
                  <a:cubicBezTo>
                    <a:pt x="55" y="296"/>
                    <a:pt x="131" y="193"/>
                    <a:pt x="204" y="169"/>
                  </a:cubicBezTo>
                  <a:cubicBezTo>
                    <a:pt x="235" y="138"/>
                    <a:pt x="274" y="124"/>
                    <a:pt x="316" y="113"/>
                  </a:cubicBezTo>
                  <a:cubicBezTo>
                    <a:pt x="359" y="84"/>
                    <a:pt x="420" y="77"/>
                    <a:pt x="471" y="70"/>
                  </a:cubicBezTo>
                  <a:cubicBezTo>
                    <a:pt x="498" y="52"/>
                    <a:pt x="523" y="48"/>
                    <a:pt x="555" y="42"/>
                  </a:cubicBezTo>
                  <a:cubicBezTo>
                    <a:pt x="611" y="5"/>
                    <a:pt x="710" y="9"/>
                    <a:pt x="780" y="0"/>
                  </a:cubicBezTo>
                  <a:cubicBezTo>
                    <a:pt x="1039" y="4"/>
                    <a:pt x="1286" y="1"/>
                    <a:pt x="1539" y="42"/>
                  </a:cubicBezTo>
                  <a:cubicBezTo>
                    <a:pt x="1573" y="53"/>
                    <a:pt x="1602" y="63"/>
                    <a:pt x="1637" y="70"/>
                  </a:cubicBezTo>
                  <a:cubicBezTo>
                    <a:pt x="1650" y="78"/>
                    <a:pt x="1659" y="91"/>
                    <a:pt x="1672" y="99"/>
                  </a:cubicBezTo>
                  <a:cubicBezTo>
                    <a:pt x="1689" y="110"/>
                    <a:pt x="1710" y="110"/>
                    <a:pt x="1728" y="120"/>
                  </a:cubicBezTo>
                  <a:cubicBezTo>
                    <a:pt x="1774" y="145"/>
                    <a:pt x="1816" y="168"/>
                    <a:pt x="1848" y="211"/>
                  </a:cubicBezTo>
                  <a:cubicBezTo>
                    <a:pt x="1858" y="241"/>
                    <a:pt x="1877" y="266"/>
                    <a:pt x="1890" y="295"/>
                  </a:cubicBezTo>
                  <a:cubicBezTo>
                    <a:pt x="1905" y="328"/>
                    <a:pt x="1902" y="335"/>
                    <a:pt x="1911" y="365"/>
                  </a:cubicBezTo>
                  <a:cubicBezTo>
                    <a:pt x="1932" y="437"/>
                    <a:pt x="1960" y="507"/>
                    <a:pt x="1960" y="583"/>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4349" name="Text Box 14"/>
            <p:cNvSpPr txBox="1">
              <a:spLocks noChangeAspect="1" noChangeArrowheads="1"/>
            </p:cNvSpPr>
            <p:nvPr/>
          </p:nvSpPr>
          <p:spPr bwMode="auto">
            <a:xfrm>
              <a:off x="3701" y="1215"/>
              <a:ext cx="520"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1800">
                  <a:ea typeface="新細明體" pitchFamily="18" charset="-120"/>
                </a:rPr>
                <a:t>1/2</a:t>
              </a:r>
            </a:p>
          </p:txBody>
        </p:sp>
        <p:sp>
          <p:nvSpPr>
            <p:cNvPr id="14350" name="Freeform 15"/>
            <p:cNvSpPr>
              <a:spLocks noChangeAspect="1"/>
            </p:cNvSpPr>
            <p:nvPr/>
          </p:nvSpPr>
          <p:spPr bwMode="auto">
            <a:xfrm>
              <a:off x="3168" y="2171"/>
              <a:ext cx="1952" cy="821"/>
            </a:xfrm>
            <a:custGeom>
              <a:avLst/>
              <a:gdLst>
                <a:gd name="T0" fmla="*/ 0 w 1952"/>
                <a:gd name="T1" fmla="*/ 821 h 821"/>
                <a:gd name="T2" fmla="*/ 1616 w 1952"/>
                <a:gd name="T3" fmla="*/ 772 h 821"/>
                <a:gd name="T4" fmla="*/ 1700 w 1952"/>
                <a:gd name="T5" fmla="*/ 758 h 821"/>
                <a:gd name="T6" fmla="*/ 1742 w 1952"/>
                <a:gd name="T7" fmla="*/ 744 h 821"/>
                <a:gd name="T8" fmla="*/ 1812 w 1952"/>
                <a:gd name="T9" fmla="*/ 695 h 821"/>
                <a:gd name="T10" fmla="*/ 1833 w 1952"/>
                <a:gd name="T11" fmla="*/ 681 h 821"/>
                <a:gd name="T12" fmla="*/ 1883 w 1952"/>
                <a:gd name="T13" fmla="*/ 583 h 821"/>
                <a:gd name="T14" fmla="*/ 1918 w 1952"/>
                <a:gd name="T15" fmla="*/ 519 h 821"/>
                <a:gd name="T16" fmla="*/ 1932 w 1952"/>
                <a:gd name="T17" fmla="*/ 449 h 821"/>
                <a:gd name="T18" fmla="*/ 1946 w 1952"/>
                <a:gd name="T19" fmla="*/ 379 h 821"/>
                <a:gd name="T20" fmla="*/ 1904 w 1952"/>
                <a:gd name="T21" fmla="*/ 119 h 821"/>
                <a:gd name="T22" fmla="*/ 1883 w 1952"/>
                <a:gd name="T23" fmla="*/ 70 h 821"/>
                <a:gd name="T24" fmla="*/ 1826 w 1952"/>
                <a:gd name="T25" fmla="*/ 21 h 821"/>
                <a:gd name="T26" fmla="*/ 1784 w 1952"/>
                <a:gd name="T27" fmla="*/ 7 h 821"/>
                <a:gd name="T28" fmla="*/ 1763 w 1952"/>
                <a:gd name="T29" fmla="*/ 0 h 821"/>
                <a:gd name="T30" fmla="*/ 1665 w 1952"/>
                <a:gd name="T31" fmla="*/ 7 h 821"/>
                <a:gd name="T32" fmla="*/ 1496 w 1952"/>
                <a:gd name="T33" fmla="*/ 56 h 8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2" h="821">
                  <a:moveTo>
                    <a:pt x="0" y="821"/>
                  </a:moveTo>
                  <a:cubicBezTo>
                    <a:pt x="539" y="805"/>
                    <a:pt x="1077" y="804"/>
                    <a:pt x="1616" y="772"/>
                  </a:cubicBezTo>
                  <a:cubicBezTo>
                    <a:pt x="1637" y="769"/>
                    <a:pt x="1677" y="764"/>
                    <a:pt x="1700" y="758"/>
                  </a:cubicBezTo>
                  <a:cubicBezTo>
                    <a:pt x="1714" y="754"/>
                    <a:pt x="1742" y="744"/>
                    <a:pt x="1742" y="744"/>
                  </a:cubicBezTo>
                  <a:cubicBezTo>
                    <a:pt x="1783" y="713"/>
                    <a:pt x="1760" y="729"/>
                    <a:pt x="1812" y="695"/>
                  </a:cubicBezTo>
                  <a:cubicBezTo>
                    <a:pt x="1819" y="690"/>
                    <a:pt x="1833" y="681"/>
                    <a:pt x="1833" y="681"/>
                  </a:cubicBezTo>
                  <a:cubicBezTo>
                    <a:pt x="1853" y="650"/>
                    <a:pt x="1866" y="615"/>
                    <a:pt x="1883" y="583"/>
                  </a:cubicBezTo>
                  <a:cubicBezTo>
                    <a:pt x="1903" y="546"/>
                    <a:pt x="1911" y="551"/>
                    <a:pt x="1918" y="519"/>
                  </a:cubicBezTo>
                  <a:cubicBezTo>
                    <a:pt x="1923" y="496"/>
                    <a:pt x="1927" y="472"/>
                    <a:pt x="1932" y="449"/>
                  </a:cubicBezTo>
                  <a:cubicBezTo>
                    <a:pt x="1937" y="426"/>
                    <a:pt x="1946" y="379"/>
                    <a:pt x="1946" y="379"/>
                  </a:cubicBezTo>
                  <a:cubicBezTo>
                    <a:pt x="1941" y="269"/>
                    <a:pt x="1952" y="206"/>
                    <a:pt x="1904" y="119"/>
                  </a:cubicBezTo>
                  <a:cubicBezTo>
                    <a:pt x="1895" y="103"/>
                    <a:pt x="1894" y="84"/>
                    <a:pt x="1883" y="70"/>
                  </a:cubicBezTo>
                  <a:cubicBezTo>
                    <a:pt x="1875" y="60"/>
                    <a:pt x="1844" y="29"/>
                    <a:pt x="1826" y="21"/>
                  </a:cubicBezTo>
                  <a:cubicBezTo>
                    <a:pt x="1813" y="15"/>
                    <a:pt x="1798" y="12"/>
                    <a:pt x="1784" y="7"/>
                  </a:cubicBezTo>
                  <a:cubicBezTo>
                    <a:pt x="1777" y="5"/>
                    <a:pt x="1763" y="0"/>
                    <a:pt x="1763" y="0"/>
                  </a:cubicBezTo>
                  <a:cubicBezTo>
                    <a:pt x="1730" y="2"/>
                    <a:pt x="1697" y="2"/>
                    <a:pt x="1665" y="7"/>
                  </a:cubicBezTo>
                  <a:cubicBezTo>
                    <a:pt x="1607" y="16"/>
                    <a:pt x="1555" y="56"/>
                    <a:pt x="1496" y="56"/>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4351" name="Text Box 16"/>
            <p:cNvSpPr txBox="1">
              <a:spLocks noChangeAspect="1" noChangeArrowheads="1"/>
            </p:cNvSpPr>
            <p:nvPr/>
          </p:nvSpPr>
          <p:spPr bwMode="auto">
            <a:xfrm>
              <a:off x="4693" y="2894"/>
              <a:ext cx="51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1800">
                  <a:ea typeface="新細明體" pitchFamily="18" charset="-120"/>
                </a:rPr>
                <a:t>1/2</a:t>
              </a:r>
            </a:p>
          </p:txBody>
        </p:sp>
      </p:grpSp>
      <p:pic>
        <p:nvPicPr>
          <p:cNvPr id="14341"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588" y="5605463"/>
            <a:ext cx="6961187" cy="1122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Rectangle 19"/>
          <p:cNvSpPr>
            <a:spLocks noChangeArrowheads="1"/>
          </p:cNvSpPr>
          <p:nvPr/>
        </p:nvSpPr>
        <p:spPr bwMode="auto">
          <a:xfrm>
            <a:off x="4627563" y="5630863"/>
            <a:ext cx="1092200" cy="2794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zh-TW" smtClean="0">
                <a:ea typeface="新細明體" pitchFamily="18" charset="-120"/>
              </a:rPr>
              <a:t>Specifying a Texture</a:t>
            </a:r>
          </a:p>
        </p:txBody>
      </p:sp>
      <p:sp>
        <p:nvSpPr>
          <p:cNvPr id="15363" name="Rectangle 3"/>
          <p:cNvSpPr>
            <a:spLocks noGrp="1" noChangeArrowheads="1"/>
          </p:cNvSpPr>
          <p:nvPr>
            <p:ph type="body" idx="1"/>
          </p:nvPr>
        </p:nvSpPr>
        <p:spPr/>
        <p:txBody>
          <a:bodyPr/>
          <a:lstStyle/>
          <a:p>
            <a:pPr eaLnBrk="1" hangingPunct="1">
              <a:buFontTx/>
              <a:buNone/>
            </a:pPr>
            <a:r>
              <a:rPr lang="zh-TW" altLang="en-US" smtClean="0">
                <a:ea typeface="新細明體" pitchFamily="18" charset="-120"/>
              </a:rPr>
              <a:t>	</a:t>
            </a:r>
            <a:r>
              <a:rPr lang="en-US" altLang="zh-TW" b="1" i="1" smtClean="0">
                <a:ea typeface="新細明體" pitchFamily="18" charset="-120"/>
              </a:rPr>
              <a:t>level </a:t>
            </a:r>
            <a:r>
              <a:rPr lang="en-US" altLang="zh-TW" smtClean="0">
                <a:ea typeface="新細明體" pitchFamily="18" charset="-120"/>
              </a:rPr>
              <a:t>specifies the mipmapping level of the current texture.</a:t>
            </a:r>
          </a:p>
          <a:p>
            <a:pPr eaLnBrk="1" hangingPunct="1">
              <a:buFontTx/>
              <a:buNone/>
            </a:pPr>
            <a:r>
              <a:rPr lang="en-US" altLang="zh-TW" smtClean="0">
                <a:ea typeface="新細明體" pitchFamily="18" charset="-120"/>
              </a:rPr>
              <a:t>	0 - is the base level (highest resolution).</a:t>
            </a:r>
          </a:p>
          <a:p>
            <a:pPr eaLnBrk="1" hangingPunct="1">
              <a:buFontTx/>
              <a:buNone/>
            </a:pPr>
            <a:r>
              <a:rPr lang="en-US" altLang="zh-TW" smtClean="0">
                <a:ea typeface="新細明體" pitchFamily="18" charset="-120"/>
              </a:rPr>
              <a:t>	n - is the n</a:t>
            </a:r>
            <a:r>
              <a:rPr lang="en-US" altLang="zh-TW" baseline="30000" smtClean="0">
                <a:ea typeface="新細明體" pitchFamily="18" charset="-120"/>
              </a:rPr>
              <a:t>th</a:t>
            </a:r>
            <a:r>
              <a:rPr lang="en-US" altLang="zh-TW" smtClean="0">
                <a:ea typeface="新細明體" pitchFamily="18" charset="-120"/>
              </a:rPr>
              <a:t> level of resolution.</a:t>
            </a:r>
          </a:p>
          <a:p>
            <a:pPr eaLnBrk="1" hangingPunct="1">
              <a:buFontTx/>
              <a:buNone/>
            </a:pPr>
            <a:endParaRPr lang="en-US" altLang="zh-TW" smtClean="0">
              <a:ea typeface="新細明體" pitchFamily="18" charset="-120"/>
            </a:endParaRPr>
          </a:p>
          <a:p>
            <a:pPr eaLnBrk="1" hangingPunct="1">
              <a:buFontTx/>
              <a:buNone/>
            </a:pPr>
            <a:r>
              <a:rPr lang="en-US" altLang="zh-TW" smtClean="0">
                <a:ea typeface="新細明體" pitchFamily="18" charset="-120"/>
              </a:rPr>
              <a:t>	When using mipmaps </a:t>
            </a:r>
            <a:r>
              <a:rPr lang="en-US" altLang="zh-TW" b="1" i="1" smtClean="0">
                <a:solidFill>
                  <a:srgbClr val="CC0000"/>
                </a:solidFill>
                <a:ea typeface="新細明體" pitchFamily="18" charset="-120"/>
              </a:rPr>
              <a:t>ALL </a:t>
            </a:r>
            <a:r>
              <a:rPr lang="en-US" altLang="zh-TW" smtClean="0">
                <a:ea typeface="新細明體" pitchFamily="18" charset="-120"/>
              </a:rPr>
              <a:t>levels from the highest resolution to a 1x1 map </a:t>
            </a:r>
            <a:r>
              <a:rPr lang="en-US" altLang="zh-TW" b="1" i="1" smtClean="0">
                <a:solidFill>
                  <a:srgbClr val="CC0000"/>
                </a:solidFill>
                <a:ea typeface="新細明體" pitchFamily="18" charset="-120"/>
              </a:rPr>
              <a:t>MUST </a:t>
            </a:r>
            <a:r>
              <a:rPr lang="en-US" altLang="zh-TW" smtClean="0">
                <a:ea typeface="新細明體" pitchFamily="18" charset="-120"/>
              </a:rPr>
              <a:t>be defined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zh-TW" smtClean="0">
                <a:ea typeface="新細明體" pitchFamily="18" charset="-120"/>
              </a:rPr>
              <a:t>Construct Mipmaps</a:t>
            </a:r>
          </a:p>
        </p:txBody>
      </p:sp>
      <p:sp>
        <p:nvSpPr>
          <p:cNvPr id="16387" name="Rectangle 3"/>
          <p:cNvSpPr>
            <a:spLocks noGrp="1" noChangeArrowheads="1"/>
          </p:cNvSpPr>
          <p:nvPr>
            <p:ph type="body" idx="1"/>
          </p:nvPr>
        </p:nvSpPr>
        <p:spPr/>
        <p:txBody>
          <a:bodyPr/>
          <a:lstStyle/>
          <a:p>
            <a:pPr eaLnBrk="1" hangingPunct="1"/>
            <a:endParaRPr lang="zh-TW" altLang="en-US" smtClean="0">
              <a:ea typeface="新細明體" pitchFamily="18" charset="-120"/>
            </a:endParaRP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762125"/>
            <a:ext cx="7961313" cy="3328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TW" smtClean="0">
                <a:ea typeface="新細明體" pitchFamily="18" charset="-120"/>
              </a:rPr>
              <a:t>Construct Mipmaps</a:t>
            </a:r>
            <a:endParaRPr lang="zh-TW" altLang="en-US" smtClean="0">
              <a:ea typeface="新細明體" pitchFamily="18" charset="-120"/>
            </a:endParaRPr>
          </a:p>
        </p:txBody>
      </p:sp>
      <p:sp>
        <p:nvSpPr>
          <p:cNvPr id="17411" name="Rectangle 3"/>
          <p:cNvSpPr>
            <a:spLocks noGrp="1" noChangeArrowheads="1"/>
          </p:cNvSpPr>
          <p:nvPr>
            <p:ph type="body" idx="1"/>
          </p:nvPr>
        </p:nvSpPr>
        <p:spPr>
          <a:xfrm>
            <a:off x="457200" y="2616200"/>
            <a:ext cx="8229600" cy="3509963"/>
          </a:xfrm>
        </p:spPr>
        <p:txBody>
          <a:bodyPr/>
          <a:lstStyle/>
          <a:p>
            <a:pPr eaLnBrk="1" hangingPunct="1"/>
            <a:r>
              <a:rPr lang="en-US" altLang="zh-TW" smtClean="0">
                <a:ea typeface="新細明體" pitchFamily="18" charset="-120"/>
              </a:rPr>
              <a:t>Automatically construct a series of mipmaps and calls glTexImage*D() to load images</a:t>
            </a:r>
          </a:p>
          <a:p>
            <a:pPr eaLnBrk="1" hangingPunct="1"/>
            <a:r>
              <a:rPr lang="en-US" altLang="zh-TW" smtClean="0">
                <a:ea typeface="新細明體" pitchFamily="18" charset="-120"/>
              </a:rPr>
              <a:t>Not need powers of 2 about image dimensions</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608138"/>
            <a:ext cx="8108950" cy="904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zh-TW" smtClean="0">
                <a:ea typeface="新細明體" pitchFamily="18" charset="-120"/>
              </a:rPr>
              <a:t>Filtering</a:t>
            </a:r>
          </a:p>
        </p:txBody>
      </p:sp>
      <p:sp>
        <p:nvSpPr>
          <p:cNvPr id="18435" name="Rectangle 3"/>
          <p:cNvSpPr>
            <a:spLocks noGrp="1" noChangeArrowheads="1"/>
          </p:cNvSpPr>
          <p:nvPr>
            <p:ph type="body" idx="1"/>
          </p:nvPr>
        </p:nvSpPr>
        <p:spPr/>
        <p:txBody>
          <a:bodyPr/>
          <a:lstStyle/>
          <a:p>
            <a:pPr eaLnBrk="1" hangingPunct="1"/>
            <a:endParaRPr lang="zh-TW" altLang="en-US" smtClean="0">
              <a:ea typeface="新細明體" pitchFamily="18" charset="-120"/>
            </a:endParaRPr>
          </a:p>
        </p:txBody>
      </p:sp>
      <p:pic>
        <p:nvPicPr>
          <p:cNvPr id="18436" name="Picture 4" descr="11F0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100" y="1771650"/>
            <a:ext cx="3598863"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11F0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013" y="1771650"/>
            <a:ext cx="35988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zh-TW" smtClean="0">
                <a:ea typeface="新細明體" pitchFamily="18" charset="-120"/>
              </a:rPr>
              <a:t>Filtering</a:t>
            </a:r>
          </a:p>
        </p:txBody>
      </p:sp>
      <p:sp>
        <p:nvSpPr>
          <p:cNvPr id="19459" name="Rectangle 3"/>
          <p:cNvSpPr>
            <a:spLocks noGrp="1" noChangeArrowheads="1"/>
          </p:cNvSpPr>
          <p:nvPr>
            <p:ph type="body" idx="1"/>
          </p:nvPr>
        </p:nvSpPr>
        <p:spPr/>
        <p:txBody>
          <a:bodyPr/>
          <a:lstStyle/>
          <a:p>
            <a:pPr eaLnBrk="1" hangingPunct="1"/>
            <a:r>
              <a:rPr lang="en-US" altLang="zh-TW" smtClean="0">
                <a:ea typeface="新細明體" pitchFamily="18" charset="-120"/>
              </a:rPr>
              <a:t>Why?</a:t>
            </a:r>
          </a:p>
        </p:txBody>
      </p:sp>
      <p:grpSp>
        <p:nvGrpSpPr>
          <p:cNvPr id="19460" name="Group 4"/>
          <p:cNvGrpSpPr>
            <a:grpSpLocks/>
          </p:cNvGrpSpPr>
          <p:nvPr/>
        </p:nvGrpSpPr>
        <p:grpSpPr bwMode="auto">
          <a:xfrm>
            <a:off x="742950" y="2571750"/>
            <a:ext cx="7659688" cy="2743200"/>
            <a:chOff x="468" y="2208"/>
            <a:chExt cx="4825" cy="1728"/>
          </a:xfrm>
        </p:grpSpPr>
        <p:sp>
          <p:nvSpPr>
            <p:cNvPr id="19461" name="Rectangle 5"/>
            <p:cNvSpPr>
              <a:spLocks noChangeArrowheads="1"/>
            </p:cNvSpPr>
            <p:nvPr/>
          </p:nvSpPr>
          <p:spPr bwMode="auto">
            <a:xfrm>
              <a:off x="636" y="2784"/>
              <a:ext cx="144"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zh-TW" altLang="en-US" sz="2400">
                <a:latin typeface="Times New Roman" pitchFamily="18" charset="0"/>
                <a:ea typeface="新細明體" pitchFamily="18" charset="-120"/>
              </a:endParaRPr>
            </a:p>
          </p:txBody>
        </p:sp>
        <p:grpSp>
          <p:nvGrpSpPr>
            <p:cNvPr id="19462" name="Group 6"/>
            <p:cNvGrpSpPr>
              <a:grpSpLocks/>
            </p:cNvGrpSpPr>
            <p:nvPr/>
          </p:nvGrpSpPr>
          <p:grpSpPr bwMode="auto">
            <a:xfrm>
              <a:off x="1438" y="2208"/>
              <a:ext cx="1152" cy="1152"/>
              <a:chOff x="1438" y="2208"/>
              <a:chExt cx="1152" cy="1152"/>
            </a:xfrm>
          </p:grpSpPr>
          <p:sp>
            <p:nvSpPr>
              <p:cNvPr id="19508" name="Rectangle 7"/>
              <p:cNvSpPr>
                <a:spLocks noChangeArrowheads="1"/>
              </p:cNvSpPr>
              <p:nvPr/>
            </p:nvSpPr>
            <p:spPr bwMode="auto">
              <a:xfrm>
                <a:off x="1442" y="2212"/>
                <a:ext cx="1144" cy="114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19509" name="Line 8"/>
              <p:cNvSpPr>
                <a:spLocks noChangeShapeType="1"/>
              </p:cNvSpPr>
              <p:nvPr/>
            </p:nvSpPr>
            <p:spPr bwMode="auto">
              <a:xfrm>
                <a:off x="1438" y="2640"/>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0" name="Line 9"/>
              <p:cNvSpPr>
                <a:spLocks noChangeShapeType="1"/>
              </p:cNvSpPr>
              <p:nvPr/>
            </p:nvSpPr>
            <p:spPr bwMode="auto">
              <a:xfrm>
                <a:off x="1870"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1" name="Line 10"/>
              <p:cNvSpPr>
                <a:spLocks noChangeShapeType="1"/>
              </p:cNvSpPr>
              <p:nvPr/>
            </p:nvSpPr>
            <p:spPr bwMode="auto">
              <a:xfrm>
                <a:off x="1582"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2" name="Line 11"/>
              <p:cNvSpPr>
                <a:spLocks noChangeShapeType="1"/>
              </p:cNvSpPr>
              <p:nvPr/>
            </p:nvSpPr>
            <p:spPr bwMode="auto">
              <a:xfrm>
                <a:off x="1726"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3" name="Line 12"/>
              <p:cNvSpPr>
                <a:spLocks noChangeShapeType="1"/>
              </p:cNvSpPr>
              <p:nvPr/>
            </p:nvSpPr>
            <p:spPr bwMode="auto">
              <a:xfrm>
                <a:off x="2014"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4" name="Line 13"/>
              <p:cNvSpPr>
                <a:spLocks noChangeShapeType="1"/>
              </p:cNvSpPr>
              <p:nvPr/>
            </p:nvSpPr>
            <p:spPr bwMode="auto">
              <a:xfrm>
                <a:off x="2158"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5" name="Line 14"/>
              <p:cNvSpPr>
                <a:spLocks noChangeShapeType="1"/>
              </p:cNvSpPr>
              <p:nvPr/>
            </p:nvSpPr>
            <p:spPr bwMode="auto">
              <a:xfrm>
                <a:off x="1438" y="2496"/>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6" name="Line 15"/>
              <p:cNvSpPr>
                <a:spLocks noChangeShapeType="1"/>
              </p:cNvSpPr>
              <p:nvPr/>
            </p:nvSpPr>
            <p:spPr bwMode="auto">
              <a:xfrm>
                <a:off x="1438" y="2352"/>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7" name="Line 16"/>
              <p:cNvSpPr>
                <a:spLocks noChangeShapeType="1"/>
              </p:cNvSpPr>
              <p:nvPr/>
            </p:nvSpPr>
            <p:spPr bwMode="auto">
              <a:xfrm>
                <a:off x="1438" y="2784"/>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8" name="Line 17"/>
              <p:cNvSpPr>
                <a:spLocks noChangeShapeType="1"/>
              </p:cNvSpPr>
              <p:nvPr/>
            </p:nvSpPr>
            <p:spPr bwMode="auto">
              <a:xfrm>
                <a:off x="1438" y="2928"/>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19" name="Line 18"/>
              <p:cNvSpPr>
                <a:spLocks noChangeShapeType="1"/>
              </p:cNvSpPr>
              <p:nvPr/>
            </p:nvSpPr>
            <p:spPr bwMode="auto">
              <a:xfrm>
                <a:off x="2302"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20" name="Line 19"/>
              <p:cNvSpPr>
                <a:spLocks noChangeShapeType="1"/>
              </p:cNvSpPr>
              <p:nvPr/>
            </p:nvSpPr>
            <p:spPr bwMode="auto">
              <a:xfrm>
                <a:off x="2446"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21" name="Line 20"/>
              <p:cNvSpPr>
                <a:spLocks noChangeShapeType="1"/>
              </p:cNvSpPr>
              <p:nvPr/>
            </p:nvSpPr>
            <p:spPr bwMode="auto">
              <a:xfrm>
                <a:off x="1438" y="3072"/>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22" name="Line 21"/>
              <p:cNvSpPr>
                <a:spLocks noChangeShapeType="1"/>
              </p:cNvSpPr>
              <p:nvPr/>
            </p:nvSpPr>
            <p:spPr bwMode="auto">
              <a:xfrm>
                <a:off x="1438" y="3216"/>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19463" name="Group 22"/>
            <p:cNvGrpSpPr>
              <a:grpSpLocks/>
            </p:cNvGrpSpPr>
            <p:nvPr/>
          </p:nvGrpSpPr>
          <p:grpSpPr bwMode="auto">
            <a:xfrm>
              <a:off x="631" y="2784"/>
              <a:ext cx="288" cy="288"/>
              <a:chOff x="631" y="2784"/>
              <a:chExt cx="288" cy="288"/>
            </a:xfrm>
          </p:grpSpPr>
          <p:sp>
            <p:nvSpPr>
              <p:cNvPr id="19502" name="Line 23"/>
              <p:cNvSpPr>
                <a:spLocks noChangeShapeType="1"/>
              </p:cNvSpPr>
              <p:nvPr/>
            </p:nvSpPr>
            <p:spPr bwMode="auto">
              <a:xfrm>
                <a:off x="775" y="2784"/>
                <a:ext cx="0" cy="2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03" name="Line 24"/>
              <p:cNvSpPr>
                <a:spLocks noChangeShapeType="1"/>
              </p:cNvSpPr>
              <p:nvPr/>
            </p:nvSpPr>
            <p:spPr bwMode="auto">
              <a:xfrm>
                <a:off x="631" y="2784"/>
                <a:ext cx="0" cy="2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04" name="Line 25"/>
              <p:cNvSpPr>
                <a:spLocks noChangeShapeType="1"/>
              </p:cNvSpPr>
              <p:nvPr/>
            </p:nvSpPr>
            <p:spPr bwMode="auto">
              <a:xfrm>
                <a:off x="919" y="2784"/>
                <a:ext cx="0" cy="2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05" name="Line 26"/>
              <p:cNvSpPr>
                <a:spLocks noChangeShapeType="1"/>
              </p:cNvSpPr>
              <p:nvPr/>
            </p:nvSpPr>
            <p:spPr bwMode="auto">
              <a:xfrm flipH="1">
                <a:off x="631" y="2784"/>
                <a:ext cx="28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06" name="Line 27"/>
              <p:cNvSpPr>
                <a:spLocks noChangeShapeType="1"/>
              </p:cNvSpPr>
              <p:nvPr/>
            </p:nvSpPr>
            <p:spPr bwMode="auto">
              <a:xfrm flipH="1">
                <a:off x="631" y="2928"/>
                <a:ext cx="28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07" name="Line 28"/>
              <p:cNvSpPr>
                <a:spLocks noChangeShapeType="1"/>
              </p:cNvSpPr>
              <p:nvPr/>
            </p:nvSpPr>
            <p:spPr bwMode="auto">
              <a:xfrm flipH="1">
                <a:off x="631" y="3072"/>
                <a:ext cx="28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19464" name="Group 29"/>
            <p:cNvGrpSpPr>
              <a:grpSpLocks/>
            </p:cNvGrpSpPr>
            <p:nvPr/>
          </p:nvGrpSpPr>
          <p:grpSpPr bwMode="auto">
            <a:xfrm>
              <a:off x="3262" y="2208"/>
              <a:ext cx="1152" cy="1152"/>
              <a:chOff x="3262" y="2208"/>
              <a:chExt cx="1152" cy="1152"/>
            </a:xfrm>
          </p:grpSpPr>
          <p:sp>
            <p:nvSpPr>
              <p:cNvPr id="19487" name="Rectangle 30"/>
              <p:cNvSpPr>
                <a:spLocks noChangeArrowheads="1"/>
              </p:cNvSpPr>
              <p:nvPr/>
            </p:nvSpPr>
            <p:spPr bwMode="auto">
              <a:xfrm>
                <a:off x="3266" y="2212"/>
                <a:ext cx="1144" cy="114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19488" name="Line 31"/>
              <p:cNvSpPr>
                <a:spLocks noChangeShapeType="1"/>
              </p:cNvSpPr>
              <p:nvPr/>
            </p:nvSpPr>
            <p:spPr bwMode="auto">
              <a:xfrm>
                <a:off x="3262" y="2640"/>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89" name="Line 32"/>
              <p:cNvSpPr>
                <a:spLocks noChangeShapeType="1"/>
              </p:cNvSpPr>
              <p:nvPr/>
            </p:nvSpPr>
            <p:spPr bwMode="auto">
              <a:xfrm>
                <a:off x="3694"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0" name="Line 33"/>
              <p:cNvSpPr>
                <a:spLocks noChangeShapeType="1"/>
              </p:cNvSpPr>
              <p:nvPr/>
            </p:nvSpPr>
            <p:spPr bwMode="auto">
              <a:xfrm>
                <a:off x="3406"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1" name="Line 34"/>
              <p:cNvSpPr>
                <a:spLocks noChangeShapeType="1"/>
              </p:cNvSpPr>
              <p:nvPr/>
            </p:nvSpPr>
            <p:spPr bwMode="auto">
              <a:xfrm>
                <a:off x="3550"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2" name="Line 35"/>
              <p:cNvSpPr>
                <a:spLocks noChangeShapeType="1"/>
              </p:cNvSpPr>
              <p:nvPr/>
            </p:nvSpPr>
            <p:spPr bwMode="auto">
              <a:xfrm>
                <a:off x="3838"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3" name="Line 36"/>
              <p:cNvSpPr>
                <a:spLocks noChangeShapeType="1"/>
              </p:cNvSpPr>
              <p:nvPr/>
            </p:nvSpPr>
            <p:spPr bwMode="auto">
              <a:xfrm>
                <a:off x="3982"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4" name="Line 37"/>
              <p:cNvSpPr>
                <a:spLocks noChangeShapeType="1"/>
              </p:cNvSpPr>
              <p:nvPr/>
            </p:nvSpPr>
            <p:spPr bwMode="auto">
              <a:xfrm>
                <a:off x="3262" y="2496"/>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5" name="Line 38"/>
              <p:cNvSpPr>
                <a:spLocks noChangeShapeType="1"/>
              </p:cNvSpPr>
              <p:nvPr/>
            </p:nvSpPr>
            <p:spPr bwMode="auto">
              <a:xfrm>
                <a:off x="3262" y="2352"/>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6" name="Line 39"/>
              <p:cNvSpPr>
                <a:spLocks noChangeShapeType="1"/>
              </p:cNvSpPr>
              <p:nvPr/>
            </p:nvSpPr>
            <p:spPr bwMode="auto">
              <a:xfrm>
                <a:off x="3262" y="2784"/>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7" name="Line 40"/>
              <p:cNvSpPr>
                <a:spLocks noChangeShapeType="1"/>
              </p:cNvSpPr>
              <p:nvPr/>
            </p:nvSpPr>
            <p:spPr bwMode="auto">
              <a:xfrm>
                <a:off x="3262" y="2928"/>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8" name="Line 41"/>
              <p:cNvSpPr>
                <a:spLocks noChangeShapeType="1"/>
              </p:cNvSpPr>
              <p:nvPr/>
            </p:nvSpPr>
            <p:spPr bwMode="auto">
              <a:xfrm>
                <a:off x="4126"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99" name="Line 42"/>
              <p:cNvSpPr>
                <a:spLocks noChangeShapeType="1"/>
              </p:cNvSpPr>
              <p:nvPr/>
            </p:nvSpPr>
            <p:spPr bwMode="auto">
              <a:xfrm>
                <a:off x="4270" y="2208"/>
                <a:ext cx="0" cy="115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00" name="Line 43"/>
              <p:cNvSpPr>
                <a:spLocks noChangeShapeType="1"/>
              </p:cNvSpPr>
              <p:nvPr/>
            </p:nvSpPr>
            <p:spPr bwMode="auto">
              <a:xfrm>
                <a:off x="3262" y="3072"/>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501" name="Line 44"/>
              <p:cNvSpPr>
                <a:spLocks noChangeShapeType="1"/>
              </p:cNvSpPr>
              <p:nvPr/>
            </p:nvSpPr>
            <p:spPr bwMode="auto">
              <a:xfrm>
                <a:off x="3262" y="3216"/>
                <a:ext cx="115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19465" name="Group 45"/>
            <p:cNvGrpSpPr>
              <a:grpSpLocks/>
            </p:cNvGrpSpPr>
            <p:nvPr/>
          </p:nvGrpSpPr>
          <p:grpSpPr bwMode="auto">
            <a:xfrm>
              <a:off x="4824" y="2640"/>
              <a:ext cx="288" cy="288"/>
              <a:chOff x="4824" y="2640"/>
              <a:chExt cx="288" cy="288"/>
            </a:xfrm>
          </p:grpSpPr>
          <p:sp>
            <p:nvSpPr>
              <p:cNvPr id="19481" name="Line 46"/>
              <p:cNvSpPr>
                <a:spLocks noChangeShapeType="1"/>
              </p:cNvSpPr>
              <p:nvPr/>
            </p:nvSpPr>
            <p:spPr bwMode="auto">
              <a:xfrm>
                <a:off x="4968" y="2640"/>
                <a:ext cx="0" cy="2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82" name="Line 47"/>
              <p:cNvSpPr>
                <a:spLocks noChangeShapeType="1"/>
              </p:cNvSpPr>
              <p:nvPr/>
            </p:nvSpPr>
            <p:spPr bwMode="auto">
              <a:xfrm>
                <a:off x="4824" y="2640"/>
                <a:ext cx="0" cy="2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83" name="Line 48"/>
              <p:cNvSpPr>
                <a:spLocks noChangeShapeType="1"/>
              </p:cNvSpPr>
              <p:nvPr/>
            </p:nvSpPr>
            <p:spPr bwMode="auto">
              <a:xfrm>
                <a:off x="5112" y="2640"/>
                <a:ext cx="0" cy="2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84" name="Line 49"/>
              <p:cNvSpPr>
                <a:spLocks noChangeShapeType="1"/>
              </p:cNvSpPr>
              <p:nvPr/>
            </p:nvSpPr>
            <p:spPr bwMode="auto">
              <a:xfrm flipH="1">
                <a:off x="4824" y="2640"/>
                <a:ext cx="28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85" name="Line 50"/>
              <p:cNvSpPr>
                <a:spLocks noChangeShapeType="1"/>
              </p:cNvSpPr>
              <p:nvPr/>
            </p:nvSpPr>
            <p:spPr bwMode="auto">
              <a:xfrm flipH="1">
                <a:off x="4824" y="2784"/>
                <a:ext cx="28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86" name="Line 51"/>
              <p:cNvSpPr>
                <a:spLocks noChangeShapeType="1"/>
              </p:cNvSpPr>
              <p:nvPr/>
            </p:nvSpPr>
            <p:spPr bwMode="auto">
              <a:xfrm flipH="1">
                <a:off x="4824" y="2928"/>
                <a:ext cx="28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19466" name="Rectangle 52"/>
            <p:cNvSpPr>
              <a:spLocks noChangeArrowheads="1"/>
            </p:cNvSpPr>
            <p:nvPr/>
          </p:nvSpPr>
          <p:spPr bwMode="auto">
            <a:xfrm>
              <a:off x="468" y="3456"/>
              <a:ext cx="61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zh-TW" sz="2000">
                  <a:latin typeface="Times New Roman" pitchFamily="18" charset="0"/>
                  <a:ea typeface="新細明體" pitchFamily="18" charset="-120"/>
                </a:rPr>
                <a:t>Texture</a:t>
              </a:r>
            </a:p>
          </p:txBody>
        </p:sp>
        <p:sp>
          <p:nvSpPr>
            <p:cNvPr id="19467" name="Rectangle 53"/>
            <p:cNvSpPr>
              <a:spLocks noChangeArrowheads="1"/>
            </p:cNvSpPr>
            <p:nvPr/>
          </p:nvSpPr>
          <p:spPr bwMode="auto">
            <a:xfrm>
              <a:off x="1690" y="3456"/>
              <a:ext cx="64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zh-TW" sz="2000">
                  <a:latin typeface="Times New Roman" pitchFamily="18" charset="0"/>
                  <a:ea typeface="新細明體" pitchFamily="18" charset="-120"/>
                </a:rPr>
                <a:t>Polygon</a:t>
              </a:r>
            </a:p>
          </p:txBody>
        </p:sp>
        <p:sp>
          <p:nvSpPr>
            <p:cNvPr id="19468" name="Rectangle 54"/>
            <p:cNvSpPr>
              <a:spLocks noChangeArrowheads="1"/>
            </p:cNvSpPr>
            <p:nvPr/>
          </p:nvSpPr>
          <p:spPr bwMode="auto">
            <a:xfrm>
              <a:off x="812" y="3686"/>
              <a:ext cx="10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zh-TW" sz="2000">
                  <a:latin typeface="Times New Roman" pitchFamily="18" charset="0"/>
                  <a:ea typeface="新細明體" pitchFamily="18" charset="-120"/>
                </a:rPr>
                <a:t>Magnification</a:t>
              </a:r>
            </a:p>
          </p:txBody>
        </p:sp>
        <p:sp>
          <p:nvSpPr>
            <p:cNvPr id="19469" name="Rectangle 55"/>
            <p:cNvSpPr>
              <a:spLocks noChangeArrowheads="1"/>
            </p:cNvSpPr>
            <p:nvPr/>
          </p:nvSpPr>
          <p:spPr bwMode="auto">
            <a:xfrm>
              <a:off x="4028" y="3686"/>
              <a:ext cx="91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zh-TW" sz="2000">
                  <a:latin typeface="Times New Roman" pitchFamily="18" charset="0"/>
                  <a:ea typeface="新細明體" pitchFamily="18" charset="-120"/>
                </a:rPr>
                <a:t>Minification</a:t>
              </a:r>
            </a:p>
          </p:txBody>
        </p:sp>
        <p:sp>
          <p:nvSpPr>
            <p:cNvPr id="19470" name="Rectangle 56"/>
            <p:cNvSpPr>
              <a:spLocks noChangeArrowheads="1"/>
            </p:cNvSpPr>
            <p:nvPr/>
          </p:nvSpPr>
          <p:spPr bwMode="auto">
            <a:xfrm>
              <a:off x="3406" y="2352"/>
              <a:ext cx="288"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19471" name="Rectangle 57"/>
            <p:cNvSpPr>
              <a:spLocks noChangeArrowheads="1"/>
            </p:cNvSpPr>
            <p:nvPr/>
          </p:nvSpPr>
          <p:spPr bwMode="auto">
            <a:xfrm>
              <a:off x="4644" y="3456"/>
              <a:ext cx="64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zh-TW" sz="2000">
                  <a:latin typeface="Times New Roman" pitchFamily="18" charset="0"/>
                  <a:ea typeface="新細明體" pitchFamily="18" charset="-120"/>
                </a:rPr>
                <a:t>Polygon</a:t>
              </a:r>
            </a:p>
          </p:txBody>
        </p:sp>
        <p:sp>
          <p:nvSpPr>
            <p:cNvPr id="19472" name="Rectangle 58"/>
            <p:cNvSpPr>
              <a:spLocks noChangeArrowheads="1"/>
            </p:cNvSpPr>
            <p:nvPr/>
          </p:nvSpPr>
          <p:spPr bwMode="auto">
            <a:xfrm>
              <a:off x="3531" y="3456"/>
              <a:ext cx="61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zh-TW" sz="2000">
                  <a:latin typeface="Times New Roman" pitchFamily="18" charset="0"/>
                  <a:ea typeface="新細明體" pitchFamily="18" charset="-120"/>
                </a:rPr>
                <a:t>Texture</a:t>
              </a:r>
            </a:p>
          </p:txBody>
        </p:sp>
        <p:sp>
          <p:nvSpPr>
            <p:cNvPr id="19473" name="Line 59"/>
            <p:cNvSpPr>
              <a:spLocks noChangeShapeType="1"/>
            </p:cNvSpPr>
            <p:nvPr/>
          </p:nvSpPr>
          <p:spPr bwMode="auto">
            <a:xfrm flipV="1">
              <a:off x="622" y="2208"/>
              <a:ext cx="816" cy="576"/>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74" name="Line 60"/>
            <p:cNvSpPr>
              <a:spLocks noChangeShapeType="1"/>
            </p:cNvSpPr>
            <p:nvPr/>
          </p:nvSpPr>
          <p:spPr bwMode="auto">
            <a:xfrm flipV="1">
              <a:off x="766" y="2208"/>
              <a:ext cx="1248" cy="576"/>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75" name="Line 61"/>
            <p:cNvSpPr>
              <a:spLocks noChangeShapeType="1"/>
            </p:cNvSpPr>
            <p:nvPr/>
          </p:nvSpPr>
          <p:spPr bwMode="auto">
            <a:xfrm flipV="1">
              <a:off x="622" y="2784"/>
              <a:ext cx="816" cy="144"/>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76" name="Line 62"/>
            <p:cNvSpPr>
              <a:spLocks noChangeShapeType="1"/>
            </p:cNvSpPr>
            <p:nvPr/>
          </p:nvSpPr>
          <p:spPr bwMode="auto">
            <a:xfrm flipV="1">
              <a:off x="814" y="2784"/>
              <a:ext cx="1200" cy="144"/>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77" name="Line 63"/>
            <p:cNvSpPr>
              <a:spLocks noChangeShapeType="1"/>
            </p:cNvSpPr>
            <p:nvPr/>
          </p:nvSpPr>
          <p:spPr bwMode="auto">
            <a:xfrm>
              <a:off x="3694" y="2352"/>
              <a:ext cx="1296" cy="288"/>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78" name="Line 64"/>
            <p:cNvSpPr>
              <a:spLocks noChangeShapeType="1"/>
            </p:cNvSpPr>
            <p:nvPr/>
          </p:nvSpPr>
          <p:spPr bwMode="auto">
            <a:xfrm>
              <a:off x="3694" y="2640"/>
              <a:ext cx="1296" cy="144"/>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79" name="Line 65"/>
            <p:cNvSpPr>
              <a:spLocks noChangeShapeType="1"/>
            </p:cNvSpPr>
            <p:nvPr/>
          </p:nvSpPr>
          <p:spPr bwMode="auto">
            <a:xfrm>
              <a:off x="3406" y="2352"/>
              <a:ext cx="1440" cy="288"/>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480" name="Line 66"/>
            <p:cNvSpPr>
              <a:spLocks noChangeShapeType="1"/>
            </p:cNvSpPr>
            <p:nvPr/>
          </p:nvSpPr>
          <p:spPr bwMode="auto">
            <a:xfrm>
              <a:off x="3406" y="2640"/>
              <a:ext cx="1392" cy="144"/>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zh-TW" smtClean="0">
                <a:ea typeface="新細明體" pitchFamily="18" charset="-120"/>
              </a:rPr>
              <a:t>Filtering</a:t>
            </a:r>
          </a:p>
        </p:txBody>
      </p:sp>
      <p:sp>
        <p:nvSpPr>
          <p:cNvPr id="20483" name="Rectangle 3"/>
          <p:cNvSpPr>
            <a:spLocks noGrp="1" noChangeArrowheads="1"/>
          </p:cNvSpPr>
          <p:nvPr>
            <p:ph type="body" idx="1"/>
          </p:nvPr>
        </p:nvSpPr>
        <p:spPr/>
        <p:txBody>
          <a:bodyPr/>
          <a:lstStyle/>
          <a:p>
            <a:pPr eaLnBrk="1" hangingPunct="1"/>
            <a:endParaRPr lang="zh-TW" altLang="en-US" smtClean="0">
              <a:ea typeface="新細明體" pitchFamily="18" charset="-120"/>
            </a:endParaRP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919288"/>
            <a:ext cx="7542213" cy="1128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350" y="3424238"/>
            <a:ext cx="7575550" cy="171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zh-TW" smtClean="0">
                <a:ea typeface="新細明體" pitchFamily="18" charset="-120"/>
              </a:rPr>
              <a:t>Texture Mapping</a:t>
            </a:r>
          </a:p>
        </p:txBody>
      </p:sp>
      <p:pic>
        <p:nvPicPr>
          <p:cNvPr id="3075"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68300" y="1800225"/>
            <a:ext cx="3930650" cy="3600450"/>
          </a:xfrm>
          <a:noFill/>
        </p:spPr>
      </p:pic>
      <p:pic>
        <p:nvPicPr>
          <p:cNvPr id="3076" name="Picture 8"/>
          <p:cNvPicPr>
            <a:picLocks noChangeAspect="1" noChangeArrowheads="1"/>
          </p:cNvPicPr>
          <p:nvPr/>
        </p:nvPicPr>
        <p:blipFill>
          <a:blip r:embed="rId2" cstate="print">
            <a:clrChange>
              <a:clrFrom>
                <a:srgbClr val="E3AE32"/>
              </a:clrFrom>
              <a:clrTo>
                <a:srgbClr val="E3AE32">
                  <a:alpha val="0"/>
                </a:srgbClr>
              </a:clrTo>
            </a:clrChange>
            <a:extLst>
              <a:ext uri="{28A0092B-C50C-407E-A947-70E740481C1C}">
                <a14:useLocalDpi xmlns:a14="http://schemas.microsoft.com/office/drawing/2010/main" val="0"/>
              </a:ext>
            </a:extLst>
          </a:blip>
          <a:srcRect/>
          <a:stretch>
            <a:fillRect/>
          </a:stretch>
        </p:blipFill>
        <p:spPr bwMode="auto">
          <a:xfrm>
            <a:off x="4730750" y="1800225"/>
            <a:ext cx="3930650" cy="36004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Oval 13"/>
          <p:cNvSpPr>
            <a:spLocks noChangeArrowheads="1"/>
          </p:cNvSpPr>
          <p:nvPr/>
        </p:nvSpPr>
        <p:spPr bwMode="auto">
          <a:xfrm>
            <a:off x="4629150" y="1700213"/>
            <a:ext cx="200025" cy="200025"/>
          </a:xfrm>
          <a:prstGeom prst="ellipse">
            <a:avLst/>
          </a:prstGeom>
          <a:solidFill>
            <a:srgbClr val="FFFF99"/>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3078" name="Oval 14"/>
          <p:cNvSpPr>
            <a:spLocks noChangeArrowheads="1"/>
          </p:cNvSpPr>
          <p:nvPr/>
        </p:nvSpPr>
        <p:spPr bwMode="auto">
          <a:xfrm>
            <a:off x="8548688" y="1700213"/>
            <a:ext cx="200025" cy="200025"/>
          </a:xfrm>
          <a:prstGeom prst="ellipse">
            <a:avLst/>
          </a:prstGeom>
          <a:solidFill>
            <a:schemeClr val="hlink"/>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3079" name="Oval 15"/>
          <p:cNvSpPr>
            <a:spLocks noChangeArrowheads="1"/>
          </p:cNvSpPr>
          <p:nvPr/>
        </p:nvSpPr>
        <p:spPr bwMode="auto">
          <a:xfrm>
            <a:off x="4629150" y="5281613"/>
            <a:ext cx="200025" cy="200025"/>
          </a:xfrm>
          <a:prstGeom prst="ellipse">
            <a:avLst/>
          </a:prstGeom>
          <a:solidFill>
            <a:srgbClr val="CC00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3080" name="Oval 16"/>
          <p:cNvSpPr>
            <a:spLocks noChangeArrowheads="1"/>
          </p:cNvSpPr>
          <p:nvPr/>
        </p:nvSpPr>
        <p:spPr bwMode="auto">
          <a:xfrm>
            <a:off x="8548688" y="5281613"/>
            <a:ext cx="200025" cy="200025"/>
          </a:xfrm>
          <a:prstGeom prst="ellipse">
            <a:avLst/>
          </a:prstGeom>
          <a:solidFill>
            <a:srgbClr val="99CC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3081" name="Freeform 17"/>
          <p:cNvSpPr>
            <a:spLocks/>
          </p:cNvSpPr>
          <p:nvPr/>
        </p:nvSpPr>
        <p:spPr bwMode="auto">
          <a:xfrm>
            <a:off x="390525" y="5381625"/>
            <a:ext cx="4352925" cy="754063"/>
          </a:xfrm>
          <a:custGeom>
            <a:avLst/>
            <a:gdLst>
              <a:gd name="T0" fmla="*/ 0 w 2742"/>
              <a:gd name="T1" fmla="*/ 2147483647 h 475"/>
              <a:gd name="T2" fmla="*/ 2147483647 w 2742"/>
              <a:gd name="T3" fmla="*/ 2147483647 h 475"/>
              <a:gd name="T4" fmla="*/ 2147483647 w 2742"/>
              <a:gd name="T5" fmla="*/ 2147483647 h 475"/>
              <a:gd name="T6" fmla="*/ 2147483647 w 2742"/>
              <a:gd name="T7" fmla="*/ 2147483647 h 475"/>
              <a:gd name="T8" fmla="*/ 2147483647 w 2742"/>
              <a:gd name="T9" fmla="*/ 0 h 4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2" h="475">
                <a:moveTo>
                  <a:pt x="0" y="24"/>
                </a:moveTo>
                <a:cubicBezTo>
                  <a:pt x="91" y="73"/>
                  <a:pt x="325" y="243"/>
                  <a:pt x="546" y="318"/>
                </a:cubicBezTo>
                <a:cubicBezTo>
                  <a:pt x="767" y="393"/>
                  <a:pt x="1040" y="475"/>
                  <a:pt x="1326" y="474"/>
                </a:cubicBezTo>
                <a:cubicBezTo>
                  <a:pt x="1612" y="473"/>
                  <a:pt x="2026" y="391"/>
                  <a:pt x="2262" y="312"/>
                </a:cubicBezTo>
                <a:cubicBezTo>
                  <a:pt x="2498" y="233"/>
                  <a:pt x="2642" y="65"/>
                  <a:pt x="2742" y="0"/>
                </a:cubicBezTo>
              </a:path>
            </a:pathLst>
          </a:custGeom>
          <a:noFill/>
          <a:ln w="57150" cap="flat" cmpd="sng">
            <a:solidFill>
              <a:schemeClr val="tx1"/>
            </a:solidFill>
            <a:prstDash val="dash"/>
            <a:round/>
            <a:headEnd type="none" w="med" len="med"/>
            <a:tailEnd type="triangle" w="med" len="me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a:lstStyle/>
          <a:p>
            <a:endParaRPr lang="zh-TW" altLang="en-US"/>
          </a:p>
        </p:txBody>
      </p:sp>
      <p:sp>
        <p:nvSpPr>
          <p:cNvPr id="3082" name="Oval 9"/>
          <p:cNvSpPr>
            <a:spLocks noChangeArrowheads="1"/>
          </p:cNvSpPr>
          <p:nvPr/>
        </p:nvSpPr>
        <p:spPr bwMode="auto">
          <a:xfrm>
            <a:off x="271463" y="5281613"/>
            <a:ext cx="200025" cy="200025"/>
          </a:xfrm>
          <a:prstGeom prst="ellipse">
            <a:avLst/>
          </a:prstGeom>
          <a:solidFill>
            <a:srgbClr val="CC00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3083" name="Oval 10"/>
          <p:cNvSpPr>
            <a:spLocks noChangeArrowheads="1"/>
          </p:cNvSpPr>
          <p:nvPr/>
        </p:nvSpPr>
        <p:spPr bwMode="auto">
          <a:xfrm>
            <a:off x="4191000" y="5281613"/>
            <a:ext cx="200025" cy="200025"/>
          </a:xfrm>
          <a:prstGeom prst="ellipse">
            <a:avLst/>
          </a:prstGeom>
          <a:solidFill>
            <a:srgbClr val="99CC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3084" name="Oval 11"/>
          <p:cNvSpPr>
            <a:spLocks noChangeArrowheads="1"/>
          </p:cNvSpPr>
          <p:nvPr/>
        </p:nvSpPr>
        <p:spPr bwMode="auto">
          <a:xfrm>
            <a:off x="4191000" y="1700213"/>
            <a:ext cx="200025" cy="200025"/>
          </a:xfrm>
          <a:prstGeom prst="ellipse">
            <a:avLst/>
          </a:prstGeom>
          <a:solidFill>
            <a:schemeClr val="hlink"/>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3085" name="Oval 12"/>
          <p:cNvSpPr>
            <a:spLocks noChangeArrowheads="1"/>
          </p:cNvSpPr>
          <p:nvPr/>
        </p:nvSpPr>
        <p:spPr bwMode="auto">
          <a:xfrm>
            <a:off x="271463" y="1700213"/>
            <a:ext cx="200025" cy="200025"/>
          </a:xfrm>
          <a:prstGeom prst="ellipse">
            <a:avLst/>
          </a:prstGeom>
          <a:solidFill>
            <a:srgbClr val="FFFF99"/>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zh-TW" smtClean="0">
                <a:ea typeface="新細明體" pitchFamily="18" charset="-120"/>
              </a:rPr>
              <a:t>Filtering</a:t>
            </a:r>
          </a:p>
        </p:txBody>
      </p:sp>
      <p:sp>
        <p:nvSpPr>
          <p:cNvPr id="22531" name="Text Box 44"/>
          <p:cNvSpPr txBox="1">
            <a:spLocks noChangeArrowheads="1"/>
          </p:cNvSpPr>
          <p:nvPr/>
        </p:nvSpPr>
        <p:spPr bwMode="auto">
          <a:xfrm>
            <a:off x="2190750" y="4919663"/>
            <a:ext cx="2392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1800">
                <a:ea typeface="新細明體" pitchFamily="18" charset="-120"/>
              </a:rPr>
              <a:t>Mipmaps level</a:t>
            </a:r>
          </a:p>
        </p:txBody>
      </p:sp>
      <p:pic>
        <p:nvPicPr>
          <p:cNvPr id="22532"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2443163"/>
            <a:ext cx="43307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533" name="物件 3"/>
          <p:cNvGraphicFramePr>
            <a:graphicFrameLocks noChangeAspect="1"/>
          </p:cNvGraphicFramePr>
          <p:nvPr/>
        </p:nvGraphicFramePr>
        <p:xfrm>
          <a:off x="4229100" y="4884738"/>
          <a:ext cx="1555750" cy="401637"/>
        </p:xfrm>
        <a:graphic>
          <a:graphicData uri="http://schemas.openxmlformats.org/presentationml/2006/ole">
            <mc:AlternateContent xmlns:mc="http://schemas.openxmlformats.org/markup-compatibility/2006">
              <mc:Choice xmlns:v="urn:schemas-microsoft-com:vml" Requires="v">
                <p:oleObj spid="_x0000_s22539" name="方程式" r:id="rId4" imgW="787058" imgH="203112" progId="Equation.3">
                  <p:embed/>
                </p:oleObj>
              </mc:Choice>
              <mc:Fallback>
                <p:oleObj name="方程式" r:id="rId4" imgW="787058" imgH="203112" progId="Equation.3">
                  <p:embed/>
                  <p:pic>
                    <p:nvPicPr>
                      <p:cNvPr id="0" name="物件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4884738"/>
                        <a:ext cx="1555750"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457200" y="274638"/>
            <a:ext cx="8229600" cy="633412"/>
          </a:xfrm>
          <a:noFill/>
        </p:spPr>
        <p:txBody>
          <a:bodyPr/>
          <a:lstStyle/>
          <a:p>
            <a:pPr eaLnBrk="1" hangingPunct="1"/>
            <a:r>
              <a:rPr lang="en-US" altLang="zh-TW" smtClean="0">
                <a:ea typeface="新細明體" pitchFamily="18" charset="-120"/>
              </a:rPr>
              <a:t>EWA</a:t>
            </a:r>
          </a:p>
        </p:txBody>
      </p:sp>
      <p:sp>
        <p:nvSpPr>
          <p:cNvPr id="24579" name="Rectangle 5"/>
          <p:cNvSpPr>
            <a:spLocks noGrp="1" noChangeArrowheads="1"/>
          </p:cNvSpPr>
          <p:nvPr>
            <p:ph type="body" idx="1"/>
          </p:nvPr>
        </p:nvSpPr>
        <p:spPr>
          <a:xfrm>
            <a:off x="457200" y="1052513"/>
            <a:ext cx="8229600" cy="5472112"/>
          </a:xfrm>
          <a:noFill/>
        </p:spPr>
        <p:txBody>
          <a:bodyPr/>
          <a:lstStyle/>
          <a:p>
            <a:pPr eaLnBrk="1" hangingPunct="1"/>
            <a:r>
              <a:rPr lang="en-US" altLang="zh-TW" sz="2400" smtClean="0">
                <a:ea typeface="新細明體" pitchFamily="18" charset="-120"/>
              </a:rPr>
              <a:t>Elliptically weighted average filtering</a:t>
            </a:r>
          </a:p>
          <a:p>
            <a:pPr eaLnBrk="1" hangingPunct="1"/>
            <a:r>
              <a:rPr lang="en-US" altLang="zh-TW" sz="2400" smtClean="0">
                <a:ea typeface="新細明體" pitchFamily="18" charset="-120"/>
              </a:rPr>
              <a:t>The screen space </a:t>
            </a:r>
            <a:r>
              <a:rPr lang="en-US" altLang="zh-TW" sz="2400" smtClean="0">
                <a:solidFill>
                  <a:srgbClr val="FF0000"/>
                </a:solidFill>
                <a:ea typeface="新細明體" pitchFamily="18" charset="-120"/>
              </a:rPr>
              <a:t>partial derivatives </a:t>
            </a:r>
            <a:r>
              <a:rPr lang="en-US" altLang="zh-TW" sz="2400" smtClean="0">
                <a:ea typeface="新細明體" pitchFamily="18" charset="-120"/>
              </a:rPr>
              <a:t>of the texture coordinates define the axes of the ellipse(X, Y axes project to texture space)</a:t>
            </a:r>
          </a:p>
          <a:p>
            <a:pPr eaLnBrk="1" hangingPunct="1">
              <a:buFontTx/>
              <a:buNone/>
            </a:pPr>
            <a:endParaRPr lang="zh-TW" altLang="en-US" sz="2400" smtClean="0">
              <a:solidFill>
                <a:srgbClr val="FF0000"/>
              </a:solidFill>
              <a:ea typeface="新細明體" pitchFamily="18" charset="-120"/>
            </a:endParaRPr>
          </a:p>
        </p:txBody>
      </p:sp>
      <p:pic>
        <p:nvPicPr>
          <p:cNvPr id="2458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38" y="2743200"/>
            <a:ext cx="5130800" cy="3619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文字方塊 1"/>
          <p:cNvSpPr txBox="1">
            <a:spLocks noChangeArrowheads="1"/>
          </p:cNvSpPr>
          <p:nvPr/>
        </p:nvSpPr>
        <p:spPr bwMode="auto">
          <a:xfrm>
            <a:off x="3979863" y="3579813"/>
            <a:ext cx="35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zh-TW" sz="1800">
                <a:ea typeface="新細明體" pitchFamily="18" charset="-120"/>
              </a:rPr>
              <a:t>X</a:t>
            </a:r>
            <a:endParaRPr lang="zh-TW" altLang="en-US" sz="1800">
              <a:ea typeface="新細明體" pitchFamily="18" charset="-120"/>
            </a:endParaRPr>
          </a:p>
        </p:txBody>
      </p:sp>
      <p:sp>
        <p:nvSpPr>
          <p:cNvPr id="24582" name="文字方塊 5"/>
          <p:cNvSpPr txBox="1">
            <a:spLocks noChangeArrowheads="1"/>
          </p:cNvSpPr>
          <p:nvPr/>
        </p:nvSpPr>
        <p:spPr bwMode="auto">
          <a:xfrm>
            <a:off x="5284788" y="4886325"/>
            <a:ext cx="352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zh-TW" sz="1800">
                <a:ea typeface="新細明體" pitchFamily="18" charset="-120"/>
              </a:rPr>
              <a:t>Y</a:t>
            </a:r>
            <a:endParaRPr lang="zh-TW" altLang="en-US" sz="1800">
              <a:ea typeface="新細明體" pitchFamily="18" charset="-12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a:xfrm>
            <a:off x="457200" y="274638"/>
            <a:ext cx="8229600" cy="633412"/>
          </a:xfrm>
          <a:noFill/>
        </p:spPr>
        <p:txBody>
          <a:bodyPr/>
          <a:lstStyle/>
          <a:p>
            <a:pPr eaLnBrk="1" hangingPunct="1"/>
            <a:r>
              <a:rPr lang="en-US" altLang="zh-TW" smtClean="0">
                <a:ea typeface="新細明體" pitchFamily="18" charset="-120"/>
              </a:rPr>
              <a:t>EWA</a:t>
            </a:r>
          </a:p>
        </p:txBody>
      </p:sp>
      <p:pic>
        <p:nvPicPr>
          <p:cNvPr id="256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71628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Rectangle 6"/>
          <p:cNvSpPr>
            <a:spLocks noChangeArrowheads="1"/>
          </p:cNvSpPr>
          <p:nvPr/>
        </p:nvSpPr>
        <p:spPr bwMode="auto">
          <a:xfrm>
            <a:off x="1143000" y="2328863"/>
            <a:ext cx="3810000" cy="87153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pic>
        <p:nvPicPr>
          <p:cNvPr id="256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733800"/>
            <a:ext cx="4114800" cy="290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 Box 8"/>
          <p:cNvSpPr txBox="1">
            <a:spLocks noChangeArrowheads="1"/>
          </p:cNvSpPr>
          <p:nvPr/>
        </p:nvSpPr>
        <p:spPr bwMode="auto">
          <a:xfrm>
            <a:off x="4267200" y="5029200"/>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l">
              <a:spcBef>
                <a:spcPct val="50000"/>
              </a:spcBef>
            </a:pPr>
            <a:r>
              <a:rPr kumimoji="1" lang="en-US" altLang="zh-TW" sz="1800">
                <a:ea typeface="新細明體" pitchFamily="18" charset="-120"/>
              </a:rPr>
              <a:t>Level = nLevels – 1 + Log2(</a:t>
            </a:r>
            <a:r>
              <a:rPr kumimoji="1" lang="en-US" altLang="zh-TW" sz="1800">
                <a:solidFill>
                  <a:srgbClr val="FF0000"/>
                </a:solidFill>
                <a:ea typeface="新細明體" pitchFamily="18" charset="-120"/>
              </a:rPr>
              <a:t>minorLength</a:t>
            </a:r>
            <a:r>
              <a:rPr kumimoji="1" lang="en-US" altLang="zh-TW" sz="1800">
                <a:ea typeface="新細明體" pitchFamily="18" charset="-120"/>
              </a:rPr>
              <a:t>)</a:t>
            </a:r>
          </a:p>
        </p:txBody>
      </p:sp>
      <p:graphicFrame>
        <p:nvGraphicFramePr>
          <p:cNvPr id="25607" name="Object 9"/>
          <p:cNvGraphicFramePr>
            <a:graphicFrameLocks noChangeAspect="1"/>
          </p:cNvGraphicFramePr>
          <p:nvPr/>
        </p:nvGraphicFramePr>
        <p:xfrm>
          <a:off x="4038600" y="5867400"/>
          <a:ext cx="838200" cy="565150"/>
        </p:xfrm>
        <a:graphic>
          <a:graphicData uri="http://schemas.openxmlformats.org/presentationml/2006/ole">
            <mc:AlternateContent xmlns:mc="http://schemas.openxmlformats.org/markup-compatibility/2006">
              <mc:Choice xmlns:v="urn:schemas-microsoft-com:vml" Requires="v">
                <p:oleObj spid="_x0000_s25627" name="方程式" r:id="rId5" imgW="563988" imgH="373343" progId="Equation.3">
                  <p:embed/>
                </p:oleObj>
              </mc:Choice>
              <mc:Fallback>
                <p:oleObj name="方程式" r:id="rId5" imgW="563988" imgH="373343"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5867400"/>
                        <a:ext cx="8382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608" name="Object 10"/>
          <p:cNvGraphicFramePr>
            <a:graphicFrameLocks noChangeAspect="1"/>
          </p:cNvGraphicFramePr>
          <p:nvPr/>
        </p:nvGraphicFramePr>
        <p:xfrm>
          <a:off x="2438400" y="3894138"/>
          <a:ext cx="838200" cy="601662"/>
        </p:xfrm>
        <a:graphic>
          <a:graphicData uri="http://schemas.openxmlformats.org/presentationml/2006/ole">
            <mc:AlternateContent xmlns:mc="http://schemas.openxmlformats.org/markup-compatibility/2006">
              <mc:Choice xmlns:v="urn:schemas-microsoft-com:vml" Requires="v">
                <p:oleObj spid="_x0000_s25628" name="方程式" r:id="rId7" imgW="563988" imgH="396282" progId="Equation.3">
                  <p:embed/>
                </p:oleObj>
              </mc:Choice>
              <mc:Fallback>
                <p:oleObj name="方程式" r:id="rId7" imgW="563988" imgH="396282"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894138"/>
                        <a:ext cx="838200"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5609" name="Group 11"/>
          <p:cNvGrpSpPr>
            <a:grpSpLocks/>
          </p:cNvGrpSpPr>
          <p:nvPr/>
        </p:nvGrpSpPr>
        <p:grpSpPr bwMode="auto">
          <a:xfrm>
            <a:off x="5676900" y="2767013"/>
            <a:ext cx="2971800" cy="1728787"/>
            <a:chOff x="3408" y="1488"/>
            <a:chExt cx="1872" cy="1089"/>
          </a:xfrm>
        </p:grpSpPr>
        <p:sp>
          <p:nvSpPr>
            <p:cNvPr id="25611" name="Oval 12"/>
            <p:cNvSpPr>
              <a:spLocks noChangeArrowheads="1"/>
            </p:cNvSpPr>
            <p:nvPr/>
          </p:nvSpPr>
          <p:spPr bwMode="auto">
            <a:xfrm rot="1593062">
              <a:off x="3408" y="1824"/>
              <a:ext cx="1872" cy="43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25612" name="Rectangle 13"/>
            <p:cNvSpPr>
              <a:spLocks noChangeArrowheads="1"/>
            </p:cNvSpPr>
            <p:nvPr/>
          </p:nvSpPr>
          <p:spPr bwMode="auto">
            <a:xfrm rot="1597099">
              <a:off x="4150" y="1833"/>
              <a:ext cx="384" cy="406"/>
            </a:xfrm>
            <a:prstGeom prst="rect">
              <a:avLst/>
            </a:prstGeom>
            <a:solidFill>
              <a:schemeClr val="folHlink">
                <a:alpha val="50195"/>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25613" name="Rectangle 14"/>
            <p:cNvSpPr>
              <a:spLocks noChangeArrowheads="1"/>
            </p:cNvSpPr>
            <p:nvPr/>
          </p:nvSpPr>
          <p:spPr bwMode="auto">
            <a:xfrm rot="1597099">
              <a:off x="3810" y="1662"/>
              <a:ext cx="384" cy="406"/>
            </a:xfrm>
            <a:prstGeom prst="rect">
              <a:avLst/>
            </a:prstGeom>
            <a:solidFill>
              <a:schemeClr val="folHlink">
                <a:alpha val="50195"/>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25614" name="Rectangle 15"/>
            <p:cNvSpPr>
              <a:spLocks noChangeArrowheads="1"/>
            </p:cNvSpPr>
            <p:nvPr/>
          </p:nvSpPr>
          <p:spPr bwMode="auto">
            <a:xfrm rot="1597099">
              <a:off x="4482" y="1998"/>
              <a:ext cx="384" cy="406"/>
            </a:xfrm>
            <a:prstGeom prst="rect">
              <a:avLst/>
            </a:prstGeom>
            <a:solidFill>
              <a:schemeClr val="folHlink">
                <a:alpha val="50195"/>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25615" name="Rectangle 16"/>
            <p:cNvSpPr>
              <a:spLocks noChangeArrowheads="1"/>
            </p:cNvSpPr>
            <p:nvPr/>
          </p:nvSpPr>
          <p:spPr bwMode="auto">
            <a:xfrm rot="1597099">
              <a:off x="3474" y="1488"/>
              <a:ext cx="384" cy="406"/>
            </a:xfrm>
            <a:prstGeom prst="rect">
              <a:avLst/>
            </a:prstGeom>
            <a:solidFill>
              <a:schemeClr val="folHlink">
                <a:alpha val="50195"/>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25616" name="Rectangle 17"/>
            <p:cNvSpPr>
              <a:spLocks noChangeArrowheads="1"/>
            </p:cNvSpPr>
            <p:nvPr/>
          </p:nvSpPr>
          <p:spPr bwMode="auto">
            <a:xfrm rot="1597099">
              <a:off x="4818" y="2171"/>
              <a:ext cx="384" cy="406"/>
            </a:xfrm>
            <a:prstGeom prst="rect">
              <a:avLst/>
            </a:prstGeom>
            <a:solidFill>
              <a:schemeClr val="folHlink">
                <a:alpha val="50195"/>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grpSp>
      <p:sp>
        <p:nvSpPr>
          <p:cNvPr id="25610" name="Line 18"/>
          <p:cNvSpPr>
            <a:spLocks noChangeShapeType="1"/>
          </p:cNvSpPr>
          <p:nvPr/>
        </p:nvSpPr>
        <p:spPr bwMode="auto">
          <a:xfrm>
            <a:off x="4813300" y="2781300"/>
            <a:ext cx="893763" cy="29845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457200" y="274638"/>
            <a:ext cx="8229600" cy="633412"/>
          </a:xfrm>
          <a:noFill/>
        </p:spPr>
        <p:txBody>
          <a:bodyPr/>
          <a:lstStyle/>
          <a:p>
            <a:pPr eaLnBrk="1" hangingPunct="1"/>
            <a:r>
              <a:rPr lang="en-US" altLang="zh-TW" smtClean="0">
                <a:ea typeface="新細明體" pitchFamily="18" charset="-120"/>
              </a:rPr>
              <a:t>Mipmaps</a:t>
            </a:r>
          </a:p>
        </p:txBody>
      </p:sp>
      <p:pic>
        <p:nvPicPr>
          <p:cNvPr id="26627" name="Picture 5" descr="11F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95758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6"/>
          <p:cNvSpPr txBox="1">
            <a:spLocks noChangeArrowheads="1"/>
          </p:cNvSpPr>
          <p:nvPr/>
        </p:nvSpPr>
        <p:spPr bwMode="auto">
          <a:xfrm>
            <a:off x="1503363" y="5949950"/>
            <a:ext cx="14843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l"/>
            <a:r>
              <a:rPr kumimoji="1" lang="en-US" altLang="zh-TW" sz="2800">
                <a:latin typeface="Trebuchet MS" pitchFamily="34" charset="0"/>
                <a:ea typeface="新細明體" pitchFamily="18" charset="-120"/>
              </a:rPr>
              <a:t>trilinear</a:t>
            </a:r>
          </a:p>
        </p:txBody>
      </p:sp>
      <p:sp>
        <p:nvSpPr>
          <p:cNvPr id="26629" name="Text Box 7"/>
          <p:cNvSpPr txBox="1">
            <a:spLocks noChangeArrowheads="1"/>
          </p:cNvSpPr>
          <p:nvPr/>
        </p:nvSpPr>
        <p:spPr bwMode="auto">
          <a:xfrm>
            <a:off x="6205538" y="5949950"/>
            <a:ext cx="887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l"/>
            <a:r>
              <a:rPr kumimoji="1" lang="en-US" altLang="zh-TW" sz="2800">
                <a:latin typeface="Trebuchet MS" pitchFamily="34" charset="0"/>
                <a:ea typeface="新細明體" pitchFamily="18" charset="-120"/>
              </a:rPr>
              <a:t>EWA</a:t>
            </a:r>
          </a:p>
        </p:txBody>
      </p:sp>
      <p:sp>
        <p:nvSpPr>
          <p:cNvPr id="26630" name="橢圓 1"/>
          <p:cNvSpPr>
            <a:spLocks noChangeArrowheads="1"/>
          </p:cNvSpPr>
          <p:nvPr/>
        </p:nvSpPr>
        <p:spPr bwMode="auto">
          <a:xfrm rot="1639038">
            <a:off x="3190875" y="3184525"/>
            <a:ext cx="965200" cy="1576388"/>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ea typeface="新細明體" pitchFamily="18" charset="-120"/>
            </a:endParaRPr>
          </a:p>
        </p:txBody>
      </p:sp>
      <p:sp>
        <p:nvSpPr>
          <p:cNvPr id="26631" name="橢圓 6"/>
          <p:cNvSpPr>
            <a:spLocks noChangeArrowheads="1"/>
          </p:cNvSpPr>
          <p:nvPr/>
        </p:nvSpPr>
        <p:spPr bwMode="auto">
          <a:xfrm rot="1639038">
            <a:off x="7400925" y="3184525"/>
            <a:ext cx="965200" cy="1576388"/>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ea typeface="新細明體" pitchFamily="18" charset="-12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77"/>
          <p:cNvSpPr>
            <a:spLocks noGrp="1" noChangeArrowheads="1"/>
          </p:cNvSpPr>
          <p:nvPr>
            <p:ph type="title"/>
          </p:nvPr>
        </p:nvSpPr>
        <p:spPr>
          <a:xfrm>
            <a:off x="279400" y="295275"/>
            <a:ext cx="7435850" cy="1384300"/>
          </a:xfrm>
          <a:noFill/>
        </p:spPr>
        <p:txBody>
          <a:bodyPr lIns="90488" tIns="44450" rIns="90488" bIns="44450"/>
          <a:lstStyle/>
          <a:p>
            <a:pPr eaLnBrk="1" hangingPunct="1"/>
            <a:r>
              <a:rPr lang="en-US" altLang="zh-TW" smtClean="0">
                <a:ea typeface="新細明體" pitchFamily="18" charset="-120"/>
              </a:rPr>
              <a:t>Wrapping Mode</a:t>
            </a:r>
          </a:p>
        </p:txBody>
      </p:sp>
      <p:sp>
        <p:nvSpPr>
          <p:cNvPr id="27651" name="Rectangle 378"/>
          <p:cNvSpPr>
            <a:spLocks noGrp="1" noChangeArrowheads="1"/>
          </p:cNvSpPr>
          <p:nvPr>
            <p:ph type="body" idx="1"/>
          </p:nvPr>
        </p:nvSpPr>
        <p:spPr>
          <a:xfrm>
            <a:off x="636588" y="1801813"/>
            <a:ext cx="7810500" cy="2044700"/>
          </a:xfrm>
          <a:noFill/>
        </p:spPr>
        <p:txBody>
          <a:bodyPr lIns="90488" tIns="44450" rIns="90488" bIns="44450"/>
          <a:lstStyle/>
          <a:p>
            <a:pPr eaLnBrk="1" hangingPunct="1"/>
            <a:r>
              <a:rPr lang="en-US" altLang="zh-TW" sz="2400" smtClean="0">
                <a:ea typeface="新細明體" pitchFamily="18" charset="-120"/>
              </a:rPr>
              <a:t>Example:</a:t>
            </a:r>
          </a:p>
          <a:p>
            <a:pPr lvl="1" eaLnBrk="1" hangingPunct="1"/>
            <a:r>
              <a:rPr lang="en-US" altLang="zh-TW" sz="2400" b="1" smtClean="0">
                <a:ea typeface="新細明體" pitchFamily="18" charset="-120"/>
              </a:rPr>
              <a:t>glTexParameteri( GL_TEXTURE_2D, </a:t>
            </a:r>
            <a:br>
              <a:rPr lang="en-US" altLang="zh-TW" sz="2400" b="1" smtClean="0">
                <a:ea typeface="新細明體" pitchFamily="18" charset="-120"/>
              </a:rPr>
            </a:br>
            <a:r>
              <a:rPr lang="en-US" altLang="zh-TW" sz="2400" b="1" smtClean="0">
                <a:ea typeface="新細明體" pitchFamily="18" charset="-120"/>
              </a:rPr>
              <a:t>   GL_TEXTURE_WRAP_S, GL_CLAMP )</a:t>
            </a:r>
            <a:endParaRPr lang="en-US" altLang="zh-TW" sz="2400" b="1" i="1" smtClean="0">
              <a:ea typeface="新細明體" pitchFamily="18" charset="-120"/>
            </a:endParaRPr>
          </a:p>
          <a:p>
            <a:pPr lvl="1" eaLnBrk="1" hangingPunct="1"/>
            <a:r>
              <a:rPr lang="en-US" altLang="zh-TW" sz="2400" b="1" smtClean="0">
                <a:ea typeface="新細明體" pitchFamily="18" charset="-120"/>
              </a:rPr>
              <a:t>glTexParameteri( GL_TEXTURE_2D, </a:t>
            </a:r>
            <a:br>
              <a:rPr lang="en-US" altLang="zh-TW" sz="2400" b="1" smtClean="0">
                <a:ea typeface="新細明體" pitchFamily="18" charset="-120"/>
              </a:rPr>
            </a:br>
            <a:r>
              <a:rPr lang="en-US" altLang="zh-TW" sz="2400" b="1" smtClean="0">
                <a:ea typeface="新細明體" pitchFamily="18" charset="-120"/>
              </a:rPr>
              <a:t>   GL_TEXTURE_WRAP_T, GL_REPEAT )</a:t>
            </a:r>
          </a:p>
        </p:txBody>
      </p:sp>
      <p:grpSp>
        <p:nvGrpSpPr>
          <p:cNvPr id="27652" name="Group 379"/>
          <p:cNvGrpSpPr>
            <a:grpSpLocks/>
          </p:cNvGrpSpPr>
          <p:nvPr/>
        </p:nvGrpSpPr>
        <p:grpSpPr bwMode="auto">
          <a:xfrm>
            <a:off x="1649413" y="4178300"/>
            <a:ext cx="5119687" cy="1989138"/>
            <a:chOff x="1018" y="2717"/>
            <a:chExt cx="3225" cy="1253"/>
          </a:xfrm>
        </p:grpSpPr>
        <p:grpSp>
          <p:nvGrpSpPr>
            <p:cNvPr id="27653" name="Group 380"/>
            <p:cNvGrpSpPr>
              <a:grpSpLocks/>
            </p:cNvGrpSpPr>
            <p:nvPr/>
          </p:nvGrpSpPr>
          <p:grpSpPr bwMode="auto">
            <a:xfrm>
              <a:off x="1018" y="2717"/>
              <a:ext cx="864" cy="1205"/>
              <a:chOff x="771" y="2611"/>
              <a:chExt cx="864" cy="1205"/>
            </a:xfrm>
          </p:grpSpPr>
          <p:sp>
            <p:nvSpPr>
              <p:cNvPr id="27660" name="Rectangle 381"/>
              <p:cNvSpPr>
                <a:spLocks noChangeArrowheads="1"/>
              </p:cNvSpPr>
              <p:nvPr/>
            </p:nvSpPr>
            <p:spPr bwMode="auto">
              <a:xfrm>
                <a:off x="872" y="3566"/>
                <a:ext cx="55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zh-TW" sz="2000">
                    <a:latin typeface="Times New Roman" pitchFamily="18" charset="0"/>
                    <a:ea typeface="新細明體" pitchFamily="18" charset="-120"/>
                  </a:rPr>
                  <a:t>texture</a:t>
                </a:r>
              </a:p>
            </p:txBody>
          </p:sp>
          <p:sp>
            <p:nvSpPr>
              <p:cNvPr id="27661" name="Line 382"/>
              <p:cNvSpPr>
                <a:spLocks noChangeShapeType="1"/>
              </p:cNvSpPr>
              <p:nvPr/>
            </p:nvSpPr>
            <p:spPr bwMode="auto">
              <a:xfrm>
                <a:off x="925" y="3379"/>
                <a:ext cx="480"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7662" name="Line 383"/>
              <p:cNvSpPr>
                <a:spLocks noChangeShapeType="1"/>
              </p:cNvSpPr>
              <p:nvPr/>
            </p:nvSpPr>
            <p:spPr bwMode="auto">
              <a:xfrm flipV="1">
                <a:off x="851" y="2899"/>
                <a:ext cx="0" cy="432"/>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7663" name="Rectangle 384"/>
              <p:cNvSpPr>
                <a:spLocks noChangeArrowheads="1"/>
              </p:cNvSpPr>
              <p:nvPr/>
            </p:nvSpPr>
            <p:spPr bwMode="auto">
              <a:xfrm>
                <a:off x="1443" y="3254"/>
                <a:ext cx="1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zh-TW" sz="2000">
                    <a:latin typeface="Times New Roman" pitchFamily="18" charset="0"/>
                    <a:ea typeface="新細明體" pitchFamily="18" charset="-120"/>
                  </a:rPr>
                  <a:t>s</a:t>
                </a:r>
              </a:p>
            </p:txBody>
          </p:sp>
          <p:sp>
            <p:nvSpPr>
              <p:cNvPr id="27664" name="Rectangle 385"/>
              <p:cNvSpPr>
                <a:spLocks noChangeArrowheads="1"/>
              </p:cNvSpPr>
              <p:nvPr/>
            </p:nvSpPr>
            <p:spPr bwMode="auto">
              <a:xfrm>
                <a:off x="771" y="2630"/>
                <a:ext cx="1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zh-TW" sz="2000">
                    <a:latin typeface="Times New Roman" pitchFamily="18" charset="0"/>
                    <a:ea typeface="新細明體" pitchFamily="18" charset="-120"/>
                  </a:rPr>
                  <a:t>t</a:t>
                </a:r>
              </a:p>
            </p:txBody>
          </p:sp>
          <p:pic>
            <p:nvPicPr>
              <p:cNvPr id="27665" name="Picture 386" descr="tex1x1"/>
              <p:cNvPicPr>
                <a:picLocks noChangeAspect="1" noChangeArrowheads="1"/>
              </p:cNvPicPr>
              <p:nvPr/>
            </p:nvPicPr>
            <p:blipFill>
              <a:blip r:embed="rId2" cstate="print">
                <a:extLst>
                  <a:ext uri="{28A0092B-C50C-407E-A947-70E740481C1C}">
                    <a14:useLocalDpi xmlns:a14="http://schemas.microsoft.com/office/drawing/2010/main" val="0"/>
                  </a:ext>
                </a:extLst>
              </a:blip>
              <a:srcRect l="21428" t="21428" r="21429" b="21429"/>
              <a:stretch>
                <a:fillRect/>
              </a:stretch>
            </p:blipFill>
            <p:spPr bwMode="auto">
              <a:xfrm>
                <a:off x="915" y="2611"/>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4" name="Group 387"/>
            <p:cNvGrpSpPr>
              <a:grpSpLocks/>
            </p:cNvGrpSpPr>
            <p:nvPr/>
          </p:nvGrpSpPr>
          <p:grpSpPr bwMode="auto">
            <a:xfrm>
              <a:off x="3281" y="2717"/>
              <a:ext cx="962" cy="1253"/>
              <a:chOff x="3752" y="2659"/>
              <a:chExt cx="962" cy="1253"/>
            </a:xfrm>
          </p:grpSpPr>
          <p:sp>
            <p:nvSpPr>
              <p:cNvPr id="27658" name="Rectangle 388"/>
              <p:cNvSpPr>
                <a:spLocks noChangeArrowheads="1"/>
              </p:cNvSpPr>
              <p:nvPr/>
            </p:nvSpPr>
            <p:spPr bwMode="auto">
              <a:xfrm>
                <a:off x="3752" y="3470"/>
                <a:ext cx="96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zh-TW" sz="2000">
                    <a:latin typeface="Times New Roman" pitchFamily="18" charset="0"/>
                    <a:ea typeface="新細明體" pitchFamily="18" charset="-120"/>
                  </a:rPr>
                  <a:t>GL_CLAMP</a:t>
                </a:r>
              </a:p>
              <a:p>
                <a:pPr eaLnBrk="0" hangingPunct="0"/>
                <a:r>
                  <a:rPr lang="en-US" altLang="zh-TW" sz="2000">
                    <a:latin typeface="Times New Roman" pitchFamily="18" charset="0"/>
                    <a:ea typeface="新細明體" pitchFamily="18" charset="-120"/>
                  </a:rPr>
                  <a:t>wrapping</a:t>
                </a:r>
              </a:p>
            </p:txBody>
          </p:sp>
          <p:pic>
            <p:nvPicPr>
              <p:cNvPr id="27659" name="Picture 389" descr="tex2x2c"/>
              <p:cNvPicPr>
                <a:picLocks noChangeAspect="1" noChangeArrowheads="1"/>
              </p:cNvPicPr>
              <p:nvPr/>
            </p:nvPicPr>
            <p:blipFill>
              <a:blip r:embed="rId3">
                <a:extLst>
                  <a:ext uri="{28A0092B-C50C-407E-A947-70E740481C1C}">
                    <a14:useLocalDpi xmlns:a14="http://schemas.microsoft.com/office/drawing/2010/main" val="0"/>
                  </a:ext>
                </a:extLst>
              </a:blip>
              <a:srcRect l="23599" t="23599" r="23601" b="23601"/>
              <a:stretch>
                <a:fillRect/>
              </a:stretch>
            </p:blipFill>
            <p:spPr bwMode="auto">
              <a:xfrm>
                <a:off x="3843" y="2659"/>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5" name="Group 390"/>
            <p:cNvGrpSpPr>
              <a:grpSpLocks/>
            </p:cNvGrpSpPr>
            <p:nvPr/>
          </p:nvGrpSpPr>
          <p:grpSpPr bwMode="auto">
            <a:xfrm>
              <a:off x="2073" y="2717"/>
              <a:ext cx="1016" cy="1253"/>
              <a:chOff x="2150" y="2659"/>
              <a:chExt cx="1016" cy="1253"/>
            </a:xfrm>
          </p:grpSpPr>
          <p:sp>
            <p:nvSpPr>
              <p:cNvPr id="27656" name="Rectangle 391"/>
              <p:cNvSpPr>
                <a:spLocks noChangeArrowheads="1"/>
              </p:cNvSpPr>
              <p:nvPr/>
            </p:nvSpPr>
            <p:spPr bwMode="auto">
              <a:xfrm>
                <a:off x="2150" y="3470"/>
                <a:ext cx="101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zh-TW" sz="2000">
                    <a:latin typeface="Times New Roman" pitchFamily="18" charset="0"/>
                    <a:ea typeface="新細明體" pitchFamily="18" charset="-120"/>
                  </a:rPr>
                  <a:t>GL_REPEAT</a:t>
                </a:r>
              </a:p>
              <a:p>
                <a:pPr eaLnBrk="0" hangingPunct="0"/>
                <a:r>
                  <a:rPr lang="en-US" altLang="zh-TW" sz="2000">
                    <a:latin typeface="Times New Roman" pitchFamily="18" charset="0"/>
                    <a:ea typeface="新細明體" pitchFamily="18" charset="-120"/>
                  </a:rPr>
                  <a:t>wrapping</a:t>
                </a:r>
              </a:p>
            </p:txBody>
          </p:sp>
          <p:pic>
            <p:nvPicPr>
              <p:cNvPr id="27657" name="Picture 392" descr="tex2x2r"/>
              <p:cNvPicPr>
                <a:picLocks noChangeAspect="1" noChangeArrowheads="1"/>
              </p:cNvPicPr>
              <p:nvPr/>
            </p:nvPicPr>
            <p:blipFill>
              <a:blip r:embed="rId4">
                <a:extLst>
                  <a:ext uri="{28A0092B-C50C-407E-A947-70E740481C1C}">
                    <a14:useLocalDpi xmlns:a14="http://schemas.microsoft.com/office/drawing/2010/main" val="0"/>
                  </a:ext>
                </a:extLst>
              </a:blip>
              <a:srcRect l="24001" t="24001" r="23199" b="23199"/>
              <a:stretch>
                <a:fillRect/>
              </a:stretch>
            </p:blipFill>
            <p:spPr bwMode="auto">
              <a:xfrm>
                <a:off x="2307" y="2659"/>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p:cNvSpPr>
          <p:nvPr>
            <p:ph type="title"/>
          </p:nvPr>
        </p:nvSpPr>
        <p:spPr>
          <a:noFill/>
        </p:spPr>
        <p:txBody>
          <a:bodyPr/>
          <a:lstStyle/>
          <a:p>
            <a:pPr eaLnBrk="1" hangingPunct="1"/>
            <a:r>
              <a:rPr lang="en-US" altLang="zh-TW" smtClean="0">
                <a:ea typeface="新細明體" pitchFamily="18" charset="-120"/>
              </a:rPr>
              <a:t>Texture Functions</a:t>
            </a:r>
          </a:p>
        </p:txBody>
      </p:sp>
      <p:sp>
        <p:nvSpPr>
          <p:cNvPr id="140293" name="Rectangle 5"/>
          <p:cNvSpPr>
            <a:spLocks noGrp="1"/>
          </p:cNvSpPr>
          <p:nvPr>
            <p:ph type="body" idx="1"/>
          </p:nvPr>
        </p:nvSpPr>
        <p:spPr>
          <a:noFill/>
        </p:spPr>
        <p:txBody>
          <a:bodyPr/>
          <a:lstStyle/>
          <a:p>
            <a:pPr eaLnBrk="1" hangingPunct="1"/>
            <a:r>
              <a:rPr lang="en-US" altLang="zh-TW" sz="1600" smtClean="0">
                <a:ea typeface="新細明體" pitchFamily="18" charset="-120"/>
              </a:rPr>
              <a:t>You can specify how the texture-map colors are used to modify the pixel colors</a:t>
            </a:r>
          </a:p>
          <a:p>
            <a:pPr lvl="1" eaLnBrk="1" hangingPunct="1"/>
            <a:r>
              <a:rPr lang="en-US" altLang="zh-TW" sz="1600" b="1" smtClean="0">
                <a:solidFill>
                  <a:srgbClr val="FF0000"/>
                </a:solidFill>
                <a:ea typeface="新細明體" pitchFamily="18" charset="-120"/>
              </a:rPr>
              <a:t>glTexEnvi(GL_TEXTURE_ENV,GL_TEXTURE_ENV_MODE, mode);</a:t>
            </a:r>
          </a:p>
          <a:p>
            <a:pPr lvl="1" eaLnBrk="1" hangingPunct="1"/>
            <a:r>
              <a:rPr lang="en-US" altLang="zh-TW" sz="1600" b="1" smtClean="0">
                <a:ea typeface="新細明體" pitchFamily="18" charset="-120"/>
              </a:rPr>
              <a:t>mode</a:t>
            </a:r>
            <a:r>
              <a:rPr lang="en-US" altLang="zh-TW" sz="1600" smtClean="0">
                <a:ea typeface="新細明體" pitchFamily="18" charset="-120"/>
              </a:rPr>
              <a:t> values:</a:t>
            </a:r>
          </a:p>
          <a:p>
            <a:pPr lvl="2" eaLnBrk="1" hangingPunct="1"/>
            <a:r>
              <a:rPr lang="en-US" altLang="zh-TW" sz="1600" smtClean="0">
                <a:solidFill>
                  <a:srgbClr val="FF0000"/>
                </a:solidFill>
                <a:ea typeface="新細明體" pitchFamily="18" charset="-120"/>
              </a:rPr>
              <a:t>GL_REPLACE</a:t>
            </a:r>
            <a:r>
              <a:rPr lang="en-US" altLang="zh-TW" sz="1600" smtClean="0">
                <a:ea typeface="新細明體" pitchFamily="18" charset="-120"/>
              </a:rPr>
              <a:t>: replace pixel color with texture color </a:t>
            </a:r>
          </a:p>
          <a:p>
            <a:pPr lvl="2" eaLnBrk="1" hangingPunct="1"/>
            <a:r>
              <a:rPr lang="en-US" altLang="zh-TW" sz="1600" smtClean="0">
                <a:solidFill>
                  <a:srgbClr val="FF0000"/>
                </a:solidFill>
                <a:ea typeface="新細明體" pitchFamily="18" charset="-120"/>
              </a:rPr>
              <a:t>GL_DECAL</a:t>
            </a:r>
            <a:r>
              <a:rPr lang="en-US" altLang="zh-TW" sz="1600" smtClean="0">
                <a:ea typeface="新細明體" pitchFamily="18" charset="-120"/>
              </a:rPr>
              <a:t>: replace pixel color with texture color for GL_RGB texture</a:t>
            </a:r>
          </a:p>
          <a:p>
            <a:pPr lvl="2" eaLnBrk="1" hangingPunct="1"/>
            <a:r>
              <a:rPr lang="en-US" altLang="zh-TW" sz="1600" smtClean="0">
                <a:solidFill>
                  <a:srgbClr val="FF0000"/>
                </a:solidFill>
                <a:ea typeface="新細明體" pitchFamily="18" charset="-120"/>
              </a:rPr>
              <a:t>GL_BLEND</a:t>
            </a:r>
            <a:r>
              <a:rPr lang="en-US" altLang="zh-TW" sz="1600" smtClean="0">
                <a:ea typeface="新細明體" pitchFamily="18" charset="-120"/>
              </a:rPr>
              <a:t>: C = Cf(1-Ct) + CcCt,</a:t>
            </a:r>
          </a:p>
          <a:p>
            <a:pPr lvl="3" eaLnBrk="1" hangingPunct="1"/>
            <a:r>
              <a:rPr lang="en-US" altLang="zh-TW" sz="1600" smtClean="0">
                <a:ea typeface="新細明體" pitchFamily="18" charset="-120"/>
              </a:rPr>
              <a:t>Cf  is the pixel color, Ct is the texture color, and Cc is some constant color</a:t>
            </a:r>
          </a:p>
          <a:p>
            <a:pPr lvl="2" eaLnBrk="1" hangingPunct="1"/>
            <a:r>
              <a:rPr lang="en-US" altLang="zh-TW" sz="1600" smtClean="0">
                <a:solidFill>
                  <a:srgbClr val="FF0000"/>
                </a:solidFill>
                <a:ea typeface="新細明體" pitchFamily="18" charset="-120"/>
              </a:rPr>
              <a:t>GL_MODULATE</a:t>
            </a:r>
            <a:r>
              <a:rPr lang="en-US" altLang="zh-TW" sz="1600" smtClean="0">
                <a:ea typeface="新細明體" pitchFamily="18" charset="-120"/>
              </a:rPr>
              <a:t>: C = CfCt</a:t>
            </a:r>
          </a:p>
          <a:p>
            <a:pPr lvl="2" eaLnBrk="1" hangingPunct="1"/>
            <a:r>
              <a:rPr lang="en-US" altLang="zh-TW" sz="1600" smtClean="0">
                <a:ea typeface="新細明體" pitchFamily="18" charset="-120"/>
              </a:rPr>
              <a:t>More on OpenGL programming guide</a:t>
            </a:r>
          </a:p>
          <a:p>
            <a:pPr eaLnBrk="1" hangingPunct="1"/>
            <a:r>
              <a:rPr lang="en-US" altLang="zh-TW" sz="1600" smtClean="0">
                <a:ea typeface="新細明體" pitchFamily="18" charset="-120"/>
              </a:rPr>
              <a:t>Example: Texture is applied after lighting, so how do you adjust the texture’s </a:t>
            </a:r>
            <a:r>
              <a:rPr lang="en-US" altLang="zh-TW" sz="1600" smtClean="0">
                <a:solidFill>
                  <a:srgbClr val="FF0000"/>
                </a:solidFill>
                <a:ea typeface="新細明體" pitchFamily="18" charset="-120"/>
              </a:rPr>
              <a:t>brightness</a:t>
            </a:r>
            <a:r>
              <a:rPr lang="en-US" altLang="zh-TW" sz="1600" smtClean="0">
                <a:ea typeface="新細明體" pitchFamily="18" charset="-120"/>
              </a:rPr>
              <a:t>?</a:t>
            </a:r>
          </a:p>
          <a:p>
            <a:pPr lvl="1" eaLnBrk="1" hangingPunct="1"/>
            <a:r>
              <a:rPr lang="en-US" altLang="zh-TW" sz="1600" smtClean="0">
                <a:ea typeface="新細明體" pitchFamily="18" charset="-120"/>
              </a:rPr>
              <a:t>Make the polygon white and light it normally</a:t>
            </a:r>
          </a:p>
          <a:p>
            <a:pPr lvl="1" eaLnBrk="1" hangingPunct="1"/>
            <a:r>
              <a:rPr lang="en-US" altLang="zh-TW" sz="1600" smtClean="0">
                <a:ea typeface="新細明體" pitchFamily="18" charset="-120"/>
              </a:rPr>
              <a:t>Use </a:t>
            </a:r>
            <a:r>
              <a:rPr lang="en-US" altLang="zh-TW" sz="1600" b="1" smtClean="0">
                <a:ea typeface="新細明體" pitchFamily="18" charset="-120"/>
              </a:rPr>
              <a:t>glTexEnvi(GL_TEXTURE_ENV, GL_TEXTURE_ENV_MODE, </a:t>
            </a:r>
            <a:r>
              <a:rPr lang="en-US" altLang="zh-TW" sz="1600" b="1" smtClean="0">
                <a:solidFill>
                  <a:srgbClr val="FF0000"/>
                </a:solidFill>
                <a:ea typeface="新細明體" pitchFamily="18" charset="-120"/>
              </a:rPr>
              <a:t>GL_MODULATE</a:t>
            </a:r>
            <a:r>
              <a:rPr lang="en-US" altLang="zh-TW" sz="1600" b="1" smtClean="0">
                <a:ea typeface="新細明體" pitchFamily="18" charset="-120"/>
              </a:rPr>
              <a:t>)</a:t>
            </a:r>
          </a:p>
          <a:p>
            <a:pPr lvl="1" eaLnBrk="1" hangingPunct="1"/>
            <a:r>
              <a:rPr lang="en-US" altLang="zh-TW" sz="1600" smtClean="0">
                <a:ea typeface="新細明體" pitchFamily="18" charset="-120"/>
              </a:rPr>
              <a:t>Then, texture color is multiplied by surface (fragment) color and appears lighted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0293">
                                            <p:txEl>
                                              <p:pRg st="10" end="10"/>
                                            </p:txEl>
                                          </p:spTgt>
                                        </p:tgtEl>
                                        <p:attrNameLst>
                                          <p:attrName>style.visibility</p:attrName>
                                        </p:attrNameLst>
                                      </p:cBhvr>
                                      <p:to>
                                        <p:strVal val="visible"/>
                                      </p:to>
                                    </p:set>
                                    <p:animEffect transition="in" filter="blinds(horizontal)">
                                      <p:cBhvr>
                                        <p:cTn id="7" dur="500"/>
                                        <p:tgtEl>
                                          <p:spTgt spid="140293">
                                            <p:txEl>
                                              <p:pRg st="10" end="1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0293">
                                            <p:txEl>
                                              <p:pRg st="11" end="11"/>
                                            </p:txEl>
                                          </p:spTgt>
                                        </p:tgtEl>
                                        <p:attrNameLst>
                                          <p:attrName>style.visibility</p:attrName>
                                        </p:attrNameLst>
                                      </p:cBhvr>
                                      <p:to>
                                        <p:strVal val="visible"/>
                                      </p:to>
                                    </p:set>
                                    <p:animEffect transition="in" filter="blinds(horizontal)">
                                      <p:cBhvr>
                                        <p:cTn id="10" dur="500"/>
                                        <p:tgtEl>
                                          <p:spTgt spid="140293">
                                            <p:txEl>
                                              <p:pRg st="11" end="1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40293">
                                            <p:txEl>
                                              <p:pRg st="12" end="12"/>
                                            </p:txEl>
                                          </p:spTgt>
                                        </p:tgtEl>
                                        <p:attrNameLst>
                                          <p:attrName>style.visibility</p:attrName>
                                        </p:attrNameLst>
                                      </p:cBhvr>
                                      <p:to>
                                        <p:strVal val="visible"/>
                                      </p:to>
                                    </p:set>
                                    <p:animEffect transition="in" filter="blinds(horizontal)">
                                      <p:cBhvr>
                                        <p:cTn id="13" dur="500"/>
                                        <p:tgtEl>
                                          <p:spTgt spid="14029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2888"/>
            <a:ext cx="4551363" cy="304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699" name="Group 7"/>
          <p:cNvGrpSpPr>
            <a:grpSpLocks/>
          </p:cNvGrpSpPr>
          <p:nvPr/>
        </p:nvGrpSpPr>
        <p:grpSpPr bwMode="auto">
          <a:xfrm>
            <a:off x="4648200" y="1485900"/>
            <a:ext cx="4495800" cy="3100388"/>
            <a:chOff x="2823" y="845"/>
            <a:chExt cx="2937" cy="2114"/>
          </a:xfrm>
        </p:grpSpPr>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 y="845"/>
              <a:ext cx="2937" cy="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 y="2625"/>
              <a:ext cx="2923"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00" name="Rectangle 8"/>
          <p:cNvSpPr>
            <a:spLocks noChangeArrowheads="1"/>
          </p:cNvSpPr>
          <p:nvPr/>
        </p:nvSpPr>
        <p:spPr bwMode="auto">
          <a:xfrm>
            <a:off x="1549400" y="4092575"/>
            <a:ext cx="6156325" cy="46831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zh-TW" smtClean="0">
                <a:ea typeface="新細明體" pitchFamily="18" charset="-120"/>
              </a:rPr>
              <a:t>Texture coordinates</a:t>
            </a:r>
          </a:p>
        </p:txBody>
      </p:sp>
      <p:sp>
        <p:nvSpPr>
          <p:cNvPr id="30723" name="Rectangle 4"/>
          <p:cNvSpPr>
            <a:spLocks noChangeArrowheads="1"/>
          </p:cNvSpPr>
          <p:nvPr/>
        </p:nvSpPr>
        <p:spPr bwMode="auto">
          <a:xfrm>
            <a:off x="341313" y="1320800"/>
            <a:ext cx="8726487" cy="465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US" altLang="zh-TW" sz="2000">
                <a:latin typeface="Comic Sans MS" pitchFamily="66" charset="0"/>
                <a:ea typeface="新細明體" pitchFamily="18" charset="-120"/>
              </a:rPr>
              <a:t>We’ll discuss map </a:t>
            </a:r>
            <a:r>
              <a:rPr lang="en-US" altLang="zh-TW" sz="2000" i="1">
                <a:latin typeface="Comic Sans MS" pitchFamily="66" charset="0"/>
                <a:ea typeface="新細明體" pitchFamily="18" charset="-120"/>
              </a:rPr>
              <a:t>shapes</a:t>
            </a:r>
            <a:r>
              <a:rPr lang="en-US" altLang="zh-TW" sz="2000">
                <a:latin typeface="Comic Sans MS" pitchFamily="66" charset="0"/>
                <a:ea typeface="新細明體" pitchFamily="18" charset="-120"/>
              </a:rPr>
              <a:t> first. For a map shape that’s </a:t>
            </a:r>
            <a:r>
              <a:rPr lang="en-US" altLang="zh-TW" sz="2000" b="1">
                <a:solidFill>
                  <a:srgbClr val="FF3300"/>
                </a:solidFill>
                <a:latin typeface="Comic Sans MS" pitchFamily="66" charset="0"/>
                <a:ea typeface="新細明體" pitchFamily="18" charset="-120"/>
              </a:rPr>
              <a:t>planar</a:t>
            </a:r>
            <a:r>
              <a:rPr lang="en-US" altLang="zh-TW" sz="2000">
                <a:latin typeface="Comic Sans MS" pitchFamily="66" charset="0"/>
                <a:ea typeface="新細明體" pitchFamily="18" charset="-120"/>
              </a:rPr>
              <a:t>, we take an (</a:t>
            </a:r>
            <a:r>
              <a:rPr lang="en-US" altLang="zh-TW" sz="2000" i="1">
                <a:latin typeface="Comic Sans MS" pitchFamily="66" charset="0"/>
                <a:ea typeface="新細明體" pitchFamily="18" charset="-120"/>
              </a:rPr>
              <a:t>x,y,z</a:t>
            </a:r>
            <a:r>
              <a:rPr lang="en-US" altLang="zh-TW" sz="2000">
                <a:latin typeface="Comic Sans MS" pitchFamily="66" charset="0"/>
                <a:ea typeface="新細明體" pitchFamily="18" charset="-120"/>
              </a:rPr>
              <a:t>) value from the object and </a:t>
            </a:r>
            <a:r>
              <a:rPr lang="en-US" altLang="zh-TW" sz="2000" b="1">
                <a:solidFill>
                  <a:srgbClr val="FF3300"/>
                </a:solidFill>
                <a:latin typeface="Comic Sans MS" pitchFamily="66" charset="0"/>
                <a:ea typeface="新細明體" pitchFamily="18" charset="-120"/>
              </a:rPr>
              <a:t>throw away (project) one of the components</a:t>
            </a:r>
            <a:r>
              <a:rPr lang="en-US" altLang="zh-TW" sz="2000">
                <a:latin typeface="Comic Sans MS" pitchFamily="66" charset="0"/>
                <a:ea typeface="新細明體" pitchFamily="18" charset="-120"/>
              </a:rPr>
              <a:t>, which leaves us with a two-dimensional (planar) coordinate. We use the planar coordinate to look up the color in the texture map. </a:t>
            </a:r>
            <a:endParaRPr lang="zh-TW" altLang="en-US" sz="2000">
              <a:latin typeface="Comic Sans MS" pitchFamily="66" charset="0"/>
              <a:ea typeface="新細明體" pitchFamily="18" charset="-120"/>
            </a:endParaRPr>
          </a:p>
          <a:p>
            <a:pPr marL="342900" indent="-342900" algn="l">
              <a:spcBef>
                <a:spcPct val="20000"/>
              </a:spcBef>
              <a:buFontTx/>
              <a:buChar char="•"/>
            </a:pPr>
            <a:endParaRPr lang="zh-TW" altLang="en-US" sz="2000">
              <a:latin typeface="Comic Sans MS" pitchFamily="66" charset="0"/>
              <a:ea typeface="新細明體" pitchFamily="18" charset="-120"/>
            </a:endParaRPr>
          </a:p>
        </p:txBody>
      </p:sp>
      <p:pic>
        <p:nvPicPr>
          <p:cNvPr id="30724" name="Picture 5" descr="slide08.jpg (12036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962275"/>
            <a:ext cx="6119813"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body" idx="1"/>
          </p:nvPr>
        </p:nvSpPr>
        <p:spPr>
          <a:xfrm>
            <a:off x="228600" y="769938"/>
            <a:ext cx="8726488" cy="5218112"/>
          </a:xfrm>
          <a:noFill/>
        </p:spPr>
        <p:txBody>
          <a:bodyPr/>
          <a:lstStyle/>
          <a:p>
            <a:pPr eaLnBrk="1" hangingPunct="1"/>
            <a:r>
              <a:rPr lang="en-US" altLang="zh-TW" sz="2400" smtClean="0">
                <a:ea typeface="新細明體" pitchFamily="18" charset="-120"/>
              </a:rPr>
              <a:t>A second shape used in texture mapping is a cylinder. An (</a:t>
            </a:r>
            <a:r>
              <a:rPr lang="en-US" altLang="zh-TW" sz="2400" i="1" smtClean="0">
                <a:ea typeface="新細明體" pitchFamily="18" charset="-120"/>
              </a:rPr>
              <a:t>x,y,z</a:t>
            </a:r>
            <a:r>
              <a:rPr lang="en-US" altLang="zh-TW" sz="2400" smtClean="0">
                <a:ea typeface="新細明體" pitchFamily="18" charset="-120"/>
              </a:rPr>
              <a:t>) value is converted to cylindrical coordinates of </a:t>
            </a:r>
            <a:r>
              <a:rPr lang="en-US" altLang="zh-TW" sz="2400" b="1" smtClean="0">
                <a:ea typeface="新細明體" pitchFamily="18" charset="-120"/>
              </a:rPr>
              <a:t>(</a:t>
            </a:r>
            <a:r>
              <a:rPr lang="en-US" altLang="zh-TW" sz="2400" b="1" i="1" smtClean="0">
                <a:ea typeface="新細明體" pitchFamily="18" charset="-120"/>
              </a:rPr>
              <a:t>r, theta, height</a:t>
            </a:r>
            <a:r>
              <a:rPr lang="en-US" altLang="zh-TW" sz="2400" b="1" smtClean="0">
                <a:ea typeface="新細明體" pitchFamily="18" charset="-120"/>
              </a:rPr>
              <a:t>)</a:t>
            </a:r>
            <a:r>
              <a:rPr lang="en-US" altLang="zh-TW" sz="2400" smtClean="0">
                <a:ea typeface="新細明體" pitchFamily="18" charset="-120"/>
              </a:rPr>
              <a:t>. For texture mapping, we are only interested in </a:t>
            </a:r>
            <a:r>
              <a:rPr lang="en-US" altLang="zh-TW" sz="2400" b="1" i="1" smtClean="0">
                <a:ea typeface="新細明體" pitchFamily="18" charset="-120"/>
              </a:rPr>
              <a:t>theta</a:t>
            </a:r>
            <a:r>
              <a:rPr lang="en-US" altLang="zh-TW" sz="2400" smtClean="0">
                <a:ea typeface="新細明體" pitchFamily="18" charset="-120"/>
              </a:rPr>
              <a:t> and the </a:t>
            </a:r>
            <a:r>
              <a:rPr lang="en-US" altLang="zh-TW" sz="2400" b="1" i="1" smtClean="0">
                <a:ea typeface="新細明體" pitchFamily="18" charset="-120"/>
              </a:rPr>
              <a:t>heigh</a:t>
            </a:r>
            <a:r>
              <a:rPr lang="en-US" altLang="zh-TW" sz="2400" b="1" smtClean="0">
                <a:ea typeface="新細明體" pitchFamily="18" charset="-120"/>
              </a:rPr>
              <a:t>t</a:t>
            </a:r>
            <a:r>
              <a:rPr lang="en-US" altLang="zh-TW" sz="2400" smtClean="0">
                <a:ea typeface="新細明體" pitchFamily="18" charset="-120"/>
              </a:rPr>
              <a:t>. To find the color in two-dimensional texture map, </a:t>
            </a:r>
            <a:r>
              <a:rPr lang="en-US" altLang="zh-TW" sz="2400" i="1" smtClean="0">
                <a:ea typeface="新細明體" pitchFamily="18" charset="-120"/>
              </a:rPr>
              <a:t>theta</a:t>
            </a:r>
            <a:r>
              <a:rPr lang="en-US" altLang="zh-TW" sz="2400" smtClean="0">
                <a:ea typeface="新細明體" pitchFamily="18" charset="-120"/>
              </a:rPr>
              <a:t> is converted into an </a:t>
            </a:r>
            <a:r>
              <a:rPr lang="en-US" altLang="zh-TW" sz="2400" smtClean="0">
                <a:solidFill>
                  <a:srgbClr val="FF0000"/>
                </a:solidFill>
                <a:ea typeface="新細明體" pitchFamily="18" charset="-120"/>
              </a:rPr>
              <a:t>s</a:t>
            </a:r>
            <a:r>
              <a:rPr lang="en-US" altLang="zh-TW" sz="2400" smtClean="0">
                <a:ea typeface="新細明體" pitchFamily="18" charset="-120"/>
              </a:rPr>
              <a:t>-coordinate and </a:t>
            </a:r>
            <a:r>
              <a:rPr lang="en-US" altLang="zh-TW" sz="2400" i="1" smtClean="0">
                <a:ea typeface="新細明體" pitchFamily="18" charset="-120"/>
              </a:rPr>
              <a:t>height</a:t>
            </a:r>
            <a:r>
              <a:rPr lang="en-US" altLang="zh-TW" sz="2400" smtClean="0">
                <a:ea typeface="新細明體" pitchFamily="18" charset="-120"/>
              </a:rPr>
              <a:t> is converted into a </a:t>
            </a:r>
            <a:r>
              <a:rPr lang="en-US" altLang="zh-TW" sz="2400" smtClean="0">
                <a:solidFill>
                  <a:srgbClr val="FF0000"/>
                </a:solidFill>
                <a:ea typeface="新細明體" pitchFamily="18" charset="-120"/>
              </a:rPr>
              <a:t>t</a:t>
            </a:r>
            <a:r>
              <a:rPr lang="en-US" altLang="zh-TW" sz="2400" smtClean="0">
                <a:ea typeface="新細明體" pitchFamily="18" charset="-120"/>
              </a:rPr>
              <a:t>-coordinate. This wraps the two-dimensional texture map around the object. </a:t>
            </a:r>
            <a:endParaRPr lang="zh-TW" altLang="en-US" sz="2400" smtClean="0">
              <a:ea typeface="新細明體" pitchFamily="18" charset="-120"/>
            </a:endParaRPr>
          </a:p>
          <a:p>
            <a:pPr eaLnBrk="1" hangingPunct="1"/>
            <a:endParaRPr lang="zh-TW" altLang="en-US" sz="2400" smtClean="0">
              <a:latin typeface="Comic Sans MS" pitchFamily="66" charset="0"/>
              <a:ea typeface="新細明體" pitchFamily="18" charset="-120"/>
            </a:endParaRPr>
          </a:p>
        </p:txBody>
      </p:sp>
      <p:pic>
        <p:nvPicPr>
          <p:cNvPr id="31747" name="Picture 5" descr="slide11.jpg (13295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505200"/>
            <a:ext cx="5008563"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Line 7"/>
          <p:cNvSpPr>
            <a:spLocks noChangeShapeType="1"/>
          </p:cNvSpPr>
          <p:nvPr/>
        </p:nvSpPr>
        <p:spPr bwMode="auto">
          <a:xfrm>
            <a:off x="4394200" y="5160963"/>
            <a:ext cx="1851025" cy="2682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49" name="Line 8"/>
          <p:cNvSpPr>
            <a:spLocks noChangeShapeType="1"/>
          </p:cNvSpPr>
          <p:nvPr/>
        </p:nvSpPr>
        <p:spPr bwMode="auto">
          <a:xfrm>
            <a:off x="4394200" y="5162550"/>
            <a:ext cx="1081088" cy="7921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50" name="Oval 9"/>
          <p:cNvSpPr>
            <a:spLocks noChangeAspect="1" noChangeArrowheads="1"/>
          </p:cNvSpPr>
          <p:nvPr/>
        </p:nvSpPr>
        <p:spPr bwMode="auto">
          <a:xfrm>
            <a:off x="4751388" y="5408613"/>
            <a:ext cx="85725" cy="88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31751" name="Oval 10"/>
          <p:cNvSpPr>
            <a:spLocks noChangeAspect="1" noChangeArrowheads="1"/>
          </p:cNvSpPr>
          <p:nvPr/>
        </p:nvSpPr>
        <p:spPr bwMode="auto">
          <a:xfrm>
            <a:off x="5526088" y="5283200"/>
            <a:ext cx="85725" cy="88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31752" name="Freeform 12"/>
          <p:cNvSpPr>
            <a:spLocks/>
          </p:cNvSpPr>
          <p:nvPr/>
        </p:nvSpPr>
        <p:spPr bwMode="auto">
          <a:xfrm>
            <a:off x="4637088" y="5216525"/>
            <a:ext cx="93662" cy="120650"/>
          </a:xfrm>
          <a:custGeom>
            <a:avLst/>
            <a:gdLst>
              <a:gd name="T0" fmla="*/ 0 w 59"/>
              <a:gd name="T1" fmla="*/ 2147483647 h 76"/>
              <a:gd name="T2" fmla="*/ 2147483647 w 59"/>
              <a:gd name="T3" fmla="*/ 0 h 76"/>
              <a:gd name="T4" fmla="*/ 0 60000 65536"/>
              <a:gd name="T5" fmla="*/ 0 60000 65536"/>
            </a:gdLst>
            <a:ahLst/>
            <a:cxnLst>
              <a:cxn ang="T4">
                <a:pos x="T0" y="T1"/>
              </a:cxn>
              <a:cxn ang="T5">
                <a:pos x="T2" y="T3"/>
              </a:cxn>
            </a:cxnLst>
            <a:rect l="0" t="0" r="r" b="b"/>
            <a:pathLst>
              <a:path w="59" h="76">
                <a:moveTo>
                  <a:pt x="0" y="76"/>
                </a:moveTo>
                <a:cubicBezTo>
                  <a:pt x="37" y="64"/>
                  <a:pt x="59" y="39"/>
                  <a:pt x="59" y="0"/>
                </a:cubicBezTo>
              </a:path>
            </a:pathLst>
          </a:custGeom>
          <a:noFill/>
          <a:ln w="12700" cmpd="sng">
            <a:solidFill>
              <a:srgbClr val="6600FF"/>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53" name="Text Box 13"/>
          <p:cNvSpPr txBox="1">
            <a:spLocks noChangeArrowheads="1"/>
          </p:cNvSpPr>
          <p:nvPr/>
        </p:nvSpPr>
        <p:spPr bwMode="auto">
          <a:xfrm>
            <a:off x="4303713" y="5205413"/>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zh-TW" altLang="en-US" sz="1800" i="1">
                <a:ea typeface="新細明體" pitchFamily="18" charset="-120"/>
                <a:sym typeface="Symbol" pitchFamily="18" charset="2"/>
              </a:rPr>
              <a:t></a:t>
            </a:r>
          </a:p>
        </p:txBody>
      </p:sp>
      <p:sp>
        <p:nvSpPr>
          <p:cNvPr id="31754" name="Line 14"/>
          <p:cNvSpPr>
            <a:spLocks noChangeShapeType="1"/>
          </p:cNvSpPr>
          <p:nvPr/>
        </p:nvSpPr>
        <p:spPr bwMode="auto">
          <a:xfrm>
            <a:off x="4786313" y="5495925"/>
            <a:ext cx="0" cy="77470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55" name="Text Box 15"/>
          <p:cNvSpPr txBox="1">
            <a:spLocks noChangeArrowheads="1"/>
          </p:cNvSpPr>
          <p:nvPr/>
        </p:nvSpPr>
        <p:spPr bwMode="auto">
          <a:xfrm>
            <a:off x="4019550" y="3490913"/>
            <a:ext cx="5508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1800">
                <a:solidFill>
                  <a:srgbClr val="FF6600"/>
                </a:solidFill>
                <a:ea typeface="新細明體" pitchFamily="18" charset="-120"/>
              </a:rPr>
              <a:t>y</a:t>
            </a:r>
          </a:p>
        </p:txBody>
      </p:sp>
      <p:sp>
        <p:nvSpPr>
          <p:cNvPr id="31756" name="Line 16"/>
          <p:cNvSpPr>
            <a:spLocks noChangeShapeType="1"/>
          </p:cNvSpPr>
          <p:nvPr/>
        </p:nvSpPr>
        <p:spPr bwMode="auto">
          <a:xfrm>
            <a:off x="4394200" y="3675063"/>
            <a:ext cx="1588" cy="258445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757" name="Text Box 17"/>
          <p:cNvSpPr txBox="1">
            <a:spLocks noChangeArrowheads="1"/>
          </p:cNvSpPr>
          <p:nvPr/>
        </p:nvSpPr>
        <p:spPr bwMode="auto">
          <a:xfrm>
            <a:off x="5456238" y="5021263"/>
            <a:ext cx="5508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1800">
                <a:solidFill>
                  <a:srgbClr val="6600FF"/>
                </a:solidFill>
                <a:ea typeface="新細明體" pitchFamily="18" charset="-120"/>
              </a:rPr>
              <a:t>s,t</a:t>
            </a:r>
          </a:p>
        </p:txBody>
      </p:sp>
      <p:sp>
        <p:nvSpPr>
          <p:cNvPr id="31758" name="Text Box 19"/>
          <p:cNvSpPr txBox="1">
            <a:spLocks noChangeArrowheads="1"/>
          </p:cNvSpPr>
          <p:nvPr/>
        </p:nvSpPr>
        <p:spPr bwMode="auto">
          <a:xfrm>
            <a:off x="4559300" y="5899150"/>
            <a:ext cx="912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1200">
                <a:solidFill>
                  <a:srgbClr val="FF6600"/>
                </a:solidFill>
                <a:ea typeface="新細明體" pitchFamily="18" charset="-120"/>
              </a:rPr>
              <a:t>height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582613" y="261938"/>
            <a:ext cx="7793037" cy="685800"/>
          </a:xfrm>
          <a:noFill/>
        </p:spPr>
        <p:txBody>
          <a:bodyPr anchor="b"/>
          <a:lstStyle/>
          <a:p>
            <a:pPr eaLnBrk="1" hangingPunct="1"/>
            <a:r>
              <a:rPr lang="en-US" altLang="zh-TW" b="1" smtClean="0">
                <a:ea typeface="新細明體" pitchFamily="18" charset="-120"/>
              </a:rPr>
              <a:t>Spherical Mapping</a:t>
            </a:r>
          </a:p>
        </p:txBody>
      </p:sp>
      <p:sp>
        <p:nvSpPr>
          <p:cNvPr id="32771" name="Rectangle 5"/>
          <p:cNvSpPr>
            <a:spLocks noGrp="1" noChangeArrowheads="1"/>
          </p:cNvSpPr>
          <p:nvPr>
            <p:ph type="body" idx="1"/>
          </p:nvPr>
        </p:nvSpPr>
        <p:spPr>
          <a:xfrm>
            <a:off x="228600" y="914400"/>
            <a:ext cx="8726488" cy="5218113"/>
          </a:xfrm>
          <a:noFill/>
        </p:spPr>
        <p:txBody>
          <a:bodyPr/>
          <a:lstStyle/>
          <a:p>
            <a:pPr eaLnBrk="1" hangingPunct="1"/>
            <a:r>
              <a:rPr lang="en-US" altLang="zh-TW" smtClean="0">
                <a:ea typeface="新細明體" pitchFamily="18" charset="-120"/>
              </a:rPr>
              <a:t>Sphere with r=1</a:t>
            </a:r>
          </a:p>
        </p:txBody>
      </p:sp>
      <p:graphicFrame>
        <p:nvGraphicFramePr>
          <p:cNvPr id="32772" name="Object 7"/>
          <p:cNvGraphicFramePr>
            <a:graphicFrameLocks noChangeAspect="1"/>
          </p:cNvGraphicFramePr>
          <p:nvPr/>
        </p:nvGraphicFramePr>
        <p:xfrm>
          <a:off x="80963" y="1495425"/>
          <a:ext cx="9063037" cy="5362575"/>
        </p:xfrm>
        <a:graphic>
          <a:graphicData uri="http://schemas.openxmlformats.org/presentationml/2006/ole">
            <mc:AlternateContent xmlns:mc="http://schemas.openxmlformats.org/markup-compatibility/2006">
              <mc:Choice xmlns:v="urn:schemas-microsoft-com:vml" Requires="v">
                <p:oleObj spid="_x0000_s32784" name="PhotoImpact" r:id="rId3" imgW="5715495" imgH="3946667" progId="PI3.Image">
                  <p:embed/>
                </p:oleObj>
              </mc:Choice>
              <mc:Fallback>
                <p:oleObj name="PhotoImpact" r:id="rId3" imgW="5715495" imgH="3946667" progId="PI3.Imag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495425"/>
                        <a:ext cx="9063037"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773" name="Object 6"/>
          <p:cNvGraphicFramePr>
            <a:graphicFrameLocks noChangeAspect="1"/>
          </p:cNvGraphicFramePr>
          <p:nvPr/>
        </p:nvGraphicFramePr>
        <p:xfrm>
          <a:off x="5429250" y="1603375"/>
          <a:ext cx="2066925" cy="1109663"/>
        </p:xfrm>
        <a:graphic>
          <a:graphicData uri="http://schemas.openxmlformats.org/presentationml/2006/ole">
            <mc:AlternateContent xmlns:mc="http://schemas.openxmlformats.org/markup-compatibility/2006">
              <mc:Choice xmlns:v="urn:schemas-microsoft-com:vml" Requires="v">
                <p:oleObj spid="_x0000_s32785" name="PhotoImpact" r:id="rId5" imgW="1219048" imgH="685859" progId="PI3.Image">
                  <p:embed/>
                </p:oleObj>
              </mc:Choice>
              <mc:Fallback>
                <p:oleObj name="PhotoImpact" r:id="rId5" imgW="1219048" imgH="685859" progId="PI3.Imag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1603375"/>
                        <a:ext cx="20669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zh-TW" smtClean="0">
                <a:ea typeface="新細明體" pitchFamily="18" charset="-120"/>
              </a:rPr>
              <a:t>Texture Mapping</a:t>
            </a:r>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68300" y="1800225"/>
            <a:ext cx="3930650" cy="3600450"/>
          </a:xfrm>
          <a:noFill/>
        </p:spPr>
      </p:pic>
      <p:pic>
        <p:nvPicPr>
          <p:cNvPr id="4100" name="Picture 4"/>
          <p:cNvPicPr>
            <a:picLocks noChangeAspect="1" noChangeArrowheads="1"/>
          </p:cNvPicPr>
          <p:nvPr/>
        </p:nvPicPr>
        <p:blipFill>
          <a:blip r:embed="rId3" cstate="print">
            <a:clrChange>
              <a:clrFrom>
                <a:srgbClr val="E3AE32"/>
              </a:clrFrom>
              <a:clrTo>
                <a:srgbClr val="E3AE32">
                  <a:alpha val="0"/>
                </a:srgbClr>
              </a:clrTo>
            </a:clrChange>
            <a:extLst>
              <a:ext uri="{28A0092B-C50C-407E-A947-70E740481C1C}">
                <a14:useLocalDpi xmlns:a14="http://schemas.microsoft.com/office/drawing/2010/main" val="0"/>
              </a:ext>
            </a:extLst>
          </a:blip>
          <a:srcRect/>
          <a:stretch>
            <a:fillRect/>
          </a:stretch>
        </p:blipFill>
        <p:spPr bwMode="auto">
          <a:xfrm>
            <a:off x="4730750" y="1800225"/>
            <a:ext cx="3930650" cy="36004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Oval 5"/>
          <p:cNvSpPr>
            <a:spLocks noChangeArrowheads="1"/>
          </p:cNvSpPr>
          <p:nvPr/>
        </p:nvSpPr>
        <p:spPr bwMode="auto">
          <a:xfrm>
            <a:off x="4629150" y="1700213"/>
            <a:ext cx="200025" cy="200025"/>
          </a:xfrm>
          <a:prstGeom prst="ellipse">
            <a:avLst/>
          </a:prstGeom>
          <a:solidFill>
            <a:schemeClr val="hlink"/>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4102" name="Oval 6"/>
          <p:cNvSpPr>
            <a:spLocks noChangeArrowheads="1"/>
          </p:cNvSpPr>
          <p:nvPr/>
        </p:nvSpPr>
        <p:spPr bwMode="auto">
          <a:xfrm>
            <a:off x="8548688" y="1700213"/>
            <a:ext cx="200025" cy="200025"/>
          </a:xfrm>
          <a:prstGeom prst="ellipse">
            <a:avLst/>
          </a:prstGeom>
          <a:solidFill>
            <a:srgbClr val="FFFF99"/>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4103" name="Oval 7"/>
          <p:cNvSpPr>
            <a:spLocks noChangeArrowheads="1"/>
          </p:cNvSpPr>
          <p:nvPr/>
        </p:nvSpPr>
        <p:spPr bwMode="auto">
          <a:xfrm>
            <a:off x="4629150" y="5281613"/>
            <a:ext cx="200025" cy="200025"/>
          </a:xfrm>
          <a:prstGeom prst="ellipse">
            <a:avLst/>
          </a:prstGeom>
          <a:solidFill>
            <a:srgbClr val="99CC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4104" name="Oval 8"/>
          <p:cNvSpPr>
            <a:spLocks noChangeArrowheads="1"/>
          </p:cNvSpPr>
          <p:nvPr/>
        </p:nvSpPr>
        <p:spPr bwMode="auto">
          <a:xfrm>
            <a:off x="8548688" y="5281613"/>
            <a:ext cx="200025" cy="200025"/>
          </a:xfrm>
          <a:prstGeom prst="ellipse">
            <a:avLst/>
          </a:prstGeom>
          <a:solidFill>
            <a:srgbClr val="CC00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4105" name="Freeform 9"/>
          <p:cNvSpPr>
            <a:spLocks/>
          </p:cNvSpPr>
          <p:nvPr/>
        </p:nvSpPr>
        <p:spPr bwMode="auto">
          <a:xfrm>
            <a:off x="390525" y="5381625"/>
            <a:ext cx="8258175" cy="754063"/>
          </a:xfrm>
          <a:custGeom>
            <a:avLst/>
            <a:gdLst>
              <a:gd name="T0" fmla="*/ 0 w 2742"/>
              <a:gd name="T1" fmla="*/ 2147483647 h 475"/>
              <a:gd name="T2" fmla="*/ 2147483647 w 2742"/>
              <a:gd name="T3" fmla="*/ 2147483647 h 475"/>
              <a:gd name="T4" fmla="*/ 2147483647 w 2742"/>
              <a:gd name="T5" fmla="*/ 2147483647 h 475"/>
              <a:gd name="T6" fmla="*/ 2147483647 w 2742"/>
              <a:gd name="T7" fmla="*/ 2147483647 h 475"/>
              <a:gd name="T8" fmla="*/ 2147483647 w 2742"/>
              <a:gd name="T9" fmla="*/ 0 h 4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2" h="475">
                <a:moveTo>
                  <a:pt x="0" y="24"/>
                </a:moveTo>
                <a:cubicBezTo>
                  <a:pt x="91" y="73"/>
                  <a:pt x="325" y="243"/>
                  <a:pt x="546" y="318"/>
                </a:cubicBezTo>
                <a:cubicBezTo>
                  <a:pt x="767" y="393"/>
                  <a:pt x="1040" y="475"/>
                  <a:pt x="1326" y="474"/>
                </a:cubicBezTo>
                <a:cubicBezTo>
                  <a:pt x="1612" y="473"/>
                  <a:pt x="2026" y="391"/>
                  <a:pt x="2262" y="312"/>
                </a:cubicBezTo>
                <a:cubicBezTo>
                  <a:pt x="2498" y="233"/>
                  <a:pt x="2642" y="65"/>
                  <a:pt x="2742" y="0"/>
                </a:cubicBezTo>
              </a:path>
            </a:pathLst>
          </a:custGeom>
          <a:noFill/>
          <a:ln w="57150" cap="flat" cmpd="sng">
            <a:solidFill>
              <a:schemeClr val="tx1"/>
            </a:solidFill>
            <a:prstDash val="dash"/>
            <a:round/>
            <a:headEnd type="none" w="med" len="med"/>
            <a:tailEnd type="triangle" w="med" len="me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a:lstStyle/>
          <a:p>
            <a:endParaRPr lang="zh-TW" altLang="en-US"/>
          </a:p>
        </p:txBody>
      </p:sp>
      <p:sp>
        <p:nvSpPr>
          <p:cNvPr id="4106" name="Oval 10"/>
          <p:cNvSpPr>
            <a:spLocks noChangeArrowheads="1"/>
          </p:cNvSpPr>
          <p:nvPr/>
        </p:nvSpPr>
        <p:spPr bwMode="auto">
          <a:xfrm>
            <a:off x="271463" y="5281613"/>
            <a:ext cx="200025" cy="200025"/>
          </a:xfrm>
          <a:prstGeom prst="ellipse">
            <a:avLst/>
          </a:prstGeom>
          <a:solidFill>
            <a:srgbClr val="CC00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4107" name="Oval 11"/>
          <p:cNvSpPr>
            <a:spLocks noChangeArrowheads="1"/>
          </p:cNvSpPr>
          <p:nvPr/>
        </p:nvSpPr>
        <p:spPr bwMode="auto">
          <a:xfrm>
            <a:off x="4191000" y="5281613"/>
            <a:ext cx="200025" cy="200025"/>
          </a:xfrm>
          <a:prstGeom prst="ellipse">
            <a:avLst/>
          </a:prstGeom>
          <a:solidFill>
            <a:srgbClr val="99CC00"/>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4108" name="Oval 12"/>
          <p:cNvSpPr>
            <a:spLocks noChangeArrowheads="1"/>
          </p:cNvSpPr>
          <p:nvPr/>
        </p:nvSpPr>
        <p:spPr bwMode="auto">
          <a:xfrm>
            <a:off x="4191000" y="1700213"/>
            <a:ext cx="200025" cy="200025"/>
          </a:xfrm>
          <a:prstGeom prst="ellipse">
            <a:avLst/>
          </a:prstGeom>
          <a:solidFill>
            <a:schemeClr val="hlink"/>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
        <p:nvSpPr>
          <p:cNvPr id="4109" name="Oval 13"/>
          <p:cNvSpPr>
            <a:spLocks noChangeArrowheads="1"/>
          </p:cNvSpPr>
          <p:nvPr/>
        </p:nvSpPr>
        <p:spPr bwMode="auto">
          <a:xfrm>
            <a:off x="271463" y="1700213"/>
            <a:ext cx="200025" cy="200025"/>
          </a:xfrm>
          <a:prstGeom prst="ellipse">
            <a:avLst/>
          </a:prstGeom>
          <a:solidFill>
            <a:srgbClr val="FFFF99"/>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zh-TW" altLang="en-US">
              <a:ea typeface="新細明體" pitchFamily="18" charset="-12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title"/>
          </p:nvPr>
        </p:nvSpPr>
        <p:spPr/>
        <p:txBody>
          <a:bodyPr/>
          <a:lstStyle/>
          <a:p>
            <a:pPr eaLnBrk="1" hangingPunct="1">
              <a:defRPr/>
            </a:pPr>
            <a:r>
              <a:rPr lang="en-US" altLang="zh-TW" sz="3600" dirty="0" smtClean="0"/>
              <a:t>Mesh Parameterization</a:t>
            </a:r>
          </a:p>
        </p:txBody>
      </p:sp>
      <p:pic>
        <p:nvPicPr>
          <p:cNvPr id="30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133600"/>
            <a:ext cx="6626225"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Text Box 8"/>
          <p:cNvSpPr txBox="1">
            <a:spLocks noChangeArrowheads="1"/>
          </p:cNvSpPr>
          <p:nvPr/>
        </p:nvSpPr>
        <p:spPr bwMode="auto">
          <a:xfrm>
            <a:off x="2700338" y="5734050"/>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a:t>Piponi and Borshukov, </a:t>
            </a:r>
            <a:r>
              <a:rPr lang="en-US" altLang="zh-TW" sz="1800" i="1"/>
              <a:t>SIGGRAPH</a:t>
            </a:r>
          </a:p>
        </p:txBody>
      </p:sp>
    </p:spTree>
    <p:extLst>
      <p:ext uri="{BB962C8B-B14F-4D97-AF65-F5344CB8AC3E}">
        <p14:creationId xmlns:p14="http://schemas.microsoft.com/office/powerpoint/2010/main" val="71954901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defRPr/>
            </a:pPr>
            <a:r>
              <a:rPr lang="en-US" altLang="zh-TW" sz="3600" smtClean="0"/>
              <a:t>Assign a parameter value</a:t>
            </a:r>
          </a:p>
        </p:txBody>
      </p:sp>
      <p:sp>
        <p:nvSpPr>
          <p:cNvPr id="4099" name="Rectangle 3"/>
          <p:cNvSpPr>
            <a:spLocks noGrp="1" noChangeArrowheads="1"/>
          </p:cNvSpPr>
          <p:nvPr>
            <p:ph type="body" idx="1"/>
          </p:nvPr>
        </p:nvSpPr>
        <p:spPr/>
        <p:txBody>
          <a:bodyPr/>
          <a:lstStyle/>
          <a:p>
            <a:pPr eaLnBrk="1" hangingPunct="1"/>
            <a:endParaRPr lang="zh-TW" altLang="zh-TW" dirty="0" smtClean="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205038"/>
            <a:ext cx="5040313" cy="351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Text Box 5"/>
          <p:cNvSpPr txBox="1">
            <a:spLocks noChangeArrowheads="1"/>
          </p:cNvSpPr>
          <p:nvPr/>
        </p:nvSpPr>
        <p:spPr bwMode="auto">
          <a:xfrm>
            <a:off x="5435600"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a:t>Greiner and Hormann</a:t>
            </a:r>
          </a:p>
        </p:txBody>
      </p:sp>
      <mc:AlternateContent xmlns:mc="http://schemas.openxmlformats.org/markup-compatibility/2006" xmlns:a14="http://schemas.microsoft.com/office/drawing/2010/main">
        <mc:Choice Requires="a14">
          <p:sp>
            <p:nvSpPr>
              <p:cNvPr id="6" name="文字方塊 5"/>
              <p:cNvSpPr txBox="1"/>
              <p:nvPr/>
            </p:nvSpPr>
            <p:spPr>
              <a:xfrm>
                <a:off x="5436096" y="2780928"/>
                <a:ext cx="1512168" cy="461665"/>
              </a:xfrm>
              <a:prstGeom prst="rect">
                <a:avLst/>
              </a:prstGeom>
              <a:solidFill>
                <a:schemeClr val="bg1"/>
              </a:solidFill>
            </p:spPr>
            <p:txBody>
              <a:bodyPr wrap="square" rtlCol="0">
                <a:normAutofit/>
              </a:bodyPr>
              <a:lstStyle/>
              <a:p>
                <a:pPr/>
                <a14:m>
                  <m:oMathPara xmlns:m="http://schemas.openxmlformats.org/officeDocument/2006/math">
                    <m:oMathParaPr>
                      <m:jc m:val="left"/>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𝑉</m:t>
                          </m:r>
                        </m:e>
                        <m:sub>
                          <m:r>
                            <a:rPr lang="en-US" altLang="zh-TW" b="0" i="1" smtClean="0">
                              <a:latin typeface="Cambria Math"/>
                            </a:rPr>
                            <m:t>𝑖</m:t>
                          </m:r>
                        </m:sub>
                      </m:sSub>
                      <m:r>
                        <a:rPr lang="en-US" altLang="zh-TW" b="0" i="1" smtClean="0">
                          <a:latin typeface="Cambria Math"/>
                        </a:rPr>
                        <m:t>:</m:t>
                      </m:r>
                      <m:r>
                        <a:rPr lang="en-US" altLang="zh-TW" b="0" i="1" smtClean="0">
                          <a:latin typeface="Cambria Math"/>
                          <a:ea typeface="Cambria Math"/>
                          <a:sym typeface="Symbol"/>
                        </a:rPr>
                        <m:t>(</m:t>
                      </m:r>
                      <m:sSub>
                        <m:sSubPr>
                          <m:ctrlPr>
                            <a:rPr lang="en-US" altLang="zh-TW" b="0" i="1" smtClean="0">
                              <a:latin typeface="Cambria Math" panose="02040503050406030204" pitchFamily="18" charset="0"/>
                              <a:ea typeface="Cambria Math"/>
                              <a:sym typeface="Symbol"/>
                            </a:rPr>
                          </m:ctrlPr>
                        </m:sSubPr>
                        <m:e>
                          <m:r>
                            <a:rPr lang="en-US" altLang="zh-TW" b="0" i="1" smtClean="0">
                              <a:latin typeface="Cambria Math"/>
                              <a:ea typeface="Cambria Math"/>
                              <a:sym typeface="Symbol"/>
                            </a:rPr>
                            <m:t>𝑋</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b="0" i="1" smtClean="0">
                              <a:latin typeface="Cambria Math"/>
                              <a:ea typeface="Cambria Math"/>
                              <a:sym typeface="Symbol"/>
                            </a:rPr>
                            <m:t>𝑌</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b="0" i="1" smtClean="0">
                              <a:latin typeface="Cambria Math"/>
                              <a:ea typeface="Cambria Math"/>
                              <a:sym typeface="Symbol"/>
                            </a:rPr>
                            <m:t>𝑍</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5436096" y="2780928"/>
                <a:ext cx="1512168" cy="461665"/>
              </a:xfrm>
              <a:prstGeom prst="rect">
                <a:avLst/>
              </a:prstGeom>
              <a:blipFill rotWithShape="1">
                <a:blip r:embed="rId4"/>
                <a:stretch>
                  <a:fillRect r="-48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454095" y="4149080"/>
                <a:ext cx="1253809" cy="389657"/>
              </a:xfrm>
              <a:prstGeom prst="rect">
                <a:avLst/>
              </a:prstGeom>
              <a:solidFill>
                <a:schemeClr val="bg1"/>
              </a:solidFill>
            </p:spPr>
            <p:txBody>
              <a:bodyPr wrap="square" rtlCol="0">
                <a:normAutofit/>
              </a:bodyPr>
              <a:lstStyle/>
              <a:p>
                <a:pPr/>
                <a14:m>
                  <m:oMathPara xmlns:m="http://schemas.openxmlformats.org/officeDocument/2006/math">
                    <m:oMathParaPr>
                      <m:jc m:val="left"/>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𝑣</m:t>
                          </m:r>
                        </m:e>
                        <m:sub>
                          <m:r>
                            <a:rPr lang="en-US" altLang="zh-TW" b="0" i="1" smtClean="0">
                              <a:latin typeface="Cambria Math"/>
                            </a:rPr>
                            <m:t>𝑖</m:t>
                          </m:r>
                        </m:sub>
                      </m:sSub>
                      <m:r>
                        <a:rPr lang="en-US" altLang="zh-TW" b="0" i="1" smtClean="0">
                          <a:latin typeface="Cambria Math"/>
                        </a:rPr>
                        <m:t>:</m:t>
                      </m:r>
                      <m:r>
                        <a:rPr lang="en-US" altLang="zh-TW" b="0" i="1" smtClean="0">
                          <a:latin typeface="Cambria Math"/>
                          <a:ea typeface="Cambria Math"/>
                          <a:sym typeface="Symbol"/>
                        </a:rPr>
                        <m:t>(</m:t>
                      </m:r>
                      <m:sSub>
                        <m:sSubPr>
                          <m:ctrlPr>
                            <a:rPr lang="en-US" altLang="zh-TW" b="0" i="1" smtClean="0">
                              <a:latin typeface="Cambria Math" panose="02040503050406030204" pitchFamily="18" charset="0"/>
                              <a:ea typeface="Cambria Math"/>
                              <a:sym typeface="Symbol"/>
                            </a:rPr>
                          </m:ctrlPr>
                        </m:sSubPr>
                        <m:e>
                          <m:r>
                            <a:rPr lang="en-US" altLang="zh-TW" b="0" i="1" smtClean="0">
                              <a:latin typeface="Cambria Math"/>
                              <a:ea typeface="Cambria Math"/>
                              <a:sym typeface="Symbol"/>
                            </a:rPr>
                            <m:t>𝑥</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b="0" i="1" smtClean="0">
                              <a:latin typeface="Cambria Math"/>
                              <a:ea typeface="Cambria Math"/>
                              <a:sym typeface="Symbol"/>
                            </a:rPr>
                            <m:t>𝑦</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454095" y="4149080"/>
                <a:ext cx="1253809" cy="389657"/>
              </a:xfrm>
              <a:prstGeom prst="rect">
                <a:avLst/>
              </a:prstGeom>
              <a:blipFill rotWithShape="1">
                <a:blip r:embed="rId5"/>
                <a:stretch>
                  <a:fillRect b="-1406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07858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defRPr/>
            </a:pPr>
            <a:r>
              <a:rPr lang="en-US" altLang="zh-TW" sz="3600" smtClean="0"/>
              <a:t>Good parameterization?</a:t>
            </a:r>
          </a:p>
        </p:txBody>
      </p:sp>
      <p:sp>
        <p:nvSpPr>
          <p:cNvPr id="5123" name="Rectangle 3"/>
          <p:cNvSpPr>
            <a:spLocks noGrp="1" noChangeArrowheads="1"/>
          </p:cNvSpPr>
          <p:nvPr>
            <p:ph type="body" idx="1"/>
          </p:nvPr>
        </p:nvSpPr>
        <p:spPr/>
        <p:txBody>
          <a:bodyPr/>
          <a:lstStyle/>
          <a:p>
            <a:pPr eaLnBrk="1" hangingPunct="1"/>
            <a:r>
              <a:rPr lang="en-US" altLang="zh-TW" smtClean="0"/>
              <a:t>Preserve geometry length, angle, area, ...</a:t>
            </a:r>
          </a:p>
          <a:p>
            <a:pPr lvl="1" eaLnBrk="1" hangingPunct="1"/>
            <a:r>
              <a:rPr lang="en-US" altLang="zh-TW" smtClean="0"/>
              <a:t>Isometric parameterization</a:t>
            </a:r>
          </a:p>
          <a:p>
            <a:pPr eaLnBrk="1" hangingPunct="1"/>
            <a:endParaRPr lang="en-US" altLang="zh-TW" smtClean="0"/>
          </a:p>
          <a:p>
            <a:pPr eaLnBrk="1" hangingPunct="1"/>
            <a:r>
              <a:rPr lang="en-US" altLang="zh-TW" smtClean="0"/>
              <a:t>Keep the distortion as small as possible</a:t>
            </a:r>
          </a:p>
        </p:txBody>
      </p:sp>
      <p:sp>
        <p:nvSpPr>
          <p:cNvPr id="5124" name="Text Box 10"/>
          <p:cNvSpPr txBox="1">
            <a:spLocks noChangeArrowheads="1"/>
          </p:cNvSpPr>
          <p:nvPr/>
        </p:nvSpPr>
        <p:spPr bwMode="auto">
          <a:xfrm>
            <a:off x="5435600"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a:t>Greiner and Hormann</a:t>
            </a:r>
          </a:p>
        </p:txBody>
      </p:sp>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19" y="4509120"/>
            <a:ext cx="1728193" cy="183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174" y="4597991"/>
            <a:ext cx="182446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向右箭號 1"/>
          <p:cNvSpPr/>
          <p:nvPr/>
        </p:nvSpPr>
        <p:spPr bwMode="auto">
          <a:xfrm>
            <a:off x="3995936" y="5210059"/>
            <a:ext cx="792088" cy="432048"/>
          </a:xfrm>
          <a:prstGeom prst="rightArrow">
            <a:avLst/>
          </a:pr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3" name="文字方塊 2"/>
          <p:cNvSpPr txBox="1"/>
          <p:nvPr/>
        </p:nvSpPr>
        <p:spPr>
          <a:xfrm>
            <a:off x="2123728" y="6165304"/>
            <a:ext cx="1584176" cy="461665"/>
          </a:xfrm>
          <a:prstGeom prst="rect">
            <a:avLst/>
          </a:prstGeom>
          <a:noFill/>
        </p:spPr>
        <p:txBody>
          <a:bodyPr wrap="square" rtlCol="0">
            <a:spAutoFit/>
          </a:bodyPr>
          <a:lstStyle/>
          <a:p>
            <a:pPr algn="ctr"/>
            <a:r>
              <a:rPr lang="en-US" altLang="zh-TW" dirty="0" smtClean="0"/>
              <a:t>3D</a:t>
            </a:r>
            <a:endParaRPr lang="zh-TW" altLang="en-US" dirty="0"/>
          </a:p>
        </p:txBody>
      </p:sp>
      <p:sp>
        <p:nvSpPr>
          <p:cNvPr id="10" name="文字方塊 9"/>
          <p:cNvSpPr txBox="1"/>
          <p:nvPr/>
        </p:nvSpPr>
        <p:spPr>
          <a:xfrm>
            <a:off x="5076056" y="6112213"/>
            <a:ext cx="1584176" cy="461665"/>
          </a:xfrm>
          <a:prstGeom prst="rect">
            <a:avLst/>
          </a:prstGeom>
          <a:noFill/>
        </p:spPr>
        <p:txBody>
          <a:bodyPr wrap="square" rtlCol="0">
            <a:spAutoFit/>
          </a:bodyPr>
          <a:lstStyle/>
          <a:p>
            <a:pPr algn="ctr"/>
            <a:r>
              <a:rPr lang="en-US" altLang="zh-TW" dirty="0" smtClean="0"/>
              <a:t>2D</a:t>
            </a:r>
            <a:endParaRPr lang="zh-TW" altLang="en-US" dirty="0"/>
          </a:p>
        </p:txBody>
      </p:sp>
    </p:spTree>
    <p:extLst>
      <p:ext uri="{BB962C8B-B14F-4D97-AF65-F5344CB8AC3E}">
        <p14:creationId xmlns:p14="http://schemas.microsoft.com/office/powerpoint/2010/main" val="2571022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defRPr/>
            </a:pPr>
            <a:r>
              <a:rPr lang="en-US" altLang="zh-TW" sz="3600" smtClean="0"/>
              <a:t>Applications</a:t>
            </a:r>
          </a:p>
        </p:txBody>
      </p:sp>
      <p:sp>
        <p:nvSpPr>
          <p:cNvPr id="6147" name="Rectangle 3"/>
          <p:cNvSpPr>
            <a:spLocks noGrp="1" noChangeArrowheads="1"/>
          </p:cNvSpPr>
          <p:nvPr>
            <p:ph type="body" idx="1"/>
          </p:nvPr>
        </p:nvSpPr>
        <p:spPr/>
        <p:txBody>
          <a:bodyPr/>
          <a:lstStyle/>
          <a:p>
            <a:pPr eaLnBrk="1" hangingPunct="1"/>
            <a:r>
              <a:rPr lang="en-US" altLang="zh-TW" smtClean="0"/>
              <a:t>Texture mapping</a:t>
            </a:r>
          </a:p>
        </p:txBody>
      </p:sp>
      <p:pic>
        <p:nvPicPr>
          <p:cNvPr id="6148" name="Picture 12"/>
          <p:cNvPicPr>
            <a:picLocks noChangeAspect="1" noChangeArrowheads="1"/>
          </p:cNvPicPr>
          <p:nvPr/>
        </p:nvPicPr>
        <p:blipFill>
          <a:blip r:embed="rId2">
            <a:clrChange>
              <a:clrFrom>
                <a:srgbClr val="7F7F7F"/>
              </a:clrFrom>
              <a:clrTo>
                <a:srgbClr val="7F7F7F">
                  <a:alpha val="0"/>
                </a:srgbClr>
              </a:clrTo>
            </a:clrChange>
            <a:extLst>
              <a:ext uri="{28A0092B-C50C-407E-A947-70E740481C1C}">
                <a14:useLocalDpi xmlns:a14="http://schemas.microsoft.com/office/drawing/2010/main" val="0"/>
              </a:ext>
            </a:extLst>
          </a:blip>
          <a:srcRect l="18710" t="17448" r="16554" b="13023"/>
          <a:stretch>
            <a:fillRect/>
          </a:stretch>
        </p:blipFill>
        <p:spPr bwMode="auto">
          <a:xfrm>
            <a:off x="4500563" y="5013325"/>
            <a:ext cx="1655762" cy="149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1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211" t="21440" r="25186" b="22536"/>
          <a:stretch>
            <a:fillRect/>
          </a:stretch>
        </p:blipFill>
        <p:spPr bwMode="auto">
          <a:xfrm>
            <a:off x="3851275" y="2565400"/>
            <a:ext cx="2087563"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14"/>
          <p:cNvPicPr>
            <a:picLocks noChangeAspect="1" noChangeArrowheads="1"/>
          </p:cNvPicPr>
          <p:nvPr/>
        </p:nvPicPr>
        <p:blipFill>
          <a:blip r:embed="rId4">
            <a:clrChange>
              <a:clrFrom>
                <a:srgbClr val="E9E9E9"/>
              </a:clrFrom>
              <a:clrTo>
                <a:srgbClr val="E9E9E9">
                  <a:alpha val="0"/>
                </a:srgbClr>
              </a:clrTo>
            </a:clrChange>
            <a:extLst>
              <a:ext uri="{28A0092B-C50C-407E-A947-70E740481C1C}">
                <a14:useLocalDpi xmlns:a14="http://schemas.microsoft.com/office/drawing/2010/main" val="0"/>
              </a:ext>
            </a:extLst>
          </a:blip>
          <a:srcRect l="15953" t="13603" r="17642" b="11552"/>
          <a:stretch>
            <a:fillRect/>
          </a:stretch>
        </p:blipFill>
        <p:spPr bwMode="auto">
          <a:xfrm>
            <a:off x="1403350" y="2708275"/>
            <a:ext cx="1943100" cy="184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125" y="2636838"/>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17"/>
          <p:cNvPicPr>
            <a:picLocks noChangeAspect="1" noChangeArrowheads="1"/>
          </p:cNvPicPr>
          <p:nvPr/>
        </p:nvPicPr>
        <p:blipFill>
          <a:blip r:embed="rId6">
            <a:clrChange>
              <a:clrFrom>
                <a:srgbClr val="7F7F7F"/>
              </a:clrFrom>
              <a:clrTo>
                <a:srgbClr val="7F7F7F">
                  <a:alpha val="0"/>
                </a:srgbClr>
              </a:clrTo>
            </a:clrChange>
            <a:extLst>
              <a:ext uri="{28A0092B-C50C-407E-A947-70E740481C1C}">
                <a14:useLocalDpi xmlns:a14="http://schemas.microsoft.com/office/drawing/2010/main" val="0"/>
              </a:ext>
            </a:extLst>
          </a:blip>
          <a:srcRect l="24475" t="13603" r="9122" b="11552"/>
          <a:stretch>
            <a:fillRect/>
          </a:stretch>
        </p:blipFill>
        <p:spPr bwMode="auto">
          <a:xfrm>
            <a:off x="2195513" y="4868863"/>
            <a:ext cx="17272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3" name="AutoShape 18"/>
          <p:cNvSpPr>
            <a:spLocks noChangeArrowheads="1"/>
          </p:cNvSpPr>
          <p:nvPr/>
        </p:nvSpPr>
        <p:spPr bwMode="auto">
          <a:xfrm>
            <a:off x="3348038" y="3573463"/>
            <a:ext cx="360362" cy="215900"/>
          </a:xfrm>
          <a:prstGeom prst="leftRightArrow">
            <a:avLst>
              <a:gd name="adj1" fmla="val 50000"/>
              <a:gd name="adj2" fmla="val 33382"/>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154" name="AutoShape 19"/>
          <p:cNvSpPr>
            <a:spLocks noChangeArrowheads="1"/>
          </p:cNvSpPr>
          <p:nvPr/>
        </p:nvSpPr>
        <p:spPr bwMode="auto">
          <a:xfrm>
            <a:off x="6084888" y="3573463"/>
            <a:ext cx="360362" cy="215900"/>
          </a:xfrm>
          <a:prstGeom prst="leftRightArrow">
            <a:avLst>
              <a:gd name="adj1" fmla="val 50000"/>
              <a:gd name="adj2" fmla="val 33382"/>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1496030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070" y="2564904"/>
            <a:ext cx="7068402" cy="40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0" name="Rectangle 2"/>
          <p:cNvSpPr>
            <a:spLocks noGrp="1" noChangeArrowheads="1"/>
          </p:cNvSpPr>
          <p:nvPr>
            <p:ph type="title"/>
          </p:nvPr>
        </p:nvSpPr>
        <p:spPr/>
        <p:txBody>
          <a:bodyPr/>
          <a:lstStyle/>
          <a:p>
            <a:pPr eaLnBrk="1" hangingPunct="1">
              <a:defRPr/>
            </a:pPr>
            <a:r>
              <a:rPr lang="en-US" altLang="zh-TW" sz="3600" smtClean="0"/>
              <a:t>Applications</a:t>
            </a:r>
          </a:p>
        </p:txBody>
      </p:sp>
      <p:sp>
        <p:nvSpPr>
          <p:cNvPr id="7171" name="Rectangle 3"/>
          <p:cNvSpPr>
            <a:spLocks noGrp="1" noChangeArrowheads="1"/>
          </p:cNvSpPr>
          <p:nvPr>
            <p:ph type="body" idx="1"/>
          </p:nvPr>
        </p:nvSpPr>
        <p:spPr/>
        <p:txBody>
          <a:bodyPr/>
          <a:lstStyle/>
          <a:p>
            <a:pPr eaLnBrk="1" hangingPunct="1"/>
            <a:r>
              <a:rPr lang="en-US" altLang="zh-TW" smtClean="0"/>
              <a:t>Remesh</a:t>
            </a:r>
          </a:p>
        </p:txBody>
      </p:sp>
      <p:sp>
        <p:nvSpPr>
          <p:cNvPr id="7173" name="Text Box 7"/>
          <p:cNvSpPr txBox="1">
            <a:spLocks noChangeArrowheads="1"/>
          </p:cNvSpPr>
          <p:nvPr/>
        </p:nvSpPr>
        <p:spPr bwMode="auto">
          <a:xfrm>
            <a:off x="5435600"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a:t>Greiner and Hormann</a:t>
            </a:r>
          </a:p>
        </p:txBody>
      </p:sp>
      <p:sp>
        <p:nvSpPr>
          <p:cNvPr id="7174" name="文字方塊 1"/>
          <p:cNvSpPr txBox="1">
            <a:spLocks noChangeArrowheads="1"/>
          </p:cNvSpPr>
          <p:nvPr/>
        </p:nvSpPr>
        <p:spPr bwMode="auto">
          <a:xfrm>
            <a:off x="2268538" y="4292600"/>
            <a:ext cx="194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a:t>3D mesh</a:t>
            </a:r>
            <a:endParaRPr lang="zh-TW" altLang="en-US"/>
          </a:p>
        </p:txBody>
      </p:sp>
      <p:sp>
        <p:nvSpPr>
          <p:cNvPr id="7175" name="文字方塊 6"/>
          <p:cNvSpPr txBox="1">
            <a:spLocks noChangeArrowheads="1"/>
          </p:cNvSpPr>
          <p:nvPr/>
        </p:nvSpPr>
        <p:spPr bwMode="auto">
          <a:xfrm>
            <a:off x="4932363" y="4130675"/>
            <a:ext cx="2808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a:t>2D parameter space</a:t>
            </a:r>
            <a:endParaRPr lang="zh-TW" altLang="en-US"/>
          </a:p>
        </p:txBody>
      </p:sp>
      <p:sp>
        <p:nvSpPr>
          <p:cNvPr id="7176" name="文字方塊 7"/>
          <p:cNvSpPr txBox="1">
            <a:spLocks noChangeArrowheads="1"/>
          </p:cNvSpPr>
          <p:nvPr/>
        </p:nvSpPr>
        <p:spPr bwMode="auto">
          <a:xfrm>
            <a:off x="3779838" y="5673725"/>
            <a:ext cx="28082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a:t>Resample from the</a:t>
            </a:r>
            <a:br>
              <a:rPr lang="en-US" altLang="zh-TW"/>
            </a:br>
            <a:r>
              <a:rPr lang="en-US" altLang="zh-TW"/>
              <a:t>2D parameter space</a:t>
            </a:r>
            <a:endParaRPr lang="zh-TW" altLang="en-US"/>
          </a:p>
        </p:txBody>
      </p:sp>
    </p:spTree>
    <p:extLst>
      <p:ext uri="{BB962C8B-B14F-4D97-AF65-F5344CB8AC3E}">
        <p14:creationId xmlns:p14="http://schemas.microsoft.com/office/powerpoint/2010/main" val="10903985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en-US" altLang="zh-TW" sz="3600" smtClean="0"/>
              <a:t>Applications</a:t>
            </a:r>
          </a:p>
        </p:txBody>
      </p:sp>
      <p:sp>
        <p:nvSpPr>
          <p:cNvPr id="8195" name="Rectangle 3"/>
          <p:cNvSpPr>
            <a:spLocks noGrp="1" noChangeArrowheads="1"/>
          </p:cNvSpPr>
          <p:nvPr>
            <p:ph type="body" idx="1"/>
          </p:nvPr>
        </p:nvSpPr>
        <p:spPr/>
        <p:txBody>
          <a:bodyPr/>
          <a:lstStyle/>
          <a:p>
            <a:pPr eaLnBrk="1" hangingPunct="1"/>
            <a:r>
              <a:rPr lang="en-US" altLang="zh-TW" smtClean="0"/>
              <a:t>Morphing</a:t>
            </a:r>
            <a:endParaRPr lang="zh-TW" altLang="zh-TW" smtClean="0"/>
          </a:p>
        </p:txBody>
      </p:sp>
      <p:pic>
        <p:nvPicPr>
          <p:cNvPr id="81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636838"/>
            <a:ext cx="4503737"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Text Box 7"/>
          <p:cNvSpPr txBox="1">
            <a:spLocks noChangeArrowheads="1"/>
          </p:cNvSpPr>
          <p:nvPr/>
        </p:nvSpPr>
        <p:spPr bwMode="auto">
          <a:xfrm>
            <a:off x="5435600"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spcBef>
                <a:spcPct val="50000"/>
              </a:spcBef>
            </a:pPr>
            <a:r>
              <a:rPr lang="en-US" altLang="en-US" sz="1800"/>
              <a:t>Schreiner et al.</a:t>
            </a:r>
            <a:endParaRPr lang="en-US" altLang="zh-TW" sz="1800"/>
          </a:p>
        </p:txBody>
      </p:sp>
    </p:spTree>
    <p:extLst>
      <p:ext uri="{BB962C8B-B14F-4D97-AF65-F5344CB8AC3E}">
        <p14:creationId xmlns:p14="http://schemas.microsoft.com/office/powerpoint/2010/main" val="1140208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altLang="zh-TW" sz="3600" dirty="0" smtClean="0"/>
              <a:t>Parameterization</a:t>
            </a:r>
          </a:p>
        </p:txBody>
      </p:sp>
      <p:sp>
        <p:nvSpPr>
          <p:cNvPr id="9219" name="Rectangle 3"/>
          <p:cNvSpPr>
            <a:spLocks noGrp="1" noChangeArrowheads="1"/>
          </p:cNvSpPr>
          <p:nvPr>
            <p:ph type="body" idx="1"/>
          </p:nvPr>
        </p:nvSpPr>
        <p:spPr/>
        <p:txBody>
          <a:bodyPr/>
          <a:lstStyle/>
          <a:p>
            <a:pPr eaLnBrk="1" hangingPunct="1"/>
            <a:endParaRPr lang="zh-TW" altLang="zh-TW" smtClean="0"/>
          </a:p>
        </p:txBody>
      </p:sp>
      <p:sp>
        <p:nvSpPr>
          <p:cNvPr id="9221" name="Text Box 6"/>
          <p:cNvSpPr txBox="1">
            <a:spLocks noChangeArrowheads="1"/>
          </p:cNvSpPr>
          <p:nvPr/>
        </p:nvSpPr>
        <p:spPr bwMode="auto">
          <a:xfrm>
            <a:off x="5435600"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a:t>Greiner and Hormann</a:t>
            </a: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16832"/>
            <a:ext cx="7128792" cy="395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文字方塊 1"/>
              <p:cNvSpPr txBox="1"/>
              <p:nvPr/>
            </p:nvSpPr>
            <p:spPr>
              <a:xfrm>
                <a:off x="2123728" y="2912244"/>
                <a:ext cx="3829189" cy="51539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𝑉</m:t>
                          </m:r>
                        </m:e>
                        <m:sub>
                          <m:r>
                            <a:rPr lang="en-US" altLang="zh-TW" b="0" i="1" smtClean="0">
                              <a:latin typeface="Cambria Math"/>
                            </a:rPr>
                            <m:t>𝑖</m:t>
                          </m:r>
                        </m:sub>
                      </m:sSub>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i="1">
                              <a:latin typeface="Cambria Math"/>
                              <a:ea typeface="Cambria Math"/>
                            </a:rPr>
                            <m:t>ℝ</m:t>
                          </m:r>
                        </m:e>
                        <m:sup>
                          <m:r>
                            <a:rPr lang="en-US" altLang="zh-TW" b="0" i="1" smtClean="0">
                              <a:latin typeface="Cambria Math"/>
                              <a:ea typeface="Cambria Math"/>
                            </a:rPr>
                            <m:t>3</m:t>
                          </m:r>
                        </m:sup>
                      </m:sSup>
                      <m:r>
                        <a:rPr lang="en-US" altLang="zh-TW" b="0" i="1" smtClean="0">
                          <a:latin typeface="Cambria Math"/>
                          <a:ea typeface="Cambria Math"/>
                        </a:rPr>
                        <m:t>, </m:t>
                      </m:r>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𝑇</m:t>
                          </m:r>
                        </m:e>
                        <m:sub>
                          <m:r>
                            <a:rPr lang="en-US" altLang="zh-TW" b="0" i="1" smtClean="0">
                              <a:latin typeface="Cambria Math"/>
                              <a:ea typeface="Cambria Math"/>
                            </a:rPr>
                            <m:t>𝑗</m:t>
                          </m:r>
                        </m:sub>
                      </m:sSub>
                      <m:r>
                        <a:rPr lang="en-US" altLang="zh-TW" b="0" i="1" smtClean="0">
                          <a:latin typeface="Cambria Math"/>
                          <a:ea typeface="Cambria Math"/>
                        </a:rPr>
                        <m:t>=</m:t>
                      </m:r>
                      <m:r>
                        <a:rPr lang="en-US" altLang="zh-TW" i="1" smtClean="0">
                          <a:latin typeface="Cambria Math"/>
                          <a:ea typeface="Cambria Math"/>
                          <a:sym typeface="Symbol"/>
                        </a:rPr>
                        <m:t>△</m:t>
                      </m:r>
                      <m:r>
                        <a:rPr lang="en-US" altLang="zh-TW" b="0" i="1" smtClean="0">
                          <a:latin typeface="Cambria Math"/>
                          <a:ea typeface="Cambria Math"/>
                          <a:sym typeface="Symbol"/>
                        </a:rPr>
                        <m:t>(</m:t>
                      </m:r>
                      <m:sSub>
                        <m:sSubPr>
                          <m:ctrlPr>
                            <a:rPr lang="en-US" altLang="zh-TW" b="0" i="1" smtClean="0">
                              <a:latin typeface="Cambria Math" panose="02040503050406030204" pitchFamily="18" charset="0"/>
                              <a:ea typeface="Cambria Math"/>
                              <a:sym typeface="Symbol"/>
                            </a:rPr>
                          </m:ctrlPr>
                        </m:sSubPr>
                        <m:e>
                          <m:r>
                            <a:rPr lang="en-US" altLang="zh-TW" b="0" i="1" smtClean="0">
                              <a:latin typeface="Cambria Math"/>
                              <a:ea typeface="Cambria Math"/>
                              <a:sym typeface="Symbol"/>
                            </a:rPr>
                            <m:t>𝑉</m:t>
                          </m:r>
                        </m:e>
                        <m:sub>
                          <m:sSub>
                            <m:sSubPr>
                              <m:ctrlPr>
                                <a:rPr lang="en-US" altLang="zh-TW" b="0" i="1" smtClean="0">
                                  <a:latin typeface="Cambria Math" panose="02040503050406030204" pitchFamily="18" charset="0"/>
                                  <a:ea typeface="Cambria Math"/>
                                  <a:sym typeface="Symbol"/>
                                </a:rPr>
                              </m:ctrlPr>
                            </m:sSubPr>
                            <m:e>
                              <m:r>
                                <a:rPr lang="en-US" altLang="zh-TW" b="0" i="1" smtClean="0">
                                  <a:latin typeface="Cambria Math"/>
                                  <a:ea typeface="Cambria Math"/>
                                  <a:sym typeface="Symbol"/>
                                </a:rPr>
                                <m:t>𝑗</m:t>
                              </m:r>
                            </m:e>
                            <m:sub>
                              <m:r>
                                <a:rPr lang="en-US" altLang="zh-TW" b="0" i="1" smtClean="0">
                                  <a:latin typeface="Cambria Math"/>
                                  <a:ea typeface="Cambria Math"/>
                                  <a:sym typeface="Symbol"/>
                                </a:rPr>
                                <m:t>0</m:t>
                              </m:r>
                            </m:sub>
                          </m:sSub>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i="1">
                              <a:latin typeface="Cambria Math"/>
                              <a:ea typeface="Cambria Math"/>
                              <a:sym typeface="Symbol"/>
                            </a:rPr>
                            <m:t>𝑉</m:t>
                          </m:r>
                        </m:e>
                        <m:sub>
                          <m:sSub>
                            <m:sSubPr>
                              <m:ctrlPr>
                                <a:rPr lang="en-US" altLang="zh-TW" i="1">
                                  <a:latin typeface="Cambria Math" panose="02040503050406030204" pitchFamily="18" charset="0"/>
                                  <a:ea typeface="Cambria Math"/>
                                  <a:sym typeface="Symbol"/>
                                </a:rPr>
                              </m:ctrlPr>
                            </m:sSubPr>
                            <m:e>
                              <m:r>
                                <a:rPr lang="en-US" altLang="zh-TW" i="1">
                                  <a:latin typeface="Cambria Math"/>
                                  <a:ea typeface="Cambria Math"/>
                                  <a:sym typeface="Symbol"/>
                                </a:rPr>
                                <m:t>𝑗</m:t>
                              </m:r>
                            </m:e>
                            <m:sub>
                              <m:r>
                                <a:rPr lang="en-US" altLang="zh-TW" b="0" i="1" smtClean="0">
                                  <a:latin typeface="Cambria Math"/>
                                  <a:ea typeface="Cambria Math"/>
                                  <a:sym typeface="Symbol"/>
                                </a:rPr>
                                <m:t>1</m:t>
                              </m:r>
                            </m:sub>
                          </m:sSub>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i="1">
                              <a:latin typeface="Cambria Math"/>
                              <a:ea typeface="Cambria Math"/>
                              <a:sym typeface="Symbol"/>
                            </a:rPr>
                            <m:t>𝑉</m:t>
                          </m:r>
                        </m:e>
                        <m:sub>
                          <m:sSub>
                            <m:sSubPr>
                              <m:ctrlPr>
                                <a:rPr lang="en-US" altLang="zh-TW" i="1">
                                  <a:latin typeface="Cambria Math" panose="02040503050406030204" pitchFamily="18" charset="0"/>
                                  <a:ea typeface="Cambria Math"/>
                                  <a:sym typeface="Symbol"/>
                                </a:rPr>
                              </m:ctrlPr>
                            </m:sSubPr>
                            <m:e>
                              <m:r>
                                <a:rPr lang="en-US" altLang="zh-TW" i="1">
                                  <a:latin typeface="Cambria Math"/>
                                  <a:ea typeface="Cambria Math"/>
                                  <a:sym typeface="Symbol"/>
                                </a:rPr>
                                <m:t>𝑗</m:t>
                              </m:r>
                            </m:e>
                            <m:sub>
                              <m:r>
                                <a:rPr lang="en-US" altLang="zh-TW" b="0" i="1" smtClean="0">
                                  <a:latin typeface="Cambria Math"/>
                                  <a:ea typeface="Cambria Math"/>
                                  <a:sym typeface="Symbol"/>
                                </a:rPr>
                                <m:t>2</m:t>
                              </m:r>
                            </m:sub>
                          </m:sSub>
                        </m:sub>
                      </m:sSub>
                      <m:r>
                        <a:rPr lang="en-US" altLang="zh-TW" b="0" i="1" smtClean="0">
                          <a:latin typeface="Cambria Math"/>
                          <a:ea typeface="Cambria Math"/>
                          <a:sym typeface="Symbol"/>
                        </a:rPr>
                        <m:t>)</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2123728" y="2912244"/>
                <a:ext cx="3829189" cy="515398"/>
              </a:xfrm>
              <a:prstGeom prst="rect">
                <a:avLst/>
              </a:prstGeom>
              <a:blipFill rotWithShape="1">
                <a:blip r:embed="rId3"/>
                <a:stretch>
                  <a:fillRect b="-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123728" y="4606528"/>
                <a:ext cx="3871573" cy="50289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𝑣</m:t>
                          </m:r>
                        </m:e>
                        <m:sub>
                          <m:r>
                            <a:rPr lang="en-US" altLang="zh-TW" b="0" i="1" smtClean="0">
                              <a:latin typeface="Cambria Math"/>
                            </a:rPr>
                            <m:t>𝑖</m:t>
                          </m:r>
                        </m:sub>
                      </m:sSub>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i="1">
                              <a:latin typeface="Cambria Math"/>
                              <a:ea typeface="Cambria Math"/>
                            </a:rPr>
                            <m:t>ℝ</m:t>
                          </m:r>
                        </m:e>
                        <m:sup>
                          <m:r>
                            <a:rPr lang="en-US" altLang="zh-TW" b="0" i="1" smtClean="0">
                              <a:latin typeface="Cambria Math"/>
                              <a:ea typeface="Cambria Math"/>
                            </a:rPr>
                            <m:t>2</m:t>
                          </m:r>
                        </m:sup>
                      </m:sSup>
                      <m:r>
                        <a:rPr lang="en-US" altLang="zh-TW" b="0" i="1" smtClean="0">
                          <a:latin typeface="Cambria Math"/>
                          <a:ea typeface="Cambria Math"/>
                        </a:rPr>
                        <m:t>, </m:t>
                      </m:r>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𝑡</m:t>
                          </m:r>
                        </m:e>
                        <m:sub>
                          <m:r>
                            <a:rPr lang="en-US" altLang="zh-TW" b="0" i="1" smtClean="0">
                              <a:latin typeface="Cambria Math"/>
                              <a:ea typeface="Cambria Math"/>
                            </a:rPr>
                            <m:t>𝑗</m:t>
                          </m:r>
                        </m:sub>
                      </m:sSub>
                      <m:r>
                        <a:rPr lang="en-US" altLang="zh-TW" b="0" i="1" smtClean="0">
                          <a:latin typeface="Cambria Math"/>
                          <a:ea typeface="Cambria Math"/>
                        </a:rPr>
                        <m:t>=</m:t>
                      </m:r>
                      <m:r>
                        <a:rPr lang="en-US" altLang="zh-TW" i="1" smtClean="0">
                          <a:latin typeface="Cambria Math"/>
                          <a:ea typeface="Cambria Math"/>
                          <a:sym typeface="Symbol"/>
                        </a:rPr>
                        <m:t>△</m:t>
                      </m:r>
                      <m:r>
                        <a:rPr lang="en-US" altLang="zh-TW" b="0" i="1" smtClean="0">
                          <a:latin typeface="Cambria Math"/>
                          <a:ea typeface="Cambria Math"/>
                          <a:sym typeface="Symbol"/>
                        </a:rPr>
                        <m:t>(</m:t>
                      </m:r>
                      <m:sSub>
                        <m:sSubPr>
                          <m:ctrlPr>
                            <a:rPr lang="en-US" altLang="zh-TW" b="0" i="1" smtClean="0">
                              <a:latin typeface="Cambria Math" panose="02040503050406030204" pitchFamily="18" charset="0"/>
                              <a:ea typeface="Cambria Math"/>
                              <a:sym typeface="Symbol"/>
                            </a:rPr>
                          </m:ctrlPr>
                        </m:sSubPr>
                        <m:e>
                          <m:r>
                            <a:rPr lang="en-US" altLang="zh-TW" b="0" i="1" smtClean="0">
                              <a:latin typeface="Cambria Math"/>
                              <a:ea typeface="Cambria Math"/>
                              <a:sym typeface="Symbol"/>
                            </a:rPr>
                            <m:t>𝑣</m:t>
                          </m:r>
                        </m:e>
                        <m:sub>
                          <m:sSub>
                            <m:sSubPr>
                              <m:ctrlPr>
                                <a:rPr lang="en-US" altLang="zh-TW" b="0" i="1" smtClean="0">
                                  <a:latin typeface="Cambria Math" panose="02040503050406030204" pitchFamily="18" charset="0"/>
                                  <a:ea typeface="Cambria Math"/>
                                  <a:sym typeface="Symbol"/>
                                </a:rPr>
                              </m:ctrlPr>
                            </m:sSubPr>
                            <m:e>
                              <m:r>
                                <a:rPr lang="en-US" altLang="zh-TW" b="0" i="1" smtClean="0">
                                  <a:latin typeface="Cambria Math"/>
                                  <a:ea typeface="Cambria Math"/>
                                  <a:sym typeface="Symbol"/>
                                </a:rPr>
                                <m:t>𝑗</m:t>
                              </m:r>
                            </m:e>
                            <m:sub>
                              <m:r>
                                <a:rPr lang="en-US" altLang="zh-TW" b="0" i="1" smtClean="0">
                                  <a:latin typeface="Cambria Math"/>
                                  <a:ea typeface="Cambria Math"/>
                                  <a:sym typeface="Symbol"/>
                                </a:rPr>
                                <m:t>0</m:t>
                              </m:r>
                            </m:sub>
                          </m:sSub>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b="0" i="1" smtClean="0">
                              <a:latin typeface="Cambria Math"/>
                              <a:ea typeface="Cambria Math"/>
                              <a:sym typeface="Symbol"/>
                            </a:rPr>
                            <m:t>𝑣</m:t>
                          </m:r>
                        </m:e>
                        <m:sub>
                          <m:sSub>
                            <m:sSubPr>
                              <m:ctrlPr>
                                <a:rPr lang="en-US" altLang="zh-TW" i="1">
                                  <a:latin typeface="Cambria Math" panose="02040503050406030204" pitchFamily="18" charset="0"/>
                                  <a:ea typeface="Cambria Math"/>
                                  <a:sym typeface="Symbol"/>
                                </a:rPr>
                              </m:ctrlPr>
                            </m:sSubPr>
                            <m:e>
                              <m:r>
                                <a:rPr lang="en-US" altLang="zh-TW" i="1">
                                  <a:latin typeface="Cambria Math"/>
                                  <a:ea typeface="Cambria Math"/>
                                  <a:sym typeface="Symbol"/>
                                </a:rPr>
                                <m:t>𝑗</m:t>
                              </m:r>
                            </m:e>
                            <m:sub>
                              <m:r>
                                <a:rPr lang="en-US" altLang="zh-TW" b="0" i="1" smtClean="0">
                                  <a:latin typeface="Cambria Math"/>
                                  <a:ea typeface="Cambria Math"/>
                                  <a:sym typeface="Symbol"/>
                                </a:rPr>
                                <m:t>1</m:t>
                              </m:r>
                            </m:sub>
                          </m:sSub>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b="0" i="1" smtClean="0">
                              <a:latin typeface="Cambria Math"/>
                              <a:ea typeface="Cambria Math"/>
                              <a:sym typeface="Symbol"/>
                            </a:rPr>
                            <m:t>𝑣</m:t>
                          </m:r>
                        </m:e>
                        <m:sub>
                          <m:sSub>
                            <m:sSubPr>
                              <m:ctrlPr>
                                <a:rPr lang="en-US" altLang="zh-TW" i="1">
                                  <a:latin typeface="Cambria Math" panose="02040503050406030204" pitchFamily="18" charset="0"/>
                                  <a:ea typeface="Cambria Math"/>
                                  <a:sym typeface="Symbol"/>
                                </a:rPr>
                              </m:ctrlPr>
                            </m:sSubPr>
                            <m:e>
                              <m:r>
                                <a:rPr lang="en-US" altLang="zh-TW" i="1">
                                  <a:latin typeface="Cambria Math"/>
                                  <a:ea typeface="Cambria Math"/>
                                  <a:sym typeface="Symbol"/>
                                </a:rPr>
                                <m:t>𝑗</m:t>
                              </m:r>
                            </m:e>
                            <m:sub>
                              <m:r>
                                <a:rPr lang="en-US" altLang="zh-TW" b="0" i="1" smtClean="0">
                                  <a:latin typeface="Cambria Math"/>
                                  <a:ea typeface="Cambria Math"/>
                                  <a:sym typeface="Symbol"/>
                                </a:rPr>
                                <m:t>2</m:t>
                              </m:r>
                            </m:sub>
                          </m:sSub>
                        </m:sub>
                      </m:sSub>
                      <m:r>
                        <a:rPr lang="en-US" altLang="zh-TW" b="0" i="1" smtClean="0">
                          <a:latin typeface="Cambria Math"/>
                          <a:ea typeface="Cambria Math"/>
                          <a:sym typeface="Symbol"/>
                        </a:rPr>
                        <m:t>)</m:t>
                      </m:r>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123728" y="4606528"/>
                <a:ext cx="3871573" cy="502895"/>
              </a:xfrm>
              <a:prstGeom prst="rect">
                <a:avLst/>
              </a:prstGeom>
              <a:blipFill rotWithShape="1">
                <a:blip r:embed="rId4"/>
                <a:stretch>
                  <a:fillRect b="-1097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51057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lang="en-US" altLang="zh-TW" sz="3600" dirty="0" smtClean="0"/>
              <a:t>Parameterization - projection method</a:t>
            </a:r>
          </a:p>
        </p:txBody>
      </p:sp>
      <p:sp>
        <p:nvSpPr>
          <p:cNvPr id="10243" name="Rectangle 3"/>
          <p:cNvSpPr>
            <a:spLocks noGrp="1" noChangeArrowheads="1"/>
          </p:cNvSpPr>
          <p:nvPr>
            <p:ph type="body" idx="1"/>
          </p:nvPr>
        </p:nvSpPr>
        <p:spPr/>
        <p:txBody>
          <a:bodyPr/>
          <a:lstStyle/>
          <a:p>
            <a:pPr eaLnBrk="1" hangingPunct="1"/>
            <a:r>
              <a:rPr lang="en-US" altLang="zh-TW" smtClean="0"/>
              <a:t>The mesh vertices are projected to the intermediate surface to get the texture coordinates</a:t>
            </a:r>
            <a:endParaRPr lang="zh-TW" altLang="zh-TW" smtClean="0"/>
          </a:p>
        </p:txBody>
      </p:sp>
      <p:pic>
        <p:nvPicPr>
          <p:cNvPr id="102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573463"/>
            <a:ext cx="5183188"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6"/>
          <p:cNvSpPr txBox="1">
            <a:spLocks noChangeArrowheads="1"/>
          </p:cNvSpPr>
          <p:nvPr/>
        </p:nvSpPr>
        <p:spPr bwMode="auto">
          <a:xfrm>
            <a:off x="4787900" y="649128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a:t>Greiner and Hormann, L</a:t>
            </a:r>
            <a:r>
              <a:rPr lang="en-US" altLang="zh-TW" sz="1800">
                <a:cs typeface="Times New Roman" pitchFamily="18" charset="0"/>
              </a:rPr>
              <a:t>é</a:t>
            </a:r>
            <a:r>
              <a:rPr lang="en-US" altLang="zh-TW" sz="1800"/>
              <a:t>vy</a:t>
            </a:r>
          </a:p>
        </p:txBody>
      </p:sp>
    </p:spTree>
    <p:extLst>
      <p:ext uri="{BB962C8B-B14F-4D97-AF65-F5344CB8AC3E}">
        <p14:creationId xmlns:p14="http://schemas.microsoft.com/office/powerpoint/2010/main" val="8699749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en-US" altLang="zh-TW" sz="3600" dirty="0" smtClean="0"/>
              <a:t>Parameterization - linear energy method</a:t>
            </a:r>
          </a:p>
        </p:txBody>
      </p:sp>
      <p:sp>
        <p:nvSpPr>
          <p:cNvPr id="11267" name="Rectangle 3"/>
          <p:cNvSpPr>
            <a:spLocks noGrp="1" noChangeArrowheads="1"/>
          </p:cNvSpPr>
          <p:nvPr>
            <p:ph type="body" idx="1"/>
          </p:nvPr>
        </p:nvSpPr>
        <p:spPr/>
        <p:txBody>
          <a:bodyPr/>
          <a:lstStyle/>
          <a:p>
            <a:pPr eaLnBrk="1" hangingPunct="1"/>
            <a:endParaRPr lang="zh-TW" altLang="zh-TW" smtClean="0"/>
          </a:p>
        </p:txBody>
      </p:sp>
      <p:sp>
        <p:nvSpPr>
          <p:cNvPr id="11269" name="Text Box 6"/>
          <p:cNvSpPr txBox="1">
            <a:spLocks noChangeArrowheads="1"/>
          </p:cNvSpPr>
          <p:nvPr/>
        </p:nvSpPr>
        <p:spPr bwMode="auto">
          <a:xfrm>
            <a:off x="5435600"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a:t>Greiner and Hormann</a:t>
            </a: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533" y="1997347"/>
            <a:ext cx="7391939" cy="413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文字方塊 5"/>
              <p:cNvSpPr txBox="1"/>
              <p:nvPr/>
            </p:nvSpPr>
            <p:spPr>
              <a:xfrm>
                <a:off x="3802806" y="2060848"/>
                <a:ext cx="4657626" cy="1368152"/>
              </a:xfrm>
              <a:prstGeom prst="rect">
                <a:avLst/>
              </a:prstGeom>
              <a:solidFill>
                <a:schemeClr val="bg1">
                  <a:lumMod val="85000"/>
                </a:schemeClr>
              </a:solidFill>
            </p:spPr>
            <p:txBody>
              <a:bodyPr wrap="none" rtlCol="0">
                <a:normAutofit/>
              </a:bodyPr>
              <a:lstStyle/>
              <a:p>
                <a:r>
                  <a:rPr lang="en-US" altLang="zh-TW" b="0" i="1" dirty="0" smtClean="0">
                    <a:latin typeface="Cambria Math"/>
                  </a:rPr>
                  <a:t>       linear spring-energy</a:t>
                </a:r>
              </a:p>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2</m:t>
                          </m:r>
                        </m:den>
                      </m:f>
                      <m:nary>
                        <m:naryPr>
                          <m:chr m:val="∑"/>
                          <m:supHide m:val="on"/>
                          <m:ctrlPr>
                            <a:rPr lang="en-US" altLang="zh-TW" i="1">
                              <a:latin typeface="Cambria Math" panose="02040503050406030204" pitchFamily="18" charset="0"/>
                            </a:rPr>
                          </m:ctrlPr>
                        </m:naryPr>
                        <m:sub>
                          <m:d>
                            <m:dPr>
                              <m:begChr m:val="{"/>
                              <m:endChr m:val="}"/>
                              <m:ctrlPr>
                                <a:rPr lang="en-US" altLang="zh-TW" i="1">
                                  <a:latin typeface="Cambria Math" panose="02040503050406030204" pitchFamily="18" charset="0"/>
                                </a:rPr>
                              </m:ctrlPr>
                            </m:dPr>
                            <m:e>
                              <m:r>
                                <a:rPr lang="en-US" altLang="zh-TW" i="1">
                                  <a:latin typeface="Cambria Math"/>
                                </a:rPr>
                                <m:t>𝑖</m:t>
                              </m:r>
                              <m:r>
                                <a:rPr lang="en-US" altLang="zh-TW" i="1">
                                  <a:latin typeface="Cambria Math"/>
                                </a:rPr>
                                <m:t>,</m:t>
                              </m:r>
                              <m:r>
                                <a:rPr lang="en-US" altLang="zh-TW" i="1">
                                  <a:latin typeface="Cambria Math"/>
                                </a:rPr>
                                <m:t>𝑗</m:t>
                              </m:r>
                            </m:e>
                          </m:d>
                          <m:r>
                            <m:rPr>
                              <m:brk m:alnAt="7"/>
                            </m:rPr>
                            <a:rPr lang="en-US" altLang="zh-TW" i="1">
                              <a:latin typeface="Cambria Math"/>
                              <a:ea typeface="Cambria Math"/>
                            </a:rPr>
                            <m:t>∈</m:t>
                          </m:r>
                          <m:r>
                            <m:rPr>
                              <m:nor/>
                              <m:brk m:alnAt="7"/>
                            </m:rPr>
                            <a:rPr lang="en-US" altLang="zh-TW">
                              <a:latin typeface="Cambria Math"/>
                              <a:ea typeface="Cambria Math"/>
                            </a:rPr>
                            <m:t>E</m:t>
                          </m:r>
                          <m:r>
                            <m:rPr>
                              <m:nor/>
                            </m:rPr>
                            <a:rPr lang="en-US" altLang="zh-TW">
                              <a:latin typeface="Cambria Math"/>
                              <a:ea typeface="Cambria Math"/>
                            </a:rPr>
                            <m:t>dges</m:t>
                          </m:r>
                        </m:sub>
                        <m:sup/>
                        <m:e>
                          <m:sSub>
                            <m:sSubPr>
                              <m:ctrlPr>
                                <a:rPr lang="en-US" altLang="zh-TW" i="1">
                                  <a:latin typeface="Cambria Math" panose="02040503050406030204" pitchFamily="18" charset="0"/>
                                </a:rPr>
                              </m:ctrlPr>
                            </m:sSubPr>
                            <m:e>
                              <m:r>
                                <a:rPr lang="en-US" altLang="zh-TW" b="0" i="1" smtClean="0">
                                  <a:latin typeface="Cambria Math"/>
                                </a:rPr>
                                <m:t>𝑤</m:t>
                              </m:r>
                            </m:e>
                            <m:sub>
                              <m:r>
                                <a:rPr lang="en-US" altLang="zh-TW" i="1">
                                  <a:latin typeface="Cambria Math"/>
                                </a:rPr>
                                <m:t>𝑖𝑗</m:t>
                              </m:r>
                            </m:sub>
                          </m:sSub>
                          <m:sSup>
                            <m:sSupPr>
                              <m:ctrlPr>
                                <a:rPr lang="en-US" altLang="zh-TW" i="1">
                                  <a:latin typeface="Cambria Math" panose="02040503050406030204" pitchFamily="18" charset="0"/>
                                </a:rPr>
                              </m:ctrlPr>
                            </m:sSup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𝑣</m:t>
                                      </m:r>
                                    </m:e>
                                    <m:sub>
                                      <m:r>
                                        <a:rPr lang="en-US" altLang="zh-TW" i="1">
                                          <a:latin typeface="Cambria Math"/>
                                        </a:rPr>
                                        <m:t>𝑖</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𝑣</m:t>
                                      </m:r>
                                    </m:e>
                                    <m:sub>
                                      <m:r>
                                        <a:rPr lang="en-US" altLang="zh-TW" i="1">
                                          <a:latin typeface="Cambria Math"/>
                                        </a:rPr>
                                        <m:t>𝑗</m:t>
                                      </m:r>
                                    </m:sub>
                                  </m:sSub>
                                </m:e>
                              </m:d>
                            </m:e>
                            <m:sup>
                              <m:r>
                                <a:rPr lang="en-US" altLang="zh-TW" i="1">
                                  <a:latin typeface="Cambria Math"/>
                                </a:rPr>
                                <m:t>2</m:t>
                              </m:r>
                            </m:sup>
                          </m:sSup>
                        </m:e>
                      </m:nary>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802806" y="2060848"/>
                <a:ext cx="4657626" cy="1368152"/>
              </a:xfrm>
              <a:prstGeom prst="rect">
                <a:avLst/>
              </a:prstGeom>
              <a:blipFill rotWithShape="1">
                <a:blip r:embed="rId4"/>
                <a:stretch>
                  <a:fillRect t="-2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333165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lang="en-US" altLang="zh-TW" sz="3600" dirty="0" smtClean="0"/>
              <a:t>Parameterization - linear method</a:t>
            </a:r>
          </a:p>
        </p:txBody>
      </p:sp>
      <p:sp>
        <p:nvSpPr>
          <p:cNvPr id="12296" name="AutoShape 12"/>
          <p:cNvSpPr>
            <a:spLocks noChangeArrowheads="1"/>
          </p:cNvSpPr>
          <p:nvPr/>
        </p:nvSpPr>
        <p:spPr bwMode="auto">
          <a:xfrm>
            <a:off x="1876426" y="4952410"/>
            <a:ext cx="360362" cy="215900"/>
          </a:xfrm>
          <a:prstGeom prst="rightArrow">
            <a:avLst>
              <a:gd name="adj1" fmla="val 50000"/>
              <a:gd name="adj2" fmla="val 41728"/>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297" name="Text Box 13"/>
          <p:cNvSpPr txBox="1">
            <a:spLocks noChangeArrowheads="1"/>
          </p:cNvSpPr>
          <p:nvPr/>
        </p:nvSpPr>
        <p:spPr bwMode="auto">
          <a:xfrm>
            <a:off x="5435600"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a:t>Greiner and Hormann</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1844824"/>
            <a:ext cx="5436187"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群組 1"/>
          <p:cNvGrpSpPr>
            <a:grpSpLocks noChangeAspect="1"/>
          </p:cNvGrpSpPr>
          <p:nvPr/>
        </p:nvGrpSpPr>
        <p:grpSpPr>
          <a:xfrm>
            <a:off x="1876426" y="3305059"/>
            <a:ext cx="5071838" cy="867143"/>
            <a:chOff x="1331640" y="4523457"/>
            <a:chExt cx="7061200" cy="1207269"/>
          </a:xfrm>
        </p:grpSpPr>
        <p:pic>
          <p:nvPicPr>
            <p:cNvPr id="317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5213"/>
            <a:stretch/>
          </p:blipFill>
          <p:spPr bwMode="auto">
            <a:xfrm>
              <a:off x="1331640" y="4523457"/>
              <a:ext cx="7061200" cy="65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70339"/>
            <a:stretch/>
          </p:blipFill>
          <p:spPr bwMode="auto">
            <a:xfrm>
              <a:off x="1331640" y="5175101"/>
              <a:ext cx="7061200"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3" name="文字方塊 2"/>
              <p:cNvSpPr txBox="1"/>
              <p:nvPr/>
            </p:nvSpPr>
            <p:spPr>
              <a:xfrm>
                <a:off x="2355628" y="4509740"/>
                <a:ext cx="3310137" cy="11126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𝑣</m:t>
                          </m:r>
                        </m:e>
                        <m:sub>
                          <m:r>
                            <a:rPr lang="en-US" altLang="zh-TW" b="0" i="1" smtClean="0">
                              <a:latin typeface="Cambria Math"/>
                            </a:rPr>
                            <m:t>𝑖</m:t>
                          </m:r>
                        </m:sub>
                      </m:sSub>
                      <m:r>
                        <a:rPr lang="en-US" altLang="zh-TW" b="0" i="1" smtClean="0">
                          <a:latin typeface="Cambria Math"/>
                        </a:rPr>
                        <m:t>=</m:t>
                      </m:r>
                      <m:f>
                        <m:fPr>
                          <m:ctrlPr>
                            <a:rPr lang="en-US" altLang="zh-TW" i="1" smtClean="0">
                              <a:latin typeface="Cambria Math" panose="02040503050406030204" pitchFamily="18" charset="0"/>
                            </a:rPr>
                          </m:ctrlPr>
                        </m:fPr>
                        <m:num>
                          <m:nary>
                            <m:naryPr>
                              <m:chr m:val="∑"/>
                              <m:supHide m:val="on"/>
                              <m:ctrlPr>
                                <a:rPr lang="en-US" altLang="zh-TW" i="1">
                                  <a:latin typeface="Cambria Math" panose="02040503050406030204" pitchFamily="18" charset="0"/>
                                </a:rPr>
                              </m:ctrlPr>
                            </m:naryPr>
                            <m:sub>
                              <m:d>
                                <m:dPr>
                                  <m:begChr m:val="{"/>
                                  <m:endChr m:val="}"/>
                                  <m:ctrlPr>
                                    <a:rPr lang="en-US" altLang="zh-TW" i="1">
                                      <a:latin typeface="Cambria Math" panose="02040503050406030204" pitchFamily="18" charset="0"/>
                                    </a:rPr>
                                  </m:ctrlPr>
                                </m:dPr>
                                <m:e>
                                  <m:r>
                                    <a:rPr lang="en-US" altLang="zh-TW" i="1">
                                      <a:latin typeface="Cambria Math"/>
                                    </a:rPr>
                                    <m:t>𝑖</m:t>
                                  </m:r>
                                  <m:r>
                                    <a:rPr lang="en-US" altLang="zh-TW" i="1">
                                      <a:latin typeface="Cambria Math"/>
                                    </a:rPr>
                                    <m:t>,</m:t>
                                  </m:r>
                                  <m:r>
                                    <a:rPr lang="en-US" altLang="zh-TW" i="1">
                                      <a:latin typeface="Cambria Math"/>
                                    </a:rPr>
                                    <m:t>𝑗</m:t>
                                  </m:r>
                                </m:e>
                              </m:d>
                              <m:r>
                                <m:rPr>
                                  <m:brk m:alnAt="7"/>
                                </m:rPr>
                                <a:rPr lang="en-US" altLang="zh-TW" i="1">
                                  <a:latin typeface="Cambria Math"/>
                                  <a:ea typeface="Cambria Math"/>
                                </a:rPr>
                                <m:t>∈</m:t>
                              </m:r>
                              <m:r>
                                <m:rPr>
                                  <m:nor/>
                                  <m:brk m:alnAt="7"/>
                                </m:rPr>
                                <a:rPr lang="en-US" altLang="zh-TW">
                                  <a:latin typeface="Cambria Math"/>
                                  <a:ea typeface="Cambria Math"/>
                                </a:rPr>
                                <m:t>E</m:t>
                              </m:r>
                              <m:r>
                                <m:rPr>
                                  <m:nor/>
                                </m:rPr>
                                <a:rPr lang="en-US" altLang="zh-TW">
                                  <a:latin typeface="Cambria Math"/>
                                  <a:ea typeface="Cambria Math"/>
                                </a:rPr>
                                <m:t>dges</m:t>
                              </m:r>
                            </m:sub>
                            <m:sup/>
                            <m:e>
                              <m:sSub>
                                <m:sSubPr>
                                  <m:ctrlPr>
                                    <a:rPr lang="en-US" altLang="zh-TW" i="1">
                                      <a:latin typeface="Cambria Math" panose="02040503050406030204" pitchFamily="18" charset="0"/>
                                    </a:rPr>
                                  </m:ctrlPr>
                                </m:sSubPr>
                                <m:e>
                                  <m:r>
                                    <a:rPr lang="en-US" altLang="zh-TW" b="0" i="1" smtClean="0">
                                      <a:latin typeface="Cambria Math"/>
                                    </a:rPr>
                                    <m:t>𝑤</m:t>
                                  </m:r>
                                </m:e>
                                <m:sub>
                                  <m:r>
                                    <a:rPr lang="en-US" altLang="zh-TW" i="1">
                                      <a:latin typeface="Cambria Math"/>
                                    </a:rPr>
                                    <m:t>𝑖𝑗</m:t>
                                  </m:r>
                                </m:sub>
                              </m:sSub>
                              <m:sSub>
                                <m:sSubPr>
                                  <m:ctrlPr>
                                    <a:rPr lang="en-US" altLang="zh-TW" i="1">
                                      <a:latin typeface="Cambria Math" panose="02040503050406030204" pitchFamily="18" charset="0"/>
                                    </a:rPr>
                                  </m:ctrlPr>
                                </m:sSubPr>
                                <m:e>
                                  <m:r>
                                    <a:rPr lang="en-US" altLang="zh-TW" b="0" i="1" smtClean="0">
                                      <a:latin typeface="Cambria Math"/>
                                    </a:rPr>
                                    <m:t>𝑣</m:t>
                                  </m:r>
                                </m:e>
                                <m:sub>
                                  <m:r>
                                    <a:rPr lang="en-US" altLang="zh-TW" i="1">
                                      <a:latin typeface="Cambria Math"/>
                                    </a:rPr>
                                    <m:t>𝑗</m:t>
                                  </m:r>
                                </m:sub>
                              </m:sSub>
                            </m:e>
                          </m:nary>
                        </m:num>
                        <m:den>
                          <m:nary>
                            <m:naryPr>
                              <m:chr m:val="∑"/>
                              <m:supHide m:val="on"/>
                              <m:ctrlPr>
                                <a:rPr lang="en-US" altLang="zh-TW" i="1">
                                  <a:latin typeface="Cambria Math" panose="02040503050406030204" pitchFamily="18" charset="0"/>
                                </a:rPr>
                              </m:ctrlPr>
                            </m:naryPr>
                            <m:sub>
                              <m:d>
                                <m:dPr>
                                  <m:begChr m:val="{"/>
                                  <m:endChr m:val="}"/>
                                  <m:ctrlPr>
                                    <a:rPr lang="en-US" altLang="zh-TW" i="1">
                                      <a:latin typeface="Cambria Math" panose="02040503050406030204" pitchFamily="18" charset="0"/>
                                    </a:rPr>
                                  </m:ctrlPr>
                                </m:dPr>
                                <m:e>
                                  <m:r>
                                    <a:rPr lang="en-US" altLang="zh-TW" i="1">
                                      <a:latin typeface="Cambria Math"/>
                                    </a:rPr>
                                    <m:t>𝑖</m:t>
                                  </m:r>
                                  <m:r>
                                    <a:rPr lang="en-US" altLang="zh-TW" i="1">
                                      <a:latin typeface="Cambria Math"/>
                                    </a:rPr>
                                    <m:t>,</m:t>
                                  </m:r>
                                  <m:r>
                                    <a:rPr lang="en-US" altLang="zh-TW" i="1">
                                      <a:latin typeface="Cambria Math"/>
                                    </a:rPr>
                                    <m:t>𝑗</m:t>
                                  </m:r>
                                </m:e>
                              </m:d>
                              <m:r>
                                <m:rPr>
                                  <m:brk m:alnAt="7"/>
                                </m:rPr>
                                <a:rPr lang="en-US" altLang="zh-TW" i="1">
                                  <a:latin typeface="Cambria Math"/>
                                  <a:ea typeface="Cambria Math"/>
                                </a:rPr>
                                <m:t>∈</m:t>
                              </m:r>
                              <m:r>
                                <m:rPr>
                                  <m:nor/>
                                  <m:brk m:alnAt="7"/>
                                </m:rPr>
                                <a:rPr lang="en-US" altLang="zh-TW">
                                  <a:latin typeface="Cambria Math"/>
                                  <a:ea typeface="Cambria Math"/>
                                </a:rPr>
                                <m:t>E</m:t>
                              </m:r>
                              <m:r>
                                <m:rPr>
                                  <m:nor/>
                                </m:rPr>
                                <a:rPr lang="en-US" altLang="zh-TW">
                                  <a:latin typeface="Cambria Math"/>
                                  <a:ea typeface="Cambria Math"/>
                                </a:rPr>
                                <m:t>dges</m:t>
                              </m:r>
                            </m:sub>
                            <m:sup/>
                            <m:e>
                              <m:sSub>
                                <m:sSubPr>
                                  <m:ctrlPr>
                                    <a:rPr lang="en-US" altLang="zh-TW" i="1">
                                      <a:latin typeface="Cambria Math" panose="02040503050406030204" pitchFamily="18" charset="0"/>
                                    </a:rPr>
                                  </m:ctrlPr>
                                </m:sSubPr>
                                <m:e>
                                  <m:r>
                                    <a:rPr lang="en-US" altLang="zh-TW" b="0" i="1" smtClean="0">
                                      <a:latin typeface="Cambria Math"/>
                                    </a:rPr>
                                    <m:t>𝑤</m:t>
                                  </m:r>
                                </m:e>
                                <m:sub>
                                  <m:r>
                                    <a:rPr lang="en-US" altLang="zh-TW" i="1">
                                      <a:latin typeface="Cambria Math"/>
                                    </a:rPr>
                                    <m:t>𝑖𝑗</m:t>
                                  </m:r>
                                </m:sub>
                              </m:sSub>
                            </m:e>
                          </m:nary>
                        </m:den>
                      </m:f>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355628" y="4509740"/>
                <a:ext cx="3310137" cy="1112677"/>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1876425" y="1844824"/>
                <a:ext cx="5436187" cy="1176951"/>
              </a:xfrm>
              <a:prstGeom prst="rect">
                <a:avLst/>
              </a:prstGeom>
              <a:solidFill>
                <a:schemeClr val="bg1"/>
              </a:solidFill>
            </p:spPr>
            <p:txBody>
              <a:bodyPr wrap="square" rtlCol="0">
                <a:normAutofit/>
              </a:bodyPr>
              <a:lstStyle/>
              <a:p>
                <a:pPr/>
                <a14:m>
                  <m:oMathPara xmlns:m="http://schemas.openxmlformats.org/officeDocument/2006/math">
                    <m:oMathParaPr>
                      <m:jc m:val="left"/>
                    </m:oMathParaPr>
                    <m:oMath xmlns:m="http://schemas.openxmlformats.org/officeDocument/2006/math">
                      <m:r>
                        <a:rPr lang="en-US" altLang="zh-TW" i="1">
                          <a:latin typeface="Cambria Math"/>
                        </a:rPr>
                        <m:t>𝐸</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nary>
                        <m:naryPr>
                          <m:chr m:val="∑"/>
                          <m:supHide m:val="on"/>
                          <m:ctrlPr>
                            <a:rPr lang="en-US" altLang="zh-TW" i="1">
                              <a:latin typeface="Cambria Math" panose="02040503050406030204" pitchFamily="18" charset="0"/>
                            </a:rPr>
                          </m:ctrlPr>
                        </m:naryPr>
                        <m:sub>
                          <m:d>
                            <m:dPr>
                              <m:begChr m:val="{"/>
                              <m:endChr m:val="}"/>
                              <m:ctrlPr>
                                <a:rPr lang="en-US" altLang="zh-TW" i="1">
                                  <a:latin typeface="Cambria Math" panose="02040503050406030204" pitchFamily="18" charset="0"/>
                                </a:rPr>
                              </m:ctrlPr>
                            </m:dPr>
                            <m:e>
                              <m:r>
                                <a:rPr lang="en-US" altLang="zh-TW" i="1">
                                  <a:latin typeface="Cambria Math"/>
                                </a:rPr>
                                <m:t>𝑖</m:t>
                              </m:r>
                              <m:r>
                                <a:rPr lang="en-US" altLang="zh-TW" i="1">
                                  <a:latin typeface="Cambria Math"/>
                                </a:rPr>
                                <m:t>,</m:t>
                              </m:r>
                              <m:r>
                                <a:rPr lang="en-US" altLang="zh-TW" i="1">
                                  <a:latin typeface="Cambria Math"/>
                                </a:rPr>
                                <m:t>𝑗</m:t>
                              </m:r>
                            </m:e>
                          </m:d>
                          <m:r>
                            <m:rPr>
                              <m:brk m:alnAt="7"/>
                            </m:rPr>
                            <a:rPr lang="en-US" altLang="zh-TW" i="1">
                              <a:latin typeface="Cambria Math"/>
                              <a:ea typeface="Cambria Math"/>
                            </a:rPr>
                            <m:t>∈</m:t>
                          </m:r>
                          <m:r>
                            <m:rPr>
                              <m:nor/>
                              <m:brk m:alnAt="7"/>
                            </m:rPr>
                            <a:rPr lang="en-US" altLang="zh-TW">
                              <a:latin typeface="Cambria Math"/>
                              <a:ea typeface="Cambria Math"/>
                            </a:rPr>
                            <m:t>E</m:t>
                          </m:r>
                          <m:r>
                            <m:rPr>
                              <m:nor/>
                            </m:rPr>
                            <a:rPr lang="en-US" altLang="zh-TW">
                              <a:latin typeface="Cambria Math"/>
                              <a:ea typeface="Cambria Math"/>
                            </a:rPr>
                            <m:t>dges</m:t>
                          </m:r>
                        </m:sub>
                        <m:sup/>
                        <m:e>
                          <m:sSub>
                            <m:sSubPr>
                              <m:ctrlPr>
                                <a:rPr lang="en-US" altLang="zh-TW" i="1">
                                  <a:latin typeface="Cambria Math" panose="02040503050406030204" pitchFamily="18" charset="0"/>
                                </a:rPr>
                              </m:ctrlPr>
                            </m:sSubPr>
                            <m:e>
                              <m:r>
                                <a:rPr lang="en-US" altLang="zh-TW" i="1">
                                  <a:latin typeface="Cambria Math"/>
                                </a:rPr>
                                <m:t>𝑤</m:t>
                              </m:r>
                            </m:e>
                            <m:sub>
                              <m:r>
                                <a:rPr lang="en-US" altLang="zh-TW" i="1">
                                  <a:latin typeface="Cambria Math"/>
                                </a:rPr>
                                <m:t>𝑖𝑗</m:t>
                              </m:r>
                            </m:sub>
                          </m:sSub>
                          <m:sSup>
                            <m:sSupPr>
                              <m:ctrlPr>
                                <a:rPr lang="en-US" altLang="zh-TW" i="1">
                                  <a:latin typeface="Cambria Math" panose="02040503050406030204" pitchFamily="18" charset="0"/>
                                </a:rPr>
                              </m:ctrlPr>
                            </m:sSup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𝑣</m:t>
                                      </m:r>
                                    </m:e>
                                    <m:sub>
                                      <m:r>
                                        <a:rPr lang="en-US" altLang="zh-TW" i="1">
                                          <a:latin typeface="Cambria Math"/>
                                        </a:rPr>
                                        <m:t>𝑖</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𝑣</m:t>
                                      </m:r>
                                    </m:e>
                                    <m:sub>
                                      <m:r>
                                        <a:rPr lang="en-US" altLang="zh-TW" i="1">
                                          <a:latin typeface="Cambria Math"/>
                                        </a:rPr>
                                        <m:t>𝑗</m:t>
                                      </m:r>
                                    </m:sub>
                                  </m:sSub>
                                </m:e>
                              </m:d>
                            </m:e>
                            <m:sup>
                              <m:r>
                                <a:rPr lang="en-US" altLang="zh-TW" i="1">
                                  <a:latin typeface="Cambria Math"/>
                                </a:rPr>
                                <m:t>2</m:t>
                              </m:r>
                            </m:sup>
                          </m:sSup>
                        </m:e>
                      </m:nary>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876425" y="1844824"/>
                <a:ext cx="5436187" cy="1176951"/>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4067944" y="3188153"/>
                <a:ext cx="2718093" cy="1176951"/>
              </a:xfrm>
              <a:prstGeom prst="rect">
                <a:avLst/>
              </a:prstGeom>
              <a:solidFill>
                <a:schemeClr val="bg1"/>
              </a:solidFill>
            </p:spPr>
            <p:txBody>
              <a:bodyPr wrap="square" rtlCol="0">
                <a:normAutofit/>
              </a:bodyPr>
              <a:lstStyle/>
              <a:p>
                <a:pPr/>
                <a14:m>
                  <m:oMathPara xmlns:m="http://schemas.openxmlformats.org/officeDocument/2006/math">
                    <m:oMathParaPr>
                      <m:jc m:val="left"/>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𝑤</m:t>
                          </m:r>
                        </m:e>
                        <m:sub>
                          <m:r>
                            <a:rPr lang="en-US" altLang="zh-TW" i="1">
                              <a:latin typeface="Cambria Math"/>
                            </a:rPr>
                            <m:t>𝑖𝑗</m:t>
                          </m:r>
                        </m:sub>
                      </m:sSub>
                      <m:r>
                        <a:rPr lang="en-US" altLang="zh-TW" i="1">
                          <a:latin typeface="Cambria Math"/>
                        </a:rPr>
                        <m:t>=</m:t>
                      </m:r>
                      <m:sSup>
                        <m:sSupPr>
                          <m:ctrlPr>
                            <a:rPr lang="en-US" altLang="zh-TW" i="1">
                              <a:latin typeface="Cambria Math" panose="02040503050406030204" pitchFamily="18" charset="0"/>
                            </a:rPr>
                          </m:ctrlPr>
                        </m:sSup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b="0" i="1" smtClean="0">
                                      <a:latin typeface="Cambria Math"/>
                                    </a:rPr>
                                    <m:t>𝑉</m:t>
                                  </m:r>
                                </m:e>
                                <m:sub>
                                  <m:r>
                                    <a:rPr lang="en-US" altLang="zh-TW" i="1">
                                      <a:latin typeface="Cambria Math"/>
                                    </a:rPr>
                                    <m:t>𝑖</m:t>
                                  </m:r>
                                </m:sub>
                              </m:sSub>
                              <m:r>
                                <a:rPr lang="en-US" altLang="zh-TW" i="1">
                                  <a:latin typeface="Cambria Math"/>
                                </a:rPr>
                                <m:t>−</m:t>
                              </m:r>
                              <m:sSub>
                                <m:sSubPr>
                                  <m:ctrlPr>
                                    <a:rPr lang="en-US" altLang="zh-TW" i="1">
                                      <a:latin typeface="Cambria Math" panose="02040503050406030204" pitchFamily="18" charset="0"/>
                                    </a:rPr>
                                  </m:ctrlPr>
                                </m:sSubPr>
                                <m:e>
                                  <m:r>
                                    <a:rPr lang="en-US" altLang="zh-TW" b="0" i="1" smtClean="0">
                                      <a:latin typeface="Cambria Math"/>
                                    </a:rPr>
                                    <m:t>𝑉</m:t>
                                  </m:r>
                                </m:e>
                                <m:sub>
                                  <m:r>
                                    <a:rPr lang="en-US" altLang="zh-TW" i="1">
                                      <a:latin typeface="Cambria Math"/>
                                    </a:rPr>
                                    <m:t>𝑗</m:t>
                                  </m:r>
                                </m:sub>
                              </m:sSub>
                            </m:e>
                          </m:d>
                        </m:e>
                        <m:sup>
                          <m:r>
                            <a:rPr lang="en-US" altLang="zh-TW" i="1">
                              <a:latin typeface="Cambria Math"/>
                              <a:ea typeface="Cambria Math"/>
                            </a:rPr>
                            <m:t>−</m:t>
                          </m:r>
                          <m:r>
                            <a:rPr lang="en-US" altLang="zh-TW" b="0" i="1" smtClean="0">
                              <a:latin typeface="Cambria Math"/>
                              <a:ea typeface="Cambria Math"/>
                            </a:rPr>
                            <m:t>1</m:t>
                          </m:r>
                        </m:sup>
                      </m:sSup>
                    </m:oMath>
                  </m:oMathPara>
                </a14:m>
                <a:endParaRPr lang="en-US" altLang="zh-TW" dirty="0" smtClean="0"/>
              </a:p>
              <a:p>
                <a:pPr/>
                <a14:m>
                  <m:oMathPara xmlns:m="http://schemas.openxmlformats.org/officeDocument/2006/math">
                    <m:oMathParaPr>
                      <m:jc m:val="left"/>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𝑤</m:t>
                          </m:r>
                        </m:e>
                        <m:sub>
                          <m:r>
                            <a:rPr lang="en-US" altLang="zh-TW" i="1">
                              <a:latin typeface="Cambria Math"/>
                            </a:rPr>
                            <m:t>𝑖𝑗</m:t>
                          </m:r>
                        </m:sub>
                      </m:sSub>
                      <m:r>
                        <a:rPr lang="en-US" altLang="zh-TW" i="1">
                          <a:latin typeface="Cambria Math"/>
                        </a:rPr>
                        <m:t>=</m:t>
                      </m:r>
                      <m:r>
                        <a:rPr lang="en-US" altLang="zh-TW" b="0" i="1" smtClean="0">
                          <a:latin typeface="Cambria Math"/>
                        </a:rPr>
                        <m:t>1</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4067944" y="3188153"/>
                <a:ext cx="2718093" cy="1176951"/>
              </a:xfrm>
              <a:prstGeom prst="rect">
                <a:avLst/>
              </a:prstGeom>
              <a:blipFill rotWithShape="1">
                <a:blip r:embed="rId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69991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noFill/>
        </p:spPr>
        <p:txBody>
          <a:bodyPr/>
          <a:lstStyle/>
          <a:p>
            <a:pPr eaLnBrk="1" hangingPunct="1"/>
            <a:r>
              <a:rPr lang="en-US" altLang="zh-TW" smtClean="0">
                <a:ea typeface="新細明體" pitchFamily="18" charset="-120"/>
              </a:rPr>
              <a:t>Texture Coordinates</a:t>
            </a:r>
          </a:p>
        </p:txBody>
      </p:sp>
      <p:pic>
        <p:nvPicPr>
          <p:cNvPr id="512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04988"/>
            <a:ext cx="8229600" cy="41148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Oval 6"/>
          <p:cNvSpPr>
            <a:spLocks noChangeArrowheads="1"/>
          </p:cNvSpPr>
          <p:nvPr/>
        </p:nvSpPr>
        <p:spPr bwMode="auto">
          <a:xfrm>
            <a:off x="338138" y="5800725"/>
            <a:ext cx="219075" cy="2190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5125" name="Oval 7"/>
          <p:cNvSpPr>
            <a:spLocks noChangeArrowheads="1"/>
          </p:cNvSpPr>
          <p:nvPr/>
        </p:nvSpPr>
        <p:spPr bwMode="auto">
          <a:xfrm>
            <a:off x="338138" y="1695450"/>
            <a:ext cx="219075" cy="2190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5126" name="Oval 8"/>
          <p:cNvSpPr>
            <a:spLocks noChangeArrowheads="1"/>
          </p:cNvSpPr>
          <p:nvPr/>
        </p:nvSpPr>
        <p:spPr bwMode="auto">
          <a:xfrm>
            <a:off x="8562975" y="1695450"/>
            <a:ext cx="219075" cy="2190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5127" name="Oval 9"/>
          <p:cNvSpPr>
            <a:spLocks noChangeArrowheads="1"/>
          </p:cNvSpPr>
          <p:nvPr/>
        </p:nvSpPr>
        <p:spPr bwMode="auto">
          <a:xfrm>
            <a:off x="8562975" y="5800725"/>
            <a:ext cx="219075" cy="2190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ea typeface="新細明體" pitchFamily="18" charset="-120"/>
            </a:endParaRPr>
          </a:p>
        </p:txBody>
      </p:sp>
      <p:sp>
        <p:nvSpPr>
          <p:cNvPr id="5128" name="Text Box 10"/>
          <p:cNvSpPr txBox="1">
            <a:spLocks noChangeArrowheads="1"/>
          </p:cNvSpPr>
          <p:nvPr/>
        </p:nvSpPr>
        <p:spPr bwMode="auto">
          <a:xfrm>
            <a:off x="581025" y="6029325"/>
            <a:ext cx="1057275" cy="528638"/>
          </a:xfrm>
          <a:prstGeom prst="rect">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2800">
                <a:ea typeface="新細明體" pitchFamily="18" charset="-120"/>
              </a:rPr>
              <a:t>(0,0)</a:t>
            </a:r>
          </a:p>
        </p:txBody>
      </p:sp>
      <p:sp>
        <p:nvSpPr>
          <p:cNvPr id="5129" name="Text Box 11"/>
          <p:cNvSpPr txBox="1">
            <a:spLocks noChangeArrowheads="1"/>
          </p:cNvSpPr>
          <p:nvPr/>
        </p:nvSpPr>
        <p:spPr bwMode="auto">
          <a:xfrm>
            <a:off x="7415213" y="6000750"/>
            <a:ext cx="1057275" cy="528638"/>
          </a:xfrm>
          <a:prstGeom prst="rect">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2800">
                <a:ea typeface="新細明體" pitchFamily="18" charset="-120"/>
              </a:rPr>
              <a:t>(1,0)</a:t>
            </a:r>
          </a:p>
        </p:txBody>
      </p:sp>
      <p:sp>
        <p:nvSpPr>
          <p:cNvPr id="5130" name="Text Box 12"/>
          <p:cNvSpPr txBox="1">
            <a:spLocks noChangeArrowheads="1"/>
          </p:cNvSpPr>
          <p:nvPr/>
        </p:nvSpPr>
        <p:spPr bwMode="auto">
          <a:xfrm>
            <a:off x="647700" y="1162050"/>
            <a:ext cx="1057275" cy="528638"/>
          </a:xfrm>
          <a:prstGeom prst="rect">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2800">
                <a:ea typeface="新細明體" pitchFamily="18" charset="-120"/>
              </a:rPr>
              <a:t>(0,1)</a:t>
            </a:r>
          </a:p>
        </p:txBody>
      </p:sp>
      <p:sp>
        <p:nvSpPr>
          <p:cNvPr id="5131" name="Text Box 13"/>
          <p:cNvSpPr txBox="1">
            <a:spLocks noChangeArrowheads="1"/>
          </p:cNvSpPr>
          <p:nvPr/>
        </p:nvSpPr>
        <p:spPr bwMode="auto">
          <a:xfrm>
            <a:off x="7415213" y="1181100"/>
            <a:ext cx="1057275" cy="528638"/>
          </a:xfrm>
          <a:prstGeom prst="rect">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zh-TW" sz="2800">
                <a:ea typeface="新細明體" pitchFamily="18" charset="-120"/>
              </a:rPr>
              <a:t>(1,1)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defRPr/>
            </a:pPr>
            <a:r>
              <a:rPr lang="en-US" altLang="zh-TW" sz="3600" dirty="0" smtClean="0"/>
              <a:t>Parameterization – </a:t>
            </a:r>
            <a:br>
              <a:rPr lang="en-US" altLang="zh-TW" sz="3600" dirty="0" smtClean="0"/>
            </a:br>
            <a:r>
              <a:rPr lang="en-US" altLang="zh-TW" sz="3600" dirty="0" smtClean="0"/>
              <a:t>texture stretch metric method</a:t>
            </a:r>
          </a:p>
        </p:txBody>
      </p:sp>
      <p:grpSp>
        <p:nvGrpSpPr>
          <p:cNvPr id="14339" name="Group 1159"/>
          <p:cNvGrpSpPr>
            <a:grpSpLocks noChangeAspect="1"/>
          </p:cNvGrpSpPr>
          <p:nvPr/>
        </p:nvGrpSpPr>
        <p:grpSpPr bwMode="auto">
          <a:xfrm>
            <a:off x="1547813" y="2133600"/>
            <a:ext cx="6562725" cy="3852863"/>
            <a:chOff x="129" y="663"/>
            <a:chExt cx="5700" cy="3346"/>
          </a:xfrm>
        </p:grpSpPr>
        <p:grpSp>
          <p:nvGrpSpPr>
            <p:cNvPr id="14342" name="Group 4"/>
            <p:cNvGrpSpPr>
              <a:grpSpLocks noChangeAspect="1"/>
            </p:cNvGrpSpPr>
            <p:nvPr/>
          </p:nvGrpSpPr>
          <p:grpSpPr bwMode="auto">
            <a:xfrm>
              <a:off x="624" y="2976"/>
              <a:ext cx="5205" cy="1033"/>
              <a:chOff x="624" y="2976"/>
              <a:chExt cx="5205" cy="1033"/>
            </a:xfrm>
          </p:grpSpPr>
          <p:sp>
            <p:nvSpPr>
              <p:cNvPr id="15487" name="Freeform 5"/>
              <p:cNvSpPr>
                <a:spLocks noChangeAspect="1"/>
              </p:cNvSpPr>
              <p:nvPr/>
            </p:nvSpPr>
            <p:spPr bwMode="auto">
              <a:xfrm>
                <a:off x="1632" y="3408"/>
                <a:ext cx="1200" cy="96"/>
              </a:xfrm>
              <a:custGeom>
                <a:avLst/>
                <a:gdLst>
                  <a:gd name="T0" fmla="*/ 0 w 2256"/>
                  <a:gd name="T1" fmla="*/ 9 h 210"/>
                  <a:gd name="T2" fmla="*/ 180 w 2256"/>
                  <a:gd name="T3" fmla="*/ 0 h 210"/>
                  <a:gd name="T4" fmla="*/ 0 60000 65536"/>
                  <a:gd name="T5" fmla="*/ 0 60000 65536"/>
                </a:gdLst>
                <a:ahLst/>
                <a:cxnLst>
                  <a:cxn ang="T4">
                    <a:pos x="T0" y="T1"/>
                  </a:cxn>
                  <a:cxn ang="T5">
                    <a:pos x="T2" y="T3"/>
                  </a:cxn>
                </a:cxnLst>
                <a:rect l="0" t="0" r="r" b="b"/>
                <a:pathLst>
                  <a:path w="2256" h="210">
                    <a:moveTo>
                      <a:pt x="0" y="210"/>
                    </a:moveTo>
                    <a:lnTo>
                      <a:pt x="2256" y="0"/>
                    </a:lnTo>
                  </a:path>
                </a:pathLst>
              </a:custGeom>
              <a:noFill/>
              <a:ln w="38100">
                <a:solidFill>
                  <a:schemeClr val="accent2"/>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nchor="ctr"/>
              <a:lstStyle/>
              <a:p>
                <a:endParaRPr lang="zh-TW" altLang="en-US"/>
              </a:p>
            </p:txBody>
          </p:sp>
          <p:sp>
            <p:nvSpPr>
              <p:cNvPr id="15488" name="Freeform 6"/>
              <p:cNvSpPr>
                <a:spLocks noChangeAspect="1"/>
              </p:cNvSpPr>
              <p:nvPr/>
            </p:nvSpPr>
            <p:spPr bwMode="auto">
              <a:xfrm>
                <a:off x="624" y="2976"/>
                <a:ext cx="1056" cy="985"/>
              </a:xfrm>
              <a:custGeom>
                <a:avLst/>
                <a:gdLst>
                  <a:gd name="T0" fmla="*/ 0 w 158"/>
                  <a:gd name="T1" fmla="*/ 3540 h 256"/>
                  <a:gd name="T2" fmla="*/ 315276 w 158"/>
                  <a:gd name="T3" fmla="*/ 0 h 256"/>
                  <a:gd name="T4" fmla="*/ 83892 w 158"/>
                  <a:gd name="T5" fmla="*/ 56110 h 256"/>
                  <a:gd name="T6" fmla="*/ 0 w 158"/>
                  <a:gd name="T7" fmla="*/ 3540 h 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 h="256">
                    <a:moveTo>
                      <a:pt x="0" y="16"/>
                    </a:moveTo>
                    <a:lnTo>
                      <a:pt x="158" y="0"/>
                    </a:lnTo>
                    <a:lnTo>
                      <a:pt x="42" y="256"/>
                    </a:lnTo>
                    <a:lnTo>
                      <a:pt x="0" y="16"/>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TW" altLang="en-US"/>
              </a:p>
            </p:txBody>
          </p:sp>
          <p:sp>
            <p:nvSpPr>
              <p:cNvPr id="15489" name="Oval 7"/>
              <p:cNvSpPr>
                <a:spLocks noChangeAspect="1" noChangeArrowheads="1"/>
              </p:cNvSpPr>
              <p:nvPr/>
            </p:nvSpPr>
            <p:spPr bwMode="auto">
              <a:xfrm>
                <a:off x="784" y="3051"/>
                <a:ext cx="473" cy="516"/>
              </a:xfrm>
              <a:prstGeom prst="ellipse">
                <a:avLst/>
              </a:prstGeom>
              <a:noFill/>
              <a:ln w="381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90" name="Line 8"/>
              <p:cNvSpPr>
                <a:spLocks noChangeAspect="1" noChangeShapeType="1"/>
              </p:cNvSpPr>
              <p:nvPr/>
            </p:nvSpPr>
            <p:spPr bwMode="auto">
              <a:xfrm flipV="1">
                <a:off x="1020" y="3318"/>
                <a:ext cx="192"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zh-TW" altLang="en-US"/>
              </a:p>
            </p:txBody>
          </p:sp>
          <p:sp>
            <p:nvSpPr>
              <p:cNvPr id="15491" name="Freeform 9"/>
              <p:cNvSpPr>
                <a:spLocks noChangeAspect="1"/>
              </p:cNvSpPr>
              <p:nvPr/>
            </p:nvSpPr>
            <p:spPr bwMode="auto">
              <a:xfrm rot="-1205569">
                <a:off x="3120" y="3024"/>
                <a:ext cx="2709" cy="985"/>
              </a:xfrm>
              <a:custGeom>
                <a:avLst/>
                <a:gdLst>
                  <a:gd name="T0" fmla="*/ 0 w 158"/>
                  <a:gd name="T1" fmla="*/ 3540 h 256"/>
                  <a:gd name="T2" fmla="*/ 13654046 w 158"/>
                  <a:gd name="T3" fmla="*/ 0 h 256"/>
                  <a:gd name="T4" fmla="*/ 3629066 w 158"/>
                  <a:gd name="T5" fmla="*/ 56110 h 256"/>
                  <a:gd name="T6" fmla="*/ 0 w 158"/>
                  <a:gd name="T7" fmla="*/ 3540 h 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 h="256">
                    <a:moveTo>
                      <a:pt x="0" y="16"/>
                    </a:moveTo>
                    <a:lnTo>
                      <a:pt x="158" y="0"/>
                    </a:lnTo>
                    <a:lnTo>
                      <a:pt x="42" y="256"/>
                    </a:lnTo>
                    <a:lnTo>
                      <a:pt x="0" y="16"/>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TW" altLang="en-US"/>
              </a:p>
            </p:txBody>
          </p:sp>
          <p:sp>
            <p:nvSpPr>
              <p:cNvPr id="15492" name="Oval 10"/>
              <p:cNvSpPr>
                <a:spLocks noChangeAspect="1" noChangeArrowheads="1"/>
              </p:cNvSpPr>
              <p:nvPr/>
            </p:nvSpPr>
            <p:spPr bwMode="auto">
              <a:xfrm rot="-1205569">
                <a:off x="3495" y="3224"/>
                <a:ext cx="1214" cy="516"/>
              </a:xfrm>
              <a:prstGeom prst="ellipse">
                <a:avLst/>
              </a:prstGeom>
              <a:noFill/>
              <a:ln w="381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93" name="Line 11"/>
              <p:cNvSpPr>
                <a:spLocks noChangeAspect="1" noChangeShapeType="1"/>
              </p:cNvSpPr>
              <p:nvPr/>
            </p:nvSpPr>
            <p:spPr bwMode="auto">
              <a:xfrm rot="20394431" flipV="1">
                <a:off x="4089" y="3407"/>
                <a:ext cx="492"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zh-TW" altLang="en-US"/>
              </a:p>
            </p:txBody>
          </p:sp>
          <p:sp>
            <p:nvSpPr>
              <p:cNvPr id="15494" name="Line 12"/>
              <p:cNvSpPr>
                <a:spLocks noChangeAspect="1" noChangeShapeType="1"/>
              </p:cNvSpPr>
              <p:nvPr/>
            </p:nvSpPr>
            <p:spPr bwMode="auto">
              <a:xfrm rot="20394431" flipV="1">
                <a:off x="4080" y="3312"/>
                <a:ext cx="0" cy="18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zh-TW" altLang="en-US"/>
              </a:p>
            </p:txBody>
          </p:sp>
          <p:sp>
            <p:nvSpPr>
              <p:cNvPr id="157709" name="Text Box 13"/>
              <p:cNvSpPr txBox="1">
                <a:spLocks noChangeAspect="1" noChangeArrowheads="1"/>
              </p:cNvSpPr>
              <p:nvPr/>
            </p:nvSpPr>
            <p:spPr bwMode="auto">
              <a:xfrm>
                <a:off x="3744" y="3216"/>
                <a:ext cx="336" cy="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pPr algn="ctr" eaLnBrk="0" hangingPunct="0">
                  <a:spcBef>
                    <a:spcPct val="50000"/>
                  </a:spcBef>
                  <a:defRPr/>
                </a:pPr>
                <a:r>
                  <a:rPr lang="en-US" altLang="zh-TW" sz="2800">
                    <a:solidFill>
                      <a:schemeClr val="accent1"/>
                    </a:solidFill>
                    <a:effectLst>
                      <a:outerShdw blurRad="38100" dist="38100" dir="2700000" algn="tl">
                        <a:srgbClr val="C0C0C0"/>
                      </a:outerShdw>
                    </a:effectLst>
                    <a:latin typeface="Symbol" pitchFamily="18" charset="2"/>
                  </a:rPr>
                  <a:t>g</a:t>
                </a:r>
              </a:p>
            </p:txBody>
          </p:sp>
          <p:sp>
            <p:nvSpPr>
              <p:cNvPr id="157710" name="Text Box 14"/>
              <p:cNvSpPr txBox="1">
                <a:spLocks noChangeAspect="1" noChangeArrowheads="1"/>
              </p:cNvSpPr>
              <p:nvPr/>
            </p:nvSpPr>
            <p:spPr bwMode="auto">
              <a:xfrm>
                <a:off x="4224" y="3342"/>
                <a:ext cx="336" cy="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pPr algn="ctr" eaLnBrk="0" hangingPunct="0">
                  <a:spcBef>
                    <a:spcPct val="50000"/>
                  </a:spcBef>
                  <a:defRPr/>
                </a:pPr>
                <a:r>
                  <a:rPr lang="en-US" altLang="zh-TW" sz="2800">
                    <a:solidFill>
                      <a:schemeClr val="accent1"/>
                    </a:solidFill>
                    <a:effectLst>
                      <a:outerShdw blurRad="38100" dist="38100" dir="2700000" algn="tl">
                        <a:srgbClr val="C0C0C0"/>
                      </a:outerShdw>
                    </a:effectLst>
                    <a:latin typeface="Symbol" pitchFamily="18" charset="2"/>
                  </a:rPr>
                  <a:t>G</a:t>
                </a:r>
              </a:p>
            </p:txBody>
          </p:sp>
        </p:grpSp>
        <p:pic>
          <p:nvPicPr>
            <p:cNvPr id="14343" name="Picture 15" descr="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474" y="674"/>
              <a:ext cx="1632" cy="1622"/>
            </a:xfrm>
            <a:prstGeom prst="rect">
              <a:avLst/>
            </a:prstGeom>
            <a:solidFill>
              <a:schemeClr val="tx1"/>
            </a:solidFill>
            <a:ln w="12700">
              <a:solidFill>
                <a:schemeClr val="tx1"/>
              </a:solidFill>
              <a:miter lim="800000"/>
              <a:headEnd/>
              <a:tailEnd/>
            </a:ln>
            <a:effectLst>
              <a:outerShdw dist="107763" dir="2700000" algn="ctr" rotWithShape="0">
                <a:schemeClr val="bg2"/>
              </a:outerShdw>
            </a:effectLst>
          </p:spPr>
        </p:pic>
        <p:pic>
          <p:nvPicPr>
            <p:cNvPr id="14344" name="Picture 16" descr="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3477" y="663"/>
              <a:ext cx="1632" cy="1632"/>
            </a:xfrm>
            <a:prstGeom prst="rect">
              <a:avLst/>
            </a:prstGeom>
            <a:solidFill>
              <a:schemeClr val="tx1"/>
            </a:solidFill>
            <a:ln w="12700">
              <a:solidFill>
                <a:schemeClr val="tx1"/>
              </a:solidFill>
              <a:miter lim="800000"/>
              <a:headEnd/>
              <a:tailEnd/>
            </a:ln>
            <a:effectLst>
              <a:outerShdw dist="107763" dir="2700000" algn="ctr" rotWithShape="0">
                <a:schemeClr val="bg2"/>
              </a:outerShdw>
            </a:effectLst>
          </p:spPr>
        </p:pic>
        <p:sp>
          <p:nvSpPr>
            <p:cNvPr id="157713" name="Text Box 17"/>
            <p:cNvSpPr txBox="1">
              <a:spLocks noChangeAspect="1" noChangeArrowheads="1"/>
            </p:cNvSpPr>
            <p:nvPr/>
          </p:nvSpPr>
          <p:spPr bwMode="auto">
            <a:xfrm>
              <a:off x="129" y="2306"/>
              <a:ext cx="2325"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a:effectLst>
                    <a:outerShdw blurRad="38100" dist="38100" dir="2700000" algn="tl">
                      <a:srgbClr val="C0C0C0"/>
                    </a:outerShdw>
                  </a:effectLst>
                  <a:latin typeface="Arial" charset="0"/>
                </a:rPr>
                <a:t>2D texture domain</a:t>
              </a:r>
            </a:p>
          </p:txBody>
        </p:sp>
        <p:sp>
          <p:nvSpPr>
            <p:cNvPr id="157714" name="Text Box 18"/>
            <p:cNvSpPr txBox="1">
              <a:spLocks noChangeAspect="1" noChangeArrowheads="1"/>
            </p:cNvSpPr>
            <p:nvPr/>
          </p:nvSpPr>
          <p:spPr bwMode="auto">
            <a:xfrm>
              <a:off x="3435" y="2306"/>
              <a:ext cx="1721"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a:effectLst>
                    <a:outerShdw blurRad="38100" dist="38100" dir="2700000" algn="tl">
                      <a:srgbClr val="C0C0C0"/>
                    </a:outerShdw>
                  </a:effectLst>
                  <a:latin typeface="Arial" charset="0"/>
                </a:rPr>
                <a:t>surface in 3D</a:t>
              </a:r>
            </a:p>
          </p:txBody>
        </p:sp>
        <p:grpSp>
          <p:nvGrpSpPr>
            <p:cNvPr id="14347" name="Group 19"/>
            <p:cNvGrpSpPr>
              <a:grpSpLocks noChangeAspect="1"/>
            </p:cNvGrpSpPr>
            <p:nvPr/>
          </p:nvGrpSpPr>
          <p:grpSpPr bwMode="auto">
            <a:xfrm>
              <a:off x="1562" y="1694"/>
              <a:ext cx="3242" cy="1405"/>
              <a:chOff x="1562" y="1694"/>
              <a:chExt cx="3242" cy="1405"/>
            </a:xfrm>
          </p:grpSpPr>
          <p:grpSp>
            <p:nvGrpSpPr>
              <p:cNvPr id="15478" name="Group 20"/>
              <p:cNvGrpSpPr>
                <a:grpSpLocks noChangeAspect="1"/>
              </p:cNvGrpSpPr>
              <p:nvPr/>
            </p:nvGrpSpPr>
            <p:grpSpPr bwMode="auto">
              <a:xfrm>
                <a:off x="1562" y="1694"/>
                <a:ext cx="2803" cy="720"/>
                <a:chOff x="1610" y="1909"/>
                <a:chExt cx="2803" cy="720"/>
              </a:xfrm>
            </p:grpSpPr>
            <p:sp>
              <p:nvSpPr>
                <p:cNvPr id="15482" name="Freeform 21"/>
                <p:cNvSpPr>
                  <a:spLocks noChangeAspect="1"/>
                </p:cNvSpPr>
                <p:nvPr/>
              </p:nvSpPr>
              <p:spPr bwMode="auto">
                <a:xfrm>
                  <a:off x="1781" y="2163"/>
                  <a:ext cx="298" cy="274"/>
                </a:xfrm>
                <a:custGeom>
                  <a:avLst/>
                  <a:gdLst>
                    <a:gd name="T0" fmla="*/ 0 w 298"/>
                    <a:gd name="T1" fmla="*/ 34 h 274"/>
                    <a:gd name="T2" fmla="*/ 58 w 298"/>
                    <a:gd name="T3" fmla="*/ 0 h 274"/>
                    <a:gd name="T4" fmla="*/ 298 w 298"/>
                    <a:gd name="T5" fmla="*/ 274 h 274"/>
                    <a:gd name="T6" fmla="*/ 0 w 298"/>
                    <a:gd name="T7" fmla="*/ 34 h 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74">
                      <a:moveTo>
                        <a:pt x="0" y="34"/>
                      </a:moveTo>
                      <a:lnTo>
                        <a:pt x="58" y="0"/>
                      </a:lnTo>
                      <a:lnTo>
                        <a:pt x="298" y="274"/>
                      </a:lnTo>
                      <a:lnTo>
                        <a:pt x="0" y="34"/>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5483" name="Freeform 22"/>
                <p:cNvSpPr>
                  <a:spLocks noChangeAspect="1"/>
                </p:cNvSpPr>
                <p:nvPr/>
              </p:nvSpPr>
              <p:spPr bwMode="auto">
                <a:xfrm>
                  <a:off x="4255" y="1909"/>
                  <a:ext cx="158" cy="256"/>
                </a:xfrm>
                <a:custGeom>
                  <a:avLst/>
                  <a:gdLst>
                    <a:gd name="T0" fmla="*/ 0 w 158"/>
                    <a:gd name="T1" fmla="*/ 16 h 256"/>
                    <a:gd name="T2" fmla="*/ 158 w 158"/>
                    <a:gd name="T3" fmla="*/ 0 h 256"/>
                    <a:gd name="T4" fmla="*/ 42 w 158"/>
                    <a:gd name="T5" fmla="*/ 256 h 256"/>
                    <a:gd name="T6" fmla="*/ 0 w 158"/>
                    <a:gd name="T7" fmla="*/ 16 h 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 h="256">
                      <a:moveTo>
                        <a:pt x="0" y="16"/>
                      </a:moveTo>
                      <a:lnTo>
                        <a:pt x="158" y="0"/>
                      </a:lnTo>
                      <a:lnTo>
                        <a:pt x="42" y="256"/>
                      </a:lnTo>
                      <a:lnTo>
                        <a:pt x="0" y="16"/>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5484" name="Freeform 23"/>
                <p:cNvSpPr>
                  <a:spLocks noChangeAspect="1"/>
                </p:cNvSpPr>
                <p:nvPr/>
              </p:nvSpPr>
              <p:spPr bwMode="auto">
                <a:xfrm>
                  <a:off x="1947" y="2037"/>
                  <a:ext cx="2256" cy="210"/>
                </a:xfrm>
                <a:custGeom>
                  <a:avLst/>
                  <a:gdLst>
                    <a:gd name="T0" fmla="*/ 0 w 2256"/>
                    <a:gd name="T1" fmla="*/ 210 h 210"/>
                    <a:gd name="T2" fmla="*/ 2256 w 2256"/>
                    <a:gd name="T3" fmla="*/ 0 h 210"/>
                    <a:gd name="T4" fmla="*/ 0 60000 65536"/>
                    <a:gd name="T5" fmla="*/ 0 60000 65536"/>
                  </a:gdLst>
                  <a:ahLst/>
                  <a:cxnLst>
                    <a:cxn ang="T4">
                      <a:pos x="T0" y="T1"/>
                    </a:cxn>
                    <a:cxn ang="T5">
                      <a:pos x="T2" y="T3"/>
                    </a:cxn>
                  </a:cxnLst>
                  <a:rect l="0" t="0" r="r" b="b"/>
                  <a:pathLst>
                    <a:path w="2256" h="210">
                      <a:moveTo>
                        <a:pt x="0" y="210"/>
                      </a:moveTo>
                      <a:lnTo>
                        <a:pt x="2256" y="0"/>
                      </a:lnTo>
                    </a:path>
                  </a:pathLst>
                </a:custGeom>
                <a:noFill/>
                <a:ln w="38100">
                  <a:solidFill>
                    <a:schemeClr val="accent2"/>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157720" name="Text Box 24"/>
                <p:cNvSpPr txBox="1">
                  <a:spLocks noChangeAspect="1" noChangeArrowheads="1"/>
                </p:cNvSpPr>
                <p:nvPr/>
              </p:nvSpPr>
              <p:spPr bwMode="auto">
                <a:xfrm rot="-319929">
                  <a:off x="2062" y="2181"/>
                  <a:ext cx="1606"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defRPr/>
                  </a:pPr>
                  <a:r>
                    <a:rPr lang="en-US" altLang="zh-TW" sz="2800">
                      <a:effectLst>
                        <a:outerShdw blurRad="38100" dist="38100" dir="2700000" algn="tl">
                          <a:srgbClr val="C0C0C0"/>
                        </a:outerShdw>
                      </a:effectLst>
                      <a:latin typeface="Arial" charset="0"/>
                    </a:rPr>
                    <a:t>linear map</a:t>
                  </a:r>
                </a:p>
              </p:txBody>
            </p:sp>
            <p:sp>
              <p:nvSpPr>
                <p:cNvPr id="157721" name="Text Box 25"/>
                <p:cNvSpPr txBox="1">
                  <a:spLocks noChangeAspect="1" noChangeArrowheads="1"/>
                </p:cNvSpPr>
                <p:nvPr/>
              </p:nvSpPr>
              <p:spPr bwMode="auto">
                <a:xfrm>
                  <a:off x="1610" y="2178"/>
                  <a:ext cx="160" cy="4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eaLnBrk="0" hangingPunct="0">
                    <a:defRPr/>
                  </a:pPr>
                  <a:endParaRPr lang="zh-TW" altLang="zh-TW" sz="2800">
                    <a:solidFill>
                      <a:schemeClr val="hlink"/>
                    </a:solidFill>
                    <a:effectLst>
                      <a:outerShdw blurRad="38100" dist="38100" dir="2700000" algn="tl">
                        <a:srgbClr val="C0C0C0"/>
                      </a:outerShdw>
                    </a:effectLst>
                    <a:latin typeface="Arial" charset="0"/>
                  </a:endParaRPr>
                </a:p>
              </p:txBody>
            </p:sp>
          </p:grpSp>
          <p:grpSp>
            <p:nvGrpSpPr>
              <p:cNvPr id="15479" name="Group 26"/>
              <p:cNvGrpSpPr>
                <a:grpSpLocks noChangeAspect="1"/>
              </p:cNvGrpSpPr>
              <p:nvPr/>
            </p:nvGrpSpPr>
            <p:grpSpPr bwMode="auto">
              <a:xfrm>
                <a:off x="1749" y="2266"/>
                <a:ext cx="3055" cy="833"/>
                <a:chOff x="1749" y="2266"/>
                <a:chExt cx="3055" cy="833"/>
              </a:xfrm>
            </p:grpSpPr>
            <p:sp>
              <p:nvSpPr>
                <p:cNvPr id="157723" name="Text Box 27"/>
                <p:cNvSpPr txBox="1">
                  <a:spLocks noChangeAspect="1" noChangeArrowheads="1"/>
                </p:cNvSpPr>
                <p:nvPr/>
              </p:nvSpPr>
              <p:spPr bwMode="auto">
                <a:xfrm>
                  <a:off x="1749" y="2648"/>
                  <a:ext cx="3055" cy="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altLang="zh-TW" sz="2800">
                      <a:effectLst>
                        <a:outerShdw blurRad="38100" dist="38100" dir="2700000" algn="tl">
                          <a:srgbClr val="C0C0C0"/>
                        </a:outerShdw>
                      </a:effectLst>
                      <a:latin typeface="Arial" charset="0"/>
                    </a:rPr>
                    <a:t>singular values:  </a:t>
                  </a:r>
                  <a:r>
                    <a:rPr lang="el-GR" altLang="zh-TW" sz="2800">
                      <a:effectLst>
                        <a:outerShdw blurRad="38100" dist="38100" dir="2700000" algn="tl">
                          <a:srgbClr val="C0C0C0"/>
                        </a:outerShdw>
                      </a:effectLst>
                      <a:cs typeface="Times New Roman" pitchFamily="18" charset="0"/>
                    </a:rPr>
                    <a:t>γ</a:t>
                  </a:r>
                  <a:r>
                    <a:rPr lang="en-US" altLang="zh-TW" sz="2800">
                      <a:effectLst>
                        <a:outerShdw blurRad="38100" dist="38100" dir="2700000" algn="tl">
                          <a:srgbClr val="C0C0C0"/>
                        </a:outerShdw>
                      </a:effectLst>
                      <a:latin typeface="Arial" charset="0"/>
                      <a:cs typeface="Arial" charset="0"/>
                    </a:rPr>
                    <a:t> , </a:t>
                  </a:r>
                  <a:r>
                    <a:rPr lang="el-GR" altLang="zh-TW" sz="2800">
                      <a:effectLst>
                        <a:outerShdw blurRad="38100" dist="38100" dir="2700000" algn="tl">
                          <a:srgbClr val="C0C0C0"/>
                        </a:outerShdw>
                      </a:effectLst>
                      <a:cs typeface="Times New Roman" pitchFamily="18" charset="0"/>
                    </a:rPr>
                    <a:t>Γ</a:t>
                  </a:r>
                  <a:endParaRPr lang="el-GR" altLang="zh-TW" sz="2800">
                    <a:effectLst>
                      <a:outerShdw blurRad="38100" dist="38100" dir="2700000" algn="tl">
                        <a:srgbClr val="C0C0C0"/>
                      </a:outerShdw>
                    </a:effectLst>
                    <a:cs typeface="Arial" charset="0"/>
                  </a:endParaRPr>
                </a:p>
              </p:txBody>
            </p:sp>
            <p:sp>
              <p:nvSpPr>
                <p:cNvPr id="15481" name="Freeform 28"/>
                <p:cNvSpPr>
                  <a:spLocks noChangeAspect="1"/>
                </p:cNvSpPr>
                <p:nvPr/>
              </p:nvSpPr>
              <p:spPr bwMode="auto">
                <a:xfrm>
                  <a:off x="2744" y="2266"/>
                  <a:ext cx="47" cy="383"/>
                </a:xfrm>
                <a:custGeom>
                  <a:avLst/>
                  <a:gdLst>
                    <a:gd name="T0" fmla="*/ 0 w 106"/>
                    <a:gd name="T1" fmla="*/ 162 h 510"/>
                    <a:gd name="T2" fmla="*/ 4 w 106"/>
                    <a:gd name="T3" fmla="*/ 78 h 510"/>
                    <a:gd name="T4" fmla="*/ 4 w 106"/>
                    <a:gd name="T5" fmla="*/ 0 h 510"/>
                    <a:gd name="T6" fmla="*/ 0 60000 65536"/>
                    <a:gd name="T7" fmla="*/ 0 60000 65536"/>
                    <a:gd name="T8" fmla="*/ 0 60000 65536"/>
                  </a:gdLst>
                  <a:ahLst/>
                  <a:cxnLst>
                    <a:cxn ang="T6">
                      <a:pos x="T0" y="T1"/>
                    </a:cxn>
                    <a:cxn ang="T7">
                      <a:pos x="T2" y="T3"/>
                    </a:cxn>
                    <a:cxn ang="T8">
                      <a:pos x="T4" y="T5"/>
                    </a:cxn>
                  </a:cxnLst>
                  <a:rect l="0" t="0" r="r" b="b"/>
                  <a:pathLst>
                    <a:path w="106" h="510">
                      <a:moveTo>
                        <a:pt x="0" y="510"/>
                      </a:moveTo>
                      <a:cubicBezTo>
                        <a:pt x="14" y="466"/>
                        <a:pt x="74" y="331"/>
                        <a:pt x="90" y="246"/>
                      </a:cubicBezTo>
                      <a:cubicBezTo>
                        <a:pt x="106" y="161"/>
                        <a:pt x="95" y="51"/>
                        <a:pt x="96" y="0"/>
                      </a:cubicBez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TW" altLang="en-US"/>
                </a:p>
              </p:txBody>
            </p:sp>
          </p:grpSp>
        </p:grpSp>
        <p:grpSp>
          <p:nvGrpSpPr>
            <p:cNvPr id="14348" name="Group 29"/>
            <p:cNvGrpSpPr>
              <a:grpSpLocks noChangeAspect="1"/>
            </p:cNvGrpSpPr>
            <p:nvPr/>
          </p:nvGrpSpPr>
          <p:grpSpPr bwMode="auto">
            <a:xfrm>
              <a:off x="576" y="768"/>
              <a:ext cx="4326" cy="3206"/>
              <a:chOff x="576" y="768"/>
              <a:chExt cx="4326" cy="3206"/>
            </a:xfrm>
          </p:grpSpPr>
          <p:grpSp>
            <p:nvGrpSpPr>
              <p:cNvPr id="14349" name="Group 30"/>
              <p:cNvGrpSpPr>
                <a:grpSpLocks noChangeAspect="1"/>
              </p:cNvGrpSpPr>
              <p:nvPr/>
            </p:nvGrpSpPr>
            <p:grpSpPr bwMode="auto">
              <a:xfrm>
                <a:off x="738" y="3033"/>
                <a:ext cx="576" cy="576"/>
                <a:chOff x="-576" y="3312"/>
                <a:chExt cx="576" cy="576"/>
              </a:xfrm>
            </p:grpSpPr>
            <p:sp>
              <p:nvSpPr>
                <p:cNvPr id="15469" name="Oval 31"/>
                <p:cNvSpPr>
                  <a:spLocks noChangeAspect="1" noChangeArrowheads="1"/>
                </p:cNvSpPr>
                <p:nvPr/>
              </p:nvSpPr>
              <p:spPr bwMode="auto">
                <a:xfrm>
                  <a:off x="-96" y="355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70" name="Oval 32"/>
                <p:cNvSpPr>
                  <a:spLocks noChangeAspect="1" noChangeArrowheads="1"/>
                </p:cNvSpPr>
                <p:nvPr/>
              </p:nvSpPr>
              <p:spPr bwMode="auto">
                <a:xfrm>
                  <a:off x="-96" y="379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71" name="Oval 33"/>
                <p:cNvSpPr>
                  <a:spLocks noChangeAspect="1" noChangeArrowheads="1"/>
                </p:cNvSpPr>
                <p:nvPr/>
              </p:nvSpPr>
              <p:spPr bwMode="auto">
                <a:xfrm>
                  <a:off x="-96" y="331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72" name="Oval 34"/>
                <p:cNvSpPr>
                  <a:spLocks noChangeAspect="1" noChangeArrowheads="1"/>
                </p:cNvSpPr>
                <p:nvPr/>
              </p:nvSpPr>
              <p:spPr bwMode="auto">
                <a:xfrm>
                  <a:off x="-576" y="355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73" name="Oval 35"/>
                <p:cNvSpPr>
                  <a:spLocks noChangeAspect="1" noChangeArrowheads="1"/>
                </p:cNvSpPr>
                <p:nvPr/>
              </p:nvSpPr>
              <p:spPr bwMode="auto">
                <a:xfrm>
                  <a:off x="-336" y="355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74" name="Oval 36"/>
                <p:cNvSpPr>
                  <a:spLocks noChangeAspect="1" noChangeArrowheads="1"/>
                </p:cNvSpPr>
                <p:nvPr/>
              </p:nvSpPr>
              <p:spPr bwMode="auto">
                <a:xfrm>
                  <a:off x="-576" y="379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75" name="Oval 37"/>
                <p:cNvSpPr>
                  <a:spLocks noChangeAspect="1" noChangeArrowheads="1"/>
                </p:cNvSpPr>
                <p:nvPr/>
              </p:nvSpPr>
              <p:spPr bwMode="auto">
                <a:xfrm>
                  <a:off x="-336" y="379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76" name="Oval 38"/>
                <p:cNvSpPr>
                  <a:spLocks noChangeAspect="1" noChangeArrowheads="1"/>
                </p:cNvSpPr>
                <p:nvPr/>
              </p:nvSpPr>
              <p:spPr bwMode="auto">
                <a:xfrm>
                  <a:off x="-576" y="331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77" name="Oval 39"/>
                <p:cNvSpPr>
                  <a:spLocks noChangeAspect="1" noChangeArrowheads="1"/>
                </p:cNvSpPr>
                <p:nvPr/>
              </p:nvSpPr>
              <p:spPr bwMode="auto">
                <a:xfrm>
                  <a:off x="-336" y="331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350" name="Group 40"/>
              <p:cNvGrpSpPr>
                <a:grpSpLocks noChangeAspect="1"/>
              </p:cNvGrpSpPr>
              <p:nvPr/>
            </p:nvGrpSpPr>
            <p:grpSpPr bwMode="auto">
              <a:xfrm>
                <a:off x="576" y="768"/>
                <a:ext cx="1434" cy="1427"/>
                <a:chOff x="-1392" y="622"/>
                <a:chExt cx="1680" cy="1672"/>
              </a:xfrm>
            </p:grpSpPr>
            <p:grpSp>
              <p:nvGrpSpPr>
                <p:cNvPr id="14361" name="Group 41"/>
                <p:cNvGrpSpPr>
                  <a:grpSpLocks noChangeAspect="1"/>
                </p:cNvGrpSpPr>
                <p:nvPr/>
              </p:nvGrpSpPr>
              <p:grpSpPr bwMode="auto">
                <a:xfrm>
                  <a:off x="-1392" y="622"/>
                  <a:ext cx="816" cy="818"/>
                  <a:chOff x="-1392" y="622"/>
                  <a:chExt cx="816" cy="818"/>
                </a:xfrm>
              </p:grpSpPr>
              <p:grpSp>
                <p:nvGrpSpPr>
                  <p:cNvPr id="15193" name="Group 42"/>
                  <p:cNvGrpSpPr>
                    <a:grpSpLocks noChangeAspect="1"/>
                  </p:cNvGrpSpPr>
                  <p:nvPr/>
                </p:nvGrpSpPr>
                <p:grpSpPr bwMode="auto">
                  <a:xfrm>
                    <a:off x="-1392" y="624"/>
                    <a:ext cx="386" cy="386"/>
                    <a:chOff x="-1392" y="624"/>
                    <a:chExt cx="1536" cy="1536"/>
                  </a:xfrm>
                </p:grpSpPr>
                <p:grpSp>
                  <p:nvGrpSpPr>
                    <p:cNvPr id="15401" name="Group 43"/>
                    <p:cNvGrpSpPr>
                      <a:grpSpLocks noChangeAspect="1"/>
                    </p:cNvGrpSpPr>
                    <p:nvPr/>
                  </p:nvGrpSpPr>
                  <p:grpSpPr bwMode="auto">
                    <a:xfrm>
                      <a:off x="-672" y="1344"/>
                      <a:ext cx="816" cy="816"/>
                      <a:chOff x="-1008" y="2784"/>
                      <a:chExt cx="816" cy="816"/>
                    </a:xfrm>
                  </p:grpSpPr>
                  <p:sp>
                    <p:nvSpPr>
                      <p:cNvPr id="15453" name="Oval 4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54" name="Oval 4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55" name="Oval 4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56" name="Oval 4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57" name="Oval 4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58" name="Oval 4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59" name="Oval 5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60" name="Oval 5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61" name="Oval 5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62" name="Oval 5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63" name="Oval 5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64" name="Oval 5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65" name="Oval 5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66" name="Oval 5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67" name="Oval 5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68" name="Oval 5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402" name="Group 60"/>
                    <p:cNvGrpSpPr>
                      <a:grpSpLocks noChangeAspect="1"/>
                    </p:cNvGrpSpPr>
                    <p:nvPr/>
                  </p:nvGrpSpPr>
                  <p:grpSpPr bwMode="auto">
                    <a:xfrm>
                      <a:off x="-1392" y="1344"/>
                      <a:ext cx="816" cy="816"/>
                      <a:chOff x="-1008" y="2784"/>
                      <a:chExt cx="816" cy="816"/>
                    </a:xfrm>
                  </p:grpSpPr>
                  <p:sp>
                    <p:nvSpPr>
                      <p:cNvPr id="15437" name="Oval 6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38" name="Oval 6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39" name="Oval 6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0" name="Oval 6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1" name="Oval 6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2" name="Oval 6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3" name="Oval 6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4" name="Oval 6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5" name="Oval 6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6" name="Oval 7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7" name="Oval 7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8" name="Oval 7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49" name="Oval 7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50" name="Oval 7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51" name="Oval 7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52" name="Oval 7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403" name="Group 77"/>
                    <p:cNvGrpSpPr>
                      <a:grpSpLocks noChangeAspect="1"/>
                    </p:cNvGrpSpPr>
                    <p:nvPr/>
                  </p:nvGrpSpPr>
                  <p:grpSpPr bwMode="auto">
                    <a:xfrm>
                      <a:off x="-672" y="624"/>
                      <a:ext cx="816" cy="816"/>
                      <a:chOff x="-1008" y="2784"/>
                      <a:chExt cx="816" cy="816"/>
                    </a:xfrm>
                  </p:grpSpPr>
                  <p:sp>
                    <p:nvSpPr>
                      <p:cNvPr id="15421" name="Oval 7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22" name="Oval 7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23" name="Oval 8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24" name="Oval 8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25" name="Oval 8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26" name="Oval 8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27" name="Oval 8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28" name="Oval 8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29" name="Oval 8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30" name="Oval 8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31" name="Oval 8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32" name="Oval 8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33" name="Oval 9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34" name="Oval 9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35" name="Oval 9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36" name="Oval 9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404" name="Group 94"/>
                    <p:cNvGrpSpPr>
                      <a:grpSpLocks noChangeAspect="1"/>
                    </p:cNvGrpSpPr>
                    <p:nvPr/>
                  </p:nvGrpSpPr>
                  <p:grpSpPr bwMode="auto">
                    <a:xfrm>
                      <a:off x="-1392" y="624"/>
                      <a:ext cx="816" cy="816"/>
                      <a:chOff x="-1008" y="2784"/>
                      <a:chExt cx="816" cy="816"/>
                    </a:xfrm>
                  </p:grpSpPr>
                  <p:sp>
                    <p:nvSpPr>
                      <p:cNvPr id="15405" name="Oval 9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06" name="Oval 9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07" name="Oval 9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08" name="Oval 9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09" name="Oval 9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0" name="Oval 10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1" name="Oval 10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2" name="Oval 10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3" name="Oval 10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4" name="Oval 10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5" name="Oval 10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6" name="Oval 10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7" name="Oval 10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8" name="Oval 10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19" name="Oval 10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20" name="Oval 11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5194" name="Group 111"/>
                  <p:cNvGrpSpPr>
                    <a:grpSpLocks noChangeAspect="1"/>
                  </p:cNvGrpSpPr>
                  <p:nvPr/>
                </p:nvGrpSpPr>
                <p:grpSpPr bwMode="auto">
                  <a:xfrm>
                    <a:off x="-962" y="622"/>
                    <a:ext cx="386" cy="386"/>
                    <a:chOff x="-1392" y="624"/>
                    <a:chExt cx="1536" cy="1536"/>
                  </a:xfrm>
                </p:grpSpPr>
                <p:grpSp>
                  <p:nvGrpSpPr>
                    <p:cNvPr id="15333" name="Group 112"/>
                    <p:cNvGrpSpPr>
                      <a:grpSpLocks noChangeAspect="1"/>
                    </p:cNvGrpSpPr>
                    <p:nvPr/>
                  </p:nvGrpSpPr>
                  <p:grpSpPr bwMode="auto">
                    <a:xfrm>
                      <a:off x="-672" y="1344"/>
                      <a:ext cx="816" cy="816"/>
                      <a:chOff x="-1008" y="2784"/>
                      <a:chExt cx="816" cy="816"/>
                    </a:xfrm>
                  </p:grpSpPr>
                  <p:sp>
                    <p:nvSpPr>
                      <p:cNvPr id="15385" name="Oval 11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86" name="Oval 11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87" name="Oval 11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88" name="Oval 11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89" name="Oval 11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0" name="Oval 11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1" name="Oval 11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2" name="Oval 12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3" name="Oval 12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4" name="Oval 12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5" name="Oval 12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6" name="Oval 12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7" name="Oval 12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8" name="Oval 12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99" name="Oval 12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00" name="Oval 12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334" name="Group 129"/>
                    <p:cNvGrpSpPr>
                      <a:grpSpLocks noChangeAspect="1"/>
                    </p:cNvGrpSpPr>
                    <p:nvPr/>
                  </p:nvGrpSpPr>
                  <p:grpSpPr bwMode="auto">
                    <a:xfrm>
                      <a:off x="-1392" y="1344"/>
                      <a:ext cx="816" cy="816"/>
                      <a:chOff x="-1008" y="2784"/>
                      <a:chExt cx="816" cy="816"/>
                    </a:xfrm>
                  </p:grpSpPr>
                  <p:sp>
                    <p:nvSpPr>
                      <p:cNvPr id="15369" name="Oval 13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0" name="Oval 13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1" name="Oval 13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2" name="Oval 13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3" name="Oval 13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4" name="Oval 13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5" name="Oval 13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6" name="Oval 13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7" name="Oval 13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8" name="Oval 13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79" name="Oval 14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80" name="Oval 14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81" name="Oval 14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82" name="Oval 14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83" name="Oval 14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84" name="Oval 14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335" name="Group 146"/>
                    <p:cNvGrpSpPr>
                      <a:grpSpLocks noChangeAspect="1"/>
                    </p:cNvGrpSpPr>
                    <p:nvPr/>
                  </p:nvGrpSpPr>
                  <p:grpSpPr bwMode="auto">
                    <a:xfrm>
                      <a:off x="-672" y="624"/>
                      <a:ext cx="816" cy="816"/>
                      <a:chOff x="-1008" y="2784"/>
                      <a:chExt cx="816" cy="816"/>
                    </a:xfrm>
                  </p:grpSpPr>
                  <p:sp>
                    <p:nvSpPr>
                      <p:cNvPr id="15353" name="Oval 14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54" name="Oval 14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55" name="Oval 14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56" name="Oval 15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57" name="Oval 15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58" name="Oval 15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59" name="Oval 15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60" name="Oval 15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61" name="Oval 15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62" name="Oval 15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63" name="Oval 15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64" name="Oval 15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65" name="Oval 15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66" name="Oval 16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67" name="Oval 16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68" name="Oval 16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336" name="Group 163"/>
                    <p:cNvGrpSpPr>
                      <a:grpSpLocks noChangeAspect="1"/>
                    </p:cNvGrpSpPr>
                    <p:nvPr/>
                  </p:nvGrpSpPr>
                  <p:grpSpPr bwMode="auto">
                    <a:xfrm>
                      <a:off x="-1392" y="624"/>
                      <a:ext cx="816" cy="816"/>
                      <a:chOff x="-1008" y="2784"/>
                      <a:chExt cx="816" cy="816"/>
                    </a:xfrm>
                  </p:grpSpPr>
                  <p:sp>
                    <p:nvSpPr>
                      <p:cNvPr id="15337" name="Oval 16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38" name="Oval 16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39" name="Oval 16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0" name="Oval 16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1" name="Oval 16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2" name="Oval 16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3" name="Oval 17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4" name="Oval 17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5" name="Oval 17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6" name="Oval 17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7" name="Oval 17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8" name="Oval 17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49" name="Oval 17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50" name="Oval 17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51" name="Oval 17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52" name="Oval 17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5195" name="Group 180"/>
                  <p:cNvGrpSpPr>
                    <a:grpSpLocks noChangeAspect="1"/>
                  </p:cNvGrpSpPr>
                  <p:nvPr/>
                </p:nvGrpSpPr>
                <p:grpSpPr bwMode="auto">
                  <a:xfrm>
                    <a:off x="-1392" y="1054"/>
                    <a:ext cx="386" cy="386"/>
                    <a:chOff x="-1392" y="624"/>
                    <a:chExt cx="1536" cy="1536"/>
                  </a:xfrm>
                </p:grpSpPr>
                <p:grpSp>
                  <p:nvGrpSpPr>
                    <p:cNvPr id="15265" name="Group 181"/>
                    <p:cNvGrpSpPr>
                      <a:grpSpLocks noChangeAspect="1"/>
                    </p:cNvGrpSpPr>
                    <p:nvPr/>
                  </p:nvGrpSpPr>
                  <p:grpSpPr bwMode="auto">
                    <a:xfrm>
                      <a:off x="-672" y="1344"/>
                      <a:ext cx="816" cy="816"/>
                      <a:chOff x="-1008" y="2784"/>
                      <a:chExt cx="816" cy="816"/>
                    </a:xfrm>
                  </p:grpSpPr>
                  <p:sp>
                    <p:nvSpPr>
                      <p:cNvPr id="15317" name="Oval 18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18" name="Oval 18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19" name="Oval 18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0" name="Oval 18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1" name="Oval 18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2" name="Oval 18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3" name="Oval 18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4" name="Oval 18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5" name="Oval 19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6" name="Oval 19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7" name="Oval 19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8" name="Oval 19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29" name="Oval 19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30" name="Oval 19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31" name="Oval 19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32" name="Oval 19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266" name="Group 198"/>
                    <p:cNvGrpSpPr>
                      <a:grpSpLocks noChangeAspect="1"/>
                    </p:cNvGrpSpPr>
                    <p:nvPr/>
                  </p:nvGrpSpPr>
                  <p:grpSpPr bwMode="auto">
                    <a:xfrm>
                      <a:off x="-1392" y="1344"/>
                      <a:ext cx="816" cy="816"/>
                      <a:chOff x="-1008" y="2784"/>
                      <a:chExt cx="816" cy="816"/>
                    </a:xfrm>
                  </p:grpSpPr>
                  <p:sp>
                    <p:nvSpPr>
                      <p:cNvPr id="15301" name="Oval 19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02" name="Oval 20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03" name="Oval 20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04" name="Oval 20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05" name="Oval 20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06" name="Oval 20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07" name="Oval 20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08" name="Oval 20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09" name="Oval 20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10" name="Oval 20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11" name="Oval 20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12" name="Oval 21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13" name="Oval 21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14" name="Oval 21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15" name="Oval 21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16" name="Oval 21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267" name="Group 215"/>
                    <p:cNvGrpSpPr>
                      <a:grpSpLocks noChangeAspect="1"/>
                    </p:cNvGrpSpPr>
                    <p:nvPr/>
                  </p:nvGrpSpPr>
                  <p:grpSpPr bwMode="auto">
                    <a:xfrm>
                      <a:off x="-672" y="624"/>
                      <a:ext cx="816" cy="816"/>
                      <a:chOff x="-1008" y="2784"/>
                      <a:chExt cx="816" cy="816"/>
                    </a:xfrm>
                  </p:grpSpPr>
                  <p:sp>
                    <p:nvSpPr>
                      <p:cNvPr id="15285" name="Oval 21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86" name="Oval 21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87" name="Oval 21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88" name="Oval 21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89" name="Oval 22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0" name="Oval 22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1" name="Oval 22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2" name="Oval 22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3" name="Oval 22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4" name="Oval 22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5" name="Oval 22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6" name="Oval 22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7" name="Oval 22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8" name="Oval 22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99" name="Oval 23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300" name="Oval 23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268" name="Group 232"/>
                    <p:cNvGrpSpPr>
                      <a:grpSpLocks noChangeAspect="1"/>
                    </p:cNvGrpSpPr>
                    <p:nvPr/>
                  </p:nvGrpSpPr>
                  <p:grpSpPr bwMode="auto">
                    <a:xfrm>
                      <a:off x="-1392" y="624"/>
                      <a:ext cx="816" cy="816"/>
                      <a:chOff x="-1008" y="2784"/>
                      <a:chExt cx="816" cy="816"/>
                    </a:xfrm>
                  </p:grpSpPr>
                  <p:sp>
                    <p:nvSpPr>
                      <p:cNvPr id="15269" name="Oval 23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0" name="Oval 23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1" name="Oval 23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2" name="Oval 23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3" name="Oval 23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4" name="Oval 23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5" name="Oval 23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6" name="Oval 24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7" name="Oval 24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8" name="Oval 24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79" name="Oval 24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80" name="Oval 24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81" name="Oval 24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82" name="Oval 24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83" name="Oval 24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84" name="Oval 24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5196" name="Group 249"/>
                  <p:cNvGrpSpPr>
                    <a:grpSpLocks noChangeAspect="1"/>
                  </p:cNvGrpSpPr>
                  <p:nvPr/>
                </p:nvGrpSpPr>
                <p:grpSpPr bwMode="auto">
                  <a:xfrm>
                    <a:off x="-962" y="1052"/>
                    <a:ext cx="386" cy="386"/>
                    <a:chOff x="-1392" y="624"/>
                    <a:chExt cx="1536" cy="1536"/>
                  </a:xfrm>
                </p:grpSpPr>
                <p:grpSp>
                  <p:nvGrpSpPr>
                    <p:cNvPr id="15197" name="Group 250"/>
                    <p:cNvGrpSpPr>
                      <a:grpSpLocks noChangeAspect="1"/>
                    </p:cNvGrpSpPr>
                    <p:nvPr/>
                  </p:nvGrpSpPr>
                  <p:grpSpPr bwMode="auto">
                    <a:xfrm>
                      <a:off x="-672" y="1344"/>
                      <a:ext cx="816" cy="816"/>
                      <a:chOff x="-1008" y="2784"/>
                      <a:chExt cx="816" cy="816"/>
                    </a:xfrm>
                  </p:grpSpPr>
                  <p:sp>
                    <p:nvSpPr>
                      <p:cNvPr id="15249" name="Oval 25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0" name="Oval 25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1" name="Oval 25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2" name="Oval 25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3" name="Oval 25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4" name="Oval 25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5" name="Oval 25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6" name="Oval 25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7" name="Oval 25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8" name="Oval 26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59" name="Oval 26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60" name="Oval 26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61" name="Oval 26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62" name="Oval 26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63" name="Oval 26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64" name="Oval 26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198" name="Group 267"/>
                    <p:cNvGrpSpPr>
                      <a:grpSpLocks noChangeAspect="1"/>
                    </p:cNvGrpSpPr>
                    <p:nvPr/>
                  </p:nvGrpSpPr>
                  <p:grpSpPr bwMode="auto">
                    <a:xfrm>
                      <a:off x="-1392" y="1344"/>
                      <a:ext cx="816" cy="816"/>
                      <a:chOff x="-1008" y="2784"/>
                      <a:chExt cx="816" cy="816"/>
                    </a:xfrm>
                  </p:grpSpPr>
                  <p:sp>
                    <p:nvSpPr>
                      <p:cNvPr id="15233" name="Oval 26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34" name="Oval 26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35" name="Oval 27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36" name="Oval 27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37" name="Oval 27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38" name="Oval 27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39" name="Oval 27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40" name="Oval 27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41" name="Oval 27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42" name="Oval 27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43" name="Oval 27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44" name="Oval 27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45" name="Oval 28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46" name="Oval 28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47" name="Oval 28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48" name="Oval 28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199" name="Group 284"/>
                    <p:cNvGrpSpPr>
                      <a:grpSpLocks noChangeAspect="1"/>
                    </p:cNvGrpSpPr>
                    <p:nvPr/>
                  </p:nvGrpSpPr>
                  <p:grpSpPr bwMode="auto">
                    <a:xfrm>
                      <a:off x="-672" y="624"/>
                      <a:ext cx="816" cy="816"/>
                      <a:chOff x="-1008" y="2784"/>
                      <a:chExt cx="816" cy="816"/>
                    </a:xfrm>
                  </p:grpSpPr>
                  <p:sp>
                    <p:nvSpPr>
                      <p:cNvPr id="15217" name="Oval 28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18" name="Oval 28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19" name="Oval 28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0" name="Oval 28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1" name="Oval 28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2" name="Oval 29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3" name="Oval 29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4" name="Oval 29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5" name="Oval 29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6" name="Oval 29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7" name="Oval 29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8" name="Oval 29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29" name="Oval 29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30" name="Oval 29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31" name="Oval 29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32" name="Oval 30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200" name="Group 301"/>
                    <p:cNvGrpSpPr>
                      <a:grpSpLocks noChangeAspect="1"/>
                    </p:cNvGrpSpPr>
                    <p:nvPr/>
                  </p:nvGrpSpPr>
                  <p:grpSpPr bwMode="auto">
                    <a:xfrm>
                      <a:off x="-1392" y="624"/>
                      <a:ext cx="816" cy="816"/>
                      <a:chOff x="-1008" y="2784"/>
                      <a:chExt cx="816" cy="816"/>
                    </a:xfrm>
                  </p:grpSpPr>
                  <p:sp>
                    <p:nvSpPr>
                      <p:cNvPr id="15201" name="Oval 30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02" name="Oval 30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03" name="Oval 30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04" name="Oval 30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05" name="Oval 30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06" name="Oval 30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07" name="Oval 30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08" name="Oval 30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09" name="Oval 31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10" name="Oval 31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11" name="Oval 31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12" name="Oval 31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13" name="Oval 31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14" name="Oval 31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15" name="Oval 31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16" name="Oval 31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grpSp>
              <p:nvGrpSpPr>
                <p:cNvPr id="14362" name="Group 318"/>
                <p:cNvGrpSpPr>
                  <a:grpSpLocks noChangeAspect="1"/>
                </p:cNvGrpSpPr>
                <p:nvPr/>
              </p:nvGrpSpPr>
              <p:grpSpPr bwMode="auto">
                <a:xfrm>
                  <a:off x="-528" y="622"/>
                  <a:ext cx="816" cy="818"/>
                  <a:chOff x="-1392" y="622"/>
                  <a:chExt cx="816" cy="818"/>
                </a:xfrm>
              </p:grpSpPr>
              <p:grpSp>
                <p:nvGrpSpPr>
                  <p:cNvPr id="14917" name="Group 319"/>
                  <p:cNvGrpSpPr>
                    <a:grpSpLocks noChangeAspect="1"/>
                  </p:cNvGrpSpPr>
                  <p:nvPr/>
                </p:nvGrpSpPr>
                <p:grpSpPr bwMode="auto">
                  <a:xfrm>
                    <a:off x="-1392" y="624"/>
                    <a:ext cx="386" cy="386"/>
                    <a:chOff x="-1392" y="624"/>
                    <a:chExt cx="1536" cy="1536"/>
                  </a:xfrm>
                </p:grpSpPr>
                <p:grpSp>
                  <p:nvGrpSpPr>
                    <p:cNvPr id="15125" name="Group 320"/>
                    <p:cNvGrpSpPr>
                      <a:grpSpLocks noChangeAspect="1"/>
                    </p:cNvGrpSpPr>
                    <p:nvPr/>
                  </p:nvGrpSpPr>
                  <p:grpSpPr bwMode="auto">
                    <a:xfrm>
                      <a:off x="-672" y="1344"/>
                      <a:ext cx="816" cy="816"/>
                      <a:chOff x="-1008" y="2784"/>
                      <a:chExt cx="816" cy="816"/>
                    </a:xfrm>
                  </p:grpSpPr>
                  <p:sp>
                    <p:nvSpPr>
                      <p:cNvPr id="15177" name="Oval 32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78" name="Oval 32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79" name="Oval 32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0" name="Oval 32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1" name="Oval 32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2" name="Oval 32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3" name="Oval 32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4" name="Oval 32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5" name="Oval 32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6" name="Oval 33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7" name="Oval 33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8" name="Oval 33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89" name="Oval 33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90" name="Oval 33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91" name="Oval 33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92" name="Oval 33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126" name="Group 337"/>
                    <p:cNvGrpSpPr>
                      <a:grpSpLocks noChangeAspect="1"/>
                    </p:cNvGrpSpPr>
                    <p:nvPr/>
                  </p:nvGrpSpPr>
                  <p:grpSpPr bwMode="auto">
                    <a:xfrm>
                      <a:off x="-1392" y="1344"/>
                      <a:ext cx="816" cy="816"/>
                      <a:chOff x="-1008" y="2784"/>
                      <a:chExt cx="816" cy="816"/>
                    </a:xfrm>
                  </p:grpSpPr>
                  <p:sp>
                    <p:nvSpPr>
                      <p:cNvPr id="15161" name="Oval 33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62" name="Oval 33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63" name="Oval 34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64" name="Oval 34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65" name="Oval 34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66" name="Oval 34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67" name="Oval 34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68" name="Oval 34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69" name="Oval 34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70" name="Oval 34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71" name="Oval 34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72" name="Oval 34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73" name="Oval 35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74" name="Oval 35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75" name="Oval 35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76" name="Oval 35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127" name="Group 354"/>
                    <p:cNvGrpSpPr>
                      <a:grpSpLocks noChangeAspect="1"/>
                    </p:cNvGrpSpPr>
                    <p:nvPr/>
                  </p:nvGrpSpPr>
                  <p:grpSpPr bwMode="auto">
                    <a:xfrm>
                      <a:off x="-672" y="624"/>
                      <a:ext cx="816" cy="816"/>
                      <a:chOff x="-1008" y="2784"/>
                      <a:chExt cx="816" cy="816"/>
                    </a:xfrm>
                  </p:grpSpPr>
                  <p:sp>
                    <p:nvSpPr>
                      <p:cNvPr id="15145" name="Oval 35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46" name="Oval 35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47" name="Oval 35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48" name="Oval 35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49" name="Oval 35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0" name="Oval 36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1" name="Oval 36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2" name="Oval 36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3" name="Oval 36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4" name="Oval 36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5" name="Oval 36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6" name="Oval 36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7" name="Oval 36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8" name="Oval 36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59" name="Oval 36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60" name="Oval 37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128" name="Group 371"/>
                    <p:cNvGrpSpPr>
                      <a:grpSpLocks noChangeAspect="1"/>
                    </p:cNvGrpSpPr>
                    <p:nvPr/>
                  </p:nvGrpSpPr>
                  <p:grpSpPr bwMode="auto">
                    <a:xfrm>
                      <a:off x="-1392" y="624"/>
                      <a:ext cx="816" cy="816"/>
                      <a:chOff x="-1008" y="2784"/>
                      <a:chExt cx="816" cy="816"/>
                    </a:xfrm>
                  </p:grpSpPr>
                  <p:sp>
                    <p:nvSpPr>
                      <p:cNvPr id="15129" name="Oval 37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0" name="Oval 37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1" name="Oval 37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2" name="Oval 37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3" name="Oval 37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4" name="Oval 37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5" name="Oval 37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6" name="Oval 37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7" name="Oval 38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8" name="Oval 38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39" name="Oval 38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40" name="Oval 38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41" name="Oval 38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42" name="Oval 38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43" name="Oval 38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44" name="Oval 38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4918" name="Group 388"/>
                  <p:cNvGrpSpPr>
                    <a:grpSpLocks noChangeAspect="1"/>
                  </p:cNvGrpSpPr>
                  <p:nvPr/>
                </p:nvGrpSpPr>
                <p:grpSpPr bwMode="auto">
                  <a:xfrm>
                    <a:off x="-962" y="622"/>
                    <a:ext cx="386" cy="386"/>
                    <a:chOff x="-1392" y="624"/>
                    <a:chExt cx="1536" cy="1536"/>
                  </a:xfrm>
                </p:grpSpPr>
                <p:grpSp>
                  <p:nvGrpSpPr>
                    <p:cNvPr id="15057" name="Group 389"/>
                    <p:cNvGrpSpPr>
                      <a:grpSpLocks noChangeAspect="1"/>
                    </p:cNvGrpSpPr>
                    <p:nvPr/>
                  </p:nvGrpSpPr>
                  <p:grpSpPr bwMode="auto">
                    <a:xfrm>
                      <a:off x="-672" y="1344"/>
                      <a:ext cx="816" cy="816"/>
                      <a:chOff x="-1008" y="2784"/>
                      <a:chExt cx="816" cy="816"/>
                    </a:xfrm>
                  </p:grpSpPr>
                  <p:sp>
                    <p:nvSpPr>
                      <p:cNvPr id="15109" name="Oval 39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0" name="Oval 39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1" name="Oval 39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2" name="Oval 39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3" name="Oval 39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4" name="Oval 39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5" name="Oval 39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6" name="Oval 39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7" name="Oval 39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8" name="Oval 39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19" name="Oval 40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20" name="Oval 40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21" name="Oval 40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22" name="Oval 40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23" name="Oval 40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24" name="Oval 40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058" name="Group 406"/>
                    <p:cNvGrpSpPr>
                      <a:grpSpLocks noChangeAspect="1"/>
                    </p:cNvGrpSpPr>
                    <p:nvPr/>
                  </p:nvGrpSpPr>
                  <p:grpSpPr bwMode="auto">
                    <a:xfrm>
                      <a:off x="-1392" y="1344"/>
                      <a:ext cx="816" cy="816"/>
                      <a:chOff x="-1008" y="2784"/>
                      <a:chExt cx="816" cy="816"/>
                    </a:xfrm>
                  </p:grpSpPr>
                  <p:sp>
                    <p:nvSpPr>
                      <p:cNvPr id="15093" name="Oval 40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94" name="Oval 40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95" name="Oval 40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96" name="Oval 41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97" name="Oval 41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98" name="Oval 41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99" name="Oval 41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00" name="Oval 41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01" name="Oval 41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02" name="Oval 41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03" name="Oval 41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04" name="Oval 41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05" name="Oval 41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06" name="Oval 42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07" name="Oval 42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08" name="Oval 42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059" name="Group 423"/>
                    <p:cNvGrpSpPr>
                      <a:grpSpLocks noChangeAspect="1"/>
                    </p:cNvGrpSpPr>
                    <p:nvPr/>
                  </p:nvGrpSpPr>
                  <p:grpSpPr bwMode="auto">
                    <a:xfrm>
                      <a:off x="-672" y="624"/>
                      <a:ext cx="816" cy="816"/>
                      <a:chOff x="-1008" y="2784"/>
                      <a:chExt cx="816" cy="816"/>
                    </a:xfrm>
                  </p:grpSpPr>
                  <p:sp>
                    <p:nvSpPr>
                      <p:cNvPr id="15077" name="Oval 42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78" name="Oval 42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79" name="Oval 42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0" name="Oval 42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1" name="Oval 42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2" name="Oval 42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3" name="Oval 43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4" name="Oval 43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5" name="Oval 43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6" name="Oval 43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7" name="Oval 43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8" name="Oval 43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89" name="Oval 43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90" name="Oval 43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91" name="Oval 43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92" name="Oval 43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5060" name="Group 440"/>
                    <p:cNvGrpSpPr>
                      <a:grpSpLocks noChangeAspect="1"/>
                    </p:cNvGrpSpPr>
                    <p:nvPr/>
                  </p:nvGrpSpPr>
                  <p:grpSpPr bwMode="auto">
                    <a:xfrm>
                      <a:off x="-1392" y="624"/>
                      <a:ext cx="816" cy="816"/>
                      <a:chOff x="-1008" y="2784"/>
                      <a:chExt cx="816" cy="816"/>
                    </a:xfrm>
                  </p:grpSpPr>
                  <p:sp>
                    <p:nvSpPr>
                      <p:cNvPr id="15061" name="Oval 44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62" name="Oval 44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63" name="Oval 44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64" name="Oval 44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65" name="Oval 44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66" name="Oval 44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67" name="Oval 44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68" name="Oval 44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69" name="Oval 44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70" name="Oval 45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71" name="Oval 45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72" name="Oval 45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73" name="Oval 45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74" name="Oval 45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75" name="Oval 45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76" name="Oval 45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4919" name="Group 457"/>
                  <p:cNvGrpSpPr>
                    <a:grpSpLocks noChangeAspect="1"/>
                  </p:cNvGrpSpPr>
                  <p:nvPr/>
                </p:nvGrpSpPr>
                <p:grpSpPr bwMode="auto">
                  <a:xfrm>
                    <a:off x="-1392" y="1054"/>
                    <a:ext cx="386" cy="386"/>
                    <a:chOff x="-1392" y="624"/>
                    <a:chExt cx="1536" cy="1536"/>
                  </a:xfrm>
                </p:grpSpPr>
                <p:grpSp>
                  <p:nvGrpSpPr>
                    <p:cNvPr id="14989" name="Group 458"/>
                    <p:cNvGrpSpPr>
                      <a:grpSpLocks noChangeAspect="1"/>
                    </p:cNvGrpSpPr>
                    <p:nvPr/>
                  </p:nvGrpSpPr>
                  <p:grpSpPr bwMode="auto">
                    <a:xfrm>
                      <a:off x="-672" y="1344"/>
                      <a:ext cx="816" cy="816"/>
                      <a:chOff x="-1008" y="2784"/>
                      <a:chExt cx="816" cy="816"/>
                    </a:xfrm>
                  </p:grpSpPr>
                  <p:sp>
                    <p:nvSpPr>
                      <p:cNvPr id="15041" name="Oval 45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42" name="Oval 46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43" name="Oval 46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44" name="Oval 46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45" name="Oval 46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46" name="Oval 46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47" name="Oval 46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48" name="Oval 46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49" name="Oval 46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50" name="Oval 46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51" name="Oval 46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52" name="Oval 47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53" name="Oval 47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54" name="Oval 47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55" name="Oval 47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56" name="Oval 47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990" name="Group 475"/>
                    <p:cNvGrpSpPr>
                      <a:grpSpLocks noChangeAspect="1"/>
                    </p:cNvGrpSpPr>
                    <p:nvPr/>
                  </p:nvGrpSpPr>
                  <p:grpSpPr bwMode="auto">
                    <a:xfrm>
                      <a:off x="-1392" y="1344"/>
                      <a:ext cx="816" cy="816"/>
                      <a:chOff x="-1008" y="2784"/>
                      <a:chExt cx="816" cy="816"/>
                    </a:xfrm>
                  </p:grpSpPr>
                  <p:sp>
                    <p:nvSpPr>
                      <p:cNvPr id="15025" name="Oval 47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26" name="Oval 47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27" name="Oval 47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28" name="Oval 47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29" name="Oval 48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0" name="Oval 48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1" name="Oval 48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2" name="Oval 48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3" name="Oval 48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4" name="Oval 48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5" name="Oval 48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6" name="Oval 48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7" name="Oval 48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8" name="Oval 48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39" name="Oval 49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40" name="Oval 49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991" name="Group 492"/>
                    <p:cNvGrpSpPr>
                      <a:grpSpLocks noChangeAspect="1"/>
                    </p:cNvGrpSpPr>
                    <p:nvPr/>
                  </p:nvGrpSpPr>
                  <p:grpSpPr bwMode="auto">
                    <a:xfrm>
                      <a:off x="-672" y="624"/>
                      <a:ext cx="816" cy="816"/>
                      <a:chOff x="-1008" y="2784"/>
                      <a:chExt cx="816" cy="816"/>
                    </a:xfrm>
                  </p:grpSpPr>
                  <p:sp>
                    <p:nvSpPr>
                      <p:cNvPr id="15009" name="Oval 49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0" name="Oval 49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1" name="Oval 49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2" name="Oval 49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3" name="Oval 49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4" name="Oval 49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5" name="Oval 49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6" name="Oval 50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7" name="Oval 50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8" name="Oval 50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19" name="Oval 50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20" name="Oval 50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21" name="Oval 50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22" name="Oval 50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23" name="Oval 50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24" name="Oval 50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992" name="Group 509"/>
                    <p:cNvGrpSpPr>
                      <a:grpSpLocks noChangeAspect="1"/>
                    </p:cNvGrpSpPr>
                    <p:nvPr/>
                  </p:nvGrpSpPr>
                  <p:grpSpPr bwMode="auto">
                    <a:xfrm>
                      <a:off x="-1392" y="624"/>
                      <a:ext cx="816" cy="816"/>
                      <a:chOff x="-1008" y="2784"/>
                      <a:chExt cx="816" cy="816"/>
                    </a:xfrm>
                  </p:grpSpPr>
                  <p:sp>
                    <p:nvSpPr>
                      <p:cNvPr id="14993" name="Oval 51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94" name="Oval 51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95" name="Oval 51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96" name="Oval 51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97" name="Oval 51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98" name="Oval 51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99" name="Oval 51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00" name="Oval 51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01" name="Oval 51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02" name="Oval 51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03" name="Oval 52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04" name="Oval 52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05" name="Oval 52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06" name="Oval 52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07" name="Oval 52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08" name="Oval 52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4920" name="Group 526"/>
                  <p:cNvGrpSpPr>
                    <a:grpSpLocks noChangeAspect="1"/>
                  </p:cNvGrpSpPr>
                  <p:nvPr/>
                </p:nvGrpSpPr>
                <p:grpSpPr bwMode="auto">
                  <a:xfrm>
                    <a:off x="-962" y="1052"/>
                    <a:ext cx="386" cy="386"/>
                    <a:chOff x="-1392" y="624"/>
                    <a:chExt cx="1536" cy="1536"/>
                  </a:xfrm>
                </p:grpSpPr>
                <p:grpSp>
                  <p:nvGrpSpPr>
                    <p:cNvPr id="14921" name="Group 527"/>
                    <p:cNvGrpSpPr>
                      <a:grpSpLocks noChangeAspect="1"/>
                    </p:cNvGrpSpPr>
                    <p:nvPr/>
                  </p:nvGrpSpPr>
                  <p:grpSpPr bwMode="auto">
                    <a:xfrm>
                      <a:off x="-672" y="1344"/>
                      <a:ext cx="816" cy="816"/>
                      <a:chOff x="-1008" y="2784"/>
                      <a:chExt cx="816" cy="816"/>
                    </a:xfrm>
                  </p:grpSpPr>
                  <p:sp>
                    <p:nvSpPr>
                      <p:cNvPr id="14973" name="Oval 52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74" name="Oval 52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75" name="Oval 53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76" name="Oval 53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77" name="Oval 53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78" name="Oval 53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79" name="Oval 53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80" name="Oval 53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81" name="Oval 53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82" name="Oval 53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83" name="Oval 53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84" name="Oval 53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85" name="Oval 54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86" name="Oval 54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87" name="Oval 54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88" name="Oval 54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922" name="Group 544"/>
                    <p:cNvGrpSpPr>
                      <a:grpSpLocks noChangeAspect="1"/>
                    </p:cNvGrpSpPr>
                    <p:nvPr/>
                  </p:nvGrpSpPr>
                  <p:grpSpPr bwMode="auto">
                    <a:xfrm>
                      <a:off x="-1392" y="1344"/>
                      <a:ext cx="816" cy="816"/>
                      <a:chOff x="-1008" y="2784"/>
                      <a:chExt cx="816" cy="816"/>
                    </a:xfrm>
                  </p:grpSpPr>
                  <p:sp>
                    <p:nvSpPr>
                      <p:cNvPr id="14957" name="Oval 54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58" name="Oval 54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59" name="Oval 54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0" name="Oval 54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1" name="Oval 54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2" name="Oval 55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3" name="Oval 55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4" name="Oval 55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5" name="Oval 55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6" name="Oval 55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7" name="Oval 55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8" name="Oval 55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69" name="Oval 55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70" name="Oval 55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71" name="Oval 55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72" name="Oval 56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923" name="Group 561"/>
                    <p:cNvGrpSpPr>
                      <a:grpSpLocks noChangeAspect="1"/>
                    </p:cNvGrpSpPr>
                    <p:nvPr/>
                  </p:nvGrpSpPr>
                  <p:grpSpPr bwMode="auto">
                    <a:xfrm>
                      <a:off x="-672" y="624"/>
                      <a:ext cx="816" cy="816"/>
                      <a:chOff x="-1008" y="2784"/>
                      <a:chExt cx="816" cy="816"/>
                    </a:xfrm>
                  </p:grpSpPr>
                  <p:sp>
                    <p:nvSpPr>
                      <p:cNvPr id="14941" name="Oval 56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42" name="Oval 56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43" name="Oval 56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44" name="Oval 56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45" name="Oval 56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46" name="Oval 56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47" name="Oval 56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48" name="Oval 56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49" name="Oval 57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50" name="Oval 57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51" name="Oval 57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52" name="Oval 57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53" name="Oval 57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54" name="Oval 57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55" name="Oval 57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56" name="Oval 57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924" name="Group 578"/>
                    <p:cNvGrpSpPr>
                      <a:grpSpLocks noChangeAspect="1"/>
                    </p:cNvGrpSpPr>
                    <p:nvPr/>
                  </p:nvGrpSpPr>
                  <p:grpSpPr bwMode="auto">
                    <a:xfrm>
                      <a:off x="-1392" y="624"/>
                      <a:ext cx="816" cy="816"/>
                      <a:chOff x="-1008" y="2784"/>
                      <a:chExt cx="816" cy="816"/>
                    </a:xfrm>
                  </p:grpSpPr>
                  <p:sp>
                    <p:nvSpPr>
                      <p:cNvPr id="14925" name="Oval 57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26" name="Oval 58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27" name="Oval 58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28" name="Oval 58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29" name="Oval 58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0" name="Oval 58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1" name="Oval 58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2" name="Oval 58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3" name="Oval 58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4" name="Oval 58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5" name="Oval 58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6" name="Oval 59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7" name="Oval 59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8" name="Oval 59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39" name="Oval 59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40" name="Oval 59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grpSp>
              <p:nvGrpSpPr>
                <p:cNvPr id="14363" name="Group 595"/>
                <p:cNvGrpSpPr>
                  <a:grpSpLocks noChangeAspect="1"/>
                </p:cNvGrpSpPr>
                <p:nvPr/>
              </p:nvGrpSpPr>
              <p:grpSpPr bwMode="auto">
                <a:xfrm>
                  <a:off x="-1392" y="1476"/>
                  <a:ext cx="816" cy="818"/>
                  <a:chOff x="-1392" y="622"/>
                  <a:chExt cx="816" cy="818"/>
                </a:xfrm>
              </p:grpSpPr>
              <p:grpSp>
                <p:nvGrpSpPr>
                  <p:cNvPr id="14641" name="Group 596"/>
                  <p:cNvGrpSpPr>
                    <a:grpSpLocks noChangeAspect="1"/>
                  </p:cNvGrpSpPr>
                  <p:nvPr/>
                </p:nvGrpSpPr>
                <p:grpSpPr bwMode="auto">
                  <a:xfrm>
                    <a:off x="-1392" y="624"/>
                    <a:ext cx="386" cy="386"/>
                    <a:chOff x="-1392" y="624"/>
                    <a:chExt cx="1536" cy="1536"/>
                  </a:xfrm>
                </p:grpSpPr>
                <p:grpSp>
                  <p:nvGrpSpPr>
                    <p:cNvPr id="14849" name="Group 597"/>
                    <p:cNvGrpSpPr>
                      <a:grpSpLocks noChangeAspect="1"/>
                    </p:cNvGrpSpPr>
                    <p:nvPr/>
                  </p:nvGrpSpPr>
                  <p:grpSpPr bwMode="auto">
                    <a:xfrm>
                      <a:off x="-672" y="1344"/>
                      <a:ext cx="816" cy="816"/>
                      <a:chOff x="-1008" y="2784"/>
                      <a:chExt cx="816" cy="816"/>
                    </a:xfrm>
                  </p:grpSpPr>
                  <p:sp>
                    <p:nvSpPr>
                      <p:cNvPr id="14901" name="Oval 59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02" name="Oval 59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03" name="Oval 60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04" name="Oval 60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05" name="Oval 60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06" name="Oval 60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07" name="Oval 60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08" name="Oval 60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09" name="Oval 60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10" name="Oval 60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11" name="Oval 60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12" name="Oval 60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13" name="Oval 61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14" name="Oval 61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15" name="Oval 61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16" name="Oval 61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850" name="Group 614"/>
                    <p:cNvGrpSpPr>
                      <a:grpSpLocks noChangeAspect="1"/>
                    </p:cNvGrpSpPr>
                    <p:nvPr/>
                  </p:nvGrpSpPr>
                  <p:grpSpPr bwMode="auto">
                    <a:xfrm>
                      <a:off x="-1392" y="1344"/>
                      <a:ext cx="816" cy="816"/>
                      <a:chOff x="-1008" y="2784"/>
                      <a:chExt cx="816" cy="816"/>
                    </a:xfrm>
                  </p:grpSpPr>
                  <p:sp>
                    <p:nvSpPr>
                      <p:cNvPr id="14885" name="Oval 61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86" name="Oval 61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87" name="Oval 61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88" name="Oval 61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89" name="Oval 61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0" name="Oval 62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1" name="Oval 62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2" name="Oval 62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3" name="Oval 62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4" name="Oval 62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5" name="Oval 62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6" name="Oval 62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7" name="Oval 62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8" name="Oval 62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99" name="Oval 62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00" name="Oval 63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851" name="Group 631"/>
                    <p:cNvGrpSpPr>
                      <a:grpSpLocks noChangeAspect="1"/>
                    </p:cNvGrpSpPr>
                    <p:nvPr/>
                  </p:nvGrpSpPr>
                  <p:grpSpPr bwMode="auto">
                    <a:xfrm>
                      <a:off x="-672" y="624"/>
                      <a:ext cx="816" cy="816"/>
                      <a:chOff x="-1008" y="2784"/>
                      <a:chExt cx="816" cy="816"/>
                    </a:xfrm>
                  </p:grpSpPr>
                  <p:sp>
                    <p:nvSpPr>
                      <p:cNvPr id="14869" name="Oval 63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0" name="Oval 63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1" name="Oval 63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2" name="Oval 63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3" name="Oval 63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4" name="Oval 63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5" name="Oval 63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6" name="Oval 63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7" name="Oval 64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8" name="Oval 64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79" name="Oval 64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80" name="Oval 64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81" name="Oval 64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82" name="Oval 64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83" name="Oval 64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84" name="Oval 64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852" name="Group 648"/>
                    <p:cNvGrpSpPr>
                      <a:grpSpLocks noChangeAspect="1"/>
                    </p:cNvGrpSpPr>
                    <p:nvPr/>
                  </p:nvGrpSpPr>
                  <p:grpSpPr bwMode="auto">
                    <a:xfrm>
                      <a:off x="-1392" y="624"/>
                      <a:ext cx="816" cy="816"/>
                      <a:chOff x="-1008" y="2784"/>
                      <a:chExt cx="816" cy="816"/>
                    </a:xfrm>
                  </p:grpSpPr>
                  <p:sp>
                    <p:nvSpPr>
                      <p:cNvPr id="14853" name="Oval 64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54" name="Oval 65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55" name="Oval 65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56" name="Oval 65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57" name="Oval 65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58" name="Oval 65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59" name="Oval 65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60" name="Oval 65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61" name="Oval 65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62" name="Oval 65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63" name="Oval 65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64" name="Oval 66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65" name="Oval 66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66" name="Oval 66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67" name="Oval 66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68" name="Oval 66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4642" name="Group 665"/>
                  <p:cNvGrpSpPr>
                    <a:grpSpLocks noChangeAspect="1"/>
                  </p:cNvGrpSpPr>
                  <p:nvPr/>
                </p:nvGrpSpPr>
                <p:grpSpPr bwMode="auto">
                  <a:xfrm>
                    <a:off x="-962" y="622"/>
                    <a:ext cx="386" cy="386"/>
                    <a:chOff x="-1392" y="624"/>
                    <a:chExt cx="1536" cy="1536"/>
                  </a:xfrm>
                </p:grpSpPr>
                <p:grpSp>
                  <p:nvGrpSpPr>
                    <p:cNvPr id="14781" name="Group 666"/>
                    <p:cNvGrpSpPr>
                      <a:grpSpLocks noChangeAspect="1"/>
                    </p:cNvGrpSpPr>
                    <p:nvPr/>
                  </p:nvGrpSpPr>
                  <p:grpSpPr bwMode="auto">
                    <a:xfrm>
                      <a:off x="-672" y="1344"/>
                      <a:ext cx="816" cy="816"/>
                      <a:chOff x="-1008" y="2784"/>
                      <a:chExt cx="816" cy="816"/>
                    </a:xfrm>
                  </p:grpSpPr>
                  <p:sp>
                    <p:nvSpPr>
                      <p:cNvPr id="14833" name="Oval 66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34" name="Oval 66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35" name="Oval 66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36" name="Oval 67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37" name="Oval 67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38" name="Oval 67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39" name="Oval 67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40" name="Oval 67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41" name="Oval 67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42" name="Oval 67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43" name="Oval 67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44" name="Oval 67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45" name="Oval 67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46" name="Oval 68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47" name="Oval 68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48" name="Oval 68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782" name="Group 683"/>
                    <p:cNvGrpSpPr>
                      <a:grpSpLocks noChangeAspect="1"/>
                    </p:cNvGrpSpPr>
                    <p:nvPr/>
                  </p:nvGrpSpPr>
                  <p:grpSpPr bwMode="auto">
                    <a:xfrm>
                      <a:off x="-1392" y="1344"/>
                      <a:ext cx="816" cy="816"/>
                      <a:chOff x="-1008" y="2784"/>
                      <a:chExt cx="816" cy="816"/>
                    </a:xfrm>
                  </p:grpSpPr>
                  <p:sp>
                    <p:nvSpPr>
                      <p:cNvPr id="14817" name="Oval 68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18" name="Oval 68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19" name="Oval 68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0" name="Oval 68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1" name="Oval 68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2" name="Oval 68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3" name="Oval 69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4" name="Oval 69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5" name="Oval 69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6" name="Oval 69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7" name="Oval 69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8" name="Oval 69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29" name="Oval 69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30" name="Oval 69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31" name="Oval 69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32" name="Oval 69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783" name="Group 700"/>
                    <p:cNvGrpSpPr>
                      <a:grpSpLocks noChangeAspect="1"/>
                    </p:cNvGrpSpPr>
                    <p:nvPr/>
                  </p:nvGrpSpPr>
                  <p:grpSpPr bwMode="auto">
                    <a:xfrm>
                      <a:off x="-672" y="624"/>
                      <a:ext cx="816" cy="816"/>
                      <a:chOff x="-1008" y="2784"/>
                      <a:chExt cx="816" cy="816"/>
                    </a:xfrm>
                  </p:grpSpPr>
                  <p:sp>
                    <p:nvSpPr>
                      <p:cNvPr id="14801" name="Oval 70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02" name="Oval 70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03" name="Oval 70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04" name="Oval 70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05" name="Oval 70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06" name="Oval 70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07" name="Oval 70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08" name="Oval 70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09" name="Oval 70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10" name="Oval 71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11" name="Oval 71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12" name="Oval 71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13" name="Oval 71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14" name="Oval 71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15" name="Oval 71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16" name="Oval 71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784" name="Group 717"/>
                    <p:cNvGrpSpPr>
                      <a:grpSpLocks noChangeAspect="1"/>
                    </p:cNvGrpSpPr>
                    <p:nvPr/>
                  </p:nvGrpSpPr>
                  <p:grpSpPr bwMode="auto">
                    <a:xfrm>
                      <a:off x="-1392" y="624"/>
                      <a:ext cx="816" cy="816"/>
                      <a:chOff x="-1008" y="2784"/>
                      <a:chExt cx="816" cy="816"/>
                    </a:xfrm>
                  </p:grpSpPr>
                  <p:sp>
                    <p:nvSpPr>
                      <p:cNvPr id="14785" name="Oval 71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86" name="Oval 71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87" name="Oval 72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88" name="Oval 72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89" name="Oval 72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0" name="Oval 72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1" name="Oval 72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2" name="Oval 72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3" name="Oval 72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4" name="Oval 72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5" name="Oval 72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6" name="Oval 72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7" name="Oval 73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8" name="Oval 73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99" name="Oval 73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00" name="Oval 73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4643" name="Group 734"/>
                  <p:cNvGrpSpPr>
                    <a:grpSpLocks noChangeAspect="1"/>
                  </p:cNvGrpSpPr>
                  <p:nvPr/>
                </p:nvGrpSpPr>
                <p:grpSpPr bwMode="auto">
                  <a:xfrm>
                    <a:off x="-1392" y="1054"/>
                    <a:ext cx="386" cy="386"/>
                    <a:chOff x="-1392" y="624"/>
                    <a:chExt cx="1536" cy="1536"/>
                  </a:xfrm>
                </p:grpSpPr>
                <p:grpSp>
                  <p:nvGrpSpPr>
                    <p:cNvPr id="14713" name="Group 735"/>
                    <p:cNvGrpSpPr>
                      <a:grpSpLocks noChangeAspect="1"/>
                    </p:cNvGrpSpPr>
                    <p:nvPr/>
                  </p:nvGrpSpPr>
                  <p:grpSpPr bwMode="auto">
                    <a:xfrm>
                      <a:off x="-672" y="1344"/>
                      <a:ext cx="816" cy="816"/>
                      <a:chOff x="-1008" y="2784"/>
                      <a:chExt cx="816" cy="816"/>
                    </a:xfrm>
                  </p:grpSpPr>
                  <p:sp>
                    <p:nvSpPr>
                      <p:cNvPr id="14765" name="Oval 73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66" name="Oval 73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67" name="Oval 73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68" name="Oval 73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69" name="Oval 74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0" name="Oval 74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1" name="Oval 74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2" name="Oval 74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3" name="Oval 74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4" name="Oval 74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5" name="Oval 74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6" name="Oval 74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7" name="Oval 74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8" name="Oval 74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79" name="Oval 75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80" name="Oval 75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714" name="Group 752"/>
                    <p:cNvGrpSpPr>
                      <a:grpSpLocks noChangeAspect="1"/>
                    </p:cNvGrpSpPr>
                    <p:nvPr/>
                  </p:nvGrpSpPr>
                  <p:grpSpPr bwMode="auto">
                    <a:xfrm>
                      <a:off x="-1392" y="1344"/>
                      <a:ext cx="816" cy="816"/>
                      <a:chOff x="-1008" y="2784"/>
                      <a:chExt cx="816" cy="816"/>
                    </a:xfrm>
                  </p:grpSpPr>
                  <p:sp>
                    <p:nvSpPr>
                      <p:cNvPr id="14749" name="Oval 75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0" name="Oval 75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1" name="Oval 75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2" name="Oval 75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3" name="Oval 75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4" name="Oval 75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5" name="Oval 75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6" name="Oval 76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7" name="Oval 76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8" name="Oval 76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59" name="Oval 76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60" name="Oval 76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61" name="Oval 76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62" name="Oval 76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63" name="Oval 76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64" name="Oval 76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715" name="Group 769"/>
                    <p:cNvGrpSpPr>
                      <a:grpSpLocks noChangeAspect="1"/>
                    </p:cNvGrpSpPr>
                    <p:nvPr/>
                  </p:nvGrpSpPr>
                  <p:grpSpPr bwMode="auto">
                    <a:xfrm>
                      <a:off x="-672" y="624"/>
                      <a:ext cx="816" cy="816"/>
                      <a:chOff x="-1008" y="2784"/>
                      <a:chExt cx="816" cy="816"/>
                    </a:xfrm>
                  </p:grpSpPr>
                  <p:sp>
                    <p:nvSpPr>
                      <p:cNvPr id="14733" name="Oval 77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34" name="Oval 77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35" name="Oval 77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36" name="Oval 77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37" name="Oval 77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38" name="Oval 77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39" name="Oval 77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40" name="Oval 77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41" name="Oval 77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42" name="Oval 77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43" name="Oval 78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44" name="Oval 78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45" name="Oval 78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46" name="Oval 78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47" name="Oval 78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48" name="Oval 78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716" name="Group 786"/>
                    <p:cNvGrpSpPr>
                      <a:grpSpLocks noChangeAspect="1"/>
                    </p:cNvGrpSpPr>
                    <p:nvPr/>
                  </p:nvGrpSpPr>
                  <p:grpSpPr bwMode="auto">
                    <a:xfrm>
                      <a:off x="-1392" y="624"/>
                      <a:ext cx="816" cy="816"/>
                      <a:chOff x="-1008" y="2784"/>
                      <a:chExt cx="816" cy="816"/>
                    </a:xfrm>
                  </p:grpSpPr>
                  <p:sp>
                    <p:nvSpPr>
                      <p:cNvPr id="14717" name="Oval 78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18" name="Oval 78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19" name="Oval 78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0" name="Oval 79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1" name="Oval 79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2" name="Oval 79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3" name="Oval 79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4" name="Oval 79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5" name="Oval 79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6" name="Oval 79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7" name="Oval 79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8" name="Oval 79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29" name="Oval 79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30" name="Oval 80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31" name="Oval 80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32" name="Oval 80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4644" name="Group 803"/>
                  <p:cNvGrpSpPr>
                    <a:grpSpLocks noChangeAspect="1"/>
                  </p:cNvGrpSpPr>
                  <p:nvPr/>
                </p:nvGrpSpPr>
                <p:grpSpPr bwMode="auto">
                  <a:xfrm>
                    <a:off x="-962" y="1052"/>
                    <a:ext cx="386" cy="386"/>
                    <a:chOff x="-1392" y="624"/>
                    <a:chExt cx="1536" cy="1536"/>
                  </a:xfrm>
                </p:grpSpPr>
                <p:grpSp>
                  <p:nvGrpSpPr>
                    <p:cNvPr id="14645" name="Group 804"/>
                    <p:cNvGrpSpPr>
                      <a:grpSpLocks noChangeAspect="1"/>
                    </p:cNvGrpSpPr>
                    <p:nvPr/>
                  </p:nvGrpSpPr>
                  <p:grpSpPr bwMode="auto">
                    <a:xfrm>
                      <a:off x="-672" y="1344"/>
                      <a:ext cx="816" cy="816"/>
                      <a:chOff x="-1008" y="2784"/>
                      <a:chExt cx="816" cy="816"/>
                    </a:xfrm>
                  </p:grpSpPr>
                  <p:sp>
                    <p:nvSpPr>
                      <p:cNvPr id="14697" name="Oval 80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98" name="Oval 80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99" name="Oval 80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0" name="Oval 80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1" name="Oval 80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2" name="Oval 81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3" name="Oval 81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4" name="Oval 81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5" name="Oval 81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6" name="Oval 81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7" name="Oval 81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8" name="Oval 81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09" name="Oval 81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10" name="Oval 81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11" name="Oval 81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12" name="Oval 82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646" name="Group 821"/>
                    <p:cNvGrpSpPr>
                      <a:grpSpLocks noChangeAspect="1"/>
                    </p:cNvGrpSpPr>
                    <p:nvPr/>
                  </p:nvGrpSpPr>
                  <p:grpSpPr bwMode="auto">
                    <a:xfrm>
                      <a:off x="-1392" y="1344"/>
                      <a:ext cx="816" cy="816"/>
                      <a:chOff x="-1008" y="2784"/>
                      <a:chExt cx="816" cy="816"/>
                    </a:xfrm>
                  </p:grpSpPr>
                  <p:sp>
                    <p:nvSpPr>
                      <p:cNvPr id="14681" name="Oval 82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82" name="Oval 82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83" name="Oval 82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84" name="Oval 82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85" name="Oval 82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86" name="Oval 82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87" name="Oval 82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88" name="Oval 82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89" name="Oval 83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90" name="Oval 83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91" name="Oval 83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92" name="Oval 83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93" name="Oval 83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94" name="Oval 83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95" name="Oval 83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96" name="Oval 83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647" name="Group 838"/>
                    <p:cNvGrpSpPr>
                      <a:grpSpLocks noChangeAspect="1"/>
                    </p:cNvGrpSpPr>
                    <p:nvPr/>
                  </p:nvGrpSpPr>
                  <p:grpSpPr bwMode="auto">
                    <a:xfrm>
                      <a:off x="-672" y="624"/>
                      <a:ext cx="816" cy="816"/>
                      <a:chOff x="-1008" y="2784"/>
                      <a:chExt cx="816" cy="816"/>
                    </a:xfrm>
                  </p:grpSpPr>
                  <p:sp>
                    <p:nvSpPr>
                      <p:cNvPr id="14665" name="Oval 83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66" name="Oval 84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67" name="Oval 84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68" name="Oval 84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69" name="Oval 84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0" name="Oval 84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1" name="Oval 84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2" name="Oval 84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3" name="Oval 84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4" name="Oval 84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5" name="Oval 84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6" name="Oval 85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7" name="Oval 85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8" name="Oval 85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79" name="Oval 85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80" name="Oval 85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648" name="Group 855"/>
                    <p:cNvGrpSpPr>
                      <a:grpSpLocks noChangeAspect="1"/>
                    </p:cNvGrpSpPr>
                    <p:nvPr/>
                  </p:nvGrpSpPr>
                  <p:grpSpPr bwMode="auto">
                    <a:xfrm>
                      <a:off x="-1392" y="624"/>
                      <a:ext cx="816" cy="816"/>
                      <a:chOff x="-1008" y="2784"/>
                      <a:chExt cx="816" cy="816"/>
                    </a:xfrm>
                  </p:grpSpPr>
                  <p:sp>
                    <p:nvSpPr>
                      <p:cNvPr id="14649" name="Oval 85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0" name="Oval 85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1" name="Oval 85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2" name="Oval 85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3" name="Oval 86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4" name="Oval 86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5" name="Oval 86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6" name="Oval 86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7" name="Oval 86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8" name="Oval 86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59" name="Oval 86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60" name="Oval 86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61" name="Oval 86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62" name="Oval 86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63" name="Oval 87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64" name="Oval 87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grpSp>
              <p:nvGrpSpPr>
                <p:cNvPr id="14364" name="Group 872"/>
                <p:cNvGrpSpPr>
                  <a:grpSpLocks noChangeAspect="1"/>
                </p:cNvGrpSpPr>
                <p:nvPr/>
              </p:nvGrpSpPr>
              <p:grpSpPr bwMode="auto">
                <a:xfrm>
                  <a:off x="-528" y="1476"/>
                  <a:ext cx="816" cy="818"/>
                  <a:chOff x="-1392" y="622"/>
                  <a:chExt cx="816" cy="818"/>
                </a:xfrm>
              </p:grpSpPr>
              <p:grpSp>
                <p:nvGrpSpPr>
                  <p:cNvPr id="14365" name="Group 873"/>
                  <p:cNvGrpSpPr>
                    <a:grpSpLocks noChangeAspect="1"/>
                  </p:cNvGrpSpPr>
                  <p:nvPr/>
                </p:nvGrpSpPr>
                <p:grpSpPr bwMode="auto">
                  <a:xfrm>
                    <a:off x="-1392" y="624"/>
                    <a:ext cx="386" cy="386"/>
                    <a:chOff x="-1392" y="624"/>
                    <a:chExt cx="1536" cy="1536"/>
                  </a:xfrm>
                </p:grpSpPr>
                <p:grpSp>
                  <p:nvGrpSpPr>
                    <p:cNvPr id="14573" name="Group 874"/>
                    <p:cNvGrpSpPr>
                      <a:grpSpLocks noChangeAspect="1"/>
                    </p:cNvGrpSpPr>
                    <p:nvPr/>
                  </p:nvGrpSpPr>
                  <p:grpSpPr bwMode="auto">
                    <a:xfrm>
                      <a:off x="-672" y="1344"/>
                      <a:ext cx="816" cy="816"/>
                      <a:chOff x="-1008" y="2784"/>
                      <a:chExt cx="816" cy="816"/>
                    </a:xfrm>
                  </p:grpSpPr>
                  <p:sp>
                    <p:nvSpPr>
                      <p:cNvPr id="14625" name="Oval 87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26" name="Oval 87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27" name="Oval 87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28" name="Oval 87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29" name="Oval 87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0" name="Oval 88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1" name="Oval 88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2" name="Oval 88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3" name="Oval 88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4" name="Oval 88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5" name="Oval 88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6" name="Oval 88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7" name="Oval 88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8" name="Oval 88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39" name="Oval 88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40" name="Oval 89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574" name="Group 891"/>
                    <p:cNvGrpSpPr>
                      <a:grpSpLocks noChangeAspect="1"/>
                    </p:cNvGrpSpPr>
                    <p:nvPr/>
                  </p:nvGrpSpPr>
                  <p:grpSpPr bwMode="auto">
                    <a:xfrm>
                      <a:off x="-1392" y="1344"/>
                      <a:ext cx="816" cy="816"/>
                      <a:chOff x="-1008" y="2784"/>
                      <a:chExt cx="816" cy="816"/>
                    </a:xfrm>
                  </p:grpSpPr>
                  <p:sp>
                    <p:nvSpPr>
                      <p:cNvPr id="14609" name="Oval 89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0" name="Oval 89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1" name="Oval 89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2" name="Oval 89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3" name="Oval 89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4" name="Oval 89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5" name="Oval 89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6" name="Oval 89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7" name="Oval 90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8" name="Oval 90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19" name="Oval 90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20" name="Oval 90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21" name="Oval 90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22" name="Oval 90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23" name="Oval 90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24" name="Oval 90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575" name="Group 908"/>
                    <p:cNvGrpSpPr>
                      <a:grpSpLocks noChangeAspect="1"/>
                    </p:cNvGrpSpPr>
                    <p:nvPr/>
                  </p:nvGrpSpPr>
                  <p:grpSpPr bwMode="auto">
                    <a:xfrm>
                      <a:off x="-672" y="624"/>
                      <a:ext cx="816" cy="816"/>
                      <a:chOff x="-1008" y="2784"/>
                      <a:chExt cx="816" cy="816"/>
                    </a:xfrm>
                  </p:grpSpPr>
                  <p:sp>
                    <p:nvSpPr>
                      <p:cNvPr id="14593" name="Oval 90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94" name="Oval 91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95" name="Oval 91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96" name="Oval 91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97" name="Oval 91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98" name="Oval 91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99" name="Oval 91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00" name="Oval 91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01" name="Oval 91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02" name="Oval 91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03" name="Oval 91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04" name="Oval 92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05" name="Oval 92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06" name="Oval 92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07" name="Oval 92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08" name="Oval 92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576" name="Group 925"/>
                    <p:cNvGrpSpPr>
                      <a:grpSpLocks noChangeAspect="1"/>
                    </p:cNvGrpSpPr>
                    <p:nvPr/>
                  </p:nvGrpSpPr>
                  <p:grpSpPr bwMode="auto">
                    <a:xfrm>
                      <a:off x="-1392" y="624"/>
                      <a:ext cx="816" cy="816"/>
                      <a:chOff x="-1008" y="2784"/>
                      <a:chExt cx="816" cy="816"/>
                    </a:xfrm>
                  </p:grpSpPr>
                  <p:sp>
                    <p:nvSpPr>
                      <p:cNvPr id="14577" name="Oval 92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78" name="Oval 92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79" name="Oval 92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0" name="Oval 92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1" name="Oval 93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2" name="Oval 93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3" name="Oval 93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4" name="Oval 93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5" name="Oval 93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6" name="Oval 93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7" name="Oval 93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8" name="Oval 93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89" name="Oval 93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90" name="Oval 93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91" name="Oval 94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92" name="Oval 94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4366" name="Group 942"/>
                  <p:cNvGrpSpPr>
                    <a:grpSpLocks noChangeAspect="1"/>
                  </p:cNvGrpSpPr>
                  <p:nvPr/>
                </p:nvGrpSpPr>
                <p:grpSpPr bwMode="auto">
                  <a:xfrm>
                    <a:off x="-962" y="622"/>
                    <a:ext cx="386" cy="386"/>
                    <a:chOff x="-1392" y="624"/>
                    <a:chExt cx="1536" cy="1536"/>
                  </a:xfrm>
                </p:grpSpPr>
                <p:grpSp>
                  <p:nvGrpSpPr>
                    <p:cNvPr id="14505" name="Group 943"/>
                    <p:cNvGrpSpPr>
                      <a:grpSpLocks noChangeAspect="1"/>
                    </p:cNvGrpSpPr>
                    <p:nvPr/>
                  </p:nvGrpSpPr>
                  <p:grpSpPr bwMode="auto">
                    <a:xfrm>
                      <a:off x="-672" y="1344"/>
                      <a:ext cx="816" cy="816"/>
                      <a:chOff x="-1008" y="2784"/>
                      <a:chExt cx="816" cy="816"/>
                    </a:xfrm>
                  </p:grpSpPr>
                  <p:sp>
                    <p:nvSpPr>
                      <p:cNvPr id="14557" name="Oval 94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58" name="Oval 94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59" name="Oval 94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0" name="Oval 94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1" name="Oval 94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2" name="Oval 94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3" name="Oval 95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4" name="Oval 95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5" name="Oval 95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6" name="Oval 95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7" name="Oval 95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8" name="Oval 95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69" name="Oval 95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70" name="Oval 95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71" name="Oval 95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72" name="Oval 95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506" name="Group 960"/>
                    <p:cNvGrpSpPr>
                      <a:grpSpLocks noChangeAspect="1"/>
                    </p:cNvGrpSpPr>
                    <p:nvPr/>
                  </p:nvGrpSpPr>
                  <p:grpSpPr bwMode="auto">
                    <a:xfrm>
                      <a:off x="-1392" y="1344"/>
                      <a:ext cx="816" cy="816"/>
                      <a:chOff x="-1008" y="2784"/>
                      <a:chExt cx="816" cy="816"/>
                    </a:xfrm>
                  </p:grpSpPr>
                  <p:sp>
                    <p:nvSpPr>
                      <p:cNvPr id="14541" name="Oval 96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42" name="Oval 96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43" name="Oval 96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44" name="Oval 96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45" name="Oval 96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46" name="Oval 96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47" name="Oval 96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48" name="Oval 96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49" name="Oval 96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50" name="Oval 97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51" name="Oval 97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52" name="Oval 97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53" name="Oval 97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54" name="Oval 97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55" name="Oval 97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56" name="Oval 97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507" name="Group 977"/>
                    <p:cNvGrpSpPr>
                      <a:grpSpLocks noChangeAspect="1"/>
                    </p:cNvGrpSpPr>
                    <p:nvPr/>
                  </p:nvGrpSpPr>
                  <p:grpSpPr bwMode="auto">
                    <a:xfrm>
                      <a:off x="-672" y="624"/>
                      <a:ext cx="816" cy="816"/>
                      <a:chOff x="-1008" y="2784"/>
                      <a:chExt cx="816" cy="816"/>
                    </a:xfrm>
                  </p:grpSpPr>
                  <p:sp>
                    <p:nvSpPr>
                      <p:cNvPr id="14525" name="Oval 97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26" name="Oval 97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27" name="Oval 98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28" name="Oval 98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29" name="Oval 98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0" name="Oval 98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1" name="Oval 98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2" name="Oval 98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3" name="Oval 98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4" name="Oval 98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5" name="Oval 98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6" name="Oval 98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7" name="Oval 99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8" name="Oval 99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39" name="Oval 99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40" name="Oval 99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508" name="Group 994"/>
                    <p:cNvGrpSpPr>
                      <a:grpSpLocks noChangeAspect="1"/>
                    </p:cNvGrpSpPr>
                    <p:nvPr/>
                  </p:nvGrpSpPr>
                  <p:grpSpPr bwMode="auto">
                    <a:xfrm>
                      <a:off x="-1392" y="624"/>
                      <a:ext cx="816" cy="816"/>
                      <a:chOff x="-1008" y="2784"/>
                      <a:chExt cx="816" cy="816"/>
                    </a:xfrm>
                  </p:grpSpPr>
                  <p:sp>
                    <p:nvSpPr>
                      <p:cNvPr id="14509" name="Oval 99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0" name="Oval 99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1" name="Oval 99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2" name="Oval 99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3" name="Oval 99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4" name="Oval 100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5" name="Oval 100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6" name="Oval 100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7" name="Oval 100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8" name="Oval 100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19" name="Oval 100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20" name="Oval 100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21" name="Oval 100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22" name="Oval 100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23" name="Oval 100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24" name="Oval 101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4367" name="Group 1011"/>
                  <p:cNvGrpSpPr>
                    <a:grpSpLocks noChangeAspect="1"/>
                  </p:cNvGrpSpPr>
                  <p:nvPr/>
                </p:nvGrpSpPr>
                <p:grpSpPr bwMode="auto">
                  <a:xfrm>
                    <a:off x="-1392" y="1054"/>
                    <a:ext cx="386" cy="386"/>
                    <a:chOff x="-1392" y="624"/>
                    <a:chExt cx="1536" cy="1536"/>
                  </a:xfrm>
                </p:grpSpPr>
                <p:grpSp>
                  <p:nvGrpSpPr>
                    <p:cNvPr id="14437" name="Group 1012"/>
                    <p:cNvGrpSpPr>
                      <a:grpSpLocks noChangeAspect="1"/>
                    </p:cNvGrpSpPr>
                    <p:nvPr/>
                  </p:nvGrpSpPr>
                  <p:grpSpPr bwMode="auto">
                    <a:xfrm>
                      <a:off x="-672" y="1344"/>
                      <a:ext cx="816" cy="816"/>
                      <a:chOff x="-1008" y="2784"/>
                      <a:chExt cx="816" cy="816"/>
                    </a:xfrm>
                  </p:grpSpPr>
                  <p:sp>
                    <p:nvSpPr>
                      <p:cNvPr id="14489" name="Oval 101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0" name="Oval 101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1" name="Oval 101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2" name="Oval 101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3" name="Oval 101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4" name="Oval 101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5" name="Oval 101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6" name="Oval 102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7" name="Oval 102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8" name="Oval 102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99" name="Oval 102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00" name="Oval 102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01" name="Oval 102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02" name="Oval 102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03" name="Oval 102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04" name="Oval 102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438" name="Group 1029"/>
                    <p:cNvGrpSpPr>
                      <a:grpSpLocks noChangeAspect="1"/>
                    </p:cNvGrpSpPr>
                    <p:nvPr/>
                  </p:nvGrpSpPr>
                  <p:grpSpPr bwMode="auto">
                    <a:xfrm>
                      <a:off x="-1392" y="1344"/>
                      <a:ext cx="816" cy="816"/>
                      <a:chOff x="-1008" y="2784"/>
                      <a:chExt cx="816" cy="816"/>
                    </a:xfrm>
                  </p:grpSpPr>
                  <p:sp>
                    <p:nvSpPr>
                      <p:cNvPr id="14473" name="Oval 103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74" name="Oval 103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75" name="Oval 103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76" name="Oval 103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77" name="Oval 103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78" name="Oval 103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79" name="Oval 103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80" name="Oval 103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81" name="Oval 103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82" name="Oval 103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83" name="Oval 104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84" name="Oval 104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85" name="Oval 104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86" name="Oval 104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87" name="Oval 104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88" name="Oval 104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439" name="Group 1046"/>
                    <p:cNvGrpSpPr>
                      <a:grpSpLocks noChangeAspect="1"/>
                    </p:cNvGrpSpPr>
                    <p:nvPr/>
                  </p:nvGrpSpPr>
                  <p:grpSpPr bwMode="auto">
                    <a:xfrm>
                      <a:off x="-672" y="624"/>
                      <a:ext cx="816" cy="816"/>
                      <a:chOff x="-1008" y="2784"/>
                      <a:chExt cx="816" cy="816"/>
                    </a:xfrm>
                  </p:grpSpPr>
                  <p:sp>
                    <p:nvSpPr>
                      <p:cNvPr id="14457" name="Oval 104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58" name="Oval 104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59" name="Oval 104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0" name="Oval 105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1" name="Oval 105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2" name="Oval 105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3" name="Oval 105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4" name="Oval 105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5" name="Oval 105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6" name="Oval 105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7" name="Oval 105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8" name="Oval 105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69" name="Oval 105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70" name="Oval 106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71" name="Oval 106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72" name="Oval 106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440" name="Group 1063"/>
                    <p:cNvGrpSpPr>
                      <a:grpSpLocks noChangeAspect="1"/>
                    </p:cNvGrpSpPr>
                    <p:nvPr/>
                  </p:nvGrpSpPr>
                  <p:grpSpPr bwMode="auto">
                    <a:xfrm>
                      <a:off x="-1392" y="624"/>
                      <a:ext cx="816" cy="816"/>
                      <a:chOff x="-1008" y="2784"/>
                      <a:chExt cx="816" cy="816"/>
                    </a:xfrm>
                  </p:grpSpPr>
                  <p:sp>
                    <p:nvSpPr>
                      <p:cNvPr id="14441" name="Oval 106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42" name="Oval 106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43" name="Oval 106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44" name="Oval 106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45" name="Oval 106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46" name="Oval 106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47" name="Oval 107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48" name="Oval 107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49" name="Oval 107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50" name="Oval 107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51" name="Oval 107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52" name="Oval 107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53" name="Oval 107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54" name="Oval 107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55" name="Oval 107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56" name="Oval 107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14368" name="Group 1080"/>
                  <p:cNvGrpSpPr>
                    <a:grpSpLocks noChangeAspect="1"/>
                  </p:cNvGrpSpPr>
                  <p:nvPr/>
                </p:nvGrpSpPr>
                <p:grpSpPr bwMode="auto">
                  <a:xfrm>
                    <a:off x="-962" y="1052"/>
                    <a:ext cx="386" cy="386"/>
                    <a:chOff x="-1392" y="624"/>
                    <a:chExt cx="1536" cy="1536"/>
                  </a:xfrm>
                </p:grpSpPr>
                <p:grpSp>
                  <p:nvGrpSpPr>
                    <p:cNvPr id="14369" name="Group 1081"/>
                    <p:cNvGrpSpPr>
                      <a:grpSpLocks noChangeAspect="1"/>
                    </p:cNvGrpSpPr>
                    <p:nvPr/>
                  </p:nvGrpSpPr>
                  <p:grpSpPr bwMode="auto">
                    <a:xfrm>
                      <a:off x="-672" y="1344"/>
                      <a:ext cx="816" cy="816"/>
                      <a:chOff x="-1008" y="2784"/>
                      <a:chExt cx="816" cy="816"/>
                    </a:xfrm>
                  </p:grpSpPr>
                  <p:sp>
                    <p:nvSpPr>
                      <p:cNvPr id="14421" name="Oval 108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22" name="Oval 108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23" name="Oval 108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24" name="Oval 108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25" name="Oval 108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26" name="Oval 108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27" name="Oval 108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28" name="Oval 108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29" name="Oval 109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30" name="Oval 109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31" name="Oval 109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32" name="Oval 109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33" name="Oval 109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34" name="Oval 109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35" name="Oval 109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36" name="Oval 109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370" name="Group 1098"/>
                    <p:cNvGrpSpPr>
                      <a:grpSpLocks noChangeAspect="1"/>
                    </p:cNvGrpSpPr>
                    <p:nvPr/>
                  </p:nvGrpSpPr>
                  <p:grpSpPr bwMode="auto">
                    <a:xfrm>
                      <a:off x="-1392" y="1344"/>
                      <a:ext cx="816" cy="816"/>
                      <a:chOff x="-1008" y="2784"/>
                      <a:chExt cx="816" cy="816"/>
                    </a:xfrm>
                  </p:grpSpPr>
                  <p:sp>
                    <p:nvSpPr>
                      <p:cNvPr id="14405" name="Oval 109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06" name="Oval 110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07" name="Oval 110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08" name="Oval 110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09" name="Oval 110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0" name="Oval 110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1" name="Oval 110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2" name="Oval 110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3" name="Oval 110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4" name="Oval 110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5" name="Oval 110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6" name="Oval 111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7" name="Oval 111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8" name="Oval 111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19" name="Oval 111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20" name="Oval 111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371" name="Group 1115"/>
                    <p:cNvGrpSpPr>
                      <a:grpSpLocks noChangeAspect="1"/>
                    </p:cNvGrpSpPr>
                    <p:nvPr/>
                  </p:nvGrpSpPr>
                  <p:grpSpPr bwMode="auto">
                    <a:xfrm>
                      <a:off x="-672" y="624"/>
                      <a:ext cx="816" cy="816"/>
                      <a:chOff x="-1008" y="2784"/>
                      <a:chExt cx="816" cy="816"/>
                    </a:xfrm>
                  </p:grpSpPr>
                  <p:sp>
                    <p:nvSpPr>
                      <p:cNvPr id="14389" name="Oval 111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0" name="Oval 111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1" name="Oval 111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2" name="Oval 111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3" name="Oval 112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4" name="Oval 112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5" name="Oval 112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6" name="Oval 112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7" name="Oval 112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8" name="Oval 112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99" name="Oval 112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00" name="Oval 112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01" name="Oval 112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02" name="Oval 112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03" name="Oval 113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04" name="Oval 113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372" name="Group 1132"/>
                    <p:cNvGrpSpPr>
                      <a:grpSpLocks noChangeAspect="1"/>
                    </p:cNvGrpSpPr>
                    <p:nvPr/>
                  </p:nvGrpSpPr>
                  <p:grpSpPr bwMode="auto">
                    <a:xfrm>
                      <a:off x="-1392" y="624"/>
                      <a:ext cx="816" cy="816"/>
                      <a:chOff x="-1008" y="2784"/>
                      <a:chExt cx="816" cy="816"/>
                    </a:xfrm>
                  </p:grpSpPr>
                  <p:sp>
                    <p:nvSpPr>
                      <p:cNvPr id="14373" name="Oval 113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74" name="Oval 113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75" name="Oval 113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76" name="Oval 113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77" name="Oval 113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78" name="Oval 113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79" name="Oval 113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80" name="Oval 114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81" name="Oval 114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82" name="Oval 114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83" name="Oval 114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84" name="Oval 114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85" name="Oval 114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86" name="Oval 114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87" name="Oval 114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88" name="Oval 114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grpSp>
          <p:grpSp>
            <p:nvGrpSpPr>
              <p:cNvPr id="14351" name="Group 1149"/>
              <p:cNvGrpSpPr>
                <a:grpSpLocks noChangeAspect="1"/>
              </p:cNvGrpSpPr>
              <p:nvPr/>
            </p:nvGrpSpPr>
            <p:grpSpPr bwMode="auto">
              <a:xfrm>
                <a:off x="3335" y="3003"/>
                <a:ext cx="1567" cy="971"/>
                <a:chOff x="3335" y="3003"/>
                <a:chExt cx="1567" cy="971"/>
              </a:xfrm>
            </p:grpSpPr>
            <p:sp>
              <p:nvSpPr>
                <p:cNvPr id="14352" name="Oval 1150"/>
                <p:cNvSpPr>
                  <a:spLocks noChangeAspect="1" noChangeArrowheads="1"/>
                </p:cNvSpPr>
                <p:nvPr/>
              </p:nvSpPr>
              <p:spPr bwMode="auto">
                <a:xfrm rot="-1205569">
                  <a:off x="4574" y="3229"/>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53" name="Oval 1151"/>
                <p:cNvSpPr>
                  <a:spLocks noChangeAspect="1" noChangeArrowheads="1"/>
                </p:cNvSpPr>
                <p:nvPr/>
              </p:nvSpPr>
              <p:spPr bwMode="auto">
                <a:xfrm rot="-1205569">
                  <a:off x="4656" y="3454"/>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54" name="Oval 1152"/>
                <p:cNvSpPr>
                  <a:spLocks noChangeAspect="1" noChangeArrowheads="1"/>
                </p:cNvSpPr>
                <p:nvPr/>
              </p:nvSpPr>
              <p:spPr bwMode="auto">
                <a:xfrm rot="-1205569">
                  <a:off x="4492" y="3003"/>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55" name="Oval 1153"/>
                <p:cNvSpPr>
                  <a:spLocks noChangeAspect="1" noChangeArrowheads="1"/>
                </p:cNvSpPr>
                <p:nvPr/>
              </p:nvSpPr>
              <p:spPr bwMode="auto">
                <a:xfrm rot="-1205569">
                  <a:off x="3417" y="3652"/>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56" name="Oval 1154"/>
                <p:cNvSpPr>
                  <a:spLocks noChangeAspect="1" noChangeArrowheads="1"/>
                </p:cNvSpPr>
                <p:nvPr/>
              </p:nvSpPr>
              <p:spPr bwMode="auto">
                <a:xfrm rot="-1205569">
                  <a:off x="3996" y="3441"/>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57" name="Oval 1155"/>
                <p:cNvSpPr>
                  <a:spLocks noChangeAspect="1" noChangeArrowheads="1"/>
                </p:cNvSpPr>
                <p:nvPr/>
              </p:nvSpPr>
              <p:spPr bwMode="auto">
                <a:xfrm rot="-1205569">
                  <a:off x="3499" y="3878"/>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58" name="Oval 1156"/>
                <p:cNvSpPr>
                  <a:spLocks noChangeAspect="1" noChangeArrowheads="1"/>
                </p:cNvSpPr>
                <p:nvPr/>
              </p:nvSpPr>
              <p:spPr bwMode="auto">
                <a:xfrm rot="-1205569">
                  <a:off x="4078" y="3666"/>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59" name="Oval 1157"/>
                <p:cNvSpPr>
                  <a:spLocks noChangeAspect="1" noChangeArrowheads="1"/>
                </p:cNvSpPr>
                <p:nvPr/>
              </p:nvSpPr>
              <p:spPr bwMode="auto">
                <a:xfrm rot="-1205569">
                  <a:off x="3335" y="3427"/>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60" name="Oval 1158"/>
                <p:cNvSpPr>
                  <a:spLocks noChangeAspect="1" noChangeArrowheads="1"/>
                </p:cNvSpPr>
                <p:nvPr/>
              </p:nvSpPr>
              <p:spPr bwMode="auto">
                <a:xfrm rot="-1205569">
                  <a:off x="3913" y="3215"/>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sp>
        <p:nvSpPr>
          <p:cNvPr id="158856" name="Rectangle 1160"/>
          <p:cNvSpPr>
            <a:spLocks noGrp="1" noChangeArrowheads="1"/>
          </p:cNvSpPr>
          <p:nvPr>
            <p:ph type="body" idx="1"/>
          </p:nvPr>
        </p:nvSpPr>
        <p:spPr>
          <a:xfrm>
            <a:off x="1547813" y="2205038"/>
            <a:ext cx="7424737" cy="1752600"/>
          </a:xfrm>
          <a:solidFill>
            <a:srgbClr val="99FF66"/>
          </a:solidFill>
          <a:effectLst>
            <a:outerShdw dist="45791" dir="2021404" algn="ctr" rotWithShape="0">
              <a:schemeClr val="bg2"/>
            </a:outerShdw>
          </a:effectLst>
        </p:spPr>
        <p:txBody>
          <a:bodyPr lIns="92075" tIns="46037" rIns="92075" bIns="46037"/>
          <a:lstStyle/>
          <a:p>
            <a:pPr eaLnBrk="1" hangingPunct="1">
              <a:lnSpc>
                <a:spcPct val="90000"/>
              </a:lnSpc>
            </a:pPr>
            <a:r>
              <a:rPr lang="en-US" altLang="zh-TW" sz="2800" smtClean="0"/>
              <a:t>length-preserving (</a:t>
            </a:r>
            <a:r>
              <a:rPr lang="en-US" altLang="zh-TW" sz="2800" i="1" smtClean="0"/>
              <a:t>isometric</a:t>
            </a:r>
            <a:r>
              <a:rPr lang="en-US" altLang="zh-TW" sz="2800" smtClean="0"/>
              <a:t>)	</a:t>
            </a:r>
            <a:r>
              <a:rPr lang="el-GR" altLang="zh-TW" sz="2800" smtClean="0"/>
              <a:t>γ</a:t>
            </a:r>
            <a:r>
              <a:rPr lang="en-US" altLang="zh-TW" sz="2800" smtClean="0"/>
              <a:t> = </a:t>
            </a:r>
            <a:r>
              <a:rPr lang="el-GR" altLang="zh-TW" sz="2800" smtClean="0"/>
              <a:t>Γ </a:t>
            </a:r>
            <a:r>
              <a:rPr lang="en-US" altLang="zh-TW" sz="2800" smtClean="0"/>
              <a:t>= 1</a:t>
            </a:r>
          </a:p>
          <a:p>
            <a:pPr eaLnBrk="1" hangingPunct="1">
              <a:lnSpc>
                <a:spcPct val="90000"/>
              </a:lnSpc>
            </a:pPr>
            <a:r>
              <a:rPr lang="en-US" altLang="zh-TW" sz="2800" smtClean="0"/>
              <a:t>angle-preserving (</a:t>
            </a:r>
            <a:r>
              <a:rPr lang="en-US" altLang="zh-TW" sz="2800" i="1" smtClean="0"/>
              <a:t>conformal</a:t>
            </a:r>
            <a:r>
              <a:rPr lang="en-US" altLang="zh-TW" sz="2800" smtClean="0"/>
              <a:t>)	</a:t>
            </a:r>
            <a:r>
              <a:rPr lang="el-GR" altLang="zh-TW" sz="2800" smtClean="0"/>
              <a:t>γ</a:t>
            </a:r>
            <a:r>
              <a:rPr lang="en-US" altLang="zh-TW" sz="2800" smtClean="0"/>
              <a:t> = </a:t>
            </a:r>
            <a:r>
              <a:rPr lang="el-GR" altLang="zh-TW" sz="2800" smtClean="0"/>
              <a:t>Γ</a:t>
            </a:r>
            <a:endParaRPr lang="en-US" altLang="zh-TW" sz="2800" smtClean="0"/>
          </a:p>
          <a:p>
            <a:pPr eaLnBrk="1" hangingPunct="1">
              <a:lnSpc>
                <a:spcPct val="90000"/>
              </a:lnSpc>
            </a:pPr>
            <a:r>
              <a:rPr lang="en-US" altLang="zh-TW" sz="2800" smtClean="0"/>
              <a:t>area-preserving			</a:t>
            </a:r>
            <a:r>
              <a:rPr lang="el-GR" altLang="zh-TW" sz="2800" smtClean="0"/>
              <a:t>γ</a:t>
            </a:r>
            <a:r>
              <a:rPr lang="en-US" altLang="zh-TW" sz="2800" smtClean="0"/>
              <a:t> </a:t>
            </a:r>
            <a:r>
              <a:rPr lang="el-GR" altLang="zh-TW" sz="2800" smtClean="0"/>
              <a:t>Γ </a:t>
            </a:r>
            <a:r>
              <a:rPr lang="en-US" altLang="zh-TW" sz="2800" smtClean="0"/>
              <a:t>= 1</a:t>
            </a:r>
          </a:p>
        </p:txBody>
      </p:sp>
      <p:sp>
        <p:nvSpPr>
          <p:cNvPr id="14341" name="Text Box 1161"/>
          <p:cNvSpPr txBox="1">
            <a:spLocks noChangeArrowheads="1"/>
          </p:cNvSpPr>
          <p:nvPr/>
        </p:nvSpPr>
        <p:spPr bwMode="auto">
          <a:xfrm>
            <a:off x="5435600"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spcBef>
                <a:spcPct val="50000"/>
              </a:spcBef>
            </a:pPr>
            <a:r>
              <a:rPr lang="en-US" altLang="en-US" sz="1800"/>
              <a:t>Sander et al.</a:t>
            </a:r>
            <a:endParaRPr lang="en-US" altLang="zh-TW" sz="1800"/>
          </a:p>
        </p:txBody>
      </p:sp>
    </p:spTree>
    <p:extLst>
      <p:ext uri="{BB962C8B-B14F-4D97-AF65-F5344CB8AC3E}">
        <p14:creationId xmlns:p14="http://schemas.microsoft.com/office/powerpoint/2010/main" val="3643669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856">
                                            <p:bg/>
                                          </p:spTgt>
                                        </p:tgtEl>
                                        <p:attrNameLst>
                                          <p:attrName>style.visibility</p:attrName>
                                        </p:attrNameLst>
                                      </p:cBhvr>
                                      <p:to>
                                        <p:strVal val="visible"/>
                                      </p:to>
                                    </p:set>
                                    <p:animEffect transition="in" filter="wipe(left)">
                                      <p:cBhvr>
                                        <p:cTn id="7" dur="500"/>
                                        <p:tgtEl>
                                          <p:spTgt spid="158856">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8856">
                                            <p:txEl>
                                              <p:pRg st="0" end="0"/>
                                            </p:txEl>
                                          </p:spTgt>
                                        </p:tgtEl>
                                        <p:attrNameLst>
                                          <p:attrName>style.visibility</p:attrName>
                                        </p:attrNameLst>
                                      </p:cBhvr>
                                      <p:to>
                                        <p:strVal val="visible"/>
                                      </p:to>
                                    </p:set>
                                    <p:animEffect transition="in" filter="wipe(left)">
                                      <p:cBhvr>
                                        <p:cTn id="10" dur="500"/>
                                        <p:tgtEl>
                                          <p:spTgt spid="158856">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8856">
                                            <p:txEl>
                                              <p:pRg st="1" end="1"/>
                                            </p:txEl>
                                          </p:spTgt>
                                        </p:tgtEl>
                                        <p:attrNameLst>
                                          <p:attrName>style.visibility</p:attrName>
                                        </p:attrNameLst>
                                      </p:cBhvr>
                                      <p:to>
                                        <p:strVal val="visible"/>
                                      </p:to>
                                    </p:set>
                                    <p:animEffect transition="in" filter="wipe(left)">
                                      <p:cBhvr>
                                        <p:cTn id="13" dur="500"/>
                                        <p:tgtEl>
                                          <p:spTgt spid="158856">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8856">
                                            <p:txEl>
                                              <p:pRg st="2" end="2"/>
                                            </p:txEl>
                                          </p:spTgt>
                                        </p:tgtEl>
                                        <p:attrNameLst>
                                          <p:attrName>style.visibility</p:attrName>
                                        </p:attrNameLst>
                                      </p:cBhvr>
                                      <p:to>
                                        <p:strVal val="visible"/>
                                      </p:to>
                                    </p:set>
                                    <p:animEffect transition="in" filter="wipe(left)">
                                      <p:cBhvr>
                                        <p:cTn id="16" dur="500"/>
                                        <p:tgtEl>
                                          <p:spTgt spid="1588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856"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779" y="2535069"/>
            <a:ext cx="6141045" cy="149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794" name="Rectangle 2"/>
          <p:cNvSpPr>
            <a:spLocks noGrp="1" noChangeArrowheads="1"/>
          </p:cNvSpPr>
          <p:nvPr>
            <p:ph type="title"/>
          </p:nvPr>
        </p:nvSpPr>
        <p:spPr/>
        <p:txBody>
          <a:bodyPr/>
          <a:lstStyle/>
          <a:p>
            <a:pPr eaLnBrk="1" hangingPunct="1">
              <a:defRPr/>
            </a:pPr>
            <a:r>
              <a:rPr lang="en-US" altLang="zh-TW" sz="3600" dirty="0" smtClean="0"/>
              <a:t>Parameterization - unfold triangle method</a:t>
            </a:r>
          </a:p>
        </p:txBody>
      </p:sp>
      <p:sp>
        <p:nvSpPr>
          <p:cNvPr id="18435" name="Rectangle 3"/>
          <p:cNvSpPr>
            <a:spLocks noGrp="1" noChangeArrowheads="1"/>
          </p:cNvSpPr>
          <p:nvPr>
            <p:ph type="body" idx="1"/>
          </p:nvPr>
        </p:nvSpPr>
        <p:spPr/>
        <p:txBody>
          <a:bodyPr/>
          <a:lstStyle/>
          <a:p>
            <a:pPr eaLnBrk="1" hangingPunct="1"/>
            <a:r>
              <a:rPr lang="en-US" altLang="zh-TW" smtClean="0"/>
              <a:t>Start from a seed triangle</a:t>
            </a:r>
          </a:p>
        </p:txBody>
      </p:sp>
      <p:sp>
        <p:nvSpPr>
          <p:cNvPr id="18437" name="Oval 5"/>
          <p:cNvSpPr>
            <a:spLocks noChangeArrowheads="1"/>
          </p:cNvSpPr>
          <p:nvPr/>
        </p:nvSpPr>
        <p:spPr bwMode="auto">
          <a:xfrm>
            <a:off x="2711450" y="3379788"/>
            <a:ext cx="287338" cy="287337"/>
          </a:xfrm>
          <a:prstGeom prst="ellipse">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8439" name="Text Box 7"/>
          <p:cNvSpPr txBox="1">
            <a:spLocks noChangeArrowheads="1"/>
          </p:cNvSpPr>
          <p:nvPr/>
        </p:nvSpPr>
        <p:spPr bwMode="auto">
          <a:xfrm>
            <a:off x="5722938"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spcBef>
                <a:spcPct val="50000"/>
              </a:spcBef>
            </a:pPr>
            <a:r>
              <a:rPr lang="en-US" altLang="en-US" sz="1800"/>
              <a:t>Sorkine et al.</a:t>
            </a:r>
            <a:endParaRPr lang="en-US" altLang="zh-TW" sz="1800"/>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4221088"/>
            <a:ext cx="4484737" cy="216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6916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447800" y="609600"/>
            <a:ext cx="7315200" cy="685800"/>
          </a:xfrm>
        </p:spPr>
        <p:txBody>
          <a:bodyPr/>
          <a:lstStyle/>
          <a:p>
            <a:pPr eaLnBrk="1" hangingPunct="1">
              <a:defRPr/>
            </a:pPr>
            <a:r>
              <a:rPr lang="en-US" altLang="zh-TW" sz="3600" dirty="0" smtClean="0"/>
              <a:t>Parameterization – virtual points</a:t>
            </a:r>
          </a:p>
        </p:txBody>
      </p:sp>
      <p:grpSp>
        <p:nvGrpSpPr>
          <p:cNvPr id="5" name="Group 44"/>
          <p:cNvGrpSpPr>
            <a:grpSpLocks/>
          </p:cNvGrpSpPr>
          <p:nvPr/>
        </p:nvGrpSpPr>
        <p:grpSpPr bwMode="auto">
          <a:xfrm>
            <a:off x="468313" y="1196975"/>
            <a:ext cx="6767512" cy="5445125"/>
            <a:chOff x="295" y="754"/>
            <a:chExt cx="4263" cy="3430"/>
          </a:xfrm>
        </p:grpSpPr>
        <p:sp>
          <p:nvSpPr>
            <p:cNvPr id="6" name="Oval 40"/>
            <p:cNvSpPr>
              <a:spLocks noChangeArrowheads="1"/>
            </p:cNvSpPr>
            <p:nvPr/>
          </p:nvSpPr>
          <p:spPr bwMode="auto">
            <a:xfrm>
              <a:off x="1111" y="754"/>
              <a:ext cx="3447" cy="343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 name="Text Box 41"/>
            <p:cNvSpPr txBox="1">
              <a:spLocks noChangeArrowheads="1"/>
            </p:cNvSpPr>
            <p:nvPr/>
          </p:nvSpPr>
          <p:spPr bwMode="auto">
            <a:xfrm>
              <a:off x="295" y="3566"/>
              <a:ext cx="1565"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spcBef>
                  <a:spcPct val="50000"/>
                </a:spcBef>
              </a:pPr>
              <a:r>
                <a:rPr kumimoji="1" lang="en-US" altLang="zh-TW" sz="2000" b="1" dirty="0">
                  <a:solidFill>
                    <a:srgbClr val="FF0000"/>
                  </a:solidFill>
                  <a:effectLst>
                    <a:outerShdw blurRad="38100" dist="38100" dir="2700000" algn="tl">
                      <a:srgbClr val="000000">
                        <a:alpha val="43137"/>
                      </a:srgbClr>
                    </a:outerShdw>
                  </a:effectLst>
                </a:rPr>
                <a:t>Virtual Boundary</a:t>
              </a:r>
            </a:p>
          </p:txBody>
        </p:sp>
      </p:grpSp>
      <p:pic>
        <p:nvPicPr>
          <p:cNvPr id="8" name="Picture 20"/>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555875" y="1916113"/>
            <a:ext cx="3960813"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21"/>
          <p:cNvGrpSpPr>
            <a:grpSpLocks/>
          </p:cNvGrpSpPr>
          <p:nvPr/>
        </p:nvGrpSpPr>
        <p:grpSpPr bwMode="auto">
          <a:xfrm>
            <a:off x="1790700" y="1409700"/>
            <a:ext cx="5430838" cy="5205413"/>
            <a:chOff x="1128" y="888"/>
            <a:chExt cx="3421" cy="3279"/>
          </a:xfrm>
        </p:grpSpPr>
        <p:sp>
          <p:nvSpPr>
            <p:cNvPr id="10" name="Line 22"/>
            <p:cNvSpPr>
              <a:spLocks noChangeShapeType="1"/>
            </p:cNvSpPr>
            <p:nvPr/>
          </p:nvSpPr>
          <p:spPr bwMode="auto">
            <a:xfrm flipV="1">
              <a:off x="3685" y="1522"/>
              <a:ext cx="588" cy="388"/>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 name="Line 23"/>
            <p:cNvSpPr>
              <a:spLocks noChangeShapeType="1"/>
            </p:cNvSpPr>
            <p:nvPr/>
          </p:nvSpPr>
          <p:spPr bwMode="auto">
            <a:xfrm flipV="1">
              <a:off x="3756" y="1704"/>
              <a:ext cx="623" cy="318"/>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2" name="Line 24"/>
            <p:cNvSpPr>
              <a:spLocks noChangeShapeType="1"/>
            </p:cNvSpPr>
            <p:nvPr/>
          </p:nvSpPr>
          <p:spPr bwMode="auto">
            <a:xfrm flipV="1">
              <a:off x="3803" y="1887"/>
              <a:ext cx="646" cy="229"/>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3" name="Text Box 25"/>
            <p:cNvSpPr txBox="1">
              <a:spLocks noChangeArrowheads="1"/>
            </p:cNvSpPr>
            <p:nvPr/>
          </p:nvSpPr>
          <p:spPr bwMode="auto">
            <a:xfrm>
              <a:off x="2971" y="1071"/>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kumimoji="1" lang="en-US" altLang="zh-TW">
                  <a:solidFill>
                    <a:srgbClr val="0C023E"/>
                  </a:solidFill>
                  <a:effectLst>
                    <a:outerShdw blurRad="38100" dist="38100" dir="2700000" algn="tl">
                      <a:srgbClr val="C0C0C0"/>
                    </a:outerShdw>
                  </a:effectLst>
                </a:rPr>
                <a:t>……</a:t>
              </a:r>
            </a:p>
          </p:txBody>
        </p:sp>
        <p:sp>
          <p:nvSpPr>
            <p:cNvPr id="14" name="Line 26"/>
            <p:cNvSpPr>
              <a:spLocks noChangeShapeType="1"/>
            </p:cNvSpPr>
            <p:nvPr/>
          </p:nvSpPr>
          <p:spPr bwMode="auto">
            <a:xfrm flipH="1" flipV="1">
              <a:off x="2139" y="888"/>
              <a:ext cx="341" cy="634"/>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5" name="Line 27"/>
            <p:cNvSpPr>
              <a:spLocks noChangeShapeType="1"/>
            </p:cNvSpPr>
            <p:nvPr/>
          </p:nvSpPr>
          <p:spPr bwMode="auto">
            <a:xfrm flipH="1" flipV="1">
              <a:off x="1857" y="1040"/>
              <a:ext cx="423" cy="582"/>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6" name="Line 28"/>
            <p:cNvSpPr>
              <a:spLocks noChangeShapeType="1"/>
            </p:cNvSpPr>
            <p:nvPr/>
          </p:nvSpPr>
          <p:spPr bwMode="auto">
            <a:xfrm>
              <a:off x="3862" y="2521"/>
              <a:ext cx="687" cy="89"/>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7" name="Line 29"/>
            <p:cNvSpPr>
              <a:spLocks noChangeShapeType="1"/>
            </p:cNvSpPr>
            <p:nvPr/>
          </p:nvSpPr>
          <p:spPr bwMode="auto">
            <a:xfrm>
              <a:off x="3703" y="2992"/>
              <a:ext cx="552" cy="435"/>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 name="Line 30"/>
            <p:cNvSpPr>
              <a:spLocks noChangeShapeType="1"/>
            </p:cNvSpPr>
            <p:nvPr/>
          </p:nvSpPr>
          <p:spPr bwMode="auto">
            <a:xfrm>
              <a:off x="3444" y="3286"/>
              <a:ext cx="371" cy="576"/>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9" name="Line 31"/>
            <p:cNvSpPr>
              <a:spLocks noChangeShapeType="1"/>
            </p:cNvSpPr>
            <p:nvPr/>
          </p:nvSpPr>
          <p:spPr bwMode="auto">
            <a:xfrm flipH="1">
              <a:off x="2598" y="3450"/>
              <a:ext cx="112" cy="717"/>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 name="Line 32"/>
            <p:cNvSpPr>
              <a:spLocks noChangeShapeType="1"/>
            </p:cNvSpPr>
            <p:nvPr/>
          </p:nvSpPr>
          <p:spPr bwMode="auto">
            <a:xfrm flipH="1">
              <a:off x="1387" y="2986"/>
              <a:ext cx="617" cy="417"/>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1" name="Line 33"/>
            <p:cNvSpPr>
              <a:spLocks noChangeShapeType="1"/>
            </p:cNvSpPr>
            <p:nvPr/>
          </p:nvSpPr>
          <p:spPr bwMode="auto">
            <a:xfrm flipH="1">
              <a:off x="1128" y="2592"/>
              <a:ext cx="729" cy="94"/>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2" name="Line 34"/>
            <p:cNvSpPr>
              <a:spLocks noChangeShapeType="1"/>
            </p:cNvSpPr>
            <p:nvPr/>
          </p:nvSpPr>
          <p:spPr bwMode="auto">
            <a:xfrm flipH="1" flipV="1">
              <a:off x="1146" y="2098"/>
              <a:ext cx="717" cy="171"/>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3" name="Line 35"/>
            <p:cNvSpPr>
              <a:spLocks noChangeShapeType="1"/>
            </p:cNvSpPr>
            <p:nvPr/>
          </p:nvSpPr>
          <p:spPr bwMode="auto">
            <a:xfrm flipH="1">
              <a:off x="1721" y="3210"/>
              <a:ext cx="465" cy="569"/>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4" name="Text Box 36"/>
            <p:cNvSpPr txBox="1">
              <a:spLocks noChangeArrowheads="1"/>
            </p:cNvSpPr>
            <p:nvPr/>
          </p:nvSpPr>
          <p:spPr bwMode="auto">
            <a:xfrm>
              <a:off x="1429" y="1570"/>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kumimoji="1" lang="en-US" altLang="zh-TW">
                  <a:solidFill>
                    <a:srgbClr val="0C023E"/>
                  </a:solidFill>
                  <a:effectLst>
                    <a:outerShdw blurRad="38100" dist="38100" dir="2700000" algn="tl">
                      <a:srgbClr val="C0C0C0"/>
                    </a:outerShdw>
                  </a:effectLst>
                </a:rPr>
                <a:t>……</a:t>
              </a:r>
            </a:p>
          </p:txBody>
        </p:sp>
        <p:sp>
          <p:nvSpPr>
            <p:cNvPr id="25" name="Text Box 37"/>
            <p:cNvSpPr txBox="1">
              <a:spLocks noChangeArrowheads="1"/>
            </p:cNvSpPr>
            <p:nvPr/>
          </p:nvSpPr>
          <p:spPr bwMode="auto">
            <a:xfrm>
              <a:off x="2880" y="3475"/>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kumimoji="1" lang="en-US" altLang="zh-TW">
                  <a:solidFill>
                    <a:srgbClr val="0C023E"/>
                  </a:solidFill>
                  <a:effectLst>
                    <a:outerShdw blurRad="38100" dist="38100" dir="2700000" algn="tl">
                      <a:srgbClr val="C0C0C0"/>
                    </a:outerShdw>
                  </a:effectLst>
                </a:rPr>
                <a:t>……</a:t>
              </a:r>
            </a:p>
          </p:txBody>
        </p:sp>
      </p:grpSp>
    </p:spTree>
    <p:extLst>
      <p:ext uri="{BB962C8B-B14F-4D97-AF65-F5344CB8AC3E}">
        <p14:creationId xmlns:p14="http://schemas.microsoft.com/office/powerpoint/2010/main" val="350822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447800" y="609600"/>
            <a:ext cx="7315200" cy="685800"/>
          </a:xfrm>
        </p:spPr>
        <p:txBody>
          <a:bodyPr/>
          <a:lstStyle/>
          <a:p>
            <a:pPr eaLnBrk="1" hangingPunct="1">
              <a:defRPr/>
            </a:pPr>
            <a:r>
              <a:rPr lang="en-US" altLang="zh-TW" sz="3600" dirty="0" smtClean="0"/>
              <a:t>Parameterization – virtual points</a:t>
            </a:r>
          </a:p>
        </p:txBody>
      </p:sp>
      <p:grpSp>
        <p:nvGrpSpPr>
          <p:cNvPr id="26" name="Group 4"/>
          <p:cNvGrpSpPr>
            <a:grpSpLocks/>
          </p:cNvGrpSpPr>
          <p:nvPr/>
        </p:nvGrpSpPr>
        <p:grpSpPr bwMode="auto">
          <a:xfrm>
            <a:off x="395288" y="1484313"/>
            <a:ext cx="8388350" cy="4752975"/>
            <a:chOff x="476" y="890"/>
            <a:chExt cx="5284" cy="2994"/>
          </a:xfrm>
        </p:grpSpPr>
        <p:pic>
          <p:nvPicPr>
            <p:cNvPr id="27" name="Picture 5"/>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66" y="890"/>
              <a:ext cx="2994" cy="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6" y="1207"/>
              <a:ext cx="2495" cy="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AutoShape 7"/>
            <p:cNvSpPr>
              <a:spLocks noChangeArrowheads="1"/>
            </p:cNvSpPr>
            <p:nvPr/>
          </p:nvSpPr>
          <p:spPr bwMode="auto">
            <a:xfrm>
              <a:off x="2971" y="2296"/>
              <a:ext cx="453" cy="272"/>
            </a:xfrm>
            <a:prstGeom prst="rightArrow">
              <a:avLst>
                <a:gd name="adj1" fmla="val 50000"/>
                <a:gd name="adj2" fmla="val 4163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pic>
        <p:nvPicPr>
          <p:cNvPr id="3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700213"/>
            <a:ext cx="4859338"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700213"/>
            <a:ext cx="482441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1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1"/>
                                        </p:tgtEl>
                                      </p:cBhvr>
                                    </p:animEffect>
                                    <p:set>
                                      <p:cBhvr>
                                        <p:cTn id="14" dur="1" fill="hold">
                                          <p:stCondLst>
                                            <p:cond delay="499"/>
                                          </p:stCondLst>
                                        </p:cTn>
                                        <p:tgtEl>
                                          <p:spTgt spid="31"/>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en-US" altLang="zh-TW" sz="3600" dirty="0" smtClean="0"/>
              <a:t>Parameterization - </a:t>
            </a:r>
            <a:br>
              <a:rPr lang="en-US" altLang="zh-TW" sz="3600" dirty="0" smtClean="0"/>
            </a:br>
            <a:r>
              <a:rPr lang="en-US" altLang="zh-TW" sz="3600" dirty="0" smtClean="0"/>
              <a:t>Positional constraints method 1</a:t>
            </a:r>
          </a:p>
        </p:txBody>
      </p:sp>
      <p:sp>
        <p:nvSpPr>
          <p:cNvPr id="20483" name="Rectangle 3"/>
          <p:cNvSpPr>
            <a:spLocks noGrp="1" noChangeArrowheads="1"/>
          </p:cNvSpPr>
          <p:nvPr>
            <p:ph type="body" idx="1"/>
          </p:nvPr>
        </p:nvSpPr>
        <p:spPr/>
        <p:txBody>
          <a:bodyPr/>
          <a:lstStyle/>
          <a:p>
            <a:pPr eaLnBrk="1" hangingPunct="1"/>
            <a:endParaRPr lang="zh-TW" altLang="zh-TW" smtClean="0"/>
          </a:p>
        </p:txBody>
      </p:sp>
      <p:sp>
        <p:nvSpPr>
          <p:cNvPr id="20486" name="Text Box 6"/>
          <p:cNvSpPr txBox="1">
            <a:spLocks noChangeArrowheads="1"/>
          </p:cNvSpPr>
          <p:nvPr/>
        </p:nvSpPr>
        <p:spPr bwMode="auto">
          <a:xfrm>
            <a:off x="5722938"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spcBef>
                <a:spcPct val="50000"/>
              </a:spcBef>
            </a:pPr>
            <a:r>
              <a:rPr lang="en-US" altLang="en-US" sz="1800"/>
              <a:t>L</a:t>
            </a:r>
            <a:r>
              <a:rPr lang="en-US" altLang="en-US" sz="1800">
                <a:cs typeface="Times New Roman" pitchFamily="18" charset="0"/>
              </a:rPr>
              <a:t>é</a:t>
            </a:r>
            <a:r>
              <a:rPr lang="en-US" altLang="en-US" sz="1800"/>
              <a:t>vy</a:t>
            </a:r>
            <a:endParaRPr lang="en-US" altLang="zh-TW" sz="180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986285"/>
            <a:ext cx="6718300" cy="282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4866047"/>
            <a:ext cx="4822552" cy="177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1925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Grp="1" noChangeArrowheads="1"/>
          </p:cNvSpPr>
          <p:nvPr>
            <p:ph type="title"/>
          </p:nvPr>
        </p:nvSpPr>
        <p:spPr/>
        <p:txBody>
          <a:bodyPr/>
          <a:lstStyle/>
          <a:p>
            <a:pPr eaLnBrk="1" hangingPunct="1">
              <a:defRPr/>
            </a:pPr>
            <a:r>
              <a:rPr lang="en-US" altLang="zh-TW" sz="3600" dirty="0" smtClean="0"/>
              <a:t>Parameterization - </a:t>
            </a:r>
            <a:br>
              <a:rPr lang="en-US" altLang="zh-TW" sz="3600" dirty="0" smtClean="0"/>
            </a:br>
            <a:r>
              <a:rPr lang="en-US" altLang="zh-TW" sz="3600" dirty="0" smtClean="0"/>
              <a:t>Positional constraints method 2</a:t>
            </a:r>
          </a:p>
        </p:txBody>
      </p:sp>
      <p:sp>
        <p:nvSpPr>
          <p:cNvPr id="22532" name="Text Box 6"/>
          <p:cNvSpPr txBox="1">
            <a:spLocks noChangeArrowheads="1"/>
          </p:cNvSpPr>
          <p:nvPr/>
        </p:nvSpPr>
        <p:spPr bwMode="auto">
          <a:xfrm>
            <a:off x="5722938"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spcBef>
                <a:spcPct val="50000"/>
              </a:spcBef>
            </a:pPr>
            <a:r>
              <a:rPr lang="en-US" altLang="en-US" sz="1800"/>
              <a:t>Kraevoy et al.</a:t>
            </a:r>
            <a:endParaRPr lang="en-US" altLang="zh-TW" sz="180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043" y="1700808"/>
            <a:ext cx="6494652" cy="466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6683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ChangeArrowheads="1"/>
          </p:cNvSpPr>
          <p:nvPr>
            <p:ph type="title"/>
          </p:nvPr>
        </p:nvSpPr>
        <p:spPr/>
        <p:txBody>
          <a:bodyPr/>
          <a:lstStyle/>
          <a:p>
            <a:pPr eaLnBrk="1" hangingPunct="1">
              <a:defRPr/>
            </a:pPr>
            <a:r>
              <a:rPr lang="en-US" altLang="zh-TW" sz="3600" dirty="0" smtClean="0"/>
              <a:t>Parameterization – </a:t>
            </a:r>
            <a:br>
              <a:rPr lang="en-US" altLang="zh-TW" sz="3600" dirty="0" smtClean="0"/>
            </a:br>
            <a:r>
              <a:rPr lang="en-US" altLang="zh-TW" sz="3600" dirty="0" smtClean="0"/>
              <a:t>Positional constraints method 3</a:t>
            </a:r>
          </a:p>
        </p:txBody>
      </p:sp>
      <p:pic>
        <p:nvPicPr>
          <p:cNvPr id="24579" name="Picture 5" descr="ConstrainedTextureMapping(FinalV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557338"/>
            <a:ext cx="5616575"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7183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284538"/>
            <a:ext cx="23526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7"/>
          <p:cNvSpPr>
            <a:spLocks noChangeArrowheads="1"/>
          </p:cNvSpPr>
          <p:nvPr/>
        </p:nvSpPr>
        <p:spPr bwMode="auto">
          <a:xfrm>
            <a:off x="0" y="2328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5604" name="Object 6"/>
          <p:cNvGraphicFramePr>
            <a:graphicFrameLocks noChangeAspect="1"/>
          </p:cNvGraphicFramePr>
          <p:nvPr/>
        </p:nvGraphicFramePr>
        <p:xfrm>
          <a:off x="4932363" y="3284538"/>
          <a:ext cx="2376487" cy="2243137"/>
        </p:xfrm>
        <a:graphic>
          <a:graphicData uri="http://schemas.openxmlformats.org/presentationml/2006/ole">
            <mc:AlternateContent xmlns:mc="http://schemas.openxmlformats.org/markup-compatibility/2006">
              <mc:Choice xmlns:v="urn:schemas-microsoft-com:vml" Requires="v">
                <p:oleObj spid="_x0000_s51207" name="點陣圖影像" r:id="rId5" imgW="6571429" imgH="6238095" progId="Paint.Picture">
                  <p:embed/>
                </p:oleObj>
              </mc:Choice>
              <mc:Fallback>
                <p:oleObj name="點陣圖影像" r:id="rId5" imgW="6571429" imgH="6238095"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3284538"/>
                        <a:ext cx="2376487"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5" name="Rectangle 10"/>
          <p:cNvSpPr>
            <a:spLocks noGrp="1" noChangeArrowheads="1"/>
          </p:cNvSpPr>
          <p:nvPr>
            <p:ph type="body" idx="1"/>
          </p:nvPr>
        </p:nvSpPr>
        <p:spPr/>
        <p:txBody>
          <a:bodyPr/>
          <a:lstStyle/>
          <a:p>
            <a:pPr eaLnBrk="1" hangingPunct="1"/>
            <a:r>
              <a:rPr lang="en-US" altLang="zh-TW" smtClean="0"/>
              <a:t>Feature warping by using edge swap properly</a:t>
            </a:r>
          </a:p>
        </p:txBody>
      </p:sp>
      <p:sp>
        <p:nvSpPr>
          <p:cNvPr id="8" name="Rectangle 4"/>
          <p:cNvSpPr>
            <a:spLocks noGrp="1" noChangeArrowheads="1"/>
          </p:cNvSpPr>
          <p:nvPr>
            <p:ph type="title"/>
          </p:nvPr>
        </p:nvSpPr>
        <p:spPr>
          <a:xfrm>
            <a:off x="1447800" y="609600"/>
            <a:ext cx="7315200" cy="685800"/>
          </a:xfrm>
        </p:spPr>
        <p:txBody>
          <a:bodyPr/>
          <a:lstStyle/>
          <a:p>
            <a:pPr eaLnBrk="1" hangingPunct="1">
              <a:defRPr/>
            </a:pPr>
            <a:r>
              <a:rPr lang="en-US" altLang="zh-TW" sz="3600" dirty="0" smtClean="0"/>
              <a:t>Parameterization – </a:t>
            </a:r>
            <a:br>
              <a:rPr lang="en-US" altLang="zh-TW" sz="3600" dirty="0" smtClean="0"/>
            </a:br>
            <a:r>
              <a:rPr lang="en-US" altLang="zh-TW" sz="3600" dirty="0" smtClean="0"/>
              <a:t>Positional constraints method 3</a:t>
            </a:r>
          </a:p>
        </p:txBody>
      </p:sp>
    </p:spTree>
    <p:extLst>
      <p:ext uri="{BB962C8B-B14F-4D97-AF65-F5344CB8AC3E}">
        <p14:creationId xmlns:p14="http://schemas.microsoft.com/office/powerpoint/2010/main" val="6307338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eaLnBrk="1" hangingPunct="1">
              <a:defRPr/>
            </a:pPr>
            <a:r>
              <a:rPr lang="en-US" altLang="zh-TW" dirty="0" smtClean="0"/>
              <a:t>Parameterization –Linear method implementation using iteration</a:t>
            </a:r>
            <a:endParaRPr lang="zh-TW" altLang="en-US" dirty="0" smtClean="0"/>
          </a:p>
        </p:txBody>
      </p:sp>
      <p:sp>
        <p:nvSpPr>
          <p:cNvPr id="27651" name="內容版面配置區 2"/>
          <p:cNvSpPr>
            <a:spLocks noGrp="1"/>
          </p:cNvSpPr>
          <p:nvPr>
            <p:ph idx="1"/>
          </p:nvPr>
        </p:nvSpPr>
        <p:spPr/>
        <p:txBody>
          <a:bodyPr/>
          <a:lstStyle/>
          <a:p>
            <a:pPr eaLnBrk="1" hangingPunct="1"/>
            <a:r>
              <a:rPr lang="en-US" altLang="zh-TW" dirty="0" smtClean="0"/>
              <a:t>First, place all boundary vertices on a </a:t>
            </a:r>
            <a:r>
              <a:rPr lang="en-US" altLang="zh-TW" dirty="0" smtClean="0">
                <a:solidFill>
                  <a:srgbClr val="FF0000"/>
                </a:solidFill>
              </a:rPr>
              <a:t>convex 2D polygon</a:t>
            </a:r>
            <a:r>
              <a:rPr lang="en-US" altLang="zh-TW" dirty="0" smtClean="0"/>
              <a:t>, ex. on the circle</a:t>
            </a:r>
          </a:p>
          <a:p>
            <a:pPr eaLnBrk="1" hangingPunct="1"/>
            <a:r>
              <a:rPr lang="en-US" altLang="zh-TW" dirty="0" smtClean="0"/>
              <a:t>Place the inner vertices on the center (0, 0)</a:t>
            </a:r>
            <a:endParaRPr lang="zh-TW" altLang="en-US" dirty="0" smtClean="0"/>
          </a:p>
        </p:txBody>
      </p:sp>
      <p:sp>
        <p:nvSpPr>
          <p:cNvPr id="2765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sp>
        <p:nvSpPr>
          <p:cNvPr id="2765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b="14211"/>
          <a:stretch>
            <a:fillRect/>
          </a:stretch>
        </p:blipFill>
        <p:spPr bwMode="auto">
          <a:xfrm>
            <a:off x="2192680" y="3935063"/>
            <a:ext cx="5114925"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文字方塊 7"/>
          <p:cNvSpPr txBox="1">
            <a:spLocks noChangeArrowheads="1"/>
          </p:cNvSpPr>
          <p:nvPr/>
        </p:nvSpPr>
        <p:spPr bwMode="auto">
          <a:xfrm>
            <a:off x="2624480" y="5797200"/>
            <a:ext cx="1944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r>
              <a:rPr lang="en-US" altLang="zh-TW"/>
              <a:t>3D polygon</a:t>
            </a:r>
            <a:endParaRPr lang="zh-TW" altLang="en-US"/>
          </a:p>
        </p:txBody>
      </p:sp>
      <p:sp>
        <p:nvSpPr>
          <p:cNvPr id="27656" name="文字方塊 9"/>
          <p:cNvSpPr txBox="1">
            <a:spLocks noChangeArrowheads="1"/>
          </p:cNvSpPr>
          <p:nvPr/>
        </p:nvSpPr>
        <p:spPr bwMode="auto">
          <a:xfrm>
            <a:off x="5362917" y="5797200"/>
            <a:ext cx="194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r>
              <a:rPr lang="en-US" altLang="zh-TW"/>
              <a:t>2D plane</a:t>
            </a:r>
            <a:endParaRPr lang="zh-TW" altLang="en-US"/>
          </a:p>
        </p:txBody>
      </p:sp>
      <p:cxnSp>
        <p:nvCxnSpPr>
          <p:cNvPr id="27657" name="直線單箭頭接點 10"/>
          <p:cNvCxnSpPr>
            <a:cxnSpLocks noChangeShapeType="1"/>
            <a:endCxn id="27654" idx="3"/>
          </p:cNvCxnSpPr>
          <p:nvPr/>
        </p:nvCxnSpPr>
        <p:spPr bwMode="auto">
          <a:xfrm>
            <a:off x="5362917" y="4866925"/>
            <a:ext cx="1944688" cy="0"/>
          </a:xfrm>
          <a:prstGeom prst="straightConnector1">
            <a:avLst/>
          </a:prstGeom>
          <a:noFill/>
          <a:ln w="12700" cap="sq" algn="ctr">
            <a:solidFill>
              <a:schemeClr val="tx1"/>
            </a:solidFill>
            <a:miter lim="800000"/>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8" name="直線單箭頭接點 12"/>
          <p:cNvCxnSpPr>
            <a:cxnSpLocks noChangeShapeType="1"/>
          </p:cNvCxnSpPr>
          <p:nvPr/>
        </p:nvCxnSpPr>
        <p:spPr bwMode="auto">
          <a:xfrm flipH="1" flipV="1">
            <a:off x="6263030" y="3935063"/>
            <a:ext cx="73025" cy="1862137"/>
          </a:xfrm>
          <a:prstGeom prst="straightConnector1">
            <a:avLst/>
          </a:prstGeom>
          <a:noFill/>
          <a:ln w="12700" cap="sq" algn="ctr">
            <a:solidFill>
              <a:schemeClr val="tx1"/>
            </a:solidFill>
            <a:miter lim="800000"/>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9" name="文字方塊 13"/>
          <p:cNvSpPr txBox="1">
            <a:spLocks noChangeArrowheads="1"/>
          </p:cNvSpPr>
          <p:nvPr/>
        </p:nvSpPr>
        <p:spPr bwMode="auto">
          <a:xfrm>
            <a:off x="7236167" y="465420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sz="1800"/>
              <a:t>X</a:t>
            </a:r>
            <a:endParaRPr lang="zh-TW" altLang="en-US" sz="1800"/>
          </a:p>
        </p:txBody>
      </p:sp>
      <p:sp>
        <p:nvSpPr>
          <p:cNvPr id="27660" name="文字方塊 15"/>
          <p:cNvSpPr txBox="1">
            <a:spLocks noChangeArrowheads="1"/>
          </p:cNvSpPr>
          <p:nvPr/>
        </p:nvSpPr>
        <p:spPr bwMode="auto">
          <a:xfrm>
            <a:off x="6228105" y="3709638"/>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sz="1800"/>
              <a:t>Y</a:t>
            </a:r>
            <a:endParaRPr lang="zh-TW" altLang="en-US" sz="1800"/>
          </a:p>
        </p:txBody>
      </p:sp>
    </p:spTree>
    <p:extLst>
      <p:ext uri="{BB962C8B-B14F-4D97-AF65-F5344CB8AC3E}">
        <p14:creationId xmlns:p14="http://schemas.microsoft.com/office/powerpoint/2010/main" val="12147335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a:grpSpLocks noChangeAspect="1"/>
          </p:cNvGrpSpPr>
          <p:nvPr/>
        </p:nvGrpSpPr>
        <p:grpSpPr>
          <a:xfrm>
            <a:off x="2123728" y="1772816"/>
            <a:ext cx="4365689" cy="3042919"/>
            <a:chOff x="2339752" y="1662638"/>
            <a:chExt cx="5040313" cy="3513137"/>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662638"/>
              <a:ext cx="5040313" cy="351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文字方塊 4"/>
                <p:cNvSpPr txBox="1"/>
                <p:nvPr/>
              </p:nvSpPr>
              <p:spPr>
                <a:xfrm>
                  <a:off x="5724798" y="2238528"/>
                  <a:ext cx="1512168" cy="461665"/>
                </a:xfrm>
                <a:prstGeom prst="rect">
                  <a:avLst/>
                </a:prstGeom>
                <a:solidFill>
                  <a:schemeClr val="bg1"/>
                </a:solidFill>
              </p:spPr>
              <p:txBody>
                <a:bodyPr wrap="square" rtlCol="0">
                  <a:normAutofit/>
                </a:bodyPr>
                <a:lstStyle/>
                <a:p>
                  <a:pPr/>
                  <a14:m>
                    <m:oMathPara xmlns:m="http://schemas.openxmlformats.org/officeDocument/2006/math">
                      <m:oMathParaPr>
                        <m:jc m:val="left"/>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𝑉</m:t>
                            </m:r>
                          </m:e>
                          <m:sub>
                            <m:r>
                              <a:rPr lang="en-US" altLang="zh-TW" b="0" i="1" smtClean="0">
                                <a:latin typeface="Cambria Math"/>
                              </a:rPr>
                              <m:t>𝑖</m:t>
                            </m:r>
                          </m:sub>
                        </m:sSub>
                        <m:r>
                          <a:rPr lang="en-US" altLang="zh-TW" b="0" i="1" smtClean="0">
                            <a:latin typeface="Cambria Math"/>
                          </a:rPr>
                          <m:t>:</m:t>
                        </m:r>
                        <m:r>
                          <a:rPr lang="en-US" altLang="zh-TW" b="0" i="1" smtClean="0">
                            <a:latin typeface="Cambria Math"/>
                            <a:ea typeface="Cambria Math"/>
                            <a:sym typeface="Symbol"/>
                          </a:rPr>
                          <m:t>(</m:t>
                        </m:r>
                        <m:sSub>
                          <m:sSubPr>
                            <m:ctrlPr>
                              <a:rPr lang="en-US" altLang="zh-TW" b="0" i="1" smtClean="0">
                                <a:latin typeface="Cambria Math" panose="02040503050406030204" pitchFamily="18" charset="0"/>
                                <a:ea typeface="Cambria Math"/>
                                <a:sym typeface="Symbol"/>
                              </a:rPr>
                            </m:ctrlPr>
                          </m:sSubPr>
                          <m:e>
                            <m:r>
                              <a:rPr lang="en-US" altLang="zh-TW" b="0" i="1" smtClean="0">
                                <a:latin typeface="Cambria Math"/>
                                <a:ea typeface="Cambria Math"/>
                                <a:sym typeface="Symbol"/>
                              </a:rPr>
                              <m:t>𝑋</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b="0" i="1" smtClean="0">
                                <a:latin typeface="Cambria Math"/>
                                <a:ea typeface="Cambria Math"/>
                                <a:sym typeface="Symbol"/>
                              </a:rPr>
                              <m:t>𝑌</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b="0" i="1" smtClean="0">
                                <a:latin typeface="Cambria Math"/>
                                <a:ea typeface="Cambria Math"/>
                                <a:sym typeface="Symbol"/>
                              </a:rPr>
                              <m:t>𝑍</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oMath>
                    </m:oMathPara>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5724798" y="2238528"/>
                  <a:ext cx="1512168" cy="461665"/>
                </a:xfrm>
                <a:prstGeom prst="rect">
                  <a:avLst/>
                </a:prstGeom>
                <a:blipFill rotWithShape="1">
                  <a:blip r:embed="rId4"/>
                  <a:stretch>
                    <a:fillRect r="-4651" b="-15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742797" y="3606680"/>
                  <a:ext cx="1253809" cy="389657"/>
                </a:xfrm>
                <a:prstGeom prst="rect">
                  <a:avLst/>
                </a:prstGeom>
                <a:solidFill>
                  <a:schemeClr val="bg1"/>
                </a:solidFill>
              </p:spPr>
              <p:txBody>
                <a:bodyPr wrap="square" rtlCol="0">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𝑣</m:t>
                            </m:r>
                          </m:e>
                          <m:sub>
                            <m:r>
                              <a:rPr lang="en-US" altLang="zh-TW" b="0" i="1" smtClean="0">
                                <a:latin typeface="Cambria Math"/>
                              </a:rPr>
                              <m:t>𝑖</m:t>
                            </m:r>
                          </m:sub>
                        </m:sSub>
                        <m:r>
                          <a:rPr lang="en-US" altLang="zh-TW" b="0" i="1" smtClean="0">
                            <a:latin typeface="Cambria Math"/>
                          </a:rPr>
                          <m:t>:</m:t>
                        </m:r>
                        <m:r>
                          <a:rPr lang="en-US" altLang="zh-TW" b="0" i="1" smtClean="0">
                            <a:latin typeface="Cambria Math"/>
                            <a:ea typeface="Cambria Math"/>
                            <a:sym typeface="Symbol"/>
                          </a:rPr>
                          <m:t>(</m:t>
                        </m:r>
                        <m:sSub>
                          <m:sSubPr>
                            <m:ctrlPr>
                              <a:rPr lang="en-US" altLang="zh-TW" b="0" i="1" smtClean="0">
                                <a:latin typeface="Cambria Math" panose="02040503050406030204" pitchFamily="18" charset="0"/>
                                <a:ea typeface="Cambria Math"/>
                                <a:sym typeface="Symbol"/>
                              </a:rPr>
                            </m:ctrlPr>
                          </m:sSubPr>
                          <m:e>
                            <m:r>
                              <a:rPr lang="en-US" altLang="zh-TW" b="0" i="1" smtClean="0">
                                <a:latin typeface="Cambria Math"/>
                                <a:ea typeface="Cambria Math"/>
                                <a:sym typeface="Symbol"/>
                              </a:rPr>
                              <m:t>𝑥</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sSub>
                          <m:sSubPr>
                            <m:ctrlPr>
                              <a:rPr lang="en-US" altLang="zh-TW" i="1">
                                <a:latin typeface="Cambria Math" panose="02040503050406030204" pitchFamily="18" charset="0"/>
                                <a:ea typeface="Cambria Math"/>
                                <a:sym typeface="Symbol"/>
                              </a:rPr>
                            </m:ctrlPr>
                          </m:sSubPr>
                          <m:e>
                            <m:r>
                              <a:rPr lang="en-US" altLang="zh-TW" b="0" i="1" smtClean="0">
                                <a:latin typeface="Cambria Math"/>
                                <a:ea typeface="Cambria Math"/>
                                <a:sym typeface="Symbol"/>
                              </a:rPr>
                              <m:t>𝑦</m:t>
                            </m:r>
                          </m:e>
                          <m:sub>
                            <m:r>
                              <a:rPr lang="en-US" altLang="zh-TW" b="0" i="1" smtClean="0">
                                <a:latin typeface="Cambria Math"/>
                                <a:ea typeface="Cambria Math"/>
                                <a:sym typeface="Symbol"/>
                              </a:rPr>
                              <m:t>𝑖</m:t>
                            </m:r>
                          </m:sub>
                        </m:sSub>
                        <m:r>
                          <a:rPr lang="en-US" altLang="zh-TW" b="0" i="1" smtClean="0">
                            <a:latin typeface="Cambria Math"/>
                            <a:ea typeface="Cambria Math"/>
                            <a:sym typeface="Symbol"/>
                          </a:rPr>
                          <m:t>)</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742797" y="3606680"/>
                  <a:ext cx="1253809" cy="389657"/>
                </a:xfrm>
                <a:prstGeom prst="rect">
                  <a:avLst/>
                </a:prstGeom>
                <a:blipFill rotWithShape="1">
                  <a:blip r:embed="rId5"/>
                  <a:stretch>
                    <a:fillRect b="-7273"/>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7" name="文字方塊 6"/>
              <p:cNvSpPr txBox="1"/>
              <p:nvPr/>
            </p:nvSpPr>
            <p:spPr>
              <a:xfrm>
                <a:off x="2019626" y="4813757"/>
                <a:ext cx="5920147" cy="1101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𝑣</m:t>
                          </m:r>
                        </m:e>
                        <m:sub>
                          <m:r>
                            <a:rPr lang="en-US" altLang="zh-TW" b="0" i="1" smtClean="0">
                              <a:latin typeface="Cambria Math"/>
                            </a:rPr>
                            <m:t>𝑖</m:t>
                          </m:r>
                        </m:sub>
                      </m:sSub>
                      <m:r>
                        <a:rPr lang="en-US" altLang="zh-TW" b="0" i="1" smtClean="0">
                          <a:latin typeface="Cambria Math"/>
                        </a:rPr>
                        <m:t>=</m:t>
                      </m:r>
                      <m:f>
                        <m:fPr>
                          <m:ctrlPr>
                            <a:rPr lang="en-US" altLang="zh-TW" i="1" smtClean="0">
                              <a:latin typeface="Cambria Math" panose="02040503050406030204" pitchFamily="18" charset="0"/>
                            </a:rPr>
                          </m:ctrlPr>
                        </m:fPr>
                        <m:num>
                          <m:nary>
                            <m:naryPr>
                              <m:chr m:val="∑"/>
                              <m:supHide m:val="on"/>
                              <m:ctrlPr>
                                <a:rPr lang="en-US" altLang="zh-TW" i="1">
                                  <a:latin typeface="Cambria Math" panose="02040503050406030204" pitchFamily="18" charset="0"/>
                                </a:rPr>
                              </m:ctrlPr>
                            </m:naryPr>
                            <m:sub>
                              <m:d>
                                <m:dPr>
                                  <m:begChr m:val="{"/>
                                  <m:endChr m:val="}"/>
                                  <m:ctrlPr>
                                    <a:rPr lang="en-US" altLang="zh-TW" i="1">
                                      <a:latin typeface="Cambria Math" panose="02040503050406030204" pitchFamily="18" charset="0"/>
                                    </a:rPr>
                                  </m:ctrlPr>
                                </m:dPr>
                                <m:e>
                                  <m:r>
                                    <a:rPr lang="en-US" altLang="zh-TW" i="1">
                                      <a:latin typeface="Cambria Math"/>
                                    </a:rPr>
                                    <m:t>𝑖</m:t>
                                  </m:r>
                                  <m:r>
                                    <a:rPr lang="en-US" altLang="zh-TW" i="1">
                                      <a:latin typeface="Cambria Math"/>
                                    </a:rPr>
                                    <m:t>,</m:t>
                                  </m:r>
                                  <m:r>
                                    <a:rPr lang="en-US" altLang="zh-TW" i="1">
                                      <a:latin typeface="Cambria Math"/>
                                    </a:rPr>
                                    <m:t>𝑗</m:t>
                                  </m:r>
                                </m:e>
                              </m:d>
                              <m:r>
                                <m:rPr>
                                  <m:brk m:alnAt="7"/>
                                </m:rPr>
                                <a:rPr lang="en-US" altLang="zh-TW" i="1">
                                  <a:latin typeface="Cambria Math"/>
                                  <a:ea typeface="Cambria Math"/>
                                </a:rPr>
                                <m:t>∈</m:t>
                              </m:r>
                              <m:r>
                                <m:rPr>
                                  <m:nor/>
                                  <m:brk m:alnAt="7"/>
                                </m:rPr>
                                <a:rPr lang="en-US" altLang="zh-TW">
                                  <a:latin typeface="Cambria Math"/>
                                  <a:ea typeface="Cambria Math"/>
                                </a:rPr>
                                <m:t>E</m:t>
                              </m:r>
                              <m:r>
                                <m:rPr>
                                  <m:nor/>
                                </m:rPr>
                                <a:rPr lang="en-US" altLang="zh-TW">
                                  <a:latin typeface="Cambria Math"/>
                                  <a:ea typeface="Cambria Math"/>
                                </a:rPr>
                                <m:t>dges</m:t>
                              </m:r>
                            </m:sub>
                            <m:sup/>
                            <m:e>
                              <m:sSub>
                                <m:sSubPr>
                                  <m:ctrlPr>
                                    <a:rPr lang="en-US" altLang="zh-TW" i="1">
                                      <a:latin typeface="Cambria Math" panose="02040503050406030204" pitchFamily="18" charset="0"/>
                                    </a:rPr>
                                  </m:ctrlPr>
                                </m:sSubPr>
                                <m:e>
                                  <m:r>
                                    <a:rPr lang="en-US" altLang="zh-TW" b="0" i="1" smtClean="0">
                                      <a:latin typeface="Cambria Math"/>
                                    </a:rPr>
                                    <m:t>𝑤</m:t>
                                  </m:r>
                                </m:e>
                                <m:sub>
                                  <m:r>
                                    <a:rPr lang="en-US" altLang="zh-TW" i="1">
                                      <a:latin typeface="Cambria Math"/>
                                    </a:rPr>
                                    <m:t>𝑖𝑗</m:t>
                                  </m:r>
                                </m:sub>
                              </m:sSub>
                              <m:sSub>
                                <m:sSubPr>
                                  <m:ctrlPr>
                                    <a:rPr lang="en-US" altLang="zh-TW" i="1">
                                      <a:latin typeface="Cambria Math" panose="02040503050406030204" pitchFamily="18" charset="0"/>
                                    </a:rPr>
                                  </m:ctrlPr>
                                </m:sSubPr>
                                <m:e>
                                  <m:r>
                                    <a:rPr lang="en-US" altLang="zh-TW" b="0" i="1" smtClean="0">
                                      <a:latin typeface="Cambria Math"/>
                                    </a:rPr>
                                    <m:t>𝑣</m:t>
                                  </m:r>
                                </m:e>
                                <m:sub>
                                  <m:r>
                                    <a:rPr lang="en-US" altLang="zh-TW" i="1">
                                      <a:latin typeface="Cambria Math"/>
                                    </a:rPr>
                                    <m:t>𝑗</m:t>
                                  </m:r>
                                </m:sub>
                              </m:sSub>
                            </m:e>
                          </m:nary>
                        </m:num>
                        <m:den>
                          <m:nary>
                            <m:naryPr>
                              <m:chr m:val="∑"/>
                              <m:supHide m:val="on"/>
                              <m:ctrlPr>
                                <a:rPr lang="en-US" altLang="zh-TW" i="1">
                                  <a:latin typeface="Cambria Math" panose="02040503050406030204" pitchFamily="18" charset="0"/>
                                </a:rPr>
                              </m:ctrlPr>
                            </m:naryPr>
                            <m:sub>
                              <m:d>
                                <m:dPr>
                                  <m:begChr m:val="{"/>
                                  <m:endChr m:val="}"/>
                                  <m:ctrlPr>
                                    <a:rPr lang="en-US" altLang="zh-TW" i="1">
                                      <a:latin typeface="Cambria Math" panose="02040503050406030204" pitchFamily="18" charset="0"/>
                                    </a:rPr>
                                  </m:ctrlPr>
                                </m:dPr>
                                <m:e>
                                  <m:r>
                                    <a:rPr lang="en-US" altLang="zh-TW" i="1">
                                      <a:latin typeface="Cambria Math"/>
                                    </a:rPr>
                                    <m:t>𝑖</m:t>
                                  </m:r>
                                  <m:r>
                                    <a:rPr lang="en-US" altLang="zh-TW" i="1">
                                      <a:latin typeface="Cambria Math"/>
                                    </a:rPr>
                                    <m:t>,</m:t>
                                  </m:r>
                                  <m:r>
                                    <a:rPr lang="en-US" altLang="zh-TW" i="1">
                                      <a:latin typeface="Cambria Math"/>
                                    </a:rPr>
                                    <m:t>𝑗</m:t>
                                  </m:r>
                                </m:e>
                              </m:d>
                              <m:r>
                                <m:rPr>
                                  <m:brk m:alnAt="7"/>
                                </m:rPr>
                                <a:rPr lang="en-US" altLang="zh-TW" i="1">
                                  <a:latin typeface="Cambria Math"/>
                                  <a:ea typeface="Cambria Math"/>
                                </a:rPr>
                                <m:t>∈</m:t>
                              </m:r>
                              <m:r>
                                <m:rPr>
                                  <m:nor/>
                                  <m:brk m:alnAt="7"/>
                                </m:rPr>
                                <a:rPr lang="en-US" altLang="zh-TW">
                                  <a:latin typeface="Cambria Math"/>
                                  <a:ea typeface="Cambria Math"/>
                                </a:rPr>
                                <m:t>E</m:t>
                              </m:r>
                              <m:r>
                                <m:rPr>
                                  <m:nor/>
                                </m:rPr>
                                <a:rPr lang="en-US" altLang="zh-TW">
                                  <a:latin typeface="Cambria Math"/>
                                  <a:ea typeface="Cambria Math"/>
                                </a:rPr>
                                <m:t>dges</m:t>
                              </m:r>
                            </m:sub>
                            <m:sup/>
                            <m:e>
                              <m:sSub>
                                <m:sSubPr>
                                  <m:ctrlPr>
                                    <a:rPr lang="en-US" altLang="zh-TW" i="1">
                                      <a:latin typeface="Cambria Math" panose="02040503050406030204" pitchFamily="18" charset="0"/>
                                    </a:rPr>
                                  </m:ctrlPr>
                                </m:sSubPr>
                                <m:e>
                                  <m:r>
                                    <a:rPr lang="en-US" altLang="zh-TW" b="0" i="1" smtClean="0">
                                      <a:latin typeface="Cambria Math"/>
                                    </a:rPr>
                                    <m:t>𝑤</m:t>
                                  </m:r>
                                </m:e>
                                <m:sub>
                                  <m:r>
                                    <a:rPr lang="en-US" altLang="zh-TW" i="1">
                                      <a:latin typeface="Cambria Math"/>
                                    </a:rPr>
                                    <m:t>𝑖𝑗</m:t>
                                  </m:r>
                                </m:sub>
                              </m:sSub>
                            </m:e>
                          </m:nary>
                        </m:den>
                      </m:f>
                      <m:r>
                        <a:rPr lang="en-US" altLang="zh-TW" b="0" i="1" smtClean="0">
                          <a:latin typeface="Cambria Math"/>
                        </a:rPr>
                        <m:t>=</m:t>
                      </m:r>
                      <m:f>
                        <m:fPr>
                          <m:ctrlPr>
                            <a:rPr lang="en-US" altLang="zh-TW" i="1">
                              <a:latin typeface="Cambria Math" panose="02040503050406030204" pitchFamily="18" charset="0"/>
                            </a:rPr>
                          </m:ctrlPr>
                        </m:fPr>
                        <m:num>
                          <m:nary>
                            <m:naryPr>
                              <m:chr m:val="∑"/>
                              <m:supHide m:val="on"/>
                              <m:ctrlPr>
                                <a:rPr lang="en-US" altLang="zh-TW" i="1">
                                  <a:latin typeface="Cambria Math" panose="02040503050406030204" pitchFamily="18" charset="0"/>
                                </a:rPr>
                              </m:ctrlPr>
                            </m:naryPr>
                            <m:sub>
                              <m:d>
                                <m:dPr>
                                  <m:begChr m:val="{"/>
                                  <m:endChr m:val="}"/>
                                  <m:ctrlPr>
                                    <a:rPr lang="en-US" altLang="zh-TW" i="1">
                                      <a:latin typeface="Cambria Math" panose="02040503050406030204" pitchFamily="18" charset="0"/>
                                    </a:rPr>
                                  </m:ctrlPr>
                                </m:dPr>
                                <m:e>
                                  <m:r>
                                    <a:rPr lang="en-US" altLang="zh-TW" i="1">
                                      <a:latin typeface="Cambria Math"/>
                                    </a:rPr>
                                    <m:t>𝑖</m:t>
                                  </m:r>
                                  <m:r>
                                    <a:rPr lang="en-US" altLang="zh-TW" i="1">
                                      <a:latin typeface="Cambria Math"/>
                                    </a:rPr>
                                    <m:t>,</m:t>
                                  </m:r>
                                  <m:r>
                                    <a:rPr lang="en-US" altLang="zh-TW" i="1">
                                      <a:latin typeface="Cambria Math"/>
                                    </a:rPr>
                                    <m:t>𝑗</m:t>
                                  </m:r>
                                </m:e>
                              </m:d>
                              <m:r>
                                <m:rPr>
                                  <m:brk m:alnAt="7"/>
                                </m:rPr>
                                <a:rPr lang="en-US" altLang="zh-TW" i="1">
                                  <a:latin typeface="Cambria Math"/>
                                  <a:ea typeface="Cambria Math"/>
                                </a:rPr>
                                <m:t>∈</m:t>
                              </m:r>
                              <m:r>
                                <m:rPr>
                                  <m:nor/>
                                  <m:brk m:alnAt="7"/>
                                </m:rPr>
                                <a:rPr lang="en-US" altLang="zh-TW">
                                  <a:latin typeface="Cambria Math"/>
                                  <a:ea typeface="Cambria Math"/>
                                </a:rPr>
                                <m:t>E</m:t>
                              </m:r>
                              <m:r>
                                <m:rPr>
                                  <m:nor/>
                                </m:rPr>
                                <a:rPr lang="en-US" altLang="zh-TW">
                                  <a:latin typeface="Cambria Math"/>
                                  <a:ea typeface="Cambria Math"/>
                                </a:rPr>
                                <m:t>dges</m:t>
                              </m:r>
                            </m:sub>
                            <m:sup/>
                            <m:e>
                              <m:sSub>
                                <m:sSubPr>
                                  <m:ctrlPr>
                                    <a:rPr lang="en-US" altLang="zh-TW" i="1">
                                      <a:latin typeface="Cambria Math" panose="02040503050406030204" pitchFamily="18" charset="0"/>
                                    </a:rPr>
                                  </m:ctrlPr>
                                </m:sSubPr>
                                <m:e>
                                  <m:r>
                                    <a:rPr lang="en-US" altLang="zh-TW" i="1">
                                      <a:latin typeface="Cambria Math"/>
                                    </a:rPr>
                                    <m:t>𝑤</m:t>
                                  </m:r>
                                </m:e>
                                <m:sub>
                                  <m:r>
                                    <a:rPr lang="en-US" altLang="zh-TW" i="1">
                                      <a:latin typeface="Cambria Math"/>
                                    </a:rPr>
                                    <m:t>𝑖𝑗</m:t>
                                  </m:r>
                                </m:sub>
                              </m:sSub>
                              <m:sSub>
                                <m:sSubPr>
                                  <m:ctrlPr>
                                    <a:rPr lang="en-US" altLang="zh-TW" i="1">
                                      <a:latin typeface="Cambria Math" panose="02040503050406030204" pitchFamily="18" charset="0"/>
                                    </a:rPr>
                                  </m:ctrlPr>
                                </m:sSubPr>
                                <m:e>
                                  <m:r>
                                    <a:rPr lang="en-US" altLang="zh-TW" i="1">
                                      <a:latin typeface="Cambria Math"/>
                                    </a:rPr>
                                    <m:t>𝑣</m:t>
                                  </m:r>
                                </m:e>
                                <m:sub>
                                  <m:r>
                                    <a:rPr lang="en-US" altLang="zh-TW" i="1">
                                      <a:latin typeface="Cambria Math"/>
                                    </a:rPr>
                                    <m:t>𝑗</m:t>
                                  </m:r>
                                </m:sub>
                              </m:sSub>
                            </m:e>
                          </m:nary>
                        </m:num>
                        <m:den>
                          <m:sSub>
                            <m:sSubPr>
                              <m:ctrlPr>
                                <a:rPr lang="en-US" altLang="zh-TW" i="1">
                                  <a:latin typeface="Cambria Math" panose="02040503050406030204" pitchFamily="18" charset="0"/>
                                </a:rPr>
                              </m:ctrlPr>
                            </m:sSubPr>
                            <m:e>
                              <m:r>
                                <a:rPr lang="en-US" altLang="zh-TW" b="0" i="1" smtClean="0">
                                  <a:latin typeface="Cambria Math"/>
                                </a:rPr>
                                <m:t>𝑊</m:t>
                              </m:r>
                            </m:e>
                            <m:sub>
                              <m:r>
                                <a:rPr lang="en-US" altLang="zh-TW" i="1">
                                  <a:latin typeface="Cambria Math"/>
                                </a:rPr>
                                <m:t>𝑖</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019626" y="4813757"/>
                <a:ext cx="5920147" cy="1101007"/>
              </a:xfrm>
              <a:prstGeom prst="rect">
                <a:avLst/>
              </a:prstGeom>
              <a:blipFill rotWithShape="1">
                <a:blip r:embed="rId6"/>
                <a:stretch>
                  <a:fillRect/>
                </a:stretch>
              </a:blipFill>
            </p:spPr>
            <p:txBody>
              <a:bodyPr/>
              <a:lstStyle/>
              <a:p>
                <a:r>
                  <a:rPr lang="zh-TW" altLang="en-US">
                    <a:noFill/>
                  </a:rPr>
                  <a:t> </a:t>
                </a:r>
              </a:p>
            </p:txBody>
          </p:sp>
        </mc:Fallback>
      </mc:AlternateContent>
      <p:sp>
        <p:nvSpPr>
          <p:cNvPr id="8" name="標題 1"/>
          <p:cNvSpPr>
            <a:spLocks noGrp="1"/>
          </p:cNvSpPr>
          <p:nvPr>
            <p:ph type="title"/>
          </p:nvPr>
        </p:nvSpPr>
        <p:spPr>
          <a:xfrm>
            <a:off x="1447800" y="609600"/>
            <a:ext cx="7315200" cy="685800"/>
          </a:xfrm>
        </p:spPr>
        <p:txBody>
          <a:bodyPr/>
          <a:lstStyle/>
          <a:p>
            <a:pPr eaLnBrk="1" hangingPunct="1">
              <a:defRPr/>
            </a:pPr>
            <a:r>
              <a:rPr lang="en-US" altLang="zh-TW" sz="4000" dirty="0" smtClean="0"/>
              <a:t>Parameterization –Linear method implementation using iteration</a:t>
            </a:r>
            <a:endParaRPr lang="zh-TW" altLang="en-US" sz="4000" dirty="0" smtClean="0"/>
          </a:p>
        </p:txBody>
      </p:sp>
      <p:sp>
        <p:nvSpPr>
          <p:cNvPr id="10" name="向右箭號 9"/>
          <p:cNvSpPr/>
          <p:nvPr/>
        </p:nvSpPr>
        <p:spPr bwMode="auto">
          <a:xfrm>
            <a:off x="1544512" y="6148923"/>
            <a:ext cx="432048" cy="322548"/>
          </a:xfrm>
          <a:prstGeom prst="rightArrow">
            <a:avLst/>
          </a:pr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a typeface="新細明體" pitchFamily="18" charset="-120"/>
            </a:endParaRPr>
          </a:p>
        </p:txBody>
      </p:sp>
      <mc:AlternateContent xmlns:mc="http://schemas.openxmlformats.org/markup-compatibility/2006" xmlns:a14="http://schemas.microsoft.com/office/drawing/2010/main">
        <mc:Choice Requires="a14">
          <p:sp>
            <p:nvSpPr>
              <p:cNvPr id="3" name="文字方塊 2"/>
              <p:cNvSpPr txBox="1"/>
              <p:nvPr/>
            </p:nvSpPr>
            <p:spPr>
              <a:xfrm>
                <a:off x="2123728" y="5890050"/>
                <a:ext cx="3762056" cy="840295"/>
              </a:xfrm>
              <a:prstGeom prst="rect">
                <a:avLst/>
              </a:prstGeom>
              <a:noFill/>
              <a:ln w="19050">
                <a:solidFill>
                  <a:srgbClr val="FF0000"/>
                </a:solidFill>
              </a:ln>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a:rPr>
                            <m:t>𝑊</m:t>
                          </m:r>
                        </m:e>
                        <m:sub>
                          <m:r>
                            <a:rPr lang="en-US" altLang="zh-TW" b="0" i="1" smtClean="0">
                              <a:latin typeface="Cambria Math"/>
                            </a:rPr>
                            <m:t>𝑖</m:t>
                          </m:r>
                        </m:sub>
                      </m:sSub>
                      <m:sSub>
                        <m:sSubPr>
                          <m:ctrlPr>
                            <a:rPr lang="en-US" altLang="zh-TW" b="0" i="1" smtClean="0">
                              <a:latin typeface="Cambria Math" panose="02040503050406030204" pitchFamily="18" charset="0"/>
                            </a:rPr>
                          </m:ctrlPr>
                        </m:sSubPr>
                        <m:e>
                          <m:r>
                            <a:rPr lang="en-US" altLang="zh-TW" b="0" i="1" smtClean="0">
                              <a:latin typeface="Cambria Math"/>
                            </a:rPr>
                            <m:t>𝑣</m:t>
                          </m:r>
                        </m:e>
                        <m:sub>
                          <m:r>
                            <a:rPr lang="en-US" altLang="zh-TW" b="0" i="1" smtClean="0">
                              <a:latin typeface="Cambria Math"/>
                            </a:rPr>
                            <m:t>𝑖</m:t>
                          </m:r>
                        </m:sub>
                      </m:sSub>
                      <m:r>
                        <a:rPr lang="en-US" altLang="zh-TW" b="0" i="1" smtClean="0">
                          <a:latin typeface="Cambria Math"/>
                        </a:rPr>
                        <m:t>=</m:t>
                      </m:r>
                      <m:nary>
                        <m:naryPr>
                          <m:chr m:val="∑"/>
                          <m:limLoc m:val="subSup"/>
                          <m:supHide m:val="on"/>
                          <m:ctrlPr>
                            <a:rPr lang="en-US" altLang="zh-TW" b="0" i="1" smtClean="0">
                              <a:latin typeface="Cambria Math" panose="02040503050406030204" pitchFamily="18" charset="0"/>
                            </a:rPr>
                          </m:ctrlPr>
                        </m:naryPr>
                        <m:sub>
                          <m:d>
                            <m:dPr>
                              <m:begChr m:val="{"/>
                              <m:endChr m:val="}"/>
                              <m:ctrlPr>
                                <a:rPr lang="en-US" altLang="zh-TW" b="0" i="1" smtClean="0">
                                  <a:latin typeface="Cambria Math" panose="02040503050406030204" pitchFamily="18" charset="0"/>
                                </a:rPr>
                              </m:ctrlPr>
                            </m:dPr>
                            <m:e>
                              <m:r>
                                <a:rPr lang="en-US" altLang="zh-TW" b="0" i="1" smtClean="0">
                                  <a:latin typeface="Cambria Math"/>
                                </a:rPr>
                                <m:t>𝑖</m:t>
                              </m:r>
                              <m:r>
                                <a:rPr lang="en-US" altLang="zh-TW" b="0" i="1" smtClean="0">
                                  <a:latin typeface="Cambria Math"/>
                                </a:rPr>
                                <m:t>,</m:t>
                              </m:r>
                              <m:r>
                                <a:rPr lang="en-US" altLang="zh-TW" b="0" i="1" smtClean="0">
                                  <a:latin typeface="Cambria Math"/>
                                </a:rPr>
                                <m:t>𝑗</m:t>
                              </m:r>
                            </m:e>
                          </m:d>
                          <m:r>
                            <m:rPr>
                              <m:brk m:alnAt="9"/>
                            </m:rPr>
                            <a:rPr lang="en-US" altLang="zh-TW" b="0" i="1" smtClean="0">
                              <a:latin typeface="Cambria Math"/>
                              <a:ea typeface="Cambria Math"/>
                            </a:rPr>
                            <m:t>∈</m:t>
                          </m:r>
                          <m:r>
                            <m:rPr>
                              <m:nor/>
                              <m:brk m:alnAt="9"/>
                            </m:rPr>
                            <a:rPr lang="en-US" altLang="zh-TW" b="0" i="0" smtClean="0">
                              <a:latin typeface="Cambria Math"/>
                              <a:ea typeface="Cambria Math"/>
                            </a:rPr>
                            <m:t>E</m:t>
                          </m:r>
                          <m:r>
                            <m:rPr>
                              <m:nor/>
                            </m:rPr>
                            <a:rPr lang="en-US" altLang="zh-TW" b="0" i="0" smtClean="0">
                              <a:latin typeface="Cambria Math"/>
                              <a:ea typeface="Cambria Math"/>
                            </a:rPr>
                            <m:t>dges</m:t>
                          </m:r>
                        </m:sub>
                        <m:sup/>
                        <m:e>
                          <m:sSub>
                            <m:sSubPr>
                              <m:ctrlPr>
                                <a:rPr lang="en-US" altLang="zh-TW" b="0" i="1" smtClean="0">
                                  <a:latin typeface="Cambria Math" panose="02040503050406030204" pitchFamily="18" charset="0"/>
                                </a:rPr>
                              </m:ctrlPr>
                            </m:sSubPr>
                            <m:e>
                              <m:r>
                                <a:rPr lang="en-US" altLang="zh-TW" b="0" i="1" smtClean="0">
                                  <a:latin typeface="Cambria Math"/>
                                </a:rPr>
                                <m:t>𝑤</m:t>
                              </m:r>
                            </m:e>
                            <m:sub>
                              <m:r>
                                <a:rPr lang="en-US" altLang="zh-TW" b="0" i="1" smtClean="0">
                                  <a:latin typeface="Cambria Math"/>
                                </a:rPr>
                                <m:t>𝑖𝑗</m:t>
                              </m:r>
                            </m:sub>
                          </m:sSub>
                          <m:sSub>
                            <m:sSubPr>
                              <m:ctrlPr>
                                <a:rPr lang="en-US" altLang="zh-TW" b="0" i="1" smtClean="0">
                                  <a:latin typeface="Cambria Math" panose="02040503050406030204" pitchFamily="18" charset="0"/>
                                </a:rPr>
                              </m:ctrlPr>
                            </m:sSubPr>
                            <m:e>
                              <m:r>
                                <a:rPr lang="en-US" altLang="zh-TW" b="0" i="1" smtClean="0">
                                  <a:latin typeface="Cambria Math"/>
                                </a:rPr>
                                <m:t>𝑣</m:t>
                              </m:r>
                            </m:e>
                            <m:sub>
                              <m:r>
                                <a:rPr lang="en-US" altLang="zh-TW" b="0" i="1" smtClean="0">
                                  <a:latin typeface="Cambria Math"/>
                                </a:rPr>
                                <m:t>𝑗</m:t>
                              </m:r>
                            </m:sub>
                          </m:sSub>
                        </m:e>
                      </m:nary>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123728" y="5890050"/>
                <a:ext cx="3762056" cy="840295"/>
              </a:xfrm>
              <a:prstGeom prst="rect">
                <a:avLst/>
              </a:prstGeom>
              <a:blipFill rotWithShape="1">
                <a:blip r:embed="rId7"/>
                <a:stretch>
                  <a:fillRect/>
                </a:stretch>
              </a:blipFill>
              <a:ln w="19050">
                <a:solidFill>
                  <a:srgbClr val="FF0000"/>
                </a:solidFill>
              </a:ln>
            </p:spPr>
            <p:txBody>
              <a:bodyPr/>
              <a:lstStyle/>
              <a:p>
                <a:r>
                  <a:rPr lang="zh-TW" altLang="en-US">
                    <a:noFill/>
                  </a:rPr>
                  <a:t> </a:t>
                </a:r>
              </a:p>
            </p:txBody>
          </p:sp>
        </mc:Fallback>
      </mc:AlternateContent>
    </p:spTree>
    <p:extLst>
      <p:ext uri="{BB962C8B-B14F-4D97-AF65-F5344CB8AC3E}">
        <p14:creationId xmlns:p14="http://schemas.microsoft.com/office/powerpoint/2010/main" val="3628461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zh-TW" smtClean="0">
                <a:ea typeface="新細明體" pitchFamily="18" charset="-120"/>
              </a:rPr>
              <a:t>How Do We Use Textures?</a:t>
            </a:r>
          </a:p>
        </p:txBody>
      </p:sp>
      <p:sp>
        <p:nvSpPr>
          <p:cNvPr id="6147" name="Rectangle 3"/>
          <p:cNvSpPr>
            <a:spLocks noGrp="1" noChangeArrowheads="1"/>
          </p:cNvSpPr>
          <p:nvPr>
            <p:ph type="body" idx="1"/>
          </p:nvPr>
        </p:nvSpPr>
        <p:spPr/>
        <p:txBody>
          <a:bodyPr/>
          <a:lstStyle/>
          <a:p>
            <a:pPr marL="609600" indent="-609600" eaLnBrk="1" hangingPunct="1">
              <a:buFontTx/>
              <a:buAutoNum type="arabicPeriod"/>
            </a:pPr>
            <a:r>
              <a:rPr lang="en-US" altLang="zh-TW" smtClean="0">
                <a:ea typeface="新細明體" pitchFamily="18" charset="-120"/>
              </a:rPr>
              <a:t>Specify a texture from the input image.</a:t>
            </a:r>
          </a:p>
          <a:p>
            <a:pPr marL="609600" indent="-609600" eaLnBrk="1" hangingPunct="1">
              <a:buFontTx/>
              <a:buAutoNum type="arabicPeriod"/>
            </a:pPr>
            <a:r>
              <a:rPr lang="en-US" altLang="zh-TW" smtClean="0">
                <a:ea typeface="新細明體" pitchFamily="18" charset="-120"/>
              </a:rPr>
              <a:t>Indicate </a:t>
            </a:r>
            <a:r>
              <a:rPr lang="en-US" altLang="zh-TW" smtClean="0">
                <a:solidFill>
                  <a:srgbClr val="FF0000"/>
                </a:solidFill>
                <a:ea typeface="新細明體" pitchFamily="18" charset="-120"/>
              </a:rPr>
              <a:t>how</a:t>
            </a:r>
            <a:r>
              <a:rPr lang="en-US" altLang="zh-TW" smtClean="0">
                <a:ea typeface="新細明體" pitchFamily="18" charset="-120"/>
              </a:rPr>
              <a:t> the texture is to be applied to each pixel.</a:t>
            </a:r>
          </a:p>
          <a:p>
            <a:pPr marL="609600" indent="-609600" eaLnBrk="1" hangingPunct="1">
              <a:buClr>
                <a:schemeClr val="tx1"/>
              </a:buClr>
              <a:buFontTx/>
              <a:buAutoNum type="arabicPeriod"/>
            </a:pPr>
            <a:r>
              <a:rPr lang="en-US" altLang="zh-TW" smtClean="0">
                <a:solidFill>
                  <a:srgbClr val="FF0000"/>
                </a:solidFill>
                <a:ea typeface="新細明體" pitchFamily="18" charset="-120"/>
              </a:rPr>
              <a:t>Enable</a:t>
            </a:r>
            <a:r>
              <a:rPr lang="en-US" altLang="zh-TW" smtClean="0">
                <a:ea typeface="新細明體" pitchFamily="18" charset="-120"/>
              </a:rPr>
              <a:t> texture mapping.</a:t>
            </a:r>
          </a:p>
          <a:p>
            <a:pPr marL="609600" indent="-609600" eaLnBrk="1" hangingPunct="1">
              <a:buFontTx/>
              <a:buAutoNum type="arabicPeriod"/>
            </a:pPr>
            <a:r>
              <a:rPr lang="en-US" altLang="zh-TW" smtClean="0">
                <a:ea typeface="新細明體" pitchFamily="18" charset="-120"/>
              </a:rPr>
              <a:t>Draw the scene, supplying both texture and geometric coordinates.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內容版面配置區 2"/>
          <p:cNvSpPr>
            <a:spLocks noGrp="1"/>
          </p:cNvSpPr>
          <p:nvPr>
            <p:ph idx="1"/>
          </p:nvPr>
        </p:nvSpPr>
        <p:spPr/>
        <p:txBody>
          <a:bodyPr/>
          <a:lstStyle/>
          <a:p>
            <a:pPr eaLnBrk="1" hangingPunct="1"/>
            <a:r>
              <a:rPr lang="en-US" altLang="zh-TW" sz="2800" dirty="0" smtClean="0"/>
              <a:t>Compute the inner vertices by following equations iteratively until convergence</a:t>
            </a:r>
            <a:endParaRPr lang="zh-TW" altLang="en-US" sz="2800" dirty="0" smtClean="0"/>
          </a:p>
        </p:txBody>
      </p:sp>
      <p:graphicFrame>
        <p:nvGraphicFramePr>
          <p:cNvPr id="28676" name="物件 4"/>
          <p:cNvGraphicFramePr>
            <a:graphicFrameLocks noChangeAspect="1"/>
          </p:cNvGraphicFramePr>
          <p:nvPr>
            <p:extLst>
              <p:ext uri="{D42A27DB-BD31-4B8C-83A1-F6EECF244321}">
                <p14:modId xmlns:p14="http://schemas.microsoft.com/office/powerpoint/2010/main" val="579073365"/>
              </p:ext>
            </p:extLst>
          </p:nvPr>
        </p:nvGraphicFramePr>
        <p:xfrm>
          <a:off x="1347366" y="5402263"/>
          <a:ext cx="6176962" cy="449262"/>
        </p:xfrm>
        <a:graphic>
          <a:graphicData uri="http://schemas.openxmlformats.org/presentationml/2006/ole">
            <mc:AlternateContent xmlns:mc="http://schemas.openxmlformats.org/markup-compatibility/2006">
              <mc:Choice xmlns:v="urn:schemas-microsoft-com:vml" Requires="v">
                <p:oleObj spid="_x0000_s52241" name="方程式" r:id="rId4" imgW="3124080" imgH="228600" progId="Equation.3">
                  <p:embed/>
                </p:oleObj>
              </mc:Choice>
              <mc:Fallback>
                <p:oleObj name="方程式" r:id="rId4" imgW="3124080" imgH="228600" progId="Equation.3">
                  <p:embed/>
                  <p:pic>
                    <p:nvPicPr>
                      <p:cNvPr id="0" name=""/>
                      <p:cNvPicPr>
                        <a:picLocks noChangeAspect="1" noChangeArrowheads="1"/>
                      </p:cNvPicPr>
                      <p:nvPr/>
                    </p:nvPicPr>
                    <p:blipFill>
                      <a:blip r:embed="rId5"/>
                      <a:srcRect/>
                      <a:stretch>
                        <a:fillRect/>
                      </a:stretch>
                    </p:blipFill>
                    <p:spPr bwMode="auto">
                      <a:xfrm>
                        <a:off x="1347366" y="5402263"/>
                        <a:ext cx="6176962" cy="449262"/>
                      </a:xfrm>
                      <a:prstGeom prst="rect">
                        <a:avLst/>
                      </a:prstGeom>
                      <a:solidFill>
                        <a:schemeClr val="bg1"/>
                      </a:solidFill>
                      <a:ln>
                        <a:noFill/>
                      </a:ln>
                      <a:extLst/>
                    </p:spPr>
                  </p:pic>
                </p:oleObj>
              </mc:Fallback>
            </mc:AlternateContent>
          </a:graphicData>
        </a:graphic>
      </p:graphicFrame>
      <p:sp>
        <p:nvSpPr>
          <p:cNvPr id="15" name="標題 1"/>
          <p:cNvSpPr>
            <a:spLocks noGrp="1"/>
          </p:cNvSpPr>
          <p:nvPr>
            <p:ph type="title"/>
          </p:nvPr>
        </p:nvSpPr>
        <p:spPr>
          <a:xfrm>
            <a:off x="1447800" y="609600"/>
            <a:ext cx="7315200" cy="685800"/>
          </a:xfrm>
        </p:spPr>
        <p:txBody>
          <a:bodyPr/>
          <a:lstStyle/>
          <a:p>
            <a:pPr eaLnBrk="1" hangingPunct="1">
              <a:defRPr/>
            </a:pPr>
            <a:r>
              <a:rPr lang="en-US" altLang="zh-TW" dirty="0" smtClean="0"/>
              <a:t>Parameterization –Linear method implementation using iteration</a:t>
            </a:r>
            <a:endParaRPr lang="zh-TW" altLang="en-US" dirty="0" smtClean="0"/>
          </a:p>
        </p:txBody>
      </p:sp>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rcRect b="14211"/>
          <a:stretch>
            <a:fillRect/>
          </a:stretch>
        </p:blipFill>
        <p:spPr bwMode="auto">
          <a:xfrm>
            <a:off x="2192680" y="3078361"/>
            <a:ext cx="5114925"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文字方塊 7"/>
          <p:cNvSpPr txBox="1">
            <a:spLocks noChangeArrowheads="1"/>
          </p:cNvSpPr>
          <p:nvPr/>
        </p:nvSpPr>
        <p:spPr bwMode="auto">
          <a:xfrm>
            <a:off x="2624480" y="4940498"/>
            <a:ext cx="1944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r>
              <a:rPr lang="en-US" altLang="zh-TW"/>
              <a:t>3D polygon</a:t>
            </a:r>
            <a:endParaRPr lang="zh-TW" altLang="en-US"/>
          </a:p>
        </p:txBody>
      </p:sp>
      <p:sp>
        <p:nvSpPr>
          <p:cNvPr id="19" name="文字方塊 9"/>
          <p:cNvSpPr txBox="1">
            <a:spLocks noChangeArrowheads="1"/>
          </p:cNvSpPr>
          <p:nvPr/>
        </p:nvSpPr>
        <p:spPr bwMode="auto">
          <a:xfrm>
            <a:off x="5362917" y="4940498"/>
            <a:ext cx="194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r>
              <a:rPr lang="en-US" altLang="zh-TW"/>
              <a:t>2D plane</a:t>
            </a:r>
            <a:endParaRPr lang="zh-TW" altLang="en-US"/>
          </a:p>
        </p:txBody>
      </p:sp>
      <p:cxnSp>
        <p:nvCxnSpPr>
          <p:cNvPr id="20" name="直線單箭頭接點 10"/>
          <p:cNvCxnSpPr>
            <a:cxnSpLocks noChangeShapeType="1"/>
            <a:endCxn id="17" idx="3"/>
          </p:cNvCxnSpPr>
          <p:nvPr/>
        </p:nvCxnSpPr>
        <p:spPr bwMode="auto">
          <a:xfrm>
            <a:off x="5362917" y="4010223"/>
            <a:ext cx="1944688" cy="0"/>
          </a:xfrm>
          <a:prstGeom prst="straightConnector1">
            <a:avLst/>
          </a:prstGeom>
          <a:noFill/>
          <a:ln w="12700" cap="sq" algn="ctr">
            <a:solidFill>
              <a:schemeClr val="tx1"/>
            </a:solidFill>
            <a:miter lim="800000"/>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單箭頭接點 12"/>
          <p:cNvCxnSpPr>
            <a:cxnSpLocks noChangeShapeType="1"/>
          </p:cNvCxnSpPr>
          <p:nvPr/>
        </p:nvCxnSpPr>
        <p:spPr bwMode="auto">
          <a:xfrm flipH="1" flipV="1">
            <a:off x="6263030" y="3078361"/>
            <a:ext cx="73025" cy="1862137"/>
          </a:xfrm>
          <a:prstGeom prst="straightConnector1">
            <a:avLst/>
          </a:prstGeom>
          <a:noFill/>
          <a:ln w="12700" cap="sq" algn="ctr">
            <a:solidFill>
              <a:schemeClr val="tx1"/>
            </a:solidFill>
            <a:miter lim="800000"/>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文字方塊 13"/>
          <p:cNvSpPr txBox="1">
            <a:spLocks noChangeArrowheads="1"/>
          </p:cNvSpPr>
          <p:nvPr/>
        </p:nvSpPr>
        <p:spPr bwMode="auto">
          <a:xfrm>
            <a:off x="7236167" y="3797498"/>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sz="1800"/>
              <a:t>X</a:t>
            </a:r>
            <a:endParaRPr lang="zh-TW" altLang="en-US" sz="1800"/>
          </a:p>
        </p:txBody>
      </p:sp>
      <p:sp>
        <p:nvSpPr>
          <p:cNvPr id="23" name="文字方塊 15"/>
          <p:cNvSpPr txBox="1">
            <a:spLocks noChangeArrowheads="1"/>
          </p:cNvSpPr>
          <p:nvPr/>
        </p:nvSpPr>
        <p:spPr bwMode="auto">
          <a:xfrm>
            <a:off x="6228105" y="2852936"/>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sz="1800"/>
              <a:t>Y</a:t>
            </a:r>
            <a:endParaRPr lang="zh-TW" altLang="en-US" sz="1800"/>
          </a:p>
        </p:txBody>
      </p:sp>
      <p:graphicFrame>
        <p:nvGraphicFramePr>
          <p:cNvPr id="26" name="物件 4"/>
          <p:cNvGraphicFramePr>
            <a:graphicFrameLocks noChangeAspect="1"/>
          </p:cNvGraphicFramePr>
          <p:nvPr>
            <p:extLst>
              <p:ext uri="{D42A27DB-BD31-4B8C-83A1-F6EECF244321}">
                <p14:modId xmlns:p14="http://schemas.microsoft.com/office/powerpoint/2010/main" val="856271402"/>
              </p:ext>
            </p:extLst>
          </p:nvPr>
        </p:nvGraphicFramePr>
        <p:xfrm>
          <a:off x="1362075" y="5805488"/>
          <a:ext cx="5321300" cy="449262"/>
        </p:xfrm>
        <a:graphic>
          <a:graphicData uri="http://schemas.openxmlformats.org/presentationml/2006/ole">
            <mc:AlternateContent xmlns:mc="http://schemas.openxmlformats.org/markup-compatibility/2006">
              <mc:Choice xmlns:v="urn:schemas-microsoft-com:vml" Requires="v">
                <p:oleObj spid="_x0000_s52242" name="方程式" r:id="rId7" imgW="2692080" imgH="228600" progId="Equation.3">
                  <p:embed/>
                </p:oleObj>
              </mc:Choice>
              <mc:Fallback>
                <p:oleObj name="方程式" r:id="rId7" imgW="2692080" imgH="228600" progId="Equation.3">
                  <p:embed/>
                  <p:pic>
                    <p:nvPicPr>
                      <p:cNvPr id="0" name=""/>
                      <p:cNvPicPr>
                        <a:picLocks noChangeAspect="1" noChangeArrowheads="1"/>
                      </p:cNvPicPr>
                      <p:nvPr/>
                    </p:nvPicPr>
                    <p:blipFill>
                      <a:blip r:embed="rId8"/>
                      <a:srcRect/>
                      <a:stretch>
                        <a:fillRect/>
                      </a:stretch>
                    </p:blipFill>
                    <p:spPr bwMode="auto">
                      <a:xfrm>
                        <a:off x="1362075" y="5805488"/>
                        <a:ext cx="5321300" cy="449262"/>
                      </a:xfrm>
                      <a:prstGeom prst="rect">
                        <a:avLst/>
                      </a:prstGeom>
                      <a:solidFill>
                        <a:schemeClr val="bg1"/>
                      </a:solidFill>
                      <a:ln>
                        <a:noFill/>
                      </a:ln>
                      <a:extLst/>
                    </p:spPr>
                  </p:pic>
                </p:oleObj>
              </mc:Fallback>
            </mc:AlternateContent>
          </a:graphicData>
        </a:graphic>
      </p:graphicFrame>
      <p:graphicFrame>
        <p:nvGraphicFramePr>
          <p:cNvPr id="27" name="物件 4"/>
          <p:cNvGraphicFramePr>
            <a:graphicFrameLocks noChangeAspect="1"/>
          </p:cNvGraphicFramePr>
          <p:nvPr>
            <p:extLst>
              <p:ext uri="{D42A27DB-BD31-4B8C-83A1-F6EECF244321}">
                <p14:modId xmlns:p14="http://schemas.microsoft.com/office/powerpoint/2010/main" val="746210067"/>
              </p:ext>
            </p:extLst>
          </p:nvPr>
        </p:nvGraphicFramePr>
        <p:xfrm>
          <a:off x="1349772" y="6219825"/>
          <a:ext cx="6678612" cy="449263"/>
        </p:xfrm>
        <a:graphic>
          <a:graphicData uri="http://schemas.openxmlformats.org/presentationml/2006/ole">
            <mc:AlternateContent xmlns:mc="http://schemas.openxmlformats.org/markup-compatibility/2006">
              <mc:Choice xmlns:v="urn:schemas-microsoft-com:vml" Requires="v">
                <p:oleObj spid="_x0000_s52243" name="方程式" r:id="rId9" imgW="3377880" imgH="228600" progId="Equation.3">
                  <p:embed/>
                </p:oleObj>
              </mc:Choice>
              <mc:Fallback>
                <p:oleObj name="方程式" r:id="rId9" imgW="3377880" imgH="228600" progId="Equation.3">
                  <p:embed/>
                  <p:pic>
                    <p:nvPicPr>
                      <p:cNvPr id="0" name=""/>
                      <p:cNvPicPr>
                        <a:picLocks noChangeAspect="1" noChangeArrowheads="1"/>
                      </p:cNvPicPr>
                      <p:nvPr/>
                    </p:nvPicPr>
                    <p:blipFill>
                      <a:blip r:embed="rId10"/>
                      <a:srcRect/>
                      <a:stretch>
                        <a:fillRect/>
                      </a:stretch>
                    </p:blipFill>
                    <p:spPr bwMode="auto">
                      <a:xfrm>
                        <a:off x="1349772" y="6219825"/>
                        <a:ext cx="6678612" cy="449263"/>
                      </a:xfrm>
                      <a:prstGeom prst="rect">
                        <a:avLst/>
                      </a:prstGeom>
                      <a:solidFill>
                        <a:schemeClr val="bg1"/>
                      </a:solidFill>
                      <a:ln>
                        <a:noFill/>
                      </a:ln>
                      <a:extLst/>
                    </p:spPr>
                  </p:pic>
                </p:oleObj>
              </mc:Fallback>
            </mc:AlternateContent>
          </a:graphicData>
        </a:graphic>
      </p:graphicFrame>
    </p:spTree>
    <p:extLst>
      <p:ext uri="{BB962C8B-B14F-4D97-AF65-F5344CB8AC3E}">
        <p14:creationId xmlns:p14="http://schemas.microsoft.com/office/powerpoint/2010/main" val="5567266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1447800" y="609600"/>
            <a:ext cx="7315200" cy="685800"/>
          </a:xfrm>
        </p:spPr>
        <p:txBody>
          <a:bodyPr/>
          <a:lstStyle/>
          <a:p>
            <a:pPr eaLnBrk="1" hangingPunct="1">
              <a:defRPr/>
            </a:pPr>
            <a:r>
              <a:rPr lang="en-US" altLang="zh-TW" dirty="0" smtClean="0"/>
              <a:t>Parameterization –Linear method implementation using iteration</a:t>
            </a:r>
            <a:endParaRPr lang="zh-TW" altLang="en-US" dirty="0" smtClean="0"/>
          </a:p>
        </p:txBody>
      </p:sp>
      <p:sp>
        <p:nvSpPr>
          <p:cNvPr id="1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317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5437"/>
          <a:stretch/>
        </p:blipFill>
        <p:spPr bwMode="auto">
          <a:xfrm>
            <a:off x="2386274" y="3706961"/>
            <a:ext cx="5110733" cy="226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1836" b="14211"/>
          <a:stretch/>
        </p:blipFill>
        <p:spPr bwMode="auto">
          <a:xfrm>
            <a:off x="2382082" y="1844824"/>
            <a:ext cx="5114925" cy="189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文字方塊 18"/>
          <p:cNvSpPr txBox="1"/>
          <p:nvPr/>
        </p:nvSpPr>
        <p:spPr>
          <a:xfrm>
            <a:off x="2555776" y="5967866"/>
            <a:ext cx="1944216" cy="461665"/>
          </a:xfrm>
          <a:prstGeom prst="rect">
            <a:avLst/>
          </a:prstGeom>
          <a:noFill/>
        </p:spPr>
        <p:txBody>
          <a:bodyPr wrap="square" rtlCol="0">
            <a:spAutoFit/>
          </a:bodyPr>
          <a:lstStyle/>
          <a:p>
            <a:pPr algn="ctr"/>
            <a:r>
              <a:rPr lang="en-US" altLang="zh-TW" dirty="0" smtClean="0"/>
              <a:t>1st iteration</a:t>
            </a:r>
            <a:endParaRPr lang="zh-TW" altLang="en-US" dirty="0"/>
          </a:p>
        </p:txBody>
      </p:sp>
      <p:sp>
        <p:nvSpPr>
          <p:cNvPr id="22" name="文字方塊 21"/>
          <p:cNvSpPr txBox="1"/>
          <p:nvPr/>
        </p:nvSpPr>
        <p:spPr>
          <a:xfrm>
            <a:off x="5562054" y="5967866"/>
            <a:ext cx="1944216" cy="461665"/>
          </a:xfrm>
          <a:prstGeom prst="rect">
            <a:avLst/>
          </a:prstGeom>
          <a:solidFill>
            <a:schemeClr val="bg1"/>
          </a:solidFill>
          <a:ln>
            <a:noFill/>
          </a:ln>
        </p:spPr>
        <p:txBody>
          <a:bodyPr wrap="square" rtlCol="0">
            <a:spAutoFit/>
          </a:bodyPr>
          <a:lstStyle/>
          <a:p>
            <a:pPr algn="ctr"/>
            <a:r>
              <a:rPr lang="en-US" altLang="zh-TW" dirty="0" smtClean="0"/>
              <a:t>2nd iteration</a:t>
            </a:r>
            <a:endParaRPr lang="zh-TW" altLang="en-US" dirty="0"/>
          </a:p>
        </p:txBody>
      </p:sp>
      <p:sp>
        <p:nvSpPr>
          <p:cNvPr id="23" name="文字方塊 7"/>
          <p:cNvSpPr txBox="1">
            <a:spLocks noChangeArrowheads="1"/>
          </p:cNvSpPr>
          <p:nvPr/>
        </p:nvSpPr>
        <p:spPr bwMode="auto">
          <a:xfrm>
            <a:off x="2771800" y="3486572"/>
            <a:ext cx="1944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r>
              <a:rPr lang="en-US" altLang="zh-TW" sz="1800"/>
              <a:t>3D polygon</a:t>
            </a:r>
            <a:endParaRPr lang="zh-TW" altLang="en-US" sz="1800"/>
          </a:p>
        </p:txBody>
      </p:sp>
      <p:sp>
        <p:nvSpPr>
          <p:cNvPr id="24" name="文字方塊 9"/>
          <p:cNvSpPr txBox="1">
            <a:spLocks noChangeArrowheads="1"/>
          </p:cNvSpPr>
          <p:nvPr/>
        </p:nvSpPr>
        <p:spPr bwMode="auto">
          <a:xfrm>
            <a:off x="5579640" y="3621296"/>
            <a:ext cx="1944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r>
              <a:rPr lang="en-US" altLang="zh-TW" sz="1800" dirty="0" smtClean="0"/>
              <a:t>initial state</a:t>
            </a:r>
            <a:endParaRPr lang="zh-TW" altLang="en-US" sz="1800" dirty="0"/>
          </a:p>
        </p:txBody>
      </p:sp>
    </p:spTree>
    <p:extLst>
      <p:ext uri="{BB962C8B-B14F-4D97-AF65-F5344CB8AC3E}">
        <p14:creationId xmlns:p14="http://schemas.microsoft.com/office/powerpoint/2010/main" val="1272875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717032"/>
            <a:ext cx="31527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3" name="Rectangle 5"/>
          <p:cNvSpPr>
            <a:spLocks noGrp="1" noChangeArrowheads="1"/>
          </p:cNvSpPr>
          <p:nvPr>
            <p:ph type="body" idx="1"/>
          </p:nvPr>
        </p:nvSpPr>
        <p:spPr>
          <a:xfrm>
            <a:off x="1752600" y="1638300"/>
            <a:ext cx="6629400" cy="1693863"/>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eaLnBrk="1" hangingPunct="1">
              <a:defRPr/>
            </a:pPr>
            <a:r>
              <a:rPr lang="en-US" altLang="zh-TW" sz="2800" dirty="0" smtClean="0"/>
              <a:t>W. T. </a:t>
            </a:r>
            <a:r>
              <a:rPr lang="en-US" altLang="zh-TW" sz="2800" dirty="0" err="1" smtClean="0"/>
              <a:t>Tutte</a:t>
            </a:r>
            <a:r>
              <a:rPr lang="en-US" altLang="zh-TW" sz="2800" dirty="0" smtClean="0"/>
              <a:t> [1960] </a:t>
            </a:r>
            <a:r>
              <a:rPr lang="en-US" altLang="zh-TW" sz="2800" dirty="0" smtClean="0">
                <a:effectLst>
                  <a:outerShdw blurRad="38100" dist="38100" dir="2700000" algn="tl">
                    <a:srgbClr val="C0C0C0"/>
                  </a:outerShdw>
                </a:effectLst>
              </a:rPr>
              <a:t>– </a:t>
            </a:r>
            <a:r>
              <a:rPr lang="en-US" altLang="zh-TW" sz="2800" dirty="0" err="1" smtClean="0">
                <a:effectLst>
                  <a:outerShdw blurRad="38100" dist="38100" dir="2700000" algn="tl">
                    <a:srgbClr val="C0C0C0"/>
                  </a:outerShdw>
                </a:effectLst>
              </a:rPr>
              <a:t>barycentric</a:t>
            </a:r>
            <a:r>
              <a:rPr lang="en-US" altLang="zh-TW" sz="2800" dirty="0" smtClean="0">
                <a:effectLst>
                  <a:outerShdw blurRad="38100" dist="38100" dir="2700000" algn="tl">
                    <a:srgbClr val="C0C0C0"/>
                  </a:outerShdw>
                </a:effectLst>
              </a:rPr>
              <a:t> map</a:t>
            </a:r>
          </a:p>
          <a:p>
            <a:pPr eaLnBrk="1" hangingPunct="1">
              <a:defRPr/>
            </a:pPr>
            <a:r>
              <a:rPr lang="en-US" altLang="zh-TW" sz="2800" dirty="0" smtClean="0"/>
              <a:t>M. Eck et al. [1995] </a:t>
            </a:r>
            <a:r>
              <a:rPr lang="en-US" altLang="zh-TW" sz="2800" dirty="0" smtClean="0">
                <a:effectLst>
                  <a:outerShdw blurRad="38100" dist="38100" dir="2700000" algn="tl">
                    <a:srgbClr val="C0C0C0"/>
                  </a:outerShdw>
                </a:effectLst>
              </a:rPr>
              <a:t>– harmonic map</a:t>
            </a:r>
          </a:p>
          <a:p>
            <a:pPr eaLnBrk="1" hangingPunct="1">
              <a:defRPr/>
            </a:pPr>
            <a:r>
              <a:rPr lang="en-US" altLang="zh-TW" sz="2800" dirty="0" smtClean="0"/>
              <a:t>M. S. Floater [2003] </a:t>
            </a:r>
            <a:r>
              <a:rPr lang="en-US" altLang="zh-TW" sz="2800" dirty="0" smtClean="0">
                <a:effectLst>
                  <a:outerShdw blurRad="38100" dist="38100" dir="2700000" algn="tl">
                    <a:srgbClr val="C0C0C0"/>
                  </a:outerShdw>
                </a:effectLst>
              </a:rPr>
              <a:t>– mean value coordinates</a:t>
            </a:r>
          </a:p>
        </p:txBody>
      </p:sp>
      <p:sp>
        <p:nvSpPr>
          <p:cNvPr id="11" name="標題 1"/>
          <p:cNvSpPr>
            <a:spLocks noGrp="1"/>
          </p:cNvSpPr>
          <p:nvPr>
            <p:ph type="title"/>
          </p:nvPr>
        </p:nvSpPr>
        <p:spPr>
          <a:xfrm>
            <a:off x="1447800" y="609600"/>
            <a:ext cx="7315200" cy="685800"/>
          </a:xfrm>
        </p:spPr>
        <p:txBody>
          <a:bodyPr/>
          <a:lstStyle/>
          <a:p>
            <a:pPr eaLnBrk="1" hangingPunct="1">
              <a:defRPr/>
            </a:pPr>
            <a:r>
              <a:rPr lang="en-US" altLang="zh-TW" sz="3600" dirty="0" smtClean="0"/>
              <a:t>Parameterization –Linear method implementation using iteration</a:t>
            </a:r>
            <a:endParaRPr lang="zh-TW" altLang="en-US" sz="3600" dirty="0" smtClean="0"/>
          </a:p>
        </p:txBody>
      </p:sp>
      <mc:AlternateContent xmlns:mc="http://schemas.openxmlformats.org/markup-compatibility/2006" xmlns:a14="http://schemas.microsoft.com/office/drawing/2010/main">
        <mc:Choice Requires="a14">
          <p:sp>
            <p:nvSpPr>
              <p:cNvPr id="4" name="文字方塊 3"/>
              <p:cNvSpPr txBox="1"/>
              <p:nvPr/>
            </p:nvSpPr>
            <p:spPr>
              <a:xfrm>
                <a:off x="4280500" y="3784170"/>
                <a:ext cx="479054" cy="39164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𝑗</m:t>
                          </m:r>
                          <m:r>
                            <a:rPr lang="en-US" altLang="zh-TW" sz="1800" b="0" i="1" smtClean="0">
                              <a:latin typeface="Cambria Math"/>
                            </a:rPr>
                            <m:t>+1</m:t>
                          </m:r>
                        </m:sub>
                      </m:sSub>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4280500" y="3784170"/>
                <a:ext cx="479054" cy="391646"/>
              </a:xfrm>
              <a:prstGeom prst="rect">
                <a:avLst/>
              </a:prstGeom>
              <a:blipFill rotWithShape="1">
                <a:blip r:embed="rId4"/>
                <a:stretch>
                  <a:fillRect r="-13924" b="-781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2552308" y="6304450"/>
                <a:ext cx="479054" cy="39164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𝑗</m:t>
                          </m:r>
                          <m:r>
                            <a:rPr lang="en-US" altLang="zh-TW" sz="1800" b="0" i="1" smtClean="0">
                              <a:latin typeface="Cambria Math"/>
                            </a:rPr>
                            <m:t>−1</m:t>
                          </m:r>
                        </m:sub>
                      </m:sSub>
                    </m:oMath>
                  </m:oMathPara>
                </a14:m>
                <a:endParaRPr lang="zh-TW" altLang="en-US" sz="18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2552308" y="6304450"/>
                <a:ext cx="479054" cy="391646"/>
              </a:xfrm>
              <a:prstGeom prst="rect">
                <a:avLst/>
              </a:prstGeom>
              <a:blipFill rotWithShape="1">
                <a:blip r:embed="rId5"/>
                <a:stretch>
                  <a:fillRect r="-14103" b="-781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4574174" y="5802066"/>
                <a:ext cx="329396" cy="39164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𝑗</m:t>
                          </m:r>
                        </m:sub>
                      </m:sSub>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4574174" y="5802066"/>
                <a:ext cx="329396" cy="391646"/>
              </a:xfrm>
              <a:prstGeom prst="rect">
                <a:avLst/>
              </a:prstGeom>
              <a:blipFill rotWithShape="1">
                <a:blip r:embed="rId6"/>
                <a:stretch>
                  <a:fillRect r="-7407" b="-781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3103370" y="4165696"/>
                <a:ext cx="329396"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𝑖</m:t>
                          </m:r>
                        </m:sub>
                      </m:sSub>
                    </m:oMath>
                  </m:oMathPara>
                </a14:m>
                <a:endParaRPr lang="zh-TW" altLang="en-US" sz="18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3103370" y="4165696"/>
                <a:ext cx="329396" cy="369332"/>
              </a:xfrm>
              <a:prstGeom prst="rect">
                <a:avLst/>
              </a:prstGeom>
              <a:blipFill rotWithShape="1">
                <a:blip r:embed="rId7"/>
                <a:stretch>
                  <a:fillRect r="-1852"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3488412" y="4432242"/>
                <a:ext cx="479054" cy="39164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𝛼</m:t>
                          </m:r>
                        </m:e>
                        <m:sub>
                          <m:r>
                            <a:rPr lang="en-US" altLang="zh-TW" sz="1800" b="0" i="1" smtClean="0">
                              <a:latin typeface="Cambria Math"/>
                            </a:rPr>
                            <m:t>𝑗</m:t>
                          </m:r>
                        </m:sub>
                      </m:sSub>
                    </m:oMath>
                  </m:oMathPara>
                </a14:m>
                <a:endParaRPr lang="zh-TW" altLang="en-US" sz="1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3488412" y="4432242"/>
                <a:ext cx="479054" cy="391646"/>
              </a:xfrm>
              <a:prstGeom prst="rect">
                <a:avLst/>
              </a:prstGeom>
              <a:blipFill rotWithShape="1">
                <a:blip r:embed="rId8"/>
                <a:stretch>
                  <a:fillRect b="-781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3128372" y="4813768"/>
                <a:ext cx="479054" cy="39164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𝛼</m:t>
                          </m:r>
                        </m:e>
                        <m:sub>
                          <m:r>
                            <a:rPr lang="en-US" altLang="zh-TW" sz="1800" b="0" i="1" smtClean="0">
                              <a:latin typeface="Cambria Math"/>
                            </a:rPr>
                            <m:t>𝑗</m:t>
                          </m:r>
                          <m:r>
                            <a:rPr lang="en-US" altLang="zh-TW" sz="1800" b="0" i="1" smtClean="0">
                              <a:latin typeface="Cambria Math"/>
                            </a:rPr>
                            <m:t>−1</m:t>
                          </m:r>
                        </m:sub>
                      </m:sSub>
                    </m:oMath>
                  </m:oMathPara>
                </a14:m>
                <a:endParaRPr lang="zh-TW" altLang="en-US" sz="18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3128372" y="4813768"/>
                <a:ext cx="479054" cy="391646"/>
              </a:xfrm>
              <a:prstGeom prst="rect">
                <a:avLst/>
              </a:prstGeom>
              <a:blipFill rotWithShape="1">
                <a:blip r:embed="rId9"/>
                <a:stretch>
                  <a:fillRect r="-18987" b="-781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2840340" y="5696780"/>
                <a:ext cx="479054" cy="39164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𝛾</m:t>
                          </m:r>
                        </m:e>
                        <m:sub>
                          <m:r>
                            <a:rPr lang="en-US" altLang="zh-TW" sz="1800" b="0" i="1" smtClean="0">
                              <a:latin typeface="Cambria Math"/>
                            </a:rPr>
                            <m:t>𝑗</m:t>
                          </m:r>
                          <m:r>
                            <a:rPr lang="en-US" altLang="zh-TW" sz="1800" b="0" i="1" smtClean="0">
                              <a:latin typeface="Cambria Math"/>
                            </a:rPr>
                            <m:t>−1</m:t>
                          </m:r>
                        </m:sub>
                      </m:sSub>
                    </m:oMath>
                  </m:oMathPara>
                </a14:m>
                <a:endParaRPr lang="zh-TW" altLang="en-US" sz="18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2840340" y="5696780"/>
                <a:ext cx="479054" cy="391646"/>
              </a:xfrm>
              <a:prstGeom prst="rect">
                <a:avLst/>
              </a:prstGeom>
              <a:blipFill rotWithShape="1">
                <a:blip r:embed="rId10"/>
                <a:stretch>
                  <a:fillRect r="-13924" b="-781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3992468" y="4288226"/>
                <a:ext cx="479054" cy="39164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𝛾</m:t>
                          </m:r>
                        </m:e>
                        <m:sub>
                          <m:r>
                            <a:rPr lang="en-US" altLang="zh-TW" sz="1800" b="0" i="1" smtClean="0">
                              <a:latin typeface="Cambria Math"/>
                            </a:rPr>
                            <m:t>𝑗</m:t>
                          </m:r>
                        </m:sub>
                      </m:sSub>
                    </m:oMath>
                  </m:oMathPara>
                </a14:m>
                <a:endParaRPr lang="zh-TW" altLang="en-US" sz="1800"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3992468" y="4288226"/>
                <a:ext cx="479054" cy="391646"/>
              </a:xfrm>
              <a:prstGeom prst="rect">
                <a:avLst/>
              </a:prstGeom>
              <a:blipFill rotWithShape="1">
                <a:blip r:embed="rId11"/>
                <a:stretch>
                  <a:fillRect b="-615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4975578" y="4077072"/>
                <a:ext cx="2376264" cy="424796"/>
              </a:xfrm>
              <a:prstGeom prst="rect">
                <a:avLst/>
              </a:prstGeom>
              <a:solidFill>
                <a:schemeClr val="bg1"/>
              </a:solidFill>
              <a:ln>
                <a:solidFill>
                  <a:srgbClr val="FF0000"/>
                </a:solidFill>
              </a:ln>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a:rPr>
                            <m:t>𝑤</m:t>
                          </m:r>
                        </m:e>
                        <m:sub>
                          <m:r>
                            <a:rPr lang="en-US" altLang="zh-TW" sz="2000" b="0" i="1" smtClean="0">
                              <a:latin typeface="Cambria Math"/>
                            </a:rPr>
                            <m:t>𝑖𝑗</m:t>
                          </m:r>
                        </m:sub>
                      </m:sSub>
                      <m:r>
                        <a:rPr lang="en-US" altLang="zh-TW" sz="2000" b="0" i="1" smtClean="0">
                          <a:latin typeface="Cambria Math"/>
                        </a:rPr>
                        <m:t>=1</m:t>
                      </m:r>
                    </m:oMath>
                  </m:oMathPara>
                </a14:m>
                <a:endParaRPr lang="zh-TW" altLang="en-US" sz="20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4975578" y="4077072"/>
                <a:ext cx="2376264" cy="424796"/>
              </a:xfrm>
              <a:prstGeom prst="rect">
                <a:avLst/>
              </a:prstGeom>
              <a:blipFill rotWithShape="1">
                <a:blip r:embed="rId12"/>
                <a:stretch>
                  <a:fillRect b="-8451"/>
                </a:stretch>
              </a:blipFill>
              <a:ln>
                <a:solidFill>
                  <a:srgbClr val="FF000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4975578" y="4624398"/>
                <a:ext cx="2664498" cy="424796"/>
              </a:xfrm>
              <a:prstGeom prst="rect">
                <a:avLst/>
              </a:prstGeom>
              <a:solidFill>
                <a:schemeClr val="bg1"/>
              </a:solidFill>
              <a:ln>
                <a:solidFill>
                  <a:srgbClr val="FF0000"/>
                </a:solidFill>
              </a:ln>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a:rPr>
                            <m:t>𝑤</m:t>
                          </m:r>
                        </m:e>
                        <m:sub>
                          <m:r>
                            <a:rPr lang="en-US" altLang="zh-TW" sz="2000" b="0" i="1" smtClean="0">
                              <a:latin typeface="Cambria Math"/>
                            </a:rPr>
                            <m:t>𝑖𝑗</m:t>
                          </m:r>
                        </m:sub>
                      </m:sSub>
                      <m:r>
                        <a:rPr lang="en-US" altLang="zh-TW" sz="2000" b="0" i="1" smtClean="0">
                          <a:latin typeface="Cambria Math"/>
                        </a:rPr>
                        <m:t>=</m:t>
                      </m:r>
                      <m:func>
                        <m:funcPr>
                          <m:ctrlPr>
                            <a:rPr lang="en-US" altLang="zh-TW" sz="2000" b="0" i="1" smtClean="0">
                              <a:latin typeface="Cambria Math" panose="02040503050406030204" pitchFamily="18" charset="0"/>
                            </a:rPr>
                          </m:ctrlPr>
                        </m:funcPr>
                        <m:fName>
                          <m:r>
                            <m:rPr>
                              <m:sty m:val="p"/>
                            </m:rPr>
                            <a:rPr lang="en-US" altLang="zh-TW" sz="2000" b="0" i="0" smtClean="0">
                              <a:latin typeface="Cambria Math"/>
                            </a:rPr>
                            <m:t>cot</m:t>
                          </m:r>
                        </m:fName>
                        <m:e>
                          <m:sSub>
                            <m:sSubPr>
                              <m:ctrlPr>
                                <a:rPr lang="en-US" altLang="zh-TW" sz="2000" b="0" i="1" smtClean="0">
                                  <a:latin typeface="Cambria Math" panose="02040503050406030204" pitchFamily="18" charset="0"/>
                                </a:rPr>
                              </m:ctrlPr>
                            </m:sSubPr>
                            <m:e>
                              <m:r>
                                <a:rPr lang="zh-TW" altLang="en-US" sz="2000" b="0" i="1" smtClean="0">
                                  <a:latin typeface="Cambria Math"/>
                                </a:rPr>
                                <m:t>𝛾</m:t>
                              </m:r>
                            </m:e>
                            <m:sub>
                              <m:r>
                                <a:rPr lang="en-US" altLang="zh-TW" sz="2000" b="0" i="1" smtClean="0">
                                  <a:latin typeface="Cambria Math"/>
                                </a:rPr>
                                <m:t>𝑗</m:t>
                              </m:r>
                              <m:r>
                                <a:rPr lang="en-US" altLang="zh-TW" sz="2000" b="0" i="1" smtClean="0">
                                  <a:latin typeface="Cambria Math"/>
                                </a:rPr>
                                <m:t>−1</m:t>
                              </m:r>
                            </m:sub>
                          </m:sSub>
                        </m:e>
                      </m:func>
                      <m:r>
                        <a:rPr lang="en-US" altLang="zh-TW" sz="2000" b="0" i="1" smtClean="0">
                          <a:latin typeface="Cambria Math"/>
                        </a:rPr>
                        <m:t>+</m:t>
                      </m:r>
                      <m:func>
                        <m:funcPr>
                          <m:ctrlPr>
                            <a:rPr lang="en-US" altLang="zh-TW" sz="2000" i="1">
                              <a:latin typeface="Cambria Math" panose="02040503050406030204" pitchFamily="18" charset="0"/>
                            </a:rPr>
                          </m:ctrlPr>
                        </m:funcPr>
                        <m:fName>
                          <m:r>
                            <m:rPr>
                              <m:sty m:val="p"/>
                            </m:rPr>
                            <a:rPr lang="en-US" altLang="zh-TW" sz="2000">
                              <a:latin typeface="Cambria Math"/>
                            </a:rPr>
                            <m:t>cot</m:t>
                          </m:r>
                        </m:fName>
                        <m:e>
                          <m:sSub>
                            <m:sSubPr>
                              <m:ctrlPr>
                                <a:rPr lang="en-US" altLang="zh-TW" sz="2000" i="1">
                                  <a:latin typeface="Cambria Math" panose="02040503050406030204" pitchFamily="18" charset="0"/>
                                </a:rPr>
                              </m:ctrlPr>
                            </m:sSubPr>
                            <m:e>
                              <m:r>
                                <a:rPr lang="zh-TW" altLang="en-US" sz="2000" i="1">
                                  <a:latin typeface="Cambria Math"/>
                                </a:rPr>
                                <m:t>𝛾</m:t>
                              </m:r>
                            </m:e>
                            <m:sub>
                              <m:r>
                                <a:rPr lang="en-US" altLang="zh-TW" sz="2000" i="1">
                                  <a:latin typeface="Cambria Math"/>
                                </a:rPr>
                                <m:t>𝑗</m:t>
                              </m:r>
                            </m:sub>
                          </m:sSub>
                        </m:e>
                      </m:func>
                    </m:oMath>
                  </m:oMathPara>
                </a14:m>
                <a:endParaRPr lang="zh-TW" altLang="en-US" sz="20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4975578" y="4624398"/>
                <a:ext cx="2664498" cy="424796"/>
              </a:xfrm>
              <a:prstGeom prst="rect">
                <a:avLst/>
              </a:prstGeom>
              <a:blipFill rotWithShape="1">
                <a:blip r:embed="rId13"/>
                <a:stretch>
                  <a:fillRect b="-8451"/>
                </a:stretch>
              </a:blipFill>
              <a:ln>
                <a:solidFill>
                  <a:srgbClr val="FF000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文字方塊 31"/>
              <p:cNvSpPr txBox="1"/>
              <p:nvPr/>
            </p:nvSpPr>
            <p:spPr>
              <a:xfrm>
                <a:off x="4975578" y="5156632"/>
                <a:ext cx="3960440" cy="845744"/>
              </a:xfrm>
              <a:prstGeom prst="rect">
                <a:avLst/>
              </a:prstGeom>
              <a:solidFill>
                <a:schemeClr val="bg1"/>
              </a:solidFill>
              <a:ln>
                <a:solidFill>
                  <a:srgbClr val="FF0000"/>
                </a:solidFill>
              </a:ln>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a:rPr>
                            <m:t>𝑤</m:t>
                          </m:r>
                        </m:e>
                        <m:sub>
                          <m:r>
                            <a:rPr lang="en-US" altLang="zh-TW" sz="2000" b="0" i="1" smtClean="0">
                              <a:latin typeface="Cambria Math"/>
                            </a:rPr>
                            <m:t>𝑖𝑗</m:t>
                          </m:r>
                        </m:sub>
                      </m:sSub>
                      <m:r>
                        <a:rPr lang="en-US" altLang="zh-TW" sz="2000" b="0" i="1" smtClean="0">
                          <a:latin typeface="Cambria Math"/>
                        </a:rPr>
                        <m:t>=</m:t>
                      </m:r>
                      <m:f>
                        <m:fPr>
                          <m:ctrlPr>
                            <a:rPr lang="en-US" altLang="zh-TW" sz="2000" b="0" i="1" smtClean="0">
                              <a:latin typeface="Cambria Math" panose="02040503050406030204" pitchFamily="18" charset="0"/>
                            </a:rPr>
                          </m:ctrlPr>
                        </m:fPr>
                        <m:num>
                          <m:func>
                            <m:funcPr>
                              <m:ctrlPr>
                                <a:rPr lang="en-US" altLang="zh-TW" sz="2000" b="0" i="1" smtClean="0">
                                  <a:latin typeface="Cambria Math" panose="02040503050406030204" pitchFamily="18" charset="0"/>
                                </a:rPr>
                              </m:ctrlPr>
                            </m:funcPr>
                            <m:fName>
                              <m:r>
                                <m:rPr>
                                  <m:sty m:val="p"/>
                                </m:rPr>
                                <a:rPr lang="en-US" altLang="zh-TW" sz="2000" b="0" i="0" smtClean="0">
                                  <a:latin typeface="Cambria Math"/>
                                </a:rPr>
                                <m:t>tan</m:t>
                              </m:r>
                            </m:fName>
                            <m:e>
                              <m:d>
                                <m:dPr>
                                  <m:ctrlPr>
                                    <a:rPr lang="en-US" altLang="zh-TW" sz="2000" b="0" i="1" smtClean="0">
                                      <a:latin typeface="Cambria Math" panose="02040503050406030204" pitchFamily="18" charset="0"/>
                                    </a:rPr>
                                  </m:ctrlPr>
                                </m:dPr>
                                <m:e>
                                  <m:sSub>
                                    <m:sSubPr>
                                      <m:ctrlPr>
                                        <a:rPr lang="en-US" altLang="zh-TW" sz="2000" b="0" i="1" smtClean="0">
                                          <a:latin typeface="Cambria Math" panose="02040503050406030204" pitchFamily="18" charset="0"/>
                                        </a:rPr>
                                      </m:ctrlPr>
                                    </m:sSubPr>
                                    <m:e>
                                      <m:r>
                                        <a:rPr lang="zh-TW" altLang="en-US" sz="2000" b="0" i="1" smtClean="0">
                                          <a:latin typeface="Cambria Math"/>
                                        </a:rPr>
                                        <m:t>𝛼</m:t>
                                      </m:r>
                                    </m:e>
                                    <m:sub>
                                      <m:r>
                                        <a:rPr lang="en-US" altLang="zh-TW" sz="2000" b="0" i="1" smtClean="0">
                                          <a:latin typeface="Cambria Math"/>
                                        </a:rPr>
                                        <m:t>𝑗</m:t>
                                      </m:r>
                                      <m:r>
                                        <a:rPr lang="en-US" altLang="zh-TW" sz="2000" b="0" i="1" smtClean="0">
                                          <a:latin typeface="Cambria Math"/>
                                        </a:rPr>
                                        <m:t>−1</m:t>
                                      </m:r>
                                    </m:sub>
                                  </m:sSub>
                                  <m:r>
                                    <a:rPr lang="en-US" altLang="zh-TW" sz="2000" b="0" i="1" smtClean="0">
                                      <a:latin typeface="Cambria Math"/>
                                    </a:rPr>
                                    <m:t>/2</m:t>
                                  </m:r>
                                </m:e>
                              </m:d>
                            </m:e>
                          </m:func>
                          <m:r>
                            <a:rPr lang="en-US" altLang="zh-TW" sz="2000" i="1">
                              <a:latin typeface="Cambria Math"/>
                            </a:rPr>
                            <m:t>+</m:t>
                          </m:r>
                          <m:func>
                            <m:funcPr>
                              <m:ctrlPr>
                                <a:rPr lang="en-US" altLang="zh-TW" sz="2000" i="1">
                                  <a:latin typeface="Cambria Math" panose="02040503050406030204" pitchFamily="18" charset="0"/>
                                </a:rPr>
                              </m:ctrlPr>
                            </m:funcPr>
                            <m:fName>
                              <m:r>
                                <m:rPr>
                                  <m:sty m:val="p"/>
                                </m:rPr>
                                <a:rPr lang="en-US" altLang="zh-TW" sz="2000">
                                  <a:latin typeface="Cambria Math"/>
                                </a:rPr>
                                <m:t>tan</m:t>
                              </m:r>
                            </m:fName>
                            <m:e>
                              <m:d>
                                <m:dPr>
                                  <m:ctrlPr>
                                    <a:rPr lang="en-US" altLang="zh-TW" sz="2000" i="1">
                                      <a:latin typeface="Cambria Math" panose="02040503050406030204" pitchFamily="18" charset="0"/>
                                    </a:rPr>
                                  </m:ctrlPr>
                                </m:dPr>
                                <m:e>
                                  <m:sSub>
                                    <m:sSubPr>
                                      <m:ctrlPr>
                                        <a:rPr lang="en-US" altLang="zh-TW" sz="2000" i="1">
                                          <a:latin typeface="Cambria Math" panose="02040503050406030204" pitchFamily="18" charset="0"/>
                                        </a:rPr>
                                      </m:ctrlPr>
                                    </m:sSubPr>
                                    <m:e>
                                      <m:r>
                                        <a:rPr lang="zh-TW" altLang="en-US" sz="2000" i="1">
                                          <a:latin typeface="Cambria Math"/>
                                        </a:rPr>
                                        <m:t>𝛼</m:t>
                                      </m:r>
                                    </m:e>
                                    <m:sub>
                                      <m:r>
                                        <a:rPr lang="en-US" altLang="zh-TW" sz="2000" i="1">
                                          <a:latin typeface="Cambria Math"/>
                                        </a:rPr>
                                        <m:t>𝑗</m:t>
                                      </m:r>
                                    </m:sub>
                                  </m:sSub>
                                  <m:r>
                                    <a:rPr lang="en-US" altLang="zh-TW" sz="2000" i="1">
                                      <a:latin typeface="Cambria Math"/>
                                    </a:rPr>
                                    <m:t>/2</m:t>
                                  </m:r>
                                </m:e>
                              </m:d>
                            </m:e>
                          </m:func>
                        </m:num>
                        <m:den>
                          <m:d>
                            <m:dPr>
                              <m:begChr m:val="‖"/>
                              <m:endChr m:val="‖"/>
                              <m:ctrlPr>
                                <a:rPr lang="en-US" altLang="zh-TW" sz="2000" b="0" i="1" smtClean="0">
                                  <a:latin typeface="Cambria Math" panose="02040503050406030204" pitchFamily="18" charset="0"/>
                                </a:rPr>
                              </m:ctrlPr>
                            </m:dPr>
                            <m:e>
                              <m:sSub>
                                <m:sSubPr>
                                  <m:ctrlPr>
                                    <a:rPr lang="en-US" altLang="zh-TW" sz="2000" b="0" i="1" smtClean="0">
                                      <a:latin typeface="Cambria Math" panose="02040503050406030204" pitchFamily="18" charset="0"/>
                                    </a:rPr>
                                  </m:ctrlPr>
                                </m:sSubPr>
                                <m:e>
                                  <m:r>
                                    <a:rPr lang="en-US" altLang="zh-TW" sz="2000" b="0" i="1" smtClean="0">
                                      <a:latin typeface="Cambria Math"/>
                                    </a:rPr>
                                    <m:t>𝑉</m:t>
                                  </m:r>
                                </m:e>
                                <m:sub>
                                  <m:r>
                                    <a:rPr lang="en-US" altLang="zh-TW" sz="2000" b="0" i="1" smtClean="0">
                                      <a:latin typeface="Cambria Math"/>
                                    </a:rPr>
                                    <m:t>𝑖</m:t>
                                  </m:r>
                                </m:sub>
                              </m:sSub>
                              <m:r>
                                <a:rPr lang="en-US" altLang="zh-TW" sz="2000" b="0" i="1" smtClean="0">
                                  <a:latin typeface="Cambria Math"/>
                                </a:rPr>
                                <m:t>−</m:t>
                              </m:r>
                              <m:sSub>
                                <m:sSubPr>
                                  <m:ctrlPr>
                                    <a:rPr lang="en-US" altLang="zh-TW" sz="2000" i="1">
                                      <a:latin typeface="Cambria Math" panose="02040503050406030204" pitchFamily="18" charset="0"/>
                                    </a:rPr>
                                  </m:ctrlPr>
                                </m:sSubPr>
                                <m:e>
                                  <m:r>
                                    <a:rPr lang="en-US" altLang="zh-TW" sz="2000" i="1">
                                      <a:latin typeface="Cambria Math"/>
                                    </a:rPr>
                                    <m:t>𝑉</m:t>
                                  </m:r>
                                </m:e>
                                <m:sub>
                                  <m:r>
                                    <a:rPr lang="en-US" altLang="zh-TW" sz="2000" b="0" i="1" smtClean="0">
                                      <a:latin typeface="Cambria Math"/>
                                    </a:rPr>
                                    <m:t>𝑗</m:t>
                                  </m:r>
                                </m:sub>
                              </m:sSub>
                            </m:e>
                          </m:d>
                        </m:den>
                      </m:f>
                    </m:oMath>
                  </m:oMathPara>
                </a14:m>
                <a:endParaRPr lang="zh-TW" altLang="en-US" sz="2000"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4975578" y="5156632"/>
                <a:ext cx="3960440" cy="845744"/>
              </a:xfrm>
              <a:prstGeom prst="rect">
                <a:avLst/>
              </a:prstGeom>
              <a:blipFill rotWithShape="1">
                <a:blip r:embed="rId14"/>
                <a:stretch>
                  <a:fillRect/>
                </a:stretch>
              </a:blipFill>
              <a:ln>
                <a:solidFill>
                  <a:srgbClr val="FF0000"/>
                </a:solidFill>
              </a:ln>
            </p:spPr>
            <p:txBody>
              <a:bodyPr/>
              <a:lstStyle/>
              <a:p>
                <a:r>
                  <a:rPr lang="zh-TW" altLang="en-US">
                    <a:noFill/>
                  </a:rPr>
                  <a:t> </a:t>
                </a:r>
              </a:p>
            </p:txBody>
          </p:sp>
        </mc:Fallback>
      </mc:AlternateContent>
    </p:spTree>
    <p:extLst>
      <p:ext uri="{BB962C8B-B14F-4D97-AF65-F5344CB8AC3E}">
        <p14:creationId xmlns:p14="http://schemas.microsoft.com/office/powerpoint/2010/main" val="5123295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6" name="Object 14"/>
          <p:cNvGraphicFramePr>
            <a:graphicFrameLocks noChangeAspect="1"/>
          </p:cNvGraphicFramePr>
          <p:nvPr>
            <p:extLst>
              <p:ext uri="{D42A27DB-BD31-4B8C-83A1-F6EECF244321}">
                <p14:modId xmlns:p14="http://schemas.microsoft.com/office/powerpoint/2010/main" val="2189492162"/>
              </p:ext>
            </p:extLst>
          </p:nvPr>
        </p:nvGraphicFramePr>
        <p:xfrm>
          <a:off x="2040834" y="4880046"/>
          <a:ext cx="6734175" cy="1219200"/>
        </p:xfrm>
        <a:graphic>
          <a:graphicData uri="http://schemas.openxmlformats.org/presentationml/2006/ole">
            <mc:AlternateContent xmlns:mc="http://schemas.openxmlformats.org/markup-compatibility/2006">
              <mc:Choice xmlns:v="urn:schemas-microsoft-com:vml" Requires="v">
                <p:oleObj spid="_x0000_s53285" name="方程式" r:id="rId4" imgW="3949560" imgH="711000" progId="Equation.3">
                  <p:embed/>
                </p:oleObj>
              </mc:Choice>
              <mc:Fallback>
                <p:oleObj name="方程式" r:id="rId4" imgW="3949560" imgH="711000" progId="Equation.3">
                  <p:embed/>
                  <p:pic>
                    <p:nvPicPr>
                      <p:cNvPr id="0" name=""/>
                      <p:cNvPicPr>
                        <a:picLocks noChangeAspect="1" noChangeArrowheads="1"/>
                      </p:cNvPicPr>
                      <p:nvPr/>
                    </p:nvPicPr>
                    <p:blipFill>
                      <a:blip r:embed="rId5"/>
                      <a:srcRect/>
                      <a:stretch>
                        <a:fillRect/>
                      </a:stretch>
                    </p:blipFill>
                    <p:spPr bwMode="auto">
                      <a:xfrm>
                        <a:off x="2040834" y="4880046"/>
                        <a:ext cx="6734175" cy="1219200"/>
                      </a:xfrm>
                      <a:prstGeom prst="rect">
                        <a:avLst/>
                      </a:prstGeom>
                      <a:solidFill>
                        <a:schemeClr val="bg1"/>
                      </a:solidFill>
                      <a:ln w="19050">
                        <a:solidFill>
                          <a:srgbClr val="FF0000"/>
                        </a:solidFill>
                        <a:miter lim="800000"/>
                        <a:headEnd/>
                        <a:tailEnd/>
                      </a:ln>
                      <a:extLst/>
                    </p:spPr>
                  </p:pic>
                </p:oleObj>
              </mc:Fallback>
            </mc:AlternateContent>
          </a:graphicData>
        </a:graphic>
      </p:graphicFrame>
      <p:sp>
        <p:nvSpPr>
          <p:cNvPr id="30727" name="文字方塊 1"/>
          <p:cNvSpPr txBox="1">
            <a:spLocks noChangeArrowheads="1"/>
          </p:cNvSpPr>
          <p:nvPr/>
        </p:nvSpPr>
        <p:spPr bwMode="auto">
          <a:xfrm>
            <a:off x="2556570" y="6251575"/>
            <a:ext cx="2303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dirty="0"/>
              <a:t>AX=B, X=A</a:t>
            </a:r>
            <a:r>
              <a:rPr lang="en-US" altLang="zh-TW" baseline="30000" dirty="0"/>
              <a:t>-1</a:t>
            </a:r>
            <a:r>
              <a:rPr lang="en-US" altLang="zh-TW" dirty="0"/>
              <a:t>B</a:t>
            </a:r>
            <a:endParaRPr lang="zh-TW" altLang="en-US" dirty="0"/>
          </a:p>
        </p:txBody>
      </p:sp>
      <p:sp>
        <p:nvSpPr>
          <p:cNvPr id="9" name="標題 1"/>
          <p:cNvSpPr>
            <a:spLocks noGrp="1"/>
          </p:cNvSpPr>
          <p:nvPr>
            <p:ph type="title"/>
          </p:nvPr>
        </p:nvSpPr>
        <p:spPr>
          <a:xfrm>
            <a:off x="1447800" y="609600"/>
            <a:ext cx="7315200" cy="685800"/>
          </a:xfrm>
        </p:spPr>
        <p:txBody>
          <a:bodyPr/>
          <a:lstStyle/>
          <a:p>
            <a:pPr eaLnBrk="1" hangingPunct="1">
              <a:defRPr/>
            </a:pPr>
            <a:r>
              <a:rPr lang="en-US" altLang="zh-TW" dirty="0" smtClean="0"/>
              <a:t>Parameterization –Linear method implementation using linear solution</a:t>
            </a:r>
            <a:endParaRPr lang="zh-TW" altLang="en-US" dirty="0" smtClean="0"/>
          </a:p>
        </p:txBody>
      </p:sp>
      <p:graphicFrame>
        <p:nvGraphicFramePr>
          <p:cNvPr id="2" name="物件 1"/>
          <p:cNvGraphicFramePr>
            <a:graphicFrameLocks noChangeAspect="1"/>
          </p:cNvGraphicFramePr>
          <p:nvPr>
            <p:extLst>
              <p:ext uri="{D42A27DB-BD31-4B8C-83A1-F6EECF244321}">
                <p14:modId xmlns:p14="http://schemas.microsoft.com/office/powerpoint/2010/main" val="578895815"/>
              </p:ext>
            </p:extLst>
          </p:nvPr>
        </p:nvGraphicFramePr>
        <p:xfrm>
          <a:off x="2163763" y="3525838"/>
          <a:ext cx="6176962" cy="449262"/>
        </p:xfrm>
        <a:graphic>
          <a:graphicData uri="http://schemas.openxmlformats.org/presentationml/2006/ole">
            <mc:AlternateContent xmlns:mc="http://schemas.openxmlformats.org/markup-compatibility/2006">
              <mc:Choice xmlns:v="urn:schemas-microsoft-com:vml" Requires="v">
                <p:oleObj spid="_x0000_s53286" name="方程式" r:id="rId6" imgW="3124080" imgH="228600" progId="Equation.3">
                  <p:embed/>
                </p:oleObj>
              </mc:Choice>
              <mc:Fallback>
                <p:oleObj name="方程式" r:id="rId6" imgW="3124080" imgH="228600" progId="Equation.3">
                  <p:embed/>
                  <p:pic>
                    <p:nvPicPr>
                      <p:cNvPr id="0" name=""/>
                      <p:cNvPicPr>
                        <a:picLocks noChangeAspect="1" noChangeArrowheads="1"/>
                      </p:cNvPicPr>
                      <p:nvPr/>
                    </p:nvPicPr>
                    <p:blipFill>
                      <a:blip r:embed="rId7"/>
                      <a:srcRect/>
                      <a:stretch>
                        <a:fillRect/>
                      </a:stretch>
                    </p:blipFill>
                    <p:spPr bwMode="auto">
                      <a:xfrm>
                        <a:off x="2163763" y="3525838"/>
                        <a:ext cx="6176962" cy="449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物件 2"/>
          <p:cNvGraphicFramePr>
            <a:graphicFrameLocks noChangeAspect="1"/>
          </p:cNvGraphicFramePr>
          <p:nvPr>
            <p:extLst>
              <p:ext uri="{D42A27DB-BD31-4B8C-83A1-F6EECF244321}">
                <p14:modId xmlns:p14="http://schemas.microsoft.com/office/powerpoint/2010/main" val="3721972229"/>
              </p:ext>
            </p:extLst>
          </p:nvPr>
        </p:nvGraphicFramePr>
        <p:xfrm>
          <a:off x="2066008" y="3929063"/>
          <a:ext cx="5546725" cy="449262"/>
        </p:xfrm>
        <a:graphic>
          <a:graphicData uri="http://schemas.openxmlformats.org/presentationml/2006/ole">
            <mc:AlternateContent xmlns:mc="http://schemas.openxmlformats.org/markup-compatibility/2006">
              <mc:Choice xmlns:v="urn:schemas-microsoft-com:vml" Requires="v">
                <p:oleObj spid="_x0000_s53287" name="方程式" r:id="rId8" imgW="2806560" imgH="228600" progId="Equation.3">
                  <p:embed/>
                </p:oleObj>
              </mc:Choice>
              <mc:Fallback>
                <p:oleObj name="方程式" r:id="rId8" imgW="2806560" imgH="228600" progId="Equation.3">
                  <p:embed/>
                  <p:pic>
                    <p:nvPicPr>
                      <p:cNvPr id="0" name=""/>
                      <p:cNvPicPr>
                        <a:picLocks noChangeAspect="1" noChangeArrowheads="1"/>
                      </p:cNvPicPr>
                      <p:nvPr/>
                    </p:nvPicPr>
                    <p:blipFill>
                      <a:blip r:embed="rId9"/>
                      <a:srcRect/>
                      <a:stretch>
                        <a:fillRect/>
                      </a:stretch>
                    </p:blipFill>
                    <p:spPr bwMode="auto">
                      <a:xfrm>
                        <a:off x="2066008" y="3929063"/>
                        <a:ext cx="5546725" cy="449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物件 3"/>
          <p:cNvGraphicFramePr>
            <a:graphicFrameLocks noChangeAspect="1"/>
          </p:cNvGraphicFramePr>
          <p:nvPr>
            <p:extLst>
              <p:ext uri="{D42A27DB-BD31-4B8C-83A1-F6EECF244321}">
                <p14:modId xmlns:p14="http://schemas.microsoft.com/office/powerpoint/2010/main" val="2285377164"/>
              </p:ext>
            </p:extLst>
          </p:nvPr>
        </p:nvGraphicFramePr>
        <p:xfrm>
          <a:off x="2053308" y="4343400"/>
          <a:ext cx="6904037" cy="449263"/>
        </p:xfrm>
        <a:graphic>
          <a:graphicData uri="http://schemas.openxmlformats.org/presentationml/2006/ole">
            <mc:AlternateContent xmlns:mc="http://schemas.openxmlformats.org/markup-compatibility/2006">
              <mc:Choice xmlns:v="urn:schemas-microsoft-com:vml" Requires="v">
                <p:oleObj spid="_x0000_s53288" name="方程式" r:id="rId10" imgW="3492360" imgH="228600" progId="Equation.3">
                  <p:embed/>
                </p:oleObj>
              </mc:Choice>
              <mc:Fallback>
                <p:oleObj name="方程式" r:id="rId10" imgW="3492360" imgH="228600" progId="Equation.3">
                  <p:embed/>
                  <p:pic>
                    <p:nvPicPr>
                      <p:cNvPr id="0" name=""/>
                      <p:cNvPicPr>
                        <a:picLocks noChangeAspect="1" noChangeArrowheads="1"/>
                      </p:cNvPicPr>
                      <p:nvPr/>
                    </p:nvPicPr>
                    <p:blipFill>
                      <a:blip r:embed="rId11"/>
                      <a:srcRect/>
                      <a:stretch>
                        <a:fillRect/>
                      </a:stretch>
                    </p:blipFill>
                    <p:spPr bwMode="auto">
                      <a:xfrm>
                        <a:off x="2053308" y="4343400"/>
                        <a:ext cx="6904037" cy="449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 name="Picture 6"/>
          <p:cNvPicPr>
            <a:picLocks noChangeAspect="1" noChangeArrowheads="1"/>
          </p:cNvPicPr>
          <p:nvPr/>
        </p:nvPicPr>
        <p:blipFill>
          <a:blip r:embed="rId12">
            <a:extLst>
              <a:ext uri="{28A0092B-C50C-407E-A947-70E740481C1C}">
                <a14:useLocalDpi xmlns:a14="http://schemas.microsoft.com/office/drawing/2010/main" val="0"/>
              </a:ext>
            </a:extLst>
          </a:blip>
          <a:srcRect b="14211"/>
          <a:stretch>
            <a:fillRect/>
          </a:stretch>
        </p:blipFill>
        <p:spPr bwMode="auto">
          <a:xfrm>
            <a:off x="2192680" y="270719"/>
            <a:ext cx="5114925"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直線單箭頭接點 10"/>
          <p:cNvCxnSpPr>
            <a:cxnSpLocks noChangeShapeType="1"/>
            <a:endCxn id="19" idx="3"/>
          </p:cNvCxnSpPr>
          <p:nvPr/>
        </p:nvCxnSpPr>
        <p:spPr bwMode="auto">
          <a:xfrm>
            <a:off x="5362917" y="1202581"/>
            <a:ext cx="1944688" cy="0"/>
          </a:xfrm>
          <a:prstGeom prst="straightConnector1">
            <a:avLst/>
          </a:prstGeom>
          <a:noFill/>
          <a:ln w="12700" cap="sq" algn="ctr">
            <a:solidFill>
              <a:schemeClr val="tx1"/>
            </a:solidFill>
            <a:miter lim="800000"/>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單箭頭接點 12"/>
          <p:cNvCxnSpPr>
            <a:cxnSpLocks noChangeShapeType="1"/>
          </p:cNvCxnSpPr>
          <p:nvPr/>
        </p:nvCxnSpPr>
        <p:spPr bwMode="auto">
          <a:xfrm flipH="1" flipV="1">
            <a:off x="6263030" y="270719"/>
            <a:ext cx="73025" cy="1862137"/>
          </a:xfrm>
          <a:prstGeom prst="straightConnector1">
            <a:avLst/>
          </a:prstGeom>
          <a:noFill/>
          <a:ln w="12700" cap="sq" algn="ctr">
            <a:solidFill>
              <a:schemeClr val="tx1"/>
            </a:solidFill>
            <a:miter lim="800000"/>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文字方塊 13"/>
          <p:cNvSpPr txBox="1">
            <a:spLocks noChangeArrowheads="1"/>
          </p:cNvSpPr>
          <p:nvPr/>
        </p:nvSpPr>
        <p:spPr bwMode="auto">
          <a:xfrm>
            <a:off x="7236167" y="989856"/>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sz="1800"/>
              <a:t>X</a:t>
            </a:r>
            <a:endParaRPr lang="zh-TW" altLang="en-US" sz="1800"/>
          </a:p>
        </p:txBody>
      </p:sp>
      <p:sp>
        <p:nvSpPr>
          <p:cNvPr id="23" name="文字方塊 15"/>
          <p:cNvSpPr txBox="1">
            <a:spLocks noChangeArrowheads="1"/>
          </p:cNvSpPr>
          <p:nvPr/>
        </p:nvSpPr>
        <p:spPr bwMode="auto">
          <a:xfrm>
            <a:off x="6228105" y="45294"/>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eaLnBrk="1" hangingPunct="1"/>
            <a:r>
              <a:rPr lang="en-US" altLang="zh-TW" sz="1800"/>
              <a:t>Y</a:t>
            </a:r>
            <a:endParaRPr lang="zh-TW" altLang="en-US" sz="1800"/>
          </a:p>
        </p:txBody>
      </p:sp>
      <p:graphicFrame>
        <p:nvGraphicFramePr>
          <p:cNvPr id="24" name="物件 23"/>
          <p:cNvGraphicFramePr>
            <a:graphicFrameLocks noChangeAspect="1"/>
          </p:cNvGraphicFramePr>
          <p:nvPr>
            <p:extLst>
              <p:ext uri="{D42A27DB-BD31-4B8C-83A1-F6EECF244321}">
                <p14:modId xmlns:p14="http://schemas.microsoft.com/office/powerpoint/2010/main" val="1148626262"/>
              </p:ext>
            </p:extLst>
          </p:nvPr>
        </p:nvGraphicFramePr>
        <p:xfrm>
          <a:off x="2068264" y="2234183"/>
          <a:ext cx="6176962" cy="449262"/>
        </p:xfrm>
        <a:graphic>
          <a:graphicData uri="http://schemas.openxmlformats.org/presentationml/2006/ole">
            <mc:AlternateContent xmlns:mc="http://schemas.openxmlformats.org/markup-compatibility/2006">
              <mc:Choice xmlns:v="urn:schemas-microsoft-com:vml" Requires="v">
                <p:oleObj spid="_x0000_s53289" name="方程式" r:id="rId13" imgW="3124080" imgH="228600" progId="Equation.3">
                  <p:embed/>
                </p:oleObj>
              </mc:Choice>
              <mc:Fallback>
                <p:oleObj name="方程式" r:id="rId13" imgW="312408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68264" y="2234183"/>
                        <a:ext cx="6176962" cy="449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物件 24"/>
          <p:cNvGraphicFramePr>
            <a:graphicFrameLocks noChangeAspect="1"/>
          </p:cNvGraphicFramePr>
          <p:nvPr>
            <p:extLst>
              <p:ext uri="{D42A27DB-BD31-4B8C-83A1-F6EECF244321}">
                <p14:modId xmlns:p14="http://schemas.microsoft.com/office/powerpoint/2010/main" val="638481652"/>
              </p:ext>
            </p:extLst>
          </p:nvPr>
        </p:nvGraphicFramePr>
        <p:xfrm>
          <a:off x="2082551" y="2637408"/>
          <a:ext cx="5321300" cy="449262"/>
        </p:xfrm>
        <a:graphic>
          <a:graphicData uri="http://schemas.openxmlformats.org/presentationml/2006/ole">
            <mc:AlternateContent xmlns:mc="http://schemas.openxmlformats.org/markup-compatibility/2006">
              <mc:Choice xmlns:v="urn:schemas-microsoft-com:vml" Requires="v">
                <p:oleObj spid="_x0000_s53290" name="方程式" r:id="rId15" imgW="2692080" imgH="228600" progId="Equation.3">
                  <p:embed/>
                </p:oleObj>
              </mc:Choice>
              <mc:Fallback>
                <p:oleObj name="方程式" r:id="rId15" imgW="269208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82551" y="2637408"/>
                        <a:ext cx="5321300" cy="449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物件 25"/>
          <p:cNvGraphicFramePr>
            <a:graphicFrameLocks noChangeAspect="1"/>
          </p:cNvGraphicFramePr>
          <p:nvPr>
            <p:extLst>
              <p:ext uri="{D42A27DB-BD31-4B8C-83A1-F6EECF244321}">
                <p14:modId xmlns:p14="http://schemas.microsoft.com/office/powerpoint/2010/main" val="3760242701"/>
              </p:ext>
            </p:extLst>
          </p:nvPr>
        </p:nvGraphicFramePr>
        <p:xfrm>
          <a:off x="2069851" y="3051745"/>
          <a:ext cx="6678613" cy="449263"/>
        </p:xfrm>
        <a:graphic>
          <a:graphicData uri="http://schemas.openxmlformats.org/presentationml/2006/ole">
            <mc:AlternateContent xmlns:mc="http://schemas.openxmlformats.org/markup-compatibility/2006">
              <mc:Choice xmlns:v="urn:schemas-microsoft-com:vml" Requires="v">
                <p:oleObj spid="_x0000_s53291" name="方程式" r:id="rId17" imgW="3377880" imgH="228600" progId="Equation.3">
                  <p:embed/>
                </p:oleObj>
              </mc:Choice>
              <mc:Fallback>
                <p:oleObj name="方程式" r:id="rId17" imgW="337788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69851" y="3051745"/>
                        <a:ext cx="6678613" cy="449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矩形 7"/>
          <p:cNvSpPr/>
          <p:nvPr/>
        </p:nvSpPr>
        <p:spPr bwMode="auto">
          <a:xfrm>
            <a:off x="2016757" y="2132856"/>
            <a:ext cx="6947731" cy="1368152"/>
          </a:xfrm>
          <a:prstGeom prst="rect">
            <a:avLst/>
          </a:prstGeom>
          <a:noFill/>
          <a:ln w="12700" cap="sq" cmpd="sng" algn="ctr">
            <a:solidFill>
              <a:srgbClr val="FF0000"/>
            </a:solidFill>
            <a:prstDash val="solid"/>
            <a:miter lim="800000"/>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30" name="矩形 29"/>
          <p:cNvSpPr/>
          <p:nvPr/>
        </p:nvSpPr>
        <p:spPr bwMode="auto">
          <a:xfrm>
            <a:off x="2011295" y="3586403"/>
            <a:ext cx="6953193" cy="1210749"/>
          </a:xfrm>
          <a:prstGeom prst="rect">
            <a:avLst/>
          </a:prstGeom>
          <a:noFill/>
          <a:ln w="12700" cap="sq" cmpd="sng" algn="ctr">
            <a:solidFill>
              <a:srgbClr val="FF0000"/>
            </a:solidFill>
            <a:prstDash val="solid"/>
            <a:miter lim="800000"/>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15" name="向右箭號 14"/>
          <p:cNvSpPr/>
          <p:nvPr/>
        </p:nvSpPr>
        <p:spPr bwMode="auto">
          <a:xfrm>
            <a:off x="1547663" y="2672916"/>
            <a:ext cx="413395" cy="288032"/>
          </a:xfrm>
          <a:prstGeom prst="rightArrow">
            <a:avLst/>
          </a:pr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32" name="向右箭號 31"/>
          <p:cNvSpPr/>
          <p:nvPr/>
        </p:nvSpPr>
        <p:spPr bwMode="auto">
          <a:xfrm>
            <a:off x="1547661" y="4047761"/>
            <a:ext cx="413395" cy="288032"/>
          </a:xfrm>
          <a:prstGeom prst="rightArrow">
            <a:avLst/>
          </a:pr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33" name="向右箭號 32"/>
          <p:cNvSpPr/>
          <p:nvPr/>
        </p:nvSpPr>
        <p:spPr bwMode="auto">
          <a:xfrm>
            <a:off x="1547660" y="5404048"/>
            <a:ext cx="413395" cy="288032"/>
          </a:xfrm>
          <a:prstGeom prst="rightArrow">
            <a:avLst/>
          </a:pr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34" name="向右箭號 33"/>
          <p:cNvSpPr/>
          <p:nvPr/>
        </p:nvSpPr>
        <p:spPr bwMode="auto">
          <a:xfrm>
            <a:off x="2123728" y="6338540"/>
            <a:ext cx="413395" cy="288032"/>
          </a:xfrm>
          <a:prstGeom prst="rightArrow">
            <a:avLst/>
          </a:pr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a typeface="新細明體" pitchFamily="18" charset="-120"/>
            </a:endParaRPr>
          </a:p>
        </p:txBody>
      </p:sp>
    </p:spTree>
    <p:extLst>
      <p:ext uri="{BB962C8B-B14F-4D97-AF65-F5344CB8AC3E}">
        <p14:creationId xmlns:p14="http://schemas.microsoft.com/office/powerpoint/2010/main" val="2873574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Linear System Library – Eigen</a:t>
            </a:r>
            <a:endParaRPr lang="zh-TW" altLang="en-US" dirty="0"/>
          </a:p>
        </p:txBody>
      </p:sp>
      <p:sp>
        <p:nvSpPr>
          <p:cNvPr id="3" name="內容版面配置區 2"/>
          <p:cNvSpPr>
            <a:spLocks noGrp="1"/>
          </p:cNvSpPr>
          <p:nvPr>
            <p:ph idx="1"/>
          </p:nvPr>
        </p:nvSpPr>
        <p:spPr/>
        <p:txBody>
          <a:bodyPr/>
          <a:lstStyle/>
          <a:p>
            <a:r>
              <a:rPr lang="en-US" altLang="zh-TW" dirty="0" smtClean="0"/>
              <a:t>AX=B, the matrix A is a sparse matrix, so we can </a:t>
            </a:r>
            <a:r>
              <a:rPr lang="en-US" altLang="zh-TW" dirty="0"/>
              <a:t>use the </a:t>
            </a:r>
            <a:r>
              <a:rPr lang="en-US" altLang="zh-TW" dirty="0" smtClean="0"/>
              <a:t>conjugate </a:t>
            </a:r>
            <a:r>
              <a:rPr lang="en-US" altLang="zh-TW" dirty="0"/>
              <a:t>gradient stabilized </a:t>
            </a:r>
            <a:r>
              <a:rPr lang="en-US" altLang="zh-TW" dirty="0" smtClean="0"/>
              <a:t>solver</a:t>
            </a:r>
          </a:p>
          <a:p>
            <a:r>
              <a:rPr lang="en-US" altLang="zh-TW" dirty="0"/>
              <a:t>Eigen LIBRARY, </a:t>
            </a:r>
            <a:r>
              <a:rPr lang="en-US" altLang="zh-TW" b="1" dirty="0"/>
              <a:t>Eigen::</a:t>
            </a:r>
            <a:r>
              <a:rPr lang="en-US" altLang="zh-TW" b="1" dirty="0" err="1" smtClean="0"/>
              <a:t>BiCGSTAB</a:t>
            </a:r>
            <a:endParaRPr lang="en-US" altLang="zh-TW" b="1" dirty="0" smtClean="0"/>
          </a:p>
          <a:p>
            <a:endParaRPr lang="en-US" altLang="zh-TW" b="1" dirty="0"/>
          </a:p>
          <a:p>
            <a:r>
              <a:rPr lang="en-US" altLang="zh-TW" dirty="0" smtClean="0"/>
              <a:t>https</a:t>
            </a:r>
            <a:r>
              <a:rPr lang="en-US" altLang="zh-TW" dirty="0"/>
              <a:t>://eigen.tuxfamily.org/dox/classEigen_1_1BiCGSTAB.html</a:t>
            </a:r>
            <a:endParaRPr lang="zh-TW" altLang="en-US" dirty="0"/>
          </a:p>
        </p:txBody>
      </p:sp>
    </p:spTree>
    <p:extLst>
      <p:ext uri="{BB962C8B-B14F-4D97-AF65-F5344CB8AC3E}">
        <p14:creationId xmlns:p14="http://schemas.microsoft.com/office/powerpoint/2010/main" val="14687183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274638"/>
            <a:ext cx="8229600" cy="1143000"/>
          </a:xfrm>
        </p:spPr>
        <p:txBody>
          <a:bodyPr/>
          <a:lstStyle/>
          <a:p>
            <a:pPr>
              <a:defRPr/>
            </a:pPr>
            <a:r>
              <a:rPr lang="en-US" altLang="zh-TW" dirty="0" smtClean="0"/>
              <a:t>Linear System Library – Eigen</a:t>
            </a:r>
            <a:endParaRPr lang="zh-TW" altLang="en-US" dirty="0"/>
          </a:p>
        </p:txBody>
      </p:sp>
      <p:sp>
        <p:nvSpPr>
          <p:cNvPr id="5" name="內容版面配置區 2"/>
          <p:cNvSpPr>
            <a:spLocks noGrp="1"/>
          </p:cNvSpPr>
          <p:nvPr>
            <p:ph idx="1"/>
          </p:nvPr>
        </p:nvSpPr>
        <p:spPr>
          <a:xfrm>
            <a:off x="457200" y="1600200"/>
            <a:ext cx="8229600" cy="4525963"/>
          </a:xfrm>
        </p:spPr>
        <p:txBody>
          <a:bodyPr/>
          <a:lstStyle/>
          <a:p>
            <a:r>
              <a:rPr lang="en-US" altLang="zh-TW" sz="2000" dirty="0" smtClean="0"/>
              <a:t>  </a:t>
            </a:r>
            <a:r>
              <a:rPr lang="en-US" altLang="zh-TW" sz="2000" dirty="0" err="1"/>
              <a:t>int</a:t>
            </a:r>
            <a:r>
              <a:rPr lang="en-US" altLang="zh-TW" sz="2000" dirty="0"/>
              <a:t> n = 10000;</a:t>
            </a:r>
          </a:p>
          <a:p>
            <a:r>
              <a:rPr lang="en-US" altLang="zh-TW" sz="2000" dirty="0"/>
              <a:t>  </a:t>
            </a:r>
            <a:r>
              <a:rPr lang="en-US" altLang="zh-TW" sz="2000" dirty="0" err="1"/>
              <a:t>VectorXd</a:t>
            </a:r>
            <a:r>
              <a:rPr lang="en-US" altLang="zh-TW" sz="2000" dirty="0"/>
              <a:t> </a:t>
            </a:r>
            <a:r>
              <a:rPr lang="en-US" altLang="zh-TW" sz="2000" b="1" dirty="0">
                <a:solidFill>
                  <a:srgbClr val="FF0000"/>
                </a:solidFill>
              </a:rPr>
              <a:t>x(n), b(n)</a:t>
            </a:r>
            <a:r>
              <a:rPr lang="en-US" altLang="zh-TW" sz="2000" dirty="0"/>
              <a:t>;</a:t>
            </a:r>
          </a:p>
          <a:p>
            <a:r>
              <a:rPr lang="en-US" altLang="zh-TW" sz="2000" dirty="0"/>
              <a:t>  </a:t>
            </a:r>
            <a:r>
              <a:rPr lang="en-US" altLang="zh-TW" sz="2000" dirty="0" err="1"/>
              <a:t>SparseMatrix</a:t>
            </a:r>
            <a:r>
              <a:rPr lang="en-US" altLang="zh-TW" sz="2000" dirty="0"/>
              <a:t>&lt;double&gt; </a:t>
            </a:r>
            <a:r>
              <a:rPr lang="en-US" altLang="zh-TW" sz="2000" b="1" dirty="0">
                <a:solidFill>
                  <a:srgbClr val="FF0000"/>
                </a:solidFill>
              </a:rPr>
              <a:t>A(</a:t>
            </a:r>
            <a:r>
              <a:rPr lang="en-US" altLang="zh-TW" sz="2000" b="1" dirty="0" err="1">
                <a:solidFill>
                  <a:srgbClr val="FF0000"/>
                </a:solidFill>
              </a:rPr>
              <a:t>n,n</a:t>
            </a:r>
            <a:r>
              <a:rPr lang="en-US" altLang="zh-TW" sz="2000" b="1" dirty="0">
                <a:solidFill>
                  <a:srgbClr val="FF0000"/>
                </a:solidFill>
              </a:rPr>
              <a:t>)</a:t>
            </a:r>
            <a:r>
              <a:rPr lang="en-US" altLang="zh-TW" sz="2000" dirty="0"/>
              <a:t>;</a:t>
            </a:r>
          </a:p>
          <a:p>
            <a:r>
              <a:rPr lang="en-US" altLang="zh-TW" sz="2000" dirty="0"/>
              <a:t>  </a:t>
            </a:r>
            <a:r>
              <a:rPr lang="en-US" altLang="zh-TW" sz="2000" b="1" dirty="0">
                <a:solidFill>
                  <a:srgbClr val="FF0000"/>
                </a:solidFill>
              </a:rPr>
              <a:t>/* ... fill A and b ... */</a:t>
            </a:r>
            <a:r>
              <a:rPr lang="en-US" altLang="zh-TW" sz="2000" dirty="0"/>
              <a:t> </a:t>
            </a:r>
          </a:p>
          <a:p>
            <a:r>
              <a:rPr lang="en-US" altLang="zh-TW" sz="2000" dirty="0"/>
              <a:t>  </a:t>
            </a:r>
            <a:r>
              <a:rPr lang="en-US" altLang="zh-TW" sz="2000" dirty="0" err="1"/>
              <a:t>BiCGSTAB</a:t>
            </a:r>
            <a:r>
              <a:rPr lang="en-US" altLang="zh-TW" sz="2000" dirty="0"/>
              <a:t>&lt;</a:t>
            </a:r>
            <a:r>
              <a:rPr lang="en-US" altLang="zh-TW" sz="2000" dirty="0" err="1"/>
              <a:t>SparseMatrix</a:t>
            </a:r>
            <a:r>
              <a:rPr lang="en-US" altLang="zh-TW" sz="2000" dirty="0"/>
              <a:t>&lt;double&gt; &gt; solver;</a:t>
            </a:r>
          </a:p>
          <a:p>
            <a:r>
              <a:rPr lang="en-US" altLang="zh-TW" sz="2000" dirty="0"/>
              <a:t>  </a:t>
            </a:r>
            <a:r>
              <a:rPr lang="en-US" altLang="zh-TW" sz="2000" dirty="0" err="1"/>
              <a:t>solver.compute</a:t>
            </a:r>
            <a:r>
              <a:rPr lang="en-US" altLang="zh-TW" sz="2000" dirty="0"/>
              <a:t>(A);</a:t>
            </a:r>
          </a:p>
          <a:p>
            <a:r>
              <a:rPr lang="en-US" altLang="zh-TW" sz="2000" dirty="0"/>
              <a:t>  x = </a:t>
            </a:r>
            <a:r>
              <a:rPr lang="en-US" altLang="zh-TW" sz="2000" dirty="0" err="1"/>
              <a:t>solver.solve</a:t>
            </a:r>
            <a:r>
              <a:rPr lang="en-US" altLang="zh-TW" sz="2000" dirty="0"/>
              <a:t>(b);</a:t>
            </a:r>
          </a:p>
          <a:p>
            <a:r>
              <a:rPr lang="en-US" altLang="zh-TW" sz="2000" dirty="0"/>
              <a:t>  </a:t>
            </a:r>
            <a:r>
              <a:rPr lang="en-US" altLang="zh-TW" sz="2000" dirty="0" err="1"/>
              <a:t>std</a:t>
            </a:r>
            <a:r>
              <a:rPr lang="en-US" altLang="zh-TW" sz="2000" dirty="0"/>
              <a:t>::</a:t>
            </a:r>
            <a:r>
              <a:rPr lang="en-US" altLang="zh-TW" sz="2000" dirty="0" err="1"/>
              <a:t>cout</a:t>
            </a:r>
            <a:r>
              <a:rPr lang="en-US" altLang="zh-TW" sz="2000" dirty="0"/>
              <a:t> &lt;&lt; "#iterations:     " &lt;&lt; </a:t>
            </a:r>
            <a:r>
              <a:rPr lang="en-US" altLang="zh-TW" sz="2000" dirty="0" err="1"/>
              <a:t>solver.iterations</a:t>
            </a:r>
            <a:r>
              <a:rPr lang="en-US" altLang="zh-TW" sz="2000" dirty="0"/>
              <a:t>() &lt;&lt; </a:t>
            </a:r>
            <a:r>
              <a:rPr lang="en-US" altLang="zh-TW" sz="2000" dirty="0" err="1"/>
              <a:t>std</a:t>
            </a:r>
            <a:r>
              <a:rPr lang="en-US" altLang="zh-TW" sz="2000" dirty="0"/>
              <a:t>::</a:t>
            </a:r>
            <a:r>
              <a:rPr lang="en-US" altLang="zh-TW" sz="2000" dirty="0" err="1"/>
              <a:t>endl</a:t>
            </a:r>
            <a:r>
              <a:rPr lang="en-US" altLang="zh-TW" sz="2000" dirty="0"/>
              <a:t>;</a:t>
            </a:r>
          </a:p>
          <a:p>
            <a:r>
              <a:rPr lang="en-US" altLang="zh-TW" sz="2000" dirty="0"/>
              <a:t>  </a:t>
            </a:r>
            <a:r>
              <a:rPr lang="en-US" altLang="zh-TW" sz="2000" dirty="0" err="1"/>
              <a:t>std</a:t>
            </a:r>
            <a:r>
              <a:rPr lang="en-US" altLang="zh-TW" sz="2000" dirty="0"/>
              <a:t>::</a:t>
            </a:r>
            <a:r>
              <a:rPr lang="en-US" altLang="zh-TW" sz="2000" dirty="0" err="1"/>
              <a:t>cout</a:t>
            </a:r>
            <a:r>
              <a:rPr lang="en-US" altLang="zh-TW" sz="2000" dirty="0"/>
              <a:t> &lt;&lt; "estimated error: " &lt;&lt; </a:t>
            </a:r>
            <a:r>
              <a:rPr lang="en-US" altLang="zh-TW" sz="2000" dirty="0" err="1"/>
              <a:t>solver.error</a:t>
            </a:r>
            <a:r>
              <a:rPr lang="en-US" altLang="zh-TW" sz="2000" dirty="0"/>
              <a:t>()      &lt;&lt; </a:t>
            </a:r>
            <a:r>
              <a:rPr lang="en-US" altLang="zh-TW" sz="2000" dirty="0" err="1"/>
              <a:t>std</a:t>
            </a:r>
            <a:r>
              <a:rPr lang="en-US" altLang="zh-TW" sz="2000" dirty="0"/>
              <a:t>::</a:t>
            </a:r>
            <a:r>
              <a:rPr lang="en-US" altLang="zh-TW" sz="2000" dirty="0" err="1"/>
              <a:t>endl</a:t>
            </a:r>
            <a:r>
              <a:rPr lang="en-US" altLang="zh-TW" sz="2000" dirty="0"/>
              <a:t>;</a:t>
            </a:r>
          </a:p>
          <a:p>
            <a:r>
              <a:rPr lang="en-US" altLang="zh-TW" sz="2000" dirty="0"/>
              <a:t>  /* ... update b ... */</a:t>
            </a:r>
          </a:p>
          <a:p>
            <a:r>
              <a:rPr lang="en-US" altLang="zh-TW" sz="2000" dirty="0"/>
              <a:t>  x = </a:t>
            </a:r>
            <a:r>
              <a:rPr lang="en-US" altLang="zh-TW" sz="2000" dirty="0" err="1"/>
              <a:t>solver.solve</a:t>
            </a:r>
            <a:r>
              <a:rPr lang="en-US" altLang="zh-TW" sz="2000" dirty="0"/>
              <a:t>(b); // solve again</a:t>
            </a:r>
            <a:endParaRPr lang="zh-TW" altLang="en-US" sz="2000" dirty="0"/>
          </a:p>
        </p:txBody>
      </p:sp>
    </p:spTree>
    <p:extLst>
      <p:ext uri="{BB962C8B-B14F-4D97-AF65-F5344CB8AC3E}">
        <p14:creationId xmlns:p14="http://schemas.microsoft.com/office/powerpoint/2010/main" val="1501380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274638"/>
            <a:ext cx="8229600" cy="1143000"/>
          </a:xfrm>
        </p:spPr>
        <p:txBody>
          <a:bodyPr/>
          <a:lstStyle/>
          <a:p>
            <a:pPr>
              <a:defRPr/>
            </a:pPr>
            <a:r>
              <a:rPr lang="en-US" altLang="zh-TW" dirty="0" smtClean="0"/>
              <a:t>Linear System Library – Eigen</a:t>
            </a:r>
            <a:endParaRPr lang="zh-TW" altLang="en-US" dirty="0"/>
          </a:p>
        </p:txBody>
      </p:sp>
      <p:sp>
        <p:nvSpPr>
          <p:cNvPr id="5" name="內容版面配置區 2"/>
          <p:cNvSpPr>
            <a:spLocks noGrp="1"/>
          </p:cNvSpPr>
          <p:nvPr>
            <p:ph idx="1"/>
          </p:nvPr>
        </p:nvSpPr>
        <p:spPr>
          <a:xfrm>
            <a:off x="457200" y="1600200"/>
            <a:ext cx="8229600" cy="4525963"/>
          </a:xfrm>
        </p:spPr>
        <p:txBody>
          <a:bodyPr/>
          <a:lstStyle/>
          <a:p>
            <a:r>
              <a:rPr lang="en-US" altLang="zh-TW" dirty="0"/>
              <a:t>Filling a sparse matrix</a:t>
            </a:r>
            <a:br>
              <a:rPr lang="en-US" altLang="zh-TW" dirty="0"/>
            </a:br>
            <a:r>
              <a:rPr lang="en-US" altLang="zh-TW" sz="1600" dirty="0" err="1"/>
              <a:t>typedef</a:t>
            </a:r>
            <a:r>
              <a:rPr lang="en-US" altLang="zh-TW" sz="1600" dirty="0"/>
              <a:t> Eigen::Triplet&lt;double&gt; </a:t>
            </a:r>
            <a:r>
              <a:rPr lang="en-US" altLang="zh-TW" sz="1600" dirty="0" smtClean="0"/>
              <a:t>T;</a:t>
            </a:r>
            <a:br>
              <a:rPr lang="en-US" altLang="zh-TW" sz="1600" dirty="0" smtClean="0"/>
            </a:br>
            <a:r>
              <a:rPr lang="en-US" altLang="zh-TW" sz="1600" dirty="0" err="1" smtClean="0"/>
              <a:t>std</a:t>
            </a:r>
            <a:r>
              <a:rPr lang="en-US" altLang="zh-TW" sz="1600" dirty="0"/>
              <a:t>::vector&lt;T&gt; </a:t>
            </a:r>
            <a:r>
              <a:rPr lang="en-US" altLang="zh-TW" sz="1600" dirty="0" err="1" smtClean="0"/>
              <a:t>tripletList</a:t>
            </a:r>
            <a:r>
              <a:rPr lang="en-US" altLang="zh-TW" sz="1600" dirty="0" smtClean="0"/>
              <a:t>;</a:t>
            </a:r>
            <a:br>
              <a:rPr lang="en-US" altLang="zh-TW" sz="1600" dirty="0" smtClean="0"/>
            </a:br>
            <a:r>
              <a:rPr lang="en-US" altLang="zh-TW" sz="1600" dirty="0" err="1" smtClean="0"/>
              <a:t>tripletList.reserve</a:t>
            </a:r>
            <a:r>
              <a:rPr lang="en-US" altLang="zh-TW" sz="1600" dirty="0" smtClean="0"/>
              <a:t>(</a:t>
            </a:r>
            <a:r>
              <a:rPr lang="en-US" altLang="zh-TW" sz="1600" dirty="0" err="1" smtClean="0"/>
              <a:t>estimation_of_entries</a:t>
            </a:r>
            <a:r>
              <a:rPr lang="en-US" altLang="zh-TW" sz="1600" dirty="0" smtClean="0"/>
              <a:t>);</a:t>
            </a:r>
            <a:br>
              <a:rPr lang="en-US" altLang="zh-TW" sz="1600" dirty="0" smtClean="0"/>
            </a:br>
            <a:r>
              <a:rPr lang="en-US" altLang="zh-TW" sz="1600" dirty="0" smtClean="0"/>
              <a:t>for(...)</a:t>
            </a:r>
            <a:br>
              <a:rPr lang="en-US" altLang="zh-TW" sz="1600" dirty="0" smtClean="0"/>
            </a:br>
            <a:r>
              <a:rPr lang="en-US" altLang="zh-TW" sz="1600" dirty="0" smtClean="0"/>
              <a:t>{</a:t>
            </a:r>
            <a:br>
              <a:rPr lang="en-US" altLang="zh-TW" sz="1600" dirty="0" smtClean="0"/>
            </a:br>
            <a:r>
              <a:rPr lang="en-US" altLang="zh-TW" sz="1600" dirty="0" smtClean="0"/>
              <a:t>  </a:t>
            </a:r>
            <a:r>
              <a:rPr lang="en-US" altLang="zh-TW" sz="1600" dirty="0"/>
              <a:t>// </a:t>
            </a:r>
            <a:r>
              <a:rPr lang="en-US" altLang="zh-TW" sz="1600" dirty="0" smtClean="0"/>
              <a:t>...</a:t>
            </a:r>
            <a:br>
              <a:rPr lang="en-US" altLang="zh-TW" sz="1600" dirty="0" smtClean="0"/>
            </a:br>
            <a:r>
              <a:rPr lang="en-US" altLang="zh-TW" sz="1600" dirty="0" smtClean="0"/>
              <a:t>  </a:t>
            </a:r>
            <a:r>
              <a:rPr lang="en-US" altLang="zh-TW" sz="1600" dirty="0" err="1"/>
              <a:t>tripletList.push_back</a:t>
            </a:r>
            <a:r>
              <a:rPr lang="en-US" altLang="zh-TW" sz="1600" dirty="0"/>
              <a:t>(T(</a:t>
            </a:r>
            <a:r>
              <a:rPr lang="en-US" altLang="zh-TW" sz="1600" dirty="0" err="1"/>
              <a:t>i,j,v_ij</a:t>
            </a:r>
            <a:r>
              <a:rPr lang="en-US" altLang="zh-TW" sz="1600" dirty="0" smtClean="0"/>
              <a:t>));</a:t>
            </a:r>
            <a:br>
              <a:rPr lang="en-US" altLang="zh-TW" sz="1600" dirty="0" smtClean="0"/>
            </a:br>
            <a:r>
              <a:rPr lang="en-US" altLang="zh-TW" sz="1600" dirty="0" smtClean="0"/>
              <a:t>}</a:t>
            </a:r>
            <a:br>
              <a:rPr lang="en-US" altLang="zh-TW" sz="1600" dirty="0" smtClean="0"/>
            </a:br>
            <a:r>
              <a:rPr lang="en-US" altLang="zh-TW" sz="1600" dirty="0" err="1" smtClean="0"/>
              <a:t>SparseMatrixType</a:t>
            </a:r>
            <a:r>
              <a:rPr lang="en-US" altLang="zh-TW" sz="1600" dirty="0" smtClean="0"/>
              <a:t> </a:t>
            </a:r>
            <a:r>
              <a:rPr lang="en-US" altLang="zh-TW" sz="1600" dirty="0"/>
              <a:t>mat(</a:t>
            </a:r>
            <a:r>
              <a:rPr lang="en-US" altLang="zh-TW" sz="1600" dirty="0" err="1"/>
              <a:t>rows,cols</a:t>
            </a:r>
            <a:r>
              <a:rPr lang="en-US" altLang="zh-TW" sz="1600" dirty="0" smtClean="0"/>
              <a:t>);</a:t>
            </a:r>
            <a:br>
              <a:rPr lang="en-US" altLang="zh-TW" sz="1600" dirty="0" smtClean="0"/>
            </a:br>
            <a:r>
              <a:rPr lang="en-US" altLang="zh-TW" sz="1600" dirty="0" err="1" smtClean="0"/>
              <a:t>mat.setFromTriplets</a:t>
            </a:r>
            <a:r>
              <a:rPr lang="en-US" altLang="zh-TW" sz="1600" dirty="0" smtClean="0"/>
              <a:t>(</a:t>
            </a:r>
            <a:r>
              <a:rPr lang="en-US" altLang="zh-TW" sz="1600" dirty="0" err="1" smtClean="0"/>
              <a:t>tripletList.begin</a:t>
            </a:r>
            <a:r>
              <a:rPr lang="en-US" altLang="zh-TW" sz="1600" dirty="0"/>
              <a:t>(), </a:t>
            </a:r>
            <a:r>
              <a:rPr lang="en-US" altLang="zh-TW" sz="1600" dirty="0" err="1"/>
              <a:t>tripletList.end</a:t>
            </a:r>
            <a:r>
              <a:rPr lang="en-US" altLang="zh-TW" sz="1600" dirty="0" smtClean="0"/>
              <a:t>());</a:t>
            </a:r>
          </a:p>
          <a:p>
            <a:r>
              <a:rPr lang="en-US" altLang="zh-TW" dirty="0" smtClean="0"/>
              <a:t>Triplet&lt;double&gt; is a </a:t>
            </a:r>
            <a:r>
              <a:rPr lang="en-US" altLang="zh-TW" dirty="0"/>
              <a:t>small structure to hold a non zero </a:t>
            </a:r>
            <a:r>
              <a:rPr lang="en-US" altLang="zh-TW" dirty="0" smtClean="0"/>
              <a:t>matrix element </a:t>
            </a:r>
            <a:r>
              <a:rPr lang="en-US" altLang="zh-TW" dirty="0"/>
              <a:t>(</a:t>
            </a:r>
            <a:r>
              <a:rPr lang="en-US" altLang="zh-TW" dirty="0" err="1"/>
              <a:t>i,j,value</a:t>
            </a:r>
            <a:r>
              <a:rPr lang="en-US" altLang="zh-TW" dirty="0" smtClean="0"/>
              <a:t>)</a:t>
            </a:r>
          </a:p>
          <a:p>
            <a:r>
              <a:rPr lang="en-US" altLang="zh-TW" dirty="0"/>
              <a:t>https://eigen.tuxfamily.org/dox/group__TutorialSparse.html</a:t>
            </a:r>
            <a:endParaRPr lang="zh-TW" altLang="en-US" dirty="0"/>
          </a:p>
        </p:txBody>
      </p:sp>
    </p:spTree>
    <p:extLst>
      <p:ext uri="{BB962C8B-B14F-4D97-AF65-F5344CB8AC3E}">
        <p14:creationId xmlns:p14="http://schemas.microsoft.com/office/powerpoint/2010/main" val="4020283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447800" y="609600"/>
            <a:ext cx="7315200" cy="685800"/>
          </a:xfrm>
        </p:spPr>
        <p:txBody>
          <a:bodyPr/>
          <a:lstStyle/>
          <a:p>
            <a:pPr eaLnBrk="1" hangingPunct="1">
              <a:defRPr/>
            </a:pPr>
            <a:r>
              <a:rPr lang="en-US" altLang="zh-TW" sz="3600" dirty="0" smtClean="0"/>
              <a:t>Parameterization-texture stretch metric</a:t>
            </a:r>
            <a:br>
              <a:rPr lang="en-US" altLang="zh-TW" sz="3600" dirty="0" smtClean="0"/>
            </a:br>
            <a:r>
              <a:rPr lang="en-US" altLang="zh-TW" sz="2000" i="0" dirty="0" smtClean="0"/>
              <a:t>[Texture </a:t>
            </a:r>
            <a:r>
              <a:rPr lang="en-US" altLang="zh-TW" sz="2000" i="0" dirty="0"/>
              <a:t>Mapping Progressive </a:t>
            </a:r>
            <a:r>
              <a:rPr lang="en-US" altLang="zh-TW" sz="2000" i="0" dirty="0" smtClean="0"/>
              <a:t>Meshes, SIGGRAPH]</a:t>
            </a:r>
            <a:endParaRPr lang="en-US" altLang="zh-TW" sz="2000" dirty="0" smtClean="0"/>
          </a:p>
        </p:txBody>
      </p:sp>
      <p:grpSp>
        <p:nvGrpSpPr>
          <p:cNvPr id="5" name="Group 1159"/>
          <p:cNvGrpSpPr>
            <a:grpSpLocks noChangeAspect="1"/>
          </p:cNvGrpSpPr>
          <p:nvPr/>
        </p:nvGrpSpPr>
        <p:grpSpPr bwMode="auto">
          <a:xfrm>
            <a:off x="1547813" y="2133600"/>
            <a:ext cx="6562725" cy="3852863"/>
            <a:chOff x="129" y="663"/>
            <a:chExt cx="5700" cy="3346"/>
          </a:xfrm>
        </p:grpSpPr>
        <p:grpSp>
          <p:nvGrpSpPr>
            <p:cNvPr id="6" name="Group 4"/>
            <p:cNvGrpSpPr>
              <a:grpSpLocks noChangeAspect="1"/>
            </p:cNvGrpSpPr>
            <p:nvPr/>
          </p:nvGrpSpPr>
          <p:grpSpPr bwMode="auto">
            <a:xfrm>
              <a:off x="624" y="2976"/>
              <a:ext cx="5205" cy="1033"/>
              <a:chOff x="624" y="2976"/>
              <a:chExt cx="5205" cy="1033"/>
            </a:xfrm>
          </p:grpSpPr>
          <p:sp>
            <p:nvSpPr>
              <p:cNvPr id="1151" name="Freeform 5"/>
              <p:cNvSpPr>
                <a:spLocks noChangeAspect="1"/>
              </p:cNvSpPr>
              <p:nvPr/>
            </p:nvSpPr>
            <p:spPr bwMode="auto">
              <a:xfrm>
                <a:off x="1632" y="3408"/>
                <a:ext cx="1200" cy="96"/>
              </a:xfrm>
              <a:custGeom>
                <a:avLst/>
                <a:gdLst>
                  <a:gd name="T0" fmla="*/ 0 w 2256"/>
                  <a:gd name="T1" fmla="*/ 4 h 210"/>
                  <a:gd name="T2" fmla="*/ 96 w 2256"/>
                  <a:gd name="T3" fmla="*/ 0 h 210"/>
                  <a:gd name="T4" fmla="*/ 0 60000 65536"/>
                  <a:gd name="T5" fmla="*/ 0 60000 65536"/>
                </a:gdLst>
                <a:ahLst/>
                <a:cxnLst>
                  <a:cxn ang="T4">
                    <a:pos x="T0" y="T1"/>
                  </a:cxn>
                  <a:cxn ang="T5">
                    <a:pos x="T2" y="T3"/>
                  </a:cxn>
                </a:cxnLst>
                <a:rect l="0" t="0" r="r" b="b"/>
                <a:pathLst>
                  <a:path w="2256" h="210">
                    <a:moveTo>
                      <a:pt x="0" y="210"/>
                    </a:moveTo>
                    <a:lnTo>
                      <a:pt x="2256" y="0"/>
                    </a:lnTo>
                  </a:path>
                </a:pathLst>
              </a:custGeom>
              <a:noFill/>
              <a:ln w="38100">
                <a:solidFill>
                  <a:schemeClr val="accent2"/>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nchor="ctr"/>
              <a:lstStyle/>
              <a:p>
                <a:endParaRPr lang="zh-TW" altLang="en-US"/>
              </a:p>
            </p:txBody>
          </p:sp>
          <p:sp>
            <p:nvSpPr>
              <p:cNvPr id="1152" name="Freeform 6"/>
              <p:cNvSpPr>
                <a:spLocks noChangeAspect="1"/>
              </p:cNvSpPr>
              <p:nvPr/>
            </p:nvSpPr>
            <p:spPr bwMode="auto">
              <a:xfrm>
                <a:off x="624" y="2976"/>
                <a:ext cx="1056" cy="985"/>
              </a:xfrm>
              <a:custGeom>
                <a:avLst/>
                <a:gdLst>
                  <a:gd name="T0" fmla="*/ 0 w 158"/>
                  <a:gd name="T1" fmla="*/ 13621 h 256"/>
                  <a:gd name="T2" fmla="*/ 2107161 w 158"/>
                  <a:gd name="T3" fmla="*/ 0 h 256"/>
                  <a:gd name="T4" fmla="*/ 560696 w 158"/>
                  <a:gd name="T5" fmla="*/ 215892 h 256"/>
                  <a:gd name="T6" fmla="*/ 0 w 158"/>
                  <a:gd name="T7" fmla="*/ 13621 h 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 h="256">
                    <a:moveTo>
                      <a:pt x="0" y="16"/>
                    </a:moveTo>
                    <a:lnTo>
                      <a:pt x="158" y="0"/>
                    </a:lnTo>
                    <a:lnTo>
                      <a:pt x="42" y="256"/>
                    </a:lnTo>
                    <a:lnTo>
                      <a:pt x="0" y="16"/>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TW" altLang="en-US"/>
              </a:p>
            </p:txBody>
          </p:sp>
          <p:sp>
            <p:nvSpPr>
              <p:cNvPr id="1153" name="Oval 7"/>
              <p:cNvSpPr>
                <a:spLocks noChangeAspect="1" noChangeArrowheads="1"/>
              </p:cNvSpPr>
              <p:nvPr/>
            </p:nvSpPr>
            <p:spPr bwMode="auto">
              <a:xfrm>
                <a:off x="784" y="3051"/>
                <a:ext cx="473" cy="516"/>
              </a:xfrm>
              <a:prstGeom prst="ellipse">
                <a:avLst/>
              </a:prstGeom>
              <a:noFill/>
              <a:ln w="381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54" name="Line 8"/>
              <p:cNvSpPr>
                <a:spLocks noChangeAspect="1" noChangeShapeType="1"/>
              </p:cNvSpPr>
              <p:nvPr/>
            </p:nvSpPr>
            <p:spPr bwMode="auto">
              <a:xfrm flipV="1">
                <a:off x="1020" y="3318"/>
                <a:ext cx="192"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zh-TW" altLang="en-US"/>
              </a:p>
            </p:txBody>
          </p:sp>
          <p:sp>
            <p:nvSpPr>
              <p:cNvPr id="1155" name="Freeform 9"/>
              <p:cNvSpPr>
                <a:spLocks noChangeAspect="1"/>
              </p:cNvSpPr>
              <p:nvPr/>
            </p:nvSpPr>
            <p:spPr bwMode="auto">
              <a:xfrm rot="-1205569">
                <a:off x="3120" y="3024"/>
                <a:ext cx="2709" cy="985"/>
              </a:xfrm>
              <a:custGeom>
                <a:avLst/>
                <a:gdLst>
                  <a:gd name="T0" fmla="*/ 0 w 158"/>
                  <a:gd name="T1" fmla="*/ 13621 h 256"/>
                  <a:gd name="T2" fmla="*/ 234106396 w 158"/>
                  <a:gd name="T3" fmla="*/ 0 h 256"/>
                  <a:gd name="T4" fmla="*/ 62222404 w 158"/>
                  <a:gd name="T5" fmla="*/ 215892 h 256"/>
                  <a:gd name="T6" fmla="*/ 0 w 158"/>
                  <a:gd name="T7" fmla="*/ 13621 h 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 h="256">
                    <a:moveTo>
                      <a:pt x="0" y="16"/>
                    </a:moveTo>
                    <a:lnTo>
                      <a:pt x="158" y="0"/>
                    </a:lnTo>
                    <a:lnTo>
                      <a:pt x="42" y="256"/>
                    </a:lnTo>
                    <a:lnTo>
                      <a:pt x="0" y="16"/>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TW" altLang="en-US"/>
              </a:p>
            </p:txBody>
          </p:sp>
          <p:sp>
            <p:nvSpPr>
              <p:cNvPr id="1156" name="Oval 10"/>
              <p:cNvSpPr>
                <a:spLocks noChangeAspect="1" noChangeArrowheads="1"/>
              </p:cNvSpPr>
              <p:nvPr/>
            </p:nvSpPr>
            <p:spPr bwMode="auto">
              <a:xfrm rot="-1205569">
                <a:off x="3495" y="3224"/>
                <a:ext cx="1214" cy="516"/>
              </a:xfrm>
              <a:prstGeom prst="ellipse">
                <a:avLst/>
              </a:prstGeom>
              <a:noFill/>
              <a:ln w="381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57" name="Line 11"/>
              <p:cNvSpPr>
                <a:spLocks noChangeAspect="1" noChangeShapeType="1"/>
              </p:cNvSpPr>
              <p:nvPr/>
            </p:nvSpPr>
            <p:spPr bwMode="auto">
              <a:xfrm rot="20394431" flipV="1">
                <a:off x="4089" y="3407"/>
                <a:ext cx="492"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zh-TW" altLang="en-US"/>
              </a:p>
            </p:txBody>
          </p:sp>
          <p:sp>
            <p:nvSpPr>
              <p:cNvPr id="1158" name="Line 12"/>
              <p:cNvSpPr>
                <a:spLocks noChangeAspect="1" noChangeShapeType="1"/>
              </p:cNvSpPr>
              <p:nvPr/>
            </p:nvSpPr>
            <p:spPr bwMode="auto">
              <a:xfrm rot="20394431" flipV="1">
                <a:off x="4080" y="3312"/>
                <a:ext cx="0" cy="18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zh-TW" altLang="en-US"/>
              </a:p>
            </p:txBody>
          </p:sp>
          <p:sp>
            <p:nvSpPr>
              <p:cNvPr id="1159" name="Text Box 13"/>
              <p:cNvSpPr txBox="1">
                <a:spLocks noChangeAspect="1" noChangeArrowheads="1"/>
              </p:cNvSpPr>
              <p:nvPr/>
            </p:nvSpPr>
            <p:spPr bwMode="auto">
              <a:xfrm>
                <a:off x="3744" y="3216"/>
                <a:ext cx="336" cy="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pPr algn="ctr" eaLnBrk="0" hangingPunct="0">
                  <a:spcBef>
                    <a:spcPct val="50000"/>
                  </a:spcBef>
                  <a:defRPr/>
                </a:pPr>
                <a:r>
                  <a:rPr lang="en-US" altLang="zh-TW" sz="2800">
                    <a:solidFill>
                      <a:schemeClr val="accent1"/>
                    </a:solidFill>
                    <a:effectLst>
                      <a:outerShdw blurRad="38100" dist="38100" dir="2700000" algn="tl">
                        <a:srgbClr val="C0C0C0"/>
                      </a:outerShdw>
                    </a:effectLst>
                    <a:latin typeface="Symbol" pitchFamily="18" charset="2"/>
                  </a:rPr>
                  <a:t>g</a:t>
                </a:r>
              </a:p>
            </p:txBody>
          </p:sp>
          <p:sp>
            <p:nvSpPr>
              <p:cNvPr id="1160" name="Text Box 14"/>
              <p:cNvSpPr txBox="1">
                <a:spLocks noChangeAspect="1" noChangeArrowheads="1"/>
              </p:cNvSpPr>
              <p:nvPr/>
            </p:nvSpPr>
            <p:spPr bwMode="auto">
              <a:xfrm>
                <a:off x="4224" y="3342"/>
                <a:ext cx="336" cy="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pPr algn="ctr" eaLnBrk="0" hangingPunct="0">
                  <a:spcBef>
                    <a:spcPct val="50000"/>
                  </a:spcBef>
                  <a:defRPr/>
                </a:pPr>
                <a:r>
                  <a:rPr lang="en-US" altLang="zh-TW" sz="2800">
                    <a:solidFill>
                      <a:schemeClr val="accent1"/>
                    </a:solidFill>
                    <a:effectLst>
                      <a:outerShdw blurRad="38100" dist="38100" dir="2700000" algn="tl">
                        <a:srgbClr val="C0C0C0"/>
                      </a:outerShdw>
                    </a:effectLst>
                    <a:latin typeface="Symbol" pitchFamily="18" charset="2"/>
                  </a:rPr>
                  <a:t>G</a:t>
                </a:r>
              </a:p>
            </p:txBody>
          </p:sp>
        </p:grpSp>
        <p:pic>
          <p:nvPicPr>
            <p:cNvPr id="7" name="Picture 15" descr="v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Gray">
            <a:xfrm>
              <a:off x="474" y="674"/>
              <a:ext cx="1632" cy="1622"/>
            </a:xfrm>
            <a:prstGeom prst="rect">
              <a:avLst/>
            </a:prstGeom>
            <a:solidFill>
              <a:schemeClr val="tx1"/>
            </a:solidFill>
            <a:ln w="12700">
              <a:solidFill>
                <a:schemeClr val="tx1"/>
              </a:solidFill>
              <a:miter lim="800000"/>
              <a:headEnd/>
              <a:tailEnd/>
            </a:ln>
            <a:effectLst>
              <a:outerShdw dist="107763" dir="2700000" algn="ctr" rotWithShape="0">
                <a:schemeClr val="bg2"/>
              </a:outerShdw>
            </a:effectLst>
          </p:spPr>
        </p:pic>
        <p:pic>
          <p:nvPicPr>
            <p:cNvPr id="8" name="Picture 16" descr="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3477" y="663"/>
              <a:ext cx="1632" cy="1632"/>
            </a:xfrm>
            <a:prstGeom prst="rect">
              <a:avLst/>
            </a:prstGeom>
            <a:solidFill>
              <a:schemeClr val="tx1"/>
            </a:solidFill>
            <a:ln w="12700">
              <a:solidFill>
                <a:schemeClr val="tx1"/>
              </a:solidFill>
              <a:miter lim="800000"/>
              <a:headEnd/>
              <a:tailEnd/>
            </a:ln>
            <a:effectLst>
              <a:outerShdw dist="107763" dir="2700000" algn="ctr" rotWithShape="0">
                <a:schemeClr val="bg2"/>
              </a:outerShdw>
            </a:effectLst>
          </p:spPr>
        </p:pic>
        <p:sp>
          <p:nvSpPr>
            <p:cNvPr id="9" name="Text Box 17"/>
            <p:cNvSpPr txBox="1">
              <a:spLocks noChangeAspect="1" noChangeArrowheads="1"/>
            </p:cNvSpPr>
            <p:nvPr/>
          </p:nvSpPr>
          <p:spPr bwMode="auto">
            <a:xfrm>
              <a:off x="129" y="2306"/>
              <a:ext cx="2325"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a:effectLst>
                    <a:outerShdw blurRad="38100" dist="38100" dir="2700000" algn="tl">
                      <a:srgbClr val="C0C0C0"/>
                    </a:outerShdw>
                  </a:effectLst>
                  <a:latin typeface="Arial" charset="0"/>
                </a:rPr>
                <a:t>2D texture domain</a:t>
              </a:r>
            </a:p>
          </p:txBody>
        </p:sp>
        <p:sp>
          <p:nvSpPr>
            <p:cNvPr id="10" name="Text Box 18"/>
            <p:cNvSpPr txBox="1">
              <a:spLocks noChangeAspect="1" noChangeArrowheads="1"/>
            </p:cNvSpPr>
            <p:nvPr/>
          </p:nvSpPr>
          <p:spPr bwMode="auto">
            <a:xfrm>
              <a:off x="3435" y="2306"/>
              <a:ext cx="1721"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a:effectLst>
                    <a:outerShdw blurRad="38100" dist="38100" dir="2700000" algn="tl">
                      <a:srgbClr val="C0C0C0"/>
                    </a:outerShdw>
                  </a:effectLst>
                  <a:latin typeface="Arial" charset="0"/>
                </a:rPr>
                <a:t>surface in 3D</a:t>
              </a:r>
            </a:p>
          </p:txBody>
        </p:sp>
        <p:grpSp>
          <p:nvGrpSpPr>
            <p:cNvPr id="11" name="Group 19"/>
            <p:cNvGrpSpPr>
              <a:grpSpLocks noChangeAspect="1"/>
            </p:cNvGrpSpPr>
            <p:nvPr/>
          </p:nvGrpSpPr>
          <p:grpSpPr bwMode="auto">
            <a:xfrm>
              <a:off x="1562" y="1694"/>
              <a:ext cx="3242" cy="1405"/>
              <a:chOff x="1562" y="1694"/>
              <a:chExt cx="3242" cy="1405"/>
            </a:xfrm>
          </p:grpSpPr>
          <p:grpSp>
            <p:nvGrpSpPr>
              <p:cNvPr id="1142" name="Group 20"/>
              <p:cNvGrpSpPr>
                <a:grpSpLocks noChangeAspect="1"/>
              </p:cNvGrpSpPr>
              <p:nvPr/>
            </p:nvGrpSpPr>
            <p:grpSpPr bwMode="auto">
              <a:xfrm>
                <a:off x="1562" y="1694"/>
                <a:ext cx="2803" cy="720"/>
                <a:chOff x="1610" y="1909"/>
                <a:chExt cx="2803" cy="720"/>
              </a:xfrm>
            </p:grpSpPr>
            <p:sp>
              <p:nvSpPr>
                <p:cNvPr id="1146" name="Freeform 21"/>
                <p:cNvSpPr>
                  <a:spLocks noChangeAspect="1"/>
                </p:cNvSpPr>
                <p:nvPr/>
              </p:nvSpPr>
              <p:spPr bwMode="auto">
                <a:xfrm>
                  <a:off x="1781" y="2163"/>
                  <a:ext cx="298" cy="274"/>
                </a:xfrm>
                <a:custGeom>
                  <a:avLst/>
                  <a:gdLst>
                    <a:gd name="T0" fmla="*/ 0 w 298"/>
                    <a:gd name="T1" fmla="*/ 34 h 274"/>
                    <a:gd name="T2" fmla="*/ 58 w 298"/>
                    <a:gd name="T3" fmla="*/ 0 h 274"/>
                    <a:gd name="T4" fmla="*/ 298 w 298"/>
                    <a:gd name="T5" fmla="*/ 274 h 274"/>
                    <a:gd name="T6" fmla="*/ 0 w 298"/>
                    <a:gd name="T7" fmla="*/ 34 h 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74">
                      <a:moveTo>
                        <a:pt x="0" y="34"/>
                      </a:moveTo>
                      <a:lnTo>
                        <a:pt x="58" y="0"/>
                      </a:lnTo>
                      <a:lnTo>
                        <a:pt x="298" y="274"/>
                      </a:lnTo>
                      <a:lnTo>
                        <a:pt x="0" y="34"/>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47" name="Freeform 22"/>
                <p:cNvSpPr>
                  <a:spLocks noChangeAspect="1"/>
                </p:cNvSpPr>
                <p:nvPr/>
              </p:nvSpPr>
              <p:spPr bwMode="auto">
                <a:xfrm>
                  <a:off x="4255" y="1909"/>
                  <a:ext cx="158" cy="256"/>
                </a:xfrm>
                <a:custGeom>
                  <a:avLst/>
                  <a:gdLst>
                    <a:gd name="T0" fmla="*/ 0 w 158"/>
                    <a:gd name="T1" fmla="*/ 16 h 256"/>
                    <a:gd name="T2" fmla="*/ 158 w 158"/>
                    <a:gd name="T3" fmla="*/ 0 h 256"/>
                    <a:gd name="T4" fmla="*/ 42 w 158"/>
                    <a:gd name="T5" fmla="*/ 256 h 256"/>
                    <a:gd name="T6" fmla="*/ 0 w 158"/>
                    <a:gd name="T7" fmla="*/ 16 h 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 h="256">
                      <a:moveTo>
                        <a:pt x="0" y="16"/>
                      </a:moveTo>
                      <a:lnTo>
                        <a:pt x="158" y="0"/>
                      </a:lnTo>
                      <a:lnTo>
                        <a:pt x="42" y="256"/>
                      </a:lnTo>
                      <a:lnTo>
                        <a:pt x="0" y="16"/>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48" name="Freeform 23"/>
                <p:cNvSpPr>
                  <a:spLocks noChangeAspect="1"/>
                </p:cNvSpPr>
                <p:nvPr/>
              </p:nvSpPr>
              <p:spPr bwMode="auto">
                <a:xfrm>
                  <a:off x="1947" y="2037"/>
                  <a:ext cx="2256" cy="210"/>
                </a:xfrm>
                <a:custGeom>
                  <a:avLst/>
                  <a:gdLst>
                    <a:gd name="T0" fmla="*/ 0 w 2256"/>
                    <a:gd name="T1" fmla="*/ 210 h 210"/>
                    <a:gd name="T2" fmla="*/ 2256 w 2256"/>
                    <a:gd name="T3" fmla="*/ 0 h 210"/>
                    <a:gd name="T4" fmla="*/ 0 60000 65536"/>
                    <a:gd name="T5" fmla="*/ 0 60000 65536"/>
                  </a:gdLst>
                  <a:ahLst/>
                  <a:cxnLst>
                    <a:cxn ang="T4">
                      <a:pos x="T0" y="T1"/>
                    </a:cxn>
                    <a:cxn ang="T5">
                      <a:pos x="T2" y="T3"/>
                    </a:cxn>
                  </a:cxnLst>
                  <a:rect l="0" t="0" r="r" b="b"/>
                  <a:pathLst>
                    <a:path w="2256" h="210">
                      <a:moveTo>
                        <a:pt x="0" y="210"/>
                      </a:moveTo>
                      <a:lnTo>
                        <a:pt x="2256" y="0"/>
                      </a:lnTo>
                    </a:path>
                  </a:pathLst>
                </a:custGeom>
                <a:noFill/>
                <a:ln w="38100">
                  <a:solidFill>
                    <a:schemeClr val="accent2"/>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1149" name="Text Box 24"/>
                <p:cNvSpPr txBox="1">
                  <a:spLocks noChangeAspect="1" noChangeArrowheads="1"/>
                </p:cNvSpPr>
                <p:nvPr/>
              </p:nvSpPr>
              <p:spPr bwMode="auto">
                <a:xfrm rot="-319929">
                  <a:off x="2062" y="2181"/>
                  <a:ext cx="1606"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defRPr/>
                  </a:pPr>
                  <a:r>
                    <a:rPr lang="en-US" altLang="zh-TW" sz="2800">
                      <a:effectLst>
                        <a:outerShdw blurRad="38100" dist="38100" dir="2700000" algn="tl">
                          <a:srgbClr val="C0C0C0"/>
                        </a:outerShdw>
                      </a:effectLst>
                      <a:latin typeface="Arial" charset="0"/>
                    </a:rPr>
                    <a:t>linear map</a:t>
                  </a:r>
                </a:p>
              </p:txBody>
            </p:sp>
            <p:sp>
              <p:nvSpPr>
                <p:cNvPr id="1150" name="Text Box 25"/>
                <p:cNvSpPr txBox="1">
                  <a:spLocks noChangeAspect="1" noChangeArrowheads="1"/>
                </p:cNvSpPr>
                <p:nvPr/>
              </p:nvSpPr>
              <p:spPr bwMode="auto">
                <a:xfrm>
                  <a:off x="1610" y="2178"/>
                  <a:ext cx="160" cy="4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eaLnBrk="0" hangingPunct="0">
                    <a:defRPr/>
                  </a:pPr>
                  <a:endParaRPr lang="zh-TW" altLang="zh-TW" sz="2800">
                    <a:solidFill>
                      <a:schemeClr val="hlink"/>
                    </a:solidFill>
                    <a:effectLst>
                      <a:outerShdw blurRad="38100" dist="38100" dir="2700000" algn="tl">
                        <a:srgbClr val="C0C0C0"/>
                      </a:outerShdw>
                    </a:effectLst>
                    <a:latin typeface="Arial" charset="0"/>
                  </a:endParaRPr>
                </a:p>
              </p:txBody>
            </p:sp>
          </p:grpSp>
          <p:grpSp>
            <p:nvGrpSpPr>
              <p:cNvPr id="1143" name="Group 26"/>
              <p:cNvGrpSpPr>
                <a:grpSpLocks noChangeAspect="1"/>
              </p:cNvGrpSpPr>
              <p:nvPr/>
            </p:nvGrpSpPr>
            <p:grpSpPr bwMode="auto">
              <a:xfrm>
                <a:off x="1749" y="2266"/>
                <a:ext cx="3055" cy="833"/>
                <a:chOff x="1749" y="2266"/>
                <a:chExt cx="3055" cy="833"/>
              </a:xfrm>
            </p:grpSpPr>
            <p:sp>
              <p:nvSpPr>
                <p:cNvPr id="1144" name="Text Box 27"/>
                <p:cNvSpPr txBox="1">
                  <a:spLocks noChangeAspect="1" noChangeArrowheads="1"/>
                </p:cNvSpPr>
                <p:nvPr/>
              </p:nvSpPr>
              <p:spPr bwMode="auto">
                <a:xfrm>
                  <a:off x="1749" y="2648"/>
                  <a:ext cx="3055" cy="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altLang="zh-TW" sz="2800">
                      <a:effectLst>
                        <a:outerShdw blurRad="38100" dist="38100" dir="2700000" algn="tl">
                          <a:srgbClr val="C0C0C0"/>
                        </a:outerShdw>
                      </a:effectLst>
                      <a:latin typeface="Arial" charset="0"/>
                    </a:rPr>
                    <a:t>singular values:  </a:t>
                  </a:r>
                  <a:r>
                    <a:rPr lang="el-GR" altLang="zh-TW" sz="2800">
                      <a:effectLst>
                        <a:outerShdw blurRad="38100" dist="38100" dir="2700000" algn="tl">
                          <a:srgbClr val="C0C0C0"/>
                        </a:outerShdw>
                      </a:effectLst>
                      <a:cs typeface="Times New Roman" pitchFamily="18" charset="0"/>
                    </a:rPr>
                    <a:t>γ</a:t>
                  </a:r>
                  <a:r>
                    <a:rPr lang="en-US" altLang="zh-TW" sz="2800">
                      <a:effectLst>
                        <a:outerShdw blurRad="38100" dist="38100" dir="2700000" algn="tl">
                          <a:srgbClr val="C0C0C0"/>
                        </a:outerShdw>
                      </a:effectLst>
                      <a:latin typeface="Arial" charset="0"/>
                      <a:cs typeface="Arial" charset="0"/>
                    </a:rPr>
                    <a:t> , </a:t>
                  </a:r>
                  <a:r>
                    <a:rPr lang="el-GR" altLang="zh-TW" sz="2800">
                      <a:effectLst>
                        <a:outerShdw blurRad="38100" dist="38100" dir="2700000" algn="tl">
                          <a:srgbClr val="C0C0C0"/>
                        </a:outerShdw>
                      </a:effectLst>
                      <a:cs typeface="Times New Roman" pitchFamily="18" charset="0"/>
                    </a:rPr>
                    <a:t>Γ</a:t>
                  </a:r>
                  <a:endParaRPr lang="el-GR" altLang="zh-TW" sz="2800">
                    <a:effectLst>
                      <a:outerShdw blurRad="38100" dist="38100" dir="2700000" algn="tl">
                        <a:srgbClr val="C0C0C0"/>
                      </a:outerShdw>
                    </a:effectLst>
                    <a:cs typeface="Arial" charset="0"/>
                  </a:endParaRPr>
                </a:p>
              </p:txBody>
            </p:sp>
            <p:sp>
              <p:nvSpPr>
                <p:cNvPr id="1145" name="Freeform 28"/>
                <p:cNvSpPr>
                  <a:spLocks noChangeAspect="1"/>
                </p:cNvSpPr>
                <p:nvPr/>
              </p:nvSpPr>
              <p:spPr bwMode="auto">
                <a:xfrm>
                  <a:off x="2744" y="2266"/>
                  <a:ext cx="47" cy="383"/>
                </a:xfrm>
                <a:custGeom>
                  <a:avLst/>
                  <a:gdLst>
                    <a:gd name="T0" fmla="*/ 0 w 106"/>
                    <a:gd name="T1" fmla="*/ 122 h 510"/>
                    <a:gd name="T2" fmla="*/ 2 w 106"/>
                    <a:gd name="T3" fmla="*/ 59 h 510"/>
                    <a:gd name="T4" fmla="*/ 2 w 106"/>
                    <a:gd name="T5" fmla="*/ 0 h 510"/>
                    <a:gd name="T6" fmla="*/ 0 60000 65536"/>
                    <a:gd name="T7" fmla="*/ 0 60000 65536"/>
                    <a:gd name="T8" fmla="*/ 0 60000 65536"/>
                  </a:gdLst>
                  <a:ahLst/>
                  <a:cxnLst>
                    <a:cxn ang="T6">
                      <a:pos x="T0" y="T1"/>
                    </a:cxn>
                    <a:cxn ang="T7">
                      <a:pos x="T2" y="T3"/>
                    </a:cxn>
                    <a:cxn ang="T8">
                      <a:pos x="T4" y="T5"/>
                    </a:cxn>
                  </a:cxnLst>
                  <a:rect l="0" t="0" r="r" b="b"/>
                  <a:pathLst>
                    <a:path w="106" h="510">
                      <a:moveTo>
                        <a:pt x="0" y="510"/>
                      </a:moveTo>
                      <a:cubicBezTo>
                        <a:pt x="14" y="466"/>
                        <a:pt x="74" y="331"/>
                        <a:pt x="90" y="246"/>
                      </a:cubicBezTo>
                      <a:cubicBezTo>
                        <a:pt x="106" y="161"/>
                        <a:pt x="95" y="51"/>
                        <a:pt x="96" y="0"/>
                      </a:cubicBez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TW" altLang="en-US"/>
                </a:p>
              </p:txBody>
            </p:sp>
          </p:grpSp>
        </p:grpSp>
        <p:grpSp>
          <p:nvGrpSpPr>
            <p:cNvPr id="12" name="Group 29"/>
            <p:cNvGrpSpPr>
              <a:grpSpLocks noChangeAspect="1"/>
            </p:cNvGrpSpPr>
            <p:nvPr/>
          </p:nvGrpSpPr>
          <p:grpSpPr bwMode="auto">
            <a:xfrm>
              <a:off x="576" y="768"/>
              <a:ext cx="4326" cy="3206"/>
              <a:chOff x="576" y="768"/>
              <a:chExt cx="4326" cy="3206"/>
            </a:xfrm>
          </p:grpSpPr>
          <p:grpSp>
            <p:nvGrpSpPr>
              <p:cNvPr id="13" name="Group 30"/>
              <p:cNvGrpSpPr>
                <a:grpSpLocks noChangeAspect="1"/>
              </p:cNvGrpSpPr>
              <p:nvPr/>
            </p:nvGrpSpPr>
            <p:grpSpPr bwMode="auto">
              <a:xfrm>
                <a:off x="738" y="3033"/>
                <a:ext cx="576" cy="576"/>
                <a:chOff x="-576" y="3312"/>
                <a:chExt cx="576" cy="576"/>
              </a:xfrm>
            </p:grpSpPr>
            <p:sp>
              <p:nvSpPr>
                <p:cNvPr id="1133" name="Oval 31"/>
                <p:cNvSpPr>
                  <a:spLocks noChangeAspect="1" noChangeArrowheads="1"/>
                </p:cNvSpPr>
                <p:nvPr/>
              </p:nvSpPr>
              <p:spPr bwMode="auto">
                <a:xfrm>
                  <a:off x="-96" y="355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4" name="Oval 32"/>
                <p:cNvSpPr>
                  <a:spLocks noChangeAspect="1" noChangeArrowheads="1"/>
                </p:cNvSpPr>
                <p:nvPr/>
              </p:nvSpPr>
              <p:spPr bwMode="auto">
                <a:xfrm>
                  <a:off x="-96" y="379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5" name="Oval 33"/>
                <p:cNvSpPr>
                  <a:spLocks noChangeAspect="1" noChangeArrowheads="1"/>
                </p:cNvSpPr>
                <p:nvPr/>
              </p:nvSpPr>
              <p:spPr bwMode="auto">
                <a:xfrm>
                  <a:off x="-96" y="331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6" name="Oval 34"/>
                <p:cNvSpPr>
                  <a:spLocks noChangeAspect="1" noChangeArrowheads="1"/>
                </p:cNvSpPr>
                <p:nvPr/>
              </p:nvSpPr>
              <p:spPr bwMode="auto">
                <a:xfrm>
                  <a:off x="-576" y="355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7" name="Oval 35"/>
                <p:cNvSpPr>
                  <a:spLocks noChangeAspect="1" noChangeArrowheads="1"/>
                </p:cNvSpPr>
                <p:nvPr/>
              </p:nvSpPr>
              <p:spPr bwMode="auto">
                <a:xfrm>
                  <a:off x="-336" y="355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8" name="Oval 36"/>
                <p:cNvSpPr>
                  <a:spLocks noChangeAspect="1" noChangeArrowheads="1"/>
                </p:cNvSpPr>
                <p:nvPr/>
              </p:nvSpPr>
              <p:spPr bwMode="auto">
                <a:xfrm>
                  <a:off x="-576" y="379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9" name="Oval 37"/>
                <p:cNvSpPr>
                  <a:spLocks noChangeAspect="1" noChangeArrowheads="1"/>
                </p:cNvSpPr>
                <p:nvPr/>
              </p:nvSpPr>
              <p:spPr bwMode="auto">
                <a:xfrm>
                  <a:off x="-336" y="379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40" name="Oval 38"/>
                <p:cNvSpPr>
                  <a:spLocks noChangeAspect="1" noChangeArrowheads="1"/>
                </p:cNvSpPr>
                <p:nvPr/>
              </p:nvSpPr>
              <p:spPr bwMode="auto">
                <a:xfrm>
                  <a:off x="-576" y="331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41" name="Oval 39"/>
                <p:cNvSpPr>
                  <a:spLocks noChangeAspect="1" noChangeArrowheads="1"/>
                </p:cNvSpPr>
                <p:nvPr/>
              </p:nvSpPr>
              <p:spPr bwMode="auto">
                <a:xfrm>
                  <a:off x="-336" y="3312"/>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4" name="Group 40"/>
              <p:cNvGrpSpPr>
                <a:grpSpLocks noChangeAspect="1"/>
              </p:cNvGrpSpPr>
              <p:nvPr/>
            </p:nvGrpSpPr>
            <p:grpSpPr bwMode="auto">
              <a:xfrm>
                <a:off x="576" y="768"/>
                <a:ext cx="1434" cy="1427"/>
                <a:chOff x="-1392" y="622"/>
                <a:chExt cx="1680" cy="1672"/>
              </a:xfrm>
            </p:grpSpPr>
            <p:grpSp>
              <p:nvGrpSpPr>
                <p:cNvPr id="25" name="Group 41"/>
                <p:cNvGrpSpPr>
                  <a:grpSpLocks noChangeAspect="1"/>
                </p:cNvGrpSpPr>
                <p:nvPr/>
              </p:nvGrpSpPr>
              <p:grpSpPr bwMode="auto">
                <a:xfrm>
                  <a:off x="-1392" y="622"/>
                  <a:ext cx="816" cy="818"/>
                  <a:chOff x="-1392" y="622"/>
                  <a:chExt cx="816" cy="818"/>
                </a:xfrm>
              </p:grpSpPr>
              <p:grpSp>
                <p:nvGrpSpPr>
                  <p:cNvPr id="857" name="Group 42"/>
                  <p:cNvGrpSpPr>
                    <a:grpSpLocks noChangeAspect="1"/>
                  </p:cNvGrpSpPr>
                  <p:nvPr/>
                </p:nvGrpSpPr>
                <p:grpSpPr bwMode="auto">
                  <a:xfrm>
                    <a:off x="-1392" y="624"/>
                    <a:ext cx="386" cy="386"/>
                    <a:chOff x="-1392" y="624"/>
                    <a:chExt cx="1536" cy="1536"/>
                  </a:xfrm>
                </p:grpSpPr>
                <p:grpSp>
                  <p:nvGrpSpPr>
                    <p:cNvPr id="1065" name="Group 43"/>
                    <p:cNvGrpSpPr>
                      <a:grpSpLocks noChangeAspect="1"/>
                    </p:cNvGrpSpPr>
                    <p:nvPr/>
                  </p:nvGrpSpPr>
                  <p:grpSpPr bwMode="auto">
                    <a:xfrm>
                      <a:off x="-672" y="1344"/>
                      <a:ext cx="816" cy="816"/>
                      <a:chOff x="-1008" y="2784"/>
                      <a:chExt cx="816" cy="816"/>
                    </a:xfrm>
                  </p:grpSpPr>
                  <p:sp>
                    <p:nvSpPr>
                      <p:cNvPr id="1117" name="Oval 4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8" name="Oval 4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9" name="Oval 4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0" name="Oval 4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1" name="Oval 4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2" name="Oval 4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3" name="Oval 5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4" name="Oval 5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5" name="Oval 5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6" name="Oval 5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7" name="Oval 5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8" name="Oval 5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9" name="Oval 5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0" name="Oval 5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1" name="Oval 5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2" name="Oval 5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066" name="Group 60"/>
                    <p:cNvGrpSpPr>
                      <a:grpSpLocks noChangeAspect="1"/>
                    </p:cNvGrpSpPr>
                    <p:nvPr/>
                  </p:nvGrpSpPr>
                  <p:grpSpPr bwMode="auto">
                    <a:xfrm>
                      <a:off x="-1392" y="1344"/>
                      <a:ext cx="816" cy="816"/>
                      <a:chOff x="-1008" y="2784"/>
                      <a:chExt cx="816" cy="816"/>
                    </a:xfrm>
                  </p:grpSpPr>
                  <p:sp>
                    <p:nvSpPr>
                      <p:cNvPr id="1101" name="Oval 6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2" name="Oval 6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3" name="Oval 6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4" name="Oval 6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5" name="Oval 6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6" name="Oval 6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7" name="Oval 6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8" name="Oval 6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9" name="Oval 6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0" name="Oval 7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1" name="Oval 7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2" name="Oval 7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3" name="Oval 7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4" name="Oval 7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5" name="Oval 7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6" name="Oval 7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067" name="Group 77"/>
                    <p:cNvGrpSpPr>
                      <a:grpSpLocks noChangeAspect="1"/>
                    </p:cNvGrpSpPr>
                    <p:nvPr/>
                  </p:nvGrpSpPr>
                  <p:grpSpPr bwMode="auto">
                    <a:xfrm>
                      <a:off x="-672" y="624"/>
                      <a:ext cx="816" cy="816"/>
                      <a:chOff x="-1008" y="2784"/>
                      <a:chExt cx="816" cy="816"/>
                    </a:xfrm>
                  </p:grpSpPr>
                  <p:sp>
                    <p:nvSpPr>
                      <p:cNvPr id="1085" name="Oval 7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6" name="Oval 7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7" name="Oval 8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8" name="Oval 8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9" name="Oval 8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0" name="Oval 8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1" name="Oval 8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2" name="Oval 8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3" name="Oval 8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4" name="Oval 8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5" name="Oval 8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6" name="Oval 8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7" name="Oval 9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8" name="Oval 9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9" name="Oval 9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0" name="Oval 9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068" name="Group 94"/>
                    <p:cNvGrpSpPr>
                      <a:grpSpLocks noChangeAspect="1"/>
                    </p:cNvGrpSpPr>
                    <p:nvPr/>
                  </p:nvGrpSpPr>
                  <p:grpSpPr bwMode="auto">
                    <a:xfrm>
                      <a:off x="-1392" y="624"/>
                      <a:ext cx="816" cy="816"/>
                      <a:chOff x="-1008" y="2784"/>
                      <a:chExt cx="816" cy="816"/>
                    </a:xfrm>
                  </p:grpSpPr>
                  <p:sp>
                    <p:nvSpPr>
                      <p:cNvPr id="1069" name="Oval 9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0" name="Oval 9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1" name="Oval 9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2" name="Oval 9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3" name="Oval 9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4" name="Oval 10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5" name="Oval 10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6" name="Oval 10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7" name="Oval 10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8" name="Oval 10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9" name="Oval 10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0" name="Oval 10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1" name="Oval 10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2" name="Oval 10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3" name="Oval 10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4" name="Oval 11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858" name="Group 111"/>
                  <p:cNvGrpSpPr>
                    <a:grpSpLocks noChangeAspect="1"/>
                  </p:cNvGrpSpPr>
                  <p:nvPr/>
                </p:nvGrpSpPr>
                <p:grpSpPr bwMode="auto">
                  <a:xfrm>
                    <a:off x="-962" y="622"/>
                    <a:ext cx="386" cy="386"/>
                    <a:chOff x="-1392" y="624"/>
                    <a:chExt cx="1536" cy="1536"/>
                  </a:xfrm>
                </p:grpSpPr>
                <p:grpSp>
                  <p:nvGrpSpPr>
                    <p:cNvPr id="997" name="Group 112"/>
                    <p:cNvGrpSpPr>
                      <a:grpSpLocks noChangeAspect="1"/>
                    </p:cNvGrpSpPr>
                    <p:nvPr/>
                  </p:nvGrpSpPr>
                  <p:grpSpPr bwMode="auto">
                    <a:xfrm>
                      <a:off x="-672" y="1344"/>
                      <a:ext cx="816" cy="816"/>
                      <a:chOff x="-1008" y="2784"/>
                      <a:chExt cx="816" cy="816"/>
                    </a:xfrm>
                  </p:grpSpPr>
                  <p:sp>
                    <p:nvSpPr>
                      <p:cNvPr id="1049" name="Oval 11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0" name="Oval 11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1" name="Oval 11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2" name="Oval 11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3" name="Oval 11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4" name="Oval 11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5" name="Oval 11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6" name="Oval 12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7" name="Oval 12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8" name="Oval 12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59" name="Oval 12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60" name="Oval 12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61" name="Oval 12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62" name="Oval 12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63" name="Oval 12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64" name="Oval 12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998" name="Group 129"/>
                    <p:cNvGrpSpPr>
                      <a:grpSpLocks noChangeAspect="1"/>
                    </p:cNvGrpSpPr>
                    <p:nvPr/>
                  </p:nvGrpSpPr>
                  <p:grpSpPr bwMode="auto">
                    <a:xfrm>
                      <a:off x="-1392" y="1344"/>
                      <a:ext cx="816" cy="816"/>
                      <a:chOff x="-1008" y="2784"/>
                      <a:chExt cx="816" cy="816"/>
                    </a:xfrm>
                  </p:grpSpPr>
                  <p:sp>
                    <p:nvSpPr>
                      <p:cNvPr id="1033" name="Oval 13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34" name="Oval 13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35" name="Oval 13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36" name="Oval 13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37" name="Oval 13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38" name="Oval 13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39" name="Oval 13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40" name="Oval 13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41" name="Oval 13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42" name="Oval 13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43" name="Oval 14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44" name="Oval 14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45" name="Oval 14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46" name="Oval 14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47" name="Oval 14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48" name="Oval 14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999" name="Group 146"/>
                    <p:cNvGrpSpPr>
                      <a:grpSpLocks noChangeAspect="1"/>
                    </p:cNvGrpSpPr>
                    <p:nvPr/>
                  </p:nvGrpSpPr>
                  <p:grpSpPr bwMode="auto">
                    <a:xfrm>
                      <a:off x="-672" y="624"/>
                      <a:ext cx="816" cy="816"/>
                      <a:chOff x="-1008" y="2784"/>
                      <a:chExt cx="816" cy="816"/>
                    </a:xfrm>
                  </p:grpSpPr>
                  <p:sp>
                    <p:nvSpPr>
                      <p:cNvPr id="1017" name="Oval 14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18" name="Oval 14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19" name="Oval 14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0" name="Oval 15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1" name="Oval 15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2" name="Oval 15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3" name="Oval 15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4" name="Oval 15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5" name="Oval 15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6" name="Oval 15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7" name="Oval 15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8" name="Oval 15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29" name="Oval 15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30" name="Oval 16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31" name="Oval 16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32" name="Oval 16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000" name="Group 163"/>
                    <p:cNvGrpSpPr>
                      <a:grpSpLocks noChangeAspect="1"/>
                    </p:cNvGrpSpPr>
                    <p:nvPr/>
                  </p:nvGrpSpPr>
                  <p:grpSpPr bwMode="auto">
                    <a:xfrm>
                      <a:off x="-1392" y="624"/>
                      <a:ext cx="816" cy="816"/>
                      <a:chOff x="-1008" y="2784"/>
                      <a:chExt cx="816" cy="816"/>
                    </a:xfrm>
                  </p:grpSpPr>
                  <p:sp>
                    <p:nvSpPr>
                      <p:cNvPr id="1001" name="Oval 16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02" name="Oval 16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03" name="Oval 16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04" name="Oval 16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05" name="Oval 16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06" name="Oval 16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07" name="Oval 17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08" name="Oval 17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09" name="Oval 17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10" name="Oval 17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11" name="Oval 17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12" name="Oval 17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13" name="Oval 17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14" name="Oval 17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15" name="Oval 17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16" name="Oval 17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859" name="Group 180"/>
                  <p:cNvGrpSpPr>
                    <a:grpSpLocks noChangeAspect="1"/>
                  </p:cNvGrpSpPr>
                  <p:nvPr/>
                </p:nvGrpSpPr>
                <p:grpSpPr bwMode="auto">
                  <a:xfrm>
                    <a:off x="-1392" y="1054"/>
                    <a:ext cx="386" cy="386"/>
                    <a:chOff x="-1392" y="624"/>
                    <a:chExt cx="1536" cy="1536"/>
                  </a:xfrm>
                </p:grpSpPr>
                <p:grpSp>
                  <p:nvGrpSpPr>
                    <p:cNvPr id="929" name="Group 181"/>
                    <p:cNvGrpSpPr>
                      <a:grpSpLocks noChangeAspect="1"/>
                    </p:cNvGrpSpPr>
                    <p:nvPr/>
                  </p:nvGrpSpPr>
                  <p:grpSpPr bwMode="auto">
                    <a:xfrm>
                      <a:off x="-672" y="1344"/>
                      <a:ext cx="816" cy="816"/>
                      <a:chOff x="-1008" y="2784"/>
                      <a:chExt cx="816" cy="816"/>
                    </a:xfrm>
                  </p:grpSpPr>
                  <p:sp>
                    <p:nvSpPr>
                      <p:cNvPr id="981" name="Oval 18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2" name="Oval 18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3" name="Oval 18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4" name="Oval 18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5" name="Oval 18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6" name="Oval 18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7" name="Oval 18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8" name="Oval 18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9" name="Oval 19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90" name="Oval 19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91" name="Oval 19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92" name="Oval 19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93" name="Oval 19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94" name="Oval 19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95" name="Oval 19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96" name="Oval 19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930" name="Group 198"/>
                    <p:cNvGrpSpPr>
                      <a:grpSpLocks noChangeAspect="1"/>
                    </p:cNvGrpSpPr>
                    <p:nvPr/>
                  </p:nvGrpSpPr>
                  <p:grpSpPr bwMode="auto">
                    <a:xfrm>
                      <a:off x="-1392" y="1344"/>
                      <a:ext cx="816" cy="816"/>
                      <a:chOff x="-1008" y="2784"/>
                      <a:chExt cx="816" cy="816"/>
                    </a:xfrm>
                  </p:grpSpPr>
                  <p:sp>
                    <p:nvSpPr>
                      <p:cNvPr id="965" name="Oval 19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6" name="Oval 20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7" name="Oval 20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8" name="Oval 20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9" name="Oval 20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0" name="Oval 20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1" name="Oval 20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2" name="Oval 20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3" name="Oval 20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4" name="Oval 20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5" name="Oval 20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6" name="Oval 21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7" name="Oval 21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8" name="Oval 21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9" name="Oval 21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0" name="Oval 21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931" name="Group 215"/>
                    <p:cNvGrpSpPr>
                      <a:grpSpLocks noChangeAspect="1"/>
                    </p:cNvGrpSpPr>
                    <p:nvPr/>
                  </p:nvGrpSpPr>
                  <p:grpSpPr bwMode="auto">
                    <a:xfrm>
                      <a:off x="-672" y="624"/>
                      <a:ext cx="816" cy="816"/>
                      <a:chOff x="-1008" y="2784"/>
                      <a:chExt cx="816" cy="816"/>
                    </a:xfrm>
                  </p:grpSpPr>
                  <p:sp>
                    <p:nvSpPr>
                      <p:cNvPr id="949" name="Oval 21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0" name="Oval 21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1" name="Oval 21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2" name="Oval 21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3" name="Oval 22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4" name="Oval 22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5" name="Oval 22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6" name="Oval 22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7" name="Oval 22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8" name="Oval 22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9" name="Oval 22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0" name="Oval 22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1" name="Oval 22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2" name="Oval 22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3" name="Oval 23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4" name="Oval 23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932" name="Group 232"/>
                    <p:cNvGrpSpPr>
                      <a:grpSpLocks noChangeAspect="1"/>
                    </p:cNvGrpSpPr>
                    <p:nvPr/>
                  </p:nvGrpSpPr>
                  <p:grpSpPr bwMode="auto">
                    <a:xfrm>
                      <a:off x="-1392" y="624"/>
                      <a:ext cx="816" cy="816"/>
                      <a:chOff x="-1008" y="2784"/>
                      <a:chExt cx="816" cy="816"/>
                    </a:xfrm>
                  </p:grpSpPr>
                  <p:sp>
                    <p:nvSpPr>
                      <p:cNvPr id="933" name="Oval 23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34" name="Oval 23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35" name="Oval 23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36" name="Oval 23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37" name="Oval 23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38" name="Oval 23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39" name="Oval 23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0" name="Oval 24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1" name="Oval 24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2" name="Oval 24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3" name="Oval 24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4" name="Oval 24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5" name="Oval 24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6" name="Oval 24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7" name="Oval 24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8" name="Oval 24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860" name="Group 249"/>
                  <p:cNvGrpSpPr>
                    <a:grpSpLocks noChangeAspect="1"/>
                  </p:cNvGrpSpPr>
                  <p:nvPr/>
                </p:nvGrpSpPr>
                <p:grpSpPr bwMode="auto">
                  <a:xfrm>
                    <a:off x="-962" y="1052"/>
                    <a:ext cx="386" cy="386"/>
                    <a:chOff x="-1392" y="624"/>
                    <a:chExt cx="1536" cy="1536"/>
                  </a:xfrm>
                </p:grpSpPr>
                <p:grpSp>
                  <p:nvGrpSpPr>
                    <p:cNvPr id="861" name="Group 250"/>
                    <p:cNvGrpSpPr>
                      <a:grpSpLocks noChangeAspect="1"/>
                    </p:cNvGrpSpPr>
                    <p:nvPr/>
                  </p:nvGrpSpPr>
                  <p:grpSpPr bwMode="auto">
                    <a:xfrm>
                      <a:off x="-672" y="1344"/>
                      <a:ext cx="816" cy="816"/>
                      <a:chOff x="-1008" y="2784"/>
                      <a:chExt cx="816" cy="816"/>
                    </a:xfrm>
                  </p:grpSpPr>
                  <p:sp>
                    <p:nvSpPr>
                      <p:cNvPr id="913" name="Oval 25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4" name="Oval 25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5" name="Oval 25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6" name="Oval 25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7" name="Oval 25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8" name="Oval 25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9" name="Oval 25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0" name="Oval 25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1" name="Oval 25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2" name="Oval 26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3" name="Oval 26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4" name="Oval 26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5" name="Oval 26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6" name="Oval 26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7" name="Oval 26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8" name="Oval 26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862" name="Group 267"/>
                    <p:cNvGrpSpPr>
                      <a:grpSpLocks noChangeAspect="1"/>
                    </p:cNvGrpSpPr>
                    <p:nvPr/>
                  </p:nvGrpSpPr>
                  <p:grpSpPr bwMode="auto">
                    <a:xfrm>
                      <a:off x="-1392" y="1344"/>
                      <a:ext cx="816" cy="816"/>
                      <a:chOff x="-1008" y="2784"/>
                      <a:chExt cx="816" cy="816"/>
                    </a:xfrm>
                  </p:grpSpPr>
                  <p:sp>
                    <p:nvSpPr>
                      <p:cNvPr id="897" name="Oval 26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8" name="Oval 26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9" name="Oval 27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0" name="Oval 27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1" name="Oval 27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2" name="Oval 27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3" name="Oval 27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4" name="Oval 27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5" name="Oval 27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6" name="Oval 27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7" name="Oval 27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8" name="Oval 27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9" name="Oval 28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0" name="Oval 28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1" name="Oval 28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2" name="Oval 28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863" name="Group 284"/>
                    <p:cNvGrpSpPr>
                      <a:grpSpLocks noChangeAspect="1"/>
                    </p:cNvGrpSpPr>
                    <p:nvPr/>
                  </p:nvGrpSpPr>
                  <p:grpSpPr bwMode="auto">
                    <a:xfrm>
                      <a:off x="-672" y="624"/>
                      <a:ext cx="816" cy="816"/>
                      <a:chOff x="-1008" y="2784"/>
                      <a:chExt cx="816" cy="816"/>
                    </a:xfrm>
                  </p:grpSpPr>
                  <p:sp>
                    <p:nvSpPr>
                      <p:cNvPr id="881" name="Oval 28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2" name="Oval 28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3" name="Oval 28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4" name="Oval 28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5" name="Oval 28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6" name="Oval 29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7" name="Oval 29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8" name="Oval 29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9" name="Oval 29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0" name="Oval 29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1" name="Oval 29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2" name="Oval 29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3" name="Oval 29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4" name="Oval 29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5" name="Oval 29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6" name="Oval 30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864" name="Group 301"/>
                    <p:cNvGrpSpPr>
                      <a:grpSpLocks noChangeAspect="1"/>
                    </p:cNvGrpSpPr>
                    <p:nvPr/>
                  </p:nvGrpSpPr>
                  <p:grpSpPr bwMode="auto">
                    <a:xfrm>
                      <a:off x="-1392" y="624"/>
                      <a:ext cx="816" cy="816"/>
                      <a:chOff x="-1008" y="2784"/>
                      <a:chExt cx="816" cy="816"/>
                    </a:xfrm>
                  </p:grpSpPr>
                  <p:sp>
                    <p:nvSpPr>
                      <p:cNvPr id="865" name="Oval 30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66" name="Oval 30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67" name="Oval 30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68" name="Oval 30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69" name="Oval 30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0" name="Oval 30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1" name="Oval 30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2" name="Oval 30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3" name="Oval 31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4" name="Oval 31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5" name="Oval 31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6" name="Oval 31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7" name="Oval 31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8" name="Oval 31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9" name="Oval 31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0" name="Oval 31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grpSp>
              <p:nvGrpSpPr>
                <p:cNvPr id="26" name="Group 318"/>
                <p:cNvGrpSpPr>
                  <a:grpSpLocks noChangeAspect="1"/>
                </p:cNvGrpSpPr>
                <p:nvPr/>
              </p:nvGrpSpPr>
              <p:grpSpPr bwMode="auto">
                <a:xfrm>
                  <a:off x="-528" y="622"/>
                  <a:ext cx="816" cy="818"/>
                  <a:chOff x="-1392" y="622"/>
                  <a:chExt cx="816" cy="818"/>
                </a:xfrm>
              </p:grpSpPr>
              <p:grpSp>
                <p:nvGrpSpPr>
                  <p:cNvPr id="581" name="Group 319"/>
                  <p:cNvGrpSpPr>
                    <a:grpSpLocks noChangeAspect="1"/>
                  </p:cNvGrpSpPr>
                  <p:nvPr/>
                </p:nvGrpSpPr>
                <p:grpSpPr bwMode="auto">
                  <a:xfrm>
                    <a:off x="-1392" y="624"/>
                    <a:ext cx="386" cy="386"/>
                    <a:chOff x="-1392" y="624"/>
                    <a:chExt cx="1536" cy="1536"/>
                  </a:xfrm>
                </p:grpSpPr>
                <p:grpSp>
                  <p:nvGrpSpPr>
                    <p:cNvPr id="789" name="Group 320"/>
                    <p:cNvGrpSpPr>
                      <a:grpSpLocks noChangeAspect="1"/>
                    </p:cNvGrpSpPr>
                    <p:nvPr/>
                  </p:nvGrpSpPr>
                  <p:grpSpPr bwMode="auto">
                    <a:xfrm>
                      <a:off x="-672" y="1344"/>
                      <a:ext cx="816" cy="816"/>
                      <a:chOff x="-1008" y="2784"/>
                      <a:chExt cx="816" cy="816"/>
                    </a:xfrm>
                  </p:grpSpPr>
                  <p:sp>
                    <p:nvSpPr>
                      <p:cNvPr id="841" name="Oval 32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2" name="Oval 32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3" name="Oval 32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4" name="Oval 32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5" name="Oval 32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6" name="Oval 32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7" name="Oval 32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8" name="Oval 32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9" name="Oval 32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50" name="Oval 33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51" name="Oval 33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52" name="Oval 33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53" name="Oval 33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54" name="Oval 33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55" name="Oval 33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56" name="Oval 33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790" name="Group 337"/>
                    <p:cNvGrpSpPr>
                      <a:grpSpLocks noChangeAspect="1"/>
                    </p:cNvGrpSpPr>
                    <p:nvPr/>
                  </p:nvGrpSpPr>
                  <p:grpSpPr bwMode="auto">
                    <a:xfrm>
                      <a:off x="-1392" y="1344"/>
                      <a:ext cx="816" cy="816"/>
                      <a:chOff x="-1008" y="2784"/>
                      <a:chExt cx="816" cy="816"/>
                    </a:xfrm>
                  </p:grpSpPr>
                  <p:sp>
                    <p:nvSpPr>
                      <p:cNvPr id="825" name="Oval 33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6" name="Oval 33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7" name="Oval 34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8" name="Oval 34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9" name="Oval 34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0" name="Oval 34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1" name="Oval 34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2" name="Oval 34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3" name="Oval 34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4" name="Oval 34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5" name="Oval 34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6" name="Oval 34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7" name="Oval 35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8" name="Oval 35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9" name="Oval 35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0" name="Oval 35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791" name="Group 354"/>
                    <p:cNvGrpSpPr>
                      <a:grpSpLocks noChangeAspect="1"/>
                    </p:cNvGrpSpPr>
                    <p:nvPr/>
                  </p:nvGrpSpPr>
                  <p:grpSpPr bwMode="auto">
                    <a:xfrm>
                      <a:off x="-672" y="624"/>
                      <a:ext cx="816" cy="816"/>
                      <a:chOff x="-1008" y="2784"/>
                      <a:chExt cx="816" cy="816"/>
                    </a:xfrm>
                  </p:grpSpPr>
                  <p:sp>
                    <p:nvSpPr>
                      <p:cNvPr id="809" name="Oval 35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0" name="Oval 35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1" name="Oval 35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2" name="Oval 35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3" name="Oval 35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4" name="Oval 36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5" name="Oval 36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6" name="Oval 36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7" name="Oval 36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8" name="Oval 36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9" name="Oval 36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0" name="Oval 36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1" name="Oval 36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2" name="Oval 36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3" name="Oval 36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4" name="Oval 37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792" name="Group 371"/>
                    <p:cNvGrpSpPr>
                      <a:grpSpLocks noChangeAspect="1"/>
                    </p:cNvGrpSpPr>
                    <p:nvPr/>
                  </p:nvGrpSpPr>
                  <p:grpSpPr bwMode="auto">
                    <a:xfrm>
                      <a:off x="-1392" y="624"/>
                      <a:ext cx="816" cy="816"/>
                      <a:chOff x="-1008" y="2784"/>
                      <a:chExt cx="816" cy="816"/>
                    </a:xfrm>
                  </p:grpSpPr>
                  <p:sp>
                    <p:nvSpPr>
                      <p:cNvPr id="793" name="Oval 37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94" name="Oval 37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95" name="Oval 37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96" name="Oval 37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97" name="Oval 37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98" name="Oval 37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99" name="Oval 37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0" name="Oval 37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1" name="Oval 38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2" name="Oval 38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3" name="Oval 38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4" name="Oval 38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5" name="Oval 38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6" name="Oval 38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7" name="Oval 38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8" name="Oval 38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582" name="Group 388"/>
                  <p:cNvGrpSpPr>
                    <a:grpSpLocks noChangeAspect="1"/>
                  </p:cNvGrpSpPr>
                  <p:nvPr/>
                </p:nvGrpSpPr>
                <p:grpSpPr bwMode="auto">
                  <a:xfrm>
                    <a:off x="-962" y="622"/>
                    <a:ext cx="386" cy="386"/>
                    <a:chOff x="-1392" y="624"/>
                    <a:chExt cx="1536" cy="1536"/>
                  </a:xfrm>
                </p:grpSpPr>
                <p:grpSp>
                  <p:nvGrpSpPr>
                    <p:cNvPr id="721" name="Group 389"/>
                    <p:cNvGrpSpPr>
                      <a:grpSpLocks noChangeAspect="1"/>
                    </p:cNvGrpSpPr>
                    <p:nvPr/>
                  </p:nvGrpSpPr>
                  <p:grpSpPr bwMode="auto">
                    <a:xfrm>
                      <a:off x="-672" y="1344"/>
                      <a:ext cx="816" cy="816"/>
                      <a:chOff x="-1008" y="2784"/>
                      <a:chExt cx="816" cy="816"/>
                    </a:xfrm>
                  </p:grpSpPr>
                  <p:sp>
                    <p:nvSpPr>
                      <p:cNvPr id="773" name="Oval 39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4" name="Oval 39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5" name="Oval 39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6" name="Oval 39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7" name="Oval 39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8" name="Oval 39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9" name="Oval 39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0" name="Oval 39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1" name="Oval 39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2" name="Oval 39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3" name="Oval 40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4" name="Oval 40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5" name="Oval 40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6" name="Oval 40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7" name="Oval 40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8" name="Oval 40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722" name="Group 406"/>
                    <p:cNvGrpSpPr>
                      <a:grpSpLocks noChangeAspect="1"/>
                    </p:cNvGrpSpPr>
                    <p:nvPr/>
                  </p:nvGrpSpPr>
                  <p:grpSpPr bwMode="auto">
                    <a:xfrm>
                      <a:off x="-1392" y="1344"/>
                      <a:ext cx="816" cy="816"/>
                      <a:chOff x="-1008" y="2784"/>
                      <a:chExt cx="816" cy="816"/>
                    </a:xfrm>
                  </p:grpSpPr>
                  <p:sp>
                    <p:nvSpPr>
                      <p:cNvPr id="757" name="Oval 40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8" name="Oval 40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9" name="Oval 40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0" name="Oval 41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1" name="Oval 41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2" name="Oval 41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3" name="Oval 41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4" name="Oval 41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5" name="Oval 41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6" name="Oval 41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7" name="Oval 41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8" name="Oval 41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9" name="Oval 41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0" name="Oval 42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1" name="Oval 42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2" name="Oval 42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723" name="Group 423"/>
                    <p:cNvGrpSpPr>
                      <a:grpSpLocks noChangeAspect="1"/>
                    </p:cNvGrpSpPr>
                    <p:nvPr/>
                  </p:nvGrpSpPr>
                  <p:grpSpPr bwMode="auto">
                    <a:xfrm>
                      <a:off x="-672" y="624"/>
                      <a:ext cx="816" cy="816"/>
                      <a:chOff x="-1008" y="2784"/>
                      <a:chExt cx="816" cy="816"/>
                    </a:xfrm>
                  </p:grpSpPr>
                  <p:sp>
                    <p:nvSpPr>
                      <p:cNvPr id="741" name="Oval 42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2" name="Oval 42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3" name="Oval 42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4" name="Oval 42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5" name="Oval 42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6" name="Oval 42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7" name="Oval 43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8" name="Oval 43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9" name="Oval 43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0" name="Oval 43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1" name="Oval 43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2" name="Oval 43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3" name="Oval 43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4" name="Oval 43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5" name="Oval 43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6" name="Oval 43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724" name="Group 440"/>
                    <p:cNvGrpSpPr>
                      <a:grpSpLocks noChangeAspect="1"/>
                    </p:cNvGrpSpPr>
                    <p:nvPr/>
                  </p:nvGrpSpPr>
                  <p:grpSpPr bwMode="auto">
                    <a:xfrm>
                      <a:off x="-1392" y="624"/>
                      <a:ext cx="816" cy="816"/>
                      <a:chOff x="-1008" y="2784"/>
                      <a:chExt cx="816" cy="816"/>
                    </a:xfrm>
                  </p:grpSpPr>
                  <p:sp>
                    <p:nvSpPr>
                      <p:cNvPr id="725" name="Oval 44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26" name="Oval 44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27" name="Oval 44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28" name="Oval 44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29" name="Oval 44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0" name="Oval 44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1" name="Oval 44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2" name="Oval 44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3" name="Oval 44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4" name="Oval 45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5" name="Oval 45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6" name="Oval 45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7" name="Oval 45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8" name="Oval 45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9" name="Oval 45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0" name="Oval 45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583" name="Group 457"/>
                  <p:cNvGrpSpPr>
                    <a:grpSpLocks noChangeAspect="1"/>
                  </p:cNvGrpSpPr>
                  <p:nvPr/>
                </p:nvGrpSpPr>
                <p:grpSpPr bwMode="auto">
                  <a:xfrm>
                    <a:off x="-1392" y="1054"/>
                    <a:ext cx="386" cy="386"/>
                    <a:chOff x="-1392" y="624"/>
                    <a:chExt cx="1536" cy="1536"/>
                  </a:xfrm>
                </p:grpSpPr>
                <p:grpSp>
                  <p:nvGrpSpPr>
                    <p:cNvPr id="653" name="Group 458"/>
                    <p:cNvGrpSpPr>
                      <a:grpSpLocks noChangeAspect="1"/>
                    </p:cNvGrpSpPr>
                    <p:nvPr/>
                  </p:nvGrpSpPr>
                  <p:grpSpPr bwMode="auto">
                    <a:xfrm>
                      <a:off x="-672" y="1344"/>
                      <a:ext cx="816" cy="816"/>
                      <a:chOff x="-1008" y="2784"/>
                      <a:chExt cx="816" cy="816"/>
                    </a:xfrm>
                  </p:grpSpPr>
                  <p:sp>
                    <p:nvSpPr>
                      <p:cNvPr id="705" name="Oval 45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6" name="Oval 46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7" name="Oval 46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8" name="Oval 46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9" name="Oval 46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0" name="Oval 46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1" name="Oval 46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2" name="Oval 46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3" name="Oval 46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4" name="Oval 46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5" name="Oval 46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6" name="Oval 47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7" name="Oval 47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8" name="Oval 47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9" name="Oval 47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20" name="Oval 47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654" name="Group 475"/>
                    <p:cNvGrpSpPr>
                      <a:grpSpLocks noChangeAspect="1"/>
                    </p:cNvGrpSpPr>
                    <p:nvPr/>
                  </p:nvGrpSpPr>
                  <p:grpSpPr bwMode="auto">
                    <a:xfrm>
                      <a:off x="-1392" y="1344"/>
                      <a:ext cx="816" cy="816"/>
                      <a:chOff x="-1008" y="2784"/>
                      <a:chExt cx="816" cy="816"/>
                    </a:xfrm>
                  </p:grpSpPr>
                  <p:sp>
                    <p:nvSpPr>
                      <p:cNvPr id="689" name="Oval 47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0" name="Oval 47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1" name="Oval 47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2" name="Oval 47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3" name="Oval 48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4" name="Oval 48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5" name="Oval 48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6" name="Oval 48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7" name="Oval 48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8" name="Oval 48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99" name="Oval 48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0" name="Oval 48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1" name="Oval 48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2" name="Oval 48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3" name="Oval 49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4" name="Oval 49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655" name="Group 492"/>
                    <p:cNvGrpSpPr>
                      <a:grpSpLocks noChangeAspect="1"/>
                    </p:cNvGrpSpPr>
                    <p:nvPr/>
                  </p:nvGrpSpPr>
                  <p:grpSpPr bwMode="auto">
                    <a:xfrm>
                      <a:off x="-672" y="624"/>
                      <a:ext cx="816" cy="816"/>
                      <a:chOff x="-1008" y="2784"/>
                      <a:chExt cx="816" cy="816"/>
                    </a:xfrm>
                  </p:grpSpPr>
                  <p:sp>
                    <p:nvSpPr>
                      <p:cNvPr id="673" name="Oval 49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4" name="Oval 49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5" name="Oval 49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6" name="Oval 49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7" name="Oval 49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8" name="Oval 49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9" name="Oval 49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0" name="Oval 50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1" name="Oval 50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2" name="Oval 50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3" name="Oval 50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4" name="Oval 50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5" name="Oval 50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6" name="Oval 50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7" name="Oval 50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8" name="Oval 50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656" name="Group 509"/>
                    <p:cNvGrpSpPr>
                      <a:grpSpLocks noChangeAspect="1"/>
                    </p:cNvGrpSpPr>
                    <p:nvPr/>
                  </p:nvGrpSpPr>
                  <p:grpSpPr bwMode="auto">
                    <a:xfrm>
                      <a:off x="-1392" y="624"/>
                      <a:ext cx="816" cy="816"/>
                      <a:chOff x="-1008" y="2784"/>
                      <a:chExt cx="816" cy="816"/>
                    </a:xfrm>
                  </p:grpSpPr>
                  <p:sp>
                    <p:nvSpPr>
                      <p:cNvPr id="657" name="Oval 51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58" name="Oval 51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59" name="Oval 51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0" name="Oval 51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1" name="Oval 51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2" name="Oval 51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3" name="Oval 51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4" name="Oval 51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5" name="Oval 51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6" name="Oval 51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7" name="Oval 52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8" name="Oval 52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9" name="Oval 52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0" name="Oval 52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1" name="Oval 52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2" name="Oval 52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584" name="Group 526"/>
                  <p:cNvGrpSpPr>
                    <a:grpSpLocks noChangeAspect="1"/>
                  </p:cNvGrpSpPr>
                  <p:nvPr/>
                </p:nvGrpSpPr>
                <p:grpSpPr bwMode="auto">
                  <a:xfrm>
                    <a:off x="-962" y="1052"/>
                    <a:ext cx="386" cy="386"/>
                    <a:chOff x="-1392" y="624"/>
                    <a:chExt cx="1536" cy="1536"/>
                  </a:xfrm>
                </p:grpSpPr>
                <p:grpSp>
                  <p:nvGrpSpPr>
                    <p:cNvPr id="585" name="Group 527"/>
                    <p:cNvGrpSpPr>
                      <a:grpSpLocks noChangeAspect="1"/>
                    </p:cNvGrpSpPr>
                    <p:nvPr/>
                  </p:nvGrpSpPr>
                  <p:grpSpPr bwMode="auto">
                    <a:xfrm>
                      <a:off x="-672" y="1344"/>
                      <a:ext cx="816" cy="816"/>
                      <a:chOff x="-1008" y="2784"/>
                      <a:chExt cx="816" cy="816"/>
                    </a:xfrm>
                  </p:grpSpPr>
                  <p:sp>
                    <p:nvSpPr>
                      <p:cNvPr id="637" name="Oval 52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8" name="Oval 52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9" name="Oval 53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0" name="Oval 53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1" name="Oval 53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2" name="Oval 53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3" name="Oval 53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4" name="Oval 53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5" name="Oval 53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6" name="Oval 53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7" name="Oval 53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8" name="Oval 53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9" name="Oval 54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50" name="Oval 54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51" name="Oval 54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52" name="Oval 54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586" name="Group 544"/>
                    <p:cNvGrpSpPr>
                      <a:grpSpLocks noChangeAspect="1"/>
                    </p:cNvGrpSpPr>
                    <p:nvPr/>
                  </p:nvGrpSpPr>
                  <p:grpSpPr bwMode="auto">
                    <a:xfrm>
                      <a:off x="-1392" y="1344"/>
                      <a:ext cx="816" cy="816"/>
                      <a:chOff x="-1008" y="2784"/>
                      <a:chExt cx="816" cy="816"/>
                    </a:xfrm>
                  </p:grpSpPr>
                  <p:sp>
                    <p:nvSpPr>
                      <p:cNvPr id="621" name="Oval 54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2" name="Oval 54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3" name="Oval 54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4" name="Oval 54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5" name="Oval 54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6" name="Oval 55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7" name="Oval 55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8" name="Oval 55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9" name="Oval 55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0" name="Oval 55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1" name="Oval 55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2" name="Oval 55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3" name="Oval 55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4" name="Oval 55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5" name="Oval 55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6" name="Oval 56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587" name="Group 561"/>
                    <p:cNvGrpSpPr>
                      <a:grpSpLocks noChangeAspect="1"/>
                    </p:cNvGrpSpPr>
                    <p:nvPr/>
                  </p:nvGrpSpPr>
                  <p:grpSpPr bwMode="auto">
                    <a:xfrm>
                      <a:off x="-672" y="624"/>
                      <a:ext cx="816" cy="816"/>
                      <a:chOff x="-1008" y="2784"/>
                      <a:chExt cx="816" cy="816"/>
                    </a:xfrm>
                  </p:grpSpPr>
                  <p:sp>
                    <p:nvSpPr>
                      <p:cNvPr id="605" name="Oval 56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6" name="Oval 56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7" name="Oval 56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8" name="Oval 56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9" name="Oval 56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0" name="Oval 56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1" name="Oval 56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2" name="Oval 56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3" name="Oval 57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4" name="Oval 57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5" name="Oval 57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6" name="Oval 57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7" name="Oval 57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8" name="Oval 57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9" name="Oval 57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0" name="Oval 57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588" name="Group 578"/>
                    <p:cNvGrpSpPr>
                      <a:grpSpLocks noChangeAspect="1"/>
                    </p:cNvGrpSpPr>
                    <p:nvPr/>
                  </p:nvGrpSpPr>
                  <p:grpSpPr bwMode="auto">
                    <a:xfrm>
                      <a:off x="-1392" y="624"/>
                      <a:ext cx="816" cy="816"/>
                      <a:chOff x="-1008" y="2784"/>
                      <a:chExt cx="816" cy="816"/>
                    </a:xfrm>
                  </p:grpSpPr>
                  <p:sp>
                    <p:nvSpPr>
                      <p:cNvPr id="589" name="Oval 57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0" name="Oval 58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1" name="Oval 58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2" name="Oval 58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3" name="Oval 58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4" name="Oval 58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5" name="Oval 58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6" name="Oval 58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7" name="Oval 58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8" name="Oval 58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9" name="Oval 58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0" name="Oval 59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1" name="Oval 59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2" name="Oval 59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3" name="Oval 59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4" name="Oval 59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grpSp>
              <p:nvGrpSpPr>
                <p:cNvPr id="27" name="Group 595"/>
                <p:cNvGrpSpPr>
                  <a:grpSpLocks noChangeAspect="1"/>
                </p:cNvGrpSpPr>
                <p:nvPr/>
              </p:nvGrpSpPr>
              <p:grpSpPr bwMode="auto">
                <a:xfrm>
                  <a:off x="-1392" y="1476"/>
                  <a:ext cx="816" cy="818"/>
                  <a:chOff x="-1392" y="622"/>
                  <a:chExt cx="816" cy="818"/>
                </a:xfrm>
              </p:grpSpPr>
              <p:grpSp>
                <p:nvGrpSpPr>
                  <p:cNvPr id="305" name="Group 596"/>
                  <p:cNvGrpSpPr>
                    <a:grpSpLocks noChangeAspect="1"/>
                  </p:cNvGrpSpPr>
                  <p:nvPr/>
                </p:nvGrpSpPr>
                <p:grpSpPr bwMode="auto">
                  <a:xfrm>
                    <a:off x="-1392" y="624"/>
                    <a:ext cx="386" cy="386"/>
                    <a:chOff x="-1392" y="624"/>
                    <a:chExt cx="1536" cy="1536"/>
                  </a:xfrm>
                </p:grpSpPr>
                <p:grpSp>
                  <p:nvGrpSpPr>
                    <p:cNvPr id="513" name="Group 597"/>
                    <p:cNvGrpSpPr>
                      <a:grpSpLocks noChangeAspect="1"/>
                    </p:cNvGrpSpPr>
                    <p:nvPr/>
                  </p:nvGrpSpPr>
                  <p:grpSpPr bwMode="auto">
                    <a:xfrm>
                      <a:off x="-672" y="1344"/>
                      <a:ext cx="816" cy="816"/>
                      <a:chOff x="-1008" y="2784"/>
                      <a:chExt cx="816" cy="816"/>
                    </a:xfrm>
                  </p:grpSpPr>
                  <p:sp>
                    <p:nvSpPr>
                      <p:cNvPr id="565" name="Oval 59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6" name="Oval 59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7" name="Oval 60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8" name="Oval 60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9" name="Oval 60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0" name="Oval 60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1" name="Oval 60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2" name="Oval 60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3" name="Oval 60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4" name="Oval 60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5" name="Oval 60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6" name="Oval 60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7" name="Oval 61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8" name="Oval 61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9" name="Oval 61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80" name="Oval 61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514" name="Group 614"/>
                    <p:cNvGrpSpPr>
                      <a:grpSpLocks noChangeAspect="1"/>
                    </p:cNvGrpSpPr>
                    <p:nvPr/>
                  </p:nvGrpSpPr>
                  <p:grpSpPr bwMode="auto">
                    <a:xfrm>
                      <a:off x="-1392" y="1344"/>
                      <a:ext cx="816" cy="816"/>
                      <a:chOff x="-1008" y="2784"/>
                      <a:chExt cx="816" cy="816"/>
                    </a:xfrm>
                  </p:grpSpPr>
                  <p:sp>
                    <p:nvSpPr>
                      <p:cNvPr id="549" name="Oval 61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0" name="Oval 61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1" name="Oval 61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2" name="Oval 61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3" name="Oval 61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4" name="Oval 62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5" name="Oval 62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6" name="Oval 62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7" name="Oval 62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8" name="Oval 62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9" name="Oval 62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0" name="Oval 62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1" name="Oval 62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2" name="Oval 62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3" name="Oval 62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4" name="Oval 63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515" name="Group 631"/>
                    <p:cNvGrpSpPr>
                      <a:grpSpLocks noChangeAspect="1"/>
                    </p:cNvGrpSpPr>
                    <p:nvPr/>
                  </p:nvGrpSpPr>
                  <p:grpSpPr bwMode="auto">
                    <a:xfrm>
                      <a:off x="-672" y="624"/>
                      <a:ext cx="816" cy="816"/>
                      <a:chOff x="-1008" y="2784"/>
                      <a:chExt cx="816" cy="816"/>
                    </a:xfrm>
                  </p:grpSpPr>
                  <p:sp>
                    <p:nvSpPr>
                      <p:cNvPr id="533" name="Oval 63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34" name="Oval 63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35" name="Oval 63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36" name="Oval 63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37" name="Oval 63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38" name="Oval 63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39" name="Oval 63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0" name="Oval 63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1" name="Oval 64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2" name="Oval 64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3" name="Oval 64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4" name="Oval 64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5" name="Oval 64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6" name="Oval 64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7" name="Oval 64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8" name="Oval 64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516" name="Group 648"/>
                    <p:cNvGrpSpPr>
                      <a:grpSpLocks noChangeAspect="1"/>
                    </p:cNvGrpSpPr>
                    <p:nvPr/>
                  </p:nvGrpSpPr>
                  <p:grpSpPr bwMode="auto">
                    <a:xfrm>
                      <a:off x="-1392" y="624"/>
                      <a:ext cx="816" cy="816"/>
                      <a:chOff x="-1008" y="2784"/>
                      <a:chExt cx="816" cy="816"/>
                    </a:xfrm>
                  </p:grpSpPr>
                  <p:sp>
                    <p:nvSpPr>
                      <p:cNvPr id="517" name="Oval 64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18" name="Oval 65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19" name="Oval 65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0" name="Oval 65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1" name="Oval 65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2" name="Oval 65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3" name="Oval 65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4" name="Oval 65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5" name="Oval 65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6" name="Oval 65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7" name="Oval 65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8" name="Oval 66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9" name="Oval 66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30" name="Oval 66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31" name="Oval 66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32" name="Oval 66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306" name="Group 665"/>
                  <p:cNvGrpSpPr>
                    <a:grpSpLocks noChangeAspect="1"/>
                  </p:cNvGrpSpPr>
                  <p:nvPr/>
                </p:nvGrpSpPr>
                <p:grpSpPr bwMode="auto">
                  <a:xfrm>
                    <a:off x="-962" y="622"/>
                    <a:ext cx="386" cy="386"/>
                    <a:chOff x="-1392" y="624"/>
                    <a:chExt cx="1536" cy="1536"/>
                  </a:xfrm>
                </p:grpSpPr>
                <p:grpSp>
                  <p:nvGrpSpPr>
                    <p:cNvPr id="445" name="Group 666"/>
                    <p:cNvGrpSpPr>
                      <a:grpSpLocks noChangeAspect="1"/>
                    </p:cNvGrpSpPr>
                    <p:nvPr/>
                  </p:nvGrpSpPr>
                  <p:grpSpPr bwMode="auto">
                    <a:xfrm>
                      <a:off x="-672" y="1344"/>
                      <a:ext cx="816" cy="816"/>
                      <a:chOff x="-1008" y="2784"/>
                      <a:chExt cx="816" cy="816"/>
                    </a:xfrm>
                  </p:grpSpPr>
                  <p:sp>
                    <p:nvSpPr>
                      <p:cNvPr id="497" name="Oval 66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8" name="Oval 66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9" name="Oval 66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0" name="Oval 67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1" name="Oval 67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2" name="Oval 67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3" name="Oval 67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4" name="Oval 67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5" name="Oval 67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6" name="Oval 67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7" name="Oval 67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8" name="Oval 67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9" name="Oval 67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10" name="Oval 68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11" name="Oval 68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12" name="Oval 68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446" name="Group 683"/>
                    <p:cNvGrpSpPr>
                      <a:grpSpLocks noChangeAspect="1"/>
                    </p:cNvGrpSpPr>
                    <p:nvPr/>
                  </p:nvGrpSpPr>
                  <p:grpSpPr bwMode="auto">
                    <a:xfrm>
                      <a:off x="-1392" y="1344"/>
                      <a:ext cx="816" cy="816"/>
                      <a:chOff x="-1008" y="2784"/>
                      <a:chExt cx="816" cy="816"/>
                    </a:xfrm>
                  </p:grpSpPr>
                  <p:sp>
                    <p:nvSpPr>
                      <p:cNvPr id="481" name="Oval 68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2" name="Oval 68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3" name="Oval 68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4" name="Oval 68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5" name="Oval 68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6" name="Oval 68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7" name="Oval 69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8" name="Oval 69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9" name="Oval 69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0" name="Oval 69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1" name="Oval 69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2" name="Oval 69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3" name="Oval 69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4" name="Oval 69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5" name="Oval 69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6" name="Oval 69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447" name="Group 700"/>
                    <p:cNvGrpSpPr>
                      <a:grpSpLocks noChangeAspect="1"/>
                    </p:cNvGrpSpPr>
                    <p:nvPr/>
                  </p:nvGrpSpPr>
                  <p:grpSpPr bwMode="auto">
                    <a:xfrm>
                      <a:off x="-672" y="624"/>
                      <a:ext cx="816" cy="816"/>
                      <a:chOff x="-1008" y="2784"/>
                      <a:chExt cx="816" cy="816"/>
                    </a:xfrm>
                  </p:grpSpPr>
                  <p:sp>
                    <p:nvSpPr>
                      <p:cNvPr id="465" name="Oval 70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6" name="Oval 70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7" name="Oval 70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8" name="Oval 70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9" name="Oval 70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0" name="Oval 70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1" name="Oval 70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2" name="Oval 70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3" name="Oval 70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4" name="Oval 71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5" name="Oval 71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6" name="Oval 71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7" name="Oval 71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8" name="Oval 71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9" name="Oval 71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0" name="Oval 71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448" name="Group 717"/>
                    <p:cNvGrpSpPr>
                      <a:grpSpLocks noChangeAspect="1"/>
                    </p:cNvGrpSpPr>
                    <p:nvPr/>
                  </p:nvGrpSpPr>
                  <p:grpSpPr bwMode="auto">
                    <a:xfrm>
                      <a:off x="-1392" y="624"/>
                      <a:ext cx="816" cy="816"/>
                      <a:chOff x="-1008" y="2784"/>
                      <a:chExt cx="816" cy="816"/>
                    </a:xfrm>
                  </p:grpSpPr>
                  <p:sp>
                    <p:nvSpPr>
                      <p:cNvPr id="449" name="Oval 71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0" name="Oval 71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1" name="Oval 72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2" name="Oval 72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3" name="Oval 72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4" name="Oval 72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5" name="Oval 72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6" name="Oval 72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7" name="Oval 72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8" name="Oval 72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9" name="Oval 72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0" name="Oval 72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1" name="Oval 73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2" name="Oval 73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3" name="Oval 73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4" name="Oval 73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307" name="Group 734"/>
                  <p:cNvGrpSpPr>
                    <a:grpSpLocks noChangeAspect="1"/>
                  </p:cNvGrpSpPr>
                  <p:nvPr/>
                </p:nvGrpSpPr>
                <p:grpSpPr bwMode="auto">
                  <a:xfrm>
                    <a:off x="-1392" y="1054"/>
                    <a:ext cx="386" cy="386"/>
                    <a:chOff x="-1392" y="624"/>
                    <a:chExt cx="1536" cy="1536"/>
                  </a:xfrm>
                </p:grpSpPr>
                <p:grpSp>
                  <p:nvGrpSpPr>
                    <p:cNvPr id="377" name="Group 735"/>
                    <p:cNvGrpSpPr>
                      <a:grpSpLocks noChangeAspect="1"/>
                    </p:cNvGrpSpPr>
                    <p:nvPr/>
                  </p:nvGrpSpPr>
                  <p:grpSpPr bwMode="auto">
                    <a:xfrm>
                      <a:off x="-672" y="1344"/>
                      <a:ext cx="816" cy="816"/>
                      <a:chOff x="-1008" y="2784"/>
                      <a:chExt cx="816" cy="816"/>
                    </a:xfrm>
                  </p:grpSpPr>
                  <p:sp>
                    <p:nvSpPr>
                      <p:cNvPr id="429" name="Oval 73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0" name="Oval 73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1" name="Oval 73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2" name="Oval 73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3" name="Oval 74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4" name="Oval 74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5" name="Oval 74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6" name="Oval 74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7" name="Oval 74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8" name="Oval 74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9" name="Oval 74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40" name="Oval 74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41" name="Oval 74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42" name="Oval 74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43" name="Oval 75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44" name="Oval 75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378" name="Group 752"/>
                    <p:cNvGrpSpPr>
                      <a:grpSpLocks noChangeAspect="1"/>
                    </p:cNvGrpSpPr>
                    <p:nvPr/>
                  </p:nvGrpSpPr>
                  <p:grpSpPr bwMode="auto">
                    <a:xfrm>
                      <a:off x="-1392" y="1344"/>
                      <a:ext cx="816" cy="816"/>
                      <a:chOff x="-1008" y="2784"/>
                      <a:chExt cx="816" cy="816"/>
                    </a:xfrm>
                  </p:grpSpPr>
                  <p:sp>
                    <p:nvSpPr>
                      <p:cNvPr id="413" name="Oval 75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4" name="Oval 75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5" name="Oval 75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6" name="Oval 75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7" name="Oval 75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8" name="Oval 75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9" name="Oval 75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0" name="Oval 76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1" name="Oval 76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2" name="Oval 76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3" name="Oval 76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4" name="Oval 76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5" name="Oval 76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6" name="Oval 76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7" name="Oval 76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8" name="Oval 76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379" name="Group 769"/>
                    <p:cNvGrpSpPr>
                      <a:grpSpLocks noChangeAspect="1"/>
                    </p:cNvGrpSpPr>
                    <p:nvPr/>
                  </p:nvGrpSpPr>
                  <p:grpSpPr bwMode="auto">
                    <a:xfrm>
                      <a:off x="-672" y="624"/>
                      <a:ext cx="816" cy="816"/>
                      <a:chOff x="-1008" y="2784"/>
                      <a:chExt cx="816" cy="816"/>
                    </a:xfrm>
                  </p:grpSpPr>
                  <p:sp>
                    <p:nvSpPr>
                      <p:cNvPr id="397" name="Oval 77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8" name="Oval 77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9" name="Oval 77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0" name="Oval 77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1" name="Oval 77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2" name="Oval 77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3" name="Oval 77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4" name="Oval 77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5" name="Oval 77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6" name="Oval 77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7" name="Oval 78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8" name="Oval 78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9" name="Oval 78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0" name="Oval 78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1" name="Oval 78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2" name="Oval 78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380" name="Group 786"/>
                    <p:cNvGrpSpPr>
                      <a:grpSpLocks noChangeAspect="1"/>
                    </p:cNvGrpSpPr>
                    <p:nvPr/>
                  </p:nvGrpSpPr>
                  <p:grpSpPr bwMode="auto">
                    <a:xfrm>
                      <a:off x="-1392" y="624"/>
                      <a:ext cx="816" cy="816"/>
                      <a:chOff x="-1008" y="2784"/>
                      <a:chExt cx="816" cy="816"/>
                    </a:xfrm>
                  </p:grpSpPr>
                  <p:sp>
                    <p:nvSpPr>
                      <p:cNvPr id="381" name="Oval 78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82" name="Oval 78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83" name="Oval 78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84" name="Oval 79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85" name="Oval 79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86" name="Oval 79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87" name="Oval 79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88" name="Oval 79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89" name="Oval 79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0" name="Oval 79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1" name="Oval 79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2" name="Oval 79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3" name="Oval 79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4" name="Oval 80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5" name="Oval 80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6" name="Oval 80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308" name="Group 803"/>
                  <p:cNvGrpSpPr>
                    <a:grpSpLocks noChangeAspect="1"/>
                  </p:cNvGrpSpPr>
                  <p:nvPr/>
                </p:nvGrpSpPr>
                <p:grpSpPr bwMode="auto">
                  <a:xfrm>
                    <a:off x="-962" y="1052"/>
                    <a:ext cx="386" cy="386"/>
                    <a:chOff x="-1392" y="624"/>
                    <a:chExt cx="1536" cy="1536"/>
                  </a:xfrm>
                </p:grpSpPr>
                <p:grpSp>
                  <p:nvGrpSpPr>
                    <p:cNvPr id="309" name="Group 804"/>
                    <p:cNvGrpSpPr>
                      <a:grpSpLocks noChangeAspect="1"/>
                    </p:cNvGrpSpPr>
                    <p:nvPr/>
                  </p:nvGrpSpPr>
                  <p:grpSpPr bwMode="auto">
                    <a:xfrm>
                      <a:off x="-672" y="1344"/>
                      <a:ext cx="816" cy="816"/>
                      <a:chOff x="-1008" y="2784"/>
                      <a:chExt cx="816" cy="816"/>
                    </a:xfrm>
                  </p:grpSpPr>
                  <p:sp>
                    <p:nvSpPr>
                      <p:cNvPr id="361" name="Oval 80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62" name="Oval 80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63" name="Oval 80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64" name="Oval 80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65" name="Oval 80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66" name="Oval 81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67" name="Oval 81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68" name="Oval 81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69" name="Oval 81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70" name="Oval 81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71" name="Oval 81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72" name="Oval 81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73" name="Oval 81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74" name="Oval 81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75" name="Oval 81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76" name="Oval 82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310" name="Group 821"/>
                    <p:cNvGrpSpPr>
                      <a:grpSpLocks noChangeAspect="1"/>
                    </p:cNvGrpSpPr>
                    <p:nvPr/>
                  </p:nvGrpSpPr>
                  <p:grpSpPr bwMode="auto">
                    <a:xfrm>
                      <a:off x="-1392" y="1344"/>
                      <a:ext cx="816" cy="816"/>
                      <a:chOff x="-1008" y="2784"/>
                      <a:chExt cx="816" cy="816"/>
                    </a:xfrm>
                  </p:grpSpPr>
                  <p:sp>
                    <p:nvSpPr>
                      <p:cNvPr id="345" name="Oval 82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46" name="Oval 82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47" name="Oval 82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48" name="Oval 82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49" name="Oval 82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0" name="Oval 82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1" name="Oval 82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2" name="Oval 82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3" name="Oval 83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4" name="Oval 83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5" name="Oval 83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6" name="Oval 83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7" name="Oval 83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8" name="Oval 83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59" name="Oval 83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60" name="Oval 83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311" name="Group 838"/>
                    <p:cNvGrpSpPr>
                      <a:grpSpLocks noChangeAspect="1"/>
                    </p:cNvGrpSpPr>
                    <p:nvPr/>
                  </p:nvGrpSpPr>
                  <p:grpSpPr bwMode="auto">
                    <a:xfrm>
                      <a:off x="-672" y="624"/>
                      <a:ext cx="816" cy="816"/>
                      <a:chOff x="-1008" y="2784"/>
                      <a:chExt cx="816" cy="816"/>
                    </a:xfrm>
                  </p:grpSpPr>
                  <p:sp>
                    <p:nvSpPr>
                      <p:cNvPr id="329" name="Oval 83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0" name="Oval 84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1" name="Oval 84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2" name="Oval 84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3" name="Oval 84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4" name="Oval 84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5" name="Oval 84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6" name="Oval 84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7" name="Oval 84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8" name="Oval 84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39" name="Oval 84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40" name="Oval 85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41" name="Oval 85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42" name="Oval 85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43" name="Oval 85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44" name="Oval 85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312" name="Group 855"/>
                    <p:cNvGrpSpPr>
                      <a:grpSpLocks noChangeAspect="1"/>
                    </p:cNvGrpSpPr>
                    <p:nvPr/>
                  </p:nvGrpSpPr>
                  <p:grpSpPr bwMode="auto">
                    <a:xfrm>
                      <a:off x="-1392" y="624"/>
                      <a:ext cx="816" cy="816"/>
                      <a:chOff x="-1008" y="2784"/>
                      <a:chExt cx="816" cy="816"/>
                    </a:xfrm>
                  </p:grpSpPr>
                  <p:sp>
                    <p:nvSpPr>
                      <p:cNvPr id="313" name="Oval 85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14" name="Oval 85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15" name="Oval 85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16" name="Oval 85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17" name="Oval 86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18" name="Oval 86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19" name="Oval 86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20" name="Oval 86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21" name="Oval 86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22" name="Oval 86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23" name="Oval 86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24" name="Oval 86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25" name="Oval 86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26" name="Oval 86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27" name="Oval 87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28" name="Oval 87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grpSp>
              <p:nvGrpSpPr>
                <p:cNvPr id="28" name="Group 872"/>
                <p:cNvGrpSpPr>
                  <a:grpSpLocks noChangeAspect="1"/>
                </p:cNvGrpSpPr>
                <p:nvPr/>
              </p:nvGrpSpPr>
              <p:grpSpPr bwMode="auto">
                <a:xfrm>
                  <a:off x="-528" y="1476"/>
                  <a:ext cx="816" cy="818"/>
                  <a:chOff x="-1392" y="622"/>
                  <a:chExt cx="816" cy="818"/>
                </a:xfrm>
              </p:grpSpPr>
              <p:grpSp>
                <p:nvGrpSpPr>
                  <p:cNvPr id="29" name="Group 873"/>
                  <p:cNvGrpSpPr>
                    <a:grpSpLocks noChangeAspect="1"/>
                  </p:cNvGrpSpPr>
                  <p:nvPr/>
                </p:nvGrpSpPr>
                <p:grpSpPr bwMode="auto">
                  <a:xfrm>
                    <a:off x="-1392" y="624"/>
                    <a:ext cx="386" cy="386"/>
                    <a:chOff x="-1392" y="624"/>
                    <a:chExt cx="1536" cy="1536"/>
                  </a:xfrm>
                </p:grpSpPr>
                <p:grpSp>
                  <p:nvGrpSpPr>
                    <p:cNvPr id="237" name="Group 874"/>
                    <p:cNvGrpSpPr>
                      <a:grpSpLocks noChangeAspect="1"/>
                    </p:cNvGrpSpPr>
                    <p:nvPr/>
                  </p:nvGrpSpPr>
                  <p:grpSpPr bwMode="auto">
                    <a:xfrm>
                      <a:off x="-672" y="1344"/>
                      <a:ext cx="816" cy="816"/>
                      <a:chOff x="-1008" y="2784"/>
                      <a:chExt cx="816" cy="816"/>
                    </a:xfrm>
                  </p:grpSpPr>
                  <p:sp>
                    <p:nvSpPr>
                      <p:cNvPr id="289" name="Oval 87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0" name="Oval 87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1" name="Oval 87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2" name="Oval 87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3" name="Oval 87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4" name="Oval 88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5" name="Oval 88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6" name="Oval 88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7" name="Oval 88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8" name="Oval 88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99" name="Oval 88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00" name="Oval 88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01" name="Oval 88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02" name="Oval 88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03" name="Oval 88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04" name="Oval 89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238" name="Group 891"/>
                    <p:cNvGrpSpPr>
                      <a:grpSpLocks noChangeAspect="1"/>
                    </p:cNvGrpSpPr>
                    <p:nvPr/>
                  </p:nvGrpSpPr>
                  <p:grpSpPr bwMode="auto">
                    <a:xfrm>
                      <a:off x="-1392" y="1344"/>
                      <a:ext cx="816" cy="816"/>
                      <a:chOff x="-1008" y="2784"/>
                      <a:chExt cx="816" cy="816"/>
                    </a:xfrm>
                  </p:grpSpPr>
                  <p:sp>
                    <p:nvSpPr>
                      <p:cNvPr id="273" name="Oval 89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74" name="Oval 89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75" name="Oval 89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76" name="Oval 89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77" name="Oval 89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78" name="Oval 89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79" name="Oval 89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80" name="Oval 89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81" name="Oval 90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82" name="Oval 90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83" name="Oval 90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84" name="Oval 90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85" name="Oval 90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86" name="Oval 90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87" name="Oval 90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88" name="Oval 90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239" name="Group 908"/>
                    <p:cNvGrpSpPr>
                      <a:grpSpLocks noChangeAspect="1"/>
                    </p:cNvGrpSpPr>
                    <p:nvPr/>
                  </p:nvGrpSpPr>
                  <p:grpSpPr bwMode="auto">
                    <a:xfrm>
                      <a:off x="-672" y="624"/>
                      <a:ext cx="816" cy="816"/>
                      <a:chOff x="-1008" y="2784"/>
                      <a:chExt cx="816" cy="816"/>
                    </a:xfrm>
                  </p:grpSpPr>
                  <p:sp>
                    <p:nvSpPr>
                      <p:cNvPr id="257" name="Oval 90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58" name="Oval 91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59" name="Oval 91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0" name="Oval 91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1" name="Oval 91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2" name="Oval 91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3" name="Oval 91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4" name="Oval 91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5" name="Oval 91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6" name="Oval 91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7" name="Oval 91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8" name="Oval 92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69" name="Oval 92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70" name="Oval 92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71" name="Oval 92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72" name="Oval 92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240" name="Group 925"/>
                    <p:cNvGrpSpPr>
                      <a:grpSpLocks noChangeAspect="1"/>
                    </p:cNvGrpSpPr>
                    <p:nvPr/>
                  </p:nvGrpSpPr>
                  <p:grpSpPr bwMode="auto">
                    <a:xfrm>
                      <a:off x="-1392" y="624"/>
                      <a:ext cx="816" cy="816"/>
                      <a:chOff x="-1008" y="2784"/>
                      <a:chExt cx="816" cy="816"/>
                    </a:xfrm>
                  </p:grpSpPr>
                  <p:sp>
                    <p:nvSpPr>
                      <p:cNvPr id="241" name="Oval 92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42" name="Oval 92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43" name="Oval 92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44" name="Oval 92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45" name="Oval 93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46" name="Oval 93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47" name="Oval 93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48" name="Oval 93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49" name="Oval 93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50" name="Oval 93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51" name="Oval 93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52" name="Oval 93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53" name="Oval 93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54" name="Oval 93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55" name="Oval 94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56" name="Oval 94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30" name="Group 942"/>
                  <p:cNvGrpSpPr>
                    <a:grpSpLocks noChangeAspect="1"/>
                  </p:cNvGrpSpPr>
                  <p:nvPr/>
                </p:nvGrpSpPr>
                <p:grpSpPr bwMode="auto">
                  <a:xfrm>
                    <a:off x="-962" y="622"/>
                    <a:ext cx="386" cy="386"/>
                    <a:chOff x="-1392" y="624"/>
                    <a:chExt cx="1536" cy="1536"/>
                  </a:xfrm>
                </p:grpSpPr>
                <p:grpSp>
                  <p:nvGrpSpPr>
                    <p:cNvPr id="169" name="Group 943"/>
                    <p:cNvGrpSpPr>
                      <a:grpSpLocks noChangeAspect="1"/>
                    </p:cNvGrpSpPr>
                    <p:nvPr/>
                  </p:nvGrpSpPr>
                  <p:grpSpPr bwMode="auto">
                    <a:xfrm>
                      <a:off x="-672" y="1344"/>
                      <a:ext cx="816" cy="816"/>
                      <a:chOff x="-1008" y="2784"/>
                      <a:chExt cx="816" cy="816"/>
                    </a:xfrm>
                  </p:grpSpPr>
                  <p:sp>
                    <p:nvSpPr>
                      <p:cNvPr id="221" name="Oval 94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2" name="Oval 94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3" name="Oval 94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4" name="Oval 94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5" name="Oval 94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6" name="Oval 94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7" name="Oval 95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8" name="Oval 95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9" name="Oval 95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30" name="Oval 95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31" name="Oval 95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32" name="Oval 95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33" name="Oval 95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34" name="Oval 95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35" name="Oval 95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36" name="Oval 95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70" name="Group 960"/>
                    <p:cNvGrpSpPr>
                      <a:grpSpLocks noChangeAspect="1"/>
                    </p:cNvGrpSpPr>
                    <p:nvPr/>
                  </p:nvGrpSpPr>
                  <p:grpSpPr bwMode="auto">
                    <a:xfrm>
                      <a:off x="-1392" y="1344"/>
                      <a:ext cx="816" cy="816"/>
                      <a:chOff x="-1008" y="2784"/>
                      <a:chExt cx="816" cy="816"/>
                    </a:xfrm>
                  </p:grpSpPr>
                  <p:sp>
                    <p:nvSpPr>
                      <p:cNvPr id="205" name="Oval 961"/>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6" name="Oval 962"/>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7" name="Oval 963"/>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8" name="Oval 964"/>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9" name="Oval 965"/>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0" name="Oval 966"/>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1" name="Oval 967"/>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2" name="Oval 968"/>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3" name="Oval 969"/>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4" name="Oval 970"/>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5" name="Oval 971"/>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6" name="Oval 972"/>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7" name="Oval 973"/>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8" name="Oval 974"/>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9" name="Oval 975"/>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0" name="Oval 976"/>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71" name="Group 977"/>
                    <p:cNvGrpSpPr>
                      <a:grpSpLocks noChangeAspect="1"/>
                    </p:cNvGrpSpPr>
                    <p:nvPr/>
                  </p:nvGrpSpPr>
                  <p:grpSpPr bwMode="auto">
                    <a:xfrm>
                      <a:off x="-672" y="624"/>
                      <a:ext cx="816" cy="816"/>
                      <a:chOff x="-1008" y="2784"/>
                      <a:chExt cx="816" cy="816"/>
                    </a:xfrm>
                  </p:grpSpPr>
                  <p:sp>
                    <p:nvSpPr>
                      <p:cNvPr id="189" name="Oval 978"/>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0" name="Oval 979"/>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1" name="Oval 980"/>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2" name="Oval 981"/>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3" name="Oval 982"/>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4" name="Oval 983"/>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5" name="Oval 984"/>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6" name="Oval 985"/>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7" name="Oval 986"/>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8" name="Oval 987"/>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9" name="Oval 988"/>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0" name="Oval 989"/>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1" name="Oval 990"/>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2" name="Oval 991"/>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3" name="Oval 992"/>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4" name="Oval 993"/>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72" name="Group 994"/>
                    <p:cNvGrpSpPr>
                      <a:grpSpLocks noChangeAspect="1"/>
                    </p:cNvGrpSpPr>
                    <p:nvPr/>
                  </p:nvGrpSpPr>
                  <p:grpSpPr bwMode="auto">
                    <a:xfrm>
                      <a:off x="-1392" y="624"/>
                      <a:ext cx="816" cy="816"/>
                      <a:chOff x="-1008" y="2784"/>
                      <a:chExt cx="816" cy="816"/>
                    </a:xfrm>
                  </p:grpSpPr>
                  <p:sp>
                    <p:nvSpPr>
                      <p:cNvPr id="173" name="Oval 995"/>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74" name="Oval 996"/>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75" name="Oval 997"/>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76" name="Oval 998"/>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77" name="Oval 999"/>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78" name="Oval 1000"/>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79" name="Oval 1001"/>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0" name="Oval 1002"/>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1" name="Oval 1003"/>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2" name="Oval 1004"/>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3" name="Oval 1005"/>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4" name="Oval 1006"/>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5" name="Oval 1007"/>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6" name="Oval 1008"/>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7" name="Oval 1009"/>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8" name="Oval 1010"/>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31" name="Group 1011"/>
                  <p:cNvGrpSpPr>
                    <a:grpSpLocks noChangeAspect="1"/>
                  </p:cNvGrpSpPr>
                  <p:nvPr/>
                </p:nvGrpSpPr>
                <p:grpSpPr bwMode="auto">
                  <a:xfrm>
                    <a:off x="-1392" y="1054"/>
                    <a:ext cx="386" cy="386"/>
                    <a:chOff x="-1392" y="624"/>
                    <a:chExt cx="1536" cy="1536"/>
                  </a:xfrm>
                </p:grpSpPr>
                <p:grpSp>
                  <p:nvGrpSpPr>
                    <p:cNvPr id="101" name="Group 1012"/>
                    <p:cNvGrpSpPr>
                      <a:grpSpLocks noChangeAspect="1"/>
                    </p:cNvGrpSpPr>
                    <p:nvPr/>
                  </p:nvGrpSpPr>
                  <p:grpSpPr bwMode="auto">
                    <a:xfrm>
                      <a:off x="-672" y="1344"/>
                      <a:ext cx="816" cy="816"/>
                      <a:chOff x="-1008" y="2784"/>
                      <a:chExt cx="816" cy="816"/>
                    </a:xfrm>
                  </p:grpSpPr>
                  <p:sp>
                    <p:nvSpPr>
                      <p:cNvPr id="153" name="Oval 101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4" name="Oval 101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5" name="Oval 101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6" name="Oval 101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7" name="Oval 101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8" name="Oval 101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9" name="Oval 101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60" name="Oval 102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61" name="Oval 102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62" name="Oval 102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63" name="Oval 102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64" name="Oval 102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65" name="Oval 102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66" name="Oval 102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67" name="Oval 102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68" name="Oval 102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02" name="Group 1029"/>
                    <p:cNvGrpSpPr>
                      <a:grpSpLocks noChangeAspect="1"/>
                    </p:cNvGrpSpPr>
                    <p:nvPr/>
                  </p:nvGrpSpPr>
                  <p:grpSpPr bwMode="auto">
                    <a:xfrm>
                      <a:off x="-1392" y="1344"/>
                      <a:ext cx="816" cy="816"/>
                      <a:chOff x="-1008" y="2784"/>
                      <a:chExt cx="816" cy="816"/>
                    </a:xfrm>
                  </p:grpSpPr>
                  <p:sp>
                    <p:nvSpPr>
                      <p:cNvPr id="137" name="Oval 1030"/>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38" name="Oval 1031"/>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39" name="Oval 1032"/>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0" name="Oval 1033"/>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1" name="Oval 1034"/>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2" name="Oval 1035"/>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3" name="Oval 1036"/>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4" name="Oval 1037"/>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5" name="Oval 1038"/>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6" name="Oval 1039"/>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7" name="Oval 1040"/>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8" name="Oval 1041"/>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49" name="Oval 1042"/>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0" name="Oval 1043"/>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1" name="Oval 1044"/>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52" name="Oval 1045"/>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03" name="Group 1046"/>
                    <p:cNvGrpSpPr>
                      <a:grpSpLocks noChangeAspect="1"/>
                    </p:cNvGrpSpPr>
                    <p:nvPr/>
                  </p:nvGrpSpPr>
                  <p:grpSpPr bwMode="auto">
                    <a:xfrm>
                      <a:off x="-672" y="624"/>
                      <a:ext cx="816" cy="816"/>
                      <a:chOff x="-1008" y="2784"/>
                      <a:chExt cx="816" cy="816"/>
                    </a:xfrm>
                  </p:grpSpPr>
                  <p:sp>
                    <p:nvSpPr>
                      <p:cNvPr id="121" name="Oval 1047"/>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22" name="Oval 1048"/>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23" name="Oval 1049"/>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24" name="Oval 1050"/>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25" name="Oval 1051"/>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26" name="Oval 1052"/>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27" name="Oval 1053"/>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28" name="Oval 1054"/>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29" name="Oval 1055"/>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30" name="Oval 1056"/>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31" name="Oval 1057"/>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32" name="Oval 1058"/>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33" name="Oval 1059"/>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34" name="Oval 1060"/>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35" name="Oval 1061"/>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36" name="Oval 1062"/>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104" name="Group 1063"/>
                    <p:cNvGrpSpPr>
                      <a:grpSpLocks noChangeAspect="1"/>
                    </p:cNvGrpSpPr>
                    <p:nvPr/>
                  </p:nvGrpSpPr>
                  <p:grpSpPr bwMode="auto">
                    <a:xfrm>
                      <a:off x="-1392" y="624"/>
                      <a:ext cx="816" cy="816"/>
                      <a:chOff x="-1008" y="2784"/>
                      <a:chExt cx="816" cy="816"/>
                    </a:xfrm>
                  </p:grpSpPr>
                  <p:sp>
                    <p:nvSpPr>
                      <p:cNvPr id="105" name="Oval 1064"/>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6" name="Oval 1065"/>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7" name="Oval 1066"/>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8" name="Oval 1067"/>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9" name="Oval 1068"/>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0" name="Oval 1069"/>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1" name="Oval 1070"/>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2" name="Oval 1071"/>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3" name="Oval 1072"/>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4" name="Oval 1073"/>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5" name="Oval 1074"/>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6" name="Oval 1075"/>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7" name="Oval 1076"/>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8" name="Oval 1077"/>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19" name="Oval 1078"/>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20" name="Oval 1079"/>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nvGrpSpPr>
                  <p:cNvPr id="32" name="Group 1080"/>
                  <p:cNvGrpSpPr>
                    <a:grpSpLocks noChangeAspect="1"/>
                  </p:cNvGrpSpPr>
                  <p:nvPr/>
                </p:nvGrpSpPr>
                <p:grpSpPr bwMode="auto">
                  <a:xfrm>
                    <a:off x="-962" y="1052"/>
                    <a:ext cx="386" cy="386"/>
                    <a:chOff x="-1392" y="624"/>
                    <a:chExt cx="1536" cy="1536"/>
                  </a:xfrm>
                </p:grpSpPr>
                <p:grpSp>
                  <p:nvGrpSpPr>
                    <p:cNvPr id="33" name="Group 1081"/>
                    <p:cNvGrpSpPr>
                      <a:grpSpLocks noChangeAspect="1"/>
                    </p:cNvGrpSpPr>
                    <p:nvPr/>
                  </p:nvGrpSpPr>
                  <p:grpSpPr bwMode="auto">
                    <a:xfrm>
                      <a:off x="-672" y="1344"/>
                      <a:ext cx="816" cy="816"/>
                      <a:chOff x="-1008" y="2784"/>
                      <a:chExt cx="816" cy="816"/>
                    </a:xfrm>
                  </p:grpSpPr>
                  <p:sp>
                    <p:nvSpPr>
                      <p:cNvPr id="85" name="Oval 1082"/>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6" name="Oval 1083"/>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7" name="Oval 1084"/>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8" name="Oval 1085"/>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9" name="Oval 1086"/>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0" name="Oval 1087"/>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1" name="Oval 1088"/>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2" name="Oval 1089"/>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3" name="Oval 1090"/>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4" name="Oval 1091"/>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5" name="Oval 1092"/>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6" name="Oval 1093"/>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7" name="Oval 1094"/>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8" name="Oval 1095"/>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99" name="Oval 1096"/>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00" name="Oval 1097"/>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34" name="Group 1098"/>
                    <p:cNvGrpSpPr>
                      <a:grpSpLocks noChangeAspect="1"/>
                    </p:cNvGrpSpPr>
                    <p:nvPr/>
                  </p:nvGrpSpPr>
                  <p:grpSpPr bwMode="auto">
                    <a:xfrm>
                      <a:off x="-1392" y="1344"/>
                      <a:ext cx="816" cy="816"/>
                      <a:chOff x="-1008" y="2784"/>
                      <a:chExt cx="816" cy="816"/>
                    </a:xfrm>
                  </p:grpSpPr>
                  <p:sp>
                    <p:nvSpPr>
                      <p:cNvPr id="69" name="Oval 1099"/>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0" name="Oval 1100"/>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1" name="Oval 1101"/>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2" name="Oval 1102"/>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3" name="Oval 1103"/>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4" name="Oval 1104"/>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5" name="Oval 1105"/>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6" name="Oval 1106"/>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7" name="Oval 1107"/>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8" name="Oval 1108"/>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79" name="Oval 1109"/>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0" name="Oval 1110"/>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1" name="Oval 1111"/>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2" name="Oval 1112"/>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3" name="Oval 1113"/>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84" name="Oval 1114"/>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35" name="Group 1115"/>
                    <p:cNvGrpSpPr>
                      <a:grpSpLocks noChangeAspect="1"/>
                    </p:cNvGrpSpPr>
                    <p:nvPr/>
                  </p:nvGrpSpPr>
                  <p:grpSpPr bwMode="auto">
                    <a:xfrm>
                      <a:off x="-672" y="624"/>
                      <a:ext cx="816" cy="816"/>
                      <a:chOff x="-1008" y="2784"/>
                      <a:chExt cx="816" cy="816"/>
                    </a:xfrm>
                  </p:grpSpPr>
                  <p:sp>
                    <p:nvSpPr>
                      <p:cNvPr id="53" name="Oval 1116"/>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4" name="Oval 1117"/>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5" name="Oval 1118"/>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6" name="Oval 1119"/>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7" name="Oval 1120"/>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8" name="Oval 1121"/>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9" name="Oval 1122"/>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0" name="Oval 1123"/>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1" name="Oval 1124"/>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2" name="Oval 1125"/>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3" name="Oval 1126"/>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4" name="Oval 1127"/>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5" name="Oval 1128"/>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6" name="Oval 1129"/>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7" name="Oval 1130"/>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68" name="Oval 1131"/>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nvGrpSpPr>
                    <p:cNvPr id="36" name="Group 1132"/>
                    <p:cNvGrpSpPr>
                      <a:grpSpLocks noChangeAspect="1"/>
                    </p:cNvGrpSpPr>
                    <p:nvPr/>
                  </p:nvGrpSpPr>
                  <p:grpSpPr bwMode="auto">
                    <a:xfrm>
                      <a:off x="-1392" y="624"/>
                      <a:ext cx="816" cy="816"/>
                      <a:chOff x="-1008" y="2784"/>
                      <a:chExt cx="816" cy="816"/>
                    </a:xfrm>
                  </p:grpSpPr>
                  <p:sp>
                    <p:nvSpPr>
                      <p:cNvPr id="37" name="Oval 1133"/>
                      <p:cNvSpPr>
                        <a:spLocks noChangeAspect="1" noChangeArrowheads="1"/>
                      </p:cNvSpPr>
                      <p:nvPr/>
                    </p:nvSpPr>
                    <p:spPr bwMode="auto">
                      <a:xfrm>
                        <a:off x="-52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8" name="Oval 1134"/>
                      <p:cNvSpPr>
                        <a:spLocks noChangeAspect="1" noChangeArrowheads="1"/>
                      </p:cNvSpPr>
                      <p:nvPr/>
                    </p:nvSpPr>
                    <p:spPr bwMode="auto">
                      <a:xfrm>
                        <a:off x="-28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39" name="Oval 1135"/>
                      <p:cNvSpPr>
                        <a:spLocks noChangeAspect="1" noChangeArrowheads="1"/>
                      </p:cNvSpPr>
                      <p:nvPr/>
                    </p:nvSpPr>
                    <p:spPr bwMode="auto">
                      <a:xfrm>
                        <a:off x="-52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0" name="Oval 1136"/>
                      <p:cNvSpPr>
                        <a:spLocks noChangeAspect="1" noChangeArrowheads="1"/>
                      </p:cNvSpPr>
                      <p:nvPr/>
                    </p:nvSpPr>
                    <p:spPr bwMode="auto">
                      <a:xfrm>
                        <a:off x="-28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1" name="Oval 1137"/>
                      <p:cNvSpPr>
                        <a:spLocks noChangeAspect="1" noChangeArrowheads="1"/>
                      </p:cNvSpPr>
                      <p:nvPr/>
                    </p:nvSpPr>
                    <p:spPr bwMode="auto">
                      <a:xfrm>
                        <a:off x="-52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2" name="Oval 1138"/>
                      <p:cNvSpPr>
                        <a:spLocks noChangeAspect="1" noChangeArrowheads="1"/>
                      </p:cNvSpPr>
                      <p:nvPr/>
                    </p:nvSpPr>
                    <p:spPr bwMode="auto">
                      <a:xfrm>
                        <a:off x="-28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3" name="Oval 1139"/>
                      <p:cNvSpPr>
                        <a:spLocks noChangeAspect="1" noChangeArrowheads="1"/>
                      </p:cNvSpPr>
                      <p:nvPr/>
                    </p:nvSpPr>
                    <p:spPr bwMode="auto">
                      <a:xfrm>
                        <a:off x="-52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4" name="Oval 1140"/>
                      <p:cNvSpPr>
                        <a:spLocks noChangeAspect="1" noChangeArrowheads="1"/>
                      </p:cNvSpPr>
                      <p:nvPr/>
                    </p:nvSpPr>
                    <p:spPr bwMode="auto">
                      <a:xfrm>
                        <a:off x="-28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5" name="Oval 1141"/>
                      <p:cNvSpPr>
                        <a:spLocks noChangeAspect="1" noChangeArrowheads="1"/>
                      </p:cNvSpPr>
                      <p:nvPr/>
                    </p:nvSpPr>
                    <p:spPr bwMode="auto">
                      <a:xfrm>
                        <a:off x="-100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6" name="Oval 1142"/>
                      <p:cNvSpPr>
                        <a:spLocks noChangeAspect="1" noChangeArrowheads="1"/>
                      </p:cNvSpPr>
                      <p:nvPr/>
                    </p:nvSpPr>
                    <p:spPr bwMode="auto">
                      <a:xfrm>
                        <a:off x="-768" y="326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7" name="Oval 1143"/>
                      <p:cNvSpPr>
                        <a:spLocks noChangeAspect="1" noChangeArrowheads="1"/>
                      </p:cNvSpPr>
                      <p:nvPr/>
                    </p:nvSpPr>
                    <p:spPr bwMode="auto">
                      <a:xfrm>
                        <a:off x="-100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8" name="Oval 1144"/>
                      <p:cNvSpPr>
                        <a:spLocks noChangeAspect="1" noChangeArrowheads="1"/>
                      </p:cNvSpPr>
                      <p:nvPr/>
                    </p:nvSpPr>
                    <p:spPr bwMode="auto">
                      <a:xfrm>
                        <a:off x="-768" y="350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49" name="Oval 1145"/>
                      <p:cNvSpPr>
                        <a:spLocks noChangeAspect="1" noChangeArrowheads="1"/>
                      </p:cNvSpPr>
                      <p:nvPr/>
                    </p:nvSpPr>
                    <p:spPr bwMode="auto">
                      <a:xfrm>
                        <a:off x="-100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0" name="Oval 1146"/>
                      <p:cNvSpPr>
                        <a:spLocks noChangeAspect="1" noChangeArrowheads="1"/>
                      </p:cNvSpPr>
                      <p:nvPr/>
                    </p:nvSpPr>
                    <p:spPr bwMode="auto">
                      <a:xfrm>
                        <a:off x="-768" y="278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1" name="Oval 1147"/>
                      <p:cNvSpPr>
                        <a:spLocks noChangeAspect="1" noChangeArrowheads="1"/>
                      </p:cNvSpPr>
                      <p:nvPr/>
                    </p:nvSpPr>
                    <p:spPr bwMode="auto">
                      <a:xfrm>
                        <a:off x="-100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52" name="Oval 1148"/>
                      <p:cNvSpPr>
                        <a:spLocks noChangeAspect="1" noChangeArrowheads="1"/>
                      </p:cNvSpPr>
                      <p:nvPr/>
                    </p:nvSpPr>
                    <p:spPr bwMode="auto">
                      <a:xfrm>
                        <a:off x="-768" y="3024"/>
                        <a:ext cx="9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grpSp>
          <p:grpSp>
            <p:nvGrpSpPr>
              <p:cNvPr id="15" name="Group 1149"/>
              <p:cNvGrpSpPr>
                <a:grpSpLocks noChangeAspect="1"/>
              </p:cNvGrpSpPr>
              <p:nvPr/>
            </p:nvGrpSpPr>
            <p:grpSpPr bwMode="auto">
              <a:xfrm>
                <a:off x="3335" y="3003"/>
                <a:ext cx="1567" cy="971"/>
                <a:chOff x="3335" y="3003"/>
                <a:chExt cx="1567" cy="971"/>
              </a:xfrm>
            </p:grpSpPr>
            <p:sp>
              <p:nvSpPr>
                <p:cNvPr id="16" name="Oval 1150"/>
                <p:cNvSpPr>
                  <a:spLocks noChangeAspect="1" noChangeArrowheads="1"/>
                </p:cNvSpPr>
                <p:nvPr/>
              </p:nvSpPr>
              <p:spPr bwMode="auto">
                <a:xfrm rot="-1205569">
                  <a:off x="4574" y="3229"/>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7" name="Oval 1151"/>
                <p:cNvSpPr>
                  <a:spLocks noChangeAspect="1" noChangeArrowheads="1"/>
                </p:cNvSpPr>
                <p:nvPr/>
              </p:nvSpPr>
              <p:spPr bwMode="auto">
                <a:xfrm rot="-1205569">
                  <a:off x="4656" y="3454"/>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 name="Oval 1152"/>
                <p:cNvSpPr>
                  <a:spLocks noChangeAspect="1" noChangeArrowheads="1"/>
                </p:cNvSpPr>
                <p:nvPr/>
              </p:nvSpPr>
              <p:spPr bwMode="auto">
                <a:xfrm rot="-1205569">
                  <a:off x="4492" y="3003"/>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9" name="Oval 1153"/>
                <p:cNvSpPr>
                  <a:spLocks noChangeAspect="1" noChangeArrowheads="1"/>
                </p:cNvSpPr>
                <p:nvPr/>
              </p:nvSpPr>
              <p:spPr bwMode="auto">
                <a:xfrm rot="-1205569">
                  <a:off x="3417" y="3652"/>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0" name="Oval 1154"/>
                <p:cNvSpPr>
                  <a:spLocks noChangeAspect="1" noChangeArrowheads="1"/>
                </p:cNvSpPr>
                <p:nvPr/>
              </p:nvSpPr>
              <p:spPr bwMode="auto">
                <a:xfrm rot="-1205569">
                  <a:off x="3996" y="3441"/>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 name="Oval 1155"/>
                <p:cNvSpPr>
                  <a:spLocks noChangeAspect="1" noChangeArrowheads="1"/>
                </p:cNvSpPr>
                <p:nvPr/>
              </p:nvSpPr>
              <p:spPr bwMode="auto">
                <a:xfrm rot="-1205569">
                  <a:off x="3499" y="3878"/>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2" name="Oval 1156"/>
                <p:cNvSpPr>
                  <a:spLocks noChangeAspect="1" noChangeArrowheads="1"/>
                </p:cNvSpPr>
                <p:nvPr/>
              </p:nvSpPr>
              <p:spPr bwMode="auto">
                <a:xfrm rot="-1205569">
                  <a:off x="4078" y="3666"/>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3" name="Oval 1157"/>
                <p:cNvSpPr>
                  <a:spLocks noChangeAspect="1" noChangeArrowheads="1"/>
                </p:cNvSpPr>
                <p:nvPr/>
              </p:nvSpPr>
              <p:spPr bwMode="auto">
                <a:xfrm rot="-1205569">
                  <a:off x="3335" y="3427"/>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4" name="Oval 1158"/>
                <p:cNvSpPr>
                  <a:spLocks noChangeAspect="1" noChangeArrowheads="1"/>
                </p:cNvSpPr>
                <p:nvPr/>
              </p:nvSpPr>
              <p:spPr bwMode="auto">
                <a:xfrm rot="-1205569">
                  <a:off x="3913" y="3215"/>
                  <a:ext cx="246" cy="96"/>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grpSp>
        </p:grpSp>
      </p:grpSp>
      <p:sp>
        <p:nvSpPr>
          <p:cNvPr id="1161" name="Rectangle 1160"/>
          <p:cNvSpPr txBox="1">
            <a:spLocks noChangeArrowheads="1"/>
          </p:cNvSpPr>
          <p:nvPr/>
        </p:nvSpPr>
        <p:spPr bwMode="auto">
          <a:xfrm>
            <a:off x="1547813" y="2205038"/>
            <a:ext cx="7424737" cy="1752600"/>
          </a:xfrm>
          <a:prstGeom prst="rect">
            <a:avLst/>
          </a:prstGeom>
          <a:solidFill>
            <a:srgbClr val="99FF66"/>
          </a:solidFill>
          <a:ln>
            <a:noFill/>
          </a:ln>
          <a:effectLst>
            <a:outerShdw dist="45791" dir="2021404"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4"/>
              </a:buBlip>
              <a:defRPr sz="2800">
                <a:solidFill>
                  <a:schemeClr val="tx1"/>
                </a:solidFill>
                <a:latin typeface="+mn-lt"/>
                <a:ea typeface="+mn-ea"/>
              </a:defRPr>
            </a:lvl2pPr>
            <a:lvl3pPr marL="1143000" indent="-228600" algn="l" rtl="0" eaLnBrk="0" fontAlgn="base" hangingPunct="0">
              <a:spcBef>
                <a:spcPct val="20000"/>
              </a:spcBef>
              <a:spcAft>
                <a:spcPct val="0"/>
              </a:spcAft>
              <a:buBlip>
                <a:blip r:embed="rId4"/>
              </a:buBlip>
              <a:defRPr sz="2400">
                <a:solidFill>
                  <a:schemeClr val="tx1"/>
                </a:solidFill>
                <a:latin typeface="+mn-lt"/>
                <a:ea typeface="+mn-ea"/>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sz="2000">
                <a:solidFill>
                  <a:schemeClr val="tx1"/>
                </a:solidFill>
                <a:latin typeface="+mn-lt"/>
                <a:ea typeface="+mn-ea"/>
              </a:defRPr>
            </a:lvl5pPr>
            <a:lvl6pPr marL="2514600" indent="-228600" algn="l" rtl="0" fontAlgn="base">
              <a:spcBef>
                <a:spcPct val="20000"/>
              </a:spcBef>
              <a:spcAft>
                <a:spcPct val="0"/>
              </a:spcAft>
              <a:buBlip>
                <a:blip r:embed="rId4"/>
              </a:buBlip>
              <a:defRPr sz="2000">
                <a:solidFill>
                  <a:schemeClr val="tx1"/>
                </a:solidFill>
                <a:latin typeface="+mn-lt"/>
                <a:ea typeface="+mn-ea"/>
              </a:defRPr>
            </a:lvl6pPr>
            <a:lvl7pPr marL="2971800" indent="-228600" algn="l" rtl="0" fontAlgn="base">
              <a:spcBef>
                <a:spcPct val="20000"/>
              </a:spcBef>
              <a:spcAft>
                <a:spcPct val="0"/>
              </a:spcAft>
              <a:buBlip>
                <a:blip r:embed="rId4"/>
              </a:buBlip>
              <a:defRPr sz="2000">
                <a:solidFill>
                  <a:schemeClr val="tx1"/>
                </a:solidFill>
                <a:latin typeface="+mn-lt"/>
                <a:ea typeface="+mn-ea"/>
              </a:defRPr>
            </a:lvl7pPr>
            <a:lvl8pPr marL="3429000" indent="-228600" algn="l" rtl="0" fontAlgn="base">
              <a:spcBef>
                <a:spcPct val="20000"/>
              </a:spcBef>
              <a:spcAft>
                <a:spcPct val="0"/>
              </a:spcAft>
              <a:buBlip>
                <a:blip r:embed="rId4"/>
              </a:buBlip>
              <a:defRPr sz="2000">
                <a:solidFill>
                  <a:schemeClr val="tx1"/>
                </a:solidFill>
                <a:latin typeface="+mn-lt"/>
                <a:ea typeface="+mn-ea"/>
              </a:defRPr>
            </a:lvl8pPr>
            <a:lvl9pPr marL="3886200" indent="-228600" algn="l" rtl="0" fontAlgn="base">
              <a:spcBef>
                <a:spcPct val="20000"/>
              </a:spcBef>
              <a:spcAft>
                <a:spcPct val="0"/>
              </a:spcAft>
              <a:buBlip>
                <a:blip r:embed="rId4"/>
              </a:buBlip>
              <a:defRPr sz="2000">
                <a:solidFill>
                  <a:schemeClr val="tx1"/>
                </a:solidFill>
                <a:latin typeface="+mn-lt"/>
                <a:ea typeface="+mn-ea"/>
              </a:defRPr>
            </a:lvl9pPr>
          </a:lstStyle>
          <a:p>
            <a:pPr eaLnBrk="1" hangingPunct="1">
              <a:lnSpc>
                <a:spcPct val="90000"/>
              </a:lnSpc>
            </a:pPr>
            <a:r>
              <a:rPr lang="en-US" altLang="zh-TW" sz="2800" smtClean="0"/>
              <a:t>length-preserving (</a:t>
            </a:r>
            <a:r>
              <a:rPr lang="en-US" altLang="zh-TW" sz="2800" i="1" smtClean="0"/>
              <a:t>isometric</a:t>
            </a:r>
            <a:r>
              <a:rPr lang="en-US" altLang="zh-TW" sz="2800" smtClean="0"/>
              <a:t>)	</a:t>
            </a:r>
            <a:r>
              <a:rPr lang="el-GR" altLang="zh-TW" sz="2800" smtClean="0"/>
              <a:t>γ</a:t>
            </a:r>
            <a:r>
              <a:rPr lang="en-US" altLang="zh-TW" sz="2800" smtClean="0"/>
              <a:t> = </a:t>
            </a:r>
            <a:r>
              <a:rPr lang="el-GR" altLang="zh-TW" sz="2800" smtClean="0"/>
              <a:t>Γ </a:t>
            </a:r>
            <a:r>
              <a:rPr lang="en-US" altLang="zh-TW" sz="2800" smtClean="0"/>
              <a:t>= 1</a:t>
            </a:r>
          </a:p>
          <a:p>
            <a:pPr eaLnBrk="1" hangingPunct="1">
              <a:lnSpc>
                <a:spcPct val="90000"/>
              </a:lnSpc>
            </a:pPr>
            <a:r>
              <a:rPr lang="en-US" altLang="zh-TW" sz="2800" smtClean="0"/>
              <a:t>angle-preserving (</a:t>
            </a:r>
            <a:r>
              <a:rPr lang="en-US" altLang="zh-TW" sz="2800" i="1" smtClean="0"/>
              <a:t>conformal</a:t>
            </a:r>
            <a:r>
              <a:rPr lang="en-US" altLang="zh-TW" sz="2800" smtClean="0"/>
              <a:t>)	</a:t>
            </a:r>
            <a:r>
              <a:rPr lang="el-GR" altLang="zh-TW" sz="2800" smtClean="0"/>
              <a:t>γ</a:t>
            </a:r>
            <a:r>
              <a:rPr lang="en-US" altLang="zh-TW" sz="2800" smtClean="0"/>
              <a:t> = </a:t>
            </a:r>
            <a:r>
              <a:rPr lang="el-GR" altLang="zh-TW" sz="2800" smtClean="0"/>
              <a:t>Γ</a:t>
            </a:r>
            <a:endParaRPr lang="en-US" altLang="zh-TW" sz="2800" smtClean="0"/>
          </a:p>
          <a:p>
            <a:pPr eaLnBrk="1" hangingPunct="1">
              <a:lnSpc>
                <a:spcPct val="90000"/>
              </a:lnSpc>
            </a:pPr>
            <a:r>
              <a:rPr lang="en-US" altLang="zh-TW" sz="2800" smtClean="0"/>
              <a:t>area-preserving			</a:t>
            </a:r>
            <a:r>
              <a:rPr lang="el-GR" altLang="zh-TW" sz="2800" smtClean="0"/>
              <a:t>γ</a:t>
            </a:r>
            <a:r>
              <a:rPr lang="en-US" altLang="zh-TW" sz="2800" smtClean="0"/>
              <a:t> </a:t>
            </a:r>
            <a:r>
              <a:rPr lang="el-GR" altLang="zh-TW" sz="2800" smtClean="0"/>
              <a:t>Γ </a:t>
            </a:r>
            <a:r>
              <a:rPr lang="en-US" altLang="zh-TW" sz="2800" smtClean="0"/>
              <a:t>= 1</a:t>
            </a:r>
          </a:p>
        </p:txBody>
      </p:sp>
      <p:sp>
        <p:nvSpPr>
          <p:cNvPr id="1162" name="Text Box 1161"/>
          <p:cNvSpPr txBox="1">
            <a:spLocks noChangeArrowheads="1"/>
          </p:cNvSpPr>
          <p:nvPr/>
        </p:nvSpPr>
        <p:spPr bwMode="auto">
          <a:xfrm>
            <a:off x="5435600" y="6491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新細明體" pitchFamily="18" charset="-120"/>
              </a:defRPr>
            </a:lvl1pPr>
            <a:lvl2pPr marL="742950" indent="-285750" eaLnBrk="0" hangingPunct="0">
              <a:defRPr sz="2400">
                <a:solidFill>
                  <a:schemeClr val="tx1"/>
                </a:solidFill>
                <a:latin typeface="Times New Roman" pitchFamily="18" charset="0"/>
                <a:ea typeface="新細明體" pitchFamily="18" charset="-120"/>
              </a:defRPr>
            </a:lvl2pPr>
            <a:lvl3pPr marL="1143000" indent="-228600" eaLnBrk="0" hangingPunct="0">
              <a:defRPr sz="2400">
                <a:solidFill>
                  <a:schemeClr val="tx1"/>
                </a:solidFill>
                <a:latin typeface="Times New Roman" pitchFamily="18" charset="0"/>
                <a:ea typeface="新細明體" pitchFamily="18" charset="-120"/>
              </a:defRPr>
            </a:lvl3pPr>
            <a:lvl4pPr marL="1600200" indent="-228600" eaLnBrk="0" hangingPunct="0">
              <a:defRPr sz="2400">
                <a:solidFill>
                  <a:schemeClr val="tx1"/>
                </a:solidFill>
                <a:latin typeface="Times New Roman" pitchFamily="18" charset="0"/>
                <a:ea typeface="新細明體" pitchFamily="18" charset="-120"/>
              </a:defRPr>
            </a:lvl4pPr>
            <a:lvl5pPr marL="2057400" indent="-228600" eaLnBrk="0" hangingPunct="0">
              <a:defRPr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New Roman" pitchFamily="18" charset="0"/>
                <a:ea typeface="新細明體" pitchFamily="18" charset="-120"/>
              </a:defRPr>
            </a:lvl9pPr>
          </a:lstStyle>
          <a:p>
            <a:pPr algn="ctr" eaLnBrk="1" hangingPunct="1">
              <a:spcBef>
                <a:spcPct val="50000"/>
              </a:spcBef>
            </a:pPr>
            <a:r>
              <a:rPr lang="en-US" altLang="en-US" sz="1800"/>
              <a:t>Sander et al.</a:t>
            </a:r>
            <a:endParaRPr lang="en-US" altLang="zh-TW" sz="1800"/>
          </a:p>
        </p:txBody>
      </p:sp>
    </p:spTree>
    <p:extLst>
      <p:ext uri="{BB962C8B-B14F-4D97-AF65-F5344CB8AC3E}">
        <p14:creationId xmlns:p14="http://schemas.microsoft.com/office/powerpoint/2010/main" val="165070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61">
                                            <p:bg/>
                                          </p:spTgt>
                                        </p:tgtEl>
                                        <p:attrNameLst>
                                          <p:attrName>style.visibility</p:attrName>
                                        </p:attrNameLst>
                                      </p:cBhvr>
                                      <p:to>
                                        <p:strVal val="visible"/>
                                      </p:to>
                                    </p:set>
                                    <p:animEffect transition="in" filter="wipe(left)">
                                      <p:cBhvr>
                                        <p:cTn id="7" dur="500"/>
                                        <p:tgtEl>
                                          <p:spTgt spid="116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61">
                                            <p:txEl>
                                              <p:pRg st="0" end="0"/>
                                            </p:txEl>
                                          </p:spTgt>
                                        </p:tgtEl>
                                        <p:attrNameLst>
                                          <p:attrName>style.visibility</p:attrName>
                                        </p:attrNameLst>
                                      </p:cBhvr>
                                      <p:to>
                                        <p:strVal val="visible"/>
                                      </p:to>
                                    </p:set>
                                    <p:animEffect transition="in" filter="wipe(left)">
                                      <p:cBhvr>
                                        <p:cTn id="10" dur="500"/>
                                        <p:tgtEl>
                                          <p:spTgt spid="1161">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61">
                                            <p:txEl>
                                              <p:pRg st="1" end="1"/>
                                            </p:txEl>
                                          </p:spTgt>
                                        </p:tgtEl>
                                        <p:attrNameLst>
                                          <p:attrName>style.visibility</p:attrName>
                                        </p:attrNameLst>
                                      </p:cBhvr>
                                      <p:to>
                                        <p:strVal val="visible"/>
                                      </p:to>
                                    </p:set>
                                    <p:animEffect transition="in" filter="wipe(left)">
                                      <p:cBhvr>
                                        <p:cTn id="13" dur="500"/>
                                        <p:tgtEl>
                                          <p:spTgt spid="1161">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61">
                                            <p:txEl>
                                              <p:pRg st="2" end="2"/>
                                            </p:txEl>
                                          </p:spTgt>
                                        </p:tgtEl>
                                        <p:attrNameLst>
                                          <p:attrName>style.visibility</p:attrName>
                                        </p:attrNameLst>
                                      </p:cBhvr>
                                      <p:to>
                                        <p:strVal val="visible"/>
                                      </p:to>
                                    </p:set>
                                    <p:animEffect transition="in" filter="wipe(left)">
                                      <p:cBhvr>
                                        <p:cTn id="16" dur="500"/>
                                        <p:tgtEl>
                                          <p:spTgt spid="11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Parameterization - </a:t>
            </a:r>
            <a:br>
              <a:rPr lang="en-US" altLang="zh-TW" dirty="0" smtClean="0"/>
            </a:br>
            <a:r>
              <a:rPr lang="en-US" altLang="zh-TW" dirty="0" smtClean="0"/>
              <a:t>Texture </a:t>
            </a:r>
            <a:r>
              <a:rPr lang="en-US" altLang="zh-TW" dirty="0"/>
              <a:t>stretch </a:t>
            </a:r>
            <a:r>
              <a:rPr lang="en-US" altLang="zh-TW" dirty="0" smtClean="0"/>
              <a:t>implementation</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844675"/>
            <a:ext cx="8915400" cy="1933575"/>
          </a:xfrm>
          <a:prstGeom prst="rect">
            <a:avLst/>
          </a:prstGeom>
          <a:noFill/>
          <a:ln w="127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群組 49151"/>
          <p:cNvGrpSpPr>
            <a:grpSpLocks noChangeAspect="1"/>
          </p:cNvGrpSpPr>
          <p:nvPr/>
        </p:nvGrpSpPr>
        <p:grpSpPr bwMode="auto">
          <a:xfrm>
            <a:off x="1598613" y="4016375"/>
            <a:ext cx="6178550" cy="2424113"/>
            <a:chOff x="-6581775" y="3501008"/>
            <a:chExt cx="6178692" cy="2424460"/>
          </a:xfrm>
        </p:grpSpPr>
        <p:grpSp>
          <p:nvGrpSpPr>
            <p:cNvPr id="6" name="Group 4"/>
            <p:cNvGrpSpPr>
              <a:grpSpLocks noChangeAspect="1"/>
            </p:cNvGrpSpPr>
            <p:nvPr/>
          </p:nvGrpSpPr>
          <p:grpSpPr bwMode="auto">
            <a:xfrm>
              <a:off x="-6395887" y="3958107"/>
              <a:ext cx="5992804" cy="1189482"/>
              <a:chOff x="624" y="2976"/>
              <a:chExt cx="5205" cy="1033"/>
            </a:xfrm>
          </p:grpSpPr>
          <p:sp>
            <p:nvSpPr>
              <p:cNvPr id="15" name="Freeform 5"/>
              <p:cNvSpPr>
                <a:spLocks noChangeAspect="1"/>
              </p:cNvSpPr>
              <p:nvPr/>
            </p:nvSpPr>
            <p:spPr bwMode="auto">
              <a:xfrm>
                <a:off x="1632" y="3408"/>
                <a:ext cx="1200" cy="96"/>
              </a:xfrm>
              <a:custGeom>
                <a:avLst/>
                <a:gdLst>
                  <a:gd name="T0" fmla="*/ 0 w 2256"/>
                  <a:gd name="T1" fmla="*/ 4 h 210"/>
                  <a:gd name="T2" fmla="*/ 96 w 2256"/>
                  <a:gd name="T3" fmla="*/ 0 h 210"/>
                  <a:gd name="T4" fmla="*/ 0 60000 65536"/>
                  <a:gd name="T5" fmla="*/ 0 60000 65536"/>
                </a:gdLst>
                <a:ahLst/>
                <a:cxnLst>
                  <a:cxn ang="T4">
                    <a:pos x="T0" y="T1"/>
                  </a:cxn>
                  <a:cxn ang="T5">
                    <a:pos x="T2" y="T3"/>
                  </a:cxn>
                </a:cxnLst>
                <a:rect l="0" t="0" r="r" b="b"/>
                <a:pathLst>
                  <a:path w="2256" h="210">
                    <a:moveTo>
                      <a:pt x="0" y="210"/>
                    </a:moveTo>
                    <a:lnTo>
                      <a:pt x="2256" y="0"/>
                    </a:lnTo>
                  </a:path>
                </a:pathLst>
              </a:custGeom>
              <a:noFill/>
              <a:ln w="38100">
                <a:solidFill>
                  <a:schemeClr val="accent2"/>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nchor="ctr"/>
              <a:lstStyle/>
              <a:p>
                <a:endParaRPr lang="zh-TW" altLang="en-US"/>
              </a:p>
            </p:txBody>
          </p:sp>
          <p:sp>
            <p:nvSpPr>
              <p:cNvPr id="16" name="Freeform 6"/>
              <p:cNvSpPr>
                <a:spLocks noChangeAspect="1"/>
              </p:cNvSpPr>
              <p:nvPr/>
            </p:nvSpPr>
            <p:spPr bwMode="auto">
              <a:xfrm>
                <a:off x="624" y="2976"/>
                <a:ext cx="1056" cy="985"/>
              </a:xfrm>
              <a:custGeom>
                <a:avLst/>
                <a:gdLst>
                  <a:gd name="T0" fmla="*/ 0 w 158"/>
                  <a:gd name="T1" fmla="*/ 13621 h 256"/>
                  <a:gd name="T2" fmla="*/ 2107161 w 158"/>
                  <a:gd name="T3" fmla="*/ 0 h 256"/>
                  <a:gd name="T4" fmla="*/ 560696 w 158"/>
                  <a:gd name="T5" fmla="*/ 215892 h 256"/>
                  <a:gd name="T6" fmla="*/ 0 w 158"/>
                  <a:gd name="T7" fmla="*/ 13621 h 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 h="256">
                    <a:moveTo>
                      <a:pt x="0" y="16"/>
                    </a:moveTo>
                    <a:lnTo>
                      <a:pt x="158" y="0"/>
                    </a:lnTo>
                    <a:lnTo>
                      <a:pt x="42" y="256"/>
                    </a:lnTo>
                    <a:lnTo>
                      <a:pt x="0" y="16"/>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TW" altLang="en-US"/>
              </a:p>
            </p:txBody>
          </p:sp>
          <p:sp>
            <p:nvSpPr>
              <p:cNvPr id="17" name="Oval 7"/>
              <p:cNvSpPr>
                <a:spLocks noChangeAspect="1" noChangeArrowheads="1"/>
              </p:cNvSpPr>
              <p:nvPr/>
            </p:nvSpPr>
            <p:spPr bwMode="auto">
              <a:xfrm>
                <a:off x="784" y="3051"/>
                <a:ext cx="473" cy="516"/>
              </a:xfrm>
              <a:prstGeom prst="ellipse">
                <a:avLst/>
              </a:prstGeom>
              <a:noFill/>
              <a:ln w="381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18" name="Line 8"/>
              <p:cNvSpPr>
                <a:spLocks noChangeAspect="1" noChangeShapeType="1"/>
              </p:cNvSpPr>
              <p:nvPr/>
            </p:nvSpPr>
            <p:spPr bwMode="auto">
              <a:xfrm flipV="1">
                <a:off x="1020" y="3318"/>
                <a:ext cx="192"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zh-TW" altLang="en-US"/>
              </a:p>
            </p:txBody>
          </p:sp>
          <p:sp>
            <p:nvSpPr>
              <p:cNvPr id="19" name="Freeform 9"/>
              <p:cNvSpPr>
                <a:spLocks noChangeAspect="1"/>
              </p:cNvSpPr>
              <p:nvPr/>
            </p:nvSpPr>
            <p:spPr bwMode="auto">
              <a:xfrm rot="-1205569">
                <a:off x="3120" y="3024"/>
                <a:ext cx="2709" cy="985"/>
              </a:xfrm>
              <a:custGeom>
                <a:avLst/>
                <a:gdLst>
                  <a:gd name="T0" fmla="*/ 0 w 158"/>
                  <a:gd name="T1" fmla="*/ 13621 h 256"/>
                  <a:gd name="T2" fmla="*/ 234106396 w 158"/>
                  <a:gd name="T3" fmla="*/ 0 h 256"/>
                  <a:gd name="T4" fmla="*/ 62222404 w 158"/>
                  <a:gd name="T5" fmla="*/ 215892 h 256"/>
                  <a:gd name="T6" fmla="*/ 0 w 158"/>
                  <a:gd name="T7" fmla="*/ 13621 h 2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 h="256">
                    <a:moveTo>
                      <a:pt x="0" y="16"/>
                    </a:moveTo>
                    <a:lnTo>
                      <a:pt x="158" y="0"/>
                    </a:lnTo>
                    <a:lnTo>
                      <a:pt x="42" y="256"/>
                    </a:lnTo>
                    <a:lnTo>
                      <a:pt x="0" y="16"/>
                    </a:lnTo>
                    <a:close/>
                  </a:path>
                </a:pathLst>
              </a:custGeom>
              <a:solidFill>
                <a:schemeClr val="hlink"/>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TW" altLang="en-US"/>
              </a:p>
            </p:txBody>
          </p:sp>
          <p:sp>
            <p:nvSpPr>
              <p:cNvPr id="20" name="Oval 10"/>
              <p:cNvSpPr>
                <a:spLocks noChangeAspect="1" noChangeArrowheads="1"/>
              </p:cNvSpPr>
              <p:nvPr/>
            </p:nvSpPr>
            <p:spPr bwMode="auto">
              <a:xfrm rot="-1205569">
                <a:off x="3495" y="3224"/>
                <a:ext cx="1214" cy="516"/>
              </a:xfrm>
              <a:prstGeom prst="ellipse">
                <a:avLst/>
              </a:prstGeom>
              <a:noFill/>
              <a:ln w="3810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zh-TW" altLang="en-US"/>
              </a:p>
            </p:txBody>
          </p:sp>
          <p:sp>
            <p:nvSpPr>
              <p:cNvPr id="21" name="Line 11"/>
              <p:cNvSpPr>
                <a:spLocks noChangeAspect="1" noChangeShapeType="1"/>
              </p:cNvSpPr>
              <p:nvPr/>
            </p:nvSpPr>
            <p:spPr bwMode="auto">
              <a:xfrm rot="20394431" flipV="1">
                <a:off x="4089" y="3407"/>
                <a:ext cx="492"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zh-TW" altLang="en-US"/>
              </a:p>
            </p:txBody>
          </p:sp>
          <p:sp>
            <p:nvSpPr>
              <p:cNvPr id="22" name="Line 12"/>
              <p:cNvSpPr>
                <a:spLocks noChangeAspect="1" noChangeShapeType="1"/>
              </p:cNvSpPr>
              <p:nvPr/>
            </p:nvSpPr>
            <p:spPr bwMode="auto">
              <a:xfrm rot="20394431" flipV="1">
                <a:off x="4080" y="3312"/>
                <a:ext cx="0" cy="18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zh-TW" altLang="en-US"/>
              </a:p>
            </p:txBody>
          </p:sp>
          <p:sp>
            <p:nvSpPr>
              <p:cNvPr id="23" name="Text Box 13"/>
              <p:cNvSpPr txBox="1">
                <a:spLocks noChangeAspect="1" noChangeArrowheads="1"/>
              </p:cNvSpPr>
              <p:nvPr/>
            </p:nvSpPr>
            <p:spPr bwMode="auto">
              <a:xfrm>
                <a:off x="3744" y="3216"/>
                <a:ext cx="336" cy="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pPr algn="ctr" eaLnBrk="0" hangingPunct="0">
                  <a:spcBef>
                    <a:spcPct val="50000"/>
                  </a:spcBef>
                  <a:defRPr/>
                </a:pPr>
                <a:r>
                  <a:rPr lang="en-US" altLang="zh-TW" sz="2800" dirty="0">
                    <a:solidFill>
                      <a:schemeClr val="accent1"/>
                    </a:solidFill>
                    <a:effectLst>
                      <a:outerShdw blurRad="38100" dist="38100" dir="2700000" algn="tl">
                        <a:srgbClr val="C0C0C0"/>
                      </a:outerShdw>
                    </a:effectLst>
                    <a:latin typeface="Symbol" pitchFamily="18" charset="2"/>
                  </a:rPr>
                  <a:t>g</a:t>
                </a:r>
              </a:p>
            </p:txBody>
          </p:sp>
          <p:sp>
            <p:nvSpPr>
              <p:cNvPr id="24" name="Text Box 14"/>
              <p:cNvSpPr txBox="1">
                <a:spLocks noChangeAspect="1" noChangeArrowheads="1"/>
              </p:cNvSpPr>
              <p:nvPr/>
            </p:nvSpPr>
            <p:spPr bwMode="auto">
              <a:xfrm>
                <a:off x="4224" y="3342"/>
                <a:ext cx="336" cy="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pPr algn="ctr" eaLnBrk="0" hangingPunct="0">
                  <a:spcBef>
                    <a:spcPct val="50000"/>
                  </a:spcBef>
                  <a:defRPr/>
                </a:pPr>
                <a:r>
                  <a:rPr lang="en-US" altLang="zh-TW" sz="2800" dirty="0">
                    <a:solidFill>
                      <a:schemeClr val="accent1"/>
                    </a:solidFill>
                    <a:effectLst>
                      <a:outerShdw blurRad="38100" dist="38100" dir="2700000" algn="tl">
                        <a:srgbClr val="C0C0C0"/>
                      </a:outerShdw>
                    </a:effectLst>
                    <a:latin typeface="Symbol" pitchFamily="18" charset="2"/>
                  </a:rPr>
                  <a:t>G</a:t>
                </a:r>
              </a:p>
            </p:txBody>
          </p:sp>
        </p:grpSp>
        <p:sp>
          <p:nvSpPr>
            <p:cNvPr id="7" name="Text Box 17"/>
            <p:cNvSpPr txBox="1">
              <a:spLocks noChangeAspect="1" noChangeArrowheads="1"/>
            </p:cNvSpPr>
            <p:nvPr/>
          </p:nvSpPr>
          <p:spPr bwMode="auto">
            <a:xfrm>
              <a:off x="-6396034" y="5468203"/>
              <a:ext cx="2676587" cy="45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dirty="0">
                  <a:effectLst>
                    <a:outerShdw blurRad="38100" dist="38100" dir="2700000" algn="tl">
                      <a:srgbClr val="C0C0C0"/>
                    </a:outerShdw>
                  </a:effectLst>
                  <a:latin typeface="Arial" charset="0"/>
                </a:rPr>
                <a:t>2D texture domain</a:t>
              </a:r>
            </a:p>
          </p:txBody>
        </p:sp>
        <p:sp>
          <p:nvSpPr>
            <p:cNvPr id="8" name="Text Box 18"/>
            <p:cNvSpPr txBox="1">
              <a:spLocks noChangeAspect="1" noChangeArrowheads="1"/>
            </p:cNvSpPr>
            <p:nvPr/>
          </p:nvSpPr>
          <p:spPr bwMode="auto">
            <a:xfrm>
              <a:off x="-3408290" y="5468203"/>
              <a:ext cx="1982834" cy="45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zh-TW" dirty="0">
                  <a:effectLst>
                    <a:outerShdw blurRad="38100" dist="38100" dir="2700000" algn="tl">
                      <a:srgbClr val="C0C0C0"/>
                    </a:outerShdw>
                  </a:effectLst>
                  <a:latin typeface="Arial" charset="0"/>
                </a:rPr>
                <a:t>surface in 3D</a:t>
              </a:r>
            </a:p>
          </p:txBody>
        </p:sp>
        <p:graphicFrame>
          <p:nvGraphicFramePr>
            <p:cNvPr id="9" name="物件 4"/>
            <p:cNvGraphicFramePr>
              <a:graphicFrameLocks noChangeAspect="1"/>
            </p:cNvGraphicFramePr>
            <p:nvPr/>
          </p:nvGraphicFramePr>
          <p:xfrm>
            <a:off x="-5218235" y="3789040"/>
            <a:ext cx="357187" cy="431800"/>
          </p:xfrm>
          <a:graphic>
            <a:graphicData uri="http://schemas.openxmlformats.org/presentationml/2006/ole">
              <mc:AlternateContent xmlns:mc="http://schemas.openxmlformats.org/markup-compatibility/2006">
                <mc:Choice xmlns:v="urn:schemas-microsoft-com:vml" Requires="v">
                  <p:oleObj spid="_x0000_s54319" name="方程式" r:id="rId4" imgW="177569" imgH="215619" progId="Equation.3">
                    <p:embed/>
                  </p:oleObj>
                </mc:Choice>
                <mc:Fallback>
                  <p:oleObj name="方程式" r:id="rId4" imgW="177569"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235" y="3789040"/>
                          <a:ext cx="3571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物件 5"/>
            <p:cNvGraphicFramePr>
              <a:graphicFrameLocks noChangeAspect="1"/>
            </p:cNvGraphicFramePr>
            <p:nvPr/>
          </p:nvGraphicFramePr>
          <p:xfrm>
            <a:off x="-900608" y="3501008"/>
            <a:ext cx="306388" cy="431800"/>
          </p:xfrm>
          <a:graphic>
            <a:graphicData uri="http://schemas.openxmlformats.org/presentationml/2006/ole">
              <mc:AlternateContent xmlns:mc="http://schemas.openxmlformats.org/markup-compatibility/2006">
                <mc:Choice xmlns:v="urn:schemas-microsoft-com:vml" Requires="v">
                  <p:oleObj spid="_x0000_s54320" name="方程式" r:id="rId6" imgW="152268" imgH="215713" progId="Equation.3">
                    <p:embed/>
                  </p:oleObj>
                </mc:Choice>
                <mc:Fallback>
                  <p:oleObj name="方程式" r:id="rId6" imgW="152268" imgH="2157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608" y="3501008"/>
                          <a:ext cx="3063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物件 6"/>
            <p:cNvGraphicFramePr>
              <a:graphicFrameLocks noChangeAspect="1"/>
            </p:cNvGraphicFramePr>
            <p:nvPr/>
          </p:nvGraphicFramePr>
          <p:xfrm>
            <a:off x="-3780928" y="4221336"/>
            <a:ext cx="331788" cy="431800"/>
          </p:xfrm>
          <a:graphic>
            <a:graphicData uri="http://schemas.openxmlformats.org/presentationml/2006/ole">
              <mc:AlternateContent xmlns:mc="http://schemas.openxmlformats.org/markup-compatibility/2006">
                <mc:Choice xmlns:v="urn:schemas-microsoft-com:vml" Requires="v">
                  <p:oleObj spid="_x0000_s54321" name="方程式" r:id="rId8" imgW="164885" imgH="215619" progId="Equation.3">
                    <p:embed/>
                  </p:oleObj>
                </mc:Choice>
                <mc:Fallback>
                  <p:oleObj name="方程式" r:id="rId8" imgW="164885" imgH="21561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0928" y="4221336"/>
                          <a:ext cx="3317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物件 7"/>
            <p:cNvGraphicFramePr>
              <a:graphicFrameLocks noChangeAspect="1"/>
            </p:cNvGraphicFramePr>
            <p:nvPr/>
          </p:nvGraphicFramePr>
          <p:xfrm>
            <a:off x="-2439988" y="5105400"/>
            <a:ext cx="331788" cy="457200"/>
          </p:xfrm>
          <a:graphic>
            <a:graphicData uri="http://schemas.openxmlformats.org/presentationml/2006/ole">
              <mc:AlternateContent xmlns:mc="http://schemas.openxmlformats.org/markup-compatibility/2006">
                <mc:Choice xmlns:v="urn:schemas-microsoft-com:vml" Requires="v">
                  <p:oleObj spid="_x0000_s54322" name="方程式" r:id="rId10" imgW="165028" imgH="228501" progId="Equation.3">
                    <p:embed/>
                  </p:oleObj>
                </mc:Choice>
                <mc:Fallback>
                  <p:oleObj name="方程式" r:id="rId10" imgW="165028" imgH="22850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9988" y="5105400"/>
                          <a:ext cx="331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物件 8"/>
            <p:cNvGraphicFramePr>
              <a:graphicFrameLocks noChangeAspect="1"/>
            </p:cNvGraphicFramePr>
            <p:nvPr/>
          </p:nvGraphicFramePr>
          <p:xfrm>
            <a:off x="-6581775" y="3613150"/>
            <a:ext cx="382587" cy="431800"/>
          </p:xfrm>
          <a:graphic>
            <a:graphicData uri="http://schemas.openxmlformats.org/presentationml/2006/ole">
              <mc:AlternateContent xmlns:mc="http://schemas.openxmlformats.org/markup-compatibility/2006">
                <mc:Choice xmlns:v="urn:schemas-microsoft-com:vml" Requires="v">
                  <p:oleObj spid="_x0000_s54323" name="方程式" r:id="rId12" imgW="190335" imgH="215713" progId="Equation.3">
                    <p:embed/>
                  </p:oleObj>
                </mc:Choice>
                <mc:Fallback>
                  <p:oleObj name="方程式" r:id="rId12" imgW="190335" imgH="21571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1775" y="3613150"/>
                          <a:ext cx="3825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物件 9"/>
            <p:cNvGraphicFramePr>
              <a:graphicFrameLocks noChangeAspect="1"/>
            </p:cNvGraphicFramePr>
            <p:nvPr/>
          </p:nvGraphicFramePr>
          <p:xfrm>
            <a:off x="-6040438" y="4830763"/>
            <a:ext cx="357188" cy="457200"/>
          </p:xfrm>
          <a:graphic>
            <a:graphicData uri="http://schemas.openxmlformats.org/presentationml/2006/ole">
              <mc:AlternateContent xmlns:mc="http://schemas.openxmlformats.org/markup-compatibility/2006">
                <mc:Choice xmlns:v="urn:schemas-microsoft-com:vml" Requires="v">
                  <p:oleObj spid="_x0000_s54324" name="方程式" r:id="rId14" imgW="177646" imgH="228402" progId="Equation.3">
                    <p:embed/>
                  </p:oleObj>
                </mc:Choice>
                <mc:Fallback>
                  <p:oleObj name="方程式" r:id="rId14" imgW="177646" imgH="228402"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40438" y="4830763"/>
                          <a:ext cx="35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5" name="物件 1175"/>
          <p:cNvGraphicFramePr>
            <a:graphicFrameLocks noChangeAspect="1"/>
          </p:cNvGraphicFramePr>
          <p:nvPr/>
        </p:nvGraphicFramePr>
        <p:xfrm>
          <a:off x="7092950" y="4857750"/>
          <a:ext cx="1377950" cy="457200"/>
        </p:xfrm>
        <a:graphic>
          <a:graphicData uri="http://schemas.openxmlformats.org/presentationml/2006/ole">
            <mc:AlternateContent xmlns:mc="http://schemas.openxmlformats.org/markup-compatibility/2006">
              <mc:Choice xmlns:v="urn:schemas-microsoft-com:vml" Requires="v">
                <p:oleObj spid="_x0000_s54325" name="方程式" r:id="rId16" imgW="685800" imgH="228600" progId="Equation.3">
                  <p:embed/>
                </p:oleObj>
              </mc:Choice>
              <mc:Fallback>
                <p:oleObj name="方程式" r:id="rId16" imgW="68580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92950" y="4857750"/>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物件 49152"/>
          <p:cNvGraphicFramePr>
            <a:graphicFrameLocks noChangeAspect="1"/>
          </p:cNvGraphicFramePr>
          <p:nvPr/>
        </p:nvGraphicFramePr>
        <p:xfrm>
          <a:off x="7108825" y="5257800"/>
          <a:ext cx="1785938" cy="457200"/>
        </p:xfrm>
        <a:graphic>
          <a:graphicData uri="http://schemas.openxmlformats.org/presentationml/2006/ole">
            <mc:AlternateContent xmlns:mc="http://schemas.openxmlformats.org/markup-compatibility/2006">
              <mc:Choice xmlns:v="urn:schemas-microsoft-com:vml" Requires="v">
                <p:oleObj spid="_x0000_s54326" name="方程式" r:id="rId18" imgW="889000" imgH="228600" progId="Equation.3">
                  <p:embed/>
                </p:oleObj>
              </mc:Choice>
              <mc:Fallback>
                <p:oleObj name="方程式" r:id="rId18" imgW="889000" imgH="2286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08825" y="5257800"/>
                        <a:ext cx="178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物件 49160"/>
          <p:cNvGraphicFramePr>
            <a:graphicFrameLocks noChangeAspect="1"/>
          </p:cNvGraphicFramePr>
          <p:nvPr/>
        </p:nvGraphicFramePr>
        <p:xfrm>
          <a:off x="3495675" y="4670425"/>
          <a:ext cx="280988" cy="355600"/>
        </p:xfrm>
        <a:graphic>
          <a:graphicData uri="http://schemas.openxmlformats.org/presentationml/2006/ole">
            <mc:AlternateContent xmlns:mc="http://schemas.openxmlformats.org/markup-compatibility/2006">
              <mc:Choice xmlns:v="urn:schemas-microsoft-com:vml" Requires="v">
                <p:oleObj spid="_x0000_s54327" name="方程式" r:id="rId20" imgW="139579" imgH="177646" progId="Equation.3">
                  <p:embed/>
                </p:oleObj>
              </mc:Choice>
              <mc:Fallback>
                <p:oleObj name="方程式" r:id="rId20" imgW="139579" imgH="177646"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95675" y="4670425"/>
                        <a:ext cx="2809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50046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447800" y="609600"/>
            <a:ext cx="7315200" cy="685800"/>
          </a:xfrm>
        </p:spPr>
        <p:txBody>
          <a:bodyPr/>
          <a:lstStyle/>
          <a:p>
            <a:r>
              <a:rPr lang="en-US" altLang="zh-TW" dirty="0" smtClean="0"/>
              <a:t>Parameterization - </a:t>
            </a:r>
            <a:br>
              <a:rPr lang="en-US" altLang="zh-TW" dirty="0" smtClean="0"/>
            </a:br>
            <a:r>
              <a:rPr lang="en-US" altLang="zh-TW" dirty="0" smtClean="0"/>
              <a:t>Texture </a:t>
            </a:r>
            <a:r>
              <a:rPr lang="en-US" altLang="zh-TW" dirty="0"/>
              <a:t>stretch </a:t>
            </a:r>
            <a:r>
              <a:rPr lang="en-US" altLang="zh-TW" dirty="0" smtClean="0"/>
              <a:t>implementation</a:t>
            </a:r>
            <a:endParaRPr lang="zh-TW" altLang="en-US" dirty="0"/>
          </a:p>
        </p:txBody>
      </p:sp>
      <p:pic>
        <p:nvPicPr>
          <p:cNvPr id="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4581525"/>
            <a:ext cx="52387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916113"/>
            <a:ext cx="5238750" cy="188595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群組 9"/>
          <p:cNvGrpSpPr>
            <a:grpSpLocks/>
          </p:cNvGrpSpPr>
          <p:nvPr/>
        </p:nvGrpSpPr>
        <p:grpSpPr bwMode="auto">
          <a:xfrm>
            <a:off x="1925638" y="3854450"/>
            <a:ext cx="5129212" cy="485775"/>
            <a:chOff x="1691655" y="3926036"/>
            <a:chExt cx="5129733" cy="485775"/>
          </a:xfrm>
        </p:grpSpPr>
        <p:pic>
          <p:nvPicPr>
            <p:cNvPr id="3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55" y="3949849"/>
              <a:ext cx="16573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309" y="3926036"/>
              <a:ext cx="14954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63" y="3949848"/>
              <a:ext cx="145732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 name="矩形 11"/>
          <p:cNvSpPr>
            <a:spLocks noChangeArrowheads="1"/>
          </p:cNvSpPr>
          <p:nvPr/>
        </p:nvSpPr>
        <p:spPr bwMode="auto">
          <a:xfrm>
            <a:off x="1835150" y="4581526"/>
            <a:ext cx="5329238" cy="723900"/>
          </a:xfrm>
          <a:prstGeom prst="rect">
            <a:avLst/>
          </a:prstGeom>
          <a:solidFill>
            <a:srgbClr val="0099CC">
              <a:alpha val="20000"/>
            </a:srgbClr>
          </a:solidFill>
          <a:ln w="12700" cap="sq" algn="ctr">
            <a:solidFill>
              <a:schemeClr val="tx1"/>
            </a:solidFill>
            <a:miter lim="800000"/>
            <a:headEnd type="none" w="sm" len="sm"/>
            <a:tailEnd type="none" w="sm" len="sm"/>
          </a:ln>
        </p:spPr>
        <p:txBody>
          <a:bodyPr wrap="none"/>
          <a:lstStyle/>
          <a:p>
            <a:endParaRPr lang="zh-TW" altLang="en-US"/>
          </a:p>
        </p:txBody>
      </p:sp>
      <p:sp>
        <p:nvSpPr>
          <p:cNvPr id="39" name="文字方塊 38"/>
          <p:cNvSpPr txBox="1"/>
          <p:nvPr/>
        </p:nvSpPr>
        <p:spPr>
          <a:xfrm>
            <a:off x="1869632" y="5517232"/>
            <a:ext cx="5040313" cy="830997"/>
          </a:xfrm>
          <a:prstGeom prst="rect">
            <a:avLst/>
          </a:prstGeom>
          <a:noFill/>
          <a:ln>
            <a:noFill/>
          </a:ln>
        </p:spPr>
        <p:txBody>
          <a:bodyPr>
            <a:spAutoFit/>
          </a:bodyPr>
          <a:lstStyle/>
          <a:p>
            <a:pPr>
              <a:defRPr/>
            </a:pPr>
            <a:r>
              <a:rPr lang="en-US" altLang="zh-TW" i="1" dirty="0" smtClean="0">
                <a:solidFill>
                  <a:srgbClr val="FF0000"/>
                </a:solidFill>
              </a:rPr>
              <a:t>L</a:t>
            </a:r>
            <a:r>
              <a:rPr lang="en-US" altLang="zh-TW" baseline="30000" dirty="0" smtClean="0">
                <a:solidFill>
                  <a:srgbClr val="FF0000"/>
                </a:solidFill>
              </a:rPr>
              <a:t>2</a:t>
            </a:r>
            <a:r>
              <a:rPr lang="en-US" altLang="zh-TW" dirty="0" smtClean="0">
                <a:solidFill>
                  <a:srgbClr val="FF0000"/>
                </a:solidFill>
              </a:rPr>
              <a:t>(</a:t>
            </a:r>
            <a:r>
              <a:rPr lang="en-US" altLang="zh-TW" i="1" dirty="0" smtClean="0">
                <a:solidFill>
                  <a:srgbClr val="FF0000"/>
                </a:solidFill>
              </a:rPr>
              <a:t>T</a:t>
            </a:r>
            <a:r>
              <a:rPr lang="en-US" altLang="zh-TW" dirty="0" smtClean="0">
                <a:solidFill>
                  <a:srgbClr val="FF0000"/>
                </a:solidFill>
              </a:rPr>
              <a:t>) is the texture stretch metric (distortion of parameterization)</a:t>
            </a:r>
            <a:endParaRPr lang="zh-TW" altLang="en-US" dirty="0">
              <a:solidFill>
                <a:srgbClr val="FF0000"/>
              </a:solidFill>
            </a:endParaRPr>
          </a:p>
        </p:txBody>
      </p:sp>
    </p:spTree>
    <p:extLst>
      <p:ext uri="{BB962C8B-B14F-4D97-AF65-F5344CB8AC3E}">
        <p14:creationId xmlns:p14="http://schemas.microsoft.com/office/powerpoint/2010/main" val="2862951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zh-TW" smtClean="0">
                <a:ea typeface="新細明體" pitchFamily="18" charset="-120"/>
              </a:rPr>
              <a:t>Sample code - setup</a:t>
            </a:r>
          </a:p>
        </p:txBody>
      </p:sp>
      <p:sp>
        <p:nvSpPr>
          <p:cNvPr id="7171" name="Rectangle 3"/>
          <p:cNvSpPr>
            <a:spLocks noGrp="1" noChangeArrowheads="1"/>
          </p:cNvSpPr>
          <p:nvPr>
            <p:ph type="body" idx="1"/>
          </p:nvPr>
        </p:nvSpPr>
        <p:spPr>
          <a:xfrm>
            <a:off x="457200" y="1266825"/>
            <a:ext cx="8229600" cy="5238750"/>
          </a:xfrm>
        </p:spPr>
        <p:txBody>
          <a:bodyPr/>
          <a:lstStyle/>
          <a:p>
            <a:pPr eaLnBrk="1" hangingPunct="1">
              <a:lnSpc>
                <a:spcPct val="80000"/>
              </a:lnSpc>
            </a:pPr>
            <a:r>
              <a:rPr lang="en-US" altLang="zh-TW" sz="1600" dirty="0" smtClean="0">
                <a:ea typeface="新細明體" pitchFamily="18" charset="-120"/>
              </a:rPr>
              <a:t>void </a:t>
            </a:r>
            <a:r>
              <a:rPr lang="en-US" altLang="zh-TW" sz="1600" dirty="0" err="1" smtClean="0">
                <a:ea typeface="新細明體" pitchFamily="18" charset="-120"/>
              </a:rPr>
              <a:t>myinit</a:t>
            </a:r>
            <a:r>
              <a:rPr lang="en-US" altLang="zh-TW" sz="1600" dirty="0" smtClean="0">
                <a:ea typeface="新細明體" pitchFamily="18" charset="-120"/>
              </a:rPr>
              <a:t>(void)</a:t>
            </a:r>
          </a:p>
          <a:p>
            <a:pPr eaLnBrk="1" hangingPunct="1">
              <a:lnSpc>
                <a:spcPct val="80000"/>
              </a:lnSpc>
            </a:pPr>
            <a:r>
              <a:rPr lang="en-US" altLang="zh-TW" sz="1600" dirty="0" smtClean="0">
                <a:ea typeface="新細明體" pitchFamily="18" charset="-120"/>
              </a:rPr>
              <a:t>{</a:t>
            </a:r>
          </a:p>
          <a:p>
            <a:pPr eaLnBrk="1" hangingPunct="1">
              <a:lnSpc>
                <a:spcPct val="80000"/>
              </a:lnSpc>
            </a:pPr>
            <a:r>
              <a:rPr lang="en-US" altLang="zh-TW" sz="1600" dirty="0" smtClean="0">
                <a:ea typeface="新細明體" pitchFamily="18" charset="-120"/>
              </a:rPr>
              <a:t>    </a:t>
            </a:r>
            <a:r>
              <a:rPr lang="en-US" altLang="zh-TW" sz="1600" dirty="0" err="1" smtClean="0">
                <a:ea typeface="新細明體" pitchFamily="18" charset="-120"/>
              </a:rPr>
              <a:t>glClearColor</a:t>
            </a:r>
            <a:r>
              <a:rPr lang="en-US" altLang="zh-TW" sz="1600" dirty="0" smtClean="0">
                <a:ea typeface="新細明體" pitchFamily="18" charset="-120"/>
              </a:rPr>
              <a:t> (0.0, 0.0, 0.0, 0.0);</a:t>
            </a:r>
          </a:p>
          <a:p>
            <a:pPr eaLnBrk="1" hangingPunct="1">
              <a:lnSpc>
                <a:spcPct val="80000"/>
              </a:lnSpc>
            </a:pPr>
            <a:r>
              <a:rPr lang="en-US" altLang="zh-TW" sz="1600" dirty="0" smtClean="0">
                <a:ea typeface="新細明體" pitchFamily="18" charset="-120"/>
              </a:rPr>
              <a:t>    </a:t>
            </a:r>
            <a:r>
              <a:rPr lang="en-US" altLang="zh-TW" sz="1600" dirty="0" err="1" smtClean="0">
                <a:ea typeface="新細明體" pitchFamily="18" charset="-120"/>
              </a:rPr>
              <a:t>glEnable</a:t>
            </a:r>
            <a:r>
              <a:rPr lang="en-US" altLang="zh-TW" sz="1600" dirty="0" smtClean="0">
                <a:ea typeface="新細明體" pitchFamily="18" charset="-120"/>
              </a:rPr>
              <a:t>(</a:t>
            </a:r>
            <a:r>
              <a:rPr lang="en-US" altLang="zh-TW" sz="1600" dirty="0" err="1" smtClean="0">
                <a:ea typeface="新細明體" pitchFamily="18" charset="-120"/>
              </a:rPr>
              <a:t>GL_DEPTH_TEST</a:t>
            </a:r>
            <a:r>
              <a:rPr lang="en-US" altLang="zh-TW" sz="1600" dirty="0" smtClean="0">
                <a:ea typeface="新細明體" pitchFamily="18" charset="-120"/>
              </a:rPr>
              <a:t>);</a:t>
            </a:r>
          </a:p>
          <a:p>
            <a:pPr eaLnBrk="1" hangingPunct="1">
              <a:lnSpc>
                <a:spcPct val="80000"/>
              </a:lnSpc>
            </a:pPr>
            <a:r>
              <a:rPr lang="en-US" altLang="zh-TW" sz="1600" dirty="0" smtClean="0">
                <a:ea typeface="新細明體" pitchFamily="18" charset="-120"/>
              </a:rPr>
              <a:t>    </a:t>
            </a:r>
            <a:r>
              <a:rPr lang="en-US" altLang="zh-TW" sz="1600" dirty="0" err="1" smtClean="0">
                <a:ea typeface="新細明體" pitchFamily="18" charset="-120"/>
              </a:rPr>
              <a:t>glDepthFunc</a:t>
            </a:r>
            <a:r>
              <a:rPr lang="en-US" altLang="zh-TW" sz="1600" dirty="0" smtClean="0">
                <a:ea typeface="新細明體" pitchFamily="18" charset="-120"/>
              </a:rPr>
              <a:t>(</a:t>
            </a:r>
            <a:r>
              <a:rPr lang="en-US" altLang="zh-TW" sz="1600" dirty="0" err="1" smtClean="0">
                <a:ea typeface="新細明體" pitchFamily="18" charset="-120"/>
              </a:rPr>
              <a:t>GL_LEQUAL</a:t>
            </a:r>
            <a:r>
              <a:rPr lang="en-US" altLang="zh-TW" sz="1600" dirty="0" smtClean="0">
                <a:ea typeface="新細明體" pitchFamily="18" charset="-120"/>
              </a:rPr>
              <a:t>);</a:t>
            </a:r>
          </a:p>
          <a:p>
            <a:pPr eaLnBrk="1" hangingPunct="1">
              <a:lnSpc>
                <a:spcPct val="80000"/>
              </a:lnSpc>
            </a:pPr>
            <a:endParaRPr lang="en-US" altLang="zh-TW" sz="1600" dirty="0" smtClean="0">
              <a:ea typeface="新細明體" pitchFamily="18" charset="-120"/>
            </a:endParaRPr>
          </a:p>
          <a:p>
            <a:pPr eaLnBrk="1" hangingPunct="1">
              <a:lnSpc>
                <a:spcPct val="80000"/>
              </a:lnSpc>
            </a:pPr>
            <a:r>
              <a:rPr lang="en-US" altLang="zh-TW" sz="1600" dirty="0" smtClean="0">
                <a:ea typeface="新細明體" pitchFamily="18" charset="-120"/>
              </a:rPr>
              <a:t>    </a:t>
            </a:r>
            <a:r>
              <a:rPr lang="en-US" altLang="zh-TW" sz="1600" dirty="0" err="1" smtClean="0">
                <a:solidFill>
                  <a:srgbClr val="FF0000"/>
                </a:solidFill>
                <a:ea typeface="新細明體" pitchFamily="18" charset="-120"/>
              </a:rPr>
              <a:t>makeCheckImage</a:t>
            </a:r>
            <a:r>
              <a:rPr lang="en-US" altLang="zh-TW" sz="1600" dirty="0" smtClean="0">
                <a:solidFill>
                  <a:srgbClr val="FF0000"/>
                </a:solidFill>
                <a:ea typeface="新細明體" pitchFamily="18" charset="-120"/>
              </a:rPr>
              <a:t>();</a:t>
            </a:r>
          </a:p>
          <a:p>
            <a:pPr eaLnBrk="1" hangingPunct="1">
              <a:lnSpc>
                <a:spcPct val="80000"/>
              </a:lnSpc>
            </a:pPr>
            <a:r>
              <a:rPr lang="en-US" altLang="zh-TW" sz="1600" dirty="0" smtClean="0">
                <a:ea typeface="新細明體" pitchFamily="18" charset="-120"/>
              </a:rPr>
              <a:t>    </a:t>
            </a:r>
            <a:r>
              <a:rPr lang="en-US" altLang="zh-TW" sz="1600" dirty="0" err="1" smtClean="0">
                <a:ea typeface="新細明體" pitchFamily="18" charset="-120"/>
              </a:rPr>
              <a:t>glPixelStorei</a:t>
            </a:r>
            <a:r>
              <a:rPr lang="en-US" altLang="zh-TW" sz="1600" dirty="0" smtClean="0">
                <a:ea typeface="新細明體" pitchFamily="18" charset="-120"/>
              </a:rPr>
              <a:t>(</a:t>
            </a:r>
            <a:r>
              <a:rPr lang="en-US" altLang="zh-TW" sz="1600" dirty="0" err="1" smtClean="0">
                <a:ea typeface="新細明體" pitchFamily="18" charset="-120"/>
              </a:rPr>
              <a:t>GL_UNPACK_ALIGNMENT</a:t>
            </a:r>
            <a:r>
              <a:rPr lang="en-US" altLang="zh-TW" sz="1600" dirty="0" smtClean="0">
                <a:ea typeface="新細明體" pitchFamily="18" charset="-120"/>
              </a:rPr>
              <a:t>, 1);</a:t>
            </a:r>
          </a:p>
          <a:p>
            <a:pPr eaLnBrk="1" hangingPunct="1">
              <a:lnSpc>
                <a:spcPct val="80000"/>
              </a:lnSpc>
            </a:pPr>
            <a:r>
              <a:rPr lang="en-US" altLang="zh-TW" sz="1600" dirty="0" smtClean="0">
                <a:ea typeface="新細明體" pitchFamily="18" charset="-120"/>
              </a:rPr>
              <a:t>    </a:t>
            </a:r>
            <a:r>
              <a:rPr lang="en-US" altLang="zh-TW" sz="1600" dirty="0" err="1" smtClean="0">
                <a:solidFill>
                  <a:srgbClr val="FF0000"/>
                </a:solidFill>
                <a:ea typeface="新細明體" pitchFamily="18" charset="-120"/>
              </a:rPr>
              <a:t>glTexImage2D</a:t>
            </a:r>
            <a:r>
              <a:rPr lang="en-US" altLang="zh-TW" sz="1600" dirty="0" smtClean="0">
                <a:solidFill>
                  <a:srgbClr val="FF0000"/>
                </a:solidFill>
                <a:ea typeface="新細明體" pitchFamily="18" charset="-120"/>
              </a:rPr>
              <a:t>(</a:t>
            </a:r>
            <a:r>
              <a:rPr lang="en-US" altLang="zh-TW" sz="1600" dirty="0" err="1" smtClean="0">
                <a:solidFill>
                  <a:srgbClr val="FF0000"/>
                </a:solidFill>
                <a:ea typeface="新細明體" pitchFamily="18" charset="-120"/>
              </a:rPr>
              <a:t>GL_TEXTURE_2D</a:t>
            </a:r>
            <a:r>
              <a:rPr lang="en-US" altLang="zh-TW" sz="1600" dirty="0" smtClean="0">
                <a:solidFill>
                  <a:srgbClr val="FF0000"/>
                </a:solidFill>
                <a:ea typeface="新細明體" pitchFamily="18" charset="-120"/>
              </a:rPr>
              <a:t>, 0, 3, </a:t>
            </a:r>
            <a:r>
              <a:rPr lang="en-US" altLang="zh-TW" sz="1600" dirty="0" err="1" smtClean="0">
                <a:solidFill>
                  <a:srgbClr val="FF0000"/>
                </a:solidFill>
                <a:ea typeface="新細明體" pitchFamily="18" charset="-120"/>
              </a:rPr>
              <a:t>checkImageWidth</a:t>
            </a:r>
            <a:r>
              <a:rPr lang="en-US" altLang="zh-TW" sz="1600" dirty="0" smtClean="0">
                <a:solidFill>
                  <a:srgbClr val="FF0000"/>
                </a:solidFill>
                <a:ea typeface="新細明體" pitchFamily="18" charset="-120"/>
              </a:rPr>
              <a:t>, </a:t>
            </a:r>
          </a:p>
          <a:p>
            <a:pPr eaLnBrk="1" hangingPunct="1">
              <a:lnSpc>
                <a:spcPct val="80000"/>
              </a:lnSpc>
              <a:buClr>
                <a:schemeClr val="tx1"/>
              </a:buClr>
            </a:pPr>
            <a:r>
              <a:rPr lang="en-US" altLang="zh-TW" sz="1600" dirty="0" smtClean="0">
                <a:solidFill>
                  <a:srgbClr val="FF0000"/>
                </a:solidFill>
                <a:ea typeface="新細明體" pitchFamily="18" charset="-120"/>
              </a:rPr>
              <a:t>        </a:t>
            </a:r>
            <a:r>
              <a:rPr lang="en-US" altLang="zh-TW" sz="1600" dirty="0" err="1" smtClean="0">
                <a:solidFill>
                  <a:srgbClr val="FF0000"/>
                </a:solidFill>
                <a:ea typeface="新細明體" pitchFamily="18" charset="-120"/>
              </a:rPr>
              <a:t>checkImageHeight</a:t>
            </a:r>
            <a:r>
              <a:rPr lang="en-US" altLang="zh-TW" sz="1600" dirty="0" smtClean="0">
                <a:solidFill>
                  <a:srgbClr val="FF0000"/>
                </a:solidFill>
                <a:ea typeface="新細明體" pitchFamily="18" charset="-120"/>
              </a:rPr>
              <a:t>, 0, </a:t>
            </a:r>
            <a:r>
              <a:rPr lang="en-US" altLang="zh-TW" sz="1600" dirty="0" err="1" smtClean="0">
                <a:solidFill>
                  <a:srgbClr val="FF0000"/>
                </a:solidFill>
                <a:ea typeface="新細明體" pitchFamily="18" charset="-120"/>
              </a:rPr>
              <a:t>GL_RGB</a:t>
            </a:r>
            <a:r>
              <a:rPr lang="en-US" altLang="zh-TW" sz="1600" dirty="0" smtClean="0">
                <a:solidFill>
                  <a:srgbClr val="FF0000"/>
                </a:solidFill>
                <a:ea typeface="新細明體" pitchFamily="18" charset="-120"/>
              </a:rPr>
              <a:t>, </a:t>
            </a:r>
            <a:r>
              <a:rPr lang="en-US" altLang="zh-TW" sz="1600" dirty="0" err="1" smtClean="0">
                <a:solidFill>
                  <a:srgbClr val="FF0000"/>
                </a:solidFill>
                <a:ea typeface="新細明體" pitchFamily="18" charset="-120"/>
              </a:rPr>
              <a:t>GL_UNSIGNED_BYTE</a:t>
            </a:r>
            <a:r>
              <a:rPr lang="en-US" altLang="zh-TW" sz="1600" dirty="0" smtClean="0">
                <a:solidFill>
                  <a:srgbClr val="FF0000"/>
                </a:solidFill>
                <a:ea typeface="新細明體" pitchFamily="18" charset="-120"/>
              </a:rPr>
              <a:t>, </a:t>
            </a:r>
          </a:p>
          <a:p>
            <a:pPr eaLnBrk="1" hangingPunct="1">
              <a:lnSpc>
                <a:spcPct val="80000"/>
              </a:lnSpc>
              <a:buClr>
                <a:schemeClr val="tx1"/>
              </a:buClr>
            </a:pPr>
            <a:r>
              <a:rPr lang="en-US" altLang="zh-TW" sz="1600" dirty="0" smtClean="0">
                <a:solidFill>
                  <a:srgbClr val="FF0000"/>
                </a:solidFill>
                <a:ea typeface="新細明體" pitchFamily="18" charset="-120"/>
              </a:rPr>
              <a:t>        &amp;</a:t>
            </a:r>
            <a:r>
              <a:rPr lang="en-US" altLang="zh-TW" sz="1600" dirty="0" err="1" smtClean="0">
                <a:solidFill>
                  <a:srgbClr val="FF0000"/>
                </a:solidFill>
                <a:ea typeface="新細明體" pitchFamily="18" charset="-120"/>
              </a:rPr>
              <a:t>checkImage</a:t>
            </a:r>
            <a:r>
              <a:rPr lang="en-US" altLang="zh-TW" sz="1600" dirty="0" smtClean="0">
                <a:solidFill>
                  <a:srgbClr val="FF0000"/>
                </a:solidFill>
                <a:ea typeface="新細明體" pitchFamily="18" charset="-120"/>
              </a:rPr>
              <a:t>[0][0][0]);</a:t>
            </a:r>
          </a:p>
          <a:p>
            <a:pPr eaLnBrk="1" hangingPunct="1">
              <a:lnSpc>
                <a:spcPct val="80000"/>
              </a:lnSpc>
              <a:buClr>
                <a:schemeClr val="tx1"/>
              </a:buClr>
            </a:pPr>
            <a:r>
              <a:rPr lang="en-US" altLang="zh-TW" sz="1600" dirty="0" smtClean="0">
                <a:ea typeface="新細明體" pitchFamily="18" charset="-120"/>
              </a:rPr>
              <a:t>    </a:t>
            </a:r>
            <a:r>
              <a:rPr lang="en-US" altLang="zh-TW" sz="1600" dirty="0" err="1" smtClean="0">
                <a:solidFill>
                  <a:srgbClr val="008000"/>
                </a:solidFill>
                <a:ea typeface="新細明體" pitchFamily="18" charset="-120"/>
              </a:rPr>
              <a:t>glTexParameterf</a:t>
            </a:r>
            <a:r>
              <a:rPr lang="en-US" altLang="zh-TW" sz="1600" dirty="0" smtClean="0">
                <a:solidFill>
                  <a:srgbClr val="008000"/>
                </a:solidFill>
                <a:ea typeface="新細明體" pitchFamily="18" charset="-120"/>
              </a:rPr>
              <a:t>(</a:t>
            </a:r>
            <a:r>
              <a:rPr lang="en-US" altLang="zh-TW" sz="1600" dirty="0" err="1" smtClean="0">
                <a:solidFill>
                  <a:srgbClr val="008000"/>
                </a:solidFill>
                <a:ea typeface="新細明體" pitchFamily="18" charset="-120"/>
              </a:rPr>
              <a:t>GL_TEXTURE_2D</a:t>
            </a: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GL_TEXTURE_WRAP_S</a:t>
            </a: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GL_CLAMP</a:t>
            </a:r>
            <a:r>
              <a:rPr lang="en-US" altLang="zh-TW" sz="1600" dirty="0" smtClean="0">
                <a:solidFill>
                  <a:srgbClr val="008000"/>
                </a:solidFill>
                <a:ea typeface="新細明體" pitchFamily="18" charset="-120"/>
              </a:rPr>
              <a:t>);</a:t>
            </a:r>
          </a:p>
          <a:p>
            <a:pPr eaLnBrk="1" hangingPunct="1">
              <a:lnSpc>
                <a:spcPct val="80000"/>
              </a:lnSpc>
              <a:buClr>
                <a:schemeClr val="tx1"/>
              </a:buClr>
            </a:pP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glTexParameterf</a:t>
            </a:r>
            <a:r>
              <a:rPr lang="en-US" altLang="zh-TW" sz="1600" dirty="0" smtClean="0">
                <a:solidFill>
                  <a:srgbClr val="008000"/>
                </a:solidFill>
                <a:ea typeface="新細明體" pitchFamily="18" charset="-120"/>
              </a:rPr>
              <a:t>(</a:t>
            </a:r>
            <a:r>
              <a:rPr lang="en-US" altLang="zh-TW" sz="1600" dirty="0" err="1" smtClean="0">
                <a:solidFill>
                  <a:srgbClr val="008000"/>
                </a:solidFill>
                <a:ea typeface="新細明體" pitchFamily="18" charset="-120"/>
              </a:rPr>
              <a:t>GL_TEXTURE_2D</a:t>
            </a: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GL_TEXTURE_WRAP_T</a:t>
            </a: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GL_CLAMP</a:t>
            </a:r>
            <a:r>
              <a:rPr lang="en-US" altLang="zh-TW" sz="1600" dirty="0" smtClean="0">
                <a:solidFill>
                  <a:srgbClr val="008000"/>
                </a:solidFill>
                <a:ea typeface="新細明體" pitchFamily="18" charset="-120"/>
              </a:rPr>
              <a:t>);</a:t>
            </a:r>
          </a:p>
          <a:p>
            <a:pPr eaLnBrk="1" hangingPunct="1">
              <a:lnSpc>
                <a:spcPct val="80000"/>
              </a:lnSpc>
              <a:buClr>
                <a:schemeClr val="tx1"/>
              </a:buClr>
            </a:pP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glTexParameterf</a:t>
            </a:r>
            <a:r>
              <a:rPr lang="en-US" altLang="zh-TW" sz="1600" dirty="0" smtClean="0">
                <a:solidFill>
                  <a:srgbClr val="008000"/>
                </a:solidFill>
                <a:ea typeface="新細明體" pitchFamily="18" charset="-120"/>
              </a:rPr>
              <a:t>(</a:t>
            </a:r>
            <a:r>
              <a:rPr lang="en-US" altLang="zh-TW" sz="1600" dirty="0" err="1" smtClean="0">
                <a:solidFill>
                  <a:srgbClr val="008000"/>
                </a:solidFill>
                <a:ea typeface="新細明體" pitchFamily="18" charset="-120"/>
              </a:rPr>
              <a:t>GL_TEXTURE_2D</a:t>
            </a: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GL_TEXTURE_MAG_FILTER</a:t>
            </a:r>
            <a:r>
              <a:rPr lang="en-US" altLang="zh-TW" sz="1600" dirty="0" smtClean="0">
                <a:solidFill>
                  <a:srgbClr val="008000"/>
                </a:solidFill>
                <a:ea typeface="新細明體" pitchFamily="18" charset="-120"/>
              </a:rPr>
              <a:t>,</a:t>
            </a:r>
          </a:p>
          <a:p>
            <a:pPr eaLnBrk="1" hangingPunct="1">
              <a:lnSpc>
                <a:spcPct val="80000"/>
              </a:lnSpc>
              <a:buClr>
                <a:schemeClr val="tx1"/>
              </a:buClr>
            </a:pP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GL_NEAREST</a:t>
            </a:r>
            <a:r>
              <a:rPr lang="en-US" altLang="zh-TW" sz="1600" dirty="0" smtClean="0">
                <a:solidFill>
                  <a:srgbClr val="008000"/>
                </a:solidFill>
                <a:ea typeface="新細明體" pitchFamily="18" charset="-120"/>
              </a:rPr>
              <a:t>);</a:t>
            </a:r>
          </a:p>
          <a:p>
            <a:pPr eaLnBrk="1" hangingPunct="1">
              <a:lnSpc>
                <a:spcPct val="80000"/>
              </a:lnSpc>
              <a:buClr>
                <a:schemeClr val="tx1"/>
              </a:buClr>
            </a:pP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glTexParameterf</a:t>
            </a:r>
            <a:r>
              <a:rPr lang="en-US" altLang="zh-TW" sz="1600" dirty="0" smtClean="0">
                <a:solidFill>
                  <a:srgbClr val="008000"/>
                </a:solidFill>
                <a:ea typeface="新細明體" pitchFamily="18" charset="-120"/>
              </a:rPr>
              <a:t>(</a:t>
            </a:r>
            <a:r>
              <a:rPr lang="en-US" altLang="zh-TW" sz="1600" dirty="0" err="1" smtClean="0">
                <a:solidFill>
                  <a:srgbClr val="008000"/>
                </a:solidFill>
                <a:ea typeface="新細明體" pitchFamily="18" charset="-120"/>
              </a:rPr>
              <a:t>GL_TEXTURE_2D</a:t>
            </a: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GL_TEXTURE_MIN_FILTER</a:t>
            </a:r>
            <a:r>
              <a:rPr lang="en-US" altLang="zh-TW" sz="1600" dirty="0" smtClean="0">
                <a:solidFill>
                  <a:srgbClr val="008000"/>
                </a:solidFill>
                <a:ea typeface="新細明體" pitchFamily="18" charset="-120"/>
              </a:rPr>
              <a:t>, </a:t>
            </a:r>
          </a:p>
          <a:p>
            <a:pPr eaLnBrk="1" hangingPunct="1">
              <a:lnSpc>
                <a:spcPct val="80000"/>
              </a:lnSpc>
              <a:buClr>
                <a:schemeClr val="tx1"/>
              </a:buClr>
            </a:pP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GL_NEAREST</a:t>
            </a:r>
            <a:r>
              <a:rPr lang="en-US" altLang="zh-TW" sz="1600" dirty="0" smtClean="0">
                <a:solidFill>
                  <a:srgbClr val="008000"/>
                </a:solidFill>
                <a:ea typeface="新細明體" pitchFamily="18" charset="-120"/>
              </a:rPr>
              <a:t>);</a:t>
            </a:r>
          </a:p>
          <a:p>
            <a:pPr eaLnBrk="1" hangingPunct="1">
              <a:lnSpc>
                <a:spcPct val="80000"/>
              </a:lnSpc>
              <a:buClr>
                <a:schemeClr val="tx1"/>
              </a:buClr>
            </a:pP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glTexEnvf</a:t>
            </a:r>
            <a:r>
              <a:rPr lang="en-US" altLang="zh-TW" sz="1600" dirty="0" smtClean="0">
                <a:solidFill>
                  <a:srgbClr val="008000"/>
                </a:solidFill>
                <a:ea typeface="新細明體" pitchFamily="18" charset="-120"/>
              </a:rPr>
              <a:t>(</a:t>
            </a:r>
            <a:r>
              <a:rPr lang="en-US" altLang="zh-TW" sz="1600" dirty="0" err="1" smtClean="0">
                <a:solidFill>
                  <a:srgbClr val="008000"/>
                </a:solidFill>
                <a:ea typeface="新細明體" pitchFamily="18" charset="-120"/>
              </a:rPr>
              <a:t>GL_TEXTURE_ENV</a:t>
            </a: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GL_TEXTURE_ENV_MODE</a:t>
            </a: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GL_DECAL</a:t>
            </a:r>
            <a:r>
              <a:rPr lang="en-US" altLang="zh-TW" sz="1600" dirty="0" smtClean="0">
                <a:solidFill>
                  <a:srgbClr val="008000"/>
                </a:solidFill>
                <a:ea typeface="新細明體" pitchFamily="18" charset="-120"/>
              </a:rPr>
              <a:t>);</a:t>
            </a:r>
          </a:p>
          <a:p>
            <a:pPr eaLnBrk="1" hangingPunct="1">
              <a:lnSpc>
                <a:spcPct val="80000"/>
              </a:lnSpc>
              <a:buClr>
                <a:schemeClr val="tx1"/>
              </a:buClr>
            </a:pPr>
            <a:r>
              <a:rPr lang="en-US" altLang="zh-TW" sz="1600" dirty="0" smtClean="0">
                <a:solidFill>
                  <a:srgbClr val="008000"/>
                </a:solidFill>
                <a:ea typeface="新細明體" pitchFamily="18" charset="-120"/>
              </a:rPr>
              <a:t>    </a:t>
            </a:r>
            <a:r>
              <a:rPr lang="en-US" altLang="zh-TW" sz="1600" dirty="0" err="1" smtClean="0">
                <a:solidFill>
                  <a:srgbClr val="008000"/>
                </a:solidFill>
                <a:ea typeface="新細明體" pitchFamily="18" charset="-120"/>
              </a:rPr>
              <a:t>glEnable</a:t>
            </a:r>
            <a:r>
              <a:rPr lang="en-US" altLang="zh-TW" sz="1600" dirty="0" smtClean="0">
                <a:solidFill>
                  <a:srgbClr val="008000"/>
                </a:solidFill>
                <a:ea typeface="新細明體" pitchFamily="18" charset="-120"/>
              </a:rPr>
              <a:t>(</a:t>
            </a:r>
            <a:r>
              <a:rPr lang="en-US" altLang="zh-TW" sz="1600" dirty="0" err="1" smtClean="0">
                <a:solidFill>
                  <a:srgbClr val="008000"/>
                </a:solidFill>
                <a:ea typeface="新細明體" pitchFamily="18" charset="-120"/>
              </a:rPr>
              <a:t>GL_TEXTURE_2D</a:t>
            </a:r>
            <a:r>
              <a:rPr lang="en-US" altLang="zh-TW" sz="1600" dirty="0" smtClean="0">
                <a:solidFill>
                  <a:srgbClr val="008000"/>
                </a:solidFill>
                <a:ea typeface="新細明體" pitchFamily="18" charset="-120"/>
              </a:rPr>
              <a:t>);</a:t>
            </a:r>
          </a:p>
          <a:p>
            <a:pPr eaLnBrk="1" hangingPunct="1">
              <a:lnSpc>
                <a:spcPct val="80000"/>
              </a:lnSpc>
              <a:buClr>
                <a:schemeClr val="tx1"/>
              </a:buClr>
            </a:pPr>
            <a:r>
              <a:rPr lang="en-US" altLang="zh-TW" sz="1600" dirty="0" smtClean="0">
                <a:ea typeface="新細明體" pitchFamily="18" charset="-120"/>
              </a:rPr>
              <a:t>    </a:t>
            </a:r>
            <a:r>
              <a:rPr lang="en-US" altLang="zh-TW" sz="1600" dirty="0" err="1" smtClean="0">
                <a:ea typeface="新細明體" pitchFamily="18" charset="-120"/>
              </a:rPr>
              <a:t>glShadeModel</a:t>
            </a:r>
            <a:r>
              <a:rPr lang="en-US" altLang="zh-TW" sz="1600" dirty="0" smtClean="0">
                <a:ea typeface="新細明體" pitchFamily="18" charset="-120"/>
              </a:rPr>
              <a:t>(</a:t>
            </a:r>
            <a:r>
              <a:rPr lang="en-US" altLang="zh-TW" sz="1600" dirty="0" err="1" smtClean="0">
                <a:ea typeface="新細明體" pitchFamily="18" charset="-120"/>
              </a:rPr>
              <a:t>GL_FLAT</a:t>
            </a:r>
            <a:r>
              <a:rPr lang="en-US" altLang="zh-TW" sz="1600" dirty="0" smtClean="0">
                <a:ea typeface="新細明體" pitchFamily="18" charset="-120"/>
              </a:rPr>
              <a:t>);</a:t>
            </a:r>
          </a:p>
          <a:p>
            <a:pPr eaLnBrk="1" hangingPunct="1">
              <a:lnSpc>
                <a:spcPct val="80000"/>
              </a:lnSpc>
            </a:pPr>
            <a:r>
              <a:rPr lang="en-US" altLang="zh-TW" sz="1600" dirty="0" smtClean="0">
                <a:ea typeface="新細明體" pitchFamily="18" charset="-120"/>
              </a:rPr>
              <a:t>}</a:t>
            </a:r>
          </a:p>
          <a:p>
            <a:pPr eaLnBrk="1" hangingPunct="1">
              <a:lnSpc>
                <a:spcPct val="80000"/>
              </a:lnSpc>
            </a:pPr>
            <a:endParaRPr lang="zh-TW" altLang="en-US" sz="1600" dirty="0" smtClean="0">
              <a:ea typeface="新細明體" pitchFamily="18" charset="-12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447800" y="609600"/>
            <a:ext cx="7315200" cy="685800"/>
          </a:xfrm>
        </p:spPr>
        <p:txBody>
          <a:bodyPr/>
          <a:lstStyle/>
          <a:p>
            <a:r>
              <a:rPr lang="en-US" altLang="zh-TW" dirty="0" smtClean="0"/>
              <a:t>Parameterization - </a:t>
            </a:r>
            <a:br>
              <a:rPr lang="en-US" altLang="zh-TW" dirty="0" smtClean="0"/>
            </a:br>
            <a:r>
              <a:rPr lang="en-US" altLang="zh-TW" dirty="0" smtClean="0"/>
              <a:t>Texture </a:t>
            </a:r>
            <a:r>
              <a:rPr lang="en-US" altLang="zh-TW" dirty="0"/>
              <a:t>stretch </a:t>
            </a:r>
            <a:r>
              <a:rPr lang="en-US" altLang="zh-TW" dirty="0" smtClean="0"/>
              <a:t>implementation</a:t>
            </a:r>
            <a:endParaRPr lang="zh-TW" altLang="en-US" dirty="0"/>
          </a:p>
        </p:txBody>
      </p:sp>
      <p:sp>
        <p:nvSpPr>
          <p:cNvPr id="13" name="內容版面配置區 65"/>
          <p:cNvSpPr>
            <a:spLocks noGrp="1"/>
          </p:cNvSpPr>
          <p:nvPr>
            <p:ph idx="1"/>
          </p:nvPr>
        </p:nvSpPr>
        <p:spPr>
          <a:xfrm>
            <a:off x="4788024" y="2566243"/>
            <a:ext cx="3830637" cy="3453557"/>
          </a:xfrm>
        </p:spPr>
        <p:txBody>
          <a:bodyPr/>
          <a:lstStyle/>
          <a:p>
            <a:r>
              <a:rPr lang="en-US" altLang="zh-TW" sz="2400" dirty="0" smtClean="0"/>
              <a:t>For each vertex </a:t>
            </a:r>
            <a:r>
              <a:rPr lang="en-US" altLang="zh-TW" sz="2400" i="1" dirty="0" smtClean="0"/>
              <a:t>v</a:t>
            </a:r>
            <a:r>
              <a:rPr lang="en-US" altLang="zh-TW" sz="2400" dirty="0" smtClean="0"/>
              <a:t>, randomly select a direction </a:t>
            </a:r>
            <a:r>
              <a:rPr lang="en-US" altLang="zh-TW" sz="2400" i="1" dirty="0" smtClean="0">
                <a:solidFill>
                  <a:srgbClr val="FF0000"/>
                </a:solidFill>
              </a:rPr>
              <a:t>D</a:t>
            </a:r>
            <a:r>
              <a:rPr lang="en-US" altLang="zh-TW" sz="2400" dirty="0" smtClean="0"/>
              <a:t>, move </a:t>
            </a:r>
            <a:r>
              <a:rPr lang="en-US" altLang="zh-TW" sz="2400" i="1" dirty="0" smtClean="0">
                <a:solidFill>
                  <a:srgbClr val="FF0000"/>
                </a:solidFill>
              </a:rPr>
              <a:t>v</a:t>
            </a:r>
            <a:r>
              <a:rPr lang="en-US" altLang="zh-TW" sz="2400" dirty="0" smtClean="0">
                <a:solidFill>
                  <a:srgbClr val="FF0000"/>
                </a:solidFill>
              </a:rPr>
              <a:t> </a:t>
            </a:r>
            <a:r>
              <a:rPr lang="en-US" altLang="zh-TW" sz="2400" dirty="0" smtClean="0"/>
              <a:t>along </a:t>
            </a:r>
            <a:r>
              <a:rPr lang="en-US" altLang="zh-TW" sz="2400" i="1" dirty="0" smtClean="0">
                <a:solidFill>
                  <a:srgbClr val="FF0000"/>
                </a:solidFill>
              </a:rPr>
              <a:t>D</a:t>
            </a:r>
            <a:r>
              <a:rPr lang="en-US" altLang="zh-TW" sz="2400" dirty="0" smtClean="0"/>
              <a:t> within 1-ring</a:t>
            </a:r>
            <a:endParaRPr lang="en-US" altLang="zh-TW" sz="2400" i="1" dirty="0" smtClean="0"/>
          </a:p>
          <a:p>
            <a:r>
              <a:rPr lang="en-US" altLang="zh-TW" sz="2400" dirty="0" smtClean="0"/>
              <a:t>If </a:t>
            </a:r>
            <a:r>
              <a:rPr lang="en-US" altLang="zh-TW" sz="2400" i="1" dirty="0" smtClean="0">
                <a:solidFill>
                  <a:srgbClr val="FF0000"/>
                </a:solidFill>
              </a:rPr>
              <a:t>distortion</a:t>
            </a:r>
            <a:r>
              <a:rPr lang="en-US" altLang="zh-TW" sz="2400" dirty="0" smtClean="0">
                <a:solidFill>
                  <a:srgbClr val="FF0000"/>
                </a:solidFill>
              </a:rPr>
              <a:t>(</a:t>
            </a:r>
            <a:r>
              <a:rPr lang="en-US" altLang="zh-TW" sz="2400" i="1" dirty="0" smtClean="0">
                <a:solidFill>
                  <a:srgbClr val="FF0000"/>
                </a:solidFill>
              </a:rPr>
              <a:t>v</a:t>
            </a:r>
            <a:r>
              <a:rPr lang="en-US" altLang="zh-TW" sz="2400" dirty="0" smtClean="0">
                <a:solidFill>
                  <a:srgbClr val="FF0000"/>
                </a:solidFill>
              </a:rPr>
              <a:t>)</a:t>
            </a:r>
            <a:r>
              <a:rPr lang="en-US" altLang="zh-TW" sz="2400" dirty="0" smtClean="0"/>
              <a:t> is large than the last iteration, restore </a:t>
            </a:r>
            <a:r>
              <a:rPr lang="en-US" altLang="zh-TW" sz="2400" i="1" dirty="0" smtClean="0">
                <a:solidFill>
                  <a:srgbClr val="FF0000"/>
                </a:solidFill>
              </a:rPr>
              <a:t>v</a:t>
            </a:r>
          </a:p>
          <a:p>
            <a:r>
              <a:rPr lang="en-US" altLang="zh-TW" sz="2400" dirty="0" smtClean="0"/>
              <a:t>Repeat this process until convergence</a:t>
            </a:r>
            <a:endParaRPr lang="zh-TW" altLang="en-US" sz="2400" dirty="0" smtClean="0"/>
          </a:p>
        </p:txBody>
      </p:sp>
      <p:sp>
        <p:nvSpPr>
          <p:cNvPr id="14" name="橢圓 3"/>
          <p:cNvSpPr>
            <a:spLocks noChangeArrowheads="1"/>
          </p:cNvSpPr>
          <p:nvPr/>
        </p:nvSpPr>
        <p:spPr bwMode="auto">
          <a:xfrm>
            <a:off x="1664569" y="2709118"/>
            <a:ext cx="71437" cy="73025"/>
          </a:xfrm>
          <a:prstGeom prst="ellipse">
            <a:avLst/>
          </a:prstGeom>
          <a:solidFill>
            <a:schemeClr val="accent1"/>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cxnSp>
        <p:nvCxnSpPr>
          <p:cNvPr id="15" name="直線接點 5"/>
          <p:cNvCxnSpPr>
            <a:cxnSpLocks noChangeShapeType="1"/>
            <a:stCxn id="41" idx="4"/>
            <a:endCxn id="16" idx="4"/>
          </p:cNvCxnSpPr>
          <p:nvPr/>
        </p:nvCxnSpPr>
        <p:spPr bwMode="auto">
          <a:xfrm>
            <a:off x="2852019" y="3579068"/>
            <a:ext cx="73025" cy="1290638"/>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橢圓 10"/>
          <p:cNvSpPr>
            <a:spLocks noChangeArrowheads="1"/>
          </p:cNvSpPr>
          <p:nvPr/>
        </p:nvSpPr>
        <p:spPr bwMode="auto">
          <a:xfrm>
            <a:off x="2888531" y="4798268"/>
            <a:ext cx="71438" cy="71438"/>
          </a:xfrm>
          <a:prstGeom prst="ellipse">
            <a:avLst/>
          </a:prstGeom>
          <a:solidFill>
            <a:schemeClr val="accent1"/>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7" name="橢圓 11"/>
          <p:cNvSpPr>
            <a:spLocks noChangeArrowheads="1"/>
          </p:cNvSpPr>
          <p:nvPr/>
        </p:nvSpPr>
        <p:spPr bwMode="auto">
          <a:xfrm>
            <a:off x="2672631" y="2132856"/>
            <a:ext cx="71438" cy="73025"/>
          </a:xfrm>
          <a:prstGeom prst="ellipse">
            <a:avLst/>
          </a:prstGeom>
          <a:solidFill>
            <a:schemeClr val="accent1"/>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8" name="橢圓 12"/>
          <p:cNvSpPr>
            <a:spLocks noChangeArrowheads="1"/>
          </p:cNvSpPr>
          <p:nvPr/>
        </p:nvSpPr>
        <p:spPr bwMode="auto">
          <a:xfrm>
            <a:off x="4041056" y="2566243"/>
            <a:ext cx="71438" cy="71438"/>
          </a:xfrm>
          <a:prstGeom prst="ellipse">
            <a:avLst/>
          </a:prstGeom>
          <a:solidFill>
            <a:schemeClr val="accent1"/>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9" name="橢圓 13"/>
          <p:cNvSpPr>
            <a:spLocks noChangeArrowheads="1"/>
          </p:cNvSpPr>
          <p:nvPr/>
        </p:nvSpPr>
        <p:spPr bwMode="auto">
          <a:xfrm>
            <a:off x="3896594" y="4509343"/>
            <a:ext cx="73025" cy="73025"/>
          </a:xfrm>
          <a:prstGeom prst="ellipse">
            <a:avLst/>
          </a:prstGeom>
          <a:solidFill>
            <a:schemeClr val="accent1"/>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20" name="橢圓 14"/>
          <p:cNvSpPr>
            <a:spLocks noChangeArrowheads="1"/>
          </p:cNvSpPr>
          <p:nvPr/>
        </p:nvSpPr>
        <p:spPr bwMode="auto">
          <a:xfrm>
            <a:off x="1736006" y="4366468"/>
            <a:ext cx="73025" cy="71438"/>
          </a:xfrm>
          <a:prstGeom prst="ellipse">
            <a:avLst/>
          </a:prstGeom>
          <a:solidFill>
            <a:schemeClr val="accent1"/>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cxnSp>
        <p:nvCxnSpPr>
          <p:cNvPr id="21" name="直線接點 17"/>
          <p:cNvCxnSpPr>
            <a:cxnSpLocks noChangeShapeType="1"/>
            <a:stCxn id="14" idx="4"/>
            <a:endCxn id="20" idx="0"/>
          </p:cNvCxnSpPr>
          <p:nvPr/>
        </p:nvCxnSpPr>
        <p:spPr bwMode="auto">
          <a:xfrm>
            <a:off x="1701081" y="2782143"/>
            <a:ext cx="71438" cy="1584325"/>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接點 18"/>
          <p:cNvCxnSpPr>
            <a:cxnSpLocks noChangeShapeType="1"/>
            <a:stCxn id="14" idx="5"/>
            <a:endCxn id="41" idx="1"/>
          </p:cNvCxnSpPr>
          <p:nvPr/>
        </p:nvCxnSpPr>
        <p:spPr bwMode="auto">
          <a:xfrm>
            <a:off x="1726481" y="2771031"/>
            <a:ext cx="1100138" cy="741362"/>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接點 19"/>
          <p:cNvCxnSpPr>
            <a:cxnSpLocks noChangeShapeType="1"/>
            <a:stCxn id="17" idx="6"/>
            <a:endCxn id="18" idx="2"/>
          </p:cNvCxnSpPr>
          <p:nvPr/>
        </p:nvCxnSpPr>
        <p:spPr bwMode="auto">
          <a:xfrm>
            <a:off x="2744069" y="2169368"/>
            <a:ext cx="1296987" cy="431800"/>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接點 20"/>
          <p:cNvCxnSpPr>
            <a:cxnSpLocks noChangeShapeType="1"/>
            <a:stCxn id="17" idx="4"/>
          </p:cNvCxnSpPr>
          <p:nvPr/>
        </p:nvCxnSpPr>
        <p:spPr bwMode="auto">
          <a:xfrm>
            <a:off x="2709144" y="2205881"/>
            <a:ext cx="142875" cy="1295400"/>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接點 21"/>
          <p:cNvCxnSpPr>
            <a:cxnSpLocks noChangeShapeType="1"/>
            <a:stCxn id="18" idx="4"/>
            <a:endCxn id="19" idx="0"/>
          </p:cNvCxnSpPr>
          <p:nvPr/>
        </p:nvCxnSpPr>
        <p:spPr bwMode="auto">
          <a:xfrm flipH="1">
            <a:off x="3933106" y="2637681"/>
            <a:ext cx="144463" cy="1871662"/>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接點 34"/>
          <p:cNvCxnSpPr>
            <a:cxnSpLocks noChangeShapeType="1"/>
            <a:stCxn id="14" idx="7"/>
            <a:endCxn id="17" idx="2"/>
          </p:cNvCxnSpPr>
          <p:nvPr/>
        </p:nvCxnSpPr>
        <p:spPr bwMode="auto">
          <a:xfrm flipV="1">
            <a:off x="1726481" y="2169368"/>
            <a:ext cx="946150" cy="550863"/>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接點 35"/>
          <p:cNvCxnSpPr>
            <a:cxnSpLocks noChangeShapeType="1"/>
            <a:stCxn id="41" idx="5"/>
            <a:endCxn id="19" idx="1"/>
          </p:cNvCxnSpPr>
          <p:nvPr/>
        </p:nvCxnSpPr>
        <p:spPr bwMode="auto">
          <a:xfrm>
            <a:off x="2877419" y="3567956"/>
            <a:ext cx="1030287" cy="952500"/>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接點 40"/>
          <p:cNvCxnSpPr>
            <a:cxnSpLocks noChangeShapeType="1"/>
            <a:stCxn id="41" idx="6"/>
            <a:endCxn id="18" idx="3"/>
          </p:cNvCxnSpPr>
          <p:nvPr/>
        </p:nvCxnSpPr>
        <p:spPr bwMode="auto">
          <a:xfrm flipV="1">
            <a:off x="2888531" y="2626568"/>
            <a:ext cx="1163638" cy="914400"/>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接點 43"/>
          <p:cNvCxnSpPr>
            <a:cxnSpLocks noChangeShapeType="1"/>
            <a:stCxn id="16" idx="6"/>
            <a:endCxn id="19" idx="2"/>
          </p:cNvCxnSpPr>
          <p:nvPr/>
        </p:nvCxnSpPr>
        <p:spPr bwMode="auto">
          <a:xfrm flipV="1">
            <a:off x="2959969" y="4545856"/>
            <a:ext cx="936625" cy="287337"/>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接點 46"/>
          <p:cNvCxnSpPr>
            <a:cxnSpLocks noChangeShapeType="1"/>
            <a:stCxn id="20" idx="6"/>
            <a:endCxn id="16" idx="2"/>
          </p:cNvCxnSpPr>
          <p:nvPr/>
        </p:nvCxnSpPr>
        <p:spPr bwMode="auto">
          <a:xfrm>
            <a:off x="1809031" y="4401393"/>
            <a:ext cx="1079500" cy="431800"/>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接點 49"/>
          <p:cNvCxnSpPr>
            <a:cxnSpLocks noChangeShapeType="1"/>
            <a:stCxn id="41" idx="3"/>
            <a:endCxn id="20" idx="7"/>
          </p:cNvCxnSpPr>
          <p:nvPr/>
        </p:nvCxnSpPr>
        <p:spPr bwMode="auto">
          <a:xfrm flipH="1">
            <a:off x="1797919" y="3567956"/>
            <a:ext cx="1028700" cy="808037"/>
          </a:xfrm>
          <a:prstGeom prst="line">
            <a:avLst/>
          </a:prstGeom>
          <a:noFill/>
          <a:ln w="12700" cap="sq" algn="ctr">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2" name="物件 52"/>
          <p:cNvGraphicFramePr>
            <a:graphicFrameLocks noChangeAspect="1"/>
          </p:cNvGraphicFramePr>
          <p:nvPr>
            <p:extLst>
              <p:ext uri="{D42A27DB-BD31-4B8C-83A1-F6EECF244321}">
                <p14:modId xmlns:p14="http://schemas.microsoft.com/office/powerpoint/2010/main" val="2875993640"/>
              </p:ext>
            </p:extLst>
          </p:nvPr>
        </p:nvGraphicFramePr>
        <p:xfrm>
          <a:off x="2809156" y="3237756"/>
          <a:ext cx="230188" cy="279400"/>
        </p:xfrm>
        <a:graphic>
          <a:graphicData uri="http://schemas.openxmlformats.org/presentationml/2006/ole">
            <mc:AlternateContent xmlns:mc="http://schemas.openxmlformats.org/markup-compatibility/2006">
              <mc:Choice xmlns:v="urn:schemas-microsoft-com:vml" Requires="v">
                <p:oleObj spid="_x0000_s55343" name="方程式" r:id="rId3" imgW="114201" imgH="139579" progId="Equation.3">
                  <p:embed/>
                </p:oleObj>
              </mc:Choice>
              <mc:Fallback>
                <p:oleObj name="方程式" r:id="rId3" imgW="114201" imgH="13957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156" y="3237756"/>
                        <a:ext cx="23018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物件 53"/>
          <p:cNvGraphicFramePr>
            <a:graphicFrameLocks noChangeAspect="1"/>
          </p:cNvGraphicFramePr>
          <p:nvPr>
            <p:extLst>
              <p:ext uri="{D42A27DB-BD31-4B8C-83A1-F6EECF244321}">
                <p14:modId xmlns:p14="http://schemas.microsoft.com/office/powerpoint/2010/main" val="3859668547"/>
              </p:ext>
            </p:extLst>
          </p:nvPr>
        </p:nvGraphicFramePr>
        <p:xfrm>
          <a:off x="2283694" y="2705943"/>
          <a:ext cx="333375" cy="431800"/>
        </p:xfrm>
        <a:graphic>
          <a:graphicData uri="http://schemas.openxmlformats.org/presentationml/2006/ole">
            <mc:AlternateContent xmlns:mc="http://schemas.openxmlformats.org/markup-compatibility/2006">
              <mc:Choice xmlns:v="urn:schemas-microsoft-com:vml" Requires="v">
                <p:oleObj spid="_x0000_s55344" name="方程式" r:id="rId5" imgW="164885" imgH="215619" progId="Equation.3">
                  <p:embed/>
                </p:oleObj>
              </mc:Choice>
              <mc:Fallback>
                <p:oleObj name="方程式" r:id="rId5" imgW="164885" imgH="21561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3694" y="2705943"/>
                        <a:ext cx="333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物件 54"/>
          <p:cNvGraphicFramePr>
            <a:graphicFrameLocks noChangeAspect="1"/>
          </p:cNvGraphicFramePr>
          <p:nvPr>
            <p:extLst>
              <p:ext uri="{D42A27DB-BD31-4B8C-83A1-F6EECF244321}">
                <p14:modId xmlns:p14="http://schemas.microsoft.com/office/powerpoint/2010/main" val="2823159519"/>
              </p:ext>
            </p:extLst>
          </p:nvPr>
        </p:nvGraphicFramePr>
        <p:xfrm>
          <a:off x="1994769" y="3339356"/>
          <a:ext cx="333375" cy="457200"/>
        </p:xfrm>
        <a:graphic>
          <a:graphicData uri="http://schemas.openxmlformats.org/presentationml/2006/ole">
            <mc:AlternateContent xmlns:mc="http://schemas.openxmlformats.org/markup-compatibility/2006">
              <mc:Choice xmlns:v="urn:schemas-microsoft-com:vml" Requires="v">
                <p:oleObj spid="_x0000_s55345" name="方程式" r:id="rId7" imgW="164880" imgH="228600" progId="Equation.3">
                  <p:embed/>
                </p:oleObj>
              </mc:Choice>
              <mc:Fallback>
                <p:oleObj name="方程式"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4769" y="3339356"/>
                        <a:ext cx="33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物件 55"/>
          <p:cNvGraphicFramePr>
            <a:graphicFrameLocks noChangeAspect="1"/>
          </p:cNvGraphicFramePr>
          <p:nvPr>
            <p:extLst>
              <p:ext uri="{D42A27DB-BD31-4B8C-83A1-F6EECF244321}">
                <p14:modId xmlns:p14="http://schemas.microsoft.com/office/powerpoint/2010/main" val="2478539117"/>
              </p:ext>
            </p:extLst>
          </p:nvPr>
        </p:nvGraphicFramePr>
        <p:xfrm>
          <a:off x="2426569" y="3968006"/>
          <a:ext cx="333375" cy="431800"/>
        </p:xfrm>
        <a:graphic>
          <a:graphicData uri="http://schemas.openxmlformats.org/presentationml/2006/ole">
            <mc:AlternateContent xmlns:mc="http://schemas.openxmlformats.org/markup-compatibility/2006">
              <mc:Choice xmlns:v="urn:schemas-microsoft-com:vml" Requires="v">
                <p:oleObj spid="_x0000_s55346" name="方程式" r:id="rId9" imgW="164880" imgH="215640" progId="Equation.3">
                  <p:embed/>
                </p:oleObj>
              </mc:Choice>
              <mc:Fallback>
                <p:oleObj name="方程式" r:id="rId9" imgW="164880" imgH="215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6569" y="3968006"/>
                        <a:ext cx="333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物件 56"/>
          <p:cNvGraphicFramePr>
            <a:graphicFrameLocks noChangeAspect="1"/>
          </p:cNvGraphicFramePr>
          <p:nvPr>
            <p:extLst>
              <p:ext uri="{D42A27DB-BD31-4B8C-83A1-F6EECF244321}">
                <p14:modId xmlns:p14="http://schemas.microsoft.com/office/powerpoint/2010/main" val="2046948483"/>
              </p:ext>
            </p:extLst>
          </p:nvPr>
        </p:nvGraphicFramePr>
        <p:xfrm>
          <a:off x="3021881" y="3961656"/>
          <a:ext cx="331788" cy="457200"/>
        </p:xfrm>
        <a:graphic>
          <a:graphicData uri="http://schemas.openxmlformats.org/presentationml/2006/ole">
            <mc:AlternateContent xmlns:mc="http://schemas.openxmlformats.org/markup-compatibility/2006">
              <mc:Choice xmlns:v="urn:schemas-microsoft-com:vml" Requires="v">
                <p:oleObj spid="_x0000_s55347" name="方程式" r:id="rId11" imgW="164880" imgH="228600" progId="Equation.3">
                  <p:embed/>
                </p:oleObj>
              </mc:Choice>
              <mc:Fallback>
                <p:oleObj name="方程式" r:id="rId11" imgW="1648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1881" y="3961656"/>
                        <a:ext cx="331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物件 57"/>
          <p:cNvGraphicFramePr>
            <a:graphicFrameLocks noChangeAspect="1"/>
          </p:cNvGraphicFramePr>
          <p:nvPr>
            <p:extLst>
              <p:ext uri="{D42A27DB-BD31-4B8C-83A1-F6EECF244321}">
                <p14:modId xmlns:p14="http://schemas.microsoft.com/office/powerpoint/2010/main" val="2806374339"/>
              </p:ext>
            </p:extLst>
          </p:nvPr>
        </p:nvGraphicFramePr>
        <p:xfrm>
          <a:off x="3131419" y="2561481"/>
          <a:ext cx="306387" cy="431800"/>
        </p:xfrm>
        <a:graphic>
          <a:graphicData uri="http://schemas.openxmlformats.org/presentationml/2006/ole">
            <mc:AlternateContent xmlns:mc="http://schemas.openxmlformats.org/markup-compatibility/2006">
              <mc:Choice xmlns:v="urn:schemas-microsoft-com:vml" Requires="v">
                <p:oleObj spid="_x0000_s55348" name="方程式" r:id="rId13" imgW="152268" imgH="215713" progId="Equation.3">
                  <p:embed/>
                </p:oleObj>
              </mc:Choice>
              <mc:Fallback>
                <p:oleObj name="方程式" r:id="rId13" imgW="152268" imgH="215713"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31419" y="2561481"/>
                        <a:ext cx="3063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物件 58"/>
          <p:cNvGraphicFramePr>
            <a:graphicFrameLocks noChangeAspect="1"/>
          </p:cNvGraphicFramePr>
          <p:nvPr>
            <p:extLst>
              <p:ext uri="{D42A27DB-BD31-4B8C-83A1-F6EECF244321}">
                <p14:modId xmlns:p14="http://schemas.microsoft.com/office/powerpoint/2010/main" val="1981280022"/>
              </p:ext>
            </p:extLst>
          </p:nvPr>
        </p:nvGraphicFramePr>
        <p:xfrm>
          <a:off x="3375894" y="3413968"/>
          <a:ext cx="331787" cy="457200"/>
        </p:xfrm>
        <a:graphic>
          <a:graphicData uri="http://schemas.openxmlformats.org/presentationml/2006/ole">
            <mc:AlternateContent xmlns:mc="http://schemas.openxmlformats.org/markup-compatibility/2006">
              <mc:Choice xmlns:v="urn:schemas-microsoft-com:vml" Requires="v">
                <p:oleObj spid="_x0000_s55349" name="方程式" r:id="rId15" imgW="164880" imgH="228600" progId="Equation.3">
                  <p:embed/>
                </p:oleObj>
              </mc:Choice>
              <mc:Fallback>
                <p:oleObj name="方程式" r:id="rId15" imgW="16488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75894" y="3413968"/>
                        <a:ext cx="331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物件 59"/>
          <p:cNvGraphicFramePr>
            <a:graphicFrameLocks noChangeAspect="1"/>
          </p:cNvGraphicFramePr>
          <p:nvPr>
            <p:extLst>
              <p:ext uri="{D42A27DB-BD31-4B8C-83A1-F6EECF244321}">
                <p14:modId xmlns:p14="http://schemas.microsoft.com/office/powerpoint/2010/main" val="3820688203"/>
              </p:ext>
            </p:extLst>
          </p:nvPr>
        </p:nvGraphicFramePr>
        <p:xfrm>
          <a:off x="1475656" y="4957018"/>
          <a:ext cx="3273425" cy="1016000"/>
        </p:xfrm>
        <a:graphic>
          <a:graphicData uri="http://schemas.openxmlformats.org/presentationml/2006/ole">
            <mc:AlternateContent xmlns:mc="http://schemas.openxmlformats.org/markup-compatibility/2006">
              <mc:Choice xmlns:v="urn:schemas-microsoft-com:vml" Requires="v">
                <p:oleObj spid="_x0000_s55350" name="方程式" r:id="rId17" imgW="1625600" imgH="508000" progId="Equation.3">
                  <p:embed/>
                </p:oleObj>
              </mc:Choice>
              <mc:Fallback>
                <p:oleObj name="方程式" r:id="rId17" imgW="1625600" imgH="5080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75656" y="4957018"/>
                        <a:ext cx="3273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0" name="直線單箭頭接點 61"/>
          <p:cNvCxnSpPr>
            <a:cxnSpLocks noChangeShapeType="1"/>
            <a:stCxn id="41" idx="6"/>
          </p:cNvCxnSpPr>
          <p:nvPr/>
        </p:nvCxnSpPr>
        <p:spPr bwMode="auto">
          <a:xfrm flipV="1">
            <a:off x="2888531" y="3228231"/>
            <a:ext cx="1081088" cy="312737"/>
          </a:xfrm>
          <a:prstGeom prst="straightConnector1">
            <a:avLst/>
          </a:prstGeom>
          <a:noFill/>
          <a:ln w="28575" cap="sq" algn="ctr">
            <a:solidFill>
              <a:srgbClr val="FF0000"/>
            </a:solidFill>
            <a:miter lim="800000"/>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橢圓 6"/>
          <p:cNvSpPr>
            <a:spLocks noChangeArrowheads="1"/>
          </p:cNvSpPr>
          <p:nvPr/>
        </p:nvSpPr>
        <p:spPr bwMode="auto">
          <a:xfrm>
            <a:off x="2817094" y="3501281"/>
            <a:ext cx="71437" cy="77787"/>
          </a:xfrm>
          <a:prstGeom prst="ellipse">
            <a:avLst/>
          </a:prstGeom>
          <a:solidFill>
            <a:schemeClr val="accent1"/>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graphicFrame>
        <p:nvGraphicFramePr>
          <p:cNvPr id="42" name="物件 66"/>
          <p:cNvGraphicFramePr>
            <a:graphicFrameLocks noChangeAspect="1"/>
          </p:cNvGraphicFramePr>
          <p:nvPr>
            <p:extLst>
              <p:ext uri="{D42A27DB-BD31-4B8C-83A1-F6EECF244321}">
                <p14:modId xmlns:p14="http://schemas.microsoft.com/office/powerpoint/2010/main" val="1901997798"/>
              </p:ext>
            </p:extLst>
          </p:nvPr>
        </p:nvGraphicFramePr>
        <p:xfrm>
          <a:off x="3491781" y="3012331"/>
          <a:ext cx="331788" cy="304800"/>
        </p:xfrm>
        <a:graphic>
          <a:graphicData uri="http://schemas.openxmlformats.org/presentationml/2006/ole">
            <mc:AlternateContent xmlns:mc="http://schemas.openxmlformats.org/markup-compatibility/2006">
              <mc:Choice xmlns:v="urn:schemas-microsoft-com:vml" Requires="v">
                <p:oleObj spid="_x0000_s55351" name="方程式" r:id="rId19" imgW="164957" imgH="152268" progId="Equation.3">
                  <p:embed/>
                </p:oleObj>
              </mc:Choice>
              <mc:Fallback>
                <p:oleObj name="方程式" r:id="rId19" imgW="164957" imgH="152268"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91781" y="3012331"/>
                        <a:ext cx="331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226719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Planar </a:t>
            </a:r>
            <a:r>
              <a:rPr lang="en-US" altLang="zh-TW" dirty="0" smtClean="0"/>
              <a:t>Parameterization - CGAL</a:t>
            </a:r>
            <a:endParaRPr lang="zh-TW" altLang="en-US" dirty="0"/>
          </a:p>
        </p:txBody>
      </p:sp>
      <p:sp>
        <p:nvSpPr>
          <p:cNvPr id="3" name="內容版面配置區 2"/>
          <p:cNvSpPr>
            <a:spLocks noGrp="1"/>
          </p:cNvSpPr>
          <p:nvPr>
            <p:ph idx="1"/>
          </p:nvPr>
        </p:nvSpPr>
        <p:spPr>
          <a:xfrm>
            <a:off x="457200" y="1964631"/>
            <a:ext cx="8229600" cy="4525963"/>
          </a:xfrm>
        </p:spPr>
        <p:txBody>
          <a:bodyPr/>
          <a:lstStyle/>
          <a:p>
            <a:endParaRPr lang="en-US" altLang="zh-TW" sz="2400" dirty="0" smtClean="0"/>
          </a:p>
          <a:p>
            <a:endParaRPr lang="en-US" altLang="zh-TW" sz="2400" dirty="0"/>
          </a:p>
          <a:p>
            <a:endParaRPr lang="en-US" altLang="zh-TW" sz="2400" dirty="0" smtClean="0"/>
          </a:p>
          <a:p>
            <a:endParaRPr lang="en-US" altLang="zh-TW" sz="2400" dirty="0"/>
          </a:p>
          <a:p>
            <a:endParaRPr lang="en-US" altLang="zh-TW" sz="2400" dirty="0" smtClean="0"/>
          </a:p>
          <a:p>
            <a:endParaRPr lang="en-US" altLang="zh-TW" sz="2400" dirty="0"/>
          </a:p>
          <a:p>
            <a:endParaRPr lang="en-US" altLang="zh-TW" sz="2400" dirty="0" smtClean="0"/>
          </a:p>
          <a:p>
            <a:endParaRPr lang="en-US" altLang="zh-TW" sz="2400" dirty="0" smtClean="0"/>
          </a:p>
          <a:p>
            <a:r>
              <a:rPr lang="en-US" altLang="zh-TW" sz="2400" dirty="0" smtClean="0"/>
              <a:t>https</a:t>
            </a:r>
            <a:r>
              <a:rPr lang="en-US" altLang="zh-TW" sz="2400" dirty="0"/>
              <a:t>://doc.cgal.org/latest/Surface_mesh_parameterization/index.html</a:t>
            </a:r>
            <a:endParaRPr lang="zh-TW" altLang="en-US" sz="2400" dirty="0"/>
          </a:p>
        </p:txBody>
      </p:sp>
      <p:pic>
        <p:nvPicPr>
          <p:cNvPr id="4" name="圖片 3"/>
          <p:cNvPicPr>
            <a:picLocks noChangeAspect="1"/>
          </p:cNvPicPr>
          <p:nvPr/>
        </p:nvPicPr>
        <p:blipFill>
          <a:blip r:embed="rId2"/>
          <a:stretch>
            <a:fillRect/>
          </a:stretch>
        </p:blipFill>
        <p:spPr>
          <a:xfrm>
            <a:off x="834744" y="1417638"/>
            <a:ext cx="7331075" cy="4077053"/>
          </a:xfrm>
          <a:prstGeom prst="rect">
            <a:avLst/>
          </a:prstGeom>
        </p:spPr>
      </p:pic>
      <p:sp>
        <p:nvSpPr>
          <p:cNvPr id="5" name="矩形 4"/>
          <p:cNvSpPr/>
          <p:nvPr/>
        </p:nvSpPr>
        <p:spPr bwMode="auto">
          <a:xfrm>
            <a:off x="834744" y="2560638"/>
            <a:ext cx="6149008" cy="404192"/>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cs typeface="Arial" charset="0"/>
            </a:endParaRPr>
          </a:p>
        </p:txBody>
      </p:sp>
      <p:sp>
        <p:nvSpPr>
          <p:cNvPr id="6" name="矩形 5"/>
          <p:cNvSpPr/>
          <p:nvPr/>
        </p:nvSpPr>
        <p:spPr bwMode="auto">
          <a:xfrm>
            <a:off x="834744" y="3501886"/>
            <a:ext cx="7215952" cy="404192"/>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cs typeface="Arial" charset="0"/>
            </a:endParaRPr>
          </a:p>
        </p:txBody>
      </p:sp>
      <p:sp>
        <p:nvSpPr>
          <p:cNvPr id="7" name="矩形 6"/>
          <p:cNvSpPr/>
          <p:nvPr/>
        </p:nvSpPr>
        <p:spPr bwMode="auto">
          <a:xfrm>
            <a:off x="834743" y="1331842"/>
            <a:ext cx="7331075" cy="287891"/>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8079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274638"/>
            <a:ext cx="8229600" cy="1143000"/>
          </a:xfrm>
        </p:spPr>
        <p:txBody>
          <a:bodyPr/>
          <a:lstStyle/>
          <a:p>
            <a:r>
              <a:rPr lang="en-US" altLang="zh-TW" dirty="0"/>
              <a:t>Planar </a:t>
            </a:r>
            <a:r>
              <a:rPr lang="en-US" altLang="zh-TW" dirty="0" smtClean="0"/>
              <a:t>Parameterization - CGAL</a:t>
            </a:r>
            <a:endParaRPr lang="zh-TW" altLang="en-US" dirty="0"/>
          </a:p>
        </p:txBody>
      </p:sp>
      <p:sp>
        <p:nvSpPr>
          <p:cNvPr id="5" name="內容版面配置區 2"/>
          <p:cNvSpPr>
            <a:spLocks noGrp="1"/>
          </p:cNvSpPr>
          <p:nvPr>
            <p:ph idx="1"/>
          </p:nvPr>
        </p:nvSpPr>
        <p:spPr>
          <a:xfrm>
            <a:off x="457200" y="1579148"/>
            <a:ext cx="8229600" cy="4525963"/>
          </a:xfrm>
        </p:spPr>
        <p:txBody>
          <a:bodyPr/>
          <a:lstStyle/>
          <a:p>
            <a:r>
              <a:rPr lang="en-US" altLang="zh-TW" sz="2400" dirty="0"/>
              <a:t>Other parameterization methods can easily be swapped in by simply replacing the </a:t>
            </a:r>
            <a:r>
              <a:rPr lang="en-US" altLang="zh-TW" sz="2400" dirty="0" smtClean="0"/>
              <a:t>lines</a:t>
            </a:r>
          </a:p>
        </p:txBody>
      </p:sp>
      <p:pic>
        <p:nvPicPr>
          <p:cNvPr id="10" name="圖片 9"/>
          <p:cNvPicPr>
            <a:picLocks noChangeAspect="1"/>
          </p:cNvPicPr>
          <p:nvPr/>
        </p:nvPicPr>
        <p:blipFill rotWithShape="1">
          <a:blip r:embed="rId2"/>
          <a:srcRect t="28994" b="32307"/>
          <a:stretch/>
        </p:blipFill>
        <p:spPr>
          <a:xfrm>
            <a:off x="825779" y="2528048"/>
            <a:ext cx="7331075" cy="1577788"/>
          </a:xfrm>
          <a:prstGeom prst="rect">
            <a:avLst/>
          </a:prstGeom>
        </p:spPr>
      </p:pic>
      <p:sp>
        <p:nvSpPr>
          <p:cNvPr id="12" name="矩形 11"/>
          <p:cNvSpPr/>
          <p:nvPr/>
        </p:nvSpPr>
        <p:spPr bwMode="auto">
          <a:xfrm>
            <a:off x="825779" y="3430169"/>
            <a:ext cx="7215952" cy="404192"/>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cs typeface="Arial" charset="0"/>
            </a:endParaRPr>
          </a:p>
        </p:txBody>
      </p:sp>
      <p:pic>
        <p:nvPicPr>
          <p:cNvPr id="14" name="圖片 13"/>
          <p:cNvPicPr>
            <a:picLocks noChangeAspect="1"/>
          </p:cNvPicPr>
          <p:nvPr/>
        </p:nvPicPr>
        <p:blipFill>
          <a:blip r:embed="rId3"/>
          <a:stretch>
            <a:fillRect/>
          </a:stretch>
        </p:blipFill>
        <p:spPr>
          <a:xfrm>
            <a:off x="825779" y="4686234"/>
            <a:ext cx="6393734" cy="1036410"/>
          </a:xfrm>
          <a:prstGeom prst="rect">
            <a:avLst/>
          </a:prstGeom>
        </p:spPr>
      </p:pic>
      <p:sp>
        <p:nvSpPr>
          <p:cNvPr id="15" name="向下箭號 14"/>
          <p:cNvSpPr/>
          <p:nvPr/>
        </p:nvSpPr>
        <p:spPr bwMode="auto">
          <a:xfrm>
            <a:off x="3343835" y="4105836"/>
            <a:ext cx="385483" cy="546846"/>
          </a:xfrm>
          <a:prstGeom prst="downArrow">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cs typeface="Arial" charset="0"/>
            </a:endParaRPr>
          </a:p>
        </p:txBody>
      </p:sp>
      <p:sp>
        <p:nvSpPr>
          <p:cNvPr id="16" name="矩形 15"/>
          <p:cNvSpPr/>
          <p:nvPr/>
        </p:nvSpPr>
        <p:spPr bwMode="auto">
          <a:xfrm>
            <a:off x="825779" y="4924157"/>
            <a:ext cx="7215952" cy="526384"/>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572371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zh-TW" smtClean="0">
                <a:ea typeface="新細明體" pitchFamily="18" charset="-120"/>
              </a:rPr>
              <a:t>Sample code - rendering</a:t>
            </a:r>
          </a:p>
        </p:txBody>
      </p:sp>
      <p:sp>
        <p:nvSpPr>
          <p:cNvPr id="8195" name="Rectangle 3"/>
          <p:cNvSpPr>
            <a:spLocks noGrp="1" noChangeArrowheads="1"/>
          </p:cNvSpPr>
          <p:nvPr>
            <p:ph type="body" idx="1"/>
          </p:nvPr>
        </p:nvSpPr>
        <p:spPr/>
        <p:txBody>
          <a:bodyPr/>
          <a:lstStyle/>
          <a:p>
            <a:pPr eaLnBrk="1" hangingPunct="1">
              <a:lnSpc>
                <a:spcPct val="80000"/>
              </a:lnSpc>
            </a:pPr>
            <a:r>
              <a:rPr lang="en-US" altLang="zh-TW" sz="1800" smtClean="0">
                <a:ea typeface="新細明體" pitchFamily="18" charset="-120"/>
              </a:rPr>
              <a:t>void display(void)</a:t>
            </a:r>
          </a:p>
          <a:p>
            <a:pPr eaLnBrk="1" hangingPunct="1">
              <a:lnSpc>
                <a:spcPct val="80000"/>
              </a:lnSpc>
            </a:pPr>
            <a:r>
              <a:rPr lang="en-US" altLang="zh-TW" sz="1800" smtClean="0">
                <a:ea typeface="新細明體" pitchFamily="18" charset="-120"/>
              </a:rPr>
              <a:t>{</a:t>
            </a:r>
          </a:p>
          <a:p>
            <a:pPr eaLnBrk="1" hangingPunct="1">
              <a:lnSpc>
                <a:spcPct val="80000"/>
              </a:lnSpc>
            </a:pPr>
            <a:r>
              <a:rPr lang="en-US" altLang="zh-TW" sz="1800" smtClean="0">
                <a:ea typeface="新細明體" pitchFamily="18" charset="-120"/>
              </a:rPr>
              <a:t>    glClear(GL_COLOR_BUFFER_BIT | GL_DEPTH_BUFFER_BIT);</a:t>
            </a:r>
          </a:p>
          <a:p>
            <a:pPr eaLnBrk="1" hangingPunct="1">
              <a:lnSpc>
                <a:spcPct val="80000"/>
              </a:lnSpc>
            </a:pPr>
            <a:r>
              <a:rPr lang="en-US" altLang="zh-TW" sz="1800" smtClean="0">
                <a:ea typeface="新細明體" pitchFamily="18" charset="-120"/>
              </a:rPr>
              <a:t>    glBegin(GL_QUADS);</a:t>
            </a:r>
          </a:p>
          <a:p>
            <a:pPr eaLnBrk="1" hangingPunct="1">
              <a:lnSpc>
                <a:spcPct val="80000"/>
              </a:lnSpc>
            </a:pPr>
            <a:r>
              <a:rPr lang="en-US" altLang="zh-TW" sz="1800" smtClean="0">
                <a:ea typeface="新細明體" pitchFamily="18" charset="-120"/>
              </a:rPr>
              <a:t>    </a:t>
            </a:r>
            <a:r>
              <a:rPr lang="en-US" altLang="zh-TW" sz="1800" smtClean="0">
                <a:solidFill>
                  <a:srgbClr val="FF0000"/>
                </a:solidFill>
                <a:ea typeface="新細明體" pitchFamily="18" charset="-120"/>
              </a:rPr>
              <a:t>glTexCoord2f(0.0, 0.0);</a:t>
            </a:r>
            <a:r>
              <a:rPr lang="en-US" altLang="zh-TW" sz="1800" smtClean="0">
                <a:ea typeface="新細明體" pitchFamily="18" charset="-120"/>
              </a:rPr>
              <a:t> glVertex3f(-2.0, -1.0, 0.0);</a:t>
            </a:r>
          </a:p>
          <a:p>
            <a:pPr eaLnBrk="1" hangingPunct="1">
              <a:lnSpc>
                <a:spcPct val="80000"/>
              </a:lnSpc>
            </a:pPr>
            <a:r>
              <a:rPr lang="en-US" altLang="zh-TW" sz="1800" smtClean="0">
                <a:ea typeface="新細明體" pitchFamily="18" charset="-120"/>
              </a:rPr>
              <a:t>    </a:t>
            </a:r>
            <a:r>
              <a:rPr lang="en-US" altLang="zh-TW" sz="1800" smtClean="0">
                <a:solidFill>
                  <a:srgbClr val="FF0000"/>
                </a:solidFill>
                <a:ea typeface="新細明體" pitchFamily="18" charset="-120"/>
              </a:rPr>
              <a:t>glTexCoord2f(0.0, 1.0);</a:t>
            </a:r>
            <a:r>
              <a:rPr lang="en-US" altLang="zh-TW" sz="1800" smtClean="0">
                <a:ea typeface="新細明體" pitchFamily="18" charset="-120"/>
              </a:rPr>
              <a:t> glVertex3f(-2.0, 1.0, 0.0);</a:t>
            </a:r>
          </a:p>
          <a:p>
            <a:pPr eaLnBrk="1" hangingPunct="1">
              <a:lnSpc>
                <a:spcPct val="80000"/>
              </a:lnSpc>
            </a:pPr>
            <a:r>
              <a:rPr lang="en-US" altLang="zh-TW" sz="1800" smtClean="0">
                <a:ea typeface="新細明體" pitchFamily="18" charset="-120"/>
              </a:rPr>
              <a:t>    </a:t>
            </a:r>
            <a:r>
              <a:rPr lang="en-US" altLang="zh-TW" sz="1800" smtClean="0">
                <a:solidFill>
                  <a:srgbClr val="FF0000"/>
                </a:solidFill>
                <a:ea typeface="新細明體" pitchFamily="18" charset="-120"/>
              </a:rPr>
              <a:t>glTexCoord2f(1.0, 1.0);</a:t>
            </a:r>
            <a:r>
              <a:rPr lang="en-US" altLang="zh-TW" sz="1800" smtClean="0">
                <a:ea typeface="新細明體" pitchFamily="18" charset="-120"/>
              </a:rPr>
              <a:t> glVertex3f(0.0, 1.0, 0.0);</a:t>
            </a:r>
          </a:p>
          <a:p>
            <a:pPr eaLnBrk="1" hangingPunct="1">
              <a:lnSpc>
                <a:spcPct val="80000"/>
              </a:lnSpc>
            </a:pPr>
            <a:r>
              <a:rPr lang="en-US" altLang="zh-TW" sz="1800" smtClean="0">
                <a:ea typeface="新細明體" pitchFamily="18" charset="-120"/>
              </a:rPr>
              <a:t>    </a:t>
            </a:r>
            <a:r>
              <a:rPr lang="en-US" altLang="zh-TW" sz="1800" smtClean="0">
                <a:solidFill>
                  <a:srgbClr val="FF0000"/>
                </a:solidFill>
                <a:ea typeface="新細明體" pitchFamily="18" charset="-120"/>
              </a:rPr>
              <a:t>glTexCoord2f(1.0, 0.0);</a:t>
            </a:r>
            <a:r>
              <a:rPr lang="en-US" altLang="zh-TW" sz="1800" smtClean="0">
                <a:ea typeface="新細明體" pitchFamily="18" charset="-120"/>
              </a:rPr>
              <a:t> glVertex3f(0.0, -1.0, 0.0);</a:t>
            </a:r>
          </a:p>
          <a:p>
            <a:pPr eaLnBrk="1" hangingPunct="1">
              <a:lnSpc>
                <a:spcPct val="80000"/>
              </a:lnSpc>
            </a:pPr>
            <a:endParaRPr lang="en-US" altLang="zh-TW" sz="1800" smtClean="0">
              <a:ea typeface="新細明體" pitchFamily="18" charset="-120"/>
            </a:endParaRPr>
          </a:p>
          <a:p>
            <a:pPr eaLnBrk="1" hangingPunct="1">
              <a:lnSpc>
                <a:spcPct val="80000"/>
              </a:lnSpc>
            </a:pPr>
            <a:r>
              <a:rPr lang="en-US" altLang="zh-TW" sz="1800" smtClean="0">
                <a:ea typeface="新細明體" pitchFamily="18" charset="-120"/>
              </a:rPr>
              <a:t>    glTexCoord2f(0.0, 0.0); glVertex3f(1.0, -1.0, 0.0);</a:t>
            </a:r>
          </a:p>
          <a:p>
            <a:pPr eaLnBrk="1" hangingPunct="1">
              <a:lnSpc>
                <a:spcPct val="80000"/>
              </a:lnSpc>
            </a:pPr>
            <a:r>
              <a:rPr lang="en-US" altLang="zh-TW" sz="1800" smtClean="0">
                <a:ea typeface="新細明體" pitchFamily="18" charset="-120"/>
              </a:rPr>
              <a:t>    glTexCoord2f(0.0, 1.0); glVertex3f(1.0, 1.0, 0.0);</a:t>
            </a:r>
          </a:p>
          <a:p>
            <a:pPr eaLnBrk="1" hangingPunct="1">
              <a:lnSpc>
                <a:spcPct val="80000"/>
              </a:lnSpc>
            </a:pPr>
            <a:r>
              <a:rPr lang="en-US" altLang="zh-TW" sz="1800" smtClean="0">
                <a:ea typeface="新細明體" pitchFamily="18" charset="-120"/>
              </a:rPr>
              <a:t>    glTexCoord2f(1.0, 1.0); glVertex3f(2.41421, 1.0, -1.41421);</a:t>
            </a:r>
          </a:p>
          <a:p>
            <a:pPr eaLnBrk="1" hangingPunct="1">
              <a:lnSpc>
                <a:spcPct val="80000"/>
              </a:lnSpc>
            </a:pPr>
            <a:r>
              <a:rPr lang="en-US" altLang="zh-TW" sz="1800" smtClean="0">
                <a:ea typeface="新細明體" pitchFamily="18" charset="-120"/>
              </a:rPr>
              <a:t>    glTexCoord2f(1.0, 0.0); glVertex3f(2.41421, -1.0,-1.41421);</a:t>
            </a:r>
          </a:p>
          <a:p>
            <a:pPr eaLnBrk="1" hangingPunct="1">
              <a:lnSpc>
                <a:spcPct val="80000"/>
              </a:lnSpc>
            </a:pPr>
            <a:r>
              <a:rPr lang="en-US" altLang="zh-TW" sz="1800" smtClean="0">
                <a:ea typeface="新細明體" pitchFamily="18" charset="-120"/>
              </a:rPr>
              <a:t>    glEnd();</a:t>
            </a:r>
          </a:p>
          <a:p>
            <a:pPr eaLnBrk="1" hangingPunct="1">
              <a:lnSpc>
                <a:spcPct val="80000"/>
              </a:lnSpc>
            </a:pPr>
            <a:r>
              <a:rPr lang="en-US" altLang="zh-TW" sz="1800" smtClean="0">
                <a:ea typeface="新細明體" pitchFamily="18" charset="-120"/>
              </a:rPr>
              <a:t>    glFlush();</a:t>
            </a:r>
          </a:p>
          <a:p>
            <a:pPr eaLnBrk="1" hangingPunct="1">
              <a:lnSpc>
                <a:spcPct val="80000"/>
              </a:lnSpc>
            </a:pPr>
            <a:r>
              <a:rPr lang="en-US" altLang="zh-TW" sz="1800" smtClean="0">
                <a:ea typeface="新細明體" pitchFamily="18" charset="-120"/>
              </a:rPr>
              <a:t>}</a:t>
            </a:r>
          </a:p>
          <a:p>
            <a:pPr eaLnBrk="1" hangingPunct="1">
              <a:lnSpc>
                <a:spcPct val="80000"/>
              </a:lnSpc>
            </a:pPr>
            <a:endParaRPr lang="zh-TW" altLang="en-US" sz="1800" smtClean="0">
              <a:ea typeface="新細明體" pitchFamily="18" charset="-12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zh-TW" altLang="en-US" smtClean="0">
              <a:ea typeface="新細明體" pitchFamily="18" charset="-120"/>
            </a:endParaRPr>
          </a:p>
        </p:txBody>
      </p:sp>
      <p:sp>
        <p:nvSpPr>
          <p:cNvPr id="9219" name="Rectangle 3"/>
          <p:cNvSpPr>
            <a:spLocks noGrp="1" noChangeArrowheads="1"/>
          </p:cNvSpPr>
          <p:nvPr>
            <p:ph type="body" idx="1"/>
          </p:nvPr>
        </p:nvSpPr>
        <p:spPr/>
        <p:txBody>
          <a:bodyPr/>
          <a:lstStyle/>
          <a:p>
            <a:pPr eaLnBrk="1" hangingPunct="1"/>
            <a:endParaRPr lang="zh-TW" altLang="en-US" smtClean="0">
              <a:ea typeface="新細明體" pitchFamily="18" charset="-120"/>
            </a:endParaRPr>
          </a:p>
        </p:txBody>
      </p:sp>
      <p:pic>
        <p:nvPicPr>
          <p:cNvPr id="922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749425"/>
            <a:ext cx="5621338"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p:txBody>
          <a:bodyPr/>
          <a:lstStyle/>
          <a:p>
            <a:pPr eaLnBrk="1" hangingPunct="1"/>
            <a:r>
              <a:rPr lang="en-US" altLang="zh-TW" smtClean="0">
                <a:ea typeface="新細明體" pitchFamily="18" charset="-120"/>
              </a:rPr>
              <a:t>Specifying a Texture</a:t>
            </a:r>
          </a:p>
        </p:txBody>
      </p:sp>
      <p:sp>
        <p:nvSpPr>
          <p:cNvPr id="10243" name="Rectangle 5"/>
          <p:cNvSpPr>
            <a:spLocks noGrp="1" noChangeArrowheads="1"/>
          </p:cNvSpPr>
          <p:nvPr>
            <p:ph type="subTitle" idx="1"/>
          </p:nvPr>
        </p:nvSpPr>
        <p:spPr/>
        <p:txBody>
          <a:bodyPr/>
          <a:lstStyle/>
          <a:p>
            <a:pPr eaLnBrk="1" hangingPunct="1"/>
            <a:endParaRPr lang="zh-TW" altLang="en-US" smtClean="0">
              <a:ea typeface="新細明體" pitchFamily="18"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1080</TotalTime>
  <Words>2832</Words>
  <Application>Microsoft Office PowerPoint</Application>
  <PresentationFormat>如螢幕大小 (4:3)</PresentationFormat>
  <Paragraphs>336</Paragraphs>
  <Slides>62</Slides>
  <Notes>15</Notes>
  <HiddenSlides>0</HiddenSlides>
  <MMClips>0</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3</vt:i4>
      </vt:variant>
      <vt:variant>
        <vt:lpstr>投影片標題</vt:lpstr>
      </vt:variant>
      <vt:variant>
        <vt:i4>62</vt:i4>
      </vt:variant>
    </vt:vector>
  </HeadingPairs>
  <TitlesOfParts>
    <vt:vector size="74" baseType="lpstr">
      <vt:lpstr>新細明體</vt:lpstr>
      <vt:lpstr>Arial</vt:lpstr>
      <vt:lpstr>Cambria Math</vt:lpstr>
      <vt:lpstr>Comic Sans MS</vt:lpstr>
      <vt:lpstr>Symbol</vt:lpstr>
      <vt:lpstr>Times New Roman</vt:lpstr>
      <vt:lpstr>Trebuchet MS</vt:lpstr>
      <vt:lpstr>Wingdings</vt:lpstr>
      <vt:lpstr>Default Design</vt:lpstr>
      <vt:lpstr>方程式</vt:lpstr>
      <vt:lpstr>PhotoImpact</vt:lpstr>
      <vt:lpstr>點陣圖影像</vt:lpstr>
      <vt:lpstr>Texture Mapping</vt:lpstr>
      <vt:lpstr>Texture Mapping</vt:lpstr>
      <vt:lpstr>Texture Mapping</vt:lpstr>
      <vt:lpstr>Texture Coordinates</vt:lpstr>
      <vt:lpstr>How Do We Use Textures?</vt:lpstr>
      <vt:lpstr>Sample code - setup</vt:lpstr>
      <vt:lpstr>Sample code - rendering</vt:lpstr>
      <vt:lpstr>PowerPoint 簡報</vt:lpstr>
      <vt:lpstr>Specifying a Texture</vt:lpstr>
      <vt:lpstr>Specifying a Texture</vt:lpstr>
      <vt:lpstr>Specifying a Texture</vt:lpstr>
      <vt:lpstr>Border</vt:lpstr>
      <vt:lpstr>Multiple level of Detail</vt:lpstr>
      <vt:lpstr>Specifying a Texture</vt:lpstr>
      <vt:lpstr>Construct Mipmaps</vt:lpstr>
      <vt:lpstr>Construct Mipmaps</vt:lpstr>
      <vt:lpstr>Filtering</vt:lpstr>
      <vt:lpstr>Filtering</vt:lpstr>
      <vt:lpstr>Filtering</vt:lpstr>
      <vt:lpstr>Filtering</vt:lpstr>
      <vt:lpstr>EWA</vt:lpstr>
      <vt:lpstr>EWA</vt:lpstr>
      <vt:lpstr>Mipmaps</vt:lpstr>
      <vt:lpstr>Wrapping Mode</vt:lpstr>
      <vt:lpstr>Texture Functions</vt:lpstr>
      <vt:lpstr>PowerPoint 簡報</vt:lpstr>
      <vt:lpstr>Texture coordinates</vt:lpstr>
      <vt:lpstr>PowerPoint 簡報</vt:lpstr>
      <vt:lpstr>Spherical Mapping</vt:lpstr>
      <vt:lpstr>Mesh Parameterization</vt:lpstr>
      <vt:lpstr>Assign a parameter value</vt:lpstr>
      <vt:lpstr>Good parameterization?</vt:lpstr>
      <vt:lpstr>Applications</vt:lpstr>
      <vt:lpstr>Applications</vt:lpstr>
      <vt:lpstr>Applications</vt:lpstr>
      <vt:lpstr>Parameterization</vt:lpstr>
      <vt:lpstr>Parameterization - projection method</vt:lpstr>
      <vt:lpstr>Parameterization - linear energy method</vt:lpstr>
      <vt:lpstr>Parameterization - linear method</vt:lpstr>
      <vt:lpstr>Parameterization –  texture stretch metric method</vt:lpstr>
      <vt:lpstr>Parameterization - unfold triangle method</vt:lpstr>
      <vt:lpstr>Parameterization – virtual points</vt:lpstr>
      <vt:lpstr>Parameterization – virtual points</vt:lpstr>
      <vt:lpstr>Parameterization -  Positional constraints method 1</vt:lpstr>
      <vt:lpstr>Parameterization -  Positional constraints method 2</vt:lpstr>
      <vt:lpstr>Parameterization –  Positional constraints method 3</vt:lpstr>
      <vt:lpstr>Parameterization –  Positional constraints method 3</vt:lpstr>
      <vt:lpstr>Parameterization –Linear method implementation using iteration</vt:lpstr>
      <vt:lpstr>Parameterization –Linear method implementation using iteration</vt:lpstr>
      <vt:lpstr>Parameterization –Linear method implementation using iteration</vt:lpstr>
      <vt:lpstr>Parameterization –Linear method implementation using iteration</vt:lpstr>
      <vt:lpstr>Parameterization –Linear method implementation using iteration</vt:lpstr>
      <vt:lpstr>Parameterization –Linear method implementation using linear solution</vt:lpstr>
      <vt:lpstr>Linear System Library – Eigen</vt:lpstr>
      <vt:lpstr>Linear System Library – Eigen</vt:lpstr>
      <vt:lpstr>Linear System Library – Eigen</vt:lpstr>
      <vt:lpstr>Parameterization-texture stretch metric [Texture Mapping Progressive Meshes, SIGGRAPH]</vt:lpstr>
      <vt:lpstr>Parameterization -  Texture stretch implementation</vt:lpstr>
      <vt:lpstr>Parameterization -  Texture stretch implementation</vt:lpstr>
      <vt:lpstr>Parameterization -  Texture stretch implementation</vt:lpstr>
      <vt:lpstr>Planar Parameterization - CGAL</vt:lpstr>
      <vt:lpstr>Planar Parameterization - CGAL</vt:lpstr>
    </vt:vector>
  </TitlesOfParts>
  <Company>Tel-Aviv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OpenGL</dc:title>
  <dc:creator>alan</dc:creator>
  <cp:lastModifiedBy>Windows 使用者</cp:lastModifiedBy>
  <cp:revision>166</cp:revision>
  <dcterms:created xsi:type="dcterms:W3CDTF">2004-05-26T08:35:01Z</dcterms:created>
  <dcterms:modified xsi:type="dcterms:W3CDTF">2023-01-04T04:47:27Z</dcterms:modified>
</cp:coreProperties>
</file>