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332" r:id="rId2"/>
    <p:sldId id="323" r:id="rId3"/>
    <p:sldId id="333" r:id="rId4"/>
    <p:sldId id="324" r:id="rId5"/>
    <p:sldId id="325" r:id="rId6"/>
    <p:sldId id="326" r:id="rId7"/>
    <p:sldId id="327" r:id="rId8"/>
    <p:sldId id="328" r:id="rId9"/>
    <p:sldId id="317" r:id="rId10"/>
    <p:sldId id="374" r:id="rId11"/>
    <p:sldId id="259" r:id="rId12"/>
    <p:sldId id="373" r:id="rId13"/>
    <p:sldId id="258" r:id="rId14"/>
    <p:sldId id="288" r:id="rId15"/>
    <p:sldId id="291" r:id="rId16"/>
    <p:sldId id="292" r:id="rId17"/>
    <p:sldId id="293" r:id="rId18"/>
    <p:sldId id="294" r:id="rId19"/>
    <p:sldId id="295" r:id="rId20"/>
    <p:sldId id="296" r:id="rId21"/>
    <p:sldId id="290" r:id="rId22"/>
    <p:sldId id="297" r:id="rId23"/>
    <p:sldId id="298" r:id="rId24"/>
    <p:sldId id="299" r:id="rId25"/>
    <p:sldId id="300" r:id="rId26"/>
    <p:sldId id="301" r:id="rId27"/>
    <p:sldId id="302" r:id="rId28"/>
    <p:sldId id="321" r:id="rId29"/>
    <p:sldId id="309" r:id="rId30"/>
    <p:sldId id="310" r:id="rId31"/>
    <p:sldId id="311" r:id="rId32"/>
    <p:sldId id="312" r:id="rId33"/>
    <p:sldId id="313" r:id="rId34"/>
    <p:sldId id="314" r:id="rId35"/>
    <p:sldId id="375" r:id="rId36"/>
    <p:sldId id="376" r:id="rId37"/>
    <p:sldId id="377" r:id="rId38"/>
    <p:sldId id="378" r:id="rId39"/>
    <p:sldId id="264" r:id="rId40"/>
    <p:sldId id="265" r:id="rId41"/>
    <p:sldId id="273" r:id="rId42"/>
    <p:sldId id="278" r:id="rId43"/>
    <p:sldId id="280" r:id="rId44"/>
    <p:sldId id="282" r:id="rId45"/>
    <p:sldId id="281" r:id="rId46"/>
    <p:sldId id="334" r:id="rId47"/>
    <p:sldId id="339" r:id="rId48"/>
    <p:sldId id="340" r:id="rId49"/>
    <p:sldId id="341" r:id="rId50"/>
    <p:sldId id="349" r:id="rId51"/>
    <p:sldId id="379" r:id="rId52"/>
    <p:sldId id="380" r:id="rId53"/>
    <p:sldId id="381" r:id="rId54"/>
  </p:sldIdLst>
  <p:sldSz cx="9144000" cy="6858000" type="screen4x3"/>
  <p:notesSz cx="6796088" cy="9928225"/>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8" autoAdjust="0"/>
    <p:restoredTop sz="81863" autoAdjust="0"/>
  </p:normalViewPr>
  <p:slideViewPr>
    <p:cSldViewPr>
      <p:cViewPr varScale="1">
        <p:scale>
          <a:sx n="65" d="100"/>
          <a:sy n="65" d="100"/>
        </p:scale>
        <p:origin x="1410"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notesViewPr>
    <p:cSldViewPr>
      <p:cViewPr varScale="1">
        <p:scale>
          <a:sx n="55" d="100"/>
          <a:sy n="55" d="100"/>
        </p:scale>
        <p:origin x="-1878"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ea typeface="新細明體" charset="-120"/>
              </a:defRPr>
            </a:lvl1pPr>
          </a:lstStyle>
          <a:p>
            <a:pPr>
              <a:defRPr/>
            </a:pPr>
            <a:fld id="{73145900-2BBB-47FE-B179-694AECD06E9A}" type="datetimeFigureOut">
              <a:rPr lang="zh-TW" altLang="en-US"/>
              <a:pPr>
                <a:defRPr/>
              </a:pPr>
              <a:t>2024/9/29</a:t>
            </a:fld>
            <a:endParaRPr lang="zh-TW" altLang="en-US"/>
          </a:p>
        </p:txBody>
      </p:sp>
      <p:sp>
        <p:nvSpPr>
          <p:cNvPr id="4" name="頁尾版面配置區 3"/>
          <p:cNvSpPr>
            <a:spLocks noGrp="1"/>
          </p:cNvSpPr>
          <p:nvPr>
            <p:ph type="ftr" sz="quarter" idx="2"/>
          </p:nvPr>
        </p:nvSpPr>
        <p:spPr>
          <a:xfrm>
            <a:off x="0" y="9429750"/>
            <a:ext cx="2944813" cy="496888"/>
          </a:xfrm>
          <a:prstGeom prst="rect">
            <a:avLst/>
          </a:prstGeom>
        </p:spPr>
        <p:txBody>
          <a:bodyPr vert="horz" lIns="91440" tIns="45720" rIns="91440" bIns="45720" rtlCol="0" anchor="b"/>
          <a:lstStyle>
            <a:lvl1pPr algn="l">
              <a:defRPr sz="1200">
                <a:ea typeface="新細明體"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429750"/>
            <a:ext cx="2944812" cy="496888"/>
          </a:xfrm>
          <a:prstGeom prst="rect">
            <a:avLst/>
          </a:prstGeom>
        </p:spPr>
        <p:txBody>
          <a:bodyPr vert="horz" lIns="91440" tIns="45720" rIns="91440" bIns="45720" rtlCol="0" anchor="b"/>
          <a:lstStyle>
            <a:lvl1pPr algn="r">
              <a:defRPr sz="1200">
                <a:ea typeface="新細明體" charset="-120"/>
              </a:defRPr>
            </a:lvl1pPr>
          </a:lstStyle>
          <a:p>
            <a:pPr>
              <a:defRPr/>
            </a:pPr>
            <a:fld id="{DEDED510-A6E2-4D29-8871-1A67F9F435E7}" type="slidenum">
              <a:rPr lang="zh-TW" altLang="en-US"/>
              <a:pPr>
                <a:defRPr/>
              </a:pPr>
              <a:t>‹#›</a:t>
            </a:fld>
            <a:endParaRPr lang="zh-TW" altLang="en-US"/>
          </a:p>
        </p:txBody>
      </p:sp>
    </p:spTree>
    <p:extLst>
      <p:ext uri="{BB962C8B-B14F-4D97-AF65-F5344CB8AC3E}">
        <p14:creationId xmlns:p14="http://schemas.microsoft.com/office/powerpoint/2010/main" val="3156992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4813"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688" y="0"/>
            <a:ext cx="2944812"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8E99E3B5-356B-4C37-B2C3-ECC94299F2B8}" type="datetimeFigureOut">
              <a:rPr lang="zh-TW" altLang="en-US"/>
              <a:pPr>
                <a:defRPr/>
              </a:pPr>
              <a:t>2024/9/29</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450" y="4716463"/>
            <a:ext cx="5437188" cy="4467225"/>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9750"/>
            <a:ext cx="2944813" cy="496888"/>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688" y="9429750"/>
            <a:ext cx="2944812" cy="496888"/>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2E6F5F16-8F15-4B98-8BF0-DD055F59F649}" type="slidenum">
              <a:rPr lang="zh-TW" altLang="en-US"/>
              <a:pPr>
                <a:defRPr/>
              </a:pPr>
              <a:t>‹#›</a:t>
            </a:fld>
            <a:endParaRPr lang="zh-TW" altLang="en-US"/>
          </a:p>
        </p:txBody>
      </p:sp>
    </p:spTree>
    <p:extLst>
      <p:ext uri="{BB962C8B-B14F-4D97-AF65-F5344CB8AC3E}">
        <p14:creationId xmlns:p14="http://schemas.microsoft.com/office/powerpoint/2010/main" val="36312815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341D625F-911D-4EF5-AD8C-23600E899DAE}" type="slidenum">
              <a:rPr lang="en-US" altLang="zh-TW"/>
              <a:pPr/>
              <a:t>1</a:t>
            </a:fld>
            <a:endParaRPr lang="en-US" altLang="zh-TW"/>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09550" indent="-209550">
              <a:spcBef>
                <a:spcPct val="0"/>
              </a:spcBef>
              <a:buFontTx/>
              <a:buAutoNum type="arabicPeriod"/>
            </a:pPr>
            <a:endParaRPr lang="en-US" altLang="zh-TW" dirty="0"/>
          </a:p>
        </p:txBody>
      </p:sp>
    </p:spTree>
    <p:extLst>
      <p:ext uri="{BB962C8B-B14F-4D97-AF65-F5344CB8AC3E}">
        <p14:creationId xmlns:p14="http://schemas.microsoft.com/office/powerpoint/2010/main" val="313366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11</a:t>
            </a:fld>
            <a:endParaRPr lang="zh-TW" altLang="en-US"/>
          </a:p>
        </p:txBody>
      </p:sp>
    </p:spTree>
    <p:extLst>
      <p:ext uri="{BB962C8B-B14F-4D97-AF65-F5344CB8AC3E}">
        <p14:creationId xmlns:p14="http://schemas.microsoft.com/office/powerpoint/2010/main" val="417991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6" name="投影片編號版面配置區 5"/>
          <p:cNvSpPr>
            <a:spLocks noGrp="1"/>
          </p:cNvSpPr>
          <p:nvPr>
            <p:ph type="sldNum" sz="quarter" idx="5"/>
          </p:nvPr>
        </p:nvSpPr>
        <p:spPr/>
        <p:txBody>
          <a:bodyPr/>
          <a:lstStyle/>
          <a:p>
            <a:pPr>
              <a:defRPr/>
            </a:pPr>
            <a:fld id="{4B8173A5-A00C-4C18-A416-6CF97FCFF467}" type="slidenum">
              <a:rPr lang="zh-TW" altLang="en-US" smtClean="0"/>
              <a:pPr>
                <a:defRPr/>
              </a:pPr>
              <a:t>12</a:t>
            </a:fld>
            <a:endParaRPr lang="zh-TW" altLang="en-US"/>
          </a:p>
        </p:txBody>
      </p:sp>
    </p:spTree>
    <p:extLst>
      <p:ext uri="{BB962C8B-B14F-4D97-AF65-F5344CB8AC3E}">
        <p14:creationId xmlns:p14="http://schemas.microsoft.com/office/powerpoint/2010/main" val="347541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36</a:t>
            </a:fld>
            <a:endParaRPr lang="zh-TW" altLang="en-US"/>
          </a:p>
        </p:txBody>
      </p:sp>
    </p:spTree>
    <p:extLst>
      <p:ext uri="{BB962C8B-B14F-4D97-AF65-F5344CB8AC3E}">
        <p14:creationId xmlns:p14="http://schemas.microsoft.com/office/powerpoint/2010/main" val="351074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37</a:t>
            </a:fld>
            <a:endParaRPr lang="zh-TW" altLang="en-US"/>
          </a:p>
        </p:txBody>
      </p:sp>
    </p:spTree>
    <p:extLst>
      <p:ext uri="{BB962C8B-B14F-4D97-AF65-F5344CB8AC3E}">
        <p14:creationId xmlns:p14="http://schemas.microsoft.com/office/powerpoint/2010/main" val="27590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38</a:t>
            </a:fld>
            <a:endParaRPr lang="zh-TW" altLang="en-US"/>
          </a:p>
        </p:txBody>
      </p:sp>
    </p:spTree>
    <p:extLst>
      <p:ext uri="{BB962C8B-B14F-4D97-AF65-F5344CB8AC3E}">
        <p14:creationId xmlns:p14="http://schemas.microsoft.com/office/powerpoint/2010/main" val="2759088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a:t>
            </a:r>
            <a:r>
              <a:rPr lang="en-US" altLang="zh-TW" baseline="0" dirty="0"/>
              <a:t> this case, seam carving is better!</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39</a:t>
            </a:fld>
            <a:endParaRPr lang="zh-TW" altLang="en-US"/>
          </a:p>
        </p:txBody>
      </p:sp>
    </p:spTree>
    <p:extLst>
      <p:ext uri="{BB962C8B-B14F-4D97-AF65-F5344CB8AC3E}">
        <p14:creationId xmlns:p14="http://schemas.microsoft.com/office/powerpoint/2010/main" val="263013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41</a:t>
            </a:fld>
            <a:endParaRPr lang="zh-TW" altLang="en-US"/>
          </a:p>
        </p:txBody>
      </p:sp>
    </p:spTree>
    <p:extLst>
      <p:ext uri="{BB962C8B-B14F-4D97-AF65-F5344CB8AC3E}">
        <p14:creationId xmlns:p14="http://schemas.microsoft.com/office/powerpoint/2010/main" val="147821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43</a:t>
            </a:fld>
            <a:endParaRPr lang="zh-TW" altLang="en-US"/>
          </a:p>
        </p:txBody>
      </p:sp>
    </p:spTree>
    <p:extLst>
      <p:ext uri="{BB962C8B-B14F-4D97-AF65-F5344CB8AC3E}">
        <p14:creationId xmlns:p14="http://schemas.microsoft.com/office/powerpoint/2010/main" val="17096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E6F5F16-8F15-4B98-8BF0-DD055F59F649}" type="slidenum">
              <a:rPr lang="zh-TW" altLang="en-US" smtClean="0"/>
              <a:pPr>
                <a:defRPr/>
              </a:pPr>
              <a:t>47</a:t>
            </a:fld>
            <a:endParaRPr lang="zh-TW" altLang="en-US"/>
          </a:p>
        </p:txBody>
      </p:sp>
    </p:spTree>
    <p:extLst>
      <p:ext uri="{BB962C8B-B14F-4D97-AF65-F5344CB8AC3E}">
        <p14:creationId xmlns:p14="http://schemas.microsoft.com/office/powerpoint/2010/main" val="406701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a:t>
            </a:r>
            <a:r>
              <a:rPr lang="en-US" altLang="zh-TW" baseline="0" dirty="0"/>
              <a:t> each warped quad image, we interpolate image.</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49</a:t>
            </a:fld>
            <a:endParaRPr lang="zh-TW" altLang="en-US"/>
          </a:p>
        </p:txBody>
      </p:sp>
    </p:spTree>
    <p:extLst>
      <p:ext uri="{BB962C8B-B14F-4D97-AF65-F5344CB8AC3E}">
        <p14:creationId xmlns:p14="http://schemas.microsoft.com/office/powerpoint/2010/main" val="262599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64515" name="Notes Placeholder 2"/>
          <p:cNvSpPr>
            <a:spLocks noGrp="1"/>
          </p:cNvSpPr>
          <p:nvPr>
            <p:ph type="body" idx="1"/>
          </p:nvPr>
        </p:nvSpPr>
        <p:spPr/>
        <p:txBody>
          <a:bodyPr/>
          <a:lstStyle/>
          <a:p>
            <a:r>
              <a:rPr lang="en-US" altLang="zh-TW" dirty="0"/>
              <a:t>In our research we are interested in visual media retargeting, which deals with adapting media for display on devices which are different from those it was originally intended for. For example, imagine playing an old TV show on a modern HDR display, or watching a wide-screen movie on a mobile phone. By now we have a large spectrum of various display devices that have different contrast, resolution and aspect ratio, and ideally it would be nice to be able to play any media on any device, while fully taking advantage of its capabilities. </a:t>
            </a:r>
          </a:p>
          <a:p>
            <a:endParaRPr lang="en-US" altLang="zh-TW" dirty="0"/>
          </a:p>
          <a:p>
            <a:r>
              <a:rPr lang="en-US" altLang="zh-TW" dirty="0"/>
              <a:t>In this talk, we will concentrate on one aspect of the retargeting problem, namely the aspect ratio. </a:t>
            </a:r>
            <a:r>
              <a:rPr lang="en-US" altLang="zh-TW" b="1" dirty="0"/>
              <a:t>[click]</a:t>
            </a:r>
            <a:r>
              <a:rPr lang="en-US" altLang="zh-TW" dirty="0"/>
              <a:t> As you can see, all these different video output devices have different aspect ratios, and the question is, how to resize a given video to fit a screen with a particular aspect ratio?</a:t>
            </a:r>
          </a:p>
        </p:txBody>
      </p:sp>
      <p:sp>
        <p:nvSpPr>
          <p:cNvPr id="64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4F9B75E-9462-4D2A-B98F-2C45C30775B5}" type="slidenum">
              <a:rPr lang="en-US" altLang="zh-TW" sz="1200"/>
              <a:pPr algn="r" eaLnBrk="1" hangingPunct="1"/>
              <a:t>2</a:t>
            </a:fld>
            <a:endParaRPr lang="en-US" altLang="zh-TW" sz="1200"/>
          </a:p>
        </p:txBody>
      </p:sp>
    </p:spTree>
    <p:extLst>
      <p:ext uri="{BB962C8B-B14F-4D97-AF65-F5344CB8AC3E}">
        <p14:creationId xmlns:p14="http://schemas.microsoft.com/office/powerpoint/2010/main" val="1410709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E6F5F16-8F15-4B98-8BF0-DD055F59F649}" type="slidenum">
              <a:rPr lang="zh-TW" altLang="en-US" smtClean="0"/>
              <a:pPr>
                <a:defRPr/>
              </a:pPr>
              <a:t>53</a:t>
            </a:fld>
            <a:endParaRPr lang="zh-TW" altLang="en-US"/>
          </a:p>
        </p:txBody>
      </p:sp>
    </p:spTree>
    <p:extLst>
      <p:ext uri="{BB962C8B-B14F-4D97-AF65-F5344CB8AC3E}">
        <p14:creationId xmlns:p14="http://schemas.microsoft.com/office/powerpoint/2010/main" val="414843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a:t>When is image resizing needed? </a:t>
            </a:r>
          </a:p>
          <a:p>
            <a:pPr>
              <a:spcBef>
                <a:spcPct val="0"/>
              </a:spcBef>
            </a:pPr>
            <a:r>
              <a:rPr lang="en-US" altLang="zh-TW"/>
              <a:t>As we all know, there are many display devices with different resolutions and aspect ratios in recent years. </a:t>
            </a:r>
          </a:p>
          <a:p>
            <a:pPr>
              <a:spcBef>
                <a:spcPct val="0"/>
              </a:spcBef>
            </a:pPr>
            <a:r>
              <a:rPr lang="en-US" altLang="zh-TW"/>
              <a:t>Examples are cell phone, traditional TV, wide screen TV and so on. </a:t>
            </a:r>
          </a:p>
          <a:p>
            <a:pPr>
              <a:spcBef>
                <a:spcPct val="0"/>
              </a:spcBef>
            </a:pPr>
            <a:r>
              <a:rPr lang="en-US" altLang="zh-TW"/>
              <a:t>To fully utilize the target screen resolution, the image needs to be resized to fit the resolution of display media.</a:t>
            </a:r>
          </a:p>
          <a:p>
            <a:pPr>
              <a:spcBef>
                <a:spcPct val="0"/>
              </a:spcBef>
            </a:pPr>
            <a:r>
              <a:rPr lang="en-US" altLang="zh-TW"/>
              <a:t>The basic idea is to preserve aspect ratio of salient content and distort the non-important regions.</a:t>
            </a:r>
          </a:p>
          <a:p>
            <a:pPr>
              <a:spcBef>
                <a:spcPct val="0"/>
              </a:spcBef>
            </a:pPr>
            <a:endParaRPr lang="en-US" altLang="zh-TW"/>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5CB634CD-0D0F-4CB8-88EA-9A321F5E7E87}" type="slidenum">
              <a:rPr lang="zh-TW" altLang="en-US"/>
              <a:pPr/>
              <a:t>3</a:t>
            </a:fld>
            <a:endParaRPr lang="zh-TW" altLang="en-US"/>
          </a:p>
        </p:txBody>
      </p:sp>
    </p:spTree>
    <p:extLst>
      <p:ext uri="{BB962C8B-B14F-4D97-AF65-F5344CB8AC3E}">
        <p14:creationId xmlns:p14="http://schemas.microsoft.com/office/powerpoint/2010/main" val="182619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p:txBody>
          <a:bodyPr/>
          <a:lstStyle/>
          <a:p>
            <a:r>
              <a:rPr lang="en-US" altLang="zh-TW"/>
              <a:t>This sounds like a simple enough question, and video resizing has been done for years of course, mostly using these three simple techniques. Imagine we wish to display this video on a narrow screen. For the rest of the talk I will explain everything for squeezing videos horizontally, but the opposite, widening operation is essentially the same, just think of it as squeezing vertically. </a:t>
            </a:r>
          </a:p>
          <a:p>
            <a:endParaRPr lang="en-US" altLang="zh-TW"/>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1D17A75-1715-4F71-969C-5743F20819C3}" type="slidenum">
              <a:rPr lang="en-US" altLang="zh-TW" sz="1200"/>
              <a:pPr algn="r" eaLnBrk="1" hangingPunct="1"/>
              <a:t>4</a:t>
            </a:fld>
            <a:endParaRPr lang="en-US" altLang="zh-TW" sz="1200"/>
          </a:p>
        </p:txBody>
      </p:sp>
    </p:spTree>
    <p:extLst>
      <p:ext uri="{BB962C8B-B14F-4D97-AF65-F5344CB8AC3E}">
        <p14:creationId xmlns:p14="http://schemas.microsoft.com/office/powerpoint/2010/main" val="25661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p:txBody>
          <a:bodyPr/>
          <a:lstStyle/>
          <a:p>
            <a:r>
              <a:rPr lang="en-US" altLang="zh-TW"/>
              <a:t>So, to squeeze this video, we can apply simple linear scaling [click] – but then the entire content is distorted.</a:t>
            </a:r>
          </a:p>
        </p:txBody>
      </p:sp>
      <p:sp>
        <p:nvSpPr>
          <p:cNvPr id="69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4CA9B8B4-61B2-49ED-A2A7-99053ACFD1BB}" type="slidenum">
              <a:rPr lang="en-US" altLang="zh-TW" sz="1200"/>
              <a:pPr algn="r" eaLnBrk="1" hangingPunct="1"/>
              <a:t>5</a:t>
            </a:fld>
            <a:endParaRPr lang="en-US" altLang="zh-TW" sz="1200"/>
          </a:p>
        </p:txBody>
      </p:sp>
    </p:spTree>
    <p:extLst>
      <p:ext uri="{BB962C8B-B14F-4D97-AF65-F5344CB8AC3E}">
        <p14:creationId xmlns:p14="http://schemas.microsoft.com/office/powerpoint/2010/main" val="309278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r>
              <a:rPr lang="en-US" altLang="zh-TW"/>
              <a:t>Another option is letterboxing, where we do not distort anything [click], but then we must add these black stripes on the sides of the image, and everything gets smaller. And we don’t take advantage of the whole screen.</a:t>
            </a:r>
          </a:p>
        </p:txBody>
      </p:sp>
      <p:sp>
        <p:nvSpPr>
          <p:cNvPr id="716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3146C86-585F-45B7-9825-5276D510F9A9}" type="slidenum">
              <a:rPr lang="en-US" altLang="zh-TW" sz="1200"/>
              <a:pPr algn="r" eaLnBrk="1" hangingPunct="1"/>
              <a:t>6</a:t>
            </a:fld>
            <a:endParaRPr lang="en-US" altLang="zh-TW" sz="1200"/>
          </a:p>
        </p:txBody>
      </p:sp>
    </p:spTree>
    <p:extLst>
      <p:ext uri="{BB962C8B-B14F-4D97-AF65-F5344CB8AC3E}">
        <p14:creationId xmlns:p14="http://schemas.microsoft.com/office/powerpoint/2010/main" val="394885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p:txBody>
          <a:bodyPr/>
          <a:lstStyle/>
          <a:p>
            <a:r>
              <a:rPr lang="en-US" altLang="zh-TW"/>
              <a:t>Finally, cropping is a very common solution. [click] Cropping does not distort any shapes, but it can potentially remove important parts of the image or video if they are close to the boundaries.</a:t>
            </a:r>
          </a:p>
        </p:txBody>
      </p:sp>
      <p:sp>
        <p:nvSpPr>
          <p:cNvPr id="73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F46BD7-5946-425E-A6FC-9452A1C0D452}" type="slidenum">
              <a:rPr lang="en-US" altLang="zh-TW" sz="1200"/>
              <a:pPr algn="r" eaLnBrk="1" hangingPunct="1"/>
              <a:t>7</a:t>
            </a:fld>
            <a:endParaRPr lang="en-US" altLang="zh-TW" sz="1200"/>
          </a:p>
        </p:txBody>
      </p:sp>
    </p:spTree>
    <p:extLst>
      <p:ext uri="{BB962C8B-B14F-4D97-AF65-F5344CB8AC3E}">
        <p14:creationId xmlns:p14="http://schemas.microsoft.com/office/powerpoint/2010/main" val="171480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827" name="Notes Placeholder 2"/>
          <p:cNvSpPr>
            <a:spLocks noGrp="1"/>
          </p:cNvSpPr>
          <p:nvPr>
            <p:ph type="body" idx="1"/>
          </p:nvPr>
        </p:nvSpPr>
        <p:spPr/>
        <p:txBody>
          <a:bodyPr lIns="89026" tIns="44513" rIns="89026" bIns="44513"/>
          <a:lstStyle/>
          <a:p>
            <a:pPr defTabSz="914400">
              <a:spcBef>
                <a:spcPct val="0"/>
              </a:spcBef>
            </a:pPr>
            <a:r>
              <a:rPr lang="en-US" altLang="zh-TW" dirty="0"/>
              <a:t>These methods use different techniques for defining saliency, and different operators to take it into account</a:t>
            </a:r>
          </a:p>
          <a:p>
            <a:pPr defTabSz="914400">
              <a:spcBef>
                <a:spcPct val="0"/>
              </a:spcBef>
            </a:pPr>
            <a:r>
              <a:rPr lang="en-US" altLang="zh-TW" dirty="0"/>
              <a:t>In</a:t>
            </a:r>
            <a:r>
              <a:rPr lang="en-US" altLang="zh-TW" baseline="0" dirty="0"/>
              <a:t> this talk, we will introduce seam carving and optimized </a:t>
            </a:r>
            <a:r>
              <a:rPr lang="en-US" altLang="zh-TW" baseline="0" dirty="0" err="1"/>
              <a:t>scale&amp;stretch</a:t>
            </a:r>
            <a:r>
              <a:rPr lang="en-US" altLang="zh-TW" baseline="0" dirty="0"/>
              <a:t> method.</a:t>
            </a:r>
          </a:p>
          <a:p>
            <a:pPr defTabSz="914400">
              <a:spcBef>
                <a:spcPct val="0"/>
              </a:spcBef>
            </a:pPr>
            <a:r>
              <a:rPr lang="en-US" altLang="zh-TW" baseline="0" dirty="0"/>
              <a:t>Also, mention its extension to video and other applications.</a:t>
            </a:r>
            <a:endParaRPr lang="en-US" altLang="zh-TW" dirty="0"/>
          </a:p>
        </p:txBody>
      </p:sp>
      <p:sp>
        <p:nvSpPr>
          <p:cNvPr id="778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26" tIns="44513" rIns="89026" bIns="44513" anchor="b"/>
          <a:lstStyle>
            <a:lvl1pPr defTabSz="890588" eaLnBrk="0" hangingPunct="0">
              <a:defRPr sz="2400">
                <a:solidFill>
                  <a:schemeClr val="tx1"/>
                </a:solidFill>
                <a:latin typeface="Arial" panose="020B0604020202020204" pitchFamily="34" charset="0"/>
                <a:ea typeface="MS PGothic" panose="020B0600070205080204" pitchFamily="34" charset="-128"/>
              </a:defRPr>
            </a:lvl1pPr>
            <a:lvl2pPr marL="723900" indent="-277813" defTabSz="890588" eaLnBrk="0" hangingPunct="0">
              <a:defRPr sz="2400">
                <a:solidFill>
                  <a:schemeClr val="tx1"/>
                </a:solidFill>
                <a:latin typeface="Arial" panose="020B0604020202020204" pitchFamily="34" charset="0"/>
                <a:ea typeface="MS PGothic" panose="020B0600070205080204" pitchFamily="34" charset="-128"/>
              </a:defRPr>
            </a:lvl2pPr>
            <a:lvl3pPr marL="1112838" indent="-222250" defTabSz="890588" eaLnBrk="0" hangingPunct="0">
              <a:defRPr sz="2400">
                <a:solidFill>
                  <a:schemeClr val="tx1"/>
                </a:solidFill>
                <a:latin typeface="Arial" panose="020B0604020202020204" pitchFamily="34" charset="0"/>
                <a:ea typeface="MS PGothic" panose="020B0600070205080204" pitchFamily="34" charset="-128"/>
              </a:defRPr>
            </a:lvl3pPr>
            <a:lvl4pPr marL="1557338" indent="-222250" defTabSz="890588" eaLnBrk="0" hangingPunct="0">
              <a:defRPr sz="2400">
                <a:solidFill>
                  <a:schemeClr val="tx1"/>
                </a:solidFill>
                <a:latin typeface="Arial" panose="020B0604020202020204" pitchFamily="34" charset="0"/>
                <a:ea typeface="MS PGothic" panose="020B0600070205080204" pitchFamily="34" charset="-128"/>
              </a:defRPr>
            </a:lvl4pPr>
            <a:lvl5pPr marL="2003425" indent="-222250" defTabSz="890588" eaLnBrk="0" hangingPunct="0">
              <a:defRPr sz="2400">
                <a:solidFill>
                  <a:schemeClr val="tx1"/>
                </a:solidFill>
                <a:latin typeface="Arial" panose="020B0604020202020204" pitchFamily="34" charset="0"/>
                <a:ea typeface="MS PGothic" panose="020B0600070205080204" pitchFamily="34" charset="-128"/>
              </a:defRPr>
            </a:lvl5pPr>
            <a:lvl6pPr marL="24606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178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50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322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7258406-B07C-4B35-A8F0-28E8D99267EB}" type="slidenum">
              <a:rPr lang="zh-TW" altLang="en-US" sz="1200">
                <a:ea typeface="新細明體" panose="02020500000000000000" pitchFamily="18" charset="-120"/>
                <a:cs typeface="Arial" panose="020B0604020202020204" pitchFamily="34" charset="0"/>
              </a:rPr>
              <a:pPr algn="r" eaLnBrk="1" hangingPunct="1"/>
              <a:t>8</a:t>
            </a:fld>
            <a:endParaRPr lang="en-US" altLang="zh-TW" sz="120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8687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Seam carving.</a:t>
            </a:r>
            <a:r>
              <a:rPr lang="en-US" altLang="zh-TW" baseline="0" dirty="0"/>
              <a:t> (1) compute an importance map such as gradient at each pixel and its value is ranged between (0,1). Continuous pixels along continuous lines with low energy</a:t>
            </a:r>
          </a:p>
          <a:p>
            <a:endParaRPr lang="en-US" altLang="zh-TW" baseline="0" dirty="0"/>
          </a:p>
          <a:p>
            <a:r>
              <a:rPr lang="en-US" altLang="zh-TW" baseline="0" dirty="0"/>
              <a:t>(2) Remove a 1D seam (continuous pixels along a seam line by line)</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9</a:t>
            </a:fld>
            <a:endParaRPr lang="zh-TW" altLang="en-US"/>
          </a:p>
        </p:txBody>
      </p:sp>
    </p:spTree>
    <p:extLst>
      <p:ext uri="{BB962C8B-B14F-4D97-AF65-F5344CB8AC3E}">
        <p14:creationId xmlns:p14="http://schemas.microsoft.com/office/powerpoint/2010/main" val="36586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矩形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矩形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矩形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標題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zh-TW" altLang="en-US"/>
              <a:t>按一下以編輯母片標題樣式</a:t>
            </a:r>
            <a:endParaRPr lang="en-US"/>
          </a:p>
        </p:txBody>
      </p:sp>
      <p:sp>
        <p:nvSpPr>
          <p:cNvPr id="9" name="副標題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10" name="日期版面配置區 27"/>
          <p:cNvSpPr>
            <a:spLocks noGrp="1"/>
          </p:cNvSpPr>
          <p:nvPr>
            <p:ph type="dt" sz="half" idx="10"/>
          </p:nvPr>
        </p:nvSpPr>
        <p:spPr>
          <a:xfrm>
            <a:off x="6400800" y="6354763"/>
            <a:ext cx="2286000" cy="366712"/>
          </a:xfrm>
        </p:spPr>
        <p:txBody>
          <a:bodyPr/>
          <a:lstStyle>
            <a:lvl1pPr>
              <a:defRPr sz="1400"/>
            </a:lvl1pPr>
          </a:lstStyle>
          <a:p>
            <a:pPr>
              <a:defRPr/>
            </a:pPr>
            <a:fld id="{1A19925D-7823-469C-8A89-FE0EDAE4FA2C}" type="datetime1">
              <a:rPr lang="zh-TW" altLang="en-US"/>
              <a:pPr>
                <a:defRPr/>
              </a:pPr>
              <a:t>2024/9/29</a:t>
            </a:fld>
            <a:endParaRPr lang="zh-TW" altLang="en-US"/>
          </a:p>
        </p:txBody>
      </p:sp>
      <p:sp>
        <p:nvSpPr>
          <p:cNvPr id="11" name="頁尾版面配置區 16"/>
          <p:cNvSpPr>
            <a:spLocks noGrp="1"/>
          </p:cNvSpPr>
          <p:nvPr>
            <p:ph type="ftr" sz="quarter" idx="11"/>
          </p:nvPr>
        </p:nvSpPr>
        <p:spPr>
          <a:xfrm>
            <a:off x="2898775" y="6354763"/>
            <a:ext cx="3475038" cy="366712"/>
          </a:xfrm>
        </p:spPr>
        <p:txBody>
          <a:bodyPr/>
          <a:lstStyle>
            <a:lvl1pPr>
              <a:defRPr/>
            </a:lvl1pPr>
          </a:lstStyle>
          <a:p>
            <a:pPr>
              <a:defRPr/>
            </a:pPr>
            <a:endParaRPr lang="zh-TW" altLang="en-US"/>
          </a:p>
        </p:txBody>
      </p:sp>
      <p:sp>
        <p:nvSpPr>
          <p:cNvPr id="12" name="投影片編號版面配置區 28"/>
          <p:cNvSpPr>
            <a:spLocks noGrp="1"/>
          </p:cNvSpPr>
          <p:nvPr>
            <p:ph type="sldNum" sz="quarter" idx="12"/>
          </p:nvPr>
        </p:nvSpPr>
        <p:spPr>
          <a:xfrm>
            <a:off x="1216025" y="6354763"/>
            <a:ext cx="1219200" cy="366712"/>
          </a:xfrm>
        </p:spPr>
        <p:txBody>
          <a:bodyPr/>
          <a:lstStyle>
            <a:lvl1pPr>
              <a:defRPr/>
            </a:lvl1pPr>
          </a:lstStyle>
          <a:p>
            <a:pPr>
              <a:defRPr/>
            </a:pPr>
            <a:fld id="{3EB417E9-961A-4435-BBE2-79AD14499111}" type="slidenum">
              <a:rPr lang="zh-TW" altLang="en-US"/>
              <a:pPr>
                <a:defRPr/>
              </a:pPr>
              <a:t>‹#›</a:t>
            </a:fld>
            <a:endParaRPr lang="zh-TW" altLang="en-US"/>
          </a:p>
        </p:txBody>
      </p:sp>
    </p:spTree>
    <p:extLst>
      <p:ext uri="{BB962C8B-B14F-4D97-AF65-F5344CB8AC3E}">
        <p14:creationId xmlns:p14="http://schemas.microsoft.com/office/powerpoint/2010/main" val="138041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9256D771-7794-45BD-8EA8-2083A5914883}" type="datetime1">
              <a:rPr lang="zh-TW" altLang="en-US"/>
              <a:pPr>
                <a:defRPr/>
              </a:pPr>
              <a:t>2024/9/29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B0EEC1D-1A74-4E17-8403-906E99C78E21}" type="slidenum">
              <a:rPr lang="zh-TW" altLang="en-US"/>
              <a:pPr>
                <a:defRPr/>
              </a:pPr>
              <a:t>‹#›</a:t>
            </a:fld>
            <a:endParaRPr lang="zh-TW" altLang="en-US"/>
          </a:p>
        </p:txBody>
      </p:sp>
    </p:spTree>
    <p:extLst>
      <p:ext uri="{BB962C8B-B14F-4D97-AF65-F5344CB8AC3E}">
        <p14:creationId xmlns:p14="http://schemas.microsoft.com/office/powerpoint/2010/main" val="402859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直線接點 12"/>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3"/>
          <p:cNvSpPr>
            <a:spLocks noGrp="1"/>
          </p:cNvSpPr>
          <p:nvPr>
            <p:ph type="dt" sz="half" idx="10"/>
          </p:nvPr>
        </p:nvSpPr>
        <p:spPr/>
        <p:txBody>
          <a:bodyPr/>
          <a:lstStyle>
            <a:lvl1pPr>
              <a:defRPr/>
            </a:lvl1pPr>
          </a:lstStyle>
          <a:p>
            <a:pPr>
              <a:defRPr/>
            </a:pPr>
            <a:fld id="{51B24A85-3F23-4A60-A759-8CF13ED50BEA}" type="datetime1">
              <a:rPr lang="zh-TW" altLang="en-US"/>
              <a:pPr>
                <a:defRPr/>
              </a:pPr>
              <a:t>2024/9/29</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292D9304-0E08-40F5-88EA-99C6E5DBC83D}" type="slidenum">
              <a:rPr lang="zh-TW" altLang="en-US"/>
              <a:pPr>
                <a:defRPr/>
              </a:pPr>
              <a:t>‹#›</a:t>
            </a:fld>
            <a:endParaRPr lang="zh-TW" altLang="en-US"/>
          </a:p>
        </p:txBody>
      </p:sp>
    </p:spTree>
    <p:extLst>
      <p:ext uri="{BB962C8B-B14F-4D97-AF65-F5344CB8AC3E}">
        <p14:creationId xmlns:p14="http://schemas.microsoft.com/office/powerpoint/2010/main" val="219351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219200"/>
            <a:ext cx="8229600"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5C8B4B9F-01A6-499A-BE36-3FD945B559A1}" type="datetime1">
              <a:rPr lang="zh-TW" altLang="en-US"/>
              <a:pPr>
                <a:defRPr/>
              </a:pPr>
              <a:t>2024/9/29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86032F69-4777-472F-91D8-8C09B6C71A75}" type="slidenum">
              <a:rPr lang="zh-TW" altLang="en-US"/>
              <a:pPr>
                <a:defRPr/>
              </a:pPr>
              <a:t>‹#›</a:t>
            </a:fld>
            <a:endParaRPr lang="zh-TW" altLang="en-US"/>
          </a:p>
        </p:txBody>
      </p:sp>
    </p:spTree>
    <p:extLst>
      <p:ext uri="{BB962C8B-B14F-4D97-AF65-F5344CB8AC3E}">
        <p14:creationId xmlns:p14="http://schemas.microsoft.com/office/powerpoint/2010/main" val="31180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1219200" y="2971800"/>
            <a:ext cx="6858000" cy="1066800"/>
          </a:xfrm>
        </p:spPr>
        <p:txBody>
          <a:bodyPr anchor="t"/>
          <a:lstStyle>
            <a:lvl1pPr algn="r">
              <a:buNone/>
              <a:defRPr sz="3200" b="0" cap="none"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6" name="日期版面配置區 3"/>
          <p:cNvSpPr>
            <a:spLocks noGrp="1"/>
          </p:cNvSpPr>
          <p:nvPr>
            <p:ph type="dt" sz="half" idx="10"/>
          </p:nvPr>
        </p:nvSpPr>
        <p:spPr>
          <a:xfrm>
            <a:off x="6400800" y="6354763"/>
            <a:ext cx="2286000" cy="366712"/>
          </a:xfrm>
        </p:spPr>
        <p:txBody>
          <a:bodyPr/>
          <a:lstStyle>
            <a:lvl1pPr>
              <a:defRPr/>
            </a:lvl1pPr>
          </a:lstStyle>
          <a:p>
            <a:pPr>
              <a:defRPr/>
            </a:pPr>
            <a:fld id="{ADD86DDB-D513-4BB3-A35A-8064AAE155AE}" type="datetime1">
              <a:rPr lang="zh-TW" altLang="en-US"/>
              <a:pPr>
                <a:defRPr/>
              </a:pPr>
              <a:t>2024/9/29</a:t>
            </a:fld>
            <a:endParaRPr lang="zh-TW" altLang="en-US"/>
          </a:p>
        </p:txBody>
      </p:sp>
      <p:sp>
        <p:nvSpPr>
          <p:cNvPr id="7" name="頁尾版面配置區 4"/>
          <p:cNvSpPr>
            <a:spLocks noGrp="1"/>
          </p:cNvSpPr>
          <p:nvPr>
            <p:ph type="ftr" sz="quarter" idx="11"/>
          </p:nvPr>
        </p:nvSpPr>
        <p:spPr>
          <a:xfrm>
            <a:off x="2898775" y="6354763"/>
            <a:ext cx="3475038" cy="366712"/>
          </a:xfrm>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a:xfrm>
            <a:off x="1069975" y="6354763"/>
            <a:ext cx="1520825" cy="366712"/>
          </a:xfrm>
        </p:spPr>
        <p:txBody>
          <a:bodyPr/>
          <a:lstStyle>
            <a:lvl1pPr>
              <a:defRPr/>
            </a:lvl1pPr>
          </a:lstStyle>
          <a:p>
            <a:pPr>
              <a:defRPr/>
            </a:pPr>
            <a:fld id="{2482A161-558A-47A3-9906-F94353A49D12}" type="slidenum">
              <a:rPr lang="zh-TW" altLang="en-US"/>
              <a:pPr>
                <a:defRPr/>
              </a:pPr>
              <a:t>‹#›</a:t>
            </a:fld>
            <a:endParaRPr lang="zh-TW" altLang="en-US"/>
          </a:p>
        </p:txBody>
      </p:sp>
    </p:spTree>
    <p:extLst>
      <p:ext uri="{BB962C8B-B14F-4D97-AF65-F5344CB8AC3E}">
        <p14:creationId xmlns:p14="http://schemas.microsoft.com/office/powerpoint/2010/main" val="7679759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219200"/>
            <a:ext cx="4041648"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632198" y="1216152"/>
            <a:ext cx="4041648"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E6E8B2FB-CCFB-4C76-A1F5-23C014CC35F6}" type="datetime1">
              <a:rPr lang="zh-TW" altLang="en-US"/>
              <a:pPr>
                <a:defRPr/>
              </a:pPr>
              <a:t>2024/9/29</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DB305AE7-A438-4EF8-9828-778AAB402CC0}" type="slidenum">
              <a:rPr lang="zh-TW" altLang="en-US"/>
              <a:pPr>
                <a:defRPr/>
              </a:pPr>
              <a:t>‹#›</a:t>
            </a:fld>
            <a:endParaRPr lang="zh-TW" altLang="en-US"/>
          </a:p>
        </p:txBody>
      </p:sp>
    </p:spTree>
    <p:extLst>
      <p:ext uri="{BB962C8B-B14F-4D97-AF65-F5344CB8AC3E}">
        <p14:creationId xmlns:p14="http://schemas.microsoft.com/office/powerpoint/2010/main" val="59376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nchor="ct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4" name="文字版面配置區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11" name="內容版面配置區 10"/>
          <p:cNvSpPr>
            <a:spLocks noGrp="1"/>
          </p:cNvSpPr>
          <p:nvPr>
            <p:ph sz="quarter" idx="2"/>
          </p:nvPr>
        </p:nvSpPr>
        <p:spPr>
          <a:xfrm>
            <a:off x="457200" y="2133600"/>
            <a:ext cx="4038600" cy="4038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648200" y="2133600"/>
            <a:ext cx="4038600" cy="4038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13"/>
          <p:cNvSpPr>
            <a:spLocks noGrp="1"/>
          </p:cNvSpPr>
          <p:nvPr>
            <p:ph type="dt" sz="half" idx="10"/>
          </p:nvPr>
        </p:nvSpPr>
        <p:spPr/>
        <p:txBody>
          <a:bodyPr/>
          <a:lstStyle>
            <a:lvl1pPr>
              <a:defRPr/>
            </a:lvl1pPr>
          </a:lstStyle>
          <a:p>
            <a:pPr>
              <a:defRPr/>
            </a:pPr>
            <a:fld id="{5A4D4554-E784-46E2-8B28-53F3B8DCC72A}" type="datetime1">
              <a:rPr lang="zh-TW" altLang="en-US"/>
              <a:pPr>
                <a:defRPr/>
              </a:pPr>
              <a:t>2024/9/29</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B26896A8-0B7A-4174-87A5-C65140071707}" type="slidenum">
              <a:rPr lang="zh-TW" altLang="en-US"/>
              <a:pPr>
                <a:defRPr/>
              </a:pPr>
              <a:t>‹#›</a:t>
            </a:fld>
            <a:endParaRPr lang="zh-TW" altLang="en-US"/>
          </a:p>
        </p:txBody>
      </p:sp>
    </p:spTree>
    <p:extLst>
      <p:ext uri="{BB962C8B-B14F-4D97-AF65-F5344CB8AC3E}">
        <p14:creationId xmlns:p14="http://schemas.microsoft.com/office/powerpoint/2010/main" val="199731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457200" y="228600"/>
            <a:ext cx="8229600" cy="914400"/>
          </a:xfrm>
        </p:spPr>
        <p:txBody>
          <a:bodyPr/>
          <a:lstStyle/>
          <a:p>
            <a:r>
              <a:rPr lang="zh-TW" altLang="en-US"/>
              <a:t>按一下以編輯母片標題樣式</a:t>
            </a:r>
            <a:endParaRPr lang="en-US"/>
          </a:p>
        </p:txBody>
      </p:sp>
      <p:sp>
        <p:nvSpPr>
          <p:cNvPr id="4" name="日期版面配置區 2"/>
          <p:cNvSpPr>
            <a:spLocks noGrp="1"/>
          </p:cNvSpPr>
          <p:nvPr>
            <p:ph type="dt" sz="half" idx="10"/>
          </p:nvPr>
        </p:nvSpPr>
        <p:spPr/>
        <p:txBody>
          <a:bodyPr/>
          <a:lstStyle>
            <a:lvl1pPr>
              <a:defRPr/>
            </a:lvl1pPr>
          </a:lstStyle>
          <a:p>
            <a:pPr>
              <a:defRPr/>
            </a:pPr>
            <a:fld id="{F29BA6CE-32BD-4B52-BDA0-EFEB2B3A0C1A}" type="datetime1">
              <a:rPr lang="zh-TW" altLang="en-US"/>
              <a:pPr>
                <a:defRPr/>
              </a:pPr>
              <a:t>2024/9/29</a:t>
            </a:fld>
            <a:endParaRPr lang="zh-TW" altLang="en-US"/>
          </a:p>
        </p:txBody>
      </p:sp>
      <p:sp>
        <p:nvSpPr>
          <p:cNvPr id="5" name="頁尾版面配置區 3"/>
          <p:cNvSpPr>
            <a:spLocks noGrp="1"/>
          </p:cNvSpPr>
          <p:nvPr>
            <p:ph type="ftr" sz="quarter" idx="11"/>
          </p:nvPr>
        </p:nvSpPr>
        <p:spPr/>
        <p:txBody>
          <a:bodyPr/>
          <a:lstStyle>
            <a:lvl1pPr>
              <a:defRPr/>
            </a:lvl1pPr>
          </a:lstStyle>
          <a:p>
            <a:pPr>
              <a:defRPr/>
            </a:pPr>
            <a:endParaRPr lang="zh-TW" altLang="en-US"/>
          </a:p>
        </p:txBody>
      </p:sp>
      <p:sp>
        <p:nvSpPr>
          <p:cNvPr id="6" name="投影片編號版面配置區 4"/>
          <p:cNvSpPr>
            <a:spLocks noGrp="1"/>
          </p:cNvSpPr>
          <p:nvPr>
            <p:ph type="sldNum" sz="quarter" idx="12"/>
          </p:nvPr>
        </p:nvSpPr>
        <p:spPr/>
        <p:txBody>
          <a:bodyPr/>
          <a:lstStyle>
            <a:lvl1pPr>
              <a:defRPr/>
            </a:lvl1pPr>
          </a:lstStyle>
          <a:p>
            <a:pPr>
              <a:defRPr/>
            </a:pPr>
            <a:fld id="{535306C8-B17D-4DC3-8001-6F6AB88CB69D}" type="slidenum">
              <a:rPr lang="zh-TW" altLang="en-US"/>
              <a:pPr>
                <a:defRPr/>
              </a:pPr>
              <a:t>‹#›</a:t>
            </a:fld>
            <a:endParaRPr lang="zh-TW" altLang="en-US"/>
          </a:p>
        </p:txBody>
      </p:sp>
    </p:spTree>
    <p:extLst>
      <p:ext uri="{BB962C8B-B14F-4D97-AF65-F5344CB8AC3E}">
        <p14:creationId xmlns:p14="http://schemas.microsoft.com/office/powerpoint/2010/main" val="243582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4" name="日期版面配置區 1"/>
          <p:cNvSpPr>
            <a:spLocks noGrp="1"/>
          </p:cNvSpPr>
          <p:nvPr>
            <p:ph type="dt" sz="half" idx="10"/>
          </p:nvPr>
        </p:nvSpPr>
        <p:spPr/>
        <p:txBody>
          <a:bodyPr/>
          <a:lstStyle>
            <a:lvl1pPr>
              <a:defRPr/>
            </a:lvl1pPr>
          </a:lstStyle>
          <a:p>
            <a:pPr>
              <a:defRPr/>
            </a:pPr>
            <a:fld id="{CFF0C5D7-A298-4D4A-AB2D-E3BAD1456054}" type="datetime1">
              <a:rPr lang="zh-TW" altLang="en-US"/>
              <a:pPr>
                <a:defRPr/>
              </a:pPr>
              <a:t>2024/9/29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3"/>
          <p:cNvSpPr>
            <a:spLocks noGrp="1"/>
          </p:cNvSpPr>
          <p:nvPr>
            <p:ph type="sldNum" sz="quarter" idx="12"/>
          </p:nvPr>
        </p:nvSpPr>
        <p:spPr/>
        <p:txBody>
          <a:bodyPr/>
          <a:lstStyle>
            <a:lvl1pPr>
              <a:defRPr/>
            </a:lvl1pPr>
          </a:lstStyle>
          <a:p>
            <a:pPr>
              <a:defRPr/>
            </a:pPr>
            <a:fld id="{FEF3B5BE-920E-4F74-A186-9C76B4C01008}" type="slidenum">
              <a:rPr lang="zh-TW" altLang="en-US"/>
              <a:pPr>
                <a:defRPr/>
              </a:pPr>
              <a:t>‹#›</a:t>
            </a:fld>
            <a:endParaRPr lang="zh-TW" altLang="en-US"/>
          </a:p>
        </p:txBody>
      </p:sp>
    </p:spTree>
    <p:extLst>
      <p:ext uri="{BB962C8B-B14F-4D97-AF65-F5344CB8AC3E}">
        <p14:creationId xmlns:p14="http://schemas.microsoft.com/office/powerpoint/2010/main" val="88110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直線接點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TW" altLang="en-US"/>
              <a:t>按一下以編輯母片標題樣式</a:t>
            </a:r>
            <a:endParaRPr lang="en-US"/>
          </a:p>
        </p:txBody>
      </p:sp>
      <p:sp>
        <p:nvSpPr>
          <p:cNvPr id="3" name="文字版面配置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2" name="內容版面配置區 11"/>
          <p:cNvSpPr>
            <a:spLocks noGrp="1"/>
          </p:cNvSpPr>
          <p:nvPr>
            <p:ph sz="quarter" idx="1"/>
          </p:nvPr>
        </p:nvSpPr>
        <p:spPr>
          <a:xfrm>
            <a:off x="304800" y="304800"/>
            <a:ext cx="5715000" cy="5715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8" name="日期版面配置區 4"/>
          <p:cNvSpPr>
            <a:spLocks noGrp="1"/>
          </p:cNvSpPr>
          <p:nvPr>
            <p:ph type="dt" sz="half" idx="10"/>
          </p:nvPr>
        </p:nvSpPr>
        <p:spPr/>
        <p:txBody>
          <a:bodyPr/>
          <a:lstStyle>
            <a:lvl1pPr>
              <a:defRPr/>
            </a:lvl1pPr>
          </a:lstStyle>
          <a:p>
            <a:pPr>
              <a:defRPr/>
            </a:pPr>
            <a:fld id="{8B23532D-A909-4098-A84F-8DAFF0FCA2CA}" type="datetime1">
              <a:rPr lang="zh-TW" altLang="en-US"/>
              <a:pPr>
                <a:defRPr/>
              </a:pPr>
              <a:t>2024/9/29</a:t>
            </a:fld>
            <a:endParaRPr lang="zh-TW" altLang="en-US"/>
          </a:p>
        </p:txBody>
      </p:sp>
      <p:sp>
        <p:nvSpPr>
          <p:cNvPr id="9" name="頁尾版面配置區 5"/>
          <p:cNvSpPr>
            <a:spLocks noGrp="1"/>
          </p:cNvSpPr>
          <p:nvPr>
            <p:ph type="ftr" sz="quarter" idx="11"/>
          </p:nvPr>
        </p:nvSpPr>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p:txBody>
          <a:bodyPr/>
          <a:lstStyle>
            <a:lvl1pPr>
              <a:defRPr/>
            </a:lvl1pPr>
          </a:lstStyle>
          <a:p>
            <a:pPr>
              <a:defRPr/>
            </a:pPr>
            <a:fld id="{8AC5F6C3-B57D-43CD-ADE3-9C20E05E4C26}" type="slidenum">
              <a:rPr lang="zh-TW" altLang="en-US"/>
              <a:pPr>
                <a:defRPr/>
              </a:pPr>
              <a:t>‹#›</a:t>
            </a:fld>
            <a:endParaRPr lang="zh-TW" altLang="en-US"/>
          </a:p>
        </p:txBody>
      </p:sp>
    </p:spTree>
    <p:extLst>
      <p:ext uri="{BB962C8B-B14F-4D97-AF65-F5344CB8AC3E}">
        <p14:creationId xmlns:p14="http://schemas.microsoft.com/office/powerpoint/2010/main" val="44719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1">
        <a:schemeClr val="bg2"/>
      </p:bgRef>
    </p:bg>
    <p:spTree>
      <p:nvGrpSpPr>
        <p:cNvPr id="1" name=""/>
        <p:cNvGrpSpPr/>
        <p:nvPr/>
      </p:nvGrpSpPr>
      <p:grpSpPr>
        <a:xfrm>
          <a:off x="0" y="0"/>
          <a:ext cx="0" cy="0"/>
          <a:chOff x="0" y="0"/>
          <a:chExt cx="0" cy="0"/>
        </a:xfrm>
      </p:grpSpPr>
      <p:sp>
        <p:nvSpPr>
          <p:cNvPr id="5"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TW" altLang="en-US"/>
              <a:t>按一下以編輯母片標題樣式</a:t>
            </a:r>
            <a:endParaRPr lang="en-US"/>
          </a:p>
        </p:txBody>
      </p:sp>
      <p:sp>
        <p:nvSpPr>
          <p:cNvPr id="3" name="圖片版面配置區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TW" altLang="en-US"/>
              <a:t>按一下以編輯母片文字樣式</a:t>
            </a:r>
          </a:p>
        </p:txBody>
      </p:sp>
      <p:sp>
        <p:nvSpPr>
          <p:cNvPr id="8" name="日期版面配置區 4"/>
          <p:cNvSpPr>
            <a:spLocks noGrp="1"/>
          </p:cNvSpPr>
          <p:nvPr>
            <p:ph type="dt" sz="half" idx="10"/>
          </p:nvPr>
        </p:nvSpPr>
        <p:spPr/>
        <p:txBody>
          <a:bodyPr/>
          <a:lstStyle>
            <a:lvl1pPr>
              <a:defRPr/>
            </a:lvl1pPr>
          </a:lstStyle>
          <a:p>
            <a:pPr>
              <a:defRPr/>
            </a:pPr>
            <a:fld id="{1CC1A9A1-0E60-4298-AE31-A21654D03470}" type="datetime1">
              <a:rPr lang="zh-TW" altLang="en-US"/>
              <a:pPr>
                <a:defRPr/>
              </a:pPr>
              <a:t>2024/9/29</a:t>
            </a:fld>
            <a:endParaRPr lang="zh-TW" altLang="en-US"/>
          </a:p>
        </p:txBody>
      </p:sp>
      <p:sp>
        <p:nvSpPr>
          <p:cNvPr id="9" name="頁尾版面配置區 5"/>
          <p:cNvSpPr>
            <a:spLocks noGrp="1"/>
          </p:cNvSpPr>
          <p:nvPr>
            <p:ph type="ftr" sz="quarter" idx="11"/>
          </p:nvPr>
        </p:nvSpPr>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p:txBody>
          <a:bodyPr/>
          <a:lstStyle>
            <a:lvl1pPr>
              <a:defRPr/>
            </a:lvl1pPr>
          </a:lstStyle>
          <a:p>
            <a:pPr>
              <a:defRPr/>
            </a:pPr>
            <a:fld id="{CCB43658-ACA2-4813-B9D8-B940E356BCC4}" type="slidenum">
              <a:rPr lang="zh-TW" altLang="en-US"/>
              <a:pPr>
                <a:defRPr/>
              </a:pPr>
              <a:t>‹#›</a:t>
            </a:fld>
            <a:endParaRPr lang="zh-TW" altLang="en-US"/>
          </a:p>
        </p:txBody>
      </p:sp>
    </p:spTree>
    <p:extLst>
      <p:ext uri="{BB962C8B-B14F-4D97-AF65-F5344CB8AC3E}">
        <p14:creationId xmlns:p14="http://schemas.microsoft.com/office/powerpoint/2010/main" val="223344499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endParaRPr lang="en-US"/>
          </a:p>
        </p:txBody>
      </p:sp>
      <p:sp>
        <p:nvSpPr>
          <p:cNvPr id="1027" name="文字版面配置區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F0128989-87C4-437F-85F1-25FD166155EC}" type="datetime1">
              <a:rPr lang="zh-TW" altLang="en-US"/>
              <a:pPr>
                <a:defRPr/>
              </a:pPr>
              <a:t>2024/9/29</a:t>
            </a:fld>
            <a:endParaRPr lang="zh-TW" altLang="en-US"/>
          </a:p>
        </p:txBody>
      </p:sp>
      <p:sp>
        <p:nvSpPr>
          <p:cNvPr id="3" name="頁尾版面配置區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zh-TW" altLang="en-US"/>
          </a:p>
        </p:txBody>
      </p:sp>
      <p:sp>
        <p:nvSpPr>
          <p:cNvPr id="23" name="投影片編號版面配置區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843AB13C-575C-4E26-98A1-8A67E8437448}" type="slidenum">
              <a:rPr lang="zh-TW" altLang="en-US"/>
              <a:pPr>
                <a:defRPr/>
              </a:pPr>
              <a:t>‹#›</a:t>
            </a:fld>
            <a:endParaRPr lang="zh-TW" altLang="en-US"/>
          </a:p>
        </p:txBody>
      </p:sp>
      <p:sp>
        <p:nvSpPr>
          <p:cNvPr id="1031" name="直線接點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32" name="直線接點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Tree>
  </p:cSld>
  <p:clrMap bg1="lt1" tx1="dk1" bg2="lt2" tx2="dk2" accent1="accent1" accent2="accent2" accent3="accent3" accent4="accent4" accent5="accent5" accent6="accent6" hlink="hlink" folHlink="folHlink"/>
  <p:sldLayoutIdLst>
    <p:sldLayoutId id="2147483845" r:id="rId1"/>
    <p:sldLayoutId id="2147483841" r:id="rId2"/>
    <p:sldLayoutId id="2147483846" r:id="rId3"/>
    <p:sldLayoutId id="2147483842" r:id="rId4"/>
    <p:sldLayoutId id="2147483843" r:id="rId5"/>
    <p:sldLayoutId id="2147483847" r:id="rId6"/>
    <p:sldLayoutId id="2147483848" r:id="rId7"/>
    <p:sldLayoutId id="2147483849" r:id="rId8"/>
    <p:sldLayoutId id="2147483850" r:id="rId9"/>
    <p:sldLayoutId id="2147483844" r:id="rId10"/>
    <p:sldLayoutId id="2147483851" r:id="rId11"/>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ea typeface="標楷體" pitchFamily="65" charset="-120"/>
        </a:defRPr>
      </a:lvl2pPr>
      <a:lvl3pPr algn="l" rtl="0" eaLnBrk="0" fontAlgn="base" hangingPunct="0">
        <a:spcBef>
          <a:spcPct val="0"/>
        </a:spcBef>
        <a:spcAft>
          <a:spcPct val="0"/>
        </a:spcAft>
        <a:defRPr sz="3200">
          <a:solidFill>
            <a:schemeClr val="tx2"/>
          </a:solidFill>
          <a:latin typeface="Bookman Old Style" pitchFamily="18" charset="0"/>
          <a:ea typeface="標楷體" pitchFamily="65" charset="-120"/>
        </a:defRPr>
      </a:lvl3pPr>
      <a:lvl4pPr algn="l" rtl="0" eaLnBrk="0" fontAlgn="base" hangingPunct="0">
        <a:spcBef>
          <a:spcPct val="0"/>
        </a:spcBef>
        <a:spcAft>
          <a:spcPct val="0"/>
        </a:spcAft>
        <a:defRPr sz="3200">
          <a:solidFill>
            <a:schemeClr val="tx2"/>
          </a:solidFill>
          <a:latin typeface="Bookman Old Style" pitchFamily="18" charset="0"/>
          <a:ea typeface="標楷體" pitchFamily="65" charset="-120"/>
        </a:defRPr>
      </a:lvl4pPr>
      <a:lvl5pPr algn="l" rtl="0" eaLnBrk="0" fontAlgn="base" hangingPunct="0">
        <a:spcBef>
          <a:spcPct val="0"/>
        </a:spcBef>
        <a:spcAft>
          <a:spcPct val="0"/>
        </a:spcAft>
        <a:defRPr sz="3200">
          <a:solidFill>
            <a:schemeClr val="tx2"/>
          </a:solidFill>
          <a:latin typeface="Bookman Old Style" pitchFamily="18" charset="0"/>
          <a:ea typeface="標楷體" pitchFamily="65" charset="-120"/>
        </a:defRPr>
      </a:lvl5pPr>
      <a:lvl6pPr marL="457200" algn="l" rtl="0" fontAlgn="base">
        <a:spcBef>
          <a:spcPct val="0"/>
        </a:spcBef>
        <a:spcAft>
          <a:spcPct val="0"/>
        </a:spcAft>
        <a:defRPr sz="3200">
          <a:solidFill>
            <a:schemeClr val="tx2"/>
          </a:solidFill>
          <a:latin typeface="Bookman Old Style" pitchFamily="18" charset="0"/>
          <a:ea typeface="標楷體" pitchFamily="65" charset="-120"/>
        </a:defRPr>
      </a:lvl6pPr>
      <a:lvl7pPr marL="914400" algn="l" rtl="0" fontAlgn="base">
        <a:spcBef>
          <a:spcPct val="0"/>
        </a:spcBef>
        <a:spcAft>
          <a:spcPct val="0"/>
        </a:spcAft>
        <a:defRPr sz="3200">
          <a:solidFill>
            <a:schemeClr val="tx2"/>
          </a:solidFill>
          <a:latin typeface="Bookman Old Style" pitchFamily="18" charset="0"/>
          <a:ea typeface="標楷體" pitchFamily="65" charset="-120"/>
        </a:defRPr>
      </a:lvl7pPr>
      <a:lvl8pPr marL="1371600" algn="l" rtl="0" fontAlgn="base">
        <a:spcBef>
          <a:spcPct val="0"/>
        </a:spcBef>
        <a:spcAft>
          <a:spcPct val="0"/>
        </a:spcAft>
        <a:defRPr sz="3200">
          <a:solidFill>
            <a:schemeClr val="tx2"/>
          </a:solidFill>
          <a:latin typeface="Bookman Old Style" pitchFamily="18" charset="0"/>
          <a:ea typeface="標楷體" pitchFamily="65" charset="-120"/>
        </a:defRPr>
      </a:lvl8pPr>
      <a:lvl9pPr marL="1828800" algn="l" rtl="0" fontAlgn="base">
        <a:spcBef>
          <a:spcPct val="0"/>
        </a:spcBef>
        <a:spcAft>
          <a:spcPct val="0"/>
        </a:spcAft>
        <a:defRPr sz="3200">
          <a:solidFill>
            <a:schemeClr val="tx2"/>
          </a:solidFill>
          <a:latin typeface="Bookman Old Style" pitchFamily="18" charset="0"/>
          <a:ea typeface="標楷體" pitchFamily="65" charset="-12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D:\Tony-yee%20Lee%20New\China%20Graph%202010%20Talk\chinagrah_2010\BunnyCrop.wmv"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www.thegedanken.com/retarget/" TargetMode="External"/><Relationship Id="rId2" Type="http://schemas.openxmlformats.org/officeDocument/2006/relationships/hyperlink" Target="http://danluong.com/2007/12/21/seam-carving-matlab-implementation-tutorial/" TargetMode="External"/><Relationship Id="rId1" Type="http://schemas.openxmlformats.org/officeDocument/2006/relationships/slideLayout" Target="../slideLayouts/slideLayout2.xml"/><Relationship Id="rId6" Type="http://schemas.openxmlformats.org/officeDocument/2006/relationships/hyperlink" Target="http://swieskowski.net/carve/" TargetMode="External"/><Relationship Id="rId5" Type="http://schemas.openxmlformats.org/officeDocument/2006/relationships/hyperlink" Target="http://cn.rsizr.com/" TargetMode="External"/><Relationship Id="rId4" Type="http://schemas.openxmlformats.org/officeDocument/2006/relationships/hyperlink" Target="http://code.google.com/p/seam-carving-gui/"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s://en.wikipedia.org/wiki/Saliency_map#cite_note-1" TargetMode="External"/><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hyperlink" Target="https://en.wikipedia.org/wiki/Machine_learning_model" TargetMode="External"/><Relationship Id="rId2" Type="http://schemas.openxmlformats.org/officeDocument/2006/relationships/notesSlide" Target="../notesSlides/notesSlide18.xml"/><Relationship Id="rId16" Type="http://schemas.openxmlformats.org/officeDocument/2006/relationships/hyperlink" Target="https://en.wikipedia.org/wiki/Visual_perception" TargetMode="Externa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hyperlink" Target="https://en.wikipedia.org/wiki/Image" TargetMode="External"/><Relationship Id="rId5" Type="http://schemas.openxmlformats.org/officeDocument/2006/relationships/image" Target="../media/image51.png"/><Relationship Id="rId15" Type="http://schemas.openxmlformats.org/officeDocument/2006/relationships/hyperlink" Target="https://en.wikipedia.org/wiki/Pixel" TargetMode="External"/><Relationship Id="rId10" Type="http://schemas.openxmlformats.org/officeDocument/2006/relationships/hyperlink" Target="https://en.wikipedia.org/wiki/Computer_vision" TargetMode="External"/><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hyperlink" Target="https://en.wikipedia.org/wiki/Degree_of_importanc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oleObject" Target="../embeddings/oleObject6.bin"/><Relationship Id="rId4" Type="http://schemas.openxmlformats.org/officeDocument/2006/relationships/image" Target="../media/image59.png"/><Relationship Id="rId9" Type="http://schemas.openxmlformats.org/officeDocument/2006/relationships/hyperlink" Target="http://graphics.csie.ncku.edu.tw/Image_Resizing/data/ImageResizing08.mp4"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english.web.ncku.edu.tw/bin/home.php" TargetMode="External"/><Relationship Id="rId13" Type="http://schemas.openxmlformats.org/officeDocument/2006/relationships/hyperlink" Target="http://graphics.csie.ncku.edu.tw/VideoResizing/data/videoResizing.mp4" TargetMode="External"/><Relationship Id="rId3" Type="http://schemas.openxmlformats.org/officeDocument/2006/relationships/hyperlink" Target="http://sweb.cityu.edu.hk/hongbofu/" TargetMode="External"/><Relationship Id="rId7" Type="http://schemas.openxmlformats.org/officeDocument/2006/relationships/hyperlink" Target="http://www.siggraph.org/asia2009/" TargetMode="External"/><Relationship Id="rId12" Type="http://schemas.openxmlformats.org/officeDocument/2006/relationships/image" Target="../media/image62.png"/><Relationship Id="rId2" Type="http://schemas.openxmlformats.org/officeDocument/2006/relationships/hyperlink" Target="http://vision.csie.ncku.edu.tw/~braveheart" TargetMode="External"/><Relationship Id="rId1" Type="http://schemas.openxmlformats.org/officeDocument/2006/relationships/slideLayout" Target="../slideLayouts/slideLayout7.xml"/><Relationship Id="rId6" Type="http://schemas.openxmlformats.org/officeDocument/2006/relationships/hyperlink" Target="http://www.mpi-inf.mpg.de/~hpseidel/" TargetMode="External"/><Relationship Id="rId11" Type="http://schemas.openxmlformats.org/officeDocument/2006/relationships/hyperlink" Target="http://www.mpi-inf.mpg.de/" TargetMode="External"/><Relationship Id="rId5" Type="http://schemas.openxmlformats.org/officeDocument/2006/relationships/hyperlink" Target="http://graphics.csie.ncku.edu.tw/Tony/tony.htm" TargetMode="External"/><Relationship Id="rId10" Type="http://schemas.openxmlformats.org/officeDocument/2006/relationships/hyperlink" Target="http://www.nyu.edu/" TargetMode="External"/><Relationship Id="rId4" Type="http://schemas.openxmlformats.org/officeDocument/2006/relationships/hyperlink" Target="http://cs.nyu.edu/~sorkine/" TargetMode="External"/><Relationship Id="rId9" Type="http://schemas.openxmlformats.org/officeDocument/2006/relationships/hyperlink" Target="http://www.cityu.edu.h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graphics.csie.ncku.edu.tw/Vis2008/vis-1013_final_video.mp4" TargetMode="External"/><Relationship Id="rId5" Type="http://schemas.openxmlformats.org/officeDocument/2006/relationships/image" Target="../media/image66.jpeg"/><Relationship Id="rId4" Type="http://schemas.openxmlformats.org/officeDocument/2006/relationships/hyperlink" Target="http://graphics.csie.ncku.edu.tw/Vis2008/templat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9" name="Rectangle 3"/>
          <p:cNvSpPr>
            <a:spLocks noGrp="1" noChangeArrowheads="1"/>
          </p:cNvSpPr>
          <p:nvPr>
            <p:ph type="ctrTitle" idx="4294967295"/>
          </p:nvPr>
        </p:nvSpPr>
        <p:spPr>
          <a:xfrm>
            <a:off x="0" y="-576263"/>
            <a:ext cx="8496300" cy="576263"/>
          </a:xfrm>
          <a:extLst>
            <a:ext uri="{909E8E84-426E-40DD-AFC4-6F175D3DCCD1}">
              <a14:hiddenFill xmlns:a14="http://schemas.microsoft.com/office/drawing/2010/main">
                <a:solidFill>
                  <a:schemeClr val="accent1">
                    <a:alpha val="70000"/>
                  </a:schemeClr>
                </a:solidFill>
              </a14:hiddenFill>
            </a:ext>
            <a:ext uri="{91240B29-F687-4F45-9708-019B960494DF}">
              <a14:hiddenLine xmlns:a14="http://schemas.microsoft.com/office/drawing/2010/main" w="9525">
                <a:solidFill>
                  <a:schemeClr val="folHlink"/>
                </a:solidFill>
                <a:miter lim="800000"/>
                <a:headEnd/>
                <a:tailEnd/>
              </a14:hiddenLine>
            </a:ext>
          </a:extLst>
        </p:spPr>
        <p:txBody>
          <a:bodyPr rtlCol="0">
            <a:normAutofit fontScale="90000"/>
          </a:bodyPr>
          <a:lstStyle/>
          <a:p>
            <a:pPr fontAlgn="auto">
              <a:lnSpc>
                <a:spcPct val="120000"/>
              </a:lnSpc>
              <a:spcAft>
                <a:spcPts val="0"/>
              </a:spcAft>
              <a:defRPr/>
            </a:pPr>
            <a:br>
              <a:rPr lang="en-US" altLang="zh-TW" sz="4800" dirty="0">
                <a:solidFill>
                  <a:srgbClr val="006600"/>
                </a:solidFill>
              </a:rPr>
            </a:br>
            <a:r>
              <a:rPr lang="en-US" altLang="zh-TW" sz="5400" dirty="0"/>
              <a:t> </a:t>
            </a:r>
            <a:r>
              <a:rPr lang="en-US" altLang="zh-TW" sz="4000" dirty="0">
                <a:solidFill>
                  <a:schemeClr val="bg2"/>
                </a:solidFill>
              </a:rPr>
              <a:t>Computer Graphics Meets CVGIP</a:t>
            </a:r>
            <a:endParaRPr lang="en-US" altLang="zh-TW" sz="4000" dirty="0">
              <a:solidFill>
                <a:schemeClr val="bg2"/>
              </a:solidFill>
              <a:ea typeface="MS Gothic" pitchFamily="49" charset="-128"/>
            </a:endParaRPr>
          </a:p>
        </p:txBody>
      </p:sp>
      <p:graphicFrame>
        <p:nvGraphicFramePr>
          <p:cNvPr id="935941" name="Group 5"/>
          <p:cNvGraphicFramePr>
            <a:graphicFrameLocks noGrp="1"/>
          </p:cNvGraphicFramePr>
          <p:nvPr>
            <p:extLst>
              <p:ext uri="{D42A27DB-BD31-4B8C-83A1-F6EECF244321}">
                <p14:modId xmlns:p14="http://schemas.microsoft.com/office/powerpoint/2010/main" val="649000814"/>
              </p:ext>
            </p:extLst>
          </p:nvPr>
        </p:nvGraphicFramePr>
        <p:xfrm>
          <a:off x="3779912" y="3429000"/>
          <a:ext cx="2376263" cy="579120"/>
        </p:xfrm>
        <a:graphic>
          <a:graphicData uri="http://schemas.openxmlformats.org/drawingml/2006/table">
            <a:tbl>
              <a:tblPr/>
              <a:tblGrid>
                <a:gridCol w="1416853">
                  <a:extLst>
                    <a:ext uri="{9D8B030D-6E8A-4147-A177-3AD203B41FA5}">
                      <a16:colId xmlns:a16="http://schemas.microsoft.com/office/drawing/2014/main" val="20000"/>
                    </a:ext>
                  </a:extLst>
                </a:gridCol>
                <a:gridCol w="959410">
                  <a:extLst>
                    <a:ext uri="{9D8B030D-6E8A-4147-A177-3AD203B41FA5}">
                      <a16:colId xmlns:a16="http://schemas.microsoft.com/office/drawing/2014/main" val="20001"/>
                    </a:ext>
                  </a:extLst>
                </a:gridCol>
              </a:tblGrid>
              <a:tr h="576064">
                <a:tc>
                  <a:txBody>
                    <a:bodyPr/>
                    <a:lstStyle/>
                    <a:p>
                      <a:pPr marL="0" marR="0" lvl="0" indent="0" algn="l" defTabSz="914400" rtl="0" eaLnBrk="1" fontAlgn="base" latinLnBrk="0" hangingPunct="1">
                        <a:lnSpc>
                          <a:spcPct val="100000"/>
                        </a:lnSpc>
                        <a:spcBef>
                          <a:spcPct val="20000"/>
                        </a:spcBef>
                        <a:spcAft>
                          <a:spcPct val="0"/>
                        </a:spcAft>
                        <a:buClr>
                          <a:srgbClr val="292929"/>
                        </a:buClr>
                        <a:buSzTx/>
                        <a:buFont typeface="Wingdings" pitchFamily="2" charset="2"/>
                        <a:buNone/>
                        <a:tabLst/>
                      </a:pPr>
                      <a:r>
                        <a:rPr kumimoji="1" lang="zh-TW" alt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ea typeface="標楷體" pitchFamily="65" charset="-120"/>
                        </a:rPr>
                        <a:t>李同益</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292929"/>
                        </a:buClr>
                        <a:buSzTx/>
                        <a:buFont typeface="Wingdings" pitchFamily="2" charset="2"/>
                        <a:buNone/>
                        <a:tabLst/>
                      </a:pPr>
                      <a:endParaRPr kumimoji="1" lang="zh-TW" altLang="zh-TW" sz="3200" b="1" i="0" u="none" strike="noStrike" cap="none" normalizeH="0" baseline="0" dirty="0">
                        <a:ln>
                          <a:noFill/>
                        </a:ln>
                        <a:solidFill>
                          <a:schemeClr val="tx1"/>
                        </a:solidFill>
                        <a:effectLst/>
                        <a:latin typeface="Times New Roman" pitchFamily="18" charset="0"/>
                        <a:ea typeface="標楷體" pitchFamily="65" charset="-12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080" name="Picture 14" descr="CG_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3" y="764704"/>
            <a:ext cx="1512398" cy="13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 y="15858"/>
            <a:ext cx="9043901" cy="646331"/>
          </a:xfrm>
          <a:prstGeom prst="rect">
            <a:avLst/>
          </a:prstGeom>
          <a:noFill/>
        </p:spPr>
        <p:txBody>
          <a:bodyPr wrap="square" rtlCol="0">
            <a:spAutoFit/>
          </a:bodyPr>
          <a:lstStyle/>
          <a:p>
            <a:r>
              <a:rPr lang="en-US" altLang="zh-TW" sz="3600" b="1" dirty="0">
                <a:solidFill>
                  <a:srgbClr val="3366FF"/>
                </a:solidFill>
              </a:rPr>
              <a:t>Image Resizing Using Seam Carving (SC)</a:t>
            </a:r>
            <a:endParaRPr lang="zh-TW" altLang="en-US" sz="3600" b="1" dirty="0">
              <a:solidFill>
                <a:srgbClr val="3366FF"/>
              </a:solidFill>
            </a:endParaRPr>
          </a:p>
        </p:txBody>
      </p:sp>
      <p:grpSp>
        <p:nvGrpSpPr>
          <p:cNvPr id="4" name="群組 3"/>
          <p:cNvGrpSpPr/>
          <p:nvPr/>
        </p:nvGrpSpPr>
        <p:grpSpPr>
          <a:xfrm>
            <a:off x="1620495" y="803633"/>
            <a:ext cx="7421757" cy="2287053"/>
            <a:chOff x="2633783" y="4166284"/>
            <a:chExt cx="5543550" cy="1390651"/>
          </a:xfrm>
        </p:grpSpPr>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808" y="4166285"/>
              <a:ext cx="19462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75844692"/>
                </p:ext>
              </p:extLst>
            </p:nvPr>
          </p:nvGraphicFramePr>
          <p:xfrm>
            <a:off x="2633783" y="4166284"/>
            <a:ext cx="1944688" cy="1390650"/>
          </p:xfrm>
          <a:graphic>
            <a:graphicData uri="http://schemas.openxmlformats.org/presentationml/2006/ole">
              <mc:AlternateContent xmlns:mc="http://schemas.openxmlformats.org/markup-compatibility/2006">
                <mc:Choice xmlns:v="urn:schemas-microsoft-com:vml" Requires="v">
                  <p:oleObj spid="_x0000_s1038" name="Image" r:id="rId6" imgW="7619048" imgH="5447619" progId="Photoshop.Image.8">
                    <p:embed/>
                  </p:oleObj>
                </mc:Choice>
                <mc:Fallback>
                  <p:oleObj name="Image" r:id="rId6" imgW="7619048" imgH="5447619" progId="Photoshop.Image.8">
                    <p:embed/>
                    <p:pic>
                      <p:nvPicPr>
                        <p:cNvPr id="7176"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783" y="4166284"/>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Freeform 11"/>
            <p:cNvSpPr>
              <a:spLocks/>
            </p:cNvSpPr>
            <p:nvPr/>
          </p:nvSpPr>
          <p:spPr bwMode="auto">
            <a:xfrm>
              <a:off x="2825871" y="4185335"/>
              <a:ext cx="457200" cy="1371600"/>
            </a:xfrm>
            <a:custGeom>
              <a:avLst/>
              <a:gdLst>
                <a:gd name="T0" fmla="*/ 0 w 288"/>
                <a:gd name="T1" fmla="*/ 0 h 864"/>
                <a:gd name="T2" fmla="*/ 26988 w 288"/>
                <a:gd name="T3" fmla="*/ 171450 h 864"/>
                <a:gd name="T4" fmla="*/ 122238 w 288"/>
                <a:gd name="T5" fmla="*/ 352425 h 864"/>
                <a:gd name="T6" fmla="*/ 155575 w 288"/>
                <a:gd name="T7" fmla="*/ 430213 h 864"/>
                <a:gd name="T8" fmla="*/ 190500 w 288"/>
                <a:gd name="T9" fmla="*/ 482600 h 864"/>
                <a:gd name="T10" fmla="*/ 268288 w 288"/>
                <a:gd name="T11" fmla="*/ 611188 h 864"/>
                <a:gd name="T12" fmla="*/ 319088 w 288"/>
                <a:gd name="T13" fmla="*/ 646113 h 864"/>
                <a:gd name="T14" fmla="*/ 363538 w 288"/>
                <a:gd name="T15" fmla="*/ 698500 h 864"/>
                <a:gd name="T16" fmla="*/ 371475 w 288"/>
                <a:gd name="T17" fmla="*/ 723900 h 864"/>
                <a:gd name="T18" fmla="*/ 388938 w 288"/>
                <a:gd name="T19" fmla="*/ 749300 h 864"/>
                <a:gd name="T20" fmla="*/ 423863 w 288"/>
                <a:gd name="T21" fmla="*/ 827088 h 864"/>
                <a:gd name="T22" fmla="*/ 431800 w 288"/>
                <a:gd name="T23" fmla="*/ 852488 h 864"/>
                <a:gd name="T24" fmla="*/ 441325 w 288"/>
                <a:gd name="T25" fmla="*/ 879475 h 864"/>
                <a:gd name="T26" fmla="*/ 457200 w 288"/>
                <a:gd name="T27" fmla="*/ 930275 h 864"/>
                <a:gd name="T28" fmla="*/ 457200 w 288"/>
                <a:gd name="T29" fmla="*/ 137160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864">
                  <a:moveTo>
                    <a:pt x="0" y="0"/>
                  </a:moveTo>
                  <a:cubicBezTo>
                    <a:pt x="12" y="54"/>
                    <a:pt x="5" y="18"/>
                    <a:pt x="17" y="108"/>
                  </a:cubicBezTo>
                  <a:cubicBezTo>
                    <a:pt x="22" y="146"/>
                    <a:pt x="55" y="190"/>
                    <a:pt x="77" y="222"/>
                  </a:cubicBezTo>
                  <a:cubicBezTo>
                    <a:pt x="82" y="238"/>
                    <a:pt x="90" y="256"/>
                    <a:pt x="98" y="271"/>
                  </a:cubicBezTo>
                  <a:cubicBezTo>
                    <a:pt x="104" y="283"/>
                    <a:pt x="120" y="304"/>
                    <a:pt x="120" y="304"/>
                  </a:cubicBezTo>
                  <a:cubicBezTo>
                    <a:pt x="125" y="321"/>
                    <a:pt x="153" y="374"/>
                    <a:pt x="169" y="385"/>
                  </a:cubicBezTo>
                  <a:cubicBezTo>
                    <a:pt x="180" y="392"/>
                    <a:pt x="201" y="407"/>
                    <a:pt x="201" y="407"/>
                  </a:cubicBezTo>
                  <a:cubicBezTo>
                    <a:pt x="209" y="419"/>
                    <a:pt x="221" y="428"/>
                    <a:pt x="229" y="440"/>
                  </a:cubicBezTo>
                  <a:cubicBezTo>
                    <a:pt x="232" y="445"/>
                    <a:pt x="232" y="451"/>
                    <a:pt x="234" y="456"/>
                  </a:cubicBezTo>
                  <a:cubicBezTo>
                    <a:pt x="237" y="462"/>
                    <a:pt x="241" y="467"/>
                    <a:pt x="245" y="472"/>
                  </a:cubicBezTo>
                  <a:cubicBezTo>
                    <a:pt x="251" y="491"/>
                    <a:pt x="256" y="505"/>
                    <a:pt x="267" y="521"/>
                  </a:cubicBezTo>
                  <a:cubicBezTo>
                    <a:pt x="269" y="526"/>
                    <a:pt x="270" y="532"/>
                    <a:pt x="272" y="537"/>
                  </a:cubicBezTo>
                  <a:cubicBezTo>
                    <a:pt x="274" y="543"/>
                    <a:pt x="276" y="548"/>
                    <a:pt x="278" y="554"/>
                  </a:cubicBezTo>
                  <a:cubicBezTo>
                    <a:pt x="281" y="565"/>
                    <a:pt x="288" y="586"/>
                    <a:pt x="288" y="586"/>
                  </a:cubicBezTo>
                  <a:cubicBezTo>
                    <a:pt x="276" y="678"/>
                    <a:pt x="288" y="771"/>
                    <a:pt x="288" y="864"/>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7833" y="4166285"/>
              <a:ext cx="10795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PDF] Image Resizing using Seam Carving | Semantic Scholar">
            <a:extLst>
              <a:ext uri="{FF2B5EF4-FFF2-40B4-BE49-F238E27FC236}">
                <a16:creationId xmlns:a16="http://schemas.microsoft.com/office/drawing/2014/main" id="{4BCCB6A4-0A56-4C11-9CBC-00B991FF51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8" y="3985524"/>
            <a:ext cx="9108504" cy="281535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群組 19">
            <a:extLst>
              <a:ext uri="{FF2B5EF4-FFF2-40B4-BE49-F238E27FC236}">
                <a16:creationId xmlns:a16="http://schemas.microsoft.com/office/drawing/2014/main" id="{DD7D52C2-2AB8-CB06-ABE3-C7D32041661D}"/>
              </a:ext>
            </a:extLst>
          </p:cNvPr>
          <p:cNvGrpSpPr/>
          <p:nvPr/>
        </p:nvGrpSpPr>
        <p:grpSpPr>
          <a:xfrm>
            <a:off x="-45926" y="2117738"/>
            <a:ext cx="1584647" cy="1604292"/>
            <a:chOff x="-1856" y="2067865"/>
            <a:chExt cx="1584647" cy="1604292"/>
          </a:xfrm>
        </p:grpSpPr>
        <p:grpSp>
          <p:nvGrpSpPr>
            <p:cNvPr id="5" name="群組 4">
              <a:extLst>
                <a:ext uri="{FF2B5EF4-FFF2-40B4-BE49-F238E27FC236}">
                  <a16:creationId xmlns:a16="http://schemas.microsoft.com/office/drawing/2014/main" id="{C6DDDA92-C3A3-1A8A-4CA4-E2584D3EF33A}"/>
                </a:ext>
              </a:extLst>
            </p:cNvPr>
            <p:cNvGrpSpPr/>
            <p:nvPr/>
          </p:nvGrpSpPr>
          <p:grpSpPr>
            <a:xfrm>
              <a:off x="-1856" y="2067865"/>
              <a:ext cx="1584647" cy="1604292"/>
              <a:chOff x="7235825" y="2040732"/>
              <a:chExt cx="1584647" cy="1604292"/>
            </a:xfrm>
          </p:grpSpPr>
          <p:cxnSp>
            <p:nvCxnSpPr>
              <p:cNvPr id="6" name="直線接點 5">
                <a:extLst>
                  <a:ext uri="{FF2B5EF4-FFF2-40B4-BE49-F238E27FC236}">
                    <a16:creationId xmlns:a16="http://schemas.microsoft.com/office/drawing/2014/main" id="{719C9DF0-0968-4243-3007-6C565A45D86D}"/>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直線接點 6">
                <a:extLst>
                  <a:ext uri="{FF2B5EF4-FFF2-40B4-BE49-F238E27FC236}">
                    <a16:creationId xmlns:a16="http://schemas.microsoft.com/office/drawing/2014/main" id="{96781B66-58A9-B522-94F8-AC97BD80E389}"/>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09E6CE98-BD25-762F-C55A-00C068EBF01F}"/>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13" name="橢圓 12">
                <a:extLst>
                  <a:ext uri="{FF2B5EF4-FFF2-40B4-BE49-F238E27FC236}">
                    <a16:creationId xmlns:a16="http://schemas.microsoft.com/office/drawing/2014/main" id="{5EE4EA9A-6669-7B0E-805A-507C7522F30F}"/>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 name="直線單箭頭接點 14">
              <a:extLst>
                <a:ext uri="{FF2B5EF4-FFF2-40B4-BE49-F238E27FC236}">
                  <a16:creationId xmlns:a16="http://schemas.microsoft.com/office/drawing/2014/main" id="{0AAADF26-9B74-88D2-23DE-CBA0CE9F83C9}"/>
                </a:ext>
              </a:extLst>
            </p:cNvPr>
            <p:cNvCxnSpPr>
              <a:cxnSpLocks/>
            </p:cNvCxnSpPr>
            <p:nvPr/>
          </p:nvCxnSpPr>
          <p:spPr>
            <a:xfrm>
              <a:off x="807250" y="2901319"/>
              <a:ext cx="236" cy="46521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7" name="直線單箭頭接點 16">
              <a:extLst>
                <a:ext uri="{FF2B5EF4-FFF2-40B4-BE49-F238E27FC236}">
                  <a16:creationId xmlns:a16="http://schemas.microsoft.com/office/drawing/2014/main" id="{E9A37A6C-9994-67F4-01D6-5C6D362A6F59}"/>
                </a:ext>
              </a:extLst>
            </p:cNvPr>
            <p:cNvCxnSpPr>
              <a:cxnSpLocks/>
            </p:cNvCxnSpPr>
            <p:nvPr/>
          </p:nvCxnSpPr>
          <p:spPr>
            <a:xfrm flipH="1">
              <a:off x="358418" y="2901319"/>
              <a:ext cx="394931" cy="39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AF819318-BF4C-0819-551B-D2B8530CDFE6}"/>
                </a:ext>
              </a:extLst>
            </p:cNvPr>
            <p:cNvCxnSpPr>
              <a:cxnSpLocks/>
            </p:cNvCxnSpPr>
            <p:nvPr/>
          </p:nvCxnSpPr>
          <p:spPr>
            <a:xfrm>
              <a:off x="807486" y="2880069"/>
              <a:ext cx="469165" cy="39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直線接點 21">
            <a:extLst>
              <a:ext uri="{FF2B5EF4-FFF2-40B4-BE49-F238E27FC236}">
                <a16:creationId xmlns:a16="http://schemas.microsoft.com/office/drawing/2014/main" id="{3A2A1775-20FD-116D-783D-51D686CF8993}"/>
              </a:ext>
            </a:extLst>
          </p:cNvPr>
          <p:cNvCxnSpPr/>
          <p:nvPr/>
        </p:nvCxnSpPr>
        <p:spPr>
          <a:xfrm>
            <a:off x="-1" y="3501008"/>
            <a:ext cx="1538722"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ED23179F-C04F-9607-6115-8566A3F791B4}"/>
              </a:ext>
            </a:extLst>
          </p:cNvPr>
          <p:cNvSpPr txBox="1"/>
          <p:nvPr/>
        </p:nvSpPr>
        <p:spPr>
          <a:xfrm>
            <a:off x="310958" y="3441630"/>
            <a:ext cx="896399" cy="369332"/>
          </a:xfrm>
          <a:prstGeom prst="rect">
            <a:avLst/>
          </a:prstGeom>
          <a:noFill/>
        </p:spPr>
        <p:txBody>
          <a:bodyPr wrap="none" rtlCol="0">
            <a:spAutoFit/>
          </a:bodyPr>
          <a:lstStyle/>
          <a:p>
            <a:r>
              <a:rPr lang="en-US" altLang="zh-TW" dirty="0"/>
              <a:t>(x,y+1)</a:t>
            </a:r>
            <a:endParaRPr lang="zh-TW" altLang="en-US" dirty="0"/>
          </a:p>
        </p:txBody>
      </p:sp>
      <p:sp>
        <p:nvSpPr>
          <p:cNvPr id="27" name="文字方塊 26">
            <a:extLst>
              <a:ext uri="{FF2B5EF4-FFF2-40B4-BE49-F238E27FC236}">
                <a16:creationId xmlns:a16="http://schemas.microsoft.com/office/drawing/2014/main" id="{5FEFC811-D283-6DAC-F514-A1B374222314}"/>
              </a:ext>
            </a:extLst>
          </p:cNvPr>
          <p:cNvSpPr txBox="1"/>
          <p:nvPr/>
        </p:nvSpPr>
        <p:spPr>
          <a:xfrm>
            <a:off x="2071201" y="3166163"/>
            <a:ext cx="879269" cy="369332"/>
          </a:xfrm>
          <a:prstGeom prst="rect">
            <a:avLst/>
          </a:prstGeom>
          <a:noFill/>
        </p:spPr>
        <p:txBody>
          <a:bodyPr wrap="square">
            <a:spAutoFit/>
          </a:bodyPr>
          <a:lstStyle/>
          <a:p>
            <a:r>
              <a:rPr lang="en-US" altLang="zh-TW" sz="1800" b="1" dirty="0">
                <a:solidFill>
                  <a:srgbClr val="FF0000"/>
                </a:solidFill>
              </a:rPr>
              <a:t>Seam</a:t>
            </a:r>
            <a:endParaRPr lang="zh-TW" altLang="en-US" dirty="0">
              <a:solidFill>
                <a:srgbClr val="FF0000"/>
              </a:solidFill>
            </a:endParaRPr>
          </a:p>
        </p:txBody>
      </p:sp>
    </p:spTree>
    <p:extLst>
      <p:ext uri="{BB962C8B-B14F-4D97-AF65-F5344CB8AC3E}">
        <p14:creationId xmlns:p14="http://schemas.microsoft.com/office/powerpoint/2010/main" val="167252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86032F69-4777-472F-91D8-8C09B6C71A75}" type="slidenum">
              <a:rPr lang="zh-TW" altLang="en-US" smtClean="0"/>
              <a:pPr>
                <a:defRPr/>
              </a:pPr>
              <a:t>10</a:t>
            </a:fld>
            <a:endParaRPr lang="zh-TW" altLang="en-US"/>
          </a:p>
        </p:txBody>
      </p:sp>
      <p:pic>
        <p:nvPicPr>
          <p:cNvPr id="15362" name="Picture 2" descr="https://upload.wikimedia.org/wikipedia/commons/thumb/c/cb/Broadway_tower_edit.jpg/274px-Broadway_tower_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05" y="260648"/>
            <a:ext cx="2609850" cy="177165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650" y="2348880"/>
            <a:ext cx="3865161" cy="369332"/>
          </a:xfrm>
          <a:prstGeom prst="rect">
            <a:avLst/>
          </a:prstGeom>
        </p:spPr>
        <p:txBody>
          <a:bodyPr wrap="none">
            <a:spAutoFit/>
          </a:bodyPr>
          <a:lstStyle/>
          <a:p>
            <a:r>
              <a:rPr lang="en-US" altLang="zh-TW" dirty="0">
                <a:solidFill>
                  <a:srgbClr val="222222"/>
                </a:solidFill>
                <a:latin typeface="Arial" panose="020B0604020202020204" pitchFamily="34" charset="0"/>
              </a:rPr>
              <a:t>Original image to be made narrower</a:t>
            </a:r>
            <a:endParaRPr lang="zh-TW" altLang="en-US" dirty="0"/>
          </a:p>
        </p:txBody>
      </p:sp>
      <p:pic>
        <p:nvPicPr>
          <p:cNvPr id="15364" name="Picture 4" descr="https://upload.wikimedia.org/wikipedia/commons/thumb/a/a3/Broadway_tower_edit_scale.png/186px-Broadway_tower_edit_sc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928" y="225228"/>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056509" y="2210380"/>
            <a:ext cx="4572000" cy="646331"/>
          </a:xfrm>
          <a:prstGeom prst="rect">
            <a:avLst/>
          </a:prstGeom>
        </p:spPr>
        <p:txBody>
          <a:bodyPr>
            <a:spAutoFit/>
          </a:bodyPr>
          <a:lstStyle/>
          <a:p>
            <a:r>
              <a:rPr lang="en-US" altLang="zh-TW" dirty="0">
                <a:solidFill>
                  <a:srgbClr val="222222"/>
                </a:solidFill>
                <a:latin typeface="Arial" panose="020B0604020202020204" pitchFamily="34" charset="0"/>
              </a:rPr>
              <a:t>Scaling is undesirable because </a:t>
            </a:r>
            <a:r>
              <a:rPr lang="en-US" altLang="zh-TW" dirty="0">
                <a:solidFill>
                  <a:srgbClr val="FF0000"/>
                </a:solidFill>
                <a:latin typeface="Arial" panose="020B0604020202020204" pitchFamily="34" charset="0"/>
              </a:rPr>
              <a:t>the castle is distorted.</a:t>
            </a:r>
            <a:endParaRPr lang="zh-TW" altLang="en-US" dirty="0">
              <a:solidFill>
                <a:srgbClr val="FF0000"/>
              </a:solidFill>
            </a:endParaRPr>
          </a:p>
        </p:txBody>
      </p:sp>
      <p:pic>
        <p:nvPicPr>
          <p:cNvPr id="15366" name="Picture 6" descr="https://upload.wikimedia.org/wikipedia/commons/thumb/e/ef/Broadway_tower_edit_cropped.png/186px-Broadway_tower_edit_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105" y="3013488"/>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09979" y="5226326"/>
            <a:ext cx="3153909" cy="984885"/>
          </a:xfrm>
          <a:prstGeom prst="rect">
            <a:avLst/>
          </a:prstGeom>
        </p:spPr>
        <p:txBody>
          <a:bodyPr wrap="square">
            <a:spAutoFit/>
          </a:bodyPr>
          <a:lstStyle/>
          <a:p>
            <a:r>
              <a:rPr lang="en-US" altLang="zh-TW" sz="2000" dirty="0">
                <a:solidFill>
                  <a:srgbClr val="FF0000"/>
                </a:solidFill>
                <a:latin typeface="Arial" panose="020B0604020202020204" pitchFamily="34" charset="0"/>
              </a:rPr>
              <a:t>Cropping</a:t>
            </a:r>
            <a:r>
              <a:rPr lang="en-US" altLang="zh-TW" sz="2000" dirty="0">
                <a:solidFill>
                  <a:srgbClr val="222222"/>
                </a:solidFill>
                <a:latin typeface="Arial" panose="020B0604020202020204" pitchFamily="34" charset="0"/>
              </a:rPr>
              <a:t> is undesirable</a:t>
            </a:r>
          </a:p>
          <a:p>
            <a:r>
              <a:rPr lang="en-US" altLang="zh-TW" sz="2000" dirty="0">
                <a:solidFill>
                  <a:srgbClr val="222222"/>
                </a:solidFill>
                <a:latin typeface="Arial" panose="020B0604020202020204" pitchFamily="34" charset="0"/>
              </a:rPr>
              <a:t> because part of </a:t>
            </a:r>
            <a:r>
              <a:rPr lang="en-US" altLang="zh-TW" dirty="0">
                <a:solidFill>
                  <a:srgbClr val="222222"/>
                </a:solidFill>
                <a:latin typeface="Arial" panose="020B0604020202020204" pitchFamily="34" charset="0"/>
              </a:rPr>
              <a:t>the castle is removed.</a:t>
            </a:r>
            <a:endParaRPr lang="zh-TW" altLang="en-US" dirty="0"/>
          </a:p>
        </p:txBody>
      </p:sp>
      <p:pic>
        <p:nvPicPr>
          <p:cNvPr id="15368" name="Picture 8" descr="https://upload.wikimedia.org/wikipedia/commons/thumb/e/ed/Broadway_tower_edit_Seam_Carving.png/186px-Broadway_tower_edit_Seam_Carv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278" y="3034793"/>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733619" y="5226326"/>
            <a:ext cx="1595309" cy="369332"/>
          </a:xfrm>
          <a:prstGeom prst="rect">
            <a:avLst/>
          </a:prstGeom>
        </p:spPr>
        <p:txBody>
          <a:bodyPr wrap="none">
            <a:spAutoFit/>
          </a:bodyPr>
          <a:lstStyle/>
          <a:p>
            <a:r>
              <a:rPr lang="en-US" altLang="zh-TW" dirty="0">
                <a:solidFill>
                  <a:srgbClr val="222222"/>
                </a:solidFill>
                <a:latin typeface="Arial" panose="020B0604020202020204" pitchFamily="34" charset="0"/>
              </a:rPr>
              <a:t>Seam carving</a:t>
            </a:r>
            <a:endParaRPr lang="zh-TW" altLang="en-US" dirty="0"/>
          </a:p>
        </p:txBody>
      </p:sp>
      <p:pic>
        <p:nvPicPr>
          <p:cNvPr id="15370" name="Picture 10" descr="BroadwayTowerSeamCarving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583" y="2718212"/>
            <a:ext cx="26098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BroadwayTowerSeamCarving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159" y="4767261"/>
            <a:ext cx="2609850"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9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en-US" altLang="zh-TW" dirty="0"/>
              <a:t>Image reduction &amp; Image enlarging</a:t>
            </a:r>
            <a:endParaRPr lang="zh-TW" altLang="en-US" dirty="0"/>
          </a:p>
        </p:txBody>
      </p:sp>
      <p:sp>
        <p:nvSpPr>
          <p:cNvPr id="11267" name="內容版面配置區 2"/>
          <p:cNvSpPr>
            <a:spLocks noGrp="1"/>
          </p:cNvSpPr>
          <p:nvPr>
            <p:ph sz="quarter" idx="1"/>
          </p:nvPr>
        </p:nvSpPr>
        <p:spPr>
          <a:xfrm>
            <a:off x="251520" y="1143000"/>
            <a:ext cx="8229600" cy="4937125"/>
          </a:xfrm>
        </p:spPr>
        <p:txBody>
          <a:bodyPr/>
          <a:lstStyle/>
          <a:p>
            <a:r>
              <a:rPr lang="en-US" altLang="zh-TW" dirty="0"/>
              <a:t>For </a:t>
            </a:r>
            <a:r>
              <a:rPr lang="en-US" altLang="zh-TW" dirty="0">
                <a:solidFill>
                  <a:srgbClr val="FF0000"/>
                </a:solidFill>
              </a:rPr>
              <a:t>image reduction</a:t>
            </a:r>
            <a:r>
              <a:rPr lang="en-US" altLang="zh-TW" dirty="0"/>
              <a:t>, seam selection</a:t>
            </a:r>
            <a:r>
              <a:rPr lang="zh-TW" altLang="en-US" dirty="0"/>
              <a:t> </a:t>
            </a:r>
            <a:r>
              <a:rPr lang="en-US" altLang="zh-TW" dirty="0"/>
              <a:t>ensures that while preserving the image structure, we remove</a:t>
            </a:r>
            <a:r>
              <a:rPr lang="zh-TW" altLang="en-US" dirty="0"/>
              <a:t> </a:t>
            </a:r>
            <a:r>
              <a:rPr lang="en-US" altLang="zh-TW" dirty="0">
                <a:solidFill>
                  <a:srgbClr val="FF0000"/>
                </a:solidFill>
              </a:rPr>
              <a:t>more of the low energy pixels</a:t>
            </a:r>
            <a:r>
              <a:rPr lang="en-US" altLang="zh-TW" dirty="0"/>
              <a:t> and fewer of the high energy ones.</a:t>
            </a:r>
          </a:p>
          <a:p>
            <a:r>
              <a:rPr lang="en-US" altLang="zh-TW" dirty="0"/>
              <a:t>For </a:t>
            </a:r>
            <a:r>
              <a:rPr lang="en-US" altLang="zh-TW" dirty="0">
                <a:solidFill>
                  <a:srgbClr val="FF0000"/>
                </a:solidFill>
              </a:rPr>
              <a:t>image enlarging</a:t>
            </a:r>
            <a:r>
              <a:rPr lang="en-US" altLang="zh-TW" dirty="0"/>
              <a:t>, the order of seam insertion ensures a balance</a:t>
            </a:r>
            <a:r>
              <a:rPr lang="zh-TW" altLang="en-US" dirty="0"/>
              <a:t> </a:t>
            </a:r>
            <a:r>
              <a:rPr lang="en-US" altLang="zh-TW" dirty="0"/>
              <a:t>between the original image content and the artificially inserted pixels.</a:t>
            </a:r>
          </a:p>
          <a:p>
            <a:endParaRPr lang="zh-TW" altLang="en-US" dirty="0"/>
          </a:p>
        </p:txBody>
      </p:sp>
      <p:sp>
        <p:nvSpPr>
          <p:cNvPr id="4" name="投影片編號版面配置區 3"/>
          <p:cNvSpPr>
            <a:spLocks noGrp="1"/>
          </p:cNvSpPr>
          <p:nvPr>
            <p:ph type="sldNum" sz="quarter" idx="12"/>
          </p:nvPr>
        </p:nvSpPr>
        <p:spPr/>
        <p:txBody>
          <a:bodyPr/>
          <a:lstStyle/>
          <a:p>
            <a:pPr>
              <a:defRPr/>
            </a:pPr>
            <a:fld id="{D93DB5CA-937E-4542-B423-0283351F9569}" type="slidenum">
              <a:rPr lang="zh-TW" altLang="en-US" smtClean="0"/>
              <a:pPr>
                <a:defRPr/>
              </a:pPr>
              <a:t>11</a:t>
            </a:fld>
            <a:endParaRPr lang="zh-TW" altLang="en-US"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04660"/>
            <a:ext cx="2808312" cy="341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944981" y="3957240"/>
            <a:ext cx="3384376" cy="923330"/>
          </a:xfrm>
          <a:prstGeom prst="rect">
            <a:avLst/>
          </a:prstGeom>
          <a:noFill/>
        </p:spPr>
        <p:txBody>
          <a:bodyPr wrap="square" rtlCol="0">
            <a:spAutoFit/>
          </a:bodyPr>
          <a:lstStyle/>
          <a:p>
            <a:r>
              <a:rPr lang="en-US" altLang="zh-TW" b="1" dirty="0">
                <a:solidFill>
                  <a:srgbClr val="FF0000"/>
                </a:solidFill>
              </a:rPr>
              <a:t>Image </a:t>
            </a:r>
            <a:r>
              <a:rPr lang="en-US" altLang="zh-TW" b="1" dirty="0">
                <a:solidFill>
                  <a:srgbClr val="00B0F0"/>
                </a:solidFill>
              </a:rPr>
              <a:t>enlarging n seams</a:t>
            </a:r>
          </a:p>
          <a:p>
            <a:r>
              <a:rPr lang="en-US" altLang="zh-TW" b="1" dirty="0">
                <a:solidFill>
                  <a:srgbClr val="FF0000"/>
                </a:solidFill>
              </a:rPr>
              <a:t>i.e., select </a:t>
            </a:r>
            <a:r>
              <a:rPr lang="en-US" altLang="zh-TW" b="1" dirty="0">
                <a:solidFill>
                  <a:srgbClr val="92D050"/>
                </a:solidFill>
              </a:rPr>
              <a:t>n highest seams </a:t>
            </a:r>
            <a:r>
              <a:rPr lang="en-US" altLang="zh-TW" b="1" dirty="0">
                <a:solidFill>
                  <a:srgbClr val="FF0000"/>
                </a:solidFill>
              </a:rPr>
              <a:t>and duplicate n seams</a:t>
            </a:r>
            <a:endParaRPr lang="zh-TW" altLang="en-US" b="1" dirty="0">
              <a:solidFill>
                <a:srgbClr val="FF0000"/>
              </a:solidFill>
            </a:endParaRPr>
          </a:p>
        </p:txBody>
      </p:sp>
      <p:sp>
        <p:nvSpPr>
          <p:cNvPr id="6" name="文字方塊 5"/>
          <p:cNvSpPr txBox="1"/>
          <p:nvPr/>
        </p:nvSpPr>
        <p:spPr>
          <a:xfrm>
            <a:off x="909936" y="5156795"/>
            <a:ext cx="3384376" cy="923330"/>
          </a:xfrm>
          <a:prstGeom prst="rect">
            <a:avLst/>
          </a:prstGeom>
          <a:noFill/>
        </p:spPr>
        <p:txBody>
          <a:bodyPr wrap="square" rtlCol="0">
            <a:spAutoFit/>
          </a:bodyPr>
          <a:lstStyle/>
          <a:p>
            <a:r>
              <a:rPr lang="en-US" altLang="zh-TW" b="1" dirty="0">
                <a:solidFill>
                  <a:srgbClr val="FF0000"/>
                </a:solidFill>
              </a:rPr>
              <a:t>Image </a:t>
            </a:r>
            <a:r>
              <a:rPr lang="en-US" altLang="zh-TW" b="1" dirty="0">
                <a:solidFill>
                  <a:srgbClr val="0070C0"/>
                </a:solidFill>
              </a:rPr>
              <a:t>reducing n seams</a:t>
            </a:r>
            <a:r>
              <a:rPr lang="en-US" altLang="zh-TW" b="1" dirty="0">
                <a:solidFill>
                  <a:srgbClr val="FF0000"/>
                </a:solidFill>
              </a:rPr>
              <a:t>, i.e., select </a:t>
            </a:r>
            <a:r>
              <a:rPr lang="en-US" altLang="zh-TW" b="1" dirty="0">
                <a:solidFill>
                  <a:srgbClr val="92D050"/>
                </a:solidFill>
              </a:rPr>
              <a:t>n lowest seams </a:t>
            </a:r>
            <a:r>
              <a:rPr lang="en-US" altLang="zh-TW" b="1" dirty="0">
                <a:solidFill>
                  <a:srgbClr val="FF0000"/>
                </a:solidFill>
              </a:rPr>
              <a:t>and delete n seams</a:t>
            </a:r>
            <a:endParaRPr lang="zh-TW" altLang="en-US" b="1" dirty="0">
              <a:solidFill>
                <a:srgbClr val="FF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en-US" altLang="zh-TW" b="1" dirty="0">
                <a:solidFill>
                  <a:srgbClr val="FF0000"/>
                </a:solidFill>
              </a:rPr>
              <a:t>Seam Carving</a:t>
            </a:r>
            <a:endParaRPr lang="zh-TW" altLang="en-US" b="1" dirty="0">
              <a:solidFill>
                <a:srgbClr val="FF0000"/>
              </a:solidFill>
            </a:endParaRPr>
          </a:p>
        </p:txBody>
      </p:sp>
      <p:sp>
        <p:nvSpPr>
          <p:cNvPr id="10243" name="內容版面配置區 2"/>
          <p:cNvSpPr>
            <a:spLocks noGrp="1"/>
          </p:cNvSpPr>
          <p:nvPr>
            <p:ph sz="quarter" idx="1"/>
          </p:nvPr>
        </p:nvSpPr>
        <p:spPr>
          <a:xfrm>
            <a:off x="457200" y="1219200"/>
            <a:ext cx="8229600" cy="4937125"/>
          </a:xfrm>
        </p:spPr>
        <p:txBody>
          <a:bodyPr/>
          <a:lstStyle/>
          <a:p>
            <a:r>
              <a:rPr lang="en-US" altLang="zh-TW" dirty="0"/>
              <a:t>A seam is a </a:t>
            </a:r>
            <a:r>
              <a:rPr lang="en-US" altLang="zh-TW" b="1" dirty="0">
                <a:solidFill>
                  <a:srgbClr val="FF0000"/>
                </a:solidFill>
              </a:rPr>
              <a:t>connected path of low energy pixels </a:t>
            </a:r>
            <a:r>
              <a:rPr lang="en-US" altLang="zh-TW" dirty="0"/>
              <a:t>crossing the image from top to bottom, or from left to right.</a:t>
            </a:r>
          </a:p>
          <a:p>
            <a:r>
              <a:rPr lang="en-US" altLang="zh-TW" dirty="0"/>
              <a:t>Seam-carving is a simple image operator that can change the size of an image.</a:t>
            </a:r>
          </a:p>
          <a:p>
            <a:r>
              <a:rPr lang="en-US" altLang="zh-TW" b="1" dirty="0">
                <a:solidFill>
                  <a:srgbClr val="FF0000"/>
                </a:solidFill>
              </a:rPr>
              <a:t>Image </a:t>
            </a:r>
            <a:r>
              <a:rPr lang="en-US" altLang="zh-TW" b="1" dirty="0">
                <a:solidFill>
                  <a:srgbClr val="00B0F0"/>
                </a:solidFill>
              </a:rPr>
              <a:t>enlarging n seams</a:t>
            </a:r>
            <a:r>
              <a:rPr lang="zh-TW" altLang="en-US" b="1" dirty="0">
                <a:solidFill>
                  <a:srgbClr val="00B0F0"/>
                </a:solidFill>
              </a:rPr>
              <a:t> </a:t>
            </a:r>
            <a:r>
              <a:rPr lang="en-US" altLang="zh-TW" b="1" dirty="0">
                <a:solidFill>
                  <a:srgbClr val="FF0000"/>
                </a:solidFill>
              </a:rPr>
              <a:t>i.e., select </a:t>
            </a:r>
            <a:r>
              <a:rPr lang="en-US" altLang="zh-TW" b="1" dirty="0">
                <a:solidFill>
                  <a:srgbClr val="92D050"/>
                </a:solidFill>
              </a:rPr>
              <a:t>n highest seams </a:t>
            </a:r>
            <a:r>
              <a:rPr lang="en-US" altLang="zh-TW" b="1" dirty="0">
                <a:solidFill>
                  <a:srgbClr val="FF0000"/>
                </a:solidFill>
              </a:rPr>
              <a:t>and duplicate n seams</a:t>
            </a:r>
            <a:endParaRPr lang="zh-TW" altLang="en-US" b="1" dirty="0">
              <a:solidFill>
                <a:srgbClr val="FF0000"/>
              </a:solidFill>
            </a:endParaRPr>
          </a:p>
          <a:p>
            <a:endParaRPr lang="en-US" altLang="zh-TW" dirty="0"/>
          </a:p>
          <a:p>
            <a:endParaRPr lang="en-US" altLang="zh-TW" dirty="0"/>
          </a:p>
          <a:p>
            <a:endParaRPr lang="en-US" altLang="zh-TW" dirty="0"/>
          </a:p>
          <a:p>
            <a:pPr eaLnBrk="1" hangingPunct="1"/>
            <a:endParaRPr lang="zh-TW" altLang="en-US" dirty="0"/>
          </a:p>
        </p:txBody>
      </p:sp>
      <p:sp>
        <p:nvSpPr>
          <p:cNvPr id="5" name="投影片編號版面配置區 4"/>
          <p:cNvSpPr>
            <a:spLocks noGrp="1"/>
          </p:cNvSpPr>
          <p:nvPr>
            <p:ph type="sldNum" sz="quarter" idx="12"/>
          </p:nvPr>
        </p:nvSpPr>
        <p:spPr/>
        <p:txBody>
          <a:bodyPr/>
          <a:lstStyle/>
          <a:p>
            <a:pPr>
              <a:defRPr/>
            </a:pPr>
            <a:fld id="{09517049-741E-434B-8525-877AA7594A43}" type="slidenum">
              <a:rPr lang="zh-TW" altLang="en-US" smtClean="0"/>
              <a:pPr>
                <a:defRPr/>
              </a:pPr>
              <a:t>12</a:t>
            </a:fld>
            <a:endParaRPr lang="zh-TW" altLang="en-US"/>
          </a:p>
        </p:txBody>
      </p:sp>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861048"/>
            <a:ext cx="89757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9350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a:t>
            </a:r>
            <a:endParaRPr lang="zh-TW" altLang="en-US" dirty="0"/>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4 different strategies for reducing the width of an image.</a:t>
            </a:r>
          </a:p>
          <a:p>
            <a:pPr>
              <a:defRPr/>
            </a:pPr>
            <a:r>
              <a:rPr lang="en-US" altLang="zh-TW" sz="2000" dirty="0"/>
              <a:t>(b)</a:t>
            </a:r>
            <a:r>
              <a:rPr lang="zh-TW" altLang="en-US" sz="2000" b="1" dirty="0">
                <a:solidFill>
                  <a:srgbClr val="FF0000"/>
                </a:solidFill>
                <a:latin typeface="+mj-ea"/>
                <a:ea typeface="+mj-ea"/>
              </a:rPr>
              <a:t>有最高能量的子視窗 </a:t>
            </a:r>
            <a:r>
              <a:rPr lang="en-US" altLang="zh-TW" sz="2000" b="1" dirty="0">
                <a:solidFill>
                  <a:srgbClr val="FF0000"/>
                </a:solidFill>
                <a:latin typeface="+mj-ea"/>
                <a:ea typeface="+mj-ea"/>
              </a:rPr>
              <a:t>(crop)</a:t>
            </a: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13</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83568" y="3940464"/>
            <a:ext cx="7200800" cy="2546494"/>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085668353"/>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830580"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130729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15</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631194801"/>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155142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856011755"/>
              </p:ext>
            </p:extLst>
          </p:nvPr>
        </p:nvGraphicFramePr>
        <p:xfrm>
          <a:off x="208600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58345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16</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697878726"/>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7150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068515875"/>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06347306"/>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17894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17</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258246731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980536"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717218403"/>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73739205"/>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940615363"/>
              </p:ext>
            </p:extLst>
          </p:nvPr>
        </p:nvGraphicFramePr>
        <p:xfrm>
          <a:off x="442452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30421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18</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260185803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370404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187147597"/>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773737587"/>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642953664"/>
              </p:ext>
            </p:extLst>
          </p:nvPr>
        </p:nvGraphicFramePr>
        <p:xfrm>
          <a:off x="442452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570579472"/>
              </p:ext>
            </p:extLst>
          </p:nvPr>
        </p:nvGraphicFramePr>
        <p:xfrm>
          <a:off x="549093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53365">
                <a:tc>
                  <a:txBody>
                    <a:bodyPr/>
                    <a:lstStyle/>
                    <a:p>
                      <a:pPr algn="ctr" fontAlgn="ctr"/>
                      <a:r>
                        <a:rPr lang="en-US" altLang="zh-TW" sz="1600" u="none" strike="noStrike" dirty="0">
                          <a:effectLst/>
                        </a:rPr>
                        <a:t>13.5</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58158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19</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16448168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4405456"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858050555"/>
              </p:ext>
            </p:extLst>
          </p:nvPr>
        </p:nvGraphicFramePr>
        <p:xfrm>
          <a:off x="213172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006586522"/>
              </p:ext>
            </p:extLst>
          </p:nvPr>
        </p:nvGraphicFramePr>
        <p:xfrm>
          <a:off x="338976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234128063"/>
              </p:ext>
            </p:extLst>
          </p:nvPr>
        </p:nvGraphicFramePr>
        <p:xfrm>
          <a:off x="467483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371027066"/>
              </p:ext>
            </p:extLst>
          </p:nvPr>
        </p:nvGraphicFramePr>
        <p:xfrm>
          <a:off x="588525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13.5</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616682819"/>
              </p:ext>
            </p:extLst>
          </p:nvPr>
        </p:nvGraphicFramePr>
        <p:xfrm>
          <a:off x="7054552" y="5445224"/>
          <a:ext cx="685800" cy="23812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500" u="none" strike="noStrike" dirty="0">
                          <a:effectLst/>
                        </a:rPr>
                        <a:t>12</a:t>
                      </a:r>
                      <a:endParaRPr lang="en-US" altLang="zh-TW" sz="15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43042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38893" y="49406"/>
            <a:ext cx="8229600" cy="596925"/>
          </a:xfrm>
        </p:spPr>
        <p:txBody>
          <a:bodyPr/>
          <a:lstStyle/>
          <a:p>
            <a:r>
              <a:rPr lang="en-US" altLang="zh-TW" b="1" dirty="0">
                <a:solidFill>
                  <a:srgbClr val="FF0000"/>
                </a:solidFill>
                <a:latin typeface="A" charset="0"/>
              </a:rPr>
              <a:t>Image/Video Retargeting</a:t>
            </a:r>
          </a:p>
        </p:txBody>
      </p:sp>
      <p:sp>
        <p:nvSpPr>
          <p:cNvPr id="4099" name="Content Placeholder 2"/>
          <p:cNvSpPr>
            <a:spLocks noGrp="1"/>
          </p:cNvSpPr>
          <p:nvPr>
            <p:ph sz="half" idx="4294967295"/>
          </p:nvPr>
        </p:nvSpPr>
        <p:spPr>
          <a:xfrm>
            <a:off x="-45211" y="548680"/>
            <a:ext cx="4697413" cy="4525963"/>
          </a:xfrm>
        </p:spPr>
        <p:txBody>
          <a:bodyPr/>
          <a:lstStyle/>
          <a:p>
            <a:r>
              <a:rPr lang="en-US" altLang="zh-TW" sz="2800" dirty="0"/>
              <a:t>Adapt image/video content to different display devices</a:t>
            </a:r>
          </a:p>
          <a:p>
            <a:pPr lvl="1"/>
            <a:r>
              <a:rPr lang="en-US" altLang="zh-TW" sz="2400" dirty="0"/>
              <a:t>Resolution</a:t>
            </a:r>
          </a:p>
          <a:p>
            <a:pPr lvl="1"/>
            <a:r>
              <a:rPr lang="en-US" altLang="zh-TW" sz="2400" dirty="0"/>
              <a:t>Aspect ratio</a:t>
            </a:r>
          </a:p>
          <a:p>
            <a:endParaRPr lang="en-US" altLang="zh-TW" sz="2800" dirty="0"/>
          </a:p>
          <a:p>
            <a:endParaRPr lang="en-US" altLang="zh-TW" sz="2800" dirty="0"/>
          </a:p>
          <a:p>
            <a:endParaRPr lang="en-US" altLang="zh-TW" sz="2800" dirty="0"/>
          </a:p>
        </p:txBody>
      </p:sp>
      <p:pic>
        <p:nvPicPr>
          <p:cNvPr id="624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25" y="2709863"/>
            <a:ext cx="5429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2684463"/>
            <a:ext cx="11890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63" y="4802188"/>
            <a:ext cx="190023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163" y="4210050"/>
            <a:ext cx="1287462"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5986463" y="3808413"/>
            <a:ext cx="762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16 : 9</a:t>
            </a:r>
          </a:p>
        </p:txBody>
      </p:sp>
      <p:sp>
        <p:nvSpPr>
          <p:cNvPr id="15" name="TextBox 14"/>
          <p:cNvSpPr txBox="1">
            <a:spLocks noChangeArrowheads="1"/>
          </p:cNvSpPr>
          <p:nvPr/>
        </p:nvSpPr>
        <p:spPr bwMode="auto">
          <a:xfrm>
            <a:off x="4494213" y="3808413"/>
            <a:ext cx="633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 : ?</a:t>
            </a:r>
          </a:p>
        </p:txBody>
      </p:sp>
      <p:sp>
        <p:nvSpPr>
          <p:cNvPr id="16" name="TextBox 15"/>
          <p:cNvSpPr txBox="1">
            <a:spLocks noChangeArrowheads="1"/>
          </p:cNvSpPr>
          <p:nvPr/>
        </p:nvSpPr>
        <p:spPr bwMode="auto">
          <a:xfrm>
            <a:off x="6372225" y="5281613"/>
            <a:ext cx="9540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dirty="0"/>
              <a:t>2.39 : 1</a:t>
            </a:r>
          </a:p>
        </p:txBody>
      </p:sp>
      <p:sp>
        <p:nvSpPr>
          <p:cNvPr id="17" name="TextBox 16"/>
          <p:cNvSpPr txBox="1">
            <a:spLocks noChangeArrowheads="1"/>
          </p:cNvSpPr>
          <p:nvPr/>
        </p:nvSpPr>
        <p:spPr bwMode="auto">
          <a:xfrm>
            <a:off x="3206750" y="5526088"/>
            <a:ext cx="6334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4 : 3</a:t>
            </a:r>
          </a:p>
        </p:txBody>
      </p:sp>
      <p:pic>
        <p:nvPicPr>
          <p:cNvPr id="15362" name="Picture 2" descr="tea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919" y="592911"/>
            <a:ext cx="4340763" cy="14208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488113" y="0"/>
            <a:ext cx="1505540" cy="646331"/>
          </a:xfrm>
          <a:prstGeom prst="rect">
            <a:avLst/>
          </a:prstGeom>
          <a:noFill/>
        </p:spPr>
        <p:txBody>
          <a:bodyPr wrap="none" rtlCol="0">
            <a:spAutoFit/>
          </a:bodyPr>
          <a:lstStyle/>
          <a:p>
            <a:r>
              <a:rPr lang="en-US" altLang="zh-TW" b="1" dirty="0">
                <a:solidFill>
                  <a:srgbClr val="3366FF"/>
                </a:solidFill>
              </a:rPr>
              <a:t>Direct scale</a:t>
            </a:r>
          </a:p>
          <a:p>
            <a:r>
              <a:rPr lang="en-US" altLang="zh-TW" b="1" dirty="0">
                <a:solidFill>
                  <a:srgbClr val="3366FF"/>
                </a:solidFill>
              </a:rPr>
              <a:t>along x axis</a:t>
            </a:r>
            <a:endParaRPr lang="zh-TW" altLang="en-US" b="1" dirty="0">
              <a:solidFill>
                <a:srgbClr val="3366FF"/>
              </a:solidFill>
            </a:endParaRPr>
          </a:p>
        </p:txBody>
      </p:sp>
      <p:sp>
        <p:nvSpPr>
          <p:cNvPr id="3" name="文字方塊 2"/>
          <p:cNvSpPr txBox="1"/>
          <p:nvPr/>
        </p:nvSpPr>
        <p:spPr>
          <a:xfrm>
            <a:off x="6541483" y="2056553"/>
            <a:ext cx="1569660" cy="646331"/>
          </a:xfrm>
          <a:prstGeom prst="rect">
            <a:avLst/>
          </a:prstGeom>
          <a:noFill/>
        </p:spPr>
        <p:txBody>
          <a:bodyPr wrap="none" rtlCol="0">
            <a:spAutoFit/>
          </a:bodyPr>
          <a:lstStyle/>
          <a:p>
            <a:pPr algn="ctr"/>
            <a:r>
              <a:rPr lang="en-US" altLang="zh-TW" b="1" dirty="0">
                <a:solidFill>
                  <a:srgbClr val="FF0000"/>
                </a:solidFill>
              </a:rPr>
              <a:t>Distorted</a:t>
            </a:r>
          </a:p>
          <a:p>
            <a:pPr algn="ctr"/>
            <a:r>
              <a:rPr lang="en-US" altLang="zh-TW" b="1" dirty="0">
                <a:solidFill>
                  <a:srgbClr val="FF0000"/>
                </a:solidFill>
              </a:rPr>
              <a:t>along x axis</a:t>
            </a:r>
            <a:r>
              <a:rPr lang="en-US" altLang="zh-TW" dirty="0"/>
              <a:t> </a:t>
            </a:r>
            <a:endParaRPr lang="zh-TW" altLang="en-US" dirty="0"/>
          </a:p>
        </p:txBody>
      </p:sp>
      <p:pic>
        <p:nvPicPr>
          <p:cNvPr id="4" name="Picture 2" descr="How do I resize an image?">
            <a:extLst>
              <a:ext uri="{FF2B5EF4-FFF2-40B4-BE49-F238E27FC236}">
                <a16:creationId xmlns:a16="http://schemas.microsoft.com/office/drawing/2014/main" id="{90626232-769E-4EBB-827C-0706DE5CA2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34" y="2355559"/>
            <a:ext cx="2243742" cy="450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mph" presetSubtype="0" fill="hold" nodeType="clickEffect">
                                  <p:stCondLst>
                                    <p:cond delay="0"/>
                                  </p:stCondLst>
                                  <p:iterate type="lt">
                                    <p:tmPct val="10000"/>
                                  </p:iterate>
                                  <p:childTnLst>
                                    <p:set>
                                      <p:cBhvr override="childStyle">
                                        <p:cTn id="6" dur="250" autoRev="1" fill="hold"/>
                                        <p:tgtEl>
                                          <p:spTgt spid="4099">
                                            <p:txEl>
                                              <p:pRg st="2" end="2"/>
                                            </p:txEl>
                                          </p:spTgt>
                                        </p:tgtEl>
                                        <p:attrNameLst>
                                          <p:attrName>style.color</p:attrName>
                                        </p:attrNameLst>
                                      </p:cBhvr>
                                      <p:to>
                                        <p:clrVal>
                                          <a:schemeClr val="accent2"/>
                                        </p:clrVal>
                                      </p:to>
                                    </p:set>
                                    <p:set>
                                      <p:cBhvr>
                                        <p:cTn id="7" dur="250" autoRev="1" fill="hold"/>
                                        <p:tgtEl>
                                          <p:spTgt spid="4099">
                                            <p:txEl>
                                              <p:pRg st="2" end="2"/>
                                            </p:txEl>
                                          </p:spTgt>
                                        </p:tgtEl>
                                        <p:attrNameLst>
                                          <p:attrName>fillcolor</p:attrName>
                                        </p:attrNameLst>
                                      </p:cBhvr>
                                      <p:to>
                                        <p:clrVal>
                                          <a:schemeClr val="accent2"/>
                                        </p:clrVal>
                                      </p:to>
                                    </p:set>
                                    <p:set>
                                      <p:cBhvr>
                                        <p:cTn id="8" dur="250" autoRev="1" fill="hold"/>
                                        <p:tgtEl>
                                          <p:spTgt spid="4099">
                                            <p:txEl>
                                              <p:pRg st="2" end="2"/>
                                            </p:txEl>
                                          </p:spTgt>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20</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42658738"/>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370404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433920953"/>
              </p:ext>
            </p:extLst>
          </p:nvPr>
        </p:nvGraphicFramePr>
        <p:xfrm>
          <a:off x="213172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444015938"/>
              </p:ext>
            </p:extLst>
          </p:nvPr>
        </p:nvGraphicFramePr>
        <p:xfrm>
          <a:off x="338976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257765640"/>
              </p:ext>
            </p:extLst>
          </p:nvPr>
        </p:nvGraphicFramePr>
        <p:xfrm>
          <a:off x="467483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394391278"/>
              </p:ext>
            </p:extLst>
          </p:nvPr>
        </p:nvGraphicFramePr>
        <p:xfrm>
          <a:off x="588525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solidFill>
                            <a:srgbClr val="FF0000"/>
                          </a:solidFill>
                          <a:effectLst/>
                        </a:rPr>
                        <a:t>13.5</a:t>
                      </a:r>
                      <a:endParaRPr lang="en-US" altLang="zh-TW" sz="1600" b="0" i="0" u="none" strike="noStrike" dirty="0">
                        <a:solidFill>
                          <a:srgbClr val="FF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827862377"/>
              </p:ext>
            </p:extLst>
          </p:nvPr>
        </p:nvGraphicFramePr>
        <p:xfrm>
          <a:off x="7054552" y="5445224"/>
          <a:ext cx="685800" cy="23812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500" u="none" strike="noStrike" dirty="0">
                          <a:effectLst/>
                        </a:rPr>
                        <a:t>12</a:t>
                      </a:r>
                      <a:endParaRPr lang="en-US" altLang="zh-TW" sz="15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b="1" dirty="0">
                <a:solidFill>
                  <a:srgbClr val="FF0000"/>
                </a:solidFill>
                <a:latin typeface="+mj-ea"/>
                <a:ea typeface="+mj-ea"/>
              </a:rPr>
              <a:t>移除每行有最低能量</a:t>
            </a:r>
            <a:endParaRPr lang="en-US" altLang="zh-TW" sz="2000" b="1" dirty="0">
              <a:solidFill>
                <a:srgbClr val="FF0000"/>
              </a:solidFill>
              <a:latin typeface="+mj-ea"/>
              <a:ea typeface="+mj-ea"/>
            </a:endParaRPr>
          </a:p>
          <a:p>
            <a:pPr>
              <a:defRPr/>
            </a:pPr>
            <a:r>
              <a:rPr lang="en-US" altLang="zh-TW" sz="2000" dirty="0"/>
              <a:t>(d)Seam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21</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16722795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22</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83058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088780183"/>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21746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23</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55066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2454936934"/>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738492855"/>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101435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1807304400"/>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745522770"/>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2086601562"/>
              </p:ext>
            </p:extLst>
          </p:nvPr>
        </p:nvGraphicFramePr>
        <p:xfrm>
          <a:off x="2278380" y="535876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3.2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91492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25</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2750658767"/>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142348358"/>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3777811166"/>
              </p:ext>
            </p:extLst>
          </p:nvPr>
        </p:nvGraphicFramePr>
        <p:xfrm>
          <a:off x="2278380" y="535876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3.2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3" name="橢圓 2"/>
          <p:cNvSpPr/>
          <p:nvPr/>
        </p:nvSpPr>
        <p:spPr>
          <a:xfrm>
            <a:off x="3563888" y="3212976"/>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4382448"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5148064"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024773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26</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727320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819860947"/>
              </p:ext>
            </p:extLst>
          </p:nvPr>
        </p:nvGraphicFramePr>
        <p:xfrm>
          <a:off x="827584" y="5301208"/>
          <a:ext cx="7165800" cy="209550"/>
        </p:xfrm>
        <a:graphic>
          <a:graphicData uri="http://schemas.openxmlformats.org/drawingml/2006/table">
            <a:tbl>
              <a:tblPr>
                <a:tableStyleId>{5C22544A-7EE6-4342-B048-85BDC9FD1C3A}</a:tableStyleId>
              </a:tblPr>
              <a:tblGrid>
                <a:gridCol w="716580">
                  <a:extLst>
                    <a:ext uri="{9D8B030D-6E8A-4147-A177-3AD203B41FA5}">
                      <a16:colId xmlns:a16="http://schemas.microsoft.com/office/drawing/2014/main" val="20000"/>
                    </a:ext>
                  </a:extLst>
                </a:gridCol>
                <a:gridCol w="716580">
                  <a:extLst>
                    <a:ext uri="{9D8B030D-6E8A-4147-A177-3AD203B41FA5}">
                      <a16:colId xmlns:a16="http://schemas.microsoft.com/office/drawing/2014/main" val="20001"/>
                    </a:ext>
                  </a:extLst>
                </a:gridCol>
                <a:gridCol w="716580">
                  <a:extLst>
                    <a:ext uri="{9D8B030D-6E8A-4147-A177-3AD203B41FA5}">
                      <a16:colId xmlns:a16="http://schemas.microsoft.com/office/drawing/2014/main" val="20002"/>
                    </a:ext>
                  </a:extLst>
                </a:gridCol>
                <a:gridCol w="716580">
                  <a:extLst>
                    <a:ext uri="{9D8B030D-6E8A-4147-A177-3AD203B41FA5}">
                      <a16:colId xmlns:a16="http://schemas.microsoft.com/office/drawing/2014/main" val="20003"/>
                    </a:ext>
                  </a:extLst>
                </a:gridCol>
                <a:gridCol w="716580">
                  <a:extLst>
                    <a:ext uri="{9D8B030D-6E8A-4147-A177-3AD203B41FA5}">
                      <a16:colId xmlns:a16="http://schemas.microsoft.com/office/drawing/2014/main" val="20004"/>
                    </a:ext>
                  </a:extLst>
                </a:gridCol>
                <a:gridCol w="716580">
                  <a:extLst>
                    <a:ext uri="{9D8B030D-6E8A-4147-A177-3AD203B41FA5}">
                      <a16:colId xmlns:a16="http://schemas.microsoft.com/office/drawing/2014/main" val="20005"/>
                    </a:ext>
                  </a:extLst>
                </a:gridCol>
                <a:gridCol w="716580">
                  <a:extLst>
                    <a:ext uri="{9D8B030D-6E8A-4147-A177-3AD203B41FA5}">
                      <a16:colId xmlns:a16="http://schemas.microsoft.com/office/drawing/2014/main" val="20006"/>
                    </a:ext>
                  </a:extLst>
                </a:gridCol>
                <a:gridCol w="716580">
                  <a:extLst>
                    <a:ext uri="{9D8B030D-6E8A-4147-A177-3AD203B41FA5}">
                      <a16:colId xmlns:a16="http://schemas.microsoft.com/office/drawing/2014/main" val="20007"/>
                    </a:ext>
                  </a:extLst>
                </a:gridCol>
                <a:gridCol w="716580">
                  <a:extLst>
                    <a:ext uri="{9D8B030D-6E8A-4147-A177-3AD203B41FA5}">
                      <a16:colId xmlns:a16="http://schemas.microsoft.com/office/drawing/2014/main" val="20008"/>
                    </a:ext>
                  </a:extLst>
                </a:gridCol>
                <a:gridCol w="716580">
                  <a:extLst>
                    <a:ext uri="{9D8B030D-6E8A-4147-A177-3AD203B41FA5}">
                      <a16:colId xmlns:a16="http://schemas.microsoft.com/office/drawing/2014/main" val="20009"/>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2.6</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3.2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3</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3.2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2.9</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2.4</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1.5</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72942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27</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512436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253224298"/>
              </p:ext>
            </p:extLst>
          </p:nvPr>
        </p:nvGraphicFramePr>
        <p:xfrm>
          <a:off x="827584" y="5301208"/>
          <a:ext cx="7165800" cy="209550"/>
        </p:xfrm>
        <a:graphic>
          <a:graphicData uri="http://schemas.openxmlformats.org/drawingml/2006/table">
            <a:tbl>
              <a:tblPr>
                <a:tableStyleId>{5C22544A-7EE6-4342-B048-85BDC9FD1C3A}</a:tableStyleId>
              </a:tblPr>
              <a:tblGrid>
                <a:gridCol w="716580">
                  <a:extLst>
                    <a:ext uri="{9D8B030D-6E8A-4147-A177-3AD203B41FA5}">
                      <a16:colId xmlns:a16="http://schemas.microsoft.com/office/drawing/2014/main" val="20000"/>
                    </a:ext>
                  </a:extLst>
                </a:gridCol>
                <a:gridCol w="716580">
                  <a:extLst>
                    <a:ext uri="{9D8B030D-6E8A-4147-A177-3AD203B41FA5}">
                      <a16:colId xmlns:a16="http://schemas.microsoft.com/office/drawing/2014/main" val="20001"/>
                    </a:ext>
                  </a:extLst>
                </a:gridCol>
                <a:gridCol w="716580">
                  <a:extLst>
                    <a:ext uri="{9D8B030D-6E8A-4147-A177-3AD203B41FA5}">
                      <a16:colId xmlns:a16="http://schemas.microsoft.com/office/drawing/2014/main" val="20002"/>
                    </a:ext>
                  </a:extLst>
                </a:gridCol>
                <a:gridCol w="716580">
                  <a:extLst>
                    <a:ext uri="{9D8B030D-6E8A-4147-A177-3AD203B41FA5}">
                      <a16:colId xmlns:a16="http://schemas.microsoft.com/office/drawing/2014/main" val="20003"/>
                    </a:ext>
                  </a:extLst>
                </a:gridCol>
                <a:gridCol w="716580">
                  <a:extLst>
                    <a:ext uri="{9D8B030D-6E8A-4147-A177-3AD203B41FA5}">
                      <a16:colId xmlns:a16="http://schemas.microsoft.com/office/drawing/2014/main" val="20004"/>
                    </a:ext>
                  </a:extLst>
                </a:gridCol>
                <a:gridCol w="716580">
                  <a:extLst>
                    <a:ext uri="{9D8B030D-6E8A-4147-A177-3AD203B41FA5}">
                      <a16:colId xmlns:a16="http://schemas.microsoft.com/office/drawing/2014/main" val="20005"/>
                    </a:ext>
                  </a:extLst>
                </a:gridCol>
                <a:gridCol w="716580">
                  <a:extLst>
                    <a:ext uri="{9D8B030D-6E8A-4147-A177-3AD203B41FA5}">
                      <a16:colId xmlns:a16="http://schemas.microsoft.com/office/drawing/2014/main" val="20006"/>
                    </a:ext>
                  </a:extLst>
                </a:gridCol>
                <a:gridCol w="716580">
                  <a:extLst>
                    <a:ext uri="{9D8B030D-6E8A-4147-A177-3AD203B41FA5}">
                      <a16:colId xmlns:a16="http://schemas.microsoft.com/office/drawing/2014/main" val="20007"/>
                    </a:ext>
                  </a:extLst>
                </a:gridCol>
                <a:gridCol w="716580">
                  <a:extLst>
                    <a:ext uri="{9D8B030D-6E8A-4147-A177-3AD203B41FA5}">
                      <a16:colId xmlns:a16="http://schemas.microsoft.com/office/drawing/2014/main" val="20008"/>
                    </a:ext>
                  </a:extLst>
                </a:gridCol>
                <a:gridCol w="716580">
                  <a:extLst>
                    <a:ext uri="{9D8B030D-6E8A-4147-A177-3AD203B41FA5}">
                      <a16:colId xmlns:a16="http://schemas.microsoft.com/office/drawing/2014/main" val="20009"/>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2.6</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3.2</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3.2</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2.9</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2.4</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1.5</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7" name="矩形 6"/>
          <p:cNvSpPr/>
          <p:nvPr/>
        </p:nvSpPr>
        <p:spPr>
          <a:xfrm>
            <a:off x="2260124" y="151526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695660" y="151902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841856" y="151526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547664" y="1518692"/>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971600" y="5692009"/>
            <a:ext cx="7537634" cy="646331"/>
          </a:xfrm>
          <a:prstGeom prst="rect">
            <a:avLst/>
          </a:prstGeom>
          <a:noFill/>
        </p:spPr>
        <p:txBody>
          <a:bodyPr wrap="square" rtlCol="0">
            <a:spAutoFit/>
          </a:bodyPr>
          <a:lstStyle/>
          <a:p>
            <a:r>
              <a:rPr lang="en-US" altLang="zh-TW" dirty="0"/>
              <a:t>The disadvantage is to lose </a:t>
            </a:r>
            <a:r>
              <a:rPr lang="en-US" altLang="zh-TW" dirty="0">
                <a:solidFill>
                  <a:srgbClr val="FF0000"/>
                </a:solidFill>
              </a:rPr>
              <a:t>some important </a:t>
            </a:r>
            <a:r>
              <a:rPr lang="en-US" altLang="zh-TW" dirty="0"/>
              <a:t>pixels on some </a:t>
            </a:r>
            <a:r>
              <a:rPr lang="en-US" altLang="zh-TW" dirty="0">
                <a:solidFill>
                  <a:srgbClr val="FF0000"/>
                </a:solidFill>
              </a:rPr>
              <a:t>deleted lines</a:t>
            </a:r>
          </a:p>
          <a:p>
            <a:r>
              <a:rPr lang="en-US" altLang="zh-TW" dirty="0">
                <a:solidFill>
                  <a:srgbClr val="FF0000"/>
                </a:solidFill>
              </a:rPr>
              <a:t>such as 2</a:t>
            </a:r>
            <a:r>
              <a:rPr lang="en-US" altLang="zh-TW" baseline="30000" dirty="0">
                <a:solidFill>
                  <a:srgbClr val="FF0000"/>
                </a:solidFill>
              </a:rPr>
              <a:t>nd</a:t>
            </a:r>
            <a:r>
              <a:rPr lang="en-US" altLang="zh-TW" dirty="0">
                <a:solidFill>
                  <a:srgbClr val="FF0000"/>
                </a:solidFill>
              </a:rPr>
              <a:t> line (with 2.4)</a:t>
            </a:r>
            <a:endParaRPr lang="zh-TW" altLang="en-US" dirty="0">
              <a:solidFill>
                <a:srgbClr val="FF0000"/>
              </a:solidFill>
            </a:endParaRPr>
          </a:p>
        </p:txBody>
      </p:sp>
    </p:spTree>
    <p:extLst>
      <p:ext uri="{BB962C8B-B14F-4D97-AF65-F5344CB8AC3E}">
        <p14:creationId xmlns:p14="http://schemas.microsoft.com/office/powerpoint/2010/main" val="15290238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a:t>
            </a:r>
            <a:r>
              <a:rPr lang="en-US" altLang="zh-TW" sz="2000" b="1" dirty="0">
                <a:solidFill>
                  <a:srgbClr val="FF0000"/>
                </a:solidFill>
              </a:rPr>
              <a:t>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28</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30300917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29</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8352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37109" y="2232283"/>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551856" y="294245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827584" y="365148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2758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6" name="表格 15"/>
          <p:cNvGraphicFramePr>
            <a:graphicFrameLocks noGrp="1"/>
          </p:cNvGraphicFramePr>
          <p:nvPr>
            <p:extLst>
              <p:ext uri="{D42A27DB-BD31-4B8C-83A1-F6EECF244321}">
                <p14:modId xmlns:p14="http://schemas.microsoft.com/office/powerpoint/2010/main" val="3493548845"/>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70108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65"/>
          <p:cNvSpPr>
            <a:spLocks noChangeArrowheads="1"/>
          </p:cNvSpPr>
          <p:nvPr/>
        </p:nvSpPr>
        <p:spPr bwMode="auto">
          <a:xfrm>
            <a:off x="22188" y="44450"/>
            <a:ext cx="38671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kumimoji="0" lang="en-US" altLang="zh-TW" sz="4400" b="1" dirty="0">
                <a:latin typeface="Times New Roman" panose="02020603050405020304" pitchFamily="18" charset="0"/>
                <a:ea typeface="標楷體" panose="03000509000000000000" pitchFamily="65" charset="-120"/>
                <a:cs typeface="Times New Roman" panose="02020603050405020304" pitchFamily="18" charset="0"/>
              </a:rPr>
              <a:t>Image Resizing</a:t>
            </a:r>
          </a:p>
        </p:txBody>
      </p:sp>
      <p:sp>
        <p:nvSpPr>
          <p:cNvPr id="33795" name="Rectangle 5"/>
          <p:cNvSpPr>
            <a:spLocks noChangeArrowheads="1"/>
          </p:cNvSpPr>
          <p:nvPr/>
        </p:nvSpPr>
        <p:spPr bwMode="auto">
          <a:xfrm>
            <a:off x="251520" y="834046"/>
            <a:ext cx="841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ct val="20000"/>
              </a:spcBef>
              <a:buClr>
                <a:srgbClr val="FF0000"/>
              </a:buClr>
              <a:buFontTx/>
              <a:buChar char="•"/>
            </a:pPr>
            <a:r>
              <a:rPr kumimoji="0" lang="zh-TW" altLang="en-US" sz="2800" dirty="0">
                <a:latin typeface="Arial" panose="020B0604020202020204" pitchFamily="34" charset="0"/>
                <a:ea typeface="ＭＳ Ｐゴシック" panose="020B0600070205080204" pitchFamily="34" charset="-128"/>
                <a:cs typeface="Arial" panose="020B0604020202020204" pitchFamily="34" charset="0"/>
              </a:rPr>
              <a:t> </a:t>
            </a:r>
            <a:r>
              <a:rPr kumimoji="0" lang="en-US" altLang="zh-TW" sz="2800" dirty="0">
                <a:latin typeface="Arial" panose="020B0604020202020204" pitchFamily="34" charset="0"/>
                <a:ea typeface="ＭＳ Ｐゴシック" panose="020B0600070205080204" pitchFamily="34" charset="-128"/>
                <a:cs typeface="Arial" panose="020B0604020202020204" pitchFamily="34" charset="0"/>
              </a:rPr>
              <a:t>Need to fit images to various display media (wide-screen TV, PDA, thumbnail...) </a:t>
            </a:r>
            <a:r>
              <a:rPr kumimoji="0" lang="en-US" altLang="zh-TW"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but with less distortion</a:t>
            </a:r>
            <a:r>
              <a:rPr kumimoji="0" lang="zh-TW" altLang="en-US"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t>
            </a:r>
            <a:r>
              <a:rPr kumimoji="0" lang="en-US" altLang="zh-TW"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a:t>
            </a:r>
          </a:p>
        </p:txBody>
      </p:sp>
      <p:grpSp>
        <p:nvGrpSpPr>
          <p:cNvPr id="33796" name="群組 1"/>
          <p:cNvGrpSpPr>
            <a:grpSpLocks/>
          </p:cNvGrpSpPr>
          <p:nvPr/>
        </p:nvGrpSpPr>
        <p:grpSpPr bwMode="auto">
          <a:xfrm>
            <a:off x="1300163" y="4791075"/>
            <a:ext cx="2376487" cy="2093913"/>
            <a:chOff x="1300163" y="4791472"/>
            <a:chExt cx="2376487" cy="2093912"/>
          </a:xfrm>
        </p:grpSpPr>
        <p:sp>
          <p:nvSpPr>
            <p:cNvPr id="33817" name="Rectangle 5"/>
            <p:cNvSpPr>
              <a:spLocks noChangeArrowheads="1"/>
            </p:cNvSpPr>
            <p:nvPr/>
          </p:nvSpPr>
          <p:spPr bwMode="auto">
            <a:xfrm>
              <a:off x="1300163" y="4791472"/>
              <a:ext cx="2376487" cy="1727200"/>
            </a:xfrm>
            <a:prstGeom prst="rect">
              <a:avLst/>
            </a:prstGeom>
            <a:solidFill>
              <a:srgbClr val="CCFFFF"/>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endParaRPr kumimoji="0" lang="zh-TW" altLang="en-US">
                <a:solidFill>
                  <a:schemeClr val="tx2"/>
                </a:solidFill>
                <a:latin typeface="Arial" panose="020B0604020202020204" pitchFamily="34" charset="0"/>
                <a:ea typeface="ＭＳ Ｐゴシック" panose="020B0600070205080204" pitchFamily="34" charset="-128"/>
              </a:endParaRPr>
            </a:p>
          </p:txBody>
        </p:sp>
        <p:sp>
          <p:nvSpPr>
            <p:cNvPr id="33818" name="Text Box 6"/>
            <p:cNvSpPr txBox="1">
              <a:spLocks noChangeArrowheads="1"/>
            </p:cNvSpPr>
            <p:nvPr/>
          </p:nvSpPr>
          <p:spPr bwMode="auto">
            <a:xfrm>
              <a:off x="2236788" y="6518672"/>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4:3</a:t>
              </a:r>
              <a:endParaRPr kumimoji="0" lang="de-DE" altLang="zh-TW">
                <a:cs typeface="Arial" panose="020B0604020202020204" pitchFamily="34" charset="0"/>
              </a:endParaRPr>
            </a:p>
          </p:txBody>
        </p:sp>
        <p:grpSp>
          <p:nvGrpSpPr>
            <p:cNvPr id="33819" name="Group 11"/>
            <p:cNvGrpSpPr>
              <a:grpSpLocks/>
            </p:cNvGrpSpPr>
            <p:nvPr/>
          </p:nvGrpSpPr>
          <p:grpSpPr bwMode="auto">
            <a:xfrm>
              <a:off x="1949450" y="5150247"/>
              <a:ext cx="1079500" cy="1079500"/>
              <a:chOff x="1066" y="2341"/>
              <a:chExt cx="680" cy="680"/>
            </a:xfrm>
          </p:grpSpPr>
          <p:sp>
            <p:nvSpPr>
              <p:cNvPr id="33820" name="Oval 12"/>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21" name="Line 13"/>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22" name="Line 14"/>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23" name="Freeform 15"/>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pSp>
        <p:nvGrpSpPr>
          <p:cNvPr id="33797" name="群組 2"/>
          <p:cNvGrpSpPr>
            <a:grpSpLocks/>
          </p:cNvGrpSpPr>
          <p:nvPr/>
        </p:nvGrpSpPr>
        <p:grpSpPr bwMode="auto">
          <a:xfrm>
            <a:off x="4221163" y="5518150"/>
            <a:ext cx="2232025" cy="1366838"/>
            <a:chOff x="4221162" y="5505913"/>
            <a:chExt cx="2232025" cy="1366837"/>
          </a:xfrm>
        </p:grpSpPr>
        <p:sp>
          <p:nvSpPr>
            <p:cNvPr id="33810" name="Rectangle 7"/>
            <p:cNvSpPr>
              <a:spLocks noChangeArrowheads="1"/>
            </p:cNvSpPr>
            <p:nvPr/>
          </p:nvSpPr>
          <p:spPr bwMode="auto">
            <a:xfrm>
              <a:off x="4221162" y="5505913"/>
              <a:ext cx="2232025" cy="10080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11" name="Text Box 8"/>
            <p:cNvSpPr txBox="1">
              <a:spLocks noChangeArrowheads="1"/>
            </p:cNvSpPr>
            <p:nvPr/>
          </p:nvSpPr>
          <p:spPr bwMode="auto">
            <a:xfrm>
              <a:off x="5013325" y="650603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16:9</a:t>
              </a:r>
              <a:endParaRPr kumimoji="0" lang="de-DE" altLang="zh-TW">
                <a:cs typeface="Arial" panose="020B0604020202020204" pitchFamily="34" charset="0"/>
              </a:endParaRPr>
            </a:p>
          </p:txBody>
        </p:sp>
        <p:grpSp>
          <p:nvGrpSpPr>
            <p:cNvPr id="33812" name="Group 16"/>
            <p:cNvGrpSpPr>
              <a:grpSpLocks/>
            </p:cNvGrpSpPr>
            <p:nvPr/>
          </p:nvGrpSpPr>
          <p:grpSpPr bwMode="auto">
            <a:xfrm>
              <a:off x="5016500" y="5648788"/>
              <a:ext cx="720725" cy="720725"/>
              <a:chOff x="1066" y="2341"/>
              <a:chExt cx="680" cy="680"/>
            </a:xfrm>
          </p:grpSpPr>
          <p:sp>
            <p:nvSpPr>
              <p:cNvPr id="33813" name="Oval 17"/>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14" name="Line 18"/>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15" name="Line 19"/>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16" name="Freeform 20"/>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pSp>
        <p:nvGrpSpPr>
          <p:cNvPr id="33798" name="群組 3"/>
          <p:cNvGrpSpPr>
            <a:grpSpLocks/>
          </p:cNvGrpSpPr>
          <p:nvPr/>
        </p:nvGrpSpPr>
        <p:grpSpPr bwMode="auto">
          <a:xfrm>
            <a:off x="6943725" y="5518150"/>
            <a:ext cx="1008063" cy="1366838"/>
            <a:chOff x="6943357" y="5485416"/>
            <a:chExt cx="1008062" cy="1366837"/>
          </a:xfrm>
        </p:grpSpPr>
        <p:sp>
          <p:nvSpPr>
            <p:cNvPr id="33803" name="Rectangle 9"/>
            <p:cNvSpPr>
              <a:spLocks noChangeArrowheads="1"/>
            </p:cNvSpPr>
            <p:nvPr/>
          </p:nvSpPr>
          <p:spPr bwMode="auto">
            <a:xfrm>
              <a:off x="6943357" y="5485416"/>
              <a:ext cx="1008062" cy="10080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04" name="Text Box 10"/>
            <p:cNvSpPr txBox="1">
              <a:spLocks noChangeArrowheads="1"/>
            </p:cNvSpPr>
            <p:nvPr/>
          </p:nvSpPr>
          <p:spPr bwMode="auto">
            <a:xfrm>
              <a:off x="7232282" y="6485541"/>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1:1</a:t>
              </a:r>
              <a:endParaRPr kumimoji="0" lang="de-DE" altLang="zh-TW">
                <a:cs typeface="Arial" panose="020B0604020202020204" pitchFamily="34" charset="0"/>
              </a:endParaRPr>
            </a:p>
          </p:txBody>
        </p:sp>
        <p:grpSp>
          <p:nvGrpSpPr>
            <p:cNvPr id="33805" name="Group 21"/>
            <p:cNvGrpSpPr>
              <a:grpSpLocks/>
            </p:cNvGrpSpPr>
            <p:nvPr/>
          </p:nvGrpSpPr>
          <p:grpSpPr bwMode="auto">
            <a:xfrm>
              <a:off x="7144969" y="5663216"/>
              <a:ext cx="649288" cy="649287"/>
              <a:chOff x="1066" y="2341"/>
              <a:chExt cx="680" cy="680"/>
            </a:xfrm>
          </p:grpSpPr>
          <p:sp>
            <p:nvSpPr>
              <p:cNvPr id="33806" name="Oval 22"/>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07" name="Line 23"/>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08" name="Line 24"/>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09" name="Freeform 25"/>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pic>
        <p:nvPicPr>
          <p:cNvPr id="33799" name="Picture 4" descr="C:\Users\lss\Desktop\imagesCATP60J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130" y="4206907"/>
            <a:ext cx="19272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C:\Users\lss\Desktop\dell-2009w-lc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877" y="2041313"/>
            <a:ext cx="14351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3" descr="C:\Users\lss\Desktop\imagesCAUWS28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138" y="189669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C:\Users\lss\Desktop\news_44709_5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5305" y="3733800"/>
            <a:ext cx="18970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群組 31">
            <a:extLst>
              <a:ext uri="{FF2B5EF4-FFF2-40B4-BE49-F238E27FC236}">
                <a16:creationId xmlns:a16="http://schemas.microsoft.com/office/drawing/2014/main" id="{8D5B2A3A-37FE-4061-9791-DD740618E044}"/>
              </a:ext>
            </a:extLst>
          </p:cNvPr>
          <p:cNvGrpSpPr/>
          <p:nvPr/>
        </p:nvGrpSpPr>
        <p:grpSpPr>
          <a:xfrm>
            <a:off x="108713" y="2440395"/>
            <a:ext cx="4536072" cy="2212741"/>
            <a:chOff x="2539919" y="1158308"/>
            <a:chExt cx="5320980" cy="2040633"/>
          </a:xfrm>
        </p:grpSpPr>
        <p:pic>
          <p:nvPicPr>
            <p:cNvPr id="33" name="Picture 40" descr="Image Resizing with OpenCV | LearnOpenCV #">
              <a:extLst>
                <a:ext uri="{FF2B5EF4-FFF2-40B4-BE49-F238E27FC236}">
                  <a16:creationId xmlns:a16="http://schemas.microsoft.com/office/drawing/2014/main" id="{D4D932CF-4A88-484B-91F4-2B111BC843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9919" y="1158308"/>
              <a:ext cx="5320980" cy="20406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4" name="直線接點 33">
              <a:extLst>
                <a:ext uri="{FF2B5EF4-FFF2-40B4-BE49-F238E27FC236}">
                  <a16:creationId xmlns:a16="http://schemas.microsoft.com/office/drawing/2014/main" id="{C3977325-EDAF-4277-9182-70C746E4D41A}"/>
                </a:ext>
              </a:extLst>
            </p:cNvPr>
            <p:cNvCxnSpPr/>
            <p:nvPr/>
          </p:nvCxnSpPr>
          <p:spPr>
            <a:xfrm>
              <a:off x="4644008" y="1158308"/>
              <a:ext cx="0" cy="204063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719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30</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2152383101"/>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599461768"/>
              </p:ext>
            </p:extLst>
          </p:nvPr>
        </p:nvGraphicFramePr>
        <p:xfrm>
          <a:off x="15599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1543452"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8275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024" y="2943612"/>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26012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7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289798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31</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3153582099"/>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921606519"/>
              </p:ext>
            </p:extLst>
          </p:nvPr>
        </p:nvGraphicFramePr>
        <p:xfrm>
          <a:off x="155228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6010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01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87804" y="29401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44" y="22265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1272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70950886"/>
              </p:ext>
            </p:extLst>
          </p:nvPr>
        </p:nvGraphicFramePr>
        <p:xfrm>
          <a:off x="22601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533278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32</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4251169319"/>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081382190"/>
              </p:ext>
            </p:extLst>
          </p:nvPr>
        </p:nvGraphicFramePr>
        <p:xfrm>
          <a:off x="155228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6010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01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87804" y="29401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44" y="22265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1272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477170353"/>
              </p:ext>
            </p:extLst>
          </p:nvPr>
        </p:nvGraphicFramePr>
        <p:xfrm>
          <a:off x="22601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sp>
        <p:nvSpPr>
          <p:cNvPr id="17" name="橢圓 16"/>
          <p:cNvSpPr/>
          <p:nvPr/>
        </p:nvSpPr>
        <p:spPr>
          <a:xfrm>
            <a:off x="5004048" y="3212976"/>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5822608"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6588224"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596670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33</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3175714413"/>
              </p:ext>
            </p:extLst>
          </p:nvPr>
        </p:nvGraphicFramePr>
        <p:xfrm>
          <a:off x="82758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393656552"/>
              </p:ext>
            </p:extLst>
          </p:nvPr>
        </p:nvGraphicFramePr>
        <p:xfrm>
          <a:off x="15477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22" name="矩形 21"/>
          <p:cNvSpPr/>
          <p:nvPr/>
        </p:nvSpPr>
        <p:spPr>
          <a:xfrm>
            <a:off x="7266756"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4056430325"/>
              </p:ext>
            </p:extLst>
          </p:nvPr>
        </p:nvGraphicFramePr>
        <p:xfrm>
          <a:off x="2267832"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3322440800"/>
              </p:ext>
            </p:extLst>
          </p:nvPr>
        </p:nvGraphicFramePr>
        <p:xfrm>
          <a:off x="2987956"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1.3</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347554335"/>
              </p:ext>
            </p:extLst>
          </p:nvPr>
        </p:nvGraphicFramePr>
        <p:xfrm>
          <a:off x="3708080"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3627425391"/>
              </p:ext>
            </p:extLst>
          </p:nvPr>
        </p:nvGraphicFramePr>
        <p:xfrm>
          <a:off x="44282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3466093741"/>
              </p:ext>
            </p:extLst>
          </p:nvPr>
        </p:nvGraphicFramePr>
        <p:xfrm>
          <a:off x="5148328"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2.2</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082369219"/>
              </p:ext>
            </p:extLst>
          </p:nvPr>
        </p:nvGraphicFramePr>
        <p:xfrm>
          <a:off x="5868452"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541406194"/>
              </p:ext>
            </p:extLst>
          </p:nvPr>
        </p:nvGraphicFramePr>
        <p:xfrm>
          <a:off x="658857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1825479962"/>
              </p:ext>
            </p:extLst>
          </p:nvPr>
        </p:nvGraphicFramePr>
        <p:xfrm>
          <a:off x="730869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1.0</a:t>
                      </a:r>
                    </a:p>
                  </a:txBody>
                  <a:tcPr marL="9525" marR="9525" marT="9525" marB="0" anchor="ctr"/>
                </a:tc>
                <a:extLst>
                  <a:ext uri="{0D108BD9-81ED-4DB2-BD59-A6C34878D82A}">
                    <a16:rowId xmlns:a16="http://schemas.microsoft.com/office/drawing/2014/main" val="10000"/>
                  </a:ext>
                </a:extLst>
              </a:tr>
            </a:tbl>
          </a:graphicData>
        </a:graphic>
      </p:graphicFrame>
      <p:sp>
        <p:nvSpPr>
          <p:cNvPr id="29" name="矩形 28"/>
          <p:cNvSpPr/>
          <p:nvPr/>
        </p:nvSpPr>
        <p:spPr>
          <a:xfrm>
            <a:off x="7271296" y="434643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557724" y="221894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1" name="矩形 30"/>
          <p:cNvSpPr/>
          <p:nvPr/>
        </p:nvSpPr>
        <p:spPr>
          <a:xfrm>
            <a:off x="7270184" y="293902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2" name="矩形 31"/>
          <p:cNvSpPr/>
          <p:nvPr/>
        </p:nvSpPr>
        <p:spPr>
          <a:xfrm>
            <a:off x="7266776" y="36438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Tree>
    <p:extLst>
      <p:ext uri="{BB962C8B-B14F-4D97-AF65-F5344CB8AC3E}">
        <p14:creationId xmlns:p14="http://schemas.microsoft.com/office/powerpoint/2010/main" val="5346750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1980266288"/>
              </p:ext>
            </p:extLst>
          </p:nvPr>
        </p:nvGraphicFramePr>
        <p:xfrm>
          <a:off x="82758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206771163"/>
              </p:ext>
            </p:extLst>
          </p:nvPr>
        </p:nvGraphicFramePr>
        <p:xfrm>
          <a:off x="15477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22" name="矩形 21"/>
          <p:cNvSpPr/>
          <p:nvPr/>
        </p:nvSpPr>
        <p:spPr>
          <a:xfrm>
            <a:off x="7266756"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871451955"/>
              </p:ext>
            </p:extLst>
          </p:nvPr>
        </p:nvGraphicFramePr>
        <p:xfrm>
          <a:off x="2267832"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2933483488"/>
              </p:ext>
            </p:extLst>
          </p:nvPr>
        </p:nvGraphicFramePr>
        <p:xfrm>
          <a:off x="2987956"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1.3</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405572610"/>
              </p:ext>
            </p:extLst>
          </p:nvPr>
        </p:nvGraphicFramePr>
        <p:xfrm>
          <a:off x="3708080"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2762655024"/>
              </p:ext>
            </p:extLst>
          </p:nvPr>
        </p:nvGraphicFramePr>
        <p:xfrm>
          <a:off x="44282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1908206564"/>
              </p:ext>
            </p:extLst>
          </p:nvPr>
        </p:nvGraphicFramePr>
        <p:xfrm>
          <a:off x="5148328"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2.2</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569094484"/>
              </p:ext>
            </p:extLst>
          </p:nvPr>
        </p:nvGraphicFramePr>
        <p:xfrm>
          <a:off x="5868452"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471166076"/>
              </p:ext>
            </p:extLst>
          </p:nvPr>
        </p:nvGraphicFramePr>
        <p:xfrm>
          <a:off x="658857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976865903"/>
              </p:ext>
            </p:extLst>
          </p:nvPr>
        </p:nvGraphicFramePr>
        <p:xfrm>
          <a:off x="730869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b="1" u="none" strike="noStrike" dirty="0">
                          <a:solidFill>
                            <a:srgbClr val="C00000"/>
                          </a:solidFill>
                          <a:effectLst/>
                        </a:rPr>
                        <a:t>1.0</a:t>
                      </a:r>
                    </a:p>
                  </a:txBody>
                  <a:tcPr marL="9525" marR="9525" marT="9525" marB="0" anchor="ctr"/>
                </a:tc>
                <a:extLst>
                  <a:ext uri="{0D108BD9-81ED-4DB2-BD59-A6C34878D82A}">
                    <a16:rowId xmlns:a16="http://schemas.microsoft.com/office/drawing/2014/main" val="10000"/>
                  </a:ext>
                </a:extLst>
              </a:tr>
            </a:tbl>
          </a:graphicData>
        </a:graphic>
      </p:graphicFrame>
      <p:sp>
        <p:nvSpPr>
          <p:cNvPr id="29" name="矩形 28"/>
          <p:cNvSpPr/>
          <p:nvPr/>
        </p:nvSpPr>
        <p:spPr>
          <a:xfrm>
            <a:off x="7271296" y="434643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557724" y="221894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1" name="矩形 30"/>
          <p:cNvSpPr/>
          <p:nvPr/>
        </p:nvSpPr>
        <p:spPr>
          <a:xfrm>
            <a:off x="7270184" y="293902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2" name="矩形 31"/>
          <p:cNvSpPr/>
          <p:nvPr/>
        </p:nvSpPr>
        <p:spPr>
          <a:xfrm>
            <a:off x="7266776" y="36438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Tree>
    <p:extLst>
      <p:ext uri="{BB962C8B-B14F-4D97-AF65-F5344CB8AC3E}">
        <p14:creationId xmlns:p14="http://schemas.microsoft.com/office/powerpoint/2010/main" val="31287891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(d)Seam removal</a:t>
            </a:r>
          </a:p>
          <a:p>
            <a:pPr>
              <a:defRPr/>
            </a:pPr>
            <a:r>
              <a:rPr lang="en-US" altLang="zh-TW" sz="2000" dirty="0"/>
              <a:t>(e)</a:t>
            </a:r>
            <a:r>
              <a:rPr lang="zh-TW" altLang="en-US" sz="2000" b="1" dirty="0">
                <a:solidFill>
                  <a:srgbClr val="FF0000"/>
                </a:solidFill>
                <a:latin typeface="+mj-ea"/>
                <a:ea typeface="+mj-ea"/>
              </a:rPr>
              <a:t>每行移除相同數的低能量</a:t>
            </a:r>
            <a:endParaRPr lang="en-US" altLang="zh-TW" sz="2000" b="1" dirty="0">
              <a:solidFill>
                <a:srgbClr val="FF0000"/>
              </a:solidFill>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35</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34371048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36</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5033605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37</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617117" y="1882408"/>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8" name="文字方塊 37"/>
          <p:cNvSpPr txBox="1"/>
          <p:nvPr/>
        </p:nvSpPr>
        <p:spPr>
          <a:xfrm>
            <a:off x="6024118" y="2605059"/>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9" name="文字方塊 38"/>
          <p:cNvSpPr txBox="1"/>
          <p:nvPr/>
        </p:nvSpPr>
        <p:spPr>
          <a:xfrm>
            <a:off x="6033241" y="3311035"/>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0" name="文字方塊 39"/>
          <p:cNvSpPr txBox="1"/>
          <p:nvPr/>
        </p:nvSpPr>
        <p:spPr>
          <a:xfrm>
            <a:off x="6782032" y="4004652"/>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1" name="文字方塊 40"/>
          <p:cNvSpPr txBox="1"/>
          <p:nvPr/>
        </p:nvSpPr>
        <p:spPr>
          <a:xfrm>
            <a:off x="6754069" y="4726486"/>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Tree>
    <p:extLst>
      <p:ext uri="{BB962C8B-B14F-4D97-AF65-F5344CB8AC3E}">
        <p14:creationId xmlns:p14="http://schemas.microsoft.com/office/powerpoint/2010/main" val="14484216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38</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617117" y="1882408"/>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8" name="文字方塊 37"/>
          <p:cNvSpPr txBox="1"/>
          <p:nvPr/>
        </p:nvSpPr>
        <p:spPr>
          <a:xfrm>
            <a:off x="6024118" y="2605059"/>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9" name="文字方塊 38"/>
          <p:cNvSpPr txBox="1"/>
          <p:nvPr/>
        </p:nvSpPr>
        <p:spPr>
          <a:xfrm>
            <a:off x="6033241" y="3311035"/>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0" name="文字方塊 39"/>
          <p:cNvSpPr txBox="1"/>
          <p:nvPr/>
        </p:nvSpPr>
        <p:spPr>
          <a:xfrm>
            <a:off x="6782032" y="4004652"/>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1" name="文字方塊 40"/>
          <p:cNvSpPr txBox="1"/>
          <p:nvPr/>
        </p:nvSpPr>
        <p:spPr>
          <a:xfrm>
            <a:off x="6754069" y="4726486"/>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11" name="手繪多邊形 10"/>
          <p:cNvSpPr/>
          <p:nvPr/>
        </p:nvSpPr>
        <p:spPr>
          <a:xfrm>
            <a:off x="4715691" y="1162594"/>
            <a:ext cx="2341634" cy="4807132"/>
          </a:xfrm>
          <a:custGeom>
            <a:avLst/>
            <a:gdLst>
              <a:gd name="connsiteX0" fmla="*/ 0 w 2341634"/>
              <a:gd name="connsiteY0" fmla="*/ 0 h 4807132"/>
              <a:gd name="connsiteX1" fmla="*/ 13063 w 2341634"/>
              <a:gd name="connsiteY1" fmla="*/ 679269 h 4807132"/>
              <a:gd name="connsiteX2" fmla="*/ 26126 w 2341634"/>
              <a:gd name="connsiteY2" fmla="*/ 953589 h 4807132"/>
              <a:gd name="connsiteX3" fmla="*/ 117566 w 2341634"/>
              <a:gd name="connsiteY3" fmla="*/ 992777 h 4807132"/>
              <a:gd name="connsiteX4" fmla="*/ 195943 w 2341634"/>
              <a:gd name="connsiteY4" fmla="*/ 1018903 h 4807132"/>
              <a:gd name="connsiteX5" fmla="*/ 235132 w 2341634"/>
              <a:gd name="connsiteY5" fmla="*/ 1031966 h 4807132"/>
              <a:gd name="connsiteX6" fmla="*/ 418012 w 2341634"/>
              <a:gd name="connsiteY6" fmla="*/ 1058092 h 4807132"/>
              <a:gd name="connsiteX7" fmla="*/ 496389 w 2341634"/>
              <a:gd name="connsiteY7" fmla="*/ 1084217 h 4807132"/>
              <a:gd name="connsiteX8" fmla="*/ 613955 w 2341634"/>
              <a:gd name="connsiteY8" fmla="*/ 1136469 h 4807132"/>
              <a:gd name="connsiteX9" fmla="*/ 692332 w 2341634"/>
              <a:gd name="connsiteY9" fmla="*/ 1162595 h 4807132"/>
              <a:gd name="connsiteX10" fmla="*/ 731520 w 2341634"/>
              <a:gd name="connsiteY10" fmla="*/ 1175657 h 4807132"/>
              <a:gd name="connsiteX11" fmla="*/ 770709 w 2341634"/>
              <a:gd name="connsiteY11" fmla="*/ 1201783 h 4807132"/>
              <a:gd name="connsiteX12" fmla="*/ 888275 w 2341634"/>
              <a:gd name="connsiteY12" fmla="*/ 1240972 h 4807132"/>
              <a:gd name="connsiteX13" fmla="*/ 966652 w 2341634"/>
              <a:gd name="connsiteY13" fmla="*/ 1267097 h 4807132"/>
              <a:gd name="connsiteX14" fmla="*/ 1175658 w 2341634"/>
              <a:gd name="connsiteY14" fmla="*/ 1280160 h 4807132"/>
              <a:gd name="connsiteX15" fmla="*/ 1293223 w 2341634"/>
              <a:gd name="connsiteY15" fmla="*/ 1319349 h 4807132"/>
              <a:gd name="connsiteX16" fmla="*/ 1332412 w 2341634"/>
              <a:gd name="connsiteY16" fmla="*/ 1332412 h 4807132"/>
              <a:gd name="connsiteX17" fmla="*/ 1371600 w 2341634"/>
              <a:gd name="connsiteY17" fmla="*/ 1358537 h 4807132"/>
              <a:gd name="connsiteX18" fmla="*/ 1449978 w 2341634"/>
              <a:gd name="connsiteY18" fmla="*/ 1397726 h 4807132"/>
              <a:gd name="connsiteX19" fmla="*/ 1502229 w 2341634"/>
              <a:gd name="connsiteY19" fmla="*/ 1476103 h 4807132"/>
              <a:gd name="connsiteX20" fmla="*/ 1528355 w 2341634"/>
              <a:gd name="connsiteY20" fmla="*/ 1515292 h 4807132"/>
              <a:gd name="connsiteX21" fmla="*/ 1541418 w 2341634"/>
              <a:gd name="connsiteY21" fmla="*/ 1554480 h 4807132"/>
              <a:gd name="connsiteX22" fmla="*/ 1567543 w 2341634"/>
              <a:gd name="connsiteY22" fmla="*/ 1724297 h 4807132"/>
              <a:gd name="connsiteX23" fmla="*/ 1593669 w 2341634"/>
              <a:gd name="connsiteY23" fmla="*/ 1802675 h 4807132"/>
              <a:gd name="connsiteX24" fmla="*/ 1619795 w 2341634"/>
              <a:gd name="connsiteY24" fmla="*/ 2024743 h 4807132"/>
              <a:gd name="connsiteX25" fmla="*/ 1658983 w 2341634"/>
              <a:gd name="connsiteY25" fmla="*/ 2142309 h 4807132"/>
              <a:gd name="connsiteX26" fmla="*/ 1672046 w 2341634"/>
              <a:gd name="connsiteY26" fmla="*/ 2181497 h 4807132"/>
              <a:gd name="connsiteX27" fmla="*/ 1698172 w 2341634"/>
              <a:gd name="connsiteY27" fmla="*/ 2286000 h 4807132"/>
              <a:gd name="connsiteX28" fmla="*/ 1724298 w 2341634"/>
              <a:gd name="connsiteY28" fmla="*/ 2377440 h 4807132"/>
              <a:gd name="connsiteX29" fmla="*/ 1828800 w 2341634"/>
              <a:gd name="connsiteY29" fmla="*/ 2468880 h 4807132"/>
              <a:gd name="connsiteX30" fmla="*/ 1907178 w 2341634"/>
              <a:gd name="connsiteY30" fmla="*/ 2495006 h 4807132"/>
              <a:gd name="connsiteX31" fmla="*/ 1933303 w 2341634"/>
              <a:gd name="connsiteY31" fmla="*/ 2534195 h 4807132"/>
              <a:gd name="connsiteX32" fmla="*/ 2011680 w 2341634"/>
              <a:gd name="connsiteY32" fmla="*/ 2560320 h 4807132"/>
              <a:gd name="connsiteX33" fmla="*/ 2050869 w 2341634"/>
              <a:gd name="connsiteY33" fmla="*/ 2573383 h 4807132"/>
              <a:gd name="connsiteX34" fmla="*/ 2129246 w 2341634"/>
              <a:gd name="connsiteY34" fmla="*/ 2612572 h 4807132"/>
              <a:gd name="connsiteX35" fmla="*/ 2207623 w 2341634"/>
              <a:gd name="connsiteY35" fmla="*/ 2651760 h 4807132"/>
              <a:gd name="connsiteX36" fmla="*/ 2299063 w 2341634"/>
              <a:gd name="connsiteY36" fmla="*/ 2756263 h 4807132"/>
              <a:gd name="connsiteX37" fmla="*/ 2325189 w 2341634"/>
              <a:gd name="connsiteY37" fmla="*/ 2795452 h 4807132"/>
              <a:gd name="connsiteX38" fmla="*/ 2325189 w 2341634"/>
              <a:gd name="connsiteY38" fmla="*/ 3082835 h 4807132"/>
              <a:gd name="connsiteX39" fmla="*/ 2299063 w 2341634"/>
              <a:gd name="connsiteY39" fmla="*/ 3122023 h 4807132"/>
              <a:gd name="connsiteX40" fmla="*/ 2286000 w 2341634"/>
              <a:gd name="connsiteY40" fmla="*/ 3161212 h 4807132"/>
              <a:gd name="connsiteX41" fmla="*/ 2312126 w 2341634"/>
              <a:gd name="connsiteY41" fmla="*/ 3422469 h 4807132"/>
              <a:gd name="connsiteX42" fmla="*/ 2325189 w 2341634"/>
              <a:gd name="connsiteY42" fmla="*/ 3579223 h 4807132"/>
              <a:gd name="connsiteX43" fmla="*/ 2272938 w 2341634"/>
              <a:gd name="connsiteY43" fmla="*/ 3670663 h 4807132"/>
              <a:gd name="connsiteX44" fmla="*/ 2259875 w 2341634"/>
              <a:gd name="connsiteY44" fmla="*/ 4807132 h 48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41634" h="4807132">
                <a:moveTo>
                  <a:pt x="0" y="0"/>
                </a:moveTo>
                <a:cubicBezTo>
                  <a:pt x="4354" y="226423"/>
                  <a:pt x="6861" y="452889"/>
                  <a:pt x="13063" y="679269"/>
                </a:cubicBezTo>
                <a:cubicBezTo>
                  <a:pt x="15570" y="770778"/>
                  <a:pt x="10441" y="863399"/>
                  <a:pt x="26126" y="953589"/>
                </a:cubicBezTo>
                <a:cubicBezTo>
                  <a:pt x="30309" y="977642"/>
                  <a:pt x="107195" y="989666"/>
                  <a:pt x="117566" y="992777"/>
                </a:cubicBezTo>
                <a:cubicBezTo>
                  <a:pt x="143944" y="1000690"/>
                  <a:pt x="169817" y="1010194"/>
                  <a:pt x="195943" y="1018903"/>
                </a:cubicBezTo>
                <a:cubicBezTo>
                  <a:pt x="209006" y="1023257"/>
                  <a:pt x="221630" y="1029266"/>
                  <a:pt x="235132" y="1031966"/>
                </a:cubicBezTo>
                <a:cubicBezTo>
                  <a:pt x="339110" y="1052762"/>
                  <a:pt x="278379" y="1042577"/>
                  <a:pt x="418012" y="1058092"/>
                </a:cubicBezTo>
                <a:cubicBezTo>
                  <a:pt x="444138" y="1066800"/>
                  <a:pt x="473475" y="1068941"/>
                  <a:pt x="496389" y="1084217"/>
                </a:cubicBezTo>
                <a:cubicBezTo>
                  <a:pt x="558492" y="1125619"/>
                  <a:pt x="520684" y="1105378"/>
                  <a:pt x="613955" y="1136469"/>
                </a:cubicBezTo>
                <a:lnTo>
                  <a:pt x="692332" y="1162595"/>
                </a:lnTo>
                <a:lnTo>
                  <a:pt x="731520" y="1175657"/>
                </a:lnTo>
                <a:cubicBezTo>
                  <a:pt x="744583" y="1184366"/>
                  <a:pt x="756362" y="1195407"/>
                  <a:pt x="770709" y="1201783"/>
                </a:cubicBezTo>
                <a:cubicBezTo>
                  <a:pt x="770714" y="1201785"/>
                  <a:pt x="868678" y="1234440"/>
                  <a:pt x="888275" y="1240972"/>
                </a:cubicBezTo>
                <a:lnTo>
                  <a:pt x="966652" y="1267097"/>
                </a:lnTo>
                <a:lnTo>
                  <a:pt x="1175658" y="1280160"/>
                </a:lnTo>
                <a:lnTo>
                  <a:pt x="1293223" y="1319349"/>
                </a:lnTo>
                <a:cubicBezTo>
                  <a:pt x="1306286" y="1323703"/>
                  <a:pt x="1320955" y="1324774"/>
                  <a:pt x="1332412" y="1332412"/>
                </a:cubicBezTo>
                <a:cubicBezTo>
                  <a:pt x="1345475" y="1341120"/>
                  <a:pt x="1357558" y="1351516"/>
                  <a:pt x="1371600" y="1358537"/>
                </a:cubicBezTo>
                <a:cubicBezTo>
                  <a:pt x="1479762" y="1412617"/>
                  <a:pt x="1337672" y="1322856"/>
                  <a:pt x="1449978" y="1397726"/>
                </a:cubicBezTo>
                <a:lnTo>
                  <a:pt x="1502229" y="1476103"/>
                </a:lnTo>
                <a:cubicBezTo>
                  <a:pt x="1510938" y="1489166"/>
                  <a:pt x="1523390" y="1500398"/>
                  <a:pt x="1528355" y="1515292"/>
                </a:cubicBezTo>
                <a:lnTo>
                  <a:pt x="1541418" y="1554480"/>
                </a:lnTo>
                <a:cubicBezTo>
                  <a:pt x="1547531" y="1603384"/>
                  <a:pt x="1553732" y="1673657"/>
                  <a:pt x="1567543" y="1724297"/>
                </a:cubicBezTo>
                <a:cubicBezTo>
                  <a:pt x="1574789" y="1750866"/>
                  <a:pt x="1593669" y="1802675"/>
                  <a:pt x="1593669" y="1802675"/>
                </a:cubicBezTo>
                <a:cubicBezTo>
                  <a:pt x="1599755" y="1875708"/>
                  <a:pt x="1600184" y="1952836"/>
                  <a:pt x="1619795" y="2024743"/>
                </a:cubicBezTo>
                <a:cubicBezTo>
                  <a:pt x="1619798" y="2024753"/>
                  <a:pt x="1652450" y="2122710"/>
                  <a:pt x="1658983" y="2142309"/>
                </a:cubicBezTo>
                <a:cubicBezTo>
                  <a:pt x="1663337" y="2155372"/>
                  <a:pt x="1668706" y="2168139"/>
                  <a:pt x="1672046" y="2181497"/>
                </a:cubicBezTo>
                <a:lnTo>
                  <a:pt x="1698172" y="2286000"/>
                </a:lnTo>
                <a:cubicBezTo>
                  <a:pt x="1702358" y="2302744"/>
                  <a:pt x="1714927" y="2358698"/>
                  <a:pt x="1724298" y="2377440"/>
                </a:cubicBezTo>
                <a:cubicBezTo>
                  <a:pt x="1745634" y="2420113"/>
                  <a:pt x="1781770" y="2453203"/>
                  <a:pt x="1828800" y="2468880"/>
                </a:cubicBezTo>
                <a:lnTo>
                  <a:pt x="1907178" y="2495006"/>
                </a:lnTo>
                <a:cubicBezTo>
                  <a:pt x="1915886" y="2508069"/>
                  <a:pt x="1919990" y="2525874"/>
                  <a:pt x="1933303" y="2534195"/>
                </a:cubicBezTo>
                <a:cubicBezTo>
                  <a:pt x="1956656" y="2548791"/>
                  <a:pt x="1985554" y="2551612"/>
                  <a:pt x="2011680" y="2560320"/>
                </a:cubicBezTo>
                <a:cubicBezTo>
                  <a:pt x="2024743" y="2564674"/>
                  <a:pt x="2039412" y="2565745"/>
                  <a:pt x="2050869" y="2573383"/>
                </a:cubicBezTo>
                <a:cubicBezTo>
                  <a:pt x="2163171" y="2648251"/>
                  <a:pt x="2021089" y="2558494"/>
                  <a:pt x="2129246" y="2612572"/>
                </a:cubicBezTo>
                <a:cubicBezTo>
                  <a:pt x="2230536" y="2663217"/>
                  <a:pt x="2109123" y="2618926"/>
                  <a:pt x="2207623" y="2651760"/>
                </a:cubicBezTo>
                <a:cubicBezTo>
                  <a:pt x="2268584" y="2743200"/>
                  <a:pt x="2233749" y="2712720"/>
                  <a:pt x="2299063" y="2756263"/>
                </a:cubicBezTo>
                <a:cubicBezTo>
                  <a:pt x="2307772" y="2769326"/>
                  <a:pt x="2319004" y="2781022"/>
                  <a:pt x="2325189" y="2795452"/>
                </a:cubicBezTo>
                <a:cubicBezTo>
                  <a:pt x="2359234" y="2874889"/>
                  <a:pt x="2330753" y="3043888"/>
                  <a:pt x="2325189" y="3082835"/>
                </a:cubicBezTo>
                <a:cubicBezTo>
                  <a:pt x="2322969" y="3098377"/>
                  <a:pt x="2307772" y="3108960"/>
                  <a:pt x="2299063" y="3122023"/>
                </a:cubicBezTo>
                <a:cubicBezTo>
                  <a:pt x="2294709" y="3135086"/>
                  <a:pt x="2286000" y="3147442"/>
                  <a:pt x="2286000" y="3161212"/>
                </a:cubicBezTo>
                <a:cubicBezTo>
                  <a:pt x="2286000" y="3355411"/>
                  <a:pt x="2278190" y="3320662"/>
                  <a:pt x="2312126" y="3422469"/>
                </a:cubicBezTo>
                <a:cubicBezTo>
                  <a:pt x="2316480" y="3474720"/>
                  <a:pt x="2328460" y="3526893"/>
                  <a:pt x="2325189" y="3579223"/>
                </a:cubicBezTo>
                <a:cubicBezTo>
                  <a:pt x="2324046" y="3597510"/>
                  <a:pt x="2284063" y="3653975"/>
                  <a:pt x="2272938" y="3670663"/>
                </a:cubicBezTo>
                <a:cubicBezTo>
                  <a:pt x="2172221" y="4073530"/>
                  <a:pt x="2259875" y="3704962"/>
                  <a:pt x="2259875" y="4807132"/>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TW" altLang="en-US">
              <a:solidFill>
                <a:srgbClr val="FF0000"/>
              </a:solidFill>
            </a:endParaRPr>
          </a:p>
        </p:txBody>
      </p:sp>
      <p:cxnSp>
        <p:nvCxnSpPr>
          <p:cNvPr id="13" name="肘形接點 12"/>
          <p:cNvCxnSpPr/>
          <p:nvPr/>
        </p:nvCxnSpPr>
        <p:spPr>
          <a:xfrm>
            <a:off x="10332640" y="4341108"/>
            <a:ext cx="914400" cy="9144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橢圓 25"/>
          <p:cNvSpPr/>
          <p:nvPr/>
        </p:nvSpPr>
        <p:spPr>
          <a:xfrm>
            <a:off x="5292080" y="2336066"/>
            <a:ext cx="432048" cy="53798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單箭頭接點 41"/>
          <p:cNvCxnSpPr/>
          <p:nvPr/>
        </p:nvCxnSpPr>
        <p:spPr>
          <a:xfrm flipH="1">
            <a:off x="5571687" y="645518"/>
            <a:ext cx="525137" cy="1931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6053627" y="276186"/>
            <a:ext cx="3031599" cy="1200329"/>
          </a:xfrm>
          <a:prstGeom prst="rect">
            <a:avLst/>
          </a:prstGeom>
          <a:noFill/>
        </p:spPr>
        <p:txBody>
          <a:bodyPr wrap="none" rtlCol="0">
            <a:spAutoFit/>
          </a:bodyPr>
          <a:lstStyle/>
          <a:p>
            <a:r>
              <a:rPr lang="en-US" altLang="zh-TW" dirty="0">
                <a:solidFill>
                  <a:srgbClr val="FF0000"/>
                </a:solidFill>
              </a:rPr>
              <a:t>This pixel is not selected for</a:t>
            </a:r>
          </a:p>
          <a:p>
            <a:r>
              <a:rPr lang="en-US" altLang="zh-TW" dirty="0">
                <a:solidFill>
                  <a:srgbClr val="FF0000"/>
                </a:solidFill>
              </a:rPr>
              <a:t>this line,</a:t>
            </a:r>
          </a:p>
          <a:p>
            <a:r>
              <a:rPr lang="en-US" altLang="zh-TW" dirty="0">
                <a:solidFill>
                  <a:srgbClr val="FF0000"/>
                </a:solidFill>
              </a:rPr>
              <a:t>So, breaking continuity</a:t>
            </a:r>
          </a:p>
          <a:p>
            <a:endParaRPr lang="zh-TW" altLang="en-US" dirty="0">
              <a:solidFill>
                <a:srgbClr val="FF0000"/>
              </a:solidFill>
            </a:endParaRPr>
          </a:p>
        </p:txBody>
      </p:sp>
    </p:spTree>
    <p:extLst>
      <p:ext uri="{BB962C8B-B14F-4D97-AF65-F5344CB8AC3E}">
        <p14:creationId xmlns:p14="http://schemas.microsoft.com/office/powerpoint/2010/main" val="40468745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a:t>Aspect Ratio Change(1/2)</a:t>
            </a:r>
            <a:endParaRPr lang="zh-TW" altLang="en-US"/>
          </a:p>
        </p:txBody>
      </p:sp>
      <p:sp>
        <p:nvSpPr>
          <p:cNvPr id="18435"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影像縮減：</a:t>
            </a:r>
            <a:endParaRPr lang="en-US" altLang="zh-TW" dirty="0">
              <a:latin typeface="+mj-ea"/>
              <a:ea typeface="+mj-ea"/>
            </a:endParaRPr>
          </a:p>
          <a:p>
            <a:pPr>
              <a:defRPr/>
            </a:pPr>
            <a:r>
              <a:rPr lang="en-US" altLang="zh-TW" dirty="0"/>
              <a:t>Left:</a:t>
            </a:r>
          </a:p>
          <a:p>
            <a:pPr>
              <a:buFont typeface="Wingdings 3" pitchFamily="18" charset="2"/>
              <a:buNone/>
              <a:defRPr/>
            </a:pPr>
            <a:r>
              <a:rPr lang="en-US" altLang="zh-TW" dirty="0"/>
              <a:t>	Seam removals</a:t>
            </a:r>
          </a:p>
          <a:p>
            <a:pPr>
              <a:defRPr/>
            </a:pPr>
            <a:r>
              <a:rPr lang="en-US" altLang="zh-TW" dirty="0"/>
              <a:t>Center:</a:t>
            </a:r>
          </a:p>
          <a:p>
            <a:pPr>
              <a:buFont typeface="Wingdings 3" pitchFamily="18" charset="2"/>
              <a:buNone/>
              <a:defRPr/>
            </a:pPr>
            <a:r>
              <a:rPr lang="en-US" altLang="zh-TW" dirty="0"/>
              <a:t>	Scaling</a:t>
            </a:r>
          </a:p>
          <a:p>
            <a:pPr>
              <a:defRPr/>
            </a:pPr>
            <a:r>
              <a:rPr lang="en-US" altLang="zh-TW" dirty="0"/>
              <a:t>Right:</a:t>
            </a:r>
          </a:p>
          <a:p>
            <a:pPr>
              <a:buFont typeface="Wingdings 3" pitchFamily="18" charset="2"/>
              <a:buNone/>
              <a:defRPr/>
            </a:pPr>
            <a:r>
              <a:rPr lang="en-US" altLang="zh-TW" dirty="0"/>
              <a:t>	Cropping </a:t>
            </a:r>
            <a:endParaRPr lang="zh-TW" altLang="en-US" dirty="0"/>
          </a:p>
        </p:txBody>
      </p:sp>
      <p:sp>
        <p:nvSpPr>
          <p:cNvPr id="4" name="投影片編號版面配置區 3"/>
          <p:cNvSpPr>
            <a:spLocks noGrp="1"/>
          </p:cNvSpPr>
          <p:nvPr>
            <p:ph type="sldNum" sz="quarter" idx="12"/>
          </p:nvPr>
        </p:nvSpPr>
        <p:spPr/>
        <p:txBody>
          <a:bodyPr/>
          <a:lstStyle/>
          <a:p>
            <a:pPr>
              <a:defRPr/>
            </a:pPr>
            <a:fld id="{40340335-15EC-436E-A35F-6AF1D153A254}" type="slidenum">
              <a:rPr lang="zh-TW" altLang="en-US" smtClean="0"/>
              <a:pPr>
                <a:defRPr/>
              </a:pPr>
              <a:t>39</a:t>
            </a:fld>
            <a:endParaRPr lang="zh-TW" altLang="en-US"/>
          </a:p>
        </p:txBody>
      </p:sp>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96975"/>
            <a:ext cx="6037262"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unnyCrop.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322888" y="3322638"/>
            <a:ext cx="3236912"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66564" name="Content Placeholder 2"/>
          <p:cNvSpPr>
            <a:spLocks noGrp="1"/>
          </p:cNvSpPr>
          <p:nvPr>
            <p:ph sz="half" idx="4294967295"/>
          </p:nvPr>
        </p:nvSpPr>
        <p:spPr>
          <a:xfrm>
            <a:off x="457200" y="1600200"/>
            <a:ext cx="4038600" cy="4525963"/>
          </a:xfrm>
        </p:spPr>
        <p:txBody>
          <a:bodyPr/>
          <a:lstStyle/>
          <a:p>
            <a:r>
              <a:rPr lang="en-US" altLang="zh-TW" sz="2800"/>
              <a:t>Linear scaling</a:t>
            </a:r>
          </a:p>
          <a:p>
            <a:pPr lvl="1"/>
            <a:r>
              <a:rPr lang="en-US" altLang="zh-TW" sz="2400">
                <a:solidFill>
                  <a:schemeClr val="bg1"/>
                </a:solidFill>
              </a:rPr>
              <a:t>everything is distorted</a:t>
            </a:r>
          </a:p>
          <a:p>
            <a:r>
              <a:rPr lang="en-US" altLang="zh-TW" sz="2800"/>
              <a:t>Letterboxing</a:t>
            </a:r>
          </a:p>
          <a:p>
            <a:pPr lvl="1"/>
            <a:r>
              <a:rPr lang="en-US" altLang="zh-TW" sz="2400">
                <a:solidFill>
                  <a:schemeClr val="bg1"/>
                </a:solidFill>
              </a:rPr>
              <a:t>screen not fully utilized</a:t>
            </a:r>
          </a:p>
          <a:p>
            <a:r>
              <a:rPr lang="en-US" altLang="zh-TW" sz="2800"/>
              <a:t>Cropping</a:t>
            </a:r>
          </a:p>
          <a:p>
            <a:pPr lvl="1"/>
            <a:r>
              <a:rPr lang="en-US" altLang="zh-TW" sz="2400">
                <a:solidFill>
                  <a:schemeClr val="bg1"/>
                </a:solidFill>
              </a:rPr>
              <a:t>objects close to boundary are removed</a:t>
            </a:r>
          </a:p>
        </p:txBody>
      </p:sp>
      <p:sp>
        <p:nvSpPr>
          <p:cNvPr id="66565" name="TextBox 4"/>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66566" name="Group 20"/>
          <p:cNvGrpSpPr>
            <a:grpSpLocks/>
          </p:cNvGrpSpPr>
          <p:nvPr/>
        </p:nvGrpSpPr>
        <p:grpSpPr bwMode="auto">
          <a:xfrm>
            <a:off x="5322888" y="2557463"/>
            <a:ext cx="3216275" cy="4022725"/>
            <a:chOff x="5323642" y="1918248"/>
            <a:chExt cx="3215614" cy="3017520"/>
          </a:xfrm>
        </p:grpSpPr>
        <p:cxnSp>
          <p:nvCxnSpPr>
            <p:cNvPr id="9" name="Straight Arrow Connector 8"/>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288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1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a:t>Aspect Ratio Change(2/2)</a:t>
            </a:r>
            <a:endParaRPr lang="zh-TW" altLang="en-US"/>
          </a:p>
        </p:txBody>
      </p:sp>
      <p:sp>
        <p:nvSpPr>
          <p:cNvPr id="19459"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影像拉寬：</a:t>
            </a:r>
            <a:endParaRPr lang="en-US" altLang="zh-TW" dirty="0">
              <a:latin typeface="+mj-ea"/>
              <a:ea typeface="+mj-ea"/>
            </a:endParaRPr>
          </a:p>
          <a:p>
            <a:pPr>
              <a:defRPr/>
            </a:pPr>
            <a:r>
              <a:rPr lang="en-US" altLang="zh-TW" dirty="0"/>
              <a:t>In both examples the original </a:t>
            </a:r>
          </a:p>
          <a:p>
            <a:pPr>
              <a:buFont typeface="Wingdings 3" pitchFamily="18" charset="2"/>
              <a:buNone/>
              <a:defRPr/>
            </a:pPr>
            <a:r>
              <a:rPr lang="en-US" altLang="zh-TW" dirty="0"/>
              <a:t>	image is widened by seam </a:t>
            </a:r>
          </a:p>
          <a:p>
            <a:pPr>
              <a:buFont typeface="Wingdings 3" pitchFamily="18" charset="2"/>
              <a:buNone/>
              <a:defRPr/>
            </a:pPr>
            <a:r>
              <a:rPr lang="en-US" altLang="zh-TW" dirty="0"/>
              <a:t>	insertion.</a:t>
            </a:r>
          </a:p>
          <a:p>
            <a:pPr marL="0" indent="0">
              <a:buNone/>
              <a:defRPr/>
            </a:pPr>
            <a:endParaRPr lang="en-US" altLang="zh-TW" dirty="0"/>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C8B448C5-2795-4CCC-8A9B-1AB79E636AB0}" type="slidenum">
              <a:rPr lang="zh-TW" altLang="en-US" smtClean="0"/>
              <a:pPr>
                <a:defRPr/>
              </a:pPr>
              <a:t>40</a:t>
            </a:fld>
            <a:endParaRPr lang="zh-TW" altLang="en-US"/>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412875"/>
            <a:ext cx="4168775"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0" y="3741173"/>
            <a:ext cx="4955203" cy="1477328"/>
          </a:xfrm>
          <a:prstGeom prst="rect">
            <a:avLst/>
          </a:prstGeom>
          <a:noFill/>
        </p:spPr>
        <p:txBody>
          <a:bodyPr wrap="none" rtlCol="0">
            <a:spAutoFit/>
          </a:bodyPr>
          <a:lstStyle/>
          <a:p>
            <a:r>
              <a:rPr lang="en-US" altLang="zh-TW" dirty="0">
                <a:solidFill>
                  <a:srgbClr val="FF0000"/>
                </a:solidFill>
              </a:rPr>
              <a:t>(a) To add a line, 1) choose a seam with </a:t>
            </a:r>
          </a:p>
          <a:p>
            <a:r>
              <a:rPr lang="en-US" altLang="zh-TW" dirty="0">
                <a:solidFill>
                  <a:srgbClr val="FF0000"/>
                </a:solidFill>
              </a:rPr>
              <a:t>largest value, and then 2) repeat a same seam</a:t>
            </a:r>
          </a:p>
          <a:p>
            <a:endParaRPr lang="en-US" altLang="zh-TW" dirty="0">
              <a:solidFill>
                <a:srgbClr val="FF0000"/>
              </a:solidFill>
            </a:endParaRPr>
          </a:p>
          <a:p>
            <a:r>
              <a:rPr lang="en-US" altLang="zh-TW" dirty="0">
                <a:solidFill>
                  <a:srgbClr val="FF0000"/>
                </a:solidFill>
              </a:rPr>
              <a:t>(b) To add n line, 1) choose n seams first</a:t>
            </a:r>
          </a:p>
          <a:p>
            <a:r>
              <a:rPr lang="en-US" altLang="zh-TW" dirty="0">
                <a:solidFill>
                  <a:srgbClr val="FF0000"/>
                </a:solidFill>
              </a:rPr>
              <a:t> and then 2) repeat n seams </a:t>
            </a:r>
            <a:endParaRPr lang="zh-TW" altLang="en-US" dirty="0">
              <a:solidFill>
                <a:srgbClr val="FF0000"/>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dirty="0"/>
              <a:t>Object Removal</a:t>
            </a:r>
            <a:endParaRPr lang="zh-TW" altLang="en-US" dirty="0"/>
          </a:p>
        </p:txBody>
      </p:sp>
      <p:sp>
        <p:nvSpPr>
          <p:cNvPr id="22531" name="內容版面配置區 2"/>
          <p:cNvSpPr>
            <a:spLocks noGrp="1"/>
          </p:cNvSpPr>
          <p:nvPr>
            <p:ph sz="quarter" idx="1"/>
          </p:nvPr>
        </p:nvSpPr>
        <p:spPr>
          <a:xfrm>
            <a:off x="457200" y="1219200"/>
            <a:ext cx="8229600" cy="4937125"/>
          </a:xfrm>
        </p:spPr>
        <p:txBody>
          <a:bodyPr/>
          <a:lstStyle/>
          <a:p>
            <a:pPr>
              <a:defRPr/>
            </a:pPr>
            <a:r>
              <a:rPr lang="en-US" altLang="zh-TW" dirty="0"/>
              <a:t>The system can automatically </a:t>
            </a:r>
            <a:r>
              <a:rPr lang="en-US" altLang="zh-TW" u="sng" dirty="0"/>
              <a:t>calculate the smaller of the vertical or horizontal diameters (in pixels) of the target removal region</a:t>
            </a:r>
            <a:r>
              <a:rPr lang="en-US" altLang="zh-TW" dirty="0"/>
              <a:t> and perform vertical or horizontal removals accordingly .</a:t>
            </a:r>
          </a:p>
          <a:p>
            <a:pPr>
              <a:defRPr/>
            </a:pPr>
            <a:r>
              <a:rPr lang="zh-TW" altLang="en-US" dirty="0">
                <a:latin typeface="+mj-ea"/>
                <a:ea typeface="+mj-ea"/>
              </a:rPr>
              <a:t>用簡單的</a:t>
            </a:r>
            <a:r>
              <a:rPr lang="en-US" altLang="zh-TW" dirty="0"/>
              <a:t>UI</a:t>
            </a:r>
            <a:r>
              <a:rPr lang="zh-TW" altLang="en-US" dirty="0">
                <a:latin typeface="+mj-ea"/>
                <a:ea typeface="+mj-ea"/>
              </a:rPr>
              <a:t>讓使用者</a:t>
            </a:r>
            <a:endParaRPr lang="en-US" altLang="zh-TW" dirty="0">
              <a:latin typeface="+mj-ea"/>
              <a:ea typeface="+mj-ea"/>
            </a:endParaRPr>
          </a:p>
          <a:p>
            <a:pPr>
              <a:buFont typeface="Wingdings 3" pitchFamily="18" charset="2"/>
              <a:buNone/>
              <a:defRPr/>
            </a:pPr>
            <a:r>
              <a:rPr lang="en-US" altLang="zh-TW" dirty="0">
                <a:latin typeface="+mj-ea"/>
                <a:ea typeface="+mj-ea"/>
              </a:rPr>
              <a:t>	</a:t>
            </a:r>
            <a:r>
              <a:rPr lang="zh-TW" altLang="en-US" dirty="0">
                <a:latin typeface="+mj-ea"/>
                <a:ea typeface="+mj-ea"/>
              </a:rPr>
              <a:t>描繪出要移除的物件</a:t>
            </a:r>
            <a:endParaRPr lang="en-US" altLang="zh-TW" dirty="0">
              <a:latin typeface="+mj-ea"/>
              <a:ea typeface="+mj-ea"/>
            </a:endParaRPr>
          </a:p>
          <a:p>
            <a:pPr>
              <a:defRPr/>
            </a:pPr>
            <a:endParaRPr lang="en-US" altLang="zh-TW" dirty="0"/>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9E1B3563-160C-4985-8604-A4C7D8E93232}" type="slidenum">
              <a:rPr lang="zh-TW" altLang="en-US" smtClean="0"/>
              <a:pPr>
                <a:defRPr/>
              </a:pPr>
              <a:t>41</a:t>
            </a:fld>
            <a:endParaRPr lang="zh-TW" altLang="en-US"/>
          </a:p>
        </p:txBody>
      </p:sp>
      <p:pic>
        <p:nvPicPr>
          <p:cNvPr id="204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708275"/>
            <a:ext cx="47117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dirty="0"/>
              <a:t>Limitations</a:t>
            </a:r>
            <a:endParaRPr lang="zh-TW" altLang="en-US" dirty="0"/>
          </a:p>
        </p:txBody>
      </p:sp>
      <p:sp>
        <p:nvSpPr>
          <p:cNvPr id="30723" name="內容版面配置區 2"/>
          <p:cNvSpPr>
            <a:spLocks noGrp="1"/>
          </p:cNvSpPr>
          <p:nvPr>
            <p:ph sz="quarter" idx="1"/>
          </p:nvPr>
        </p:nvSpPr>
        <p:spPr>
          <a:xfrm>
            <a:off x="457200" y="1219200"/>
            <a:ext cx="8229600" cy="4937125"/>
          </a:xfrm>
        </p:spPr>
        <p:txBody>
          <a:bodyPr/>
          <a:lstStyle/>
          <a:p>
            <a:r>
              <a:rPr lang="en-US" altLang="zh-TW" dirty="0"/>
              <a:t>Combined with </a:t>
            </a:r>
            <a:r>
              <a:rPr lang="en-US" altLang="zh-TW" dirty="0">
                <a:solidFill>
                  <a:srgbClr val="FF0000"/>
                </a:solidFill>
              </a:rPr>
              <a:t>a face detector </a:t>
            </a:r>
            <a:r>
              <a:rPr lang="en-US" altLang="zh-TW" dirty="0"/>
              <a:t>we get much better results.</a:t>
            </a:r>
          </a:p>
          <a:p>
            <a:r>
              <a:rPr lang="en-US" altLang="zh-TW" dirty="0"/>
              <a:t>Detected pixels will be important, so </a:t>
            </a:r>
            <a:r>
              <a:rPr lang="en-US" altLang="zh-TW" dirty="0">
                <a:solidFill>
                  <a:srgbClr val="FF0000"/>
                </a:solidFill>
              </a:rPr>
              <a:t>their seams are avoided to be deleted as possibly </a:t>
            </a:r>
            <a:r>
              <a:rPr lang="en-US" altLang="zh-TW" dirty="0"/>
              <a:t>as they could be</a:t>
            </a:r>
          </a:p>
        </p:txBody>
      </p:sp>
      <p:sp>
        <p:nvSpPr>
          <p:cNvPr id="4" name="投影片編號版面配置區 3"/>
          <p:cNvSpPr>
            <a:spLocks noGrp="1"/>
          </p:cNvSpPr>
          <p:nvPr>
            <p:ph type="sldNum" sz="quarter" idx="12"/>
          </p:nvPr>
        </p:nvSpPr>
        <p:spPr/>
        <p:txBody>
          <a:bodyPr/>
          <a:lstStyle/>
          <a:p>
            <a:pPr>
              <a:defRPr/>
            </a:pPr>
            <a:fld id="{68703B57-10AD-4A44-90EA-7684BDA62C5F}" type="slidenum">
              <a:rPr lang="zh-TW" altLang="en-US" smtClean="0"/>
              <a:pPr>
                <a:defRPr/>
              </a:pPr>
              <a:t>42</a:t>
            </a:fld>
            <a:endParaRPr lang="zh-TW" altLang="en-US"/>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068960"/>
            <a:ext cx="67151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3088334" y="3532366"/>
            <a:ext cx="1967205" cy="369332"/>
          </a:xfrm>
          <a:prstGeom prst="rect">
            <a:avLst/>
          </a:prstGeom>
          <a:noFill/>
        </p:spPr>
        <p:txBody>
          <a:bodyPr wrap="none" rtlCol="0">
            <a:spAutoFit/>
          </a:bodyPr>
          <a:lstStyle/>
          <a:p>
            <a:r>
              <a:rPr lang="en-US" altLang="zh-TW" dirty="0"/>
              <a:t>Without detection</a:t>
            </a:r>
            <a:endParaRPr lang="zh-TW" altLang="en-US" dirty="0"/>
          </a:p>
        </p:txBody>
      </p:sp>
      <p:sp>
        <p:nvSpPr>
          <p:cNvPr id="5" name="文字方塊 4"/>
          <p:cNvSpPr txBox="1"/>
          <p:nvPr/>
        </p:nvSpPr>
        <p:spPr>
          <a:xfrm>
            <a:off x="5559754" y="3539547"/>
            <a:ext cx="1646605" cy="369332"/>
          </a:xfrm>
          <a:prstGeom prst="rect">
            <a:avLst/>
          </a:prstGeom>
          <a:noFill/>
        </p:spPr>
        <p:txBody>
          <a:bodyPr wrap="none" rtlCol="0">
            <a:spAutoFit/>
          </a:bodyPr>
          <a:lstStyle/>
          <a:p>
            <a:r>
              <a:rPr lang="en-US" altLang="zh-TW" dirty="0"/>
              <a:t>With detection</a:t>
            </a:r>
            <a:endParaRPr lang="zh-TW" alt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r>
              <a:rPr lang="en-US" altLang="zh-TW" dirty="0"/>
              <a:t>Limitations</a:t>
            </a:r>
            <a:endParaRPr lang="zh-TW" altLang="en-US" dirty="0"/>
          </a:p>
        </p:txBody>
      </p:sp>
      <p:sp>
        <p:nvSpPr>
          <p:cNvPr id="3"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若</a:t>
            </a:r>
            <a:r>
              <a:rPr lang="zh-TW" altLang="en-US" dirty="0">
                <a:solidFill>
                  <a:srgbClr val="FF0000"/>
                </a:solidFill>
                <a:latin typeface="+mj-ea"/>
                <a:ea typeface="+mj-ea"/>
              </a:rPr>
              <a:t>影像太過單調</a:t>
            </a:r>
            <a:r>
              <a:rPr lang="zh-TW" altLang="en-US" dirty="0">
                <a:latin typeface="+mj-ea"/>
                <a:ea typeface="+mj-ea"/>
              </a:rPr>
              <a:t>，且不包含不太重要的部分，則不太適用此方法，用傳統的</a:t>
            </a:r>
            <a:r>
              <a:rPr lang="en-US" altLang="zh-TW" dirty="0"/>
              <a:t>scaling</a:t>
            </a:r>
            <a:r>
              <a:rPr lang="zh-TW" altLang="en-US" dirty="0"/>
              <a:t> </a:t>
            </a:r>
            <a:r>
              <a:rPr lang="zh-TW" altLang="en-US" dirty="0">
                <a:latin typeface="+mj-ea"/>
                <a:ea typeface="+mj-ea"/>
              </a:rPr>
              <a:t>反而會比較好。</a:t>
            </a:r>
          </a:p>
        </p:txBody>
      </p:sp>
      <p:sp>
        <p:nvSpPr>
          <p:cNvPr id="4" name="投影片編號版面配置區 3"/>
          <p:cNvSpPr>
            <a:spLocks noGrp="1"/>
          </p:cNvSpPr>
          <p:nvPr>
            <p:ph type="sldNum" sz="quarter" idx="12"/>
          </p:nvPr>
        </p:nvSpPr>
        <p:spPr/>
        <p:txBody>
          <a:bodyPr/>
          <a:lstStyle/>
          <a:p>
            <a:pPr>
              <a:defRPr/>
            </a:pPr>
            <a:fld id="{CF894959-C416-471C-9B49-5E90B9E39BF5}" type="slidenum">
              <a:rPr lang="zh-TW" altLang="en-US" smtClean="0"/>
              <a:pPr>
                <a:defRPr/>
              </a:pPr>
              <a:t>43</a:t>
            </a:fld>
            <a:endParaRPr lang="zh-TW"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54" y="2169320"/>
            <a:ext cx="8510426"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57200" y="152400"/>
            <a:ext cx="8229600" cy="633413"/>
          </a:xfrm>
        </p:spPr>
        <p:txBody>
          <a:bodyPr/>
          <a:lstStyle/>
          <a:p>
            <a:r>
              <a:rPr lang="zh-TW" altLang="en-US"/>
              <a:t>影片</a:t>
            </a:r>
            <a:r>
              <a:rPr lang="en-US" altLang="zh-TW"/>
              <a:t>Demo</a:t>
            </a:r>
            <a:endParaRPr lang="zh-TW" altLang="en-US"/>
          </a:p>
        </p:txBody>
      </p:sp>
      <p:sp>
        <p:nvSpPr>
          <p:cNvPr id="4" name="投影片編號版面配置區 3"/>
          <p:cNvSpPr>
            <a:spLocks noGrp="1"/>
          </p:cNvSpPr>
          <p:nvPr>
            <p:ph type="sldNum" sz="quarter" idx="12"/>
          </p:nvPr>
        </p:nvSpPr>
        <p:spPr/>
        <p:txBody>
          <a:bodyPr/>
          <a:lstStyle/>
          <a:p>
            <a:pPr>
              <a:defRPr/>
            </a:pPr>
            <a:fld id="{CDC62F78-3B29-41AC-B245-0426B5EEDE57}" type="slidenum">
              <a:rPr lang="zh-TW" altLang="en-US" smtClean="0"/>
              <a:pPr>
                <a:defRPr/>
              </a:pPr>
              <a:t>44</a:t>
            </a:fld>
            <a:endParaRPr lang="zh-TW" altLang="en-US"/>
          </a:p>
        </p:txBody>
      </p:sp>
      <p:pic>
        <p:nvPicPr>
          <p:cNvPr id="6" name="IMRet-All(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37728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en-US" altLang="zh-TW"/>
              <a:t>Reference</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sz="2400" dirty="0"/>
              <a:t>Seam carving for content aware image resizing: MATLAB </a:t>
            </a:r>
            <a:endParaRPr lang="en-US" altLang="zh-TW" sz="2400" dirty="0"/>
          </a:p>
          <a:p>
            <a:pPr>
              <a:buFont typeface="Wingdings 3" pitchFamily="18" charset="2"/>
              <a:buNone/>
              <a:defRPr/>
            </a:pPr>
            <a:r>
              <a:rPr lang="en-US" altLang="zh-TW" sz="2400" dirty="0"/>
              <a:t>	</a:t>
            </a:r>
            <a:r>
              <a:rPr lang="en-US" altLang="zh-TW" sz="2400" dirty="0">
                <a:solidFill>
                  <a:srgbClr val="3366FF"/>
                </a:solidFill>
                <a:hlinkClick r:id="rId2"/>
              </a:rPr>
              <a:t>http://danluong.com/2007/12/21/seam-carving-matlab-implementation-tutorial/</a:t>
            </a:r>
            <a:endParaRPr lang="en-US" altLang="zh-TW" sz="2400" dirty="0">
              <a:solidFill>
                <a:srgbClr val="3366FF"/>
              </a:solidFill>
            </a:endParaRPr>
          </a:p>
          <a:p>
            <a:pPr>
              <a:defRPr/>
            </a:pPr>
            <a:r>
              <a:rPr lang="en-US" altLang="zh-TW" sz="2400" dirty="0"/>
              <a:t>liquid-resize</a:t>
            </a:r>
          </a:p>
          <a:p>
            <a:pPr>
              <a:buFont typeface="Wingdings 3" pitchFamily="18" charset="2"/>
              <a:buNone/>
              <a:defRPr/>
            </a:pPr>
            <a:r>
              <a:rPr lang="en-US" altLang="zh-TW" sz="2400" dirty="0"/>
              <a:t>	</a:t>
            </a:r>
            <a:r>
              <a:rPr lang="en-US" altLang="zh-TW" sz="2400" dirty="0">
                <a:hlinkClick r:id="rId3"/>
              </a:rPr>
              <a:t>http://www.thegedanken.com/retarget/</a:t>
            </a:r>
            <a:endParaRPr lang="en-US" altLang="zh-TW" sz="2400" dirty="0"/>
          </a:p>
          <a:p>
            <a:pPr>
              <a:defRPr/>
            </a:pPr>
            <a:r>
              <a:rPr lang="en-US" altLang="zh-TW" sz="2400" dirty="0"/>
              <a:t>CAIR code</a:t>
            </a: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4"/>
              </a:rPr>
              <a:t>http://code.google.com/p/seam-carving-gui/</a:t>
            </a:r>
            <a:endParaRPr lang="en-US" altLang="zh-TW" sz="2400" dirty="0">
              <a:solidFill>
                <a:srgbClr val="3366FF"/>
              </a:solidFill>
            </a:endParaRPr>
          </a:p>
          <a:p>
            <a:pPr>
              <a:defRPr/>
            </a:pPr>
            <a:r>
              <a:rPr lang="en-US" altLang="zh-TW" sz="2400" dirty="0" err="1"/>
              <a:t>Rsizr</a:t>
            </a:r>
            <a:r>
              <a:rPr lang="zh-TW" altLang="en-US" sz="2400" dirty="0">
                <a:latin typeface="+mj-ea"/>
                <a:ea typeface="+mj-ea"/>
              </a:rPr>
              <a:t>線上</a:t>
            </a:r>
            <a:endParaRPr lang="en-US" altLang="zh-TW" sz="2400" dirty="0">
              <a:latin typeface="+mj-ea"/>
              <a:ea typeface="+mj-ea"/>
            </a:endParaRP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5"/>
              </a:rPr>
              <a:t>http://cn.rsizr.com/</a:t>
            </a:r>
            <a:endParaRPr lang="en-US" altLang="zh-TW" sz="2400" dirty="0">
              <a:solidFill>
                <a:srgbClr val="3366FF"/>
              </a:solidFill>
            </a:endParaRPr>
          </a:p>
          <a:p>
            <a:pPr>
              <a:defRPr/>
            </a:pPr>
            <a:r>
              <a:rPr lang="zh-TW" altLang="en-US" sz="2400" dirty="0">
                <a:latin typeface="+mj-ea"/>
                <a:ea typeface="+mj-ea"/>
              </a:rPr>
              <a:t>簡單小程式</a:t>
            </a:r>
            <a:endParaRPr lang="en-US" altLang="zh-TW" sz="2400" dirty="0">
              <a:latin typeface="+mj-ea"/>
              <a:ea typeface="+mj-ea"/>
            </a:endParaRP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6"/>
              </a:rPr>
              <a:t>http://swieskowski.net/carve/</a:t>
            </a:r>
            <a:endParaRPr lang="en-US" altLang="zh-TW" sz="2400" dirty="0">
              <a:solidFill>
                <a:srgbClr val="3366FF"/>
              </a:solidFill>
            </a:endParaRPr>
          </a:p>
        </p:txBody>
      </p:sp>
      <p:sp>
        <p:nvSpPr>
          <p:cNvPr id="4" name="投影片編號版面配置區 3"/>
          <p:cNvSpPr>
            <a:spLocks noGrp="1"/>
          </p:cNvSpPr>
          <p:nvPr>
            <p:ph type="sldNum" sz="quarter" idx="12"/>
          </p:nvPr>
        </p:nvSpPr>
        <p:spPr>
          <a:xfrm>
            <a:off x="611560" y="6381328"/>
            <a:ext cx="1981200" cy="365125"/>
          </a:xfrm>
        </p:spPr>
        <p:txBody>
          <a:bodyPr/>
          <a:lstStyle/>
          <a:p>
            <a:pPr>
              <a:defRPr/>
            </a:pPr>
            <a:fld id="{16C2B3F8-4790-435A-9930-48F60CB1060F}" type="slidenum">
              <a:rPr lang="zh-TW" altLang="en-US" smtClean="0"/>
              <a:pPr>
                <a:defRPr/>
              </a:pPr>
              <a:t>45</a:t>
            </a:fld>
            <a:r>
              <a:rPr lang="zh-TW" altLang="en-US" dirty="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ctrTitle"/>
          </p:nvPr>
        </p:nvSpPr>
        <p:spPr/>
        <p:txBody>
          <a:bodyPr/>
          <a:lstStyle/>
          <a:p>
            <a:pPr eaLnBrk="1" hangingPunct="1"/>
            <a:r>
              <a:rPr lang="en-US" altLang="zh-TW" sz="2800" b="1" cap="none"/>
              <a:t>OPTIMIZED SCALE-AND-STRETCH FOR IMAGE RESIZING</a:t>
            </a:r>
            <a:endParaRPr lang="zh-TW" altLang="en-US" sz="2800" b="1" cap="none"/>
          </a:p>
        </p:txBody>
      </p:sp>
      <p:sp>
        <p:nvSpPr>
          <p:cNvPr id="19458" name="副標題 2"/>
          <p:cNvSpPr>
            <a:spLocks noGrp="1"/>
          </p:cNvSpPr>
          <p:nvPr>
            <p:ph type="subTitle" idx="1"/>
          </p:nvPr>
        </p:nvSpPr>
        <p:spPr>
          <a:xfrm>
            <a:off x="2362200" y="6049963"/>
            <a:ext cx="6705600" cy="685800"/>
          </a:xfrm>
        </p:spPr>
        <p:txBody>
          <a:bodyPr/>
          <a:lstStyle/>
          <a:p>
            <a:pPr algn="r" eaLnBrk="1" hangingPunct="1"/>
            <a:r>
              <a:rPr lang="en-US" altLang="zh-TW" i="1" dirty="0">
                <a:solidFill>
                  <a:srgbClr val="FF0000"/>
                </a:solidFill>
              </a:rPr>
              <a:t>published in ACM Siggraph Asia 2008</a:t>
            </a:r>
          </a:p>
        </p:txBody>
      </p:sp>
      <p:pic>
        <p:nvPicPr>
          <p:cNvPr id="19459" name="Picture 4"/>
          <p:cNvPicPr>
            <a:picLocks noChangeAspect="1" noChangeArrowheads="1"/>
          </p:cNvPicPr>
          <p:nvPr/>
        </p:nvPicPr>
        <p:blipFill>
          <a:blip r:embed="rId2" cstate="print"/>
          <a:srcRect/>
          <a:stretch>
            <a:fillRect/>
          </a:stretch>
        </p:blipFill>
        <p:spPr bwMode="auto">
          <a:xfrm>
            <a:off x="144463" y="1714500"/>
            <a:ext cx="8856662" cy="2182813"/>
          </a:xfrm>
          <a:prstGeom prst="rect">
            <a:avLst/>
          </a:prstGeom>
          <a:noFill/>
          <a:ln w="9525">
            <a:noFill/>
            <a:miter lim="800000"/>
            <a:headEnd/>
            <a:tailEnd/>
          </a:ln>
        </p:spPr>
      </p:pic>
    </p:spTree>
    <p:extLst>
      <p:ext uri="{BB962C8B-B14F-4D97-AF65-F5344CB8AC3E}">
        <p14:creationId xmlns:p14="http://schemas.microsoft.com/office/powerpoint/2010/main" val="150021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12775" y="228600"/>
            <a:ext cx="8153400" cy="990600"/>
          </a:xfrm>
        </p:spPr>
        <p:txBody>
          <a:bodyPr/>
          <a:lstStyle/>
          <a:p>
            <a:pPr eaLnBrk="1" hangingPunct="1"/>
            <a:r>
              <a:rPr lang="en-US" altLang="zh-TW" sz="3600"/>
              <a:t>Importance map</a:t>
            </a:r>
            <a:endParaRPr lang="de-DE" altLang="zh-TW" sz="3600">
              <a:ea typeface="新細明體" charset="-120"/>
            </a:endParaRPr>
          </a:p>
        </p:txBody>
      </p:sp>
      <p:pic>
        <p:nvPicPr>
          <p:cNvPr id="29698" name="Picture 6"/>
          <p:cNvPicPr>
            <a:picLocks noChangeAspect="1" noChangeArrowheads="1"/>
          </p:cNvPicPr>
          <p:nvPr/>
        </p:nvPicPr>
        <p:blipFill>
          <a:blip r:embed="rId3" cstate="print"/>
          <a:srcRect/>
          <a:stretch>
            <a:fillRect/>
          </a:stretch>
        </p:blipFill>
        <p:spPr bwMode="auto">
          <a:xfrm>
            <a:off x="2513013" y="3240088"/>
            <a:ext cx="1800225" cy="296862"/>
          </a:xfrm>
          <a:prstGeom prst="rect">
            <a:avLst/>
          </a:prstGeom>
          <a:noFill/>
          <a:ln w="9525">
            <a:noFill/>
            <a:miter lim="800000"/>
            <a:headEnd/>
            <a:tailEnd/>
          </a:ln>
        </p:spPr>
      </p:pic>
      <p:sp>
        <p:nvSpPr>
          <p:cNvPr id="29699" name="Text Box 8"/>
          <p:cNvSpPr txBox="1">
            <a:spLocks noChangeArrowheads="1"/>
          </p:cNvSpPr>
          <p:nvPr/>
        </p:nvSpPr>
        <p:spPr bwMode="auto">
          <a:xfrm>
            <a:off x="4889500" y="3130550"/>
            <a:ext cx="1368425" cy="581025"/>
          </a:xfrm>
          <a:prstGeom prst="rect">
            <a:avLst/>
          </a:prstGeom>
          <a:noFill/>
          <a:ln w="9525">
            <a:noFill/>
            <a:miter lim="800000"/>
            <a:headEnd/>
            <a:tailEnd/>
          </a:ln>
        </p:spPr>
        <p:txBody>
          <a:bodyPr wrap="none">
            <a:spAutoFit/>
          </a:bodyPr>
          <a:lstStyle/>
          <a:p>
            <a:pPr algn="ctr"/>
            <a:r>
              <a:rPr kumimoji="0" lang="en-US" altLang="zh-TW" sz="1600">
                <a:latin typeface="Tw Cen MT" pitchFamily="34" charset="0"/>
              </a:rPr>
              <a:t>saliency map</a:t>
            </a:r>
          </a:p>
          <a:p>
            <a:pPr algn="ctr"/>
            <a:r>
              <a:rPr kumimoji="0" lang="en-US" altLang="zh-TW" sz="1600">
                <a:latin typeface="Tw Cen MT" pitchFamily="34" charset="0"/>
              </a:rPr>
              <a:t>[Itti et al. 98]</a:t>
            </a:r>
            <a:endParaRPr kumimoji="0" lang="de-DE" altLang="zh-TW" sz="1600">
              <a:latin typeface="Tw Cen MT" pitchFamily="34" charset="0"/>
              <a:ea typeface="新細明體" charset="-120"/>
            </a:endParaRPr>
          </a:p>
        </p:txBody>
      </p:sp>
      <p:sp>
        <p:nvSpPr>
          <p:cNvPr id="29700" name="Text Box 9"/>
          <p:cNvSpPr txBox="1">
            <a:spLocks noChangeArrowheads="1"/>
          </p:cNvSpPr>
          <p:nvPr/>
        </p:nvSpPr>
        <p:spPr bwMode="auto">
          <a:xfrm>
            <a:off x="4364038" y="2260600"/>
            <a:ext cx="298450" cy="366713"/>
          </a:xfrm>
          <a:prstGeom prst="rect">
            <a:avLst/>
          </a:prstGeom>
          <a:noFill/>
          <a:ln w="9525">
            <a:noFill/>
            <a:miter lim="800000"/>
            <a:headEnd/>
            <a:tailEnd/>
          </a:ln>
        </p:spPr>
        <p:txBody>
          <a:bodyPr wrap="none">
            <a:spAutoFit/>
          </a:bodyPr>
          <a:lstStyle/>
          <a:p>
            <a:r>
              <a:rPr kumimoji="0" lang="en-US" altLang="zh-TW">
                <a:latin typeface="Tw Cen MT" pitchFamily="34" charset="0"/>
              </a:rPr>
              <a:t>x</a:t>
            </a:r>
            <a:endParaRPr kumimoji="0" lang="de-DE" altLang="zh-TW">
              <a:latin typeface="Tw Cen MT" pitchFamily="34" charset="0"/>
              <a:ea typeface="新細明體" charset="-120"/>
            </a:endParaRPr>
          </a:p>
        </p:txBody>
      </p:sp>
      <p:sp>
        <p:nvSpPr>
          <p:cNvPr id="29701" name="Text Box 11"/>
          <p:cNvSpPr txBox="1">
            <a:spLocks noChangeArrowheads="1"/>
          </p:cNvSpPr>
          <p:nvPr/>
        </p:nvSpPr>
        <p:spPr bwMode="auto">
          <a:xfrm>
            <a:off x="6545263" y="2338388"/>
            <a:ext cx="317500" cy="366712"/>
          </a:xfrm>
          <a:prstGeom prst="rect">
            <a:avLst/>
          </a:prstGeom>
          <a:noFill/>
          <a:ln w="9525">
            <a:noFill/>
            <a:miter lim="800000"/>
            <a:headEnd/>
            <a:tailEnd/>
          </a:ln>
        </p:spPr>
        <p:txBody>
          <a:bodyPr wrap="none">
            <a:spAutoFit/>
          </a:bodyPr>
          <a:lstStyle/>
          <a:p>
            <a:r>
              <a:rPr kumimoji="0" lang="en-US" altLang="zh-TW">
                <a:latin typeface="Tw Cen MT" pitchFamily="34" charset="0"/>
              </a:rPr>
              <a:t>=</a:t>
            </a:r>
            <a:endParaRPr kumimoji="0" lang="de-DE" altLang="zh-TW">
              <a:latin typeface="Tw Cen MT" pitchFamily="34" charset="0"/>
              <a:ea typeface="新細明體" charset="-120"/>
            </a:endParaRPr>
          </a:p>
        </p:txBody>
      </p:sp>
      <p:sp>
        <p:nvSpPr>
          <p:cNvPr id="29702" name="Text Box 12"/>
          <p:cNvSpPr txBox="1">
            <a:spLocks noChangeArrowheads="1"/>
          </p:cNvSpPr>
          <p:nvPr/>
        </p:nvSpPr>
        <p:spPr bwMode="auto">
          <a:xfrm>
            <a:off x="7048500" y="3130550"/>
            <a:ext cx="1641475" cy="336550"/>
          </a:xfrm>
          <a:prstGeom prst="rect">
            <a:avLst/>
          </a:prstGeom>
          <a:noFill/>
          <a:ln w="9525">
            <a:noFill/>
            <a:miter lim="800000"/>
            <a:headEnd/>
            <a:tailEnd/>
          </a:ln>
        </p:spPr>
        <p:txBody>
          <a:bodyPr wrap="none">
            <a:spAutoFit/>
          </a:bodyPr>
          <a:lstStyle/>
          <a:p>
            <a:r>
              <a:rPr kumimoji="0" lang="en-US" altLang="zh-TW" sz="1600">
                <a:latin typeface="Tw Cen MT" pitchFamily="34" charset="0"/>
              </a:rPr>
              <a:t>importance map</a:t>
            </a:r>
            <a:endParaRPr kumimoji="0" lang="de-DE" altLang="zh-TW" sz="1600">
              <a:latin typeface="Tw Cen MT" pitchFamily="34" charset="0"/>
              <a:ea typeface="新細明體" charset="-120"/>
            </a:endParaRPr>
          </a:p>
        </p:txBody>
      </p:sp>
      <p:pic>
        <p:nvPicPr>
          <p:cNvPr id="29703" name="Picture 13"/>
          <p:cNvPicPr>
            <a:picLocks noChangeAspect="1" noChangeArrowheads="1"/>
          </p:cNvPicPr>
          <p:nvPr/>
        </p:nvPicPr>
        <p:blipFill>
          <a:blip r:embed="rId4" cstate="print"/>
          <a:srcRect/>
          <a:stretch>
            <a:fillRect/>
          </a:stretch>
        </p:blipFill>
        <p:spPr bwMode="auto">
          <a:xfrm>
            <a:off x="4719124" y="4210050"/>
            <a:ext cx="1943614" cy="2315294"/>
          </a:xfrm>
          <a:prstGeom prst="rect">
            <a:avLst/>
          </a:prstGeom>
          <a:noFill/>
          <a:ln w="9525">
            <a:noFill/>
            <a:miter lim="800000"/>
            <a:headEnd/>
            <a:tailEnd/>
          </a:ln>
        </p:spPr>
      </p:pic>
      <p:pic>
        <p:nvPicPr>
          <p:cNvPr id="29704" name="Picture 14"/>
          <p:cNvPicPr>
            <a:picLocks noChangeAspect="1" noChangeArrowheads="1"/>
          </p:cNvPicPr>
          <p:nvPr/>
        </p:nvPicPr>
        <p:blipFill>
          <a:blip r:embed="rId5" cstate="print"/>
          <a:srcRect/>
          <a:stretch>
            <a:fillRect/>
          </a:stretch>
        </p:blipFill>
        <p:spPr bwMode="auto">
          <a:xfrm>
            <a:off x="2513012" y="4210050"/>
            <a:ext cx="1986979" cy="2315294"/>
          </a:xfrm>
          <a:prstGeom prst="rect">
            <a:avLst/>
          </a:prstGeom>
          <a:noFill/>
          <a:ln w="9525">
            <a:noFill/>
            <a:miter lim="800000"/>
            <a:headEnd/>
            <a:tailEnd/>
          </a:ln>
        </p:spPr>
      </p:pic>
      <p:sp>
        <p:nvSpPr>
          <p:cNvPr id="29705" name="Text Box 15"/>
          <p:cNvSpPr txBox="1">
            <a:spLocks noChangeArrowheads="1"/>
          </p:cNvSpPr>
          <p:nvPr/>
        </p:nvSpPr>
        <p:spPr bwMode="auto">
          <a:xfrm>
            <a:off x="855663" y="4570413"/>
            <a:ext cx="1606550" cy="366712"/>
          </a:xfrm>
          <a:prstGeom prst="rect">
            <a:avLst/>
          </a:prstGeom>
          <a:noFill/>
          <a:ln w="9525">
            <a:noFill/>
            <a:miter lim="800000"/>
            <a:headEnd/>
            <a:tailEnd/>
          </a:ln>
        </p:spPr>
        <p:txBody>
          <a:bodyPr wrap="none">
            <a:spAutoFit/>
          </a:bodyPr>
          <a:lstStyle/>
          <a:p>
            <a:r>
              <a:rPr kumimoji="0" lang="en-US" altLang="zh-TW">
                <a:latin typeface="Tw Cen MT" pitchFamily="34" charset="0"/>
              </a:rPr>
              <a:t>gradients only</a:t>
            </a:r>
            <a:endParaRPr kumimoji="0" lang="de-DE" altLang="zh-TW">
              <a:latin typeface="Tw Cen MT" pitchFamily="34" charset="0"/>
              <a:ea typeface="新細明體" charset="-120"/>
            </a:endParaRPr>
          </a:p>
        </p:txBody>
      </p:sp>
      <p:sp>
        <p:nvSpPr>
          <p:cNvPr id="29706" name="Line 16"/>
          <p:cNvSpPr>
            <a:spLocks noChangeShapeType="1"/>
          </p:cNvSpPr>
          <p:nvPr/>
        </p:nvSpPr>
        <p:spPr bwMode="auto">
          <a:xfrm>
            <a:off x="1216025" y="5002213"/>
            <a:ext cx="1225550" cy="0"/>
          </a:xfrm>
          <a:prstGeom prst="line">
            <a:avLst/>
          </a:prstGeom>
          <a:noFill/>
          <a:ln w="9525">
            <a:solidFill>
              <a:schemeClr val="tx1"/>
            </a:solidFill>
            <a:round/>
            <a:headEnd/>
            <a:tailEnd type="triangle" w="med" len="med"/>
          </a:ln>
        </p:spPr>
        <p:txBody>
          <a:bodyPr/>
          <a:lstStyle/>
          <a:p>
            <a:endParaRPr lang="zh-TW" altLang="en-US"/>
          </a:p>
        </p:txBody>
      </p:sp>
      <p:sp>
        <p:nvSpPr>
          <p:cNvPr id="29707" name="Text Box 17"/>
          <p:cNvSpPr txBox="1">
            <a:spLocks noChangeArrowheads="1"/>
          </p:cNvSpPr>
          <p:nvPr/>
        </p:nvSpPr>
        <p:spPr bwMode="auto">
          <a:xfrm>
            <a:off x="6832600" y="4570413"/>
            <a:ext cx="1822450" cy="366712"/>
          </a:xfrm>
          <a:prstGeom prst="rect">
            <a:avLst/>
          </a:prstGeom>
          <a:noFill/>
          <a:ln w="9525">
            <a:noFill/>
            <a:miter lim="800000"/>
            <a:headEnd/>
            <a:tailEnd/>
          </a:ln>
        </p:spPr>
        <p:txBody>
          <a:bodyPr wrap="none">
            <a:spAutoFit/>
          </a:bodyPr>
          <a:lstStyle/>
          <a:p>
            <a:r>
              <a:rPr kumimoji="0" lang="en-US" altLang="zh-TW">
                <a:latin typeface="Tw Cen MT" pitchFamily="34" charset="0"/>
              </a:rPr>
              <a:t>importance map</a:t>
            </a:r>
            <a:endParaRPr kumimoji="0" lang="de-DE" altLang="zh-TW">
              <a:latin typeface="Tw Cen MT" pitchFamily="34" charset="0"/>
              <a:ea typeface="新細明體" charset="-120"/>
            </a:endParaRPr>
          </a:p>
        </p:txBody>
      </p:sp>
      <p:sp>
        <p:nvSpPr>
          <p:cNvPr id="29708" name="Line 18"/>
          <p:cNvSpPr>
            <a:spLocks noChangeShapeType="1"/>
          </p:cNvSpPr>
          <p:nvPr/>
        </p:nvSpPr>
        <p:spPr bwMode="auto">
          <a:xfrm flipH="1">
            <a:off x="6761163" y="5002213"/>
            <a:ext cx="1511300" cy="0"/>
          </a:xfrm>
          <a:prstGeom prst="line">
            <a:avLst/>
          </a:prstGeom>
          <a:noFill/>
          <a:ln w="9525">
            <a:solidFill>
              <a:schemeClr val="tx1"/>
            </a:solidFill>
            <a:round/>
            <a:headEnd/>
            <a:tailEnd type="triangle" w="med" len="med"/>
          </a:ln>
        </p:spPr>
        <p:txBody>
          <a:bodyPr/>
          <a:lstStyle/>
          <a:p>
            <a:endParaRPr lang="zh-TW" altLang="en-US"/>
          </a:p>
        </p:txBody>
      </p:sp>
      <p:pic>
        <p:nvPicPr>
          <p:cNvPr id="29709" name="Picture 28" descr="family( crushedredpepper)"/>
          <p:cNvPicPr>
            <a:picLocks noChangeAspect="1" noChangeArrowheads="1"/>
          </p:cNvPicPr>
          <p:nvPr/>
        </p:nvPicPr>
        <p:blipFill>
          <a:blip r:embed="rId6" cstate="print"/>
          <a:srcRect/>
          <a:stretch>
            <a:fillRect/>
          </a:stretch>
        </p:blipFill>
        <p:spPr bwMode="auto">
          <a:xfrm>
            <a:off x="304800" y="1762125"/>
            <a:ext cx="1905000" cy="1362075"/>
          </a:xfrm>
          <a:prstGeom prst="rect">
            <a:avLst/>
          </a:prstGeom>
          <a:noFill/>
          <a:ln w="9525">
            <a:noFill/>
            <a:miter lim="800000"/>
            <a:headEnd/>
            <a:tailEnd/>
          </a:ln>
        </p:spPr>
      </p:pic>
      <p:pic>
        <p:nvPicPr>
          <p:cNvPr id="29710" name="Picture 32" descr="圖片1"/>
          <p:cNvPicPr>
            <a:picLocks noChangeAspect="1" noChangeArrowheads="1"/>
          </p:cNvPicPr>
          <p:nvPr/>
        </p:nvPicPr>
        <p:blipFill>
          <a:blip r:embed="rId7" cstate="print"/>
          <a:srcRect/>
          <a:stretch>
            <a:fillRect/>
          </a:stretch>
        </p:blipFill>
        <p:spPr bwMode="auto">
          <a:xfrm>
            <a:off x="2462213" y="1758950"/>
            <a:ext cx="1901825" cy="1365250"/>
          </a:xfrm>
          <a:prstGeom prst="rect">
            <a:avLst/>
          </a:prstGeom>
          <a:noFill/>
          <a:ln w="9525">
            <a:noFill/>
            <a:miter lim="800000"/>
            <a:headEnd/>
            <a:tailEnd/>
          </a:ln>
        </p:spPr>
      </p:pic>
      <p:pic>
        <p:nvPicPr>
          <p:cNvPr id="29711" name="Picture 33" descr="圖片1"/>
          <p:cNvPicPr>
            <a:picLocks noChangeAspect="1" noChangeArrowheads="1"/>
          </p:cNvPicPr>
          <p:nvPr/>
        </p:nvPicPr>
        <p:blipFill>
          <a:blip r:embed="rId8" cstate="print"/>
          <a:srcRect/>
          <a:stretch>
            <a:fillRect/>
          </a:stretch>
        </p:blipFill>
        <p:spPr bwMode="auto">
          <a:xfrm>
            <a:off x="4643438" y="1758950"/>
            <a:ext cx="1901825" cy="1365250"/>
          </a:xfrm>
          <a:prstGeom prst="rect">
            <a:avLst/>
          </a:prstGeom>
          <a:noFill/>
          <a:ln w="9525">
            <a:noFill/>
            <a:miter lim="800000"/>
            <a:headEnd/>
            <a:tailEnd/>
          </a:ln>
        </p:spPr>
      </p:pic>
      <p:pic>
        <p:nvPicPr>
          <p:cNvPr id="29712" name="Picture 34" descr="圖片1"/>
          <p:cNvPicPr>
            <a:picLocks noChangeAspect="1" noChangeArrowheads="1"/>
          </p:cNvPicPr>
          <p:nvPr/>
        </p:nvPicPr>
        <p:blipFill>
          <a:blip r:embed="rId9" cstate="print"/>
          <a:srcRect/>
          <a:stretch>
            <a:fillRect/>
          </a:stretch>
        </p:blipFill>
        <p:spPr bwMode="auto">
          <a:xfrm>
            <a:off x="6862763" y="1771650"/>
            <a:ext cx="1901825" cy="1358900"/>
          </a:xfrm>
          <a:prstGeom prst="rect">
            <a:avLst/>
          </a:prstGeom>
          <a:noFill/>
          <a:ln w="9525">
            <a:noFill/>
            <a:miter lim="800000"/>
            <a:headEnd/>
            <a:tailEnd/>
          </a:ln>
        </p:spPr>
      </p:pic>
      <p:sp>
        <p:nvSpPr>
          <p:cNvPr id="2" name="矩形 1">
            <a:extLst>
              <a:ext uri="{FF2B5EF4-FFF2-40B4-BE49-F238E27FC236}">
                <a16:creationId xmlns:a16="http://schemas.microsoft.com/office/drawing/2014/main" id="{4EEF8993-D2F2-4A3A-8D12-03C8FC90E15D}"/>
              </a:ext>
            </a:extLst>
          </p:cNvPr>
          <p:cNvSpPr/>
          <p:nvPr/>
        </p:nvSpPr>
        <p:spPr>
          <a:xfrm>
            <a:off x="4546600" y="132450"/>
            <a:ext cx="4572000" cy="1600438"/>
          </a:xfrm>
          <a:prstGeom prst="rect">
            <a:avLst/>
          </a:prstGeom>
        </p:spPr>
        <p:txBody>
          <a:bodyPr>
            <a:spAutoFit/>
          </a:bodyPr>
          <a:lstStyle/>
          <a:p>
            <a:r>
              <a:rPr lang="en-US" altLang="zh-TW" sz="1400" dirty="0">
                <a:solidFill>
                  <a:srgbClr val="202122"/>
                </a:solidFill>
                <a:latin typeface="Arial" panose="020B0604020202020204" pitchFamily="34" charset="0"/>
              </a:rPr>
              <a:t>In </a:t>
            </a:r>
            <a:r>
              <a:rPr lang="en-US" altLang="zh-TW" sz="1400" b="1" u="sng" dirty="0">
                <a:solidFill>
                  <a:srgbClr val="FF0000"/>
                </a:solidFill>
                <a:latin typeface="Arial" panose="020B0604020202020204" pitchFamily="34" charset="0"/>
                <a:hlinkClick r:id="rId10">
                  <a:extLst>
                    <a:ext uri="{A12FA001-AC4F-418D-AE19-62706E023703}">
                      <ahyp:hlinkClr xmlns:ahyp="http://schemas.microsoft.com/office/drawing/2018/hyperlinkcolor" val="tx"/>
                    </a:ext>
                  </a:extLst>
                </a:hlinkClick>
              </a:rPr>
              <a:t>computer vision</a:t>
            </a:r>
            <a:r>
              <a:rPr lang="en-US" altLang="zh-TW" sz="1400" dirty="0">
                <a:solidFill>
                  <a:srgbClr val="202122"/>
                </a:solidFill>
                <a:latin typeface="Arial" panose="020B0604020202020204" pitchFamily="34" charset="0"/>
              </a:rPr>
              <a:t>, a </a:t>
            </a:r>
            <a:r>
              <a:rPr lang="en-US" altLang="zh-TW" sz="1400" b="1" dirty="0">
                <a:solidFill>
                  <a:srgbClr val="202122"/>
                </a:solidFill>
                <a:latin typeface="Arial" panose="020B0604020202020204" pitchFamily="34" charset="0"/>
              </a:rPr>
              <a:t>saliency map</a:t>
            </a:r>
            <a:r>
              <a:rPr lang="en-US" altLang="zh-TW" sz="1400" dirty="0">
                <a:solidFill>
                  <a:srgbClr val="202122"/>
                </a:solidFill>
                <a:latin typeface="Arial" panose="020B0604020202020204" pitchFamily="34" charset="0"/>
              </a:rPr>
              <a:t> is an </a:t>
            </a:r>
            <a:r>
              <a:rPr lang="en-US" altLang="zh-TW" sz="1400" dirty="0">
                <a:latin typeface="Arial" panose="020B0604020202020204" pitchFamily="34" charset="0"/>
                <a:hlinkClick r:id="rId11" tooltip="Image"/>
              </a:rPr>
              <a:t>image</a:t>
            </a:r>
            <a:r>
              <a:rPr lang="en-US" altLang="zh-TW" sz="1400" dirty="0">
                <a:solidFill>
                  <a:srgbClr val="202122"/>
                </a:solidFill>
                <a:latin typeface="Arial" panose="020B0604020202020204" pitchFamily="34" charset="0"/>
              </a:rPr>
              <a:t> that highlights either </a:t>
            </a:r>
            <a:r>
              <a:rPr lang="en-US" altLang="zh-TW" sz="1400" b="1" dirty="0">
                <a:solidFill>
                  <a:srgbClr val="FF0000"/>
                </a:solidFill>
                <a:latin typeface="Arial" panose="020B0604020202020204" pitchFamily="34" charset="0"/>
              </a:rPr>
              <a:t>the region on which people's eyes focus first or the </a:t>
            </a:r>
            <a:r>
              <a:rPr lang="en-US" altLang="zh-TW" sz="1400" dirty="0">
                <a:solidFill>
                  <a:srgbClr val="202122"/>
                </a:solidFill>
                <a:latin typeface="Arial" panose="020B0604020202020204" pitchFamily="34" charset="0"/>
              </a:rPr>
              <a:t>most relevant regions for </a:t>
            </a:r>
            <a:r>
              <a:rPr lang="en-US" altLang="zh-TW" sz="1400" dirty="0">
                <a:latin typeface="Arial" panose="020B0604020202020204" pitchFamily="34" charset="0"/>
                <a:hlinkClick r:id="rId12" tooltip="Machine learning model"/>
              </a:rPr>
              <a:t>machine learning models</a:t>
            </a:r>
            <a:r>
              <a:rPr lang="en-US" altLang="zh-TW" sz="1400" dirty="0">
                <a:solidFill>
                  <a:srgbClr val="202122"/>
                </a:solidFill>
                <a:latin typeface="Arial" panose="020B0604020202020204" pitchFamily="34" charset="0"/>
              </a:rPr>
              <a:t>.</a:t>
            </a:r>
            <a:r>
              <a:rPr lang="en-US" altLang="zh-TW" sz="1400" baseline="30000" dirty="0">
                <a:solidFill>
                  <a:srgbClr val="202122"/>
                </a:solidFill>
                <a:latin typeface="Arial" panose="020B0604020202020204" pitchFamily="34" charset="0"/>
                <a:hlinkClick r:id="rId13"/>
              </a:rPr>
              <a:t>[1]</a:t>
            </a:r>
            <a:r>
              <a:rPr lang="en-US" altLang="zh-TW" sz="1400" dirty="0">
                <a:solidFill>
                  <a:srgbClr val="202122"/>
                </a:solidFill>
                <a:latin typeface="Arial" panose="020B0604020202020204" pitchFamily="34" charset="0"/>
              </a:rPr>
              <a:t> </a:t>
            </a:r>
            <a:r>
              <a:rPr lang="en-US" altLang="zh-TW" sz="1400" b="1" dirty="0">
                <a:solidFill>
                  <a:srgbClr val="0070C0"/>
                </a:solidFill>
                <a:latin typeface="Arial" panose="020B0604020202020204" pitchFamily="34" charset="0"/>
              </a:rPr>
              <a:t>The goal of a saliency map is to reflect the </a:t>
            </a:r>
            <a:r>
              <a:rPr lang="en-US" altLang="zh-TW" sz="1400" b="1" dirty="0">
                <a:solidFill>
                  <a:srgbClr val="0070C0"/>
                </a:solidFill>
                <a:latin typeface="Arial" panose="020B0604020202020204" pitchFamily="34" charset="0"/>
                <a:hlinkClick r:id="rId14" tooltip="Degree of importance">
                  <a:extLst>
                    <a:ext uri="{A12FA001-AC4F-418D-AE19-62706E023703}">
                      <ahyp:hlinkClr xmlns:ahyp="http://schemas.microsoft.com/office/drawing/2018/hyperlinkcolor" val="tx"/>
                    </a:ext>
                  </a:extLst>
                </a:hlinkClick>
              </a:rPr>
              <a:t>degree of importance</a:t>
            </a:r>
            <a:r>
              <a:rPr lang="en-US" altLang="zh-TW" sz="1400" b="1" dirty="0">
                <a:solidFill>
                  <a:srgbClr val="0070C0"/>
                </a:solidFill>
                <a:latin typeface="Arial" panose="020B0604020202020204" pitchFamily="34" charset="0"/>
              </a:rPr>
              <a:t> of a </a:t>
            </a:r>
            <a:r>
              <a:rPr lang="en-US" altLang="zh-TW" sz="1400" b="1" dirty="0">
                <a:solidFill>
                  <a:srgbClr val="0070C0"/>
                </a:solidFill>
                <a:latin typeface="Arial" panose="020B0604020202020204" pitchFamily="34" charset="0"/>
                <a:hlinkClick r:id="rId15" tooltip="Pixel">
                  <a:extLst>
                    <a:ext uri="{A12FA001-AC4F-418D-AE19-62706E023703}">
                      <ahyp:hlinkClr xmlns:ahyp="http://schemas.microsoft.com/office/drawing/2018/hyperlinkcolor" val="tx"/>
                    </a:ext>
                  </a:extLst>
                </a:hlinkClick>
              </a:rPr>
              <a:t>pixel</a:t>
            </a:r>
            <a:r>
              <a:rPr lang="en-US" altLang="zh-TW" sz="1400" b="1" dirty="0">
                <a:solidFill>
                  <a:srgbClr val="0070C0"/>
                </a:solidFill>
                <a:latin typeface="Arial" panose="020B0604020202020204" pitchFamily="34" charset="0"/>
              </a:rPr>
              <a:t> to the human </a:t>
            </a:r>
            <a:r>
              <a:rPr lang="en-US" altLang="zh-TW" sz="1400" b="1" dirty="0">
                <a:solidFill>
                  <a:srgbClr val="0070C0"/>
                </a:solidFill>
                <a:latin typeface="Arial" panose="020B0604020202020204" pitchFamily="34" charset="0"/>
                <a:hlinkClick r:id="rId16" tooltip="Visual perception">
                  <a:extLst>
                    <a:ext uri="{A12FA001-AC4F-418D-AE19-62706E023703}">
                      <ahyp:hlinkClr xmlns:ahyp="http://schemas.microsoft.com/office/drawing/2018/hyperlinkcolor" val="tx"/>
                    </a:ext>
                  </a:extLst>
                </a:hlinkClick>
              </a:rPr>
              <a:t>visual system</a:t>
            </a:r>
            <a:r>
              <a:rPr lang="en-US" altLang="zh-TW" sz="1400" dirty="0">
                <a:solidFill>
                  <a:srgbClr val="202122"/>
                </a:solidFill>
                <a:latin typeface="Arial" panose="020B0604020202020204" pitchFamily="34" charset="0"/>
              </a:rPr>
              <a:t> or an otherwise opaque ML model.</a:t>
            </a:r>
            <a:endParaRPr lang="zh-TW" altLang="en-US" sz="1400" dirty="0"/>
          </a:p>
        </p:txBody>
      </p:sp>
    </p:spTree>
    <p:extLst>
      <p:ext uri="{BB962C8B-B14F-4D97-AF65-F5344CB8AC3E}">
        <p14:creationId xmlns:p14="http://schemas.microsoft.com/office/powerpoint/2010/main" val="423688485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2" descr="圖片1"/>
          <p:cNvPicPr>
            <a:picLocks noChangeAspect="1" noChangeArrowheads="1"/>
          </p:cNvPicPr>
          <p:nvPr/>
        </p:nvPicPr>
        <p:blipFill>
          <a:blip r:embed="rId2" cstate="print"/>
          <a:srcRect/>
          <a:stretch>
            <a:fillRect/>
          </a:stretch>
        </p:blipFill>
        <p:spPr bwMode="auto">
          <a:xfrm>
            <a:off x="1000125" y="2357438"/>
            <a:ext cx="3078163" cy="2200275"/>
          </a:xfrm>
          <a:prstGeom prst="rect">
            <a:avLst/>
          </a:prstGeom>
          <a:noFill/>
          <a:ln w="9525">
            <a:noFill/>
            <a:miter lim="800000"/>
            <a:headEnd/>
            <a:tailEnd/>
          </a:ln>
        </p:spPr>
      </p:pic>
      <p:sp>
        <p:nvSpPr>
          <p:cNvPr id="30722" name="Rectangle 2"/>
          <p:cNvSpPr>
            <a:spLocks noGrp="1" noChangeArrowheads="1"/>
          </p:cNvSpPr>
          <p:nvPr>
            <p:ph type="title"/>
          </p:nvPr>
        </p:nvSpPr>
        <p:spPr>
          <a:xfrm>
            <a:off x="612775" y="228600"/>
            <a:ext cx="8153400" cy="990600"/>
          </a:xfrm>
        </p:spPr>
        <p:txBody>
          <a:bodyPr/>
          <a:lstStyle/>
          <a:p>
            <a:pPr eaLnBrk="1" hangingPunct="1"/>
            <a:r>
              <a:rPr lang="en-US" altLang="zh-TW" sz="3600"/>
              <a:t>The warping mechanism</a:t>
            </a:r>
            <a:endParaRPr lang="de-DE" altLang="zh-TW" sz="3600">
              <a:ea typeface="新細明體" charset="-120"/>
            </a:endParaRPr>
          </a:p>
        </p:txBody>
      </p:sp>
      <p:sp>
        <p:nvSpPr>
          <p:cNvPr id="30723" name="Text Box 36"/>
          <p:cNvSpPr txBox="1">
            <a:spLocks noChangeArrowheads="1"/>
          </p:cNvSpPr>
          <p:nvPr/>
        </p:nvSpPr>
        <p:spPr bwMode="auto">
          <a:xfrm>
            <a:off x="4714875" y="3000375"/>
            <a:ext cx="3616439" cy="830997"/>
          </a:xfrm>
          <a:prstGeom prst="rect">
            <a:avLst/>
          </a:prstGeom>
          <a:noFill/>
          <a:ln w="9525">
            <a:noFill/>
            <a:miter lim="800000"/>
            <a:headEnd/>
            <a:tailEnd/>
          </a:ln>
        </p:spPr>
        <p:txBody>
          <a:bodyPr wrap="none">
            <a:spAutoFit/>
          </a:bodyPr>
          <a:lstStyle/>
          <a:p>
            <a:r>
              <a:rPr kumimoji="0" lang="en-US" altLang="zh-TW" sz="2400" dirty="0">
                <a:latin typeface="Tw Cen MT" pitchFamily="34" charset="0"/>
              </a:rPr>
              <a:t>quads with high importance:</a:t>
            </a:r>
            <a:br>
              <a:rPr kumimoji="0" lang="en-US" altLang="zh-TW" sz="2400" dirty="0">
                <a:latin typeface="Tw Cen MT" pitchFamily="34" charset="0"/>
              </a:rPr>
            </a:br>
            <a:r>
              <a:rPr kumimoji="0" lang="en-US" altLang="zh-TW" sz="2400" dirty="0">
                <a:latin typeface="Tw Cen MT" pitchFamily="34" charset="0"/>
              </a:rPr>
              <a:t>uniform scaling</a:t>
            </a:r>
            <a:endParaRPr kumimoji="0" lang="de-DE" altLang="zh-TW" sz="2400" dirty="0">
              <a:latin typeface="Tw Cen MT" pitchFamily="34" charset="0"/>
              <a:ea typeface="新細明體" charset="-120"/>
            </a:endParaRPr>
          </a:p>
        </p:txBody>
      </p:sp>
      <p:sp>
        <p:nvSpPr>
          <p:cNvPr id="30724" name="Text Box 39"/>
          <p:cNvSpPr txBox="1">
            <a:spLocks noChangeArrowheads="1"/>
          </p:cNvSpPr>
          <p:nvPr/>
        </p:nvSpPr>
        <p:spPr bwMode="auto">
          <a:xfrm>
            <a:off x="4716463" y="4283075"/>
            <a:ext cx="3583738" cy="830997"/>
          </a:xfrm>
          <a:prstGeom prst="rect">
            <a:avLst/>
          </a:prstGeom>
          <a:noFill/>
          <a:ln w="9525">
            <a:noFill/>
            <a:miter lim="800000"/>
            <a:headEnd/>
            <a:tailEnd/>
          </a:ln>
        </p:spPr>
        <p:txBody>
          <a:bodyPr wrap="none">
            <a:spAutoFit/>
          </a:bodyPr>
          <a:lstStyle/>
          <a:p>
            <a:r>
              <a:rPr kumimoji="0" lang="en-US" altLang="zh-TW" sz="2400" dirty="0">
                <a:latin typeface="Tw Cen MT" pitchFamily="34" charset="0"/>
              </a:rPr>
              <a:t>quads with low importance:</a:t>
            </a:r>
          </a:p>
          <a:p>
            <a:r>
              <a:rPr kumimoji="0" lang="en-US" altLang="zh-TW" sz="2400" dirty="0">
                <a:latin typeface="Tw Cen MT" pitchFamily="34" charset="0"/>
              </a:rPr>
              <a:t>allowed non-uniform scaling</a:t>
            </a:r>
            <a:endParaRPr kumimoji="0" lang="de-DE" altLang="zh-TW" sz="2400" dirty="0">
              <a:latin typeface="Tw Cen MT" pitchFamily="34" charset="0"/>
              <a:ea typeface="新細明體" charset="-120"/>
            </a:endParaRPr>
          </a:p>
        </p:txBody>
      </p:sp>
      <p:sp>
        <p:nvSpPr>
          <p:cNvPr id="30725" name="Freeform 36"/>
          <p:cNvSpPr>
            <a:spLocks/>
          </p:cNvSpPr>
          <p:nvPr/>
        </p:nvSpPr>
        <p:spPr bwMode="auto">
          <a:xfrm>
            <a:off x="2643188" y="3071813"/>
            <a:ext cx="1981200" cy="419100"/>
          </a:xfrm>
          <a:custGeom>
            <a:avLst/>
            <a:gdLst>
              <a:gd name="T0" fmla="*/ 0 w 1248"/>
              <a:gd name="T1" fmla="*/ 2147483647 h 264"/>
              <a:gd name="T2" fmla="*/ 2147483647 w 1248"/>
              <a:gd name="T3" fmla="*/ 2147483647 h 264"/>
              <a:gd name="T4" fmla="*/ 2147483647 w 1248"/>
              <a:gd name="T5" fmla="*/ 2147483647 h 264"/>
              <a:gd name="T6" fmla="*/ 0 60000 65536"/>
              <a:gd name="T7" fmla="*/ 0 60000 65536"/>
              <a:gd name="T8" fmla="*/ 0 60000 65536"/>
              <a:gd name="T9" fmla="*/ 0 w 1248"/>
              <a:gd name="T10" fmla="*/ 0 h 264"/>
              <a:gd name="T11" fmla="*/ 1248 w 1248"/>
              <a:gd name="T12" fmla="*/ 264 h 264"/>
            </a:gdLst>
            <a:ahLst/>
            <a:cxnLst>
              <a:cxn ang="T6">
                <a:pos x="T0" y="T1"/>
              </a:cxn>
              <a:cxn ang="T7">
                <a:pos x="T2" y="T3"/>
              </a:cxn>
              <a:cxn ang="T8">
                <a:pos x="T4" y="T5"/>
              </a:cxn>
            </a:cxnLst>
            <a:rect l="T9" t="T10" r="T11" b="T12"/>
            <a:pathLst>
              <a:path w="1248" h="264">
                <a:moveTo>
                  <a:pt x="0" y="264"/>
                </a:moveTo>
                <a:cubicBezTo>
                  <a:pt x="112" y="156"/>
                  <a:pt x="224" y="48"/>
                  <a:pt x="432" y="24"/>
                </a:cubicBezTo>
                <a:cubicBezTo>
                  <a:pt x="640" y="0"/>
                  <a:pt x="944" y="60"/>
                  <a:pt x="1248" y="120"/>
                </a:cubicBezTo>
              </a:path>
            </a:pathLst>
          </a:custGeom>
          <a:noFill/>
          <a:ln w="28575" cmpd="sng">
            <a:solidFill>
              <a:srgbClr val="FF0000"/>
            </a:solidFill>
            <a:round/>
            <a:headEnd type="none" w="med" len="med"/>
            <a:tailEnd type="triangle" w="med" len="med"/>
          </a:ln>
        </p:spPr>
        <p:txBody>
          <a:bodyPr/>
          <a:lstStyle/>
          <a:p>
            <a:endParaRPr lang="zh-TW" altLang="en-US"/>
          </a:p>
        </p:txBody>
      </p:sp>
      <p:sp>
        <p:nvSpPr>
          <p:cNvPr id="30726" name="Freeform 37"/>
          <p:cNvSpPr>
            <a:spLocks/>
          </p:cNvSpPr>
          <p:nvPr/>
        </p:nvSpPr>
        <p:spPr bwMode="auto">
          <a:xfrm>
            <a:off x="3938588" y="4481513"/>
            <a:ext cx="762000" cy="152400"/>
          </a:xfrm>
          <a:custGeom>
            <a:avLst/>
            <a:gdLst>
              <a:gd name="T0" fmla="*/ 0 w 480"/>
              <a:gd name="T1" fmla="*/ 0 h 96"/>
              <a:gd name="T2" fmla="*/ 2147483647 w 480"/>
              <a:gd name="T3" fmla="*/ 2147483647 h 96"/>
              <a:gd name="T4" fmla="*/ 2147483647 w 480"/>
              <a:gd name="T5" fmla="*/ 0 h 96"/>
              <a:gd name="T6" fmla="*/ 0 60000 65536"/>
              <a:gd name="T7" fmla="*/ 0 60000 65536"/>
              <a:gd name="T8" fmla="*/ 0 60000 65536"/>
              <a:gd name="T9" fmla="*/ 0 w 480"/>
              <a:gd name="T10" fmla="*/ 0 h 96"/>
              <a:gd name="T11" fmla="*/ 480 w 480"/>
              <a:gd name="T12" fmla="*/ 96 h 96"/>
            </a:gdLst>
            <a:ahLst/>
            <a:cxnLst>
              <a:cxn ang="T6">
                <a:pos x="T0" y="T1"/>
              </a:cxn>
              <a:cxn ang="T7">
                <a:pos x="T2" y="T3"/>
              </a:cxn>
              <a:cxn ang="T8">
                <a:pos x="T4" y="T5"/>
              </a:cxn>
            </a:cxnLst>
            <a:rect l="T9" t="T10" r="T11" b="T12"/>
            <a:pathLst>
              <a:path w="480" h="96">
                <a:moveTo>
                  <a:pt x="0" y="0"/>
                </a:moveTo>
                <a:cubicBezTo>
                  <a:pt x="128" y="48"/>
                  <a:pt x="256" y="96"/>
                  <a:pt x="336" y="96"/>
                </a:cubicBezTo>
                <a:cubicBezTo>
                  <a:pt x="416" y="96"/>
                  <a:pt x="448" y="48"/>
                  <a:pt x="480" y="0"/>
                </a:cubicBezTo>
              </a:path>
            </a:pathLst>
          </a:custGeom>
          <a:noFill/>
          <a:ln w="28575" cmpd="sng">
            <a:solidFill>
              <a:srgbClr val="FF0000"/>
            </a:solidFill>
            <a:round/>
            <a:headEnd type="none" w="med" len="med"/>
            <a:tailEnd type="triangle" w="med" len="med"/>
          </a:ln>
        </p:spPr>
        <p:txBody>
          <a:bodyPr/>
          <a:lstStyle/>
          <a:p>
            <a:endParaRPr lang="zh-TW" altLang="en-US"/>
          </a:p>
        </p:txBody>
      </p:sp>
      <p:sp>
        <p:nvSpPr>
          <p:cNvPr id="3" name="矩形 2"/>
          <p:cNvSpPr/>
          <p:nvPr/>
        </p:nvSpPr>
        <p:spPr>
          <a:xfrm>
            <a:off x="976967" y="5565775"/>
            <a:ext cx="8280920" cy="461665"/>
          </a:xfrm>
          <a:prstGeom prst="rect">
            <a:avLst/>
          </a:prstGeom>
        </p:spPr>
        <p:txBody>
          <a:bodyPr wrap="square">
            <a:spAutoFit/>
          </a:bodyPr>
          <a:lstStyle/>
          <a:p>
            <a:pPr eaLnBrk="1" hangingPunct="1"/>
            <a:r>
              <a:rPr lang="en-US" altLang="zh-TW" sz="2400" dirty="0">
                <a:solidFill>
                  <a:srgbClr val="FF0000"/>
                </a:solidFill>
              </a:rPr>
              <a:t>Optimize the location of mesh vertices, interpolate image</a:t>
            </a:r>
            <a:endParaRPr lang="de-DE" altLang="zh-TW" sz="2400" dirty="0">
              <a:solidFill>
                <a:srgbClr val="FF0000"/>
              </a:solidFill>
            </a:endParaRPr>
          </a:p>
        </p:txBody>
      </p:sp>
    </p:spTree>
    <p:extLst>
      <p:ext uri="{BB962C8B-B14F-4D97-AF65-F5344CB8AC3E}">
        <p14:creationId xmlns:p14="http://schemas.microsoft.com/office/powerpoint/2010/main" val="2348163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12775" y="228600"/>
            <a:ext cx="8153400" cy="990600"/>
          </a:xfrm>
        </p:spPr>
        <p:txBody>
          <a:bodyPr/>
          <a:lstStyle/>
          <a:p>
            <a:pPr eaLnBrk="1" hangingPunct="1"/>
            <a:r>
              <a:rPr lang="en-US" altLang="zh-TW" sz="3600"/>
              <a:t>The warping mechanism</a:t>
            </a:r>
            <a:endParaRPr lang="de-DE" altLang="zh-TW" sz="3600">
              <a:ea typeface="新細明體" charset="-120"/>
            </a:endParaRPr>
          </a:p>
        </p:txBody>
      </p:sp>
      <p:sp>
        <p:nvSpPr>
          <p:cNvPr id="20483" name="Rectangle 3"/>
          <p:cNvSpPr>
            <a:spLocks noGrp="1" noChangeArrowheads="1"/>
          </p:cNvSpPr>
          <p:nvPr>
            <p:ph sz="quarter" idx="1"/>
          </p:nvPr>
        </p:nvSpPr>
        <p:spPr>
          <a:xfrm>
            <a:off x="612775" y="1600200"/>
            <a:ext cx="8153400" cy="4495800"/>
          </a:xfrm>
        </p:spPr>
        <p:txBody>
          <a:bodyPr>
            <a:normAutofit/>
          </a:bodyPr>
          <a:lstStyle/>
          <a:p>
            <a:pPr marL="320040" indent="-320040" eaLnBrk="1" fontAlgn="auto" hangingPunct="1">
              <a:spcAft>
                <a:spcPts val="0"/>
              </a:spcAft>
              <a:buFont typeface="Wingdings"/>
              <a:buChar char=""/>
              <a:defRPr/>
            </a:pPr>
            <a:r>
              <a:rPr lang="en-US" sz="2400" dirty="0">
                <a:cs typeface="+mn-cs"/>
              </a:rPr>
              <a:t>Grid mesh, preserve the shape of the important quads</a:t>
            </a: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r>
              <a:rPr lang="en-US" sz="2400" dirty="0">
                <a:cs typeface="+mn-cs"/>
              </a:rPr>
              <a:t>Optimize the location of mesh vertices, interpolate image</a:t>
            </a:r>
            <a:endParaRPr lang="de-DE" altLang="zh-TW" sz="2400" dirty="0">
              <a:ea typeface="新細明體" pitchFamily="18" charset="-120"/>
              <a:cs typeface="+mn-cs"/>
            </a:endParaRPr>
          </a:p>
        </p:txBody>
      </p:sp>
      <p:pic>
        <p:nvPicPr>
          <p:cNvPr id="31747" name="Picture 31"/>
          <p:cNvPicPr>
            <a:picLocks noChangeAspect="1" noChangeArrowheads="1"/>
          </p:cNvPicPr>
          <p:nvPr/>
        </p:nvPicPr>
        <p:blipFill>
          <a:blip r:embed="rId3" cstate="print"/>
          <a:srcRect/>
          <a:stretch>
            <a:fillRect/>
          </a:stretch>
        </p:blipFill>
        <p:spPr bwMode="auto">
          <a:xfrm>
            <a:off x="1330325" y="2492375"/>
            <a:ext cx="3024188" cy="2076450"/>
          </a:xfrm>
          <a:prstGeom prst="rect">
            <a:avLst/>
          </a:prstGeom>
          <a:noFill/>
          <a:ln w="9525">
            <a:noFill/>
            <a:miter lim="800000"/>
            <a:headEnd/>
            <a:tailEnd/>
          </a:ln>
        </p:spPr>
      </p:pic>
      <p:pic>
        <p:nvPicPr>
          <p:cNvPr id="31748" name="Picture 32"/>
          <p:cNvPicPr>
            <a:picLocks noChangeAspect="1" noChangeArrowheads="1"/>
          </p:cNvPicPr>
          <p:nvPr/>
        </p:nvPicPr>
        <p:blipFill>
          <a:blip r:embed="rId4" cstate="print"/>
          <a:srcRect/>
          <a:stretch>
            <a:fillRect/>
          </a:stretch>
        </p:blipFill>
        <p:spPr bwMode="auto">
          <a:xfrm>
            <a:off x="5500688" y="2492375"/>
            <a:ext cx="1951037" cy="2089150"/>
          </a:xfrm>
          <a:prstGeom prst="rect">
            <a:avLst/>
          </a:prstGeom>
          <a:noFill/>
          <a:ln w="9525">
            <a:noFill/>
            <a:miter lim="800000"/>
            <a:headEnd/>
            <a:tailEnd/>
          </a:ln>
        </p:spPr>
      </p:pic>
      <p:sp>
        <p:nvSpPr>
          <p:cNvPr id="20524" name="Freeform 44"/>
          <p:cNvSpPr>
            <a:spLocks/>
          </p:cNvSpPr>
          <p:nvPr/>
        </p:nvSpPr>
        <p:spPr bwMode="auto">
          <a:xfrm rot="-8246192">
            <a:off x="4703763" y="3363913"/>
            <a:ext cx="338137" cy="350837"/>
          </a:xfrm>
          <a:custGeom>
            <a:avLst/>
            <a:gdLst/>
            <a:ahLst/>
            <a:cxnLst>
              <a:cxn ang="0">
                <a:pos x="0" y="493"/>
              </a:cxn>
              <a:cxn ang="0">
                <a:pos x="12" y="259"/>
              </a:cxn>
              <a:cxn ang="0">
                <a:pos x="75" y="360"/>
              </a:cxn>
              <a:cxn ang="0">
                <a:pos x="276" y="0"/>
              </a:cxn>
              <a:cxn ang="0">
                <a:pos x="462" y="193"/>
              </a:cxn>
              <a:cxn ang="0">
                <a:pos x="138" y="412"/>
              </a:cxn>
              <a:cxn ang="0">
                <a:pos x="252" y="475"/>
              </a:cxn>
              <a:cxn ang="0">
                <a:pos x="0" y="493"/>
              </a:cxn>
            </a:cxnLst>
            <a:rect l="0" t="0" r="r" b="b"/>
            <a:pathLst>
              <a:path w="462" h="493">
                <a:moveTo>
                  <a:pt x="0" y="493"/>
                </a:moveTo>
                <a:lnTo>
                  <a:pt x="12" y="259"/>
                </a:lnTo>
                <a:lnTo>
                  <a:pt x="75" y="360"/>
                </a:lnTo>
                <a:lnTo>
                  <a:pt x="276" y="0"/>
                </a:lnTo>
                <a:lnTo>
                  <a:pt x="462" y="193"/>
                </a:lnTo>
                <a:lnTo>
                  <a:pt x="138" y="412"/>
                </a:lnTo>
                <a:lnTo>
                  <a:pt x="252" y="475"/>
                </a:lnTo>
                <a:lnTo>
                  <a:pt x="0" y="493"/>
                </a:lnTo>
                <a:close/>
              </a:path>
            </a:pathLst>
          </a:custGeom>
          <a:solidFill>
            <a:schemeClr val="bg1"/>
          </a:solidFill>
          <a:ln w="9525" cap="flat" cmpd="sng">
            <a:solidFill>
              <a:schemeClr val="tx1"/>
            </a:solidFill>
            <a:prstDash val="solid"/>
            <a:round/>
            <a:headEnd/>
            <a:tailEnd/>
          </a:ln>
          <a:effectLst>
            <a:outerShdw dist="50800" dir="5400000" algn="ctr" rotWithShape="0">
              <a:srgbClr val="808080">
                <a:alpha val="50000"/>
              </a:srgbClr>
            </a:outerShdw>
          </a:effectLst>
        </p:spPr>
        <p:txBody>
          <a:bodyPr/>
          <a:lstStyle/>
          <a:p>
            <a:pPr fontAlgn="auto">
              <a:spcBef>
                <a:spcPts val="0"/>
              </a:spcBef>
              <a:spcAft>
                <a:spcPts val="0"/>
              </a:spcAft>
              <a:defRPr/>
            </a:pPr>
            <a:endParaRPr kumimoji="0" lang="zh-TW" altLang="en-US">
              <a:latin typeface="+mn-lt"/>
              <a:ea typeface="+mn-ea"/>
              <a:cs typeface="+mn-cs"/>
            </a:endParaRPr>
          </a:p>
        </p:txBody>
      </p:sp>
    </p:spTree>
    <p:extLst>
      <p:ext uri="{BB962C8B-B14F-4D97-AF65-F5344CB8AC3E}">
        <p14:creationId xmlns:p14="http://schemas.microsoft.com/office/powerpoint/2010/main" val="429238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68611" name="Content Placeholder 2"/>
          <p:cNvSpPr>
            <a:spLocks noGrp="1"/>
          </p:cNvSpPr>
          <p:nvPr>
            <p:ph sz="half" idx="4294967295"/>
          </p:nvPr>
        </p:nvSpPr>
        <p:spPr>
          <a:xfrm>
            <a:off x="457200" y="1600200"/>
            <a:ext cx="4038600" cy="4525963"/>
          </a:xfrm>
        </p:spPr>
        <p:txBody>
          <a:bodyPr/>
          <a:lstStyle/>
          <a:p>
            <a:r>
              <a:rPr lang="en-US" altLang="zh-TW" sz="2800">
                <a:solidFill>
                  <a:srgbClr val="C0504D"/>
                </a:solidFill>
              </a:rPr>
              <a:t>Linear scaling</a:t>
            </a:r>
          </a:p>
          <a:p>
            <a:pPr lvl="1"/>
            <a:r>
              <a:rPr lang="en-US" altLang="zh-TW" sz="2400">
                <a:solidFill>
                  <a:srgbClr val="C0504D"/>
                </a:solidFill>
              </a:rPr>
              <a:t>everything is distorted</a:t>
            </a:r>
          </a:p>
          <a:p>
            <a:r>
              <a:rPr lang="en-US" altLang="zh-TW" sz="2800"/>
              <a:t>Letterboxing</a:t>
            </a:r>
          </a:p>
          <a:p>
            <a:pPr lvl="1"/>
            <a:r>
              <a:rPr lang="en-US" altLang="zh-TW" sz="2400">
                <a:solidFill>
                  <a:schemeClr val="bg1"/>
                </a:solidFill>
              </a:rPr>
              <a:t>screen not fully utilized</a:t>
            </a:r>
          </a:p>
          <a:p>
            <a:r>
              <a:rPr lang="en-US" altLang="zh-TW" sz="2800"/>
              <a:t>Cropping</a:t>
            </a:r>
          </a:p>
          <a:p>
            <a:pPr lvl="1"/>
            <a:r>
              <a:rPr lang="en-US" altLang="zh-TW" sz="2400">
                <a:solidFill>
                  <a:schemeClr val="bg1"/>
                </a:solidFill>
              </a:rPr>
              <a:t>objects close to boundary are removed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68614" name="Group 11"/>
          <p:cNvGrpSpPr>
            <a:grpSpLocks/>
          </p:cNvGrpSpPr>
          <p:nvPr/>
        </p:nvGrpSpPr>
        <p:grpSpPr bwMode="auto">
          <a:xfrm>
            <a:off x="5322888" y="2557463"/>
            <a:ext cx="3216275" cy="4022725"/>
            <a:chOff x="5323642" y="1918248"/>
            <a:chExt cx="3215614" cy="3017520"/>
          </a:xfrm>
        </p:grpSpPr>
        <p:cxnSp>
          <p:nvCxnSpPr>
            <p:cNvPr id="13" name="Straight Arrow Connector 12"/>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6156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482"/>
                                        </p:tgtEl>
                                      </p:cBhvr>
                                      <p:by x="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6444233" y="2035547"/>
          <a:ext cx="2232223" cy="2582900"/>
        </p:xfrm>
        <a:graphic>
          <a:graphicData uri="http://schemas.openxmlformats.org/presentationml/2006/ole">
            <mc:AlternateContent xmlns:mc="http://schemas.openxmlformats.org/markup-compatibility/2006">
              <mc:Choice xmlns:v="urn:schemas-microsoft-com:vml" Requires="v">
                <p:oleObj spid="_x0000_s3110" name="Image" r:id="rId3" imgW="8241270" imgH="9536508" progId="">
                  <p:embed/>
                </p:oleObj>
              </mc:Choice>
              <mc:Fallback>
                <p:oleObj name="Image" r:id="rId3" imgW="8241270" imgH="9536508" progId="">
                  <p:embed/>
                  <p:pic>
                    <p:nvPicPr>
                      <p:cNvPr id="137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33" y="2035547"/>
                        <a:ext cx="2232223" cy="25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20" name="Object 4"/>
          <p:cNvGraphicFramePr>
            <a:graphicFrameLocks noChangeAspect="1"/>
          </p:cNvGraphicFramePr>
          <p:nvPr/>
        </p:nvGraphicFramePr>
        <p:xfrm>
          <a:off x="4067944" y="2035547"/>
          <a:ext cx="2232223" cy="2582900"/>
        </p:xfrm>
        <a:graphic>
          <a:graphicData uri="http://schemas.openxmlformats.org/presentationml/2006/ole">
            <mc:AlternateContent xmlns:mc="http://schemas.openxmlformats.org/markup-compatibility/2006">
              <mc:Choice xmlns:v="urn:schemas-microsoft-com:vml" Requires="v">
                <p:oleObj spid="_x0000_s3111" name="Image" r:id="rId5" imgW="8241270" imgH="9536508" progId="">
                  <p:embed/>
                </p:oleObj>
              </mc:Choice>
              <mc:Fallback>
                <p:oleObj name="Image" r:id="rId5" imgW="8241270" imgH="9536508" progId="">
                  <p:embed/>
                  <p:pic>
                    <p:nvPicPr>
                      <p:cNvPr id="1372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2035547"/>
                        <a:ext cx="2232223" cy="25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7" name="Rectangle 2"/>
          <p:cNvSpPr>
            <a:spLocks noGrp="1" noChangeArrowheads="1"/>
          </p:cNvSpPr>
          <p:nvPr>
            <p:ph type="title" idx="4294967295"/>
          </p:nvPr>
        </p:nvSpPr>
        <p:spPr>
          <a:xfrm>
            <a:off x="612775" y="228600"/>
            <a:ext cx="8153400" cy="990600"/>
          </a:xfrm>
        </p:spPr>
        <p:txBody>
          <a:bodyPr/>
          <a:lstStyle/>
          <a:p>
            <a:pPr eaLnBrk="1" hangingPunct="1"/>
            <a:r>
              <a:rPr lang="en-US" altLang="zh-TW" sz="3600"/>
              <a:t>Results</a:t>
            </a:r>
            <a:endParaRPr lang="de-DE" altLang="zh-TW">
              <a:ea typeface="新細明體" charset="-120"/>
            </a:endParaRPr>
          </a:p>
        </p:txBody>
      </p:sp>
      <p:sp>
        <p:nvSpPr>
          <p:cNvPr id="137228" name="Text Box 8"/>
          <p:cNvSpPr txBox="1">
            <a:spLocks noChangeArrowheads="1"/>
          </p:cNvSpPr>
          <p:nvPr/>
        </p:nvSpPr>
        <p:spPr bwMode="auto">
          <a:xfrm>
            <a:off x="1591717" y="4674840"/>
            <a:ext cx="1108075" cy="457200"/>
          </a:xfrm>
          <a:prstGeom prst="rect">
            <a:avLst/>
          </a:prstGeom>
          <a:noFill/>
          <a:ln w="9525">
            <a:noFill/>
            <a:miter lim="800000"/>
            <a:headEnd/>
            <a:tailEnd/>
          </a:ln>
        </p:spPr>
        <p:txBody>
          <a:bodyPr wrap="none">
            <a:spAutoFit/>
          </a:bodyPr>
          <a:lstStyle/>
          <a:p>
            <a:r>
              <a:rPr kumimoji="0" lang="en-US" altLang="zh-TW" sz="2400" dirty="0">
                <a:latin typeface="Tw Cen MT" pitchFamily="34" charset="0"/>
              </a:rPr>
              <a:t>original</a:t>
            </a:r>
            <a:endParaRPr kumimoji="0" lang="de-DE" altLang="zh-TW" sz="2400" dirty="0">
              <a:latin typeface="Tw Cen MT" pitchFamily="34" charset="0"/>
              <a:ea typeface="新細明體" charset="-120"/>
            </a:endParaRPr>
          </a:p>
        </p:txBody>
      </p:sp>
      <p:sp>
        <p:nvSpPr>
          <p:cNvPr id="137229" name="Text Box 9"/>
          <p:cNvSpPr txBox="1">
            <a:spLocks noChangeArrowheads="1"/>
          </p:cNvSpPr>
          <p:nvPr/>
        </p:nvSpPr>
        <p:spPr bwMode="auto">
          <a:xfrm>
            <a:off x="4211960" y="4699992"/>
            <a:ext cx="2088207" cy="461665"/>
          </a:xfrm>
          <a:prstGeom prst="rect">
            <a:avLst/>
          </a:prstGeom>
          <a:noFill/>
          <a:ln w="9525">
            <a:noFill/>
            <a:miter lim="800000"/>
            <a:headEnd/>
            <a:tailEnd/>
          </a:ln>
        </p:spPr>
        <p:txBody>
          <a:bodyPr wrap="square">
            <a:spAutoFit/>
          </a:bodyPr>
          <a:lstStyle/>
          <a:p>
            <a:r>
              <a:rPr kumimoji="0" lang="en-US" altLang="zh-TW" sz="2400" dirty="0">
                <a:latin typeface="Tw Cen MT" pitchFamily="34" charset="0"/>
              </a:rPr>
              <a:t>SC </a:t>
            </a:r>
            <a:r>
              <a:rPr kumimoji="0" lang="en-US" altLang="zh-TW" dirty="0">
                <a:latin typeface="Tw Cen MT" pitchFamily="34" charset="0"/>
              </a:rPr>
              <a:t>(</a:t>
            </a:r>
            <a:r>
              <a:rPr lang="en-US" altLang="zh-TW" dirty="0"/>
              <a:t>Seam carving)</a:t>
            </a:r>
            <a:endParaRPr kumimoji="0" lang="de-DE" altLang="zh-TW" dirty="0">
              <a:latin typeface="Tw Cen MT" pitchFamily="34" charset="0"/>
              <a:ea typeface="新細明體" charset="-120"/>
            </a:endParaRPr>
          </a:p>
        </p:txBody>
      </p:sp>
      <p:sp>
        <p:nvSpPr>
          <p:cNvPr id="137230" name="Text Box 11"/>
          <p:cNvSpPr txBox="1">
            <a:spLocks noChangeArrowheads="1"/>
          </p:cNvSpPr>
          <p:nvPr/>
        </p:nvSpPr>
        <p:spPr bwMode="auto">
          <a:xfrm>
            <a:off x="7211268" y="4674840"/>
            <a:ext cx="673100" cy="457200"/>
          </a:xfrm>
          <a:prstGeom prst="rect">
            <a:avLst/>
          </a:prstGeom>
          <a:noFill/>
          <a:ln w="9525">
            <a:noFill/>
            <a:miter lim="800000"/>
            <a:headEnd/>
            <a:tailEnd/>
          </a:ln>
        </p:spPr>
        <p:txBody>
          <a:bodyPr wrap="none">
            <a:spAutoFit/>
          </a:bodyPr>
          <a:lstStyle/>
          <a:p>
            <a:r>
              <a:rPr kumimoji="0" lang="en-US" altLang="zh-TW" sz="2400" dirty="0">
                <a:latin typeface="Tw Cen MT" pitchFamily="34" charset="0"/>
              </a:rPr>
              <a:t>ours</a:t>
            </a:r>
            <a:endParaRPr kumimoji="0" lang="de-DE" altLang="zh-TW" sz="2400" dirty="0">
              <a:latin typeface="Tw Cen MT" pitchFamily="34" charset="0"/>
              <a:ea typeface="新細明體" charset="-120"/>
            </a:endParaRPr>
          </a:p>
        </p:txBody>
      </p:sp>
      <p:graphicFrame>
        <p:nvGraphicFramePr>
          <p:cNvPr id="137226" name="Object 10"/>
          <p:cNvGraphicFramePr>
            <a:graphicFrameLocks noChangeAspect="1"/>
          </p:cNvGraphicFramePr>
          <p:nvPr>
            <p:extLst>
              <p:ext uri="{D42A27DB-BD31-4B8C-83A1-F6EECF244321}">
                <p14:modId xmlns:p14="http://schemas.microsoft.com/office/powerpoint/2010/main" val="474695766"/>
              </p:ext>
            </p:extLst>
          </p:nvPr>
        </p:nvGraphicFramePr>
        <p:xfrm>
          <a:off x="467544" y="2033768"/>
          <a:ext cx="3519222" cy="2584679"/>
        </p:xfrm>
        <a:graphic>
          <a:graphicData uri="http://schemas.openxmlformats.org/presentationml/2006/ole">
            <mc:AlternateContent xmlns:mc="http://schemas.openxmlformats.org/markup-compatibility/2006">
              <mc:Choice xmlns:v="urn:schemas-microsoft-com:vml" Requires="v">
                <p:oleObj spid="_x0000_s3112" name="Image" r:id="rId7" imgW="12990476" imgH="9536508" progId="">
                  <p:embed/>
                </p:oleObj>
              </mc:Choice>
              <mc:Fallback>
                <p:oleObj name="Image" r:id="rId7" imgW="12990476" imgH="9536508" progId="">
                  <p:embed/>
                  <p:pic>
                    <p:nvPicPr>
                      <p:cNvPr id="13722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2033768"/>
                        <a:ext cx="3519222" cy="258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文字方塊 9">
            <a:extLst>
              <a:ext uri="{FF2B5EF4-FFF2-40B4-BE49-F238E27FC236}">
                <a16:creationId xmlns:a16="http://schemas.microsoft.com/office/drawing/2014/main" id="{21CE4FEF-B8C9-455D-A49C-FE04102DDC2B}"/>
              </a:ext>
            </a:extLst>
          </p:cNvPr>
          <p:cNvSpPr txBox="1"/>
          <p:nvPr/>
        </p:nvSpPr>
        <p:spPr>
          <a:xfrm>
            <a:off x="683568" y="5661248"/>
            <a:ext cx="8604448" cy="646331"/>
          </a:xfrm>
          <a:prstGeom prst="rect">
            <a:avLst/>
          </a:prstGeom>
          <a:noFill/>
        </p:spPr>
        <p:txBody>
          <a:bodyPr wrap="square">
            <a:spAutoFit/>
          </a:bodyPr>
          <a:lstStyle/>
          <a:p>
            <a:r>
              <a:rPr lang="en-US" altLang="zh-TW" dirty="0">
                <a:hlinkClick r:id="rId9"/>
              </a:rPr>
              <a:t>http://graphics.csie.ncku.edu.tw/Image_Resizing/data/ImageResizing08.mp4</a:t>
            </a:r>
            <a:endParaRPr lang="en-US" altLang="zh-TW" dirty="0"/>
          </a:p>
          <a:p>
            <a:endParaRPr lang="zh-TW" altLang="en-US" dirty="0"/>
          </a:p>
        </p:txBody>
      </p:sp>
    </p:spTree>
    <p:extLst>
      <p:ext uri="{BB962C8B-B14F-4D97-AF65-F5344CB8AC3E}">
        <p14:creationId xmlns:p14="http://schemas.microsoft.com/office/powerpoint/2010/main" val="250290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02240C0-6FA2-458C-ADF5-416F38553B88}"/>
              </a:ext>
            </a:extLst>
          </p:cNvPr>
          <p:cNvSpPr>
            <a:spLocks noGrp="1"/>
          </p:cNvSpPr>
          <p:nvPr>
            <p:ph type="sldNum" sz="quarter" idx="12"/>
          </p:nvPr>
        </p:nvSpPr>
        <p:spPr/>
        <p:txBody>
          <a:bodyPr/>
          <a:lstStyle/>
          <a:p>
            <a:pPr>
              <a:defRPr/>
            </a:pPr>
            <a:fld id="{FEF3B5BE-920E-4F74-A186-9C76B4C01008}" type="slidenum">
              <a:rPr lang="zh-TW" altLang="en-US" smtClean="0"/>
              <a:pPr>
                <a:defRPr/>
              </a:pPr>
              <a:t>51</a:t>
            </a:fld>
            <a:endParaRPr lang="zh-TW" altLang="en-US"/>
          </a:p>
        </p:txBody>
      </p:sp>
      <p:sp>
        <p:nvSpPr>
          <p:cNvPr id="3" name="Rectangle 1">
            <a:extLst>
              <a:ext uri="{FF2B5EF4-FFF2-40B4-BE49-F238E27FC236}">
                <a16:creationId xmlns:a16="http://schemas.microsoft.com/office/drawing/2014/main" id="{E7F24E59-3E81-4755-A6F0-FF1D377E9479}"/>
              </a:ext>
            </a:extLst>
          </p:cNvPr>
          <p:cNvSpPr>
            <a:spLocks noChangeArrowheads="1"/>
          </p:cNvSpPr>
          <p:nvPr/>
        </p:nvSpPr>
        <p:spPr bwMode="auto">
          <a:xfrm>
            <a:off x="-36512" y="8367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Motion-Aware Temporal Coherence for Video Resizing</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Yu-</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2"/>
              </a:rPr>
              <a:t>Shuen</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 Wang</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3"/>
              </a:rPr>
              <a:t>Hongbo</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3"/>
              </a:rPr>
              <a:t> Fu</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4"/>
              </a:rPr>
              <a:t>Olga Sorkine</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5"/>
              </a:rPr>
              <a:t>Tong-Yee Lee</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6"/>
              </a:rPr>
              <a:t>Hans-Peter Seidel</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4</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ACM Transaction on Graphics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7"/>
              </a:rPr>
              <a:t>Proceedings of SIGGRAPH 2009 Asia</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8"/>
              </a:rPr>
              <a:t>National Cheng Kung University</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Taiwan,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9"/>
              </a:rPr>
              <a:t>City University of Hong Kong</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10"/>
              </a:rPr>
              <a:t>New York University</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4</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11"/>
              </a:rPr>
              <a:t>MPI </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11"/>
              </a:rPr>
              <a:t>Informatik</a:t>
            </a: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901C3C9C-4F19-43AD-8C28-F67363ACAD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96" y="1916832"/>
            <a:ext cx="9144000" cy="262572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5328F28-4244-4140-99DD-A7A0B28F13FD}"/>
              </a:ext>
            </a:extLst>
          </p:cNvPr>
          <p:cNvSpPr txBox="1"/>
          <p:nvPr/>
        </p:nvSpPr>
        <p:spPr>
          <a:xfrm>
            <a:off x="820804" y="5192484"/>
            <a:ext cx="8279904" cy="646331"/>
          </a:xfrm>
          <a:prstGeom prst="rect">
            <a:avLst/>
          </a:prstGeom>
          <a:noFill/>
        </p:spPr>
        <p:txBody>
          <a:bodyPr wrap="square">
            <a:spAutoFit/>
          </a:bodyPr>
          <a:lstStyle/>
          <a:p>
            <a:r>
              <a:rPr lang="en-US" altLang="zh-TW" dirty="0">
                <a:hlinkClick r:id="rId13"/>
              </a:rPr>
              <a:t>http://graphics.csie.ncku.edu.tw/VideoResizing/data/videoResizing.mp4</a:t>
            </a:r>
            <a:endParaRPr lang="en-US" altLang="zh-TW" dirty="0"/>
          </a:p>
          <a:p>
            <a:endParaRPr lang="zh-TW" altLang="en-US" dirty="0"/>
          </a:p>
        </p:txBody>
      </p:sp>
    </p:spTree>
    <p:extLst>
      <p:ext uri="{BB962C8B-B14F-4D97-AF65-F5344CB8AC3E}">
        <p14:creationId xmlns:p14="http://schemas.microsoft.com/office/powerpoint/2010/main" val="1643136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DE5F477-23E2-4D2D-89F3-AE0B13D30A66}"/>
              </a:ext>
            </a:extLst>
          </p:cNvPr>
          <p:cNvSpPr>
            <a:spLocks noGrp="1"/>
          </p:cNvSpPr>
          <p:nvPr>
            <p:ph type="sldNum" sz="quarter" idx="12"/>
          </p:nvPr>
        </p:nvSpPr>
        <p:spPr/>
        <p:txBody>
          <a:bodyPr/>
          <a:lstStyle/>
          <a:p>
            <a:pPr>
              <a:defRPr/>
            </a:pPr>
            <a:fld id="{FEF3B5BE-920E-4F74-A186-9C76B4C01008}" type="slidenum">
              <a:rPr lang="zh-TW" altLang="en-US" smtClean="0"/>
              <a:pPr>
                <a:defRPr/>
              </a:pPr>
              <a:t>52</a:t>
            </a:fld>
            <a:endParaRPr lang="zh-TW" altLang="en-US"/>
          </a:p>
        </p:txBody>
      </p:sp>
      <p:pic>
        <p:nvPicPr>
          <p:cNvPr id="1026" name="Picture 2">
            <a:extLst>
              <a:ext uri="{FF2B5EF4-FFF2-40B4-BE49-F238E27FC236}">
                <a16:creationId xmlns:a16="http://schemas.microsoft.com/office/drawing/2014/main" id="{36E32628-0998-4A72-8C4C-218B749DE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572500"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23F5F336-6825-48A9-AF9E-9383E871DA0A}"/>
              </a:ext>
            </a:extLst>
          </p:cNvPr>
          <p:cNvSpPr txBox="1"/>
          <p:nvPr/>
        </p:nvSpPr>
        <p:spPr>
          <a:xfrm>
            <a:off x="683568" y="260648"/>
            <a:ext cx="9001000" cy="523220"/>
          </a:xfrm>
          <a:prstGeom prst="rect">
            <a:avLst/>
          </a:prstGeom>
          <a:noFill/>
        </p:spPr>
        <p:txBody>
          <a:bodyPr wrap="square">
            <a:spAutoFit/>
          </a:bodyPr>
          <a:lstStyle/>
          <a:p>
            <a:r>
              <a:rPr lang="en-US" altLang="zh-TW" sz="2800" b="1" i="0" dirty="0">
                <a:solidFill>
                  <a:srgbClr val="FF0000"/>
                </a:solidFill>
                <a:effectLst/>
                <a:latin typeface="Trebuchet MS" panose="020B0603020202020204" pitchFamily="34" charset="0"/>
              </a:rPr>
              <a:t>Non-homogeneous Resizing of Complex Models</a:t>
            </a:r>
            <a:endParaRPr lang="zh-TW" altLang="en-US" sz="2800" dirty="0">
              <a:solidFill>
                <a:srgbClr val="FF0000"/>
              </a:solidFill>
            </a:endParaRPr>
          </a:p>
        </p:txBody>
      </p:sp>
      <p:pic>
        <p:nvPicPr>
          <p:cNvPr id="1028" name="Picture 4">
            <a:extLst>
              <a:ext uri="{FF2B5EF4-FFF2-40B4-BE49-F238E27FC236}">
                <a16:creationId xmlns:a16="http://schemas.microsoft.com/office/drawing/2014/main" id="{8632094B-B10A-4D20-BA62-4C333C329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969296"/>
            <a:ext cx="60674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5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4CBE5B-EFCE-469F-A30F-B55910BE95CA}"/>
              </a:ext>
            </a:extLst>
          </p:cNvPr>
          <p:cNvSpPr>
            <a:spLocks noGrp="1"/>
          </p:cNvSpPr>
          <p:nvPr>
            <p:ph type="sldNum" sz="quarter" idx="12"/>
          </p:nvPr>
        </p:nvSpPr>
        <p:spPr/>
        <p:txBody>
          <a:bodyPr/>
          <a:lstStyle/>
          <a:p>
            <a:pPr>
              <a:defRPr/>
            </a:pPr>
            <a:fld id="{FEF3B5BE-920E-4F74-A186-9C76B4C01008}" type="slidenum">
              <a:rPr lang="zh-TW" altLang="en-US" smtClean="0"/>
              <a:pPr>
                <a:defRPr/>
              </a:pPr>
              <a:t>53</a:t>
            </a:fld>
            <a:endParaRPr lang="zh-TW" altLang="en-US"/>
          </a:p>
        </p:txBody>
      </p:sp>
      <p:pic>
        <p:nvPicPr>
          <p:cNvPr id="2050" name="Picture 2">
            <a:extLst>
              <a:ext uri="{FF2B5EF4-FFF2-40B4-BE49-F238E27FC236}">
                <a16:creationId xmlns:a16="http://schemas.microsoft.com/office/drawing/2014/main" id="{5555C63E-3D10-4B5C-B9EE-B019C8B64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772816"/>
            <a:ext cx="3259608" cy="1877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a:extLst>
              <a:ext uri="{FF2B5EF4-FFF2-40B4-BE49-F238E27FC236}">
                <a16:creationId xmlns:a16="http://schemas.microsoft.com/office/drawing/2014/main" id="{A06AB7D5-1FCD-4DA3-8630-FAE2D73A2FE6}"/>
              </a:ext>
            </a:extLst>
          </p:cNvPr>
          <p:cNvGraphicFramePr>
            <a:graphicFrameLocks noGrp="1"/>
          </p:cNvGraphicFramePr>
          <p:nvPr>
            <p:extLst>
              <p:ext uri="{D42A27DB-BD31-4B8C-83A1-F6EECF244321}">
                <p14:modId xmlns:p14="http://schemas.microsoft.com/office/powerpoint/2010/main" val="4292783447"/>
              </p:ext>
            </p:extLst>
          </p:nvPr>
        </p:nvGraphicFramePr>
        <p:xfrm>
          <a:off x="539552" y="136525"/>
          <a:ext cx="8064896" cy="975360"/>
        </p:xfrm>
        <a:graphic>
          <a:graphicData uri="http://schemas.openxmlformats.org/drawingml/2006/table">
            <a:tbl>
              <a:tblPr/>
              <a:tblGrid>
                <a:gridCol w="8064896">
                  <a:extLst>
                    <a:ext uri="{9D8B030D-6E8A-4147-A177-3AD203B41FA5}">
                      <a16:colId xmlns:a16="http://schemas.microsoft.com/office/drawing/2014/main" val="3009736924"/>
                    </a:ext>
                  </a:extLst>
                </a:gridCol>
              </a:tblGrid>
              <a:tr h="422608">
                <a:tc>
                  <a:txBody>
                    <a:bodyPr/>
                    <a:lstStyle/>
                    <a:p>
                      <a:pPr algn="ctr"/>
                      <a:r>
                        <a:rPr lang="en-US" sz="3200" b="1" dirty="0">
                          <a:solidFill>
                            <a:srgbClr val="FF0000"/>
                          </a:solidFill>
                          <a:effectLst/>
                          <a:latin typeface="Comic Sans MS" panose="030F0702030302020204" pitchFamily="66" charset="0"/>
                          <a:ea typeface="新細明體" panose="02020500000000000000" pitchFamily="18" charset="-120"/>
                        </a:rPr>
                        <a:t>“</a:t>
                      </a:r>
                      <a:r>
                        <a:rPr lang="en-US" sz="3200" b="1" u="sng" dirty="0" err="1">
                          <a:solidFill>
                            <a:srgbClr val="FF0000"/>
                          </a:solidFill>
                          <a:effectLst/>
                          <a:latin typeface="Comic Sans MS" panose="030F0702030302020204" pitchFamily="66" charset="0"/>
                          <a:ea typeface="新細明體" panose="02020500000000000000" pitchFamily="18" charset="-120"/>
                          <a:hlinkClick r:id="rId4">
                            <a:extLst>
                              <a:ext uri="{A12FA001-AC4F-418D-AE19-62706E023703}">
                                <ahyp:hlinkClr xmlns:ahyp="http://schemas.microsoft.com/office/drawing/2018/hyperlinkcolor" val="tx"/>
                              </a:ext>
                            </a:extLst>
                          </a:hlinkClick>
                        </a:rPr>
                        <a:t>Focus+Context</a:t>
                      </a:r>
                      <a:r>
                        <a:rPr lang="en-US" sz="3200" b="1" u="sng" dirty="0">
                          <a:solidFill>
                            <a:srgbClr val="FF0000"/>
                          </a:solidFill>
                          <a:effectLst/>
                          <a:latin typeface="Comic Sans MS" panose="030F0702030302020204" pitchFamily="66" charset="0"/>
                          <a:ea typeface="新細明體" panose="02020500000000000000" pitchFamily="18" charset="-120"/>
                          <a:hlinkClick r:id="rId4">
                            <a:extLst>
                              <a:ext uri="{A12FA001-AC4F-418D-AE19-62706E023703}">
                                <ahyp:hlinkClr xmlns:ahyp="http://schemas.microsoft.com/office/drawing/2018/hyperlinkcolor" val="tx"/>
                              </a:ext>
                            </a:extLst>
                          </a:hlinkClick>
                        </a:rPr>
                        <a:t> Visualization with Distortion Minimization</a:t>
                      </a:r>
                      <a:r>
                        <a:rPr lang="en-US" sz="3200" b="1" dirty="0">
                          <a:solidFill>
                            <a:srgbClr val="FF0000"/>
                          </a:solidFill>
                          <a:effectLst/>
                          <a:latin typeface="Comic Sans MS" panose="030F0702030302020204" pitchFamily="66" charset="0"/>
                          <a:ea typeface="新細明體" panose="02020500000000000000" pitchFamily="18" charset="-120"/>
                        </a:rPr>
                        <a:t>”</a:t>
                      </a:r>
                      <a:endParaRPr lang="en-US" sz="3200" b="1" dirty="0">
                        <a:solidFill>
                          <a:srgbClr val="FF0000"/>
                        </a:solidFill>
                        <a:effectLst/>
                        <a:latin typeface="新細明體" panose="02020500000000000000" pitchFamily="18" charset="-120"/>
                        <a:ea typeface="新細明體" panose="02020500000000000000" pitchFamily="18" charset="-12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34694136"/>
                  </a:ext>
                </a:extLst>
              </a:tr>
            </a:tbl>
          </a:graphicData>
        </a:graphic>
      </p:graphicFrame>
      <p:pic>
        <p:nvPicPr>
          <p:cNvPr id="2052" name="Picture 4">
            <a:extLst>
              <a:ext uri="{FF2B5EF4-FFF2-40B4-BE49-F238E27FC236}">
                <a16:creationId xmlns:a16="http://schemas.microsoft.com/office/drawing/2014/main" id="{F298DC4D-082D-480D-A57F-EC9702329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280" y="1196752"/>
            <a:ext cx="4699768" cy="5652282"/>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40CB3C65-FCAD-47CA-99B0-83BE127D0CBA}"/>
              </a:ext>
            </a:extLst>
          </p:cNvPr>
          <p:cNvSpPr txBox="1"/>
          <p:nvPr/>
        </p:nvSpPr>
        <p:spPr>
          <a:xfrm>
            <a:off x="4716016" y="4869160"/>
            <a:ext cx="4572000" cy="923330"/>
          </a:xfrm>
          <a:prstGeom prst="rect">
            <a:avLst/>
          </a:prstGeom>
          <a:noFill/>
        </p:spPr>
        <p:txBody>
          <a:bodyPr wrap="square">
            <a:spAutoFit/>
          </a:bodyPr>
          <a:lstStyle/>
          <a:p>
            <a:r>
              <a:rPr lang="en-US" altLang="zh-TW" b="1" dirty="0">
                <a:solidFill>
                  <a:srgbClr val="FF0000"/>
                </a:solidFill>
                <a:hlinkClick r:id="rId6">
                  <a:extLst>
                    <a:ext uri="{A12FA001-AC4F-418D-AE19-62706E023703}">
                      <ahyp:hlinkClr xmlns:ahyp="http://schemas.microsoft.com/office/drawing/2018/hyperlinkcolor" val="tx"/>
                    </a:ext>
                  </a:extLst>
                </a:hlinkClick>
              </a:rPr>
              <a:t>http://graphics.csie.ncku.edu.tw/Vis2008/vis-1013_final_video.mp4</a:t>
            </a:r>
            <a:endParaRPr lang="en-US" altLang="zh-TW" b="1" dirty="0">
              <a:solidFill>
                <a:srgbClr val="FF0000"/>
              </a:solidFill>
            </a:endParaRPr>
          </a:p>
          <a:p>
            <a:endParaRPr lang="zh-TW" altLang="en-US" dirty="0"/>
          </a:p>
        </p:txBody>
      </p:sp>
    </p:spTree>
    <p:extLst>
      <p:ext uri="{BB962C8B-B14F-4D97-AF65-F5344CB8AC3E}">
        <p14:creationId xmlns:p14="http://schemas.microsoft.com/office/powerpoint/2010/main" val="324342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6163" y="3332163"/>
            <a:ext cx="1612900" cy="24193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70659"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70660" name="Content Placeholder 2"/>
          <p:cNvSpPr>
            <a:spLocks noGrp="1"/>
          </p:cNvSpPr>
          <p:nvPr>
            <p:ph sz="half" idx="4294967295"/>
          </p:nvPr>
        </p:nvSpPr>
        <p:spPr>
          <a:xfrm>
            <a:off x="457200" y="1600200"/>
            <a:ext cx="4038600" cy="4525963"/>
          </a:xfrm>
        </p:spPr>
        <p:txBody>
          <a:bodyPr/>
          <a:lstStyle/>
          <a:p>
            <a:r>
              <a:rPr lang="en-US" altLang="zh-TW" sz="2800" dirty="0"/>
              <a:t>Linear scaling</a:t>
            </a:r>
          </a:p>
          <a:p>
            <a:pPr lvl="1"/>
            <a:r>
              <a:rPr lang="en-US" altLang="zh-TW" sz="2400" dirty="0"/>
              <a:t>everything is distorted</a:t>
            </a:r>
          </a:p>
          <a:p>
            <a:r>
              <a:rPr lang="en-US" altLang="zh-TW" sz="2800" dirty="0">
                <a:solidFill>
                  <a:srgbClr val="C0504D"/>
                </a:solidFill>
              </a:rPr>
              <a:t>Letterboxing</a:t>
            </a:r>
          </a:p>
          <a:p>
            <a:pPr lvl="1"/>
            <a:r>
              <a:rPr lang="en-US" altLang="zh-TW" sz="2400" dirty="0">
                <a:solidFill>
                  <a:srgbClr val="C0504D"/>
                </a:solidFill>
              </a:rPr>
              <a:t>screen not fully utilized</a:t>
            </a:r>
          </a:p>
          <a:p>
            <a:pPr lvl="1"/>
            <a:r>
              <a:rPr lang="en-US" altLang="zh-TW" sz="2400" dirty="0">
                <a:solidFill>
                  <a:srgbClr val="C0504D"/>
                </a:solidFill>
              </a:rPr>
              <a:t>Uniformly scaled, i.e. no distortion but with non-appealing empty space!!! </a:t>
            </a:r>
          </a:p>
          <a:p>
            <a:r>
              <a:rPr lang="en-US" altLang="zh-TW" sz="2800" dirty="0"/>
              <a:t>Cropping</a:t>
            </a:r>
          </a:p>
          <a:p>
            <a:pPr lvl="1"/>
            <a:r>
              <a:rPr lang="en-US" altLang="zh-TW" sz="2400" dirty="0" err="1">
                <a:solidFill>
                  <a:schemeClr val="bg1"/>
                </a:solidFill>
              </a:rPr>
              <a:t>Lobjects</a:t>
            </a:r>
            <a:r>
              <a:rPr lang="en-US" altLang="zh-TW" sz="2400" dirty="0">
                <a:solidFill>
                  <a:schemeClr val="bg1"/>
                </a:solidFill>
              </a:rPr>
              <a:t> close to boundary are removed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6"/>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70663" name="Group 13"/>
          <p:cNvGrpSpPr>
            <a:grpSpLocks/>
          </p:cNvGrpSpPr>
          <p:nvPr/>
        </p:nvGrpSpPr>
        <p:grpSpPr bwMode="auto">
          <a:xfrm>
            <a:off x="5322888" y="2557463"/>
            <a:ext cx="3216275" cy="4022725"/>
            <a:chOff x="5323642" y="1918248"/>
            <a:chExt cx="3215614" cy="3017520"/>
          </a:xfrm>
        </p:grpSpPr>
        <p:cxnSp>
          <p:nvCxnSpPr>
            <p:cNvPr id="15" name="Straight Arrow Connector 14"/>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9857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48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72707" name="Content Placeholder 2"/>
          <p:cNvSpPr>
            <a:spLocks noGrp="1"/>
          </p:cNvSpPr>
          <p:nvPr>
            <p:ph sz="half" idx="4294967295"/>
          </p:nvPr>
        </p:nvSpPr>
        <p:spPr>
          <a:xfrm>
            <a:off x="457200" y="1600200"/>
            <a:ext cx="4038600" cy="4525963"/>
          </a:xfrm>
        </p:spPr>
        <p:txBody>
          <a:bodyPr/>
          <a:lstStyle/>
          <a:p>
            <a:r>
              <a:rPr lang="en-US" altLang="zh-TW" sz="2800" dirty="0"/>
              <a:t>Linear scaling</a:t>
            </a:r>
          </a:p>
          <a:p>
            <a:pPr lvl="1"/>
            <a:r>
              <a:rPr lang="en-US" altLang="zh-TW" sz="2400" dirty="0"/>
              <a:t>everything is distorted</a:t>
            </a:r>
          </a:p>
          <a:p>
            <a:r>
              <a:rPr lang="en-US" altLang="zh-TW" sz="2800" dirty="0"/>
              <a:t>Letterboxing</a:t>
            </a:r>
          </a:p>
          <a:p>
            <a:pPr lvl="1"/>
            <a:r>
              <a:rPr lang="en-US" altLang="zh-TW" sz="2400" dirty="0"/>
              <a:t>screen not fully utilized</a:t>
            </a:r>
          </a:p>
          <a:p>
            <a:r>
              <a:rPr lang="en-US" altLang="zh-TW" sz="2800" dirty="0">
                <a:solidFill>
                  <a:srgbClr val="C0504D"/>
                </a:solidFill>
              </a:rPr>
              <a:t>Cropping</a:t>
            </a:r>
          </a:p>
          <a:p>
            <a:pPr lvl="1"/>
            <a:r>
              <a:rPr lang="en-US" altLang="zh-TW" sz="2400" dirty="0">
                <a:solidFill>
                  <a:srgbClr val="C0504D"/>
                </a:solidFill>
              </a:rPr>
              <a:t>objects close to boundary are removed</a:t>
            </a:r>
          </a:p>
          <a:p>
            <a:pPr lvl="1"/>
            <a:r>
              <a:rPr lang="en-US" altLang="zh-TW" sz="2400" dirty="0">
                <a:solidFill>
                  <a:srgbClr val="C0504D"/>
                </a:solidFill>
              </a:rPr>
              <a:t>May lose important objects</a:t>
            </a:r>
          </a:p>
        </p:txBody>
      </p:sp>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322888" y="3027363"/>
            <a:ext cx="801687" cy="27241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9" name="Rectangle 8"/>
          <p:cNvSpPr/>
          <p:nvPr/>
        </p:nvSpPr>
        <p:spPr>
          <a:xfrm>
            <a:off x="7747000" y="3027363"/>
            <a:ext cx="801688" cy="27241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72711" name="TextBox 6"/>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72712" name="Group 23"/>
          <p:cNvGrpSpPr>
            <a:grpSpLocks/>
          </p:cNvGrpSpPr>
          <p:nvPr/>
        </p:nvGrpSpPr>
        <p:grpSpPr bwMode="auto">
          <a:xfrm>
            <a:off x="5322888" y="2557463"/>
            <a:ext cx="3216275" cy="4022725"/>
            <a:chOff x="5323642" y="1918248"/>
            <a:chExt cx="3215614" cy="3017520"/>
          </a:xfrm>
        </p:grpSpPr>
        <p:cxnSp>
          <p:nvCxnSpPr>
            <p:cNvPr id="25" name="Straight Arrow Connector 24"/>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4106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idx="4294967295"/>
          </p:nvPr>
        </p:nvSpPr>
        <p:spPr>
          <a:xfrm>
            <a:off x="249238" y="-464347"/>
            <a:ext cx="8991600" cy="1143001"/>
          </a:xfrm>
        </p:spPr>
        <p:txBody>
          <a:bodyPr anchor="b"/>
          <a:lstStyle/>
          <a:p>
            <a:r>
              <a:rPr lang="en-US" altLang="zh-TW" sz="4000" dirty="0">
                <a:latin typeface="A" charset="0"/>
                <a:ea typeface="新細明體" panose="02020500000000000000" pitchFamily="18" charset="-120"/>
              </a:rPr>
              <a:t>Resizing – Content-Aware Solutions</a:t>
            </a:r>
          </a:p>
        </p:txBody>
      </p:sp>
      <p:sp>
        <p:nvSpPr>
          <p:cNvPr id="76813" name="Rectangle 15"/>
          <p:cNvSpPr>
            <a:spLocks noChangeArrowheads="1"/>
          </p:cNvSpPr>
          <p:nvPr/>
        </p:nvSpPr>
        <p:spPr bwMode="auto">
          <a:xfrm>
            <a:off x="27216" y="3652838"/>
            <a:ext cx="20537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Non-homo. warping</a:t>
            </a:r>
          </a:p>
          <a:p>
            <a:pPr algn="ctr" defTabSz="914400" eaLnBrk="1" hangingPunct="1"/>
            <a:r>
              <a:rPr lang="en-US" altLang="zh-TW" sz="1400" dirty="0">
                <a:ea typeface="新細明體" panose="02020500000000000000" pitchFamily="18" charset="-120"/>
                <a:cs typeface="Arial" panose="020B0604020202020204" pitchFamily="34" charset="0"/>
              </a:rPr>
              <a:t>[Wolf et al. 2007],</a:t>
            </a:r>
            <a:r>
              <a:rPr lang="en-US" altLang="zh-TW" sz="1400" b="1" dirty="0">
                <a:solidFill>
                  <a:srgbClr val="FF0000"/>
                </a:solidFill>
                <a:ea typeface="新細明體" panose="02020500000000000000" pitchFamily="18" charset="-120"/>
                <a:cs typeface="Arial" panose="020B0604020202020204" pitchFamily="34" charset="0"/>
              </a:rPr>
              <a:t> i.e.,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deform non-important</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objects only</a:t>
            </a:r>
          </a:p>
          <a:p>
            <a:pPr algn="ctr" defTabSz="914400" eaLnBrk="1" hangingPunct="1"/>
            <a:endParaRPr lang="en-US" altLang="zh-TW" sz="1400" dirty="0">
              <a:ea typeface="新細明體" panose="02020500000000000000" pitchFamily="18" charset="-120"/>
              <a:cs typeface="Arial" panose="020B0604020202020204" pitchFamily="34" charset="0"/>
            </a:endParaRPr>
          </a:p>
        </p:txBody>
      </p:sp>
      <p:sp>
        <p:nvSpPr>
          <p:cNvPr id="76814" name="Rectangle 16"/>
          <p:cNvSpPr>
            <a:spLocks noChangeArrowheads="1"/>
          </p:cNvSpPr>
          <p:nvPr/>
        </p:nvSpPr>
        <p:spPr bwMode="auto">
          <a:xfrm>
            <a:off x="-9598" y="5253038"/>
            <a:ext cx="211628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Optimized </a:t>
            </a:r>
            <a:r>
              <a:rPr lang="en-US" altLang="zh-TW" sz="1400" dirty="0" err="1">
                <a:ea typeface="新細明體" panose="02020500000000000000" pitchFamily="18" charset="-120"/>
                <a:cs typeface="Arial" panose="020B0604020202020204" pitchFamily="34" charset="0"/>
              </a:rPr>
              <a:t>scale&amp;stretch</a:t>
            </a:r>
            <a:endParaRPr lang="en-US" altLang="zh-TW" sz="1400" dirty="0">
              <a:ea typeface="新細明體" panose="02020500000000000000" pitchFamily="18" charset="-120"/>
              <a:cs typeface="Arial" panose="020B0604020202020204" pitchFamily="34" charset="0"/>
            </a:endParaRPr>
          </a:p>
          <a:p>
            <a:pPr algn="ctr" defTabSz="914400" eaLnBrk="1" hangingPunct="1"/>
            <a:r>
              <a:rPr lang="en-US" altLang="zh-TW" sz="1400" dirty="0">
                <a:ea typeface="新細明體" panose="02020500000000000000" pitchFamily="18" charset="-120"/>
                <a:cs typeface="Arial" panose="020B0604020202020204" pitchFamily="34" charset="0"/>
              </a:rPr>
              <a:t>[Wang et al. 2008], i.e.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allowing uniform scale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for important objects</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and non-uniform scale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for non-important </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objects </a:t>
            </a:r>
            <a:r>
              <a:rPr lang="en-US" altLang="zh-TW" sz="1400" dirty="0">
                <a:solidFill>
                  <a:srgbClr val="FF0000"/>
                </a:solidFill>
                <a:ea typeface="新細明體" panose="02020500000000000000" pitchFamily="18" charset="-120"/>
                <a:cs typeface="Arial" panose="020B0604020202020204" pitchFamily="34" charset="0"/>
              </a:rPr>
              <a:t>  </a:t>
            </a:r>
          </a:p>
        </p:txBody>
      </p:sp>
      <p:grpSp>
        <p:nvGrpSpPr>
          <p:cNvPr id="2" name="群組 1">
            <a:extLst>
              <a:ext uri="{FF2B5EF4-FFF2-40B4-BE49-F238E27FC236}">
                <a16:creationId xmlns:a16="http://schemas.microsoft.com/office/drawing/2014/main" id="{31CBF200-E011-8FAB-AC5C-3588A48FDF76}"/>
              </a:ext>
            </a:extLst>
          </p:cNvPr>
          <p:cNvGrpSpPr/>
          <p:nvPr/>
        </p:nvGrpSpPr>
        <p:grpSpPr>
          <a:xfrm>
            <a:off x="162699" y="649288"/>
            <a:ext cx="8019276" cy="5899150"/>
            <a:chOff x="162699" y="649288"/>
            <a:chExt cx="8019276" cy="5899150"/>
          </a:xfrm>
        </p:grpSpPr>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3668713"/>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038" y="3668713"/>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8" y="3668713"/>
              <a:ext cx="9985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5" descr="C:\Documents and Settings\Administrator\My Documents\Projects\editdst\datasets\scalenstretch\eiffel-s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3438" y="5173663"/>
              <a:ext cx="9985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6" descr="C:\Documents and Settings\Administrator\My Documents\Projects\editdst\datasets\scalenstretch\eiffe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038" y="5168900"/>
              <a:ext cx="2057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7" descr="C:\Documents and Settings\Administrator\My Documents\Projects\editdst\datasets\beach\beac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038" y="2052638"/>
              <a:ext cx="203517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8" descr="C:\Documents and Settings\Administrator\My Documents\Projects\editdst\datasets\beach\beach-s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5500" y="2052638"/>
              <a:ext cx="1006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2638" y="2052638"/>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Rectangle 13"/>
            <p:cNvSpPr>
              <a:spLocks noChangeArrowheads="1"/>
            </p:cNvSpPr>
            <p:nvPr/>
          </p:nvSpPr>
          <p:spPr bwMode="auto">
            <a:xfrm>
              <a:off x="162699" y="2205038"/>
              <a:ext cx="19479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Seam-carving</a:t>
              </a:r>
            </a:p>
            <a:p>
              <a:pPr algn="ctr" defTabSz="914400" eaLnBrk="1" hangingPunct="1"/>
              <a:r>
                <a:rPr lang="en-US" altLang="zh-TW" sz="1400" dirty="0">
                  <a:ea typeface="新細明體" panose="02020500000000000000" pitchFamily="18" charset="-120"/>
                  <a:cs typeface="Arial" panose="020B0604020202020204" pitchFamily="34" charset="0"/>
                </a:rPr>
                <a:t>[</a:t>
              </a:r>
              <a:r>
                <a:rPr lang="en-US" altLang="zh-TW" sz="1400" dirty="0" err="1">
                  <a:ea typeface="新細明體" panose="02020500000000000000" pitchFamily="18" charset="-120"/>
                  <a:cs typeface="Arial" panose="020B0604020202020204" pitchFamily="34" charset="0"/>
                </a:rPr>
                <a:t>Avidan+Shamir</a:t>
              </a:r>
              <a:r>
                <a:rPr lang="en-US" altLang="zh-TW" sz="1400" dirty="0">
                  <a:ea typeface="新細明體" panose="02020500000000000000" pitchFamily="18" charset="-120"/>
                  <a:cs typeface="Arial" panose="020B0604020202020204" pitchFamily="34" charset="0"/>
                </a:rPr>
                <a:t> 2007]</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i.e., cut unimportant</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 seams</a:t>
              </a:r>
            </a:p>
          </p:txBody>
        </p:sp>
        <p:pic>
          <p:nvPicPr>
            <p:cNvPr id="76812" name="Picture 1" descr="C:\Documents and Settings\Administrator\My Documents\Projects\editdst\datasets\scalenstretch\eiffel-salienc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2638" y="5173663"/>
              <a:ext cx="2057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AutoShape 13"/>
            <p:cNvSpPr>
              <a:spLocks noChangeArrowheads="1"/>
            </p:cNvSpPr>
            <p:nvPr/>
          </p:nvSpPr>
          <p:spPr bwMode="auto">
            <a:xfrm>
              <a:off x="3983038" y="2357438"/>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6" name="AutoShape 13"/>
            <p:cNvSpPr>
              <a:spLocks noChangeArrowheads="1"/>
            </p:cNvSpPr>
            <p:nvPr/>
          </p:nvSpPr>
          <p:spPr bwMode="auto">
            <a:xfrm>
              <a:off x="6497638" y="2357438"/>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7" name="AutoShape 13"/>
            <p:cNvSpPr>
              <a:spLocks noChangeArrowheads="1"/>
            </p:cNvSpPr>
            <p:nvPr/>
          </p:nvSpPr>
          <p:spPr bwMode="auto">
            <a:xfrm>
              <a:off x="3983038" y="397351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8" name="AutoShape 13"/>
            <p:cNvSpPr>
              <a:spLocks noChangeArrowheads="1"/>
            </p:cNvSpPr>
            <p:nvPr/>
          </p:nvSpPr>
          <p:spPr bwMode="auto">
            <a:xfrm>
              <a:off x="3983038" y="54784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9" name="AutoShape 13"/>
            <p:cNvSpPr>
              <a:spLocks noChangeArrowheads="1"/>
            </p:cNvSpPr>
            <p:nvPr/>
          </p:nvSpPr>
          <p:spPr bwMode="auto">
            <a:xfrm>
              <a:off x="6497638" y="397351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20" name="AutoShape 13"/>
            <p:cNvSpPr>
              <a:spLocks noChangeArrowheads="1"/>
            </p:cNvSpPr>
            <p:nvPr/>
          </p:nvSpPr>
          <p:spPr bwMode="auto">
            <a:xfrm>
              <a:off x="6497638" y="54784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21" name="AutoShape 20"/>
            <p:cNvSpPr>
              <a:spLocks noChangeArrowheads="1"/>
            </p:cNvSpPr>
            <p:nvPr/>
          </p:nvSpPr>
          <p:spPr bwMode="auto">
            <a:xfrm>
              <a:off x="3133725" y="1143000"/>
              <a:ext cx="1611313" cy="757238"/>
            </a:xfrm>
            <a:prstGeom prst="wedgeRoundRectCallout">
              <a:avLst>
                <a:gd name="adj1" fmla="val 30199"/>
                <a:gd name="adj2" fmla="val 127778"/>
                <a:gd name="adj3" fmla="val 16667"/>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600">
                  <a:ea typeface="新細明體" panose="02020500000000000000" pitchFamily="18" charset="-120"/>
                  <a:cs typeface="Arial" panose="020B0604020202020204" pitchFamily="34" charset="0"/>
                </a:rPr>
                <a:t>Determine ‘important’ regions</a:t>
              </a:r>
            </a:p>
          </p:txBody>
        </p:sp>
        <p:sp>
          <p:nvSpPr>
            <p:cNvPr id="22" name="AutoShape 18"/>
            <p:cNvSpPr>
              <a:spLocks noChangeArrowheads="1"/>
            </p:cNvSpPr>
            <p:nvPr/>
          </p:nvSpPr>
          <p:spPr bwMode="auto">
            <a:xfrm>
              <a:off x="5721350" y="1143000"/>
              <a:ext cx="1114425" cy="541338"/>
            </a:xfrm>
            <a:prstGeom prst="wedgeRoundRectCallout">
              <a:avLst>
                <a:gd name="adj1" fmla="val 51995"/>
                <a:gd name="adj2" fmla="val 200440"/>
                <a:gd name="adj3" fmla="val 16667"/>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600">
                  <a:ea typeface="新細明體" panose="02020500000000000000" pitchFamily="18" charset="-120"/>
                  <a:cs typeface="Arial" panose="020B0604020202020204" pitchFamily="34" charset="0"/>
                </a:rPr>
                <a:t>Apply operator</a:t>
              </a:r>
            </a:p>
          </p:txBody>
        </p:sp>
        <p:sp>
          <p:nvSpPr>
            <p:cNvPr id="76823" name="Rectangle 23"/>
            <p:cNvSpPr>
              <a:spLocks noChangeArrowheads="1"/>
            </p:cNvSpPr>
            <p:nvPr/>
          </p:nvSpPr>
          <p:spPr bwMode="auto">
            <a:xfrm>
              <a:off x="222250" y="649288"/>
              <a:ext cx="582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r>
                <a:rPr lang="en-US" altLang="zh-TW" sz="1800">
                  <a:solidFill>
                    <a:srgbClr val="1F497D"/>
                  </a:solidFill>
                </a:rPr>
                <a:t>[Visual Media Retargeting, SIGGRAPH Asia 09 Course]</a:t>
              </a:r>
            </a:p>
          </p:txBody>
        </p:sp>
      </p:grpSp>
    </p:spTree>
    <p:extLst>
      <p:ext uri="{BB962C8B-B14F-4D97-AF65-F5344CB8AC3E}">
        <p14:creationId xmlns:p14="http://schemas.microsoft.com/office/powerpoint/2010/main" val="358639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435280" cy="990600"/>
          </a:xfrm>
        </p:spPr>
        <p:txBody>
          <a:bodyPr/>
          <a:lstStyle/>
          <a:p>
            <a:pPr eaLnBrk="1" hangingPunct="1"/>
            <a:r>
              <a:rPr lang="en-US" altLang="zh-TW" sz="3600" b="1" dirty="0">
                <a:solidFill>
                  <a:srgbClr val="FF0000"/>
                </a:solidFill>
                <a:ea typeface="新細明體" panose="02020500000000000000" pitchFamily="18" charset="-120"/>
              </a:rPr>
              <a:t>Seam carving: nonlinear cropping</a:t>
            </a:r>
            <a:br>
              <a:rPr lang="en-US" altLang="zh-TW" sz="3600" b="1" dirty="0">
                <a:solidFill>
                  <a:srgbClr val="FF0000"/>
                </a:solidFill>
                <a:ea typeface="新細明體" panose="02020500000000000000" pitchFamily="18" charset="-120"/>
              </a:rPr>
            </a:br>
            <a:r>
              <a:rPr lang="en-US" altLang="zh-TW" sz="1600" dirty="0">
                <a:ea typeface="新細明體" panose="02020500000000000000" pitchFamily="18" charset="-120"/>
              </a:rPr>
              <a:t>[</a:t>
            </a:r>
            <a:r>
              <a:rPr lang="en-US" altLang="zh-TW" sz="1600" dirty="0" err="1">
                <a:ea typeface="新細明體" panose="02020500000000000000" pitchFamily="18" charset="-120"/>
              </a:rPr>
              <a:t>Avidan</a:t>
            </a:r>
            <a:r>
              <a:rPr lang="en-US" altLang="zh-TW" sz="1600" dirty="0">
                <a:ea typeface="新細明體" panose="02020500000000000000" pitchFamily="18" charset="-120"/>
              </a:rPr>
              <a:t> and Shamir 2007; Rubinstein et al. 2008]</a:t>
            </a:r>
            <a:endParaRPr lang="de-DE" altLang="zh-TW" sz="4000" dirty="0">
              <a:ea typeface="新細明體" panose="02020500000000000000" pitchFamily="18" charset="-120"/>
            </a:endParaRPr>
          </a:p>
        </p:txBody>
      </p:sp>
      <p:sp>
        <p:nvSpPr>
          <p:cNvPr id="7171" name="Rectangle 3"/>
          <p:cNvSpPr>
            <a:spLocks noGrp="1" noChangeArrowheads="1"/>
          </p:cNvSpPr>
          <p:nvPr>
            <p:ph type="body" idx="1"/>
          </p:nvPr>
        </p:nvSpPr>
        <p:spPr>
          <a:xfrm>
            <a:off x="334752" y="1266232"/>
            <a:ext cx="8229600" cy="4937760"/>
          </a:xfrm>
        </p:spPr>
        <p:txBody>
          <a:bodyPr/>
          <a:lstStyle/>
          <a:p>
            <a:pPr eaLnBrk="1" hangingPunct="1"/>
            <a:endParaRPr lang="en-US" altLang="zh-TW" sz="2400" dirty="0">
              <a:ea typeface="新細明體" panose="02020500000000000000" pitchFamily="18" charset="-120"/>
            </a:endParaRPr>
          </a:p>
          <a:p>
            <a:pPr eaLnBrk="1" hangingPunct="1"/>
            <a:r>
              <a:rPr lang="en-US" altLang="zh-TW" sz="2400" dirty="0">
                <a:ea typeface="新細明體" panose="02020500000000000000" pitchFamily="18" charset="-120"/>
              </a:rPr>
              <a:t>Define an importance map (for example: gradients)</a:t>
            </a: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r>
              <a:rPr lang="en-US" altLang="zh-TW" sz="2400" dirty="0">
                <a:ea typeface="新細明體" panose="02020500000000000000" pitchFamily="18" charset="-120"/>
              </a:rPr>
              <a:t>Remove lowest-energy 1D seams (one by one)</a:t>
            </a:r>
            <a:endParaRPr lang="de-DE" altLang="zh-TW" sz="2400" dirty="0">
              <a:ea typeface="新細明體" panose="02020500000000000000" pitchFamily="18" charset="-120"/>
            </a:endParaRPr>
          </a:p>
        </p:txBody>
      </p:sp>
      <p:graphicFrame>
        <p:nvGraphicFramePr>
          <p:cNvPr id="7172" name="Object 4"/>
          <p:cNvGraphicFramePr>
            <a:graphicFrameLocks noChangeAspect="1"/>
          </p:cNvGraphicFramePr>
          <p:nvPr>
            <p:extLst>
              <p:ext uri="{D42A27DB-BD31-4B8C-83A1-F6EECF244321}">
                <p14:modId xmlns:p14="http://schemas.microsoft.com/office/powerpoint/2010/main" val="205832715"/>
              </p:ext>
            </p:extLst>
          </p:nvPr>
        </p:nvGraphicFramePr>
        <p:xfrm>
          <a:off x="2636841" y="2345255"/>
          <a:ext cx="1944688" cy="1390650"/>
        </p:xfrm>
        <a:graphic>
          <a:graphicData uri="http://schemas.openxmlformats.org/presentationml/2006/ole">
            <mc:AlternateContent xmlns:mc="http://schemas.openxmlformats.org/markup-compatibility/2006">
              <mc:Choice xmlns:v="urn:schemas-microsoft-com:vml" Requires="v">
                <p:oleObj spid="_x0000_s2086" name="Image" r:id="rId4" imgW="7619048" imgH="5447619" progId="Photoshop.Image.8">
                  <p:embed/>
                </p:oleObj>
              </mc:Choice>
              <mc:Fallback>
                <p:oleObj name="Image" r:id="rId4" imgW="7619048" imgH="5447619" progId="Photoshop.Image.8">
                  <p:embed/>
                  <p:pic>
                    <p:nvPicPr>
                      <p:cNvPr id="71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841" y="2345255"/>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extLst>
              <p:ext uri="{D42A27DB-BD31-4B8C-83A1-F6EECF244321}">
                <p14:modId xmlns:p14="http://schemas.microsoft.com/office/powerpoint/2010/main" val="1563564677"/>
              </p:ext>
            </p:extLst>
          </p:nvPr>
        </p:nvGraphicFramePr>
        <p:xfrm>
          <a:off x="4745038" y="2346049"/>
          <a:ext cx="1951037" cy="1389063"/>
        </p:xfrm>
        <a:graphic>
          <a:graphicData uri="http://schemas.openxmlformats.org/presentationml/2006/ole">
            <mc:AlternateContent xmlns:mc="http://schemas.openxmlformats.org/markup-compatibility/2006">
              <mc:Choice xmlns:v="urn:schemas-microsoft-com:vml" Requires="v">
                <p:oleObj spid="_x0000_s2087" name="Image" r:id="rId6" imgW="4152381" imgH="2958730" progId="Photoshop.Image.8">
                  <p:embed/>
                </p:oleObj>
              </mc:Choice>
              <mc:Fallback>
                <p:oleObj name="Image" r:id="rId6" imgW="4152381" imgH="2958730" progId="Photoshop.Image.8">
                  <p:embed/>
                  <p:pic>
                    <p:nvPicPr>
                      <p:cNvPr id="717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5038" y="2346049"/>
                        <a:ext cx="195103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3004" y="1296226"/>
            <a:ext cx="23955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4941888"/>
            <a:ext cx="19462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176" name="Object 9"/>
          <p:cNvGraphicFramePr>
            <a:graphicFrameLocks noChangeAspect="1"/>
          </p:cNvGraphicFramePr>
          <p:nvPr/>
        </p:nvGraphicFramePr>
        <p:xfrm>
          <a:off x="1692275" y="4941888"/>
          <a:ext cx="1944688" cy="1390650"/>
        </p:xfrm>
        <a:graphic>
          <a:graphicData uri="http://schemas.openxmlformats.org/presentationml/2006/ole">
            <mc:AlternateContent xmlns:mc="http://schemas.openxmlformats.org/markup-compatibility/2006">
              <mc:Choice xmlns:v="urn:schemas-microsoft-com:vml" Requires="v">
                <p:oleObj spid="_x0000_s2088" name="Image" r:id="rId10" imgW="7619048" imgH="5447619" progId="Photoshop.Image.8">
                  <p:embed/>
                </p:oleObj>
              </mc:Choice>
              <mc:Fallback>
                <p:oleObj name="Image" r:id="rId10" imgW="7619048" imgH="5447619" progId="Photoshop.Image.8">
                  <p:embed/>
                  <p:pic>
                    <p:nvPicPr>
                      <p:cNvPr id="7176"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4941888"/>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7" name="Freeform 11"/>
          <p:cNvSpPr>
            <a:spLocks/>
          </p:cNvSpPr>
          <p:nvPr/>
        </p:nvSpPr>
        <p:spPr bwMode="auto">
          <a:xfrm>
            <a:off x="1884363" y="4960938"/>
            <a:ext cx="457200" cy="1371600"/>
          </a:xfrm>
          <a:custGeom>
            <a:avLst/>
            <a:gdLst>
              <a:gd name="T0" fmla="*/ 0 w 288"/>
              <a:gd name="T1" fmla="*/ 0 h 864"/>
              <a:gd name="T2" fmla="*/ 26988 w 288"/>
              <a:gd name="T3" fmla="*/ 171450 h 864"/>
              <a:gd name="T4" fmla="*/ 122238 w 288"/>
              <a:gd name="T5" fmla="*/ 352425 h 864"/>
              <a:gd name="T6" fmla="*/ 155575 w 288"/>
              <a:gd name="T7" fmla="*/ 430213 h 864"/>
              <a:gd name="T8" fmla="*/ 190500 w 288"/>
              <a:gd name="T9" fmla="*/ 482600 h 864"/>
              <a:gd name="T10" fmla="*/ 268288 w 288"/>
              <a:gd name="T11" fmla="*/ 611188 h 864"/>
              <a:gd name="T12" fmla="*/ 319088 w 288"/>
              <a:gd name="T13" fmla="*/ 646113 h 864"/>
              <a:gd name="T14" fmla="*/ 363538 w 288"/>
              <a:gd name="T15" fmla="*/ 698500 h 864"/>
              <a:gd name="T16" fmla="*/ 371475 w 288"/>
              <a:gd name="T17" fmla="*/ 723900 h 864"/>
              <a:gd name="T18" fmla="*/ 388938 w 288"/>
              <a:gd name="T19" fmla="*/ 749300 h 864"/>
              <a:gd name="T20" fmla="*/ 423863 w 288"/>
              <a:gd name="T21" fmla="*/ 827088 h 864"/>
              <a:gd name="T22" fmla="*/ 431800 w 288"/>
              <a:gd name="T23" fmla="*/ 852488 h 864"/>
              <a:gd name="T24" fmla="*/ 441325 w 288"/>
              <a:gd name="T25" fmla="*/ 879475 h 864"/>
              <a:gd name="T26" fmla="*/ 457200 w 288"/>
              <a:gd name="T27" fmla="*/ 930275 h 864"/>
              <a:gd name="T28" fmla="*/ 457200 w 288"/>
              <a:gd name="T29" fmla="*/ 137160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864">
                <a:moveTo>
                  <a:pt x="0" y="0"/>
                </a:moveTo>
                <a:cubicBezTo>
                  <a:pt x="12" y="54"/>
                  <a:pt x="5" y="18"/>
                  <a:pt x="17" y="108"/>
                </a:cubicBezTo>
                <a:cubicBezTo>
                  <a:pt x="22" y="146"/>
                  <a:pt x="55" y="190"/>
                  <a:pt x="77" y="222"/>
                </a:cubicBezTo>
                <a:cubicBezTo>
                  <a:pt x="82" y="238"/>
                  <a:pt x="90" y="256"/>
                  <a:pt x="98" y="271"/>
                </a:cubicBezTo>
                <a:cubicBezTo>
                  <a:pt x="104" y="283"/>
                  <a:pt x="120" y="304"/>
                  <a:pt x="120" y="304"/>
                </a:cubicBezTo>
                <a:cubicBezTo>
                  <a:pt x="125" y="321"/>
                  <a:pt x="153" y="374"/>
                  <a:pt x="169" y="385"/>
                </a:cubicBezTo>
                <a:cubicBezTo>
                  <a:pt x="180" y="392"/>
                  <a:pt x="201" y="407"/>
                  <a:pt x="201" y="407"/>
                </a:cubicBezTo>
                <a:cubicBezTo>
                  <a:pt x="209" y="419"/>
                  <a:pt x="221" y="428"/>
                  <a:pt x="229" y="440"/>
                </a:cubicBezTo>
                <a:cubicBezTo>
                  <a:pt x="232" y="445"/>
                  <a:pt x="232" y="451"/>
                  <a:pt x="234" y="456"/>
                </a:cubicBezTo>
                <a:cubicBezTo>
                  <a:pt x="237" y="462"/>
                  <a:pt x="241" y="467"/>
                  <a:pt x="245" y="472"/>
                </a:cubicBezTo>
                <a:cubicBezTo>
                  <a:pt x="251" y="491"/>
                  <a:pt x="256" y="505"/>
                  <a:pt x="267" y="521"/>
                </a:cubicBezTo>
                <a:cubicBezTo>
                  <a:pt x="269" y="526"/>
                  <a:pt x="270" y="532"/>
                  <a:pt x="272" y="537"/>
                </a:cubicBezTo>
                <a:cubicBezTo>
                  <a:pt x="274" y="543"/>
                  <a:pt x="276" y="548"/>
                  <a:pt x="278" y="554"/>
                </a:cubicBezTo>
                <a:cubicBezTo>
                  <a:pt x="281" y="565"/>
                  <a:pt x="288" y="586"/>
                  <a:pt x="288" y="586"/>
                </a:cubicBezTo>
                <a:cubicBezTo>
                  <a:pt x="276" y="678"/>
                  <a:pt x="288" y="771"/>
                  <a:pt x="288" y="864"/>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717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4941888"/>
            <a:ext cx="10795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3070" y="1503258"/>
            <a:ext cx="3985258" cy="338554"/>
          </a:xfrm>
          <a:prstGeom prst="rect">
            <a:avLst/>
          </a:prstGeom>
        </p:spPr>
        <p:txBody>
          <a:bodyPr wrap="none">
            <a:spAutoFit/>
          </a:bodyPr>
          <a:lstStyle/>
          <a:p>
            <a:r>
              <a:rPr lang="en-US" altLang="zh-TW" sz="1600" b="1" dirty="0">
                <a:solidFill>
                  <a:srgbClr val="FF0000"/>
                </a:solidFill>
                <a:latin typeface="Arial" panose="020B0604020202020204" pitchFamily="34" charset="0"/>
              </a:rPr>
              <a:t>i.e., Gray = R*0.299 + G*0.587 + B*0.114</a:t>
            </a:r>
            <a:endParaRPr lang="zh-TW" altLang="en-US" sz="1600" b="1" dirty="0">
              <a:solidFill>
                <a:srgbClr val="FF0000"/>
              </a:solidFill>
            </a:endParaRPr>
          </a:p>
        </p:txBody>
      </p:sp>
      <p:sp>
        <p:nvSpPr>
          <p:cNvPr id="3" name="矩形 2"/>
          <p:cNvSpPr/>
          <p:nvPr/>
        </p:nvSpPr>
        <p:spPr>
          <a:xfrm>
            <a:off x="457200" y="1119094"/>
            <a:ext cx="4572000" cy="523220"/>
          </a:xfrm>
          <a:prstGeom prst="rect">
            <a:avLst/>
          </a:prstGeom>
        </p:spPr>
        <p:txBody>
          <a:bodyPr>
            <a:spAutoFit/>
          </a:bodyPr>
          <a:lstStyle/>
          <a:p>
            <a:r>
              <a:rPr lang="en-US" altLang="zh-TW" sz="1400" dirty="0">
                <a:solidFill>
                  <a:srgbClr val="222222"/>
                </a:solidFill>
                <a:latin typeface="Arial" panose="020B0604020202020204" pitchFamily="34" charset="0"/>
              </a:rPr>
              <a:t>An</a:t>
            </a:r>
            <a:r>
              <a:rPr lang="en-US" altLang="zh-TW" sz="1400" dirty="0">
                <a:solidFill>
                  <a:srgbClr val="3366FF"/>
                </a:solidFill>
                <a:latin typeface="Arial" panose="020B0604020202020204" pitchFamily="34" charset="0"/>
              </a:rPr>
              <a:t> </a:t>
            </a:r>
            <a:r>
              <a:rPr lang="en-US" altLang="zh-TW" sz="1400" b="1" dirty="0">
                <a:solidFill>
                  <a:srgbClr val="3366FF"/>
                </a:solidFill>
                <a:latin typeface="Arial" panose="020B0604020202020204" pitchFamily="34" charset="0"/>
              </a:rPr>
              <a:t>image gradient</a:t>
            </a:r>
            <a:r>
              <a:rPr lang="en-US" altLang="zh-TW" sz="1400" dirty="0">
                <a:solidFill>
                  <a:srgbClr val="3366FF"/>
                </a:solidFill>
                <a:latin typeface="Arial" panose="020B0604020202020204" pitchFamily="34" charset="0"/>
              </a:rPr>
              <a:t> </a:t>
            </a:r>
            <a:r>
              <a:rPr lang="en-US" altLang="zh-TW" sz="1400" dirty="0">
                <a:solidFill>
                  <a:srgbClr val="222222"/>
                </a:solidFill>
                <a:latin typeface="Arial" panose="020B0604020202020204" pitchFamily="34" charset="0"/>
              </a:rPr>
              <a:t>is a directional change in the </a:t>
            </a:r>
            <a:r>
              <a:rPr lang="en-US" altLang="zh-TW" sz="1400" b="1" dirty="0">
                <a:solidFill>
                  <a:srgbClr val="3366FF"/>
                </a:solidFill>
                <a:latin typeface="Arial" panose="020B0604020202020204" pitchFamily="34" charset="0"/>
              </a:rPr>
              <a:t>intensity</a:t>
            </a:r>
            <a:r>
              <a:rPr lang="en-US" altLang="zh-TW" sz="1400" dirty="0">
                <a:solidFill>
                  <a:srgbClr val="3366FF"/>
                </a:solidFill>
                <a:latin typeface="Arial" panose="020B0604020202020204" pitchFamily="34" charset="0"/>
              </a:rPr>
              <a:t> </a:t>
            </a:r>
            <a:r>
              <a:rPr lang="en-US" altLang="zh-TW" sz="1400" dirty="0">
                <a:solidFill>
                  <a:srgbClr val="222222"/>
                </a:solidFill>
                <a:latin typeface="Arial" panose="020B0604020202020204" pitchFamily="34" charset="0"/>
              </a:rPr>
              <a:t>or </a:t>
            </a:r>
            <a:r>
              <a:rPr lang="en-US" altLang="zh-TW" sz="1400" b="1" dirty="0">
                <a:solidFill>
                  <a:srgbClr val="3366FF"/>
                </a:solidFill>
                <a:latin typeface="Arial" panose="020B0604020202020204" pitchFamily="34" charset="0"/>
              </a:rPr>
              <a:t>color</a:t>
            </a:r>
            <a:r>
              <a:rPr lang="en-US" altLang="zh-TW" sz="1400" dirty="0">
                <a:solidFill>
                  <a:srgbClr val="222222"/>
                </a:solidFill>
                <a:latin typeface="Arial" panose="020B0604020202020204" pitchFamily="34" charset="0"/>
              </a:rPr>
              <a:t> in an image. </a:t>
            </a:r>
            <a:endParaRPr lang="zh-TW" altLang="en-US" sz="1400" dirty="0"/>
          </a:p>
        </p:txBody>
      </p:sp>
      <p:sp>
        <p:nvSpPr>
          <p:cNvPr id="4" name="矩形 3"/>
          <p:cNvSpPr/>
          <p:nvPr/>
        </p:nvSpPr>
        <p:spPr>
          <a:xfrm>
            <a:off x="107504" y="4264629"/>
            <a:ext cx="8856984" cy="646331"/>
          </a:xfrm>
          <a:prstGeom prst="rect">
            <a:avLst/>
          </a:prstGeom>
        </p:spPr>
        <p:txBody>
          <a:bodyPr wrap="square">
            <a:spAutoFit/>
          </a:bodyPr>
          <a:lstStyle/>
          <a:p>
            <a:pPr marL="742950" lvl="1" indent="-285750">
              <a:buFont typeface="Arial" pitchFamily="34" charset="0"/>
              <a:buChar char="•"/>
            </a:pPr>
            <a:r>
              <a:rPr lang="en-US" altLang="zh-TW" dirty="0"/>
              <a:t>A</a:t>
            </a:r>
            <a:r>
              <a:rPr lang="en-US" altLang="zh-TW" dirty="0">
                <a:solidFill>
                  <a:srgbClr val="FF0000"/>
                </a:solidFill>
              </a:rPr>
              <a:t> seam</a:t>
            </a:r>
            <a:r>
              <a:rPr lang="en-US" altLang="zh-TW" dirty="0"/>
              <a:t> is a </a:t>
            </a:r>
            <a:r>
              <a:rPr lang="en-US" altLang="zh-TW" dirty="0">
                <a:solidFill>
                  <a:srgbClr val="FF0000"/>
                </a:solidFill>
              </a:rPr>
              <a:t>connected path of low energy pixels crossing</a:t>
            </a:r>
            <a:r>
              <a:rPr lang="en-US" altLang="zh-TW" dirty="0"/>
              <a:t> the image from top to bottom, or from left to right</a:t>
            </a:r>
            <a:endParaRPr lang="zh-TW" altLang="en-US" dirty="0"/>
          </a:p>
        </p:txBody>
      </p:sp>
      <p:grpSp>
        <p:nvGrpSpPr>
          <p:cNvPr id="13" name="群組 12">
            <a:extLst>
              <a:ext uri="{FF2B5EF4-FFF2-40B4-BE49-F238E27FC236}">
                <a16:creationId xmlns:a16="http://schemas.microsoft.com/office/drawing/2014/main" id="{B5C83290-0100-41D3-998A-ED157F0E6105}"/>
              </a:ext>
            </a:extLst>
          </p:cNvPr>
          <p:cNvGrpSpPr/>
          <p:nvPr/>
        </p:nvGrpSpPr>
        <p:grpSpPr>
          <a:xfrm>
            <a:off x="7183115" y="2130820"/>
            <a:ext cx="1584647" cy="1604292"/>
            <a:chOff x="7235825" y="2040732"/>
            <a:chExt cx="1584647" cy="1604292"/>
          </a:xfrm>
        </p:grpSpPr>
        <p:cxnSp>
          <p:nvCxnSpPr>
            <p:cNvPr id="6" name="直線接點 5">
              <a:extLst>
                <a:ext uri="{FF2B5EF4-FFF2-40B4-BE49-F238E27FC236}">
                  <a16:creationId xmlns:a16="http://schemas.microsoft.com/office/drawing/2014/main" id="{555F3F83-CB77-4A38-B347-991FAA66F5E2}"/>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直線接點 7">
              <a:extLst>
                <a:ext uri="{FF2B5EF4-FFF2-40B4-BE49-F238E27FC236}">
                  <a16:creationId xmlns:a16="http://schemas.microsoft.com/office/drawing/2014/main" id="{751A1744-9CF7-47B7-98B2-AE21D9F9A25E}"/>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FB264120-68E5-4D33-9D1B-C9587CCC8187}"/>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11" name="橢圓 10">
              <a:extLst>
                <a:ext uri="{FF2B5EF4-FFF2-40B4-BE49-F238E27FC236}">
                  <a16:creationId xmlns:a16="http://schemas.microsoft.com/office/drawing/2014/main" id="{95F07508-054C-4B80-B04E-5D1D4075D6D5}"/>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a:extLst>
              <a:ext uri="{FF2B5EF4-FFF2-40B4-BE49-F238E27FC236}">
                <a16:creationId xmlns:a16="http://schemas.microsoft.com/office/drawing/2014/main" id="{F875759B-7267-41A2-BE68-80F8CC5267D7}"/>
              </a:ext>
            </a:extLst>
          </p:cNvPr>
          <p:cNvGrpSpPr/>
          <p:nvPr/>
        </p:nvGrpSpPr>
        <p:grpSpPr>
          <a:xfrm>
            <a:off x="7455276" y="4760106"/>
            <a:ext cx="1584647" cy="1604292"/>
            <a:chOff x="7235825" y="2040732"/>
            <a:chExt cx="1584647" cy="1604292"/>
          </a:xfrm>
        </p:grpSpPr>
        <p:cxnSp>
          <p:nvCxnSpPr>
            <p:cNvPr id="25" name="直線接點 24">
              <a:extLst>
                <a:ext uri="{FF2B5EF4-FFF2-40B4-BE49-F238E27FC236}">
                  <a16:creationId xmlns:a16="http://schemas.microsoft.com/office/drawing/2014/main" id="{AA88EFD4-7A59-4F97-9A0B-4E04946C48A7}"/>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26" name="直線接點 25">
              <a:extLst>
                <a:ext uri="{FF2B5EF4-FFF2-40B4-BE49-F238E27FC236}">
                  <a16:creationId xmlns:a16="http://schemas.microsoft.com/office/drawing/2014/main" id="{5F2B4CDD-3E0B-461A-AA07-2BF8096D21C7}"/>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89F27605-25FD-4125-AEB3-3C30CCF6752F}"/>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28" name="橢圓 27">
              <a:extLst>
                <a:ext uri="{FF2B5EF4-FFF2-40B4-BE49-F238E27FC236}">
                  <a16:creationId xmlns:a16="http://schemas.microsoft.com/office/drawing/2014/main" id="{F3EA5ADD-0C6E-4FEE-AC52-28A33D2C15EF}"/>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7" name="直線單箭頭接點 16">
            <a:extLst>
              <a:ext uri="{FF2B5EF4-FFF2-40B4-BE49-F238E27FC236}">
                <a16:creationId xmlns:a16="http://schemas.microsoft.com/office/drawing/2014/main" id="{38E865D4-D6A7-4F63-8DF9-4A4BCF30EB30}"/>
              </a:ext>
            </a:extLst>
          </p:cNvPr>
          <p:cNvCxnSpPr>
            <a:stCxn id="28" idx="6"/>
          </p:cNvCxnSpPr>
          <p:nvPr/>
        </p:nvCxnSpPr>
        <p:spPr>
          <a:xfrm flipH="1">
            <a:off x="7740352" y="5562252"/>
            <a:ext cx="557492" cy="67506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9" name="直線單箭頭接點 18">
            <a:extLst>
              <a:ext uri="{FF2B5EF4-FFF2-40B4-BE49-F238E27FC236}">
                <a16:creationId xmlns:a16="http://schemas.microsoft.com/office/drawing/2014/main" id="{B506B5D2-749E-4665-9744-B32FFAC63188}"/>
              </a:ext>
            </a:extLst>
          </p:cNvPr>
          <p:cNvCxnSpPr>
            <a:stCxn id="28" idx="2"/>
          </p:cNvCxnSpPr>
          <p:nvPr/>
        </p:nvCxnSpPr>
        <p:spPr>
          <a:xfrm>
            <a:off x="8197351" y="5562252"/>
            <a:ext cx="623121" cy="675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FC45CE77-8767-42C1-8EAE-F64BE1E7AF9A}"/>
              </a:ext>
            </a:extLst>
          </p:cNvPr>
          <p:cNvCxnSpPr>
            <a:cxnSpLocks/>
            <a:stCxn id="28" idx="3"/>
          </p:cNvCxnSpPr>
          <p:nvPr/>
        </p:nvCxnSpPr>
        <p:spPr>
          <a:xfrm>
            <a:off x="8212068" y="5613169"/>
            <a:ext cx="35529" cy="62414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5" name="矩形 4">
            <a:extLst>
              <a:ext uri="{FF2B5EF4-FFF2-40B4-BE49-F238E27FC236}">
                <a16:creationId xmlns:a16="http://schemas.microsoft.com/office/drawing/2014/main" id="{105A8187-A79B-4FDE-9A45-EB2755F55085}"/>
              </a:ext>
            </a:extLst>
          </p:cNvPr>
          <p:cNvSpPr/>
          <p:nvPr/>
        </p:nvSpPr>
        <p:spPr>
          <a:xfrm>
            <a:off x="0" y="2625082"/>
            <a:ext cx="2704808" cy="830997"/>
          </a:xfrm>
          <a:prstGeom prst="rect">
            <a:avLst/>
          </a:prstGeom>
        </p:spPr>
        <p:txBody>
          <a:bodyPr wrap="square">
            <a:spAutoFit/>
          </a:bodyPr>
          <a:lstStyle/>
          <a:p>
            <a:r>
              <a:rPr lang="en-US" altLang="zh-TW" sz="1600" b="1" dirty="0">
                <a:solidFill>
                  <a:srgbClr val="D93025"/>
                </a:solidFill>
                <a:latin typeface="Arial" panose="020B0604020202020204" pitchFamily="34" charset="0"/>
              </a:rPr>
              <a:t>Image gradients</a:t>
            </a:r>
            <a:r>
              <a:rPr lang="en-US" altLang="zh-TW" sz="1600" b="1" dirty="0">
                <a:solidFill>
                  <a:srgbClr val="4D5156"/>
                </a:solidFill>
                <a:latin typeface="Arial" panose="020B0604020202020204" pitchFamily="34" charset="0"/>
              </a:rPr>
              <a:t> are very strong cue</a:t>
            </a:r>
            <a:r>
              <a:rPr lang="zh-TW" altLang="en-US" sz="1600" b="1" dirty="0">
                <a:solidFill>
                  <a:srgbClr val="4D5156"/>
                </a:solidFill>
                <a:latin typeface="Arial" panose="020B0604020202020204" pitchFamily="34" charset="0"/>
              </a:rPr>
              <a:t> </a:t>
            </a:r>
            <a:r>
              <a:rPr lang="en-US" altLang="zh-TW" sz="1600" b="1" dirty="0">
                <a:solidFill>
                  <a:srgbClr val="4D5156"/>
                </a:solidFill>
                <a:latin typeface="Arial" panose="020B0604020202020204" pitchFamily="34" charset="0"/>
              </a:rPr>
              <a:t>for </a:t>
            </a:r>
            <a:r>
              <a:rPr lang="en-US" altLang="zh-TW" sz="1600" b="1" dirty="0">
                <a:solidFill>
                  <a:srgbClr val="D93025"/>
                </a:solidFill>
                <a:latin typeface="Arial" panose="020B0604020202020204" pitchFamily="34" charset="0"/>
              </a:rPr>
              <a:t>detecting</a:t>
            </a:r>
            <a:r>
              <a:rPr lang="zh-TW" altLang="en-US" sz="1600" b="1" dirty="0">
                <a:solidFill>
                  <a:srgbClr val="D93025"/>
                </a:solidFill>
                <a:latin typeface="Arial" panose="020B0604020202020204" pitchFamily="34" charset="0"/>
              </a:rPr>
              <a:t> </a:t>
            </a:r>
            <a:r>
              <a:rPr lang="en-US" altLang="zh-TW" sz="1600" b="1" dirty="0">
                <a:solidFill>
                  <a:srgbClr val="D93025"/>
                </a:solidFill>
                <a:latin typeface="Arial" panose="020B0604020202020204" pitchFamily="34" charset="0"/>
              </a:rPr>
              <a:t>edges</a:t>
            </a:r>
            <a:r>
              <a:rPr lang="en-US" altLang="zh-TW" sz="1600" b="1" dirty="0">
                <a:solidFill>
                  <a:srgbClr val="4D5156"/>
                </a:solidFill>
                <a:latin typeface="Arial" panose="020B0604020202020204" pitchFamily="34" charset="0"/>
              </a:rPr>
              <a:t> within </a:t>
            </a:r>
            <a:r>
              <a:rPr lang="en-US" altLang="zh-TW" sz="1600" b="1" dirty="0">
                <a:latin typeface="Arial" panose="020B0604020202020204" pitchFamily="34" charset="0"/>
              </a:rPr>
              <a:t>image</a:t>
            </a:r>
            <a:endParaRPr lang="zh-TW" altLang="en-US" sz="1600" b="1" dirty="0"/>
          </a:p>
        </p:txBody>
      </p:sp>
    </p:spTree>
    <p:extLst>
      <p:ext uri="{BB962C8B-B14F-4D97-AF65-F5344CB8AC3E}">
        <p14:creationId xmlns:p14="http://schemas.microsoft.com/office/powerpoint/2010/main" val="37911613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原創">
  <a:themeElements>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原創">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原創">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18672</TotalTime>
  <Words>2194</Words>
  <Application>Microsoft Office PowerPoint</Application>
  <PresentationFormat>如螢幕大小 (4:3)</PresentationFormat>
  <Paragraphs>413</Paragraphs>
  <Slides>53</Slides>
  <Notes>20</Notes>
  <HiddenSlides>1</HiddenSlides>
  <MMClips>2</MMClips>
  <ScaleCrop>false</ScaleCrop>
  <HeadingPairs>
    <vt:vector size="8" baseType="variant">
      <vt:variant>
        <vt:lpstr>使用字型</vt:lpstr>
      </vt:variant>
      <vt:variant>
        <vt:i4>17</vt:i4>
      </vt:variant>
      <vt:variant>
        <vt:lpstr>佈景主題</vt:lpstr>
      </vt:variant>
      <vt:variant>
        <vt:i4>1</vt:i4>
      </vt:variant>
      <vt:variant>
        <vt:lpstr>內嵌 OLE 伺服程式</vt:lpstr>
      </vt:variant>
      <vt:variant>
        <vt:i4>1</vt:i4>
      </vt:variant>
      <vt:variant>
        <vt:lpstr>投影片標題</vt:lpstr>
      </vt:variant>
      <vt:variant>
        <vt:i4>53</vt:i4>
      </vt:variant>
    </vt:vector>
  </HeadingPairs>
  <TitlesOfParts>
    <vt:vector size="72" baseType="lpstr">
      <vt:lpstr>A</vt:lpstr>
      <vt:lpstr>MS Gothic</vt:lpstr>
      <vt:lpstr>MS PGothic</vt:lpstr>
      <vt:lpstr>MS PGothic</vt:lpstr>
      <vt:lpstr>新細明體</vt:lpstr>
      <vt:lpstr>標楷體</vt:lpstr>
      <vt:lpstr>Arial</vt:lpstr>
      <vt:lpstr>Bookman Old Style</vt:lpstr>
      <vt:lpstr>Calibri</vt:lpstr>
      <vt:lpstr>Comic Sans MS</vt:lpstr>
      <vt:lpstr>Gill Sans MT</vt:lpstr>
      <vt:lpstr>Symbol</vt:lpstr>
      <vt:lpstr>Times New Roman</vt:lpstr>
      <vt:lpstr>Trebuchet MS</vt:lpstr>
      <vt:lpstr>Tw Cen MT</vt:lpstr>
      <vt:lpstr>Wingdings</vt:lpstr>
      <vt:lpstr>Wingdings 3</vt:lpstr>
      <vt:lpstr>原創</vt:lpstr>
      <vt:lpstr>Image</vt:lpstr>
      <vt:lpstr>  Computer Graphics Meets CVGIP</vt:lpstr>
      <vt:lpstr>Image/Video Retargeting</vt:lpstr>
      <vt:lpstr>PowerPoint 簡報</vt:lpstr>
      <vt:lpstr>Resizing – Standard Solutions</vt:lpstr>
      <vt:lpstr>Resizing – Standard Solutions</vt:lpstr>
      <vt:lpstr>Resizing – Standard Solutions</vt:lpstr>
      <vt:lpstr>Resizing – Standard Solutions</vt:lpstr>
      <vt:lpstr>Resizing – Content-Aware Solutions</vt:lpstr>
      <vt:lpstr>Seam carving: nonlinear cropping [Avidan and Shamir 2007; Rubinstein et al. 2008]</vt:lpstr>
      <vt:lpstr>PowerPoint 簡報</vt:lpstr>
      <vt:lpstr>Image reduction &amp; Image enlarging</vt:lpstr>
      <vt:lpstr>Seam Carving</vt:lpstr>
      <vt:lpstr>Image reduction</vt:lpstr>
      <vt:lpstr>Image reduction (conti.)</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Aspect Ratio Change(1/2)</vt:lpstr>
      <vt:lpstr>Aspect Ratio Change(2/2)</vt:lpstr>
      <vt:lpstr>Object Removal</vt:lpstr>
      <vt:lpstr>Limitations</vt:lpstr>
      <vt:lpstr>Limitations</vt:lpstr>
      <vt:lpstr>影片Demo</vt:lpstr>
      <vt:lpstr>Reference</vt:lpstr>
      <vt:lpstr>OPTIMIZED SCALE-AND-STRETCH FOR IMAGE RESIZING</vt:lpstr>
      <vt:lpstr>Importance map</vt:lpstr>
      <vt:lpstr>The warping mechanism</vt:lpstr>
      <vt:lpstr>The warping mechanism</vt:lpstr>
      <vt:lpstr>Results</vt:lpstr>
      <vt:lpstr>PowerPoint 簡報</vt:lpstr>
      <vt:lpstr>PowerPoint 簡報</vt:lpstr>
      <vt:lpstr>PowerPoint 簡報</vt:lpstr>
    </vt:vector>
  </TitlesOfParts>
  <Company>cgu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 Carving for Content-Aware Image Resizing ACM Transactions on Graphics, Volume 26, Number 3,   SIGGRAPH 2007</dc:title>
  <dc:creator>kitaro</dc:creator>
  <cp:lastModifiedBy>Tony</cp:lastModifiedBy>
  <cp:revision>259</cp:revision>
  <dcterms:created xsi:type="dcterms:W3CDTF">2008-04-22T03:02:15Z</dcterms:created>
  <dcterms:modified xsi:type="dcterms:W3CDTF">2024-09-29T02:33:41Z</dcterms:modified>
</cp:coreProperties>
</file>