
<file path=[Content_Types].xml><?xml version="1.0" encoding="utf-8"?>
<Types xmlns="http://schemas.openxmlformats.org/package/2006/content-types">
  <Default Extension="jpe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61" r:id="rId4"/>
    <p:sldId id="258" r:id="rId5"/>
    <p:sldId id="259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696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3.0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215 1 24575,'-1'21'0,"-2"0"0,-1-1 0,0 1 0,-2 0 0,-13 34 0,-12 43 0,18-37 0,-37 107 0,45-157 26,-2 0 1,1 0-1,-1 0 0,-15 16 0,-14 23-1522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3.6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5.3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31 173 24575,'2'-5'0,"0"0"0,0 0 0,1 1 0,-1-1 0,1 1 0,0-1 0,1 1 0,-1 0 0,1 0 0,0 0 0,0 1 0,5-4 0,2-4 0,0 0 0,1-2 0,0 1 0,1 0 0,1 0 0,29-18 0,-40 28 0,0 0 0,-1 1 0,1 0 0,0-1 0,0 1 0,0 0 0,0 0 0,0 1 0,1-1 0,-1 1 0,0 0 0,0-1 0,0 1 0,1 1 0,-1-1 0,0 0 0,0 1 0,0-1 0,0 1 0,0 0 0,0 0 0,0 1 0,0-1 0,0 0 0,0 1 0,-1 0 0,1-1 0,0 1 0,-1 0 0,0 1 0,1-1 0,-1 0 0,0 1 0,3 4 0,-2-2 0,1 1 0,-1 0 0,-1 0 0,1 0 0,-1 0 0,0 0 0,0 0 0,-1 0 0,0 1 0,0-1 0,0 1 0,-1-1 0,0 1 0,0-1 0,-1 1 0,-2 10 0,-3 10 0,-1-1 0,-17 43 0,11-34 0,10-26 0,0-1 0,0 1 0,-1-1 0,0 0 0,0 0 0,-1 0 0,0-1 0,0 0 0,-1 0 0,0 0 0,-1 0 0,1-1 0,-1 0 0,0-1 0,-1 1 0,1-1 0,-1-1 0,0 0 0,0 0 0,0 0 0,-1-1 0,1 0 0,-12 2 0,7-2 0,-3 0 0,-1 1 0,0 1 0,-19 8 0,36-13 0,0 0 0,-1 0 0,1 0 0,0 0 0,0 0 0,-1 0 0,1 0 0,0 0 0,-1 0 0,1 1 0,0-1 0,-1 0 0,1 0 0,0 0 0,0 0 0,-1 0 0,1 1 0,0-1 0,0 0 0,-1 0 0,1 0 0,0 1 0,0-1 0,0 0 0,0 0 0,-1 1 0,1-1 0,0 0 0,0 0 0,0 1 0,0-1 0,0 0 0,0 1 0,0-1 0,-1 0 0,1 1 0,0-1 0,0 0 0,0 0 0,0 1 0,0-1 0,1 0 0,-1 1 0,0-1 0,0 0 0,0 1 0,0-1 0,0 0 0,0 0 0,0 1 0,1-1 0,-1 1 0,22 6 0,29-2 0,-14-5 0,-6 0 0,0 1 0,0 2 0,38 7 0,52 21-1365,-102-27-5461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5.7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7.8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0 130 24575,'0'-4'0,"1"-1"0,-1 1 0,1 0 0,0 0 0,0 0 0,0 0 0,0 0 0,1 0 0,-1 1 0,1-1 0,0 0 0,0 1 0,1-1 0,-1 1 0,6-6 0,-2 3 0,0 1 0,1 0 0,-1 0 0,1 1 0,0-1 0,0 2 0,15-7 0,-10 6 0,-1 0 0,1 1 0,1 0 0,-1 1 0,0 0 0,1 1 0,-1 0 0,0 1 0,1 1 0,21 3 0,-28-2 0,0 0 0,0 1 0,0-1 0,-1 1 0,1 1 0,-1-1 0,0 1 0,0 0 0,0 0 0,0 0 0,-1 1 0,0 0 0,0 0 0,6 9 0,-8-11 0,0 0 0,0 0 0,-1-1 0,1 1 0,-1 0 0,0 0 0,0 0 0,0 1 0,0-1 0,-1 0 0,1 0 0,-1 0 0,0 1 0,0-1 0,0 0 0,0 0 0,0 1 0,-1-1 0,1 0 0,-1 0 0,0 0 0,0 0 0,0 0 0,-1 0 0,1 0 0,-1 0 0,0 0 0,1-1 0,-5 6 0,-26 21 0,-2-1 0,-67 44 0,171-78 0,-62 6 0,1-1 0,-1 2 0,0-1 0,0 1 0,0 1 0,0-1 0,0 1 0,0 1 0,0-1 0,12 7 0,-8 2 0,0 0 0,-1 1 0,0 0 0,-1 1 0,16 26 0,8 10 0,-26-38 0,0 0 0,0 0 0,-2 1 0,1-1 0,-2 2 0,1-1 0,4 20 0,-9-29 0,0 1 0,0-1 0,0 0 0,-1 1 0,0-1 0,1 0 0,-1 1 0,0-1 0,-1 1 0,1-1 0,-1 0 0,1 1 0,-1-1 0,0 0 0,0 0 0,-1 1 0,1-1 0,-1 0 0,1 0 0,-1 0 0,0-1 0,0 1 0,0 0 0,0-1 0,-1 1 0,1-1 0,-1 0 0,0 0 0,1 0 0,-1 0 0,0 0 0,0-1 0,-6 3 0,0 0 0,1-1 0,-1 0 0,0-1 0,0 0 0,0-1 0,0 1 0,0-2 0,-1 1 0,1-1 0,0-1 0,0 0 0,-10-2 0,5-1 0,1 0 0,-1-1 0,1 0 0,0-1 0,1-1 0,0 0 0,-14-10 0,-89-43-1365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8.3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94D80-7583-4D1C-BCFF-EE11D583E5BC}" type="datetimeFigureOut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420ED-AFA9-47EA-962A-C89AA513B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150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  <a:effectLst/>
        </p:spPr>
        <p:txBody>
          <a:bodyPr anchor="b">
            <a:norm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  <a:effectLst/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7225-9FB8-46B0-8C54-67EF66AAB553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8455" y="0"/>
            <a:ext cx="753545" cy="365125"/>
          </a:xfrm>
        </p:spPr>
        <p:txBody>
          <a:bodyPr/>
          <a:lstStyle>
            <a:lvl1pPr>
              <a:defRPr sz="1200" b="1" u="sng"/>
            </a:lvl1pPr>
          </a:lstStyle>
          <a:p>
            <a:fld id="{FA8D6EBD-5344-4A03-9BF1-BAAE2198A44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755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6ABD-1CF8-4919-A140-5F46304EFD3F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70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11E5-7146-41A9-BD93-A1A7946FFF8F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931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2215B-2293-44A3-8325-E2173B79CB0F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7476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A5608-A905-472A-9531-CDF4911FF866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3704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BF7B-C456-47D1-8C17-542A6D569EC8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3129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CF4A-8675-43BF-B5FA-776C321C1C86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318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E585-2553-497F-B3B8-D5641E67E318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5616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8373-2B5F-4694-9508-FBA5F787CE55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579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  <a:lvl2pPr>
              <a:defRPr>
                <a:effectLst/>
              </a:defRPr>
            </a:lvl2pPr>
            <a:lvl3pPr>
              <a:defRPr>
                <a:effectLst/>
              </a:defRPr>
            </a:lvl3pPr>
            <a:lvl4pPr>
              <a:defRPr>
                <a:effectLst/>
              </a:defRPr>
            </a:lvl4pPr>
            <a:lvl5pPr>
              <a:defRPr>
                <a:effectLst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67BF-C5BF-406C-919A-5CB49DD3B46C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8455" y="0"/>
            <a:ext cx="753545" cy="365125"/>
          </a:xfrm>
        </p:spPr>
        <p:txBody>
          <a:bodyPr/>
          <a:lstStyle>
            <a:lvl1pPr>
              <a:defRPr sz="1200" b="1" u="sng"/>
            </a:lvl1pPr>
          </a:lstStyle>
          <a:p>
            <a:fld id="{FA8D6EBD-5344-4A03-9BF1-BAAE2198A44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00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  <a:effectLst/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  <a:effectLst/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DB1D-632A-4AF7-80A5-CEB3B803EE98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5017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>
            <a:lvl1pPr>
              <a:defRPr>
                <a:effectLst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47B2-0862-4C79-ACF8-F78A50F098C2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363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BC55-B845-46BA-971C-6FA35BCC0FD6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086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3A03-68A1-4AE5-BD5C-6050AA73CC5D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8305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59C2-6A40-4D97-B01A-61720C5CB7D6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2019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3308-A70E-4BE3-BFF9-14ABC1D1FB0A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0550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E666-EF14-42F9-A571-ED6640404534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692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358C3D1-B3A8-4A00-995F-C1BFAFB95561}" type="datetime1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8455" y="0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u="sng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A8D6EBD-5344-4A03-9BF1-BAAE2198A44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55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customXml" Target="../ink/ink4.xml"/><Relationship Id="rId2" Type="http://schemas.microsoft.com/office/2007/relationships/media" Target="../media/media1.mkv"/><Relationship Id="rId1" Type="http://schemas.openxmlformats.org/officeDocument/2006/relationships/video" Target="NULL" TargetMode="External"/><Relationship Id="rId6" Type="http://schemas.openxmlformats.org/officeDocument/2006/relationships/customXml" Target="../ink/ink1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customXml" Target="../ink/ink6.xml"/><Relationship Id="rId10" Type="http://schemas.openxmlformats.org/officeDocument/2006/relationships/customXml" Target="../ink/ink3.xml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21DC19-2D30-20FB-C5E9-31415C3C7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HW 3 – Scene Graph Animation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EFFDA59-A299-A9B9-8FF8-F5D3A7BD1D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EA9DD32-859E-5F6C-1478-7A3BB7F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9153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FE80C8-A630-204B-C882-DA8E7B036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8" y="0"/>
            <a:ext cx="5438807" cy="970450"/>
          </a:xfrm>
        </p:spPr>
        <p:txBody>
          <a:bodyPr/>
          <a:lstStyle/>
          <a:p>
            <a:r>
              <a:rPr lang="en-US" altLang="zh-TW" dirty="0"/>
              <a:t>Objectives(Basics)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1AA80C-2493-4A25-FB03-5D964C15A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0450"/>
            <a:ext cx="5714512" cy="4058751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Implement 3D animation using </a:t>
            </a:r>
            <a:r>
              <a:rPr lang="en-US" altLang="zh-TW" sz="2400" b="1" u="sng" dirty="0">
                <a:solidFill>
                  <a:srgbClr val="FF0000"/>
                </a:solidFill>
              </a:rPr>
              <a:t>scene graph</a:t>
            </a:r>
            <a:r>
              <a:rPr lang="en-US" altLang="zh-TW" sz="2400" dirty="0">
                <a:solidFill>
                  <a:srgbClr val="FF0000"/>
                </a:solidFill>
              </a:rPr>
              <a:t> </a:t>
            </a:r>
            <a:r>
              <a:rPr lang="en-US" altLang="zh-TW" sz="2400" dirty="0"/>
              <a:t>architecture and multiple basic components.</a:t>
            </a:r>
          </a:p>
          <a:p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2A6F19-0944-3B64-5DAF-2476EABEB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pic>
        <p:nvPicPr>
          <p:cNvPr id="5" name="Google Shape;192;p2">
            <a:extLst>
              <a:ext uri="{FF2B5EF4-FFF2-40B4-BE49-F238E27FC236}">
                <a16:creationId xmlns:a16="http://schemas.microsoft.com/office/drawing/2014/main" id="{2FD1C780-5CE9-90D2-B753-3713B7BA904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799248"/>
            <a:ext cx="5694243" cy="405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2023-05-16 16-18-03">
            <a:hlinkClick r:id="" action="ppaction://media"/>
            <a:extLst>
              <a:ext uri="{FF2B5EF4-FFF2-40B4-BE49-F238E27FC236}">
                <a16:creationId xmlns:a16="http://schemas.microsoft.com/office/drawing/2014/main" id="{A23AB18F-0FBE-D5E0-D9F1-48F3849550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869"/>
                </p14:media>
              </p:ext>
            </p:extLst>
          </p:nvPr>
        </p:nvPicPr>
        <p:blipFill rotWithShape="1">
          <a:blip r:embed="rId5"/>
          <a:srcRect l="36726" t="3159" r="11359" b="3683"/>
          <a:stretch>
            <a:fillRect/>
          </a:stretch>
        </p:blipFill>
        <p:spPr>
          <a:xfrm>
            <a:off x="5725160" y="365125"/>
            <a:ext cx="6456192" cy="6492875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24E95525-5CA2-8068-5308-8F53EADA2A7B}"/>
              </a:ext>
            </a:extLst>
          </p:cNvPr>
          <p:cNvGrpSpPr/>
          <p:nvPr/>
        </p:nvGrpSpPr>
        <p:grpSpPr>
          <a:xfrm>
            <a:off x="4143505" y="4701069"/>
            <a:ext cx="114840" cy="240480"/>
            <a:chOff x="4143505" y="4701069"/>
            <a:chExt cx="114840" cy="24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筆跡 8">
                  <a:extLst>
                    <a:ext uri="{FF2B5EF4-FFF2-40B4-BE49-F238E27FC236}">
                      <a16:creationId xmlns:a16="http://schemas.microsoft.com/office/drawing/2014/main" id="{FB71C28E-2A1B-16BB-30C5-1686FD01D628}"/>
                    </a:ext>
                  </a:extLst>
                </p14:cNvPr>
                <p14:cNvContentPartPr/>
                <p14:nvPr/>
              </p14:nvContentPartPr>
              <p14:xfrm>
                <a:off x="4143505" y="4701069"/>
                <a:ext cx="77760" cy="218880"/>
              </p14:xfrm>
            </p:contentPart>
          </mc:Choice>
          <mc:Fallback xmlns="">
            <p:pic>
              <p:nvPicPr>
                <p:cNvPr id="9" name="筆跡 8">
                  <a:extLst>
                    <a:ext uri="{FF2B5EF4-FFF2-40B4-BE49-F238E27FC236}">
                      <a16:creationId xmlns:a16="http://schemas.microsoft.com/office/drawing/2014/main" id="{FB71C28E-2A1B-16BB-30C5-1686FD01D62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25865" y="4683429"/>
                  <a:ext cx="1134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筆跡 9">
                  <a:extLst>
                    <a:ext uri="{FF2B5EF4-FFF2-40B4-BE49-F238E27FC236}">
                      <a16:creationId xmlns:a16="http://schemas.microsoft.com/office/drawing/2014/main" id="{CAC0A84A-CB87-33E6-24F5-1226EE4BDB50}"/>
                    </a:ext>
                  </a:extLst>
                </p14:cNvPr>
                <p14:cNvContentPartPr/>
                <p14:nvPr/>
              </p14:nvContentPartPr>
              <p14:xfrm>
                <a:off x="4257985" y="4941189"/>
                <a:ext cx="360" cy="360"/>
              </p14:xfrm>
            </p:contentPart>
          </mc:Choice>
          <mc:Fallback xmlns="">
            <p:pic>
              <p:nvPicPr>
                <p:cNvPr id="10" name="筆跡 9">
                  <a:extLst>
                    <a:ext uri="{FF2B5EF4-FFF2-40B4-BE49-F238E27FC236}">
                      <a16:creationId xmlns:a16="http://schemas.microsoft.com/office/drawing/2014/main" id="{CAC0A84A-CB87-33E6-24F5-1226EE4BDB5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39985" y="492354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筆跡 10">
                <a:extLst>
                  <a:ext uri="{FF2B5EF4-FFF2-40B4-BE49-F238E27FC236}">
                    <a16:creationId xmlns:a16="http://schemas.microsoft.com/office/drawing/2014/main" id="{54278A15-C719-FB36-7F33-4594CA61DD25}"/>
                  </a:ext>
                </a:extLst>
              </p14:cNvPr>
              <p14:cNvContentPartPr/>
              <p14:nvPr/>
            </p14:nvContentPartPr>
            <p14:xfrm>
              <a:off x="4089865" y="5276349"/>
              <a:ext cx="149400" cy="200520"/>
            </p14:xfrm>
          </p:contentPart>
        </mc:Choice>
        <mc:Fallback xmlns="">
          <p:pic>
            <p:nvPicPr>
              <p:cNvPr id="11" name="筆跡 10">
                <a:extLst>
                  <a:ext uri="{FF2B5EF4-FFF2-40B4-BE49-F238E27FC236}">
                    <a16:creationId xmlns:a16="http://schemas.microsoft.com/office/drawing/2014/main" id="{54278A15-C719-FB36-7F33-4594CA61DD2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71865" y="5258349"/>
                <a:ext cx="1850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筆跡 11">
                <a:extLst>
                  <a:ext uri="{FF2B5EF4-FFF2-40B4-BE49-F238E27FC236}">
                    <a16:creationId xmlns:a16="http://schemas.microsoft.com/office/drawing/2014/main" id="{99FDD6C5-D997-B7EC-6C84-39E2CAE6E2EA}"/>
                  </a:ext>
                </a:extLst>
              </p14:cNvPr>
              <p14:cNvContentPartPr/>
              <p14:nvPr/>
            </p14:nvContentPartPr>
            <p14:xfrm>
              <a:off x="4368505" y="5458509"/>
              <a:ext cx="360" cy="360"/>
            </p14:xfrm>
          </p:contentPart>
        </mc:Choice>
        <mc:Fallback xmlns="">
          <p:pic>
            <p:nvPicPr>
              <p:cNvPr id="12" name="筆跡 11">
                <a:extLst>
                  <a:ext uri="{FF2B5EF4-FFF2-40B4-BE49-F238E27FC236}">
                    <a16:creationId xmlns:a16="http://schemas.microsoft.com/office/drawing/2014/main" id="{99FDD6C5-D997-B7EC-6C84-39E2CAE6E2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50865" y="5440869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群組 15">
            <a:extLst>
              <a:ext uri="{FF2B5EF4-FFF2-40B4-BE49-F238E27FC236}">
                <a16:creationId xmlns:a16="http://schemas.microsoft.com/office/drawing/2014/main" id="{E1E882A6-E216-1871-25E3-4C718C283C8D}"/>
              </a:ext>
            </a:extLst>
          </p:cNvPr>
          <p:cNvGrpSpPr/>
          <p:nvPr/>
        </p:nvGrpSpPr>
        <p:grpSpPr>
          <a:xfrm>
            <a:off x="4073305" y="5781429"/>
            <a:ext cx="286560" cy="250200"/>
            <a:chOff x="4073305" y="5781429"/>
            <a:chExt cx="286560" cy="25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筆跡 13">
                  <a:extLst>
                    <a:ext uri="{FF2B5EF4-FFF2-40B4-BE49-F238E27FC236}">
                      <a16:creationId xmlns:a16="http://schemas.microsoft.com/office/drawing/2014/main" id="{9F55AC09-BBCF-06FF-34DD-BBAADFF136C1}"/>
                    </a:ext>
                  </a:extLst>
                </p14:cNvPr>
                <p14:cNvContentPartPr/>
                <p14:nvPr/>
              </p14:nvContentPartPr>
              <p14:xfrm>
                <a:off x="4073305" y="5781429"/>
                <a:ext cx="184680" cy="246600"/>
              </p14:xfrm>
            </p:contentPart>
          </mc:Choice>
          <mc:Fallback xmlns="">
            <p:pic>
              <p:nvPicPr>
                <p:cNvPr id="14" name="筆跡 13">
                  <a:extLst>
                    <a:ext uri="{FF2B5EF4-FFF2-40B4-BE49-F238E27FC236}">
                      <a16:creationId xmlns:a16="http://schemas.microsoft.com/office/drawing/2014/main" id="{9F55AC09-BBCF-06FF-34DD-BBAADFF136C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055305" y="5763429"/>
                  <a:ext cx="22032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筆跡 14">
                  <a:extLst>
                    <a:ext uri="{FF2B5EF4-FFF2-40B4-BE49-F238E27FC236}">
                      <a16:creationId xmlns:a16="http://schemas.microsoft.com/office/drawing/2014/main" id="{66CD8B7D-8143-2044-1E77-79B536C6B00C}"/>
                    </a:ext>
                  </a:extLst>
                </p14:cNvPr>
                <p14:cNvContentPartPr/>
                <p14:nvPr/>
              </p14:nvContentPartPr>
              <p14:xfrm>
                <a:off x="4359505" y="6031269"/>
                <a:ext cx="360" cy="360"/>
              </p14:xfrm>
            </p:contentPart>
          </mc:Choice>
          <mc:Fallback xmlns="">
            <p:pic>
              <p:nvPicPr>
                <p:cNvPr id="15" name="筆跡 14">
                  <a:extLst>
                    <a:ext uri="{FF2B5EF4-FFF2-40B4-BE49-F238E27FC236}">
                      <a16:creationId xmlns:a16="http://schemas.microsoft.com/office/drawing/2014/main" id="{66CD8B7D-8143-2044-1E77-79B536C6B00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41505" y="601326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2744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827D9-88EE-D143-D22A-C3EAA36AB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55435A-4C84-205B-9598-4262D1EC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8" y="0"/>
            <a:ext cx="12181352" cy="970450"/>
          </a:xfrm>
        </p:spPr>
        <p:txBody>
          <a:bodyPr/>
          <a:lstStyle/>
          <a:p>
            <a:r>
              <a:rPr lang="en-US" altLang="zh-TW" dirty="0"/>
              <a:t>Objectives(Advanced)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BE3BEC-5B4D-D328-7A40-9E5B886F1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0450"/>
            <a:ext cx="12192000" cy="4058751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In the </a:t>
            </a:r>
            <a:r>
              <a:rPr lang="en-US" altLang="zh-CN" sz="2400" b="1" dirty="0">
                <a:solidFill>
                  <a:srgbClr val="FF0000"/>
                </a:solidFill>
              </a:rPr>
              <a:t>freeze-frame perspective</a:t>
            </a:r>
            <a:r>
              <a:rPr lang="en-US" altLang="zh-CN" sz="2400" dirty="0"/>
              <a:t>, the large changes visible to the naked eye are considered advanced .(If you are not sure, you can email the TAs to ask which type of model you made).</a:t>
            </a:r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966D15-9D33-3782-DC5F-CC8C3E09F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pic>
        <p:nvPicPr>
          <p:cNvPr id="6" name="demo">
            <a:hlinkClick r:id="" action="ppaction://media"/>
            <a:extLst>
              <a:ext uri="{FF2B5EF4-FFF2-40B4-BE49-F238E27FC236}">
                <a16:creationId xmlns:a16="http://schemas.microsoft.com/office/drawing/2014/main" id="{4CC2C5B5-6B52-D5EF-2CD8-1858B0665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4164" y="2272019"/>
            <a:ext cx="7231063" cy="36155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9F9B87-458C-47A9-6F08-704F6151A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3" y="2988195"/>
            <a:ext cx="3945475" cy="222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6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E5ED13-A8BB-103E-9576-56AF4AF3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69358"/>
            <a:ext cx="10353762" cy="970450"/>
          </a:xfrm>
        </p:spPr>
        <p:txBody>
          <a:bodyPr/>
          <a:lstStyle/>
          <a:p>
            <a:r>
              <a:rPr lang="en-US" altLang="zh-TW" dirty="0"/>
              <a:t>Basic Requirements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B15610-04C9-6C4C-49EA-CEFBE5C64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572" y="1679943"/>
            <a:ext cx="10873563" cy="5178057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The depth of the architecture </a:t>
            </a:r>
            <a:r>
              <a:rPr lang="en-US" altLang="zh-TW" sz="2800" b="1" dirty="0">
                <a:solidFill>
                  <a:srgbClr val="FF0000"/>
                </a:solidFill>
              </a:rPr>
              <a:t>MUST</a:t>
            </a:r>
            <a:r>
              <a:rPr lang="en-US" altLang="zh-TW" sz="2800" dirty="0"/>
              <a:t> have at least 3 levels.</a:t>
            </a:r>
          </a:p>
          <a:p>
            <a:r>
              <a:rPr lang="en-US" altLang="zh-CN" sz="2800" dirty="0"/>
              <a:t>The transformations </a:t>
            </a:r>
            <a:r>
              <a:rPr lang="en-US" altLang="zh-CN" sz="2800" b="1" dirty="0">
                <a:solidFill>
                  <a:srgbClr val="FF0000"/>
                </a:solidFill>
              </a:rPr>
              <a:t>must be realistic.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r>
              <a:rPr lang="en-US" altLang="zh-TW" sz="2800" dirty="0"/>
              <a:t>You </a:t>
            </a:r>
            <a:r>
              <a:rPr lang="en-US" altLang="zh-TW" sz="2800" b="1" dirty="0">
                <a:solidFill>
                  <a:srgbClr val="FF0000"/>
                </a:solidFill>
              </a:rPr>
              <a:t>MUST</a:t>
            </a:r>
            <a:r>
              <a:rPr lang="en-US" altLang="zh-TW" sz="2800" dirty="0"/>
              <a:t> implement the animation by yourself. </a:t>
            </a:r>
            <a:r>
              <a:rPr lang="en-US" altLang="zh-TW" sz="2800" b="1" dirty="0">
                <a:solidFill>
                  <a:srgbClr val="FF0000"/>
                </a:solidFill>
              </a:rPr>
              <a:t>Do not </a:t>
            </a:r>
            <a:r>
              <a:rPr lang="en-US" altLang="zh-TW" sz="2800" dirty="0"/>
              <a:t>use the library function, e.g., Panda3D: Actor Animations to directly load the animation from file.</a:t>
            </a:r>
          </a:p>
          <a:p>
            <a:r>
              <a:rPr lang="en-US" altLang="zh-TW" sz="2800" dirty="0"/>
              <a:t>Record your result from the start and remember to also include any additional features to get extra points. </a:t>
            </a:r>
            <a:r>
              <a:rPr lang="en-US" altLang="zh-TW" sz="2800" b="1" dirty="0">
                <a:solidFill>
                  <a:srgbClr val="FF0000"/>
                </a:solidFill>
              </a:rPr>
              <a:t>Scoring heavily depends on the demo video</a:t>
            </a:r>
            <a:r>
              <a:rPr lang="en-US" altLang="zh-TW" sz="2800" dirty="0"/>
              <a:t>, so please double-check it before uploading.</a:t>
            </a:r>
            <a:endParaRPr lang="zh-TW" altLang="en-US" sz="2800" dirty="0"/>
          </a:p>
          <a:p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3D89BB-A469-CE6F-AAE7-960C5F94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2821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D336B8-B423-173A-5B3A-376CC64E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Additional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CE8091-79EE-B58A-3929-F3A84ACD6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You will receive </a:t>
            </a:r>
            <a:r>
              <a:rPr lang="en-US" altLang="zh-TW" sz="2400" b="1" dirty="0">
                <a:solidFill>
                  <a:srgbClr val="FF0000"/>
                </a:solidFill>
              </a:rPr>
              <a:t>additional scores </a:t>
            </a:r>
            <a:r>
              <a:rPr lang="en-US" altLang="zh-TW" sz="2400" dirty="0"/>
              <a:t>if you successfully </a:t>
            </a:r>
            <a:r>
              <a:rPr lang="en-US" altLang="zh-TW" sz="2400" b="1" dirty="0">
                <a:solidFill>
                  <a:srgbClr val="FF0000"/>
                </a:solidFill>
              </a:rPr>
              <a:t>implement and demo</a:t>
            </a:r>
            <a:r>
              <a:rPr lang="en-US" altLang="zh-TW" sz="2400" b="1" dirty="0"/>
              <a:t> </a:t>
            </a:r>
            <a:r>
              <a:rPr lang="en-US" altLang="zh-TW" sz="2400" dirty="0"/>
              <a:t>the following features.</a:t>
            </a:r>
          </a:p>
          <a:p>
            <a:pPr lvl="1"/>
            <a:r>
              <a:rPr lang="en-US" altLang="zh-TW" sz="2000" dirty="0"/>
              <a:t>Using texture. (e.g., hw1 teapot’s texture)</a:t>
            </a:r>
          </a:p>
          <a:p>
            <a:pPr lvl="1"/>
            <a:r>
              <a:rPr lang="en-US" altLang="zh-TW" sz="2000" dirty="0"/>
              <a:t>Camera rotation and translation.</a:t>
            </a:r>
          </a:p>
          <a:p>
            <a:pPr lvl="1"/>
            <a:r>
              <a:rPr lang="en-US" altLang="zh-TW" sz="2000" dirty="0"/>
              <a:t>Moving around. (e.g., running in circles)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3E13BD6-81F7-D68F-EEE6-B8E3E163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3391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9BADAB-CBE9-0AF2-B1BB-E3866D4E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Scoring Standard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E6626F-6CB4-B0F2-8600-86C79F8AD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824598"/>
            <a:ext cx="10353762" cy="4058751"/>
          </a:xfrm>
        </p:spPr>
        <p:txBody>
          <a:bodyPr/>
          <a:lstStyle/>
          <a:p>
            <a:r>
              <a:rPr lang="en-US" altLang="zh-CN" sz="2800" dirty="0"/>
              <a:t>The scoring levels are divided into </a:t>
            </a:r>
            <a:r>
              <a:rPr lang="en-US" altLang="zh-CN" sz="2800" b="1" dirty="0">
                <a:solidFill>
                  <a:srgbClr val="FF0000"/>
                </a:solidFill>
              </a:rPr>
              <a:t>Basic and Advanced</a:t>
            </a:r>
            <a:r>
              <a:rPr lang="en-US" altLang="zh-CN" sz="2800" dirty="0"/>
              <a:t>, each with possible bonus points.</a:t>
            </a:r>
          </a:p>
          <a:p>
            <a:r>
              <a:rPr lang="en-US" altLang="zh-CN" sz="2800" dirty="0"/>
              <a:t>Basic level starts at </a:t>
            </a:r>
            <a:r>
              <a:rPr lang="en-US" altLang="zh-CN" sz="2800" b="1" dirty="0">
                <a:solidFill>
                  <a:srgbClr val="FF0000"/>
                </a:solidFill>
              </a:rPr>
              <a:t>70 points</a:t>
            </a:r>
            <a:r>
              <a:rPr lang="en-US" altLang="zh-CN" sz="2800" dirty="0"/>
              <a:t>, with </a:t>
            </a:r>
            <a:r>
              <a:rPr lang="en-US" altLang="zh-CN" sz="2800" b="1" dirty="0">
                <a:solidFill>
                  <a:srgbClr val="FF0000"/>
                </a:solidFill>
              </a:rPr>
              <a:t>2 points </a:t>
            </a:r>
            <a:r>
              <a:rPr lang="en-US" altLang="zh-CN" sz="2800" dirty="0"/>
              <a:t>added for each bonus item completed, up to a </a:t>
            </a:r>
            <a:r>
              <a:rPr lang="en-US" altLang="zh-CN" sz="2800" b="1" dirty="0">
                <a:solidFill>
                  <a:srgbClr val="FF0000"/>
                </a:solidFill>
              </a:rPr>
              <a:t>maximum of 80 points</a:t>
            </a:r>
            <a:r>
              <a:rPr lang="en-US" altLang="zh-CN" sz="2800" dirty="0"/>
              <a:t>.</a:t>
            </a:r>
          </a:p>
          <a:p>
            <a:r>
              <a:rPr lang="en-US" altLang="zh-CN" sz="2800" dirty="0"/>
              <a:t>Advanced level starts at </a:t>
            </a:r>
            <a:r>
              <a:rPr lang="en-US" altLang="zh-CN" sz="2800" b="1" dirty="0">
                <a:solidFill>
                  <a:srgbClr val="FF0000"/>
                </a:solidFill>
              </a:rPr>
              <a:t>85 points</a:t>
            </a:r>
            <a:r>
              <a:rPr lang="en-US" altLang="zh-CN" sz="2800" dirty="0"/>
              <a:t>, with the same bonus structure, up to a </a:t>
            </a:r>
            <a:r>
              <a:rPr lang="en-US" altLang="zh-CN" sz="2800" b="1" dirty="0">
                <a:solidFill>
                  <a:srgbClr val="FF0000"/>
                </a:solidFill>
              </a:rPr>
              <a:t>maximum of 95 points</a:t>
            </a:r>
            <a:r>
              <a:rPr lang="en-US" altLang="zh-CN" sz="2800" dirty="0"/>
              <a:t>.</a:t>
            </a:r>
          </a:p>
          <a:p>
            <a:r>
              <a:rPr lang="en-US" altLang="zh-CN" sz="2800" dirty="0"/>
              <a:t>Report scores are </a:t>
            </a:r>
            <a:r>
              <a:rPr lang="en-US" altLang="zh-CN" sz="2800" b="1" dirty="0">
                <a:solidFill>
                  <a:srgbClr val="FF0000"/>
                </a:solidFill>
              </a:rPr>
              <a:t>not graded </a:t>
            </a:r>
            <a:r>
              <a:rPr lang="en-US" altLang="zh-CN" sz="2800" dirty="0"/>
              <a:t>by level and contribute between </a:t>
            </a:r>
            <a:r>
              <a:rPr lang="en-US" altLang="zh-CN" sz="2800" b="1" dirty="0">
                <a:solidFill>
                  <a:srgbClr val="FF0000"/>
                </a:solidFill>
              </a:rPr>
              <a:t>1 to 3 points</a:t>
            </a:r>
            <a:r>
              <a:rPr lang="en-US" altLang="zh-CN" sz="2800" dirty="0"/>
              <a:t>.</a:t>
            </a:r>
            <a:endParaRPr lang="zh-CN" altLang="en-US" sz="2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8E7B4E5-9D72-B9CE-C09F-BBDD60AB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2149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B579EB-DA96-CEE5-E715-1BD35552E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Submission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7684C0-B353-C817-8B6E-99425712B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659115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Compress your file into &lt;student ID&gt;_&lt;student name&gt;.zip,</a:t>
            </a:r>
            <a:br>
              <a:rPr lang="en-US" altLang="zh-TW" sz="2400" dirty="0"/>
            </a:br>
            <a:r>
              <a:rPr lang="en-US" altLang="zh-TW" sz="2400" dirty="0"/>
              <a:t>e.g., p76114074_</a:t>
            </a:r>
            <a:r>
              <a:rPr lang="zh-CN" altLang="en-US" sz="2400" dirty="0"/>
              <a:t>王語麟</a:t>
            </a:r>
            <a:r>
              <a:rPr lang="en-US" altLang="zh-TW" sz="2400" dirty="0"/>
              <a:t>.zip</a:t>
            </a:r>
          </a:p>
          <a:p>
            <a:r>
              <a:rPr lang="en-US" altLang="zh-TW" sz="2400" dirty="0"/>
              <a:t>The zip file needs to include:</a:t>
            </a:r>
          </a:p>
          <a:p>
            <a:pPr lvl="1"/>
            <a:r>
              <a:rPr lang="en-US" altLang="zh-TW" sz="2000" dirty="0"/>
              <a:t>Source Code and Model Files (if any)</a:t>
            </a:r>
          </a:p>
          <a:p>
            <a:pPr lvl="1"/>
            <a:r>
              <a:rPr lang="en-US" altLang="zh-TW" sz="2000" dirty="0"/>
              <a:t>Report (.pdf), including:</a:t>
            </a:r>
            <a:br>
              <a:rPr lang="en-US" altLang="zh-TW" sz="2000" dirty="0"/>
            </a:br>
            <a:r>
              <a:rPr lang="en-US" altLang="zh-TW" sz="2000" dirty="0"/>
              <a:t>(1)</a:t>
            </a:r>
            <a:r>
              <a:rPr lang="zh-TW" altLang="en-US" sz="2000" dirty="0"/>
              <a:t> </a:t>
            </a:r>
            <a:r>
              <a:rPr lang="en-US" altLang="zh-TW" sz="2000" dirty="0"/>
              <a:t>Environment, (2)</a:t>
            </a:r>
            <a:r>
              <a:rPr lang="zh-TW" altLang="en-US" sz="2000" dirty="0"/>
              <a:t> </a:t>
            </a:r>
            <a:r>
              <a:rPr lang="en-US" altLang="zh-TW" sz="2000" dirty="0"/>
              <a:t>Method description and (3)</a:t>
            </a:r>
            <a:r>
              <a:rPr lang="zh-TW" altLang="en-US" sz="2000" dirty="0"/>
              <a:t> </a:t>
            </a:r>
            <a:r>
              <a:rPr lang="en-US" altLang="zh-TW" sz="2000" dirty="0"/>
              <a:t>How to run the program</a:t>
            </a:r>
          </a:p>
          <a:p>
            <a:pPr lvl="1"/>
            <a:r>
              <a:rPr lang="en-US" altLang="zh-TW" sz="2000" dirty="0"/>
              <a:t>Demo Video</a:t>
            </a:r>
          </a:p>
          <a:p>
            <a:r>
              <a:rPr lang="en-US" altLang="zh-TW" sz="2400" dirty="0"/>
              <a:t>Upload</a:t>
            </a:r>
            <a:r>
              <a:rPr lang="zh-TW" altLang="en-US" sz="2400" dirty="0"/>
              <a:t> </a:t>
            </a:r>
            <a:r>
              <a:rPr lang="en-US" altLang="zh-TW" sz="2400" dirty="0"/>
              <a:t>to</a:t>
            </a:r>
            <a:r>
              <a:rPr lang="zh-TW" altLang="en-US" sz="2400" dirty="0"/>
              <a:t> </a:t>
            </a:r>
            <a:r>
              <a:rPr lang="en-US" altLang="zh-TW" sz="2400" dirty="0"/>
              <a:t>Moodle:</a:t>
            </a:r>
          </a:p>
          <a:p>
            <a:pPr lvl="1"/>
            <a:r>
              <a:rPr lang="en-US" altLang="zh-TW" sz="2000" b="1" dirty="0">
                <a:solidFill>
                  <a:srgbClr val="FF0000"/>
                </a:solidFill>
              </a:rPr>
              <a:t>Deadline: 2024/11/25 (Mon.) 23:59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211C03-B5ED-EABA-F478-560358D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77240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mmon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常用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mmon" id="{0FE695B2-A1E8-41B4-BAB8-1B1E4A029DAB}" vid="{05990F3B-4F55-481D-ABB2-46C9B36DFD6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common</Template>
  <TotalTime>153</TotalTime>
  <Words>360</Words>
  <Application>Microsoft Office PowerPoint</Application>
  <PresentationFormat>宽屏</PresentationFormat>
  <Paragraphs>35</Paragraphs>
  <Slides>7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1" baseType="lpstr">
      <vt:lpstr>Calibri</vt:lpstr>
      <vt:lpstr>Times New Roman</vt:lpstr>
      <vt:lpstr>Wingdings 2</vt:lpstr>
      <vt:lpstr>common</vt:lpstr>
      <vt:lpstr>HW 3 – Scene Graph Animation</vt:lpstr>
      <vt:lpstr>Objectives(Basics)</vt:lpstr>
      <vt:lpstr>Objectives(Advanced)</vt:lpstr>
      <vt:lpstr>Basic Requirements</vt:lpstr>
      <vt:lpstr>Additional</vt:lpstr>
      <vt:lpstr>Scoring Standard</vt:lpstr>
      <vt:lpstr>Submission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張浩綸 CHANG HAO-LUN</dc:creator>
  <cp:lastModifiedBy>语麟 王</cp:lastModifiedBy>
  <cp:revision>28</cp:revision>
  <dcterms:created xsi:type="dcterms:W3CDTF">2023-10-29T04:48:50Z</dcterms:created>
  <dcterms:modified xsi:type="dcterms:W3CDTF">2024-10-27T12:53:30Z</dcterms:modified>
</cp:coreProperties>
</file>